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64" r:id="rId3"/>
    <p:sldId id="260" r:id="rId4"/>
    <p:sldId id="270" r:id="rId5"/>
    <p:sldId id="262" r:id="rId6"/>
    <p:sldId id="263" r:id="rId7"/>
    <p:sldId id="265" r:id="rId8"/>
    <p:sldId id="269" r:id="rId9"/>
    <p:sldId id="267" r:id="rId10"/>
    <p:sldId id="274" r:id="rId11"/>
    <p:sldId id="273" r:id="rId12"/>
    <p:sldId id="276" r:id="rId13"/>
    <p:sldId id="275" r:id="rId14"/>
    <p:sldId id="277" r:id="rId15"/>
    <p:sldId id="278" r:id="rId16"/>
    <p:sldId id="280" r:id="rId17"/>
    <p:sldId id="279" r:id="rId18"/>
    <p:sldId id="281" r:id="rId19"/>
    <p:sldId id="282" r:id="rId20"/>
    <p:sldId id="283" r:id="rId21"/>
    <p:sldId id="284" r:id="rId22"/>
    <p:sldId id="285" r:id="rId23"/>
    <p:sldId id="286" r:id="rId24"/>
    <p:sldId id="289" r:id="rId25"/>
    <p:sldId id="287" r:id="rId26"/>
    <p:sldId id="288" r:id="rId27"/>
  </p:sldIdLst>
  <p:sldSz cx="9144000" cy="6858000" type="screen4x3"/>
  <p:notesSz cx="6858000" cy="9144000"/>
  <p:custDataLst>
    <p:tags r:id="rId30"/>
  </p:custDataLst>
  <p:defaultTextStyle>
    <a:defPPr>
      <a:defRPr lang="sv-SE"/>
    </a:defPPr>
    <a:lvl1pPr algn="ctr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5A5A"/>
    <a:srgbClr val="B9BEBE"/>
    <a:srgbClr val="3F5688"/>
    <a:srgbClr val="C5BB95"/>
    <a:srgbClr val="BA5A00"/>
    <a:srgbClr val="930000"/>
    <a:srgbClr val="2F582F"/>
    <a:srgbClr val="B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23" autoAdjust="0"/>
    <p:restoredTop sz="92908" autoAdjust="0"/>
  </p:normalViewPr>
  <p:slideViewPr>
    <p:cSldViewPr snapToGrid="0" snapToObjects="1">
      <p:cViewPr varScale="1">
        <p:scale>
          <a:sx n="83" d="100"/>
          <a:sy n="83" d="100"/>
        </p:scale>
        <p:origin x="-13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EAD989A6-518D-4E4D-944B-755EEBE8773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990899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 smtClean="0"/>
              <a:t>Klicka här för att ändra format på bakgrundstexten</a:t>
            </a:r>
          </a:p>
          <a:p>
            <a:pPr lvl="1"/>
            <a:r>
              <a:rPr lang="sv-SE" noProof="0" smtClean="0"/>
              <a:t>Nivå två</a:t>
            </a:r>
          </a:p>
          <a:p>
            <a:pPr lvl="2"/>
            <a:r>
              <a:rPr lang="sv-SE" noProof="0" smtClean="0"/>
              <a:t>Nivå tre</a:t>
            </a:r>
          </a:p>
          <a:p>
            <a:pPr lvl="3"/>
            <a:r>
              <a:rPr lang="sv-SE" noProof="0" smtClean="0"/>
              <a:t>Nivå fyra</a:t>
            </a:r>
          </a:p>
          <a:p>
            <a:pPr lvl="4"/>
            <a:r>
              <a:rPr lang="sv-SE" noProof="0" smtClean="0"/>
              <a:t>Nivå fem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191312C7-7086-4E5E-8DB0-D0F83A10948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46404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5C8EB4A5-C1FC-4F38-991F-5E3CBA7AA5C5}" type="slidenum">
              <a:rPr lang="sv-SE" smtClean="0">
                <a:solidFill>
                  <a:schemeClr val="tx2"/>
                </a:solidFill>
                <a:latin typeface="Verdana" pitchFamily="34" charset="0"/>
              </a:rPr>
              <a:pPr/>
              <a:t>1</a:t>
            </a:fld>
            <a:endParaRPr lang="sv-SE" smtClean="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Write process XML instance in XML? Easier to generate a GUI.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312C7-7086-4E5E-8DB0-D0F83A10948D}" type="slidenum">
              <a:rPr lang="sv-SE" smtClean="0"/>
              <a:pPr>
                <a:defRPr/>
              </a:pPr>
              <a:t>17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51265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One specific process with specific options.</a:t>
            </a:r>
          </a:p>
          <a:p>
            <a:r>
              <a:rPr lang="sv-SE" dirty="0" smtClean="0"/>
              <a:t>Useful as a log or report.</a:t>
            </a:r>
          </a:p>
          <a:p>
            <a:r>
              <a:rPr lang="sv-SE" dirty="0" smtClean="0"/>
              <a:t>Useful for traceability.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312C7-7086-4E5E-8DB0-D0F83A10948D}" type="slidenum">
              <a:rPr lang="sv-SE" smtClean="0"/>
              <a:pPr>
                <a:defRPr/>
              </a:pPr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233988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process XML example</a:t>
            </a:r>
          </a:p>
          <a:p>
            <a:r>
              <a:rPr lang="sv-SE" dirty="0" smtClean="0"/>
              <a:t>XSLT</a:t>
            </a:r>
            <a:r>
              <a:rPr lang="sv-SE" baseline="0" dirty="0" smtClean="0"/>
              <a:t> to .bat (NOTE name conventions!)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312C7-7086-4E5E-8DB0-D0F83A10948D}" type="slidenum">
              <a:rPr lang="sv-SE" smtClean="0"/>
              <a:pPr>
                <a:defRPr/>
              </a:pPr>
              <a:t>19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3831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Write process XML instance in XML? Easier to generate a GUI.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312C7-7086-4E5E-8DB0-D0F83A10948D}" type="slidenum">
              <a:rPr lang="sv-SE" smtClean="0"/>
              <a:pPr>
                <a:defRPr/>
              </a:pPr>
              <a:t>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51265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sv-SE" dirty="0" smtClean="0"/>
              <a:t>Testing difficult</a:t>
            </a:r>
          </a:p>
          <a:p>
            <a:pPr marL="171450" indent="-171450">
              <a:buFontTx/>
              <a:buChar char="-"/>
            </a:pPr>
            <a:r>
              <a:rPr lang="sv-SE" dirty="0" smtClean="0"/>
              <a:t>No real versioning of XSL (what file goes with what?)</a:t>
            </a:r>
          </a:p>
          <a:p>
            <a:pPr marL="171450" indent="-171450">
              <a:buFontTx/>
              <a:buChar char="-"/>
            </a:pPr>
            <a:r>
              <a:rPr lang="sv-SE" dirty="0" smtClean="0"/>
              <a:t>Use different XSL not possible for user, requires admin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312C7-7086-4E5E-8DB0-D0F83A10948D}" type="slidenum">
              <a:rPr lang="sv-SE" smtClean="0"/>
              <a:pPr>
                <a:defRPr/>
              </a:pPr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96056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If there only was an easier way to do it...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312C7-7086-4E5E-8DB0-D0F83A10948D}" type="slidenum">
              <a:rPr lang="sv-SE" smtClean="0"/>
              <a:pPr>
                <a:defRPr/>
              </a:pPr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74360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Easier for</a:t>
            </a:r>
            <a:r>
              <a:rPr lang="sv-SE" baseline="0" dirty="0" smtClean="0"/>
              <a:t> me to write and edit</a:t>
            </a:r>
          </a:p>
          <a:p>
            <a:r>
              <a:rPr lang="sv-SE" baseline="0" dirty="0" smtClean="0"/>
              <a:t>Easier to explain to others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312C7-7086-4E5E-8DB0-D0F83A10948D}" type="slidenum">
              <a:rPr lang="sv-SE" smtClean="0"/>
              <a:pPr>
                <a:defRPr/>
              </a:pPr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1843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Modelling after what Calabash needs...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312C7-7086-4E5E-8DB0-D0F83A10948D}" type="slidenum">
              <a:rPr lang="sv-SE" smtClean="0"/>
              <a:pPr>
                <a:defRPr/>
              </a:pPr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3476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Link to reusable command lines (why not a command lines master document?)</a:t>
            </a:r>
          </a:p>
          <a:p>
            <a:r>
              <a:rPr lang="sv-SE" dirty="0" smtClean="0"/>
              <a:t>Note the metadata—most</a:t>
            </a:r>
            <a:r>
              <a:rPr lang="sv-SE" baseline="0" dirty="0" smtClean="0"/>
              <a:t> structures have one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312C7-7086-4E5E-8DB0-D0F83A10948D}" type="slidenum">
              <a:rPr lang="sv-SE" smtClean="0"/>
              <a:pPr>
                <a:defRPr/>
              </a:pPr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893118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Package</a:t>
            </a:r>
          </a:p>
          <a:p>
            <a:pPr marL="171450" indent="-171450">
              <a:buFont typeface="Symbol"/>
              <a:buChar char="Þ"/>
            </a:pPr>
            <a:r>
              <a:rPr lang="sv-SE" dirty="0" smtClean="0"/>
              <a:t>Identifies a set of files (XSL)</a:t>
            </a:r>
          </a:p>
          <a:p>
            <a:pPr marL="171450" indent="-171450">
              <a:buFont typeface="Symbol"/>
              <a:buChar char="Þ"/>
            </a:pPr>
            <a:r>
              <a:rPr lang="sv-SE" dirty="0" smtClean="0"/>
              <a:t>Note type="root" </a:t>
            </a:r>
          </a:p>
          <a:p>
            <a:pPr marL="0" indent="0">
              <a:buFont typeface="Symbol"/>
              <a:buNone/>
            </a:pPr>
            <a:r>
              <a:rPr lang="sv-SE" dirty="0" smtClean="0"/>
              <a:t>Package</a:t>
            </a:r>
            <a:r>
              <a:rPr lang="sv-SE" baseline="0" dirty="0" smtClean="0"/>
              <a:t> gets a URN in the system</a:t>
            </a:r>
          </a:p>
          <a:p>
            <a:pPr marL="0" indent="0">
              <a:buFont typeface="Symbol"/>
              <a:buNone/>
            </a:pPr>
            <a:r>
              <a:rPr lang="sv-SE" baseline="0" dirty="0" smtClean="0"/>
              <a:t>This URN is referenced in the process XML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312C7-7086-4E5E-8DB0-D0F83A10948D}" type="slidenum">
              <a:rPr lang="sv-SE" smtClean="0"/>
              <a:pPr>
                <a:defRPr/>
              </a:pPr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89311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This is a blueprint process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312C7-7086-4E5E-8DB0-D0F83A10948D}" type="slidenum">
              <a:rPr lang="sv-SE" smtClean="0"/>
              <a:pPr>
                <a:defRPr/>
              </a:pPr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31617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Modelling after what Calabash needs...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1312C7-7086-4E5E-8DB0-D0F83A10948D}" type="slidenum">
              <a:rPr lang="sv-SE" smtClean="0"/>
              <a:pPr>
                <a:defRPr/>
              </a:pPr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3476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6" name="think-cell Slide" r:id="rId4" imgW="0" imgH="0" progId="TCLayout.ActiveDocument.1">
                  <p:embed/>
                </p:oleObj>
              </mc:Choice>
              <mc:Fallback>
                <p:oleObj name="think-cell Slide" r:id="rId4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Rak 6"/>
          <p:cNvCxnSpPr>
            <a:cxnSpLocks noChangeShapeType="1"/>
          </p:cNvCxnSpPr>
          <p:nvPr/>
        </p:nvCxnSpPr>
        <p:spPr bwMode="auto">
          <a:xfrm>
            <a:off x="250825" y="6400800"/>
            <a:ext cx="8642350" cy="0"/>
          </a:xfrm>
          <a:prstGeom prst="line">
            <a:avLst/>
          </a:prstGeom>
          <a:noFill/>
          <a:ln w="6350" algn="ctr">
            <a:solidFill>
              <a:srgbClr val="DC002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Bildobjekt 8" descr="Condesign_RGB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3005138"/>
            <a:ext cx="5094287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 descr="Banner_ppt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2425"/>
            <a:ext cx="86423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7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8275" y="4013200"/>
            <a:ext cx="6265863" cy="1079500"/>
          </a:xfrm>
        </p:spPr>
        <p:txBody>
          <a:bodyPr/>
          <a:lstStyle>
            <a:lvl1pPr algn="ctr">
              <a:defRPr sz="25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447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38275" y="5272088"/>
            <a:ext cx="6265863" cy="1079500"/>
          </a:xfrm>
        </p:spPr>
        <p:txBody>
          <a:bodyPr lIns="91440" tIns="45720" rIns="91440" bIns="45720"/>
          <a:lstStyle>
            <a:lvl1pPr marL="0" indent="0" algn="ctr">
              <a:buFont typeface="Wingdings" pitchFamily="2" charset="2"/>
              <a:buNone/>
              <a:defRPr>
                <a:solidFill>
                  <a:srgbClr val="555A5A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381071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Condesign</a:t>
            </a: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sldNum" sz="quarter" idx="11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69FB9-8CCB-4FA7-ABA2-99A23DF450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81"/>
          <p:cNvSpPr>
            <a:spLocks noGrp="1" noChangeArrowheads="1"/>
          </p:cNvSpPr>
          <p:nvPr>
            <p:ph type="dt" sz="half" idx="12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D752B-8EFB-479A-AFFF-7713E8AF56C5}" type="datetime1">
              <a:rPr lang="sv-SE"/>
              <a:pPr>
                <a:defRPr/>
              </a:pPr>
              <a:t>2012-08-07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62885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Condesign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sldNum" sz="quarter" idx="11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1E757-75CF-4DAD-B639-8F36C2E656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1"/>
          <p:cNvSpPr>
            <a:spLocks noGrp="1" noChangeArrowheads="1"/>
          </p:cNvSpPr>
          <p:nvPr>
            <p:ph type="dt" sz="half" idx="12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4C77D-E55E-4471-8D76-A7E70855A9CB}" type="datetime1">
              <a:rPr lang="sv-SE"/>
              <a:pPr>
                <a:defRPr/>
              </a:pPr>
              <a:t>2012-08-07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6273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592888" y="555625"/>
            <a:ext cx="1963737" cy="4984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701675" y="555625"/>
            <a:ext cx="5738813" cy="4984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Condesign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sldNum" sz="quarter" idx="11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A965F-B11D-4CA9-BDF1-7B40D44FE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1"/>
          <p:cNvSpPr>
            <a:spLocks noGrp="1" noChangeArrowheads="1"/>
          </p:cNvSpPr>
          <p:nvPr>
            <p:ph type="dt" sz="half" idx="12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49194-F9CC-472B-B0F5-70750DA0BD24}" type="datetime1">
              <a:rPr lang="sv-SE"/>
              <a:pPr>
                <a:defRPr/>
              </a:pPr>
              <a:t>2012-08-07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3105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Condesign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sldNum" sz="quarter" idx="11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9840-8F62-472D-B22A-FE0D6E5874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1"/>
          <p:cNvSpPr>
            <a:spLocks noGrp="1" noChangeArrowheads="1"/>
          </p:cNvSpPr>
          <p:nvPr>
            <p:ph type="dt" sz="half" idx="12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7CEAF-611F-4B65-A677-5B35666B36F6}" type="datetime1">
              <a:rPr lang="sv-SE"/>
              <a:pPr>
                <a:defRPr/>
              </a:pPr>
              <a:t>2012-08-07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652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© 2011 Condesign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1FA005-EC57-4DA4-8599-AA5106DFE2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0B742876-D693-4D25-9DB2-FA857D7F4445}" type="datetime1">
              <a:rPr lang="sv-SE" smtClean="0"/>
              <a:pPr>
                <a:defRPr/>
              </a:pPr>
              <a:t>2012-08-07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1990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Condesign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sldNum" sz="quarter" idx="11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ACF42-143A-475D-8F12-16227DA125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1"/>
          <p:cNvSpPr>
            <a:spLocks noGrp="1" noChangeArrowheads="1"/>
          </p:cNvSpPr>
          <p:nvPr>
            <p:ph type="dt" sz="half" idx="12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C6016-D0B3-477D-95CC-E70C49C0958E}" type="datetime1">
              <a:rPr lang="sv-SE"/>
              <a:pPr>
                <a:defRPr/>
              </a:pPr>
              <a:t>2012-08-07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17624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19138" y="2058988"/>
            <a:ext cx="3841750" cy="348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713288" y="2058988"/>
            <a:ext cx="3843337" cy="348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Condesign</a:t>
            </a: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sldNum" sz="quarter" idx="11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58A21-C7B4-4DA2-9DDB-6521A9374E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81"/>
          <p:cNvSpPr>
            <a:spLocks noGrp="1" noChangeArrowheads="1"/>
          </p:cNvSpPr>
          <p:nvPr>
            <p:ph type="dt" sz="half" idx="12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05192-1DEA-44BB-BD1F-7C1BEC26BBC1}" type="datetime1">
              <a:rPr lang="sv-SE"/>
              <a:pPr>
                <a:defRPr/>
              </a:pPr>
              <a:t>2012-08-07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4022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Rectangle 66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Condesign</a:t>
            </a:r>
          </a:p>
        </p:txBody>
      </p:sp>
      <p:sp>
        <p:nvSpPr>
          <p:cNvPr id="8" name="Rectangle 60"/>
          <p:cNvSpPr>
            <a:spLocks noGrp="1" noChangeArrowheads="1"/>
          </p:cNvSpPr>
          <p:nvPr>
            <p:ph type="sldNum" sz="quarter" idx="11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048AB-D2F2-429B-BFFA-2B0864D37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1"/>
          <p:cNvSpPr>
            <a:spLocks noGrp="1" noChangeArrowheads="1"/>
          </p:cNvSpPr>
          <p:nvPr>
            <p:ph type="dt" sz="half" idx="12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6D541-7AF3-4327-B02C-4F83B3F5E20E}" type="datetime1">
              <a:rPr lang="sv-SE"/>
              <a:pPr>
                <a:defRPr/>
              </a:pPr>
              <a:t>2012-08-07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7643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Condesign</a:t>
            </a:r>
          </a:p>
        </p:txBody>
      </p:sp>
      <p:sp>
        <p:nvSpPr>
          <p:cNvPr id="4" name="Rectangle 60"/>
          <p:cNvSpPr>
            <a:spLocks noGrp="1" noChangeArrowheads="1"/>
          </p:cNvSpPr>
          <p:nvPr>
            <p:ph type="sldNum" sz="quarter" idx="11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B645-F1ED-4499-80C6-95C3616DC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1"/>
          <p:cNvSpPr>
            <a:spLocks noGrp="1" noChangeArrowheads="1"/>
          </p:cNvSpPr>
          <p:nvPr>
            <p:ph type="dt" sz="half" idx="12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E75FE-3909-47E0-963F-38AC12E22089}" type="datetime1">
              <a:rPr lang="sv-SE"/>
              <a:pPr>
                <a:defRPr/>
              </a:pPr>
              <a:t>2012-08-07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9781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6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Condesign</a:t>
            </a:r>
          </a:p>
        </p:txBody>
      </p:sp>
      <p:sp>
        <p:nvSpPr>
          <p:cNvPr id="3" name="Rectangle 60"/>
          <p:cNvSpPr>
            <a:spLocks noGrp="1" noChangeArrowheads="1"/>
          </p:cNvSpPr>
          <p:nvPr>
            <p:ph type="sldNum" sz="quarter" idx="11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AEAE4-370D-4418-8E00-918810D83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1"/>
          <p:cNvSpPr>
            <a:spLocks noGrp="1" noChangeArrowheads="1"/>
          </p:cNvSpPr>
          <p:nvPr>
            <p:ph type="dt" sz="half" idx="12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959B8-FAD7-4E8E-8F09-BF2A9BCE96B7}" type="datetime1">
              <a:rPr lang="sv-SE"/>
              <a:pPr>
                <a:defRPr/>
              </a:pPr>
              <a:t>2012-08-07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63042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2011 Condesign</a:t>
            </a:r>
          </a:p>
        </p:txBody>
      </p:sp>
      <p:sp>
        <p:nvSpPr>
          <p:cNvPr id="6" name="Rectangle 60"/>
          <p:cNvSpPr>
            <a:spLocks noGrp="1" noChangeArrowheads="1"/>
          </p:cNvSpPr>
          <p:nvPr>
            <p:ph type="sldNum" sz="quarter" idx="11"/>
            <p:custDataLst>
              <p:tags r:id="rId2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3E928-96A5-4CCE-99A1-0F1EACB05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81"/>
          <p:cNvSpPr>
            <a:spLocks noGrp="1" noChangeArrowheads="1"/>
          </p:cNvSpPr>
          <p:nvPr>
            <p:ph type="dt" sz="half" idx="12"/>
            <p:custDataLst>
              <p:tags r:id="rId3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4AE12-1065-4D73-9085-681553913859}" type="datetime1">
              <a:rPr lang="sv-SE"/>
              <a:pPr>
                <a:defRPr/>
              </a:pPr>
              <a:t>2012-08-07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10945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9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5.xml"/><Relationship Id="rId25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tags" Target="../tags/tag8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23" Type="http://schemas.openxmlformats.org/officeDocument/2006/relationships/tags" Target="../tags/tag1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Relationship Id="rId22" Type="http://schemas.openxmlformats.org/officeDocument/2006/relationships/tags" Target="../tags/tag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01675" y="555625"/>
            <a:ext cx="7854950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bakgrundsrubriken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2058988"/>
            <a:ext cx="7837487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</a:p>
        </p:txBody>
      </p:sp>
      <p:sp>
        <p:nvSpPr>
          <p:cNvPr id="1090" name="Rectangle 66"/>
          <p:cNvSpPr>
            <a:spLocks noGrp="1" noChangeArrowheads="1"/>
          </p:cNvSpPr>
          <p:nvPr>
            <p:ph type="ftr" sz="quarter" idx="3"/>
            <p:custDataLst>
              <p:tags r:id="rId14"/>
            </p:custDataLst>
          </p:nvPr>
        </p:nvSpPr>
        <p:spPr bwMode="gray">
          <a:xfrm>
            <a:off x="269875" y="6618288"/>
            <a:ext cx="2286000" cy="166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000">
                <a:solidFill>
                  <a:srgbClr val="555A5A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© 2011 Condesign</a:t>
            </a:r>
          </a:p>
        </p:txBody>
      </p:sp>
      <p:sp>
        <p:nvSpPr>
          <p:cNvPr id="1084" name="Rectangle 60"/>
          <p:cNvSpPr>
            <a:spLocks noGrp="1" noChangeArrowheads="1"/>
          </p:cNvSpPr>
          <p:nvPr>
            <p:ph type="sldNum" sz="quarter" idx="4"/>
            <p:custDataLst>
              <p:tags r:id="rId15"/>
            </p:custDataLst>
          </p:nvPr>
        </p:nvSpPr>
        <p:spPr bwMode="gray">
          <a:xfrm>
            <a:off x="8174038" y="6619875"/>
            <a:ext cx="719137" cy="165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0000"/>
              </a:lnSpc>
              <a:spcBef>
                <a:spcPct val="0"/>
              </a:spcBef>
              <a:defRPr sz="1000">
                <a:solidFill>
                  <a:srgbClr val="555A5A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891FA005-EC57-4DA4-8599-AA5106DFE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05" name="Rectangle 81"/>
          <p:cNvSpPr>
            <a:spLocks noGrp="1" noChangeArrowheads="1"/>
          </p:cNvSpPr>
          <p:nvPr>
            <p:ph type="dt" sz="half" idx="2"/>
            <p:custDataLst>
              <p:tags r:id="rId16"/>
            </p:custDataLst>
          </p:nvPr>
        </p:nvSpPr>
        <p:spPr bwMode="gray">
          <a:xfrm>
            <a:off x="2730500" y="6632575"/>
            <a:ext cx="3683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>
              <a:spcBef>
                <a:spcPct val="0"/>
              </a:spcBef>
              <a:defRPr sz="1000">
                <a:solidFill>
                  <a:srgbClr val="555A5A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0B742876-D693-4D25-9DB2-FA857D7F4445}" type="datetime1">
              <a:rPr lang="sv-SE"/>
              <a:pPr>
                <a:defRPr/>
              </a:pPr>
              <a:t>2012-08-07</a:t>
            </a:fld>
            <a:endParaRPr lang="en-US"/>
          </a:p>
        </p:txBody>
      </p:sp>
      <p:sp>
        <p:nvSpPr>
          <p:cNvPr id="1031" name="AcnSubjectTitle_ID_1124" hidden="1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719138" y="1492250"/>
            <a:ext cx="698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tx1"/>
              </a:buClr>
              <a:buSzPct val="100000"/>
              <a:buFont typeface="Wingdings" pitchFamily="2" charset="2"/>
              <a:buNone/>
              <a:defRPr/>
            </a:pPr>
            <a:r>
              <a:rPr lang="en-US" sz="1400" b="1" smtClean="0">
                <a:latin typeface="Arial" charset="0"/>
              </a:rPr>
              <a:t>Subject Title</a:t>
            </a:r>
          </a:p>
        </p:txBody>
      </p:sp>
      <p:sp>
        <p:nvSpPr>
          <p:cNvPr id="1032" name="AcnUnitofMeasure_ID_1125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719138" y="1720850"/>
            <a:ext cx="698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12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tx1"/>
              </a:buClr>
              <a:buSzPct val="100000"/>
              <a:buFont typeface="Wingdings" pitchFamily="2" charset="2"/>
              <a:buNone/>
              <a:defRPr/>
            </a:pPr>
            <a:r>
              <a:rPr lang="en-US" sz="1400" smtClean="0">
                <a:latin typeface="Arial" charset="0"/>
              </a:rPr>
              <a:t>Unit of Measure</a:t>
            </a:r>
          </a:p>
        </p:txBody>
      </p:sp>
      <p:sp>
        <p:nvSpPr>
          <p:cNvPr id="1033" name="AcnStamp_ID_1126" hidden="1"/>
          <p:cNvSpPr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7470775" y="1411288"/>
            <a:ext cx="1422400" cy="263525"/>
          </a:xfrm>
          <a:prstGeom prst="leftRightArrow">
            <a:avLst>
              <a:gd name="adj1" fmla="val 100000"/>
              <a:gd name="adj2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25400" rIns="0" bIns="25400">
            <a:spAutoFit/>
          </a:bodyPr>
          <a:lstStyle/>
          <a:p>
            <a:pPr algn="r">
              <a:spcBef>
                <a:spcPct val="0"/>
              </a:spcBef>
              <a:buSzPct val="100000"/>
              <a:buFont typeface="Wingdings" pitchFamily="2" charset="2"/>
              <a:buNone/>
            </a:pPr>
            <a:r>
              <a:rPr lang="en-US" sz="1400" b="1">
                <a:latin typeface="Arial" charset="0"/>
              </a:rPr>
              <a:t>MASTER STAMP</a:t>
            </a:r>
          </a:p>
        </p:txBody>
      </p:sp>
      <p:cxnSp>
        <p:nvCxnSpPr>
          <p:cNvPr id="1034" name="AcnStpConnector_ID_1127" hidden="1"/>
          <p:cNvCxnSpPr>
            <a:cxnSpLocks noChangeShapeType="1"/>
            <a:stCxn id="1033" idx="2"/>
            <a:endCxn id="1033" idx="0"/>
          </p:cNvCxnSpPr>
          <p:nvPr>
            <p:custDataLst>
              <p:tags r:id="rId20"/>
            </p:custDataLst>
          </p:nvPr>
        </p:nvCxnSpPr>
        <p:spPr bwMode="gray">
          <a:xfrm>
            <a:off x="7470775" y="1411288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5" name="AcnStpConnector_ID_1128" hidden="1"/>
          <p:cNvCxnSpPr>
            <a:cxnSpLocks noChangeShapeType="1"/>
            <a:stCxn id="1033" idx="4"/>
            <a:endCxn id="1033" idx="6"/>
          </p:cNvCxnSpPr>
          <p:nvPr>
            <p:custDataLst>
              <p:tags r:id="rId21"/>
            </p:custDataLst>
          </p:nvPr>
        </p:nvCxnSpPr>
        <p:spPr bwMode="gray">
          <a:xfrm>
            <a:off x="7470775" y="1674813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6" name="AcnFootnote_ID_1134" hidden="1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250825" y="5748338"/>
            <a:ext cx="86360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 marL="538163" indent="-538163">
              <a:defRPr sz="12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tx1"/>
              </a:buClr>
              <a:buSzPct val="100000"/>
              <a:defRPr/>
            </a:pPr>
            <a:r>
              <a:rPr lang="sv-SE" sz="900" i="1" smtClean="0">
                <a:latin typeface="Arial" charset="0"/>
              </a:rPr>
              <a:t>*	Footnote</a:t>
            </a:r>
          </a:p>
          <a:p>
            <a:pPr algn="l">
              <a:spcBef>
                <a:spcPct val="0"/>
              </a:spcBef>
              <a:buClr>
                <a:schemeClr val="tx1"/>
              </a:buClr>
              <a:buSzPct val="100000"/>
              <a:defRPr/>
            </a:pPr>
            <a:r>
              <a:rPr lang="sv-SE" sz="900" i="1" smtClean="0">
                <a:latin typeface="Arial" charset="0"/>
              </a:rPr>
              <a:t>Source:	Source</a:t>
            </a:r>
          </a:p>
        </p:txBody>
      </p:sp>
      <p:sp>
        <p:nvSpPr>
          <p:cNvPr id="1121" name="AcnRoadmap_ID_1121" hidden="1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gray">
          <a:xfrm>
            <a:off x="5867400" y="115888"/>
            <a:ext cx="3025775" cy="1825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200" b="1" i="1" smtClean="0">
                <a:solidFill>
                  <a:srgbClr val="555A5A"/>
                </a:solidFill>
                <a:latin typeface="Arial" pitchFamily="34" charset="0"/>
                <a:cs typeface="Arial" pitchFamily="34" charset="0"/>
              </a:rPr>
              <a:t>Roadmap</a:t>
            </a:r>
          </a:p>
        </p:txBody>
      </p:sp>
      <p:cxnSp>
        <p:nvCxnSpPr>
          <p:cNvPr id="1038" name="Rak 6"/>
          <p:cNvCxnSpPr>
            <a:cxnSpLocks noChangeShapeType="1"/>
          </p:cNvCxnSpPr>
          <p:nvPr/>
        </p:nvCxnSpPr>
        <p:spPr bwMode="auto">
          <a:xfrm>
            <a:off x="250825" y="6400800"/>
            <a:ext cx="8642350" cy="0"/>
          </a:xfrm>
          <a:prstGeom prst="line">
            <a:avLst/>
          </a:prstGeom>
          <a:noFill/>
          <a:ln w="6350" algn="ctr">
            <a:solidFill>
              <a:srgbClr val="DC002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39" name="Bildobjekt 8" descr="Condesign_RGB.jpg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3838" y="6473825"/>
            <a:ext cx="1050925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1" descr="Banner_ppt4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2425"/>
            <a:ext cx="86423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5" r:id="rId2"/>
    <p:sldLayoutId id="2147483686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555A5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555A5A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555A5A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555A5A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555A5A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555A5A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555A5A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555A5A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555A5A"/>
          </a:solidFill>
          <a:latin typeface="Arial" pitchFamily="34" charset="0"/>
        </a:defRPr>
      </a:lvl9pPr>
    </p:titleStyle>
    <p:bodyStyle>
      <a:lvl1pPr marL="193675" indent="-193675" algn="l" rtl="0" eaLnBrk="1" fontAlgn="base" hangingPunct="1">
        <a:lnSpc>
          <a:spcPct val="110000"/>
        </a:lnSpc>
        <a:spcBef>
          <a:spcPct val="35000"/>
        </a:spcBef>
        <a:spcAft>
          <a:spcPct val="0"/>
        </a:spcAft>
        <a:buClr>
          <a:srgbClr val="5A5555"/>
        </a:buClr>
        <a:buSzPct val="120000"/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531813" indent="-15875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2pPr>
      <a:lvl3pPr marL="900113" indent="-188913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</a:defRPr>
      </a:lvl3pPr>
      <a:lvl4pPr marL="1255713" indent="-176213" algn="l" rtl="0" eaLnBrk="1" fontAlgn="base" hangingPunct="1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609725" indent="-174625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066925" indent="-174625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524125" indent="-174625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981325" indent="-174625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438525" indent="-174625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Using XML to Implement XML</a:t>
            </a:r>
          </a:p>
        </p:txBody>
      </p:sp>
      <p:sp>
        <p:nvSpPr>
          <p:cNvPr id="3075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Or, Since XProc Is XML, Shouldn't Everything Else Be, Too?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791" y="1673978"/>
            <a:ext cx="5057441" cy="445774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Use the XML as a Blueprint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 bwMode="auto">
          <a:xfrm>
            <a:off x="1459831" y="1274763"/>
            <a:ext cx="1475874" cy="382662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719136" y="1290221"/>
            <a:ext cx="1475874" cy="382662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042610" y="1185946"/>
            <a:ext cx="1892968" cy="532714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839325" y="1321136"/>
            <a:ext cx="1475874" cy="481058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666240" y="1767840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935705" y="1767840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935705" y="2535453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2915385" y="3277133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500880" y="1767840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500880" y="2405756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4490720" y="3026559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500880" y="3673906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500880" y="4303293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500880" y="4933213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75680" y="1747520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055360" y="3026559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6065520" y="4902733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6085840" y="2375276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6075680" y="4272813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559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4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The Blueprint in XML: Process XML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65" y="2680494"/>
            <a:ext cx="4221956" cy="167878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97" y="2152522"/>
            <a:ext cx="3932231" cy="3465958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975360" y="2905760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838960" y="2926080"/>
            <a:ext cx="1920240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3530601" y="2814320"/>
            <a:ext cx="960120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571241" y="3058160"/>
            <a:ext cx="960120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033780" y="3677920"/>
            <a:ext cx="2125980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443731" y="1781682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520691" y="1867694"/>
            <a:ext cx="960120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6763353" y="1842642"/>
            <a:ext cx="816007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8025130" y="1822322"/>
            <a:ext cx="796752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9725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Command Line Alternatives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804545" y="1514476"/>
            <a:ext cx="3636645" cy="4497704"/>
          </a:xfrm>
        </p:spPr>
        <p:txBody>
          <a:bodyPr/>
          <a:lstStyle/>
          <a:p>
            <a:pPr marL="0" indent="0">
              <a:buNone/>
            </a:pPr>
            <a:r>
              <a:rPr lang="en-GB" sz="900" b="1" dirty="0"/>
              <a:t>&lt;pipeline&gt;</a:t>
            </a:r>
          </a:p>
          <a:p>
            <a:pPr marL="0" indent="0">
              <a:buNone/>
            </a:pPr>
            <a:r>
              <a:rPr lang="en-GB" sz="900" b="1" dirty="0"/>
              <a:t>  &lt;metadata&gt;</a:t>
            </a:r>
          </a:p>
          <a:p>
            <a:pPr marL="0" indent="0">
              <a:buNone/>
            </a:pPr>
            <a:r>
              <a:rPr lang="en-GB" sz="900" b="1" dirty="0"/>
              <a:t>    &lt;title&gt;PDF Output&lt;/title&gt;</a:t>
            </a:r>
          </a:p>
          <a:p>
            <a:pPr marL="0" indent="0">
              <a:buNone/>
            </a:pPr>
            <a:r>
              <a:rPr lang="en-GB" sz="900" b="1" dirty="0"/>
              <a:t>    &lt;description&gt;This process outputs PDF.&lt;/description&gt;</a:t>
            </a:r>
          </a:p>
          <a:p>
            <a:pPr marL="0" indent="0">
              <a:buNone/>
            </a:pPr>
            <a:r>
              <a:rPr lang="en-GB" sz="900" b="1" dirty="0"/>
              <a:t>  &lt;/metadata&gt;</a:t>
            </a:r>
          </a:p>
          <a:p>
            <a:pPr marL="0" indent="0">
              <a:buNone/>
            </a:pPr>
            <a:r>
              <a:rPr lang="en-GB" sz="900" b="1" dirty="0"/>
              <a:t>  &lt;!-- </a:t>
            </a:r>
            <a:r>
              <a:rPr lang="en-GB" sz="900" b="1" dirty="0" err="1"/>
              <a:t>XProc</a:t>
            </a:r>
            <a:r>
              <a:rPr lang="en-GB" sz="900" b="1" dirty="0"/>
              <a:t> script for PDF --&gt;</a:t>
            </a:r>
          </a:p>
          <a:p>
            <a:pPr marL="0" indent="0">
              <a:buNone/>
            </a:pPr>
            <a:r>
              <a:rPr lang="en-GB" sz="900" b="1" dirty="0"/>
              <a:t>  &lt;script </a:t>
            </a:r>
            <a:r>
              <a:rPr lang="en-GB" sz="900" b="1" dirty="0" err="1"/>
              <a:t>href</a:t>
            </a:r>
            <a:r>
              <a:rPr lang="en-GB" sz="900" b="1" dirty="0"/>
              <a:t>="[URN/URL for FO XPL</a:t>
            </a:r>
            <a:r>
              <a:rPr lang="en-GB" sz="900" b="1" dirty="0" smtClean="0"/>
              <a:t>]"/&gt;</a:t>
            </a:r>
          </a:p>
          <a:p>
            <a:pPr marL="0" indent="0">
              <a:buNone/>
            </a:pPr>
            <a:endParaRPr lang="en-GB" sz="900" b="1" dirty="0"/>
          </a:p>
          <a:p>
            <a:pPr marL="0" indent="0">
              <a:buNone/>
            </a:pPr>
            <a:r>
              <a:rPr lang="en-GB" sz="900" b="1" dirty="0"/>
              <a:t>  &lt;</a:t>
            </a:r>
            <a:r>
              <a:rPr lang="en-GB" sz="900" b="1" dirty="0" err="1"/>
              <a:t>cmdlines</a:t>
            </a:r>
            <a:r>
              <a:rPr lang="en-GB" sz="900" b="1" dirty="0"/>
              <a:t>&gt;</a:t>
            </a:r>
          </a:p>
          <a:p>
            <a:pPr marL="0" indent="0">
              <a:buNone/>
            </a:pPr>
            <a:r>
              <a:rPr lang="en-GB" sz="900" b="1" dirty="0"/>
              <a:t>    &lt;</a:t>
            </a:r>
            <a:r>
              <a:rPr lang="en-GB" sz="900" b="1" dirty="0" err="1"/>
              <a:t>cmdline</a:t>
            </a:r>
            <a:r>
              <a:rPr lang="en-GB" sz="900" b="1" dirty="0"/>
              <a:t> id="cmd1"&gt;</a:t>
            </a:r>
          </a:p>
          <a:p>
            <a:pPr marL="0" indent="0">
              <a:buNone/>
            </a:pPr>
            <a:r>
              <a:rPr lang="en-GB" sz="900" b="1" dirty="0"/>
              <a:t>      ...</a:t>
            </a:r>
          </a:p>
          <a:p>
            <a:pPr marL="0" indent="0">
              <a:buNone/>
            </a:pPr>
            <a:r>
              <a:rPr lang="en-GB" sz="900" b="1" dirty="0"/>
              <a:t>    &lt;/</a:t>
            </a:r>
            <a:r>
              <a:rPr lang="en-GB" sz="900" b="1" dirty="0" err="1"/>
              <a:t>cmdline</a:t>
            </a:r>
            <a:r>
              <a:rPr lang="en-GB" sz="900" b="1" dirty="0" smtClean="0"/>
              <a:t>&gt;</a:t>
            </a:r>
          </a:p>
          <a:p>
            <a:pPr marL="0" indent="0">
              <a:buNone/>
            </a:pPr>
            <a:endParaRPr lang="en-GB" sz="900" b="1" dirty="0"/>
          </a:p>
          <a:p>
            <a:pPr marL="0" indent="0">
              <a:buNone/>
            </a:pPr>
            <a:r>
              <a:rPr lang="en-GB" sz="900" b="1" dirty="0"/>
              <a:t>    &lt;</a:t>
            </a:r>
            <a:r>
              <a:rPr lang="en-GB" sz="900" b="1" dirty="0" err="1"/>
              <a:t>cmdline</a:t>
            </a:r>
            <a:r>
              <a:rPr lang="en-GB" sz="900" b="1" dirty="0"/>
              <a:t> id="cmd2"&gt;</a:t>
            </a:r>
          </a:p>
          <a:p>
            <a:pPr marL="0" indent="0">
              <a:buNone/>
            </a:pPr>
            <a:r>
              <a:rPr lang="en-GB" sz="900" b="1" dirty="0"/>
              <a:t>      ...</a:t>
            </a:r>
          </a:p>
          <a:p>
            <a:pPr marL="0" indent="0">
              <a:buNone/>
            </a:pPr>
            <a:r>
              <a:rPr lang="en-GB" sz="900" b="1" dirty="0"/>
              <a:t>    &lt;/</a:t>
            </a:r>
            <a:r>
              <a:rPr lang="en-GB" sz="900" b="1" dirty="0" err="1"/>
              <a:t>cmdline</a:t>
            </a:r>
            <a:r>
              <a:rPr lang="en-GB" sz="900" b="1" dirty="0" smtClean="0"/>
              <a:t>&gt;</a:t>
            </a:r>
          </a:p>
          <a:p>
            <a:pPr marL="0" indent="0">
              <a:buNone/>
            </a:pPr>
            <a:endParaRPr lang="en-GB" sz="900" b="1" dirty="0"/>
          </a:p>
          <a:p>
            <a:pPr marL="0" indent="0">
              <a:buNone/>
            </a:pPr>
            <a:r>
              <a:rPr lang="en-GB" sz="900" b="1" dirty="0"/>
              <a:t>    &lt;</a:t>
            </a:r>
            <a:r>
              <a:rPr lang="en-GB" sz="900" b="1" dirty="0" err="1"/>
              <a:t>cmdline</a:t>
            </a:r>
            <a:r>
              <a:rPr lang="en-GB" sz="900" b="1" dirty="0"/>
              <a:t> id="cmd3"&gt;</a:t>
            </a:r>
          </a:p>
          <a:p>
            <a:pPr marL="0" indent="0">
              <a:buNone/>
            </a:pPr>
            <a:r>
              <a:rPr lang="en-GB" sz="900" b="1" dirty="0"/>
              <a:t>      ...</a:t>
            </a:r>
          </a:p>
          <a:p>
            <a:pPr marL="0" indent="0">
              <a:buNone/>
            </a:pPr>
            <a:r>
              <a:rPr lang="en-GB" sz="900" b="1" dirty="0"/>
              <a:t>    &lt;/</a:t>
            </a:r>
            <a:r>
              <a:rPr lang="en-GB" sz="900" b="1" dirty="0" err="1"/>
              <a:t>cmdline</a:t>
            </a:r>
            <a:r>
              <a:rPr lang="en-GB" sz="900" b="1" dirty="0" smtClean="0"/>
              <a:t>&gt;</a:t>
            </a:r>
            <a:endParaRPr lang="en-GB" sz="900" b="1" dirty="0"/>
          </a:p>
          <a:p>
            <a:pPr marL="0" indent="0">
              <a:buNone/>
            </a:pPr>
            <a:r>
              <a:rPr lang="en-GB" sz="900" b="1" dirty="0"/>
              <a:t>  &lt;/</a:t>
            </a:r>
            <a:r>
              <a:rPr lang="en-GB" sz="900" b="1" dirty="0" err="1"/>
              <a:t>cmdlines</a:t>
            </a:r>
            <a:r>
              <a:rPr lang="en-GB" sz="900" b="1" dirty="0"/>
              <a:t>&gt;</a:t>
            </a:r>
          </a:p>
          <a:p>
            <a:pPr marL="0" indent="0">
              <a:buNone/>
            </a:pPr>
            <a:r>
              <a:rPr lang="en-GB" sz="900" b="1" dirty="0"/>
              <a:t>&lt;/pipeline&gt;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354" y="2140268"/>
            <a:ext cx="4314825" cy="2266950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 bwMode="auto">
          <a:xfrm>
            <a:off x="6265385" y="2476498"/>
            <a:ext cx="2510473" cy="203708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609917" y="3157220"/>
            <a:ext cx="1941513" cy="7924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609917" y="3970020"/>
            <a:ext cx="1941513" cy="7924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609917" y="4752340"/>
            <a:ext cx="1941513" cy="7924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395842" y="1511300"/>
            <a:ext cx="3638948" cy="116363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7047705" y="2633980"/>
            <a:ext cx="1189673" cy="50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4853145" y="2024380"/>
            <a:ext cx="1189673" cy="50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0727" y="3425120"/>
            <a:ext cx="2250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pipeline</a:t>
            </a:r>
            <a:r>
              <a:rPr lang="en-GB" dirty="0"/>
              <a:t>//</a:t>
            </a:r>
            <a:r>
              <a:rPr lang="en-GB" dirty="0" err="1"/>
              <a:t>cmdline</a:t>
            </a:r>
            <a:r>
              <a:rPr lang="en-GB" dirty="0"/>
              <a:t>[@id='cmd1']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70726" y="4237920"/>
            <a:ext cx="2250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pipeline</a:t>
            </a:r>
            <a:r>
              <a:rPr lang="en-GB" dirty="0"/>
              <a:t>//</a:t>
            </a:r>
            <a:r>
              <a:rPr lang="en-GB" dirty="0" err="1"/>
              <a:t>cmdline</a:t>
            </a:r>
            <a:r>
              <a:rPr lang="en-GB" dirty="0"/>
              <a:t>[@id=</a:t>
            </a:r>
            <a:r>
              <a:rPr lang="en-GB" dirty="0" smtClean="0"/>
              <a:t>'cmd2']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1670725" y="5030558"/>
            <a:ext cx="2250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pipeline</a:t>
            </a:r>
            <a:r>
              <a:rPr lang="en-GB" dirty="0"/>
              <a:t>//</a:t>
            </a:r>
            <a:r>
              <a:rPr lang="en-GB" dirty="0" err="1"/>
              <a:t>cmdline</a:t>
            </a:r>
            <a:r>
              <a:rPr lang="en-GB" dirty="0"/>
              <a:t>[@id=</a:t>
            </a:r>
            <a:r>
              <a:rPr lang="en-GB" dirty="0" smtClean="0"/>
              <a:t>'cmd3']</a:t>
            </a:r>
            <a:endParaRPr lang="en-GB" dirty="0"/>
          </a:p>
        </p:txBody>
      </p:sp>
      <p:sp>
        <p:nvSpPr>
          <p:cNvPr id="42" name="Oval 41"/>
          <p:cNvSpPr/>
          <p:nvPr/>
        </p:nvSpPr>
        <p:spPr bwMode="auto">
          <a:xfrm>
            <a:off x="6102825" y="4025900"/>
            <a:ext cx="1189673" cy="50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9292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7" grpId="0"/>
      <p:bldP spid="7" grpId="1"/>
      <p:bldP spid="40" grpId="0"/>
      <p:bldP spid="40" grpId="1"/>
      <p:bldP spid="41" grpId="0"/>
      <p:bldP spid="41" grpId="1"/>
      <p:bldP spid="42" grpId="0" animBg="1"/>
      <p:bldP spid="4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 Pipeline and Its Command Line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803457" y="1625599"/>
            <a:ext cx="3602037" cy="1395411"/>
          </a:xfrm>
          <a:ln>
            <a:solidFill>
              <a:srgbClr val="002060"/>
            </a:solidFill>
          </a:ln>
        </p:spPr>
        <p:txBody>
          <a:bodyPr lIns="108000" tIns="108000" rIns="108000" bIns="108000"/>
          <a:lstStyle/>
          <a:p>
            <a:pPr marL="0" indent="0">
              <a:buNone/>
            </a:pPr>
            <a:r>
              <a:rPr lang="en-GB" sz="1000" dirty="0"/>
              <a:t>java </a:t>
            </a:r>
            <a:r>
              <a:rPr lang="en-GB" sz="1000" dirty="0" err="1"/>
              <a:t>com.xmlcalabash.drivers.Main</a:t>
            </a:r>
            <a:r>
              <a:rPr lang="en-GB" sz="1000" dirty="0"/>
              <a:t> </a:t>
            </a:r>
            <a:br>
              <a:rPr lang="en-GB" sz="1000" dirty="0"/>
            </a:br>
            <a:r>
              <a:rPr lang="en-GB" sz="1000" dirty="0"/>
              <a:t>-</a:t>
            </a:r>
            <a:r>
              <a:rPr lang="en-GB" sz="1000" dirty="0" err="1"/>
              <a:t>isource</a:t>
            </a:r>
            <a:r>
              <a:rPr lang="en-GB" sz="1000" dirty="0"/>
              <a:t>=[runtime URN/URL] </a:t>
            </a:r>
            <a:br>
              <a:rPr lang="en-GB" sz="1000" dirty="0"/>
            </a:br>
            <a:r>
              <a:rPr lang="en-GB" sz="1000" dirty="0"/>
              <a:t>-</a:t>
            </a:r>
            <a:r>
              <a:rPr lang="en-GB" sz="1000" dirty="0" err="1"/>
              <a:t>istylesheet-fo</a:t>
            </a:r>
            <a:r>
              <a:rPr lang="en-GB" sz="1000" dirty="0"/>
              <a:t>=[URN/URL for FO main </a:t>
            </a:r>
            <a:r>
              <a:rPr lang="en-GB" sz="1000" dirty="0" err="1"/>
              <a:t>stylesheet</a:t>
            </a:r>
            <a:r>
              <a:rPr lang="en-GB" sz="1000" dirty="0"/>
              <a:t>] </a:t>
            </a:r>
            <a:br>
              <a:rPr lang="en-GB" sz="1000" dirty="0"/>
            </a:br>
            <a:r>
              <a:rPr lang="en-GB" sz="1000" dirty="0"/>
              <a:t>normalize-</a:t>
            </a:r>
            <a:r>
              <a:rPr lang="en-GB" sz="1000" dirty="0" err="1"/>
              <a:t>stylesheet</a:t>
            </a:r>
            <a:r>
              <a:rPr lang="en-GB" sz="1000" dirty="0"/>
              <a:t>=[URN/URL string for normalize]</a:t>
            </a:r>
            <a:br>
              <a:rPr lang="en-GB" sz="1000" dirty="0"/>
            </a:br>
            <a:r>
              <a:rPr lang="en-GB" sz="1000" dirty="0" err="1"/>
              <a:t>pdf</a:t>
            </a:r>
            <a:r>
              <a:rPr lang="en-GB" sz="1000" dirty="0"/>
              <a:t>=[runtime PDF URN/URL]</a:t>
            </a:r>
            <a:br>
              <a:rPr lang="en-GB" sz="1000" dirty="0"/>
            </a:br>
            <a:r>
              <a:rPr lang="en-GB" sz="1000" dirty="0"/>
              <a:t>[URN/URL for FO XPL]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701675" y="1415416"/>
            <a:ext cx="4023360" cy="3481387"/>
          </a:xfrm>
        </p:spPr>
        <p:txBody>
          <a:bodyPr/>
          <a:lstStyle/>
          <a:p>
            <a:pPr marL="0" indent="0">
              <a:buNone/>
            </a:pPr>
            <a:r>
              <a:rPr lang="en-GB" sz="800" b="1" dirty="0"/>
              <a:t>&lt;pipeline</a:t>
            </a:r>
            <a:r>
              <a:rPr lang="en-GB" sz="800" b="1" dirty="0" smtClean="0"/>
              <a:t>&gt;</a:t>
            </a:r>
          </a:p>
          <a:p>
            <a:pPr marL="0" indent="0">
              <a:buNone/>
            </a:pPr>
            <a:r>
              <a:rPr lang="en-GB" sz="800" b="1" dirty="0"/>
              <a:t> </a:t>
            </a:r>
            <a:r>
              <a:rPr lang="en-GB" sz="800" b="1" dirty="0" smtClean="0"/>
              <a:t> &lt;</a:t>
            </a:r>
            <a:r>
              <a:rPr lang="en-GB" sz="800" b="1" dirty="0"/>
              <a:t>script </a:t>
            </a:r>
            <a:r>
              <a:rPr lang="en-GB" sz="800" b="1" dirty="0" err="1"/>
              <a:t>href</a:t>
            </a:r>
            <a:r>
              <a:rPr lang="en-GB" sz="800" b="1" dirty="0"/>
              <a:t>="[URN/URL for FO XPL</a:t>
            </a:r>
            <a:r>
              <a:rPr lang="en-GB" sz="800" b="1" dirty="0" smtClean="0"/>
              <a:t>]"/&gt;</a:t>
            </a:r>
            <a:endParaRPr lang="en-GB" sz="800" b="1" dirty="0"/>
          </a:p>
          <a:p>
            <a:pPr marL="0" indent="0">
              <a:buNone/>
            </a:pPr>
            <a:r>
              <a:rPr lang="en-GB" sz="800" b="1" dirty="0" smtClean="0"/>
              <a:t>  &lt;</a:t>
            </a:r>
            <a:r>
              <a:rPr lang="en-GB" sz="800" b="1" dirty="0" err="1"/>
              <a:t>cmdlines</a:t>
            </a:r>
            <a:r>
              <a:rPr lang="en-GB" sz="800" b="1" dirty="0"/>
              <a:t>&gt;</a:t>
            </a:r>
          </a:p>
          <a:p>
            <a:pPr marL="0" indent="0">
              <a:buNone/>
            </a:pPr>
            <a:r>
              <a:rPr lang="en-GB" sz="800" b="1" dirty="0"/>
              <a:t>    &lt;</a:t>
            </a:r>
            <a:r>
              <a:rPr lang="en-GB" sz="800" b="1" dirty="0" err="1"/>
              <a:t>cmdline</a:t>
            </a:r>
            <a:r>
              <a:rPr lang="en-GB" sz="800" b="1" dirty="0"/>
              <a:t>&gt;</a:t>
            </a:r>
          </a:p>
          <a:p>
            <a:pPr marL="0" indent="0">
              <a:buNone/>
            </a:pPr>
            <a:r>
              <a:rPr lang="en-GB" sz="800" b="1" dirty="0"/>
              <a:t>      &lt;inputs&gt;</a:t>
            </a:r>
          </a:p>
          <a:p>
            <a:pPr marL="0" indent="0">
              <a:buNone/>
            </a:pPr>
            <a:r>
              <a:rPr lang="en-GB" sz="800" b="1" dirty="0"/>
              <a:t>        &lt;input&gt;</a:t>
            </a:r>
          </a:p>
          <a:p>
            <a:pPr marL="0" indent="0">
              <a:buNone/>
            </a:pPr>
            <a:r>
              <a:rPr lang="en-GB" sz="800" b="1" dirty="0"/>
              <a:t>          &lt;port&gt;source&lt;/port&gt;</a:t>
            </a:r>
          </a:p>
          <a:p>
            <a:pPr marL="0" indent="0">
              <a:buNone/>
            </a:pPr>
            <a:r>
              <a:rPr lang="en-GB" sz="800" b="1" dirty="0"/>
              <a:t>          &lt;value type="</a:t>
            </a:r>
            <a:r>
              <a:rPr lang="en-GB" sz="800" b="1" dirty="0" err="1"/>
              <a:t>ti</a:t>
            </a:r>
            <a:r>
              <a:rPr lang="en-GB" sz="800" b="1" dirty="0"/>
              <a:t>"&gt;[runtime URN/URL]&lt;/value&gt;</a:t>
            </a:r>
          </a:p>
          <a:p>
            <a:pPr marL="0" indent="0">
              <a:buNone/>
            </a:pPr>
            <a:r>
              <a:rPr lang="en-GB" sz="800" b="1" dirty="0"/>
              <a:t>        &lt;/input&gt;</a:t>
            </a:r>
          </a:p>
          <a:p>
            <a:pPr marL="0" indent="0">
              <a:buNone/>
            </a:pPr>
            <a:r>
              <a:rPr lang="en-GB" sz="800" b="1" dirty="0"/>
              <a:t>        &lt;input&gt;</a:t>
            </a:r>
          </a:p>
          <a:p>
            <a:pPr marL="0" indent="0">
              <a:buNone/>
            </a:pPr>
            <a:r>
              <a:rPr lang="en-GB" sz="800" b="1" dirty="0"/>
              <a:t>          &lt;port&gt;</a:t>
            </a:r>
            <a:r>
              <a:rPr lang="en-GB" sz="800" b="1" dirty="0" err="1"/>
              <a:t>stylesheet-fo</a:t>
            </a:r>
            <a:r>
              <a:rPr lang="en-GB" sz="800" b="1" dirty="0"/>
              <a:t>&lt;/port&gt;</a:t>
            </a:r>
          </a:p>
          <a:p>
            <a:pPr marL="0" indent="0">
              <a:buNone/>
            </a:pPr>
            <a:r>
              <a:rPr lang="en-GB" sz="800" b="1" dirty="0"/>
              <a:t>          &lt;value type="</a:t>
            </a:r>
            <a:r>
              <a:rPr lang="en-GB" sz="800" b="1" dirty="0" err="1"/>
              <a:t>uri</a:t>
            </a:r>
            <a:r>
              <a:rPr lang="en-GB" sz="800" b="1" dirty="0"/>
              <a:t>"&gt;[URN/URL for FO main </a:t>
            </a:r>
            <a:r>
              <a:rPr lang="en-GB" sz="800" b="1" dirty="0" err="1"/>
              <a:t>stylesheet</a:t>
            </a:r>
            <a:r>
              <a:rPr lang="en-GB" sz="800" b="1" dirty="0"/>
              <a:t>]&lt;/value&gt;</a:t>
            </a:r>
          </a:p>
          <a:p>
            <a:pPr marL="0" indent="0">
              <a:buNone/>
            </a:pPr>
            <a:r>
              <a:rPr lang="en-GB" sz="800" b="1" dirty="0"/>
              <a:t>        &lt;/input&gt;</a:t>
            </a:r>
          </a:p>
          <a:p>
            <a:pPr marL="0" indent="0">
              <a:buNone/>
            </a:pPr>
            <a:r>
              <a:rPr lang="en-GB" sz="800" b="1" dirty="0"/>
              <a:t>      &lt;/inputs</a:t>
            </a:r>
            <a:r>
              <a:rPr lang="en-GB" sz="800" b="1" dirty="0" smtClean="0"/>
              <a:t>&gt;</a:t>
            </a:r>
            <a:endParaRPr lang="en-GB" sz="800" b="1" dirty="0"/>
          </a:p>
          <a:p>
            <a:pPr marL="0" indent="0">
              <a:buNone/>
            </a:pPr>
            <a:r>
              <a:rPr lang="en-GB" sz="800" b="1" dirty="0"/>
              <a:t>      &lt;options&gt;</a:t>
            </a:r>
          </a:p>
          <a:p>
            <a:pPr marL="0" indent="0">
              <a:buNone/>
            </a:pPr>
            <a:r>
              <a:rPr lang="en-GB" sz="800" b="1" dirty="0"/>
              <a:t>        &lt;option&gt;</a:t>
            </a:r>
          </a:p>
          <a:p>
            <a:pPr marL="0" indent="0">
              <a:buNone/>
            </a:pPr>
            <a:r>
              <a:rPr lang="en-GB" sz="800" b="1" dirty="0"/>
              <a:t>          &lt;name&gt;normalize-</a:t>
            </a:r>
            <a:r>
              <a:rPr lang="en-GB" sz="800" b="1" dirty="0" err="1"/>
              <a:t>stylesheet</a:t>
            </a:r>
            <a:r>
              <a:rPr lang="en-GB" sz="800" b="1" dirty="0"/>
              <a:t>&lt;/name&gt;</a:t>
            </a:r>
          </a:p>
          <a:p>
            <a:pPr marL="0" indent="0">
              <a:buNone/>
            </a:pPr>
            <a:r>
              <a:rPr lang="en-GB" sz="800" b="1" dirty="0"/>
              <a:t>          &lt;value type="</a:t>
            </a:r>
            <a:r>
              <a:rPr lang="en-GB" sz="800" b="1" dirty="0" err="1"/>
              <a:t>uri</a:t>
            </a:r>
            <a:r>
              <a:rPr lang="en-GB" sz="800" b="1" dirty="0"/>
              <a:t>"&gt;[URN/URL string for normalize]&lt;/value&gt;</a:t>
            </a:r>
          </a:p>
          <a:p>
            <a:pPr marL="0" indent="0">
              <a:buNone/>
            </a:pPr>
            <a:r>
              <a:rPr lang="en-GB" sz="800" b="1" dirty="0"/>
              <a:t>        &lt;/option&gt;</a:t>
            </a:r>
          </a:p>
          <a:p>
            <a:pPr marL="0" indent="0">
              <a:buNone/>
            </a:pPr>
            <a:r>
              <a:rPr lang="en-GB" sz="800" b="1" dirty="0"/>
              <a:t>        &lt;option&gt;</a:t>
            </a:r>
          </a:p>
          <a:p>
            <a:pPr marL="0" indent="0">
              <a:buNone/>
            </a:pPr>
            <a:r>
              <a:rPr lang="en-GB" sz="800" b="1" dirty="0"/>
              <a:t>          &lt;name&gt;</a:t>
            </a:r>
            <a:r>
              <a:rPr lang="en-GB" sz="800" b="1" dirty="0" err="1"/>
              <a:t>pdf</a:t>
            </a:r>
            <a:r>
              <a:rPr lang="en-GB" sz="800" b="1" dirty="0"/>
              <a:t>&lt;/name&gt;</a:t>
            </a:r>
          </a:p>
          <a:p>
            <a:pPr marL="0" indent="0">
              <a:buNone/>
            </a:pPr>
            <a:r>
              <a:rPr lang="en-GB" sz="800" b="1" dirty="0"/>
              <a:t>          &lt;value type="</a:t>
            </a:r>
            <a:r>
              <a:rPr lang="en-GB" sz="800" b="1" dirty="0" err="1"/>
              <a:t>ti</a:t>
            </a:r>
            <a:r>
              <a:rPr lang="en-GB" sz="800" b="1" dirty="0"/>
              <a:t>"&gt;[runtime PDF URN/URL]&lt;/value&gt;</a:t>
            </a:r>
          </a:p>
          <a:p>
            <a:pPr marL="0" indent="0">
              <a:buNone/>
            </a:pPr>
            <a:r>
              <a:rPr lang="en-GB" sz="800" b="1" dirty="0"/>
              <a:t>        &lt;/option&gt;</a:t>
            </a:r>
          </a:p>
          <a:p>
            <a:pPr marL="0" indent="0">
              <a:buNone/>
            </a:pPr>
            <a:r>
              <a:rPr lang="en-GB" sz="800" b="1" dirty="0"/>
              <a:t>      &lt;/options&gt;</a:t>
            </a:r>
          </a:p>
          <a:p>
            <a:pPr marL="0" indent="0">
              <a:buNone/>
            </a:pPr>
            <a:r>
              <a:rPr lang="en-GB" sz="800" b="1" dirty="0"/>
              <a:t>    &lt;/</a:t>
            </a:r>
            <a:r>
              <a:rPr lang="en-GB" sz="800" b="1" dirty="0" err="1"/>
              <a:t>cmdline</a:t>
            </a:r>
            <a:r>
              <a:rPr lang="en-GB" sz="800" b="1" dirty="0"/>
              <a:t>&gt;</a:t>
            </a:r>
          </a:p>
          <a:p>
            <a:pPr marL="0" indent="0">
              <a:buNone/>
            </a:pPr>
            <a:r>
              <a:rPr lang="en-GB" sz="800" b="1" dirty="0"/>
              <a:t>  &lt;/</a:t>
            </a:r>
            <a:r>
              <a:rPr lang="en-GB" sz="800" b="1" dirty="0" err="1"/>
              <a:t>cmdlines</a:t>
            </a:r>
            <a:r>
              <a:rPr lang="en-GB" sz="800" b="1" dirty="0"/>
              <a:t>&gt;</a:t>
            </a:r>
          </a:p>
          <a:p>
            <a:pPr marL="0" indent="0">
              <a:buNone/>
            </a:pPr>
            <a:r>
              <a:rPr lang="en-GB" sz="800" b="1" dirty="0"/>
              <a:t>&lt;/pipeline&gt;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617220" y="1254759"/>
            <a:ext cx="2125980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569460" y="2463797"/>
            <a:ext cx="2125980" cy="4165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10234" y="2098037"/>
            <a:ext cx="2651126" cy="107696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722178" y="1747520"/>
            <a:ext cx="2207261" cy="46735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515620" y="2809237"/>
            <a:ext cx="3619500" cy="107696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752658" y="1930393"/>
            <a:ext cx="3151822" cy="43688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1303020" y="2397758"/>
            <a:ext cx="505460" cy="643572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93700" y="3886198"/>
            <a:ext cx="3619500" cy="107696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4680427" y="2082791"/>
            <a:ext cx="3504565" cy="48260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54660" y="4587238"/>
            <a:ext cx="3152140" cy="107696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4680426" y="2319013"/>
            <a:ext cx="2147093" cy="38100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296" y="3763328"/>
            <a:ext cx="4314825" cy="2266950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 bwMode="auto">
          <a:xfrm>
            <a:off x="4965859" y="3845558"/>
            <a:ext cx="1272221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7307501" y="4343394"/>
            <a:ext cx="1067513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7310675" y="4937753"/>
            <a:ext cx="1067513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1455420" y="3119756"/>
            <a:ext cx="505460" cy="643572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1445260" y="4803932"/>
            <a:ext cx="505460" cy="643572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1465580" y="4160360"/>
            <a:ext cx="505460" cy="643572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3413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489466" y="4376281"/>
            <a:ext cx="516128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dirty="0"/>
              <a:t>&lt;input&gt;</a:t>
            </a:r>
          </a:p>
          <a:p>
            <a:pPr algn="l"/>
            <a:r>
              <a:rPr lang="en-GB" dirty="0"/>
              <a:t>  &lt;port&gt;</a:t>
            </a:r>
            <a:r>
              <a:rPr lang="en-GB" dirty="0" err="1"/>
              <a:t>stylesheet-fo</a:t>
            </a:r>
            <a:r>
              <a:rPr lang="en-GB" dirty="0"/>
              <a:t>&lt;/port&gt;</a:t>
            </a:r>
          </a:p>
          <a:p>
            <a:pPr algn="l"/>
            <a:r>
              <a:rPr lang="en-GB" dirty="0"/>
              <a:t>  &lt;value type="</a:t>
            </a:r>
            <a:r>
              <a:rPr lang="en-GB" dirty="0" err="1"/>
              <a:t>uri</a:t>
            </a:r>
            <a:r>
              <a:rPr lang="en-GB" dirty="0" smtClean="0"/>
              <a:t>"&gt;                                                                    &lt;/</a:t>
            </a:r>
            <a:r>
              <a:rPr lang="en-GB" dirty="0"/>
              <a:t>value&gt;</a:t>
            </a:r>
          </a:p>
          <a:p>
            <a:pPr algn="l"/>
            <a:r>
              <a:rPr lang="en-GB" dirty="0"/>
              <a:t>&lt;/input&gt;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Packages (Sets of XML Files)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701675" y="1628776"/>
            <a:ext cx="3941445" cy="4497704"/>
          </a:xfrm>
        </p:spPr>
        <p:txBody>
          <a:bodyPr/>
          <a:lstStyle/>
          <a:p>
            <a:pPr marL="0" indent="0">
              <a:buNone/>
            </a:pPr>
            <a:r>
              <a:rPr lang="en-GB" sz="1000" b="1" dirty="0"/>
              <a:t>&lt;package id="id-</a:t>
            </a:r>
            <a:r>
              <a:rPr lang="en-GB" sz="1000" b="1" dirty="0" err="1"/>
              <a:t>fo</a:t>
            </a:r>
            <a:r>
              <a:rPr lang="en-GB" sz="1000" b="1" dirty="0"/>
              <a:t>-package"&gt;</a:t>
            </a:r>
          </a:p>
          <a:p>
            <a:pPr marL="0" indent="0">
              <a:buNone/>
            </a:pPr>
            <a:r>
              <a:rPr lang="en-GB" sz="1000" b="1" dirty="0"/>
              <a:t>  &lt;metadata&gt;</a:t>
            </a:r>
          </a:p>
          <a:p>
            <a:pPr marL="0" indent="0">
              <a:buNone/>
            </a:pPr>
            <a:r>
              <a:rPr lang="en-GB" sz="1000" b="1" dirty="0"/>
              <a:t>    &lt;title&gt;XSL-FO </a:t>
            </a:r>
            <a:r>
              <a:rPr lang="en-GB" sz="1000" b="1" dirty="0" err="1"/>
              <a:t>Stylesheet</a:t>
            </a:r>
            <a:r>
              <a:rPr lang="en-GB" sz="1000" b="1" dirty="0"/>
              <a:t> Package&lt;/title&gt;</a:t>
            </a:r>
          </a:p>
          <a:p>
            <a:pPr marL="0" indent="0">
              <a:buNone/>
            </a:pPr>
            <a:r>
              <a:rPr lang="en-GB" sz="1000" b="1" dirty="0"/>
              <a:t>    &lt;description&gt;FO </a:t>
            </a:r>
            <a:r>
              <a:rPr lang="en-GB" sz="1000" b="1" dirty="0" err="1"/>
              <a:t>stylesheets</a:t>
            </a:r>
            <a:r>
              <a:rPr lang="en-GB" sz="1000" b="1" dirty="0"/>
              <a:t> </a:t>
            </a:r>
            <a:r>
              <a:rPr lang="en-GB" sz="1000" b="1" dirty="0" smtClean="0"/>
              <a:t>for Company X.&lt;/</a:t>
            </a:r>
            <a:r>
              <a:rPr lang="en-GB" sz="1000" b="1" dirty="0"/>
              <a:t>description&gt;</a:t>
            </a:r>
          </a:p>
          <a:p>
            <a:pPr marL="0" indent="0">
              <a:buNone/>
            </a:pPr>
            <a:r>
              <a:rPr lang="en-GB" sz="1000" b="1" dirty="0"/>
              <a:t>  &lt;/metadata&gt;</a:t>
            </a:r>
          </a:p>
          <a:p>
            <a:pPr marL="0" indent="0">
              <a:buNone/>
            </a:pPr>
            <a:r>
              <a:rPr lang="en-GB" sz="1000" b="1" dirty="0"/>
              <a:t>  &lt;locator </a:t>
            </a:r>
            <a:r>
              <a:rPr lang="en-GB" sz="1000" b="1" dirty="0" err="1"/>
              <a:t>href</a:t>
            </a:r>
            <a:r>
              <a:rPr lang="en-GB" sz="1000" b="1" dirty="0"/>
              <a:t>="urn:x-example:xslfo:0012:3" type="root"/&gt;</a:t>
            </a:r>
          </a:p>
          <a:p>
            <a:pPr marL="0" indent="0">
              <a:buNone/>
            </a:pPr>
            <a:r>
              <a:rPr lang="en-GB" sz="1000" b="1" dirty="0"/>
              <a:t>  &lt;locator </a:t>
            </a:r>
            <a:r>
              <a:rPr lang="en-GB" sz="1000" b="1" dirty="0" err="1"/>
              <a:t>href</a:t>
            </a:r>
            <a:r>
              <a:rPr lang="en-GB" sz="1000" b="1" dirty="0"/>
              <a:t>="urn:x-example:xslfo:0019:10"/&gt;</a:t>
            </a:r>
          </a:p>
          <a:p>
            <a:pPr marL="0" indent="0">
              <a:buNone/>
            </a:pPr>
            <a:r>
              <a:rPr lang="en-GB" sz="1000" b="1" dirty="0"/>
              <a:t>  &lt;locator </a:t>
            </a:r>
            <a:r>
              <a:rPr lang="en-GB" sz="1000" b="1" dirty="0" err="1"/>
              <a:t>href</a:t>
            </a:r>
            <a:r>
              <a:rPr lang="en-GB" sz="1000" b="1" dirty="0"/>
              <a:t>="urn:x-example:xslfo:0117:21"/&gt;</a:t>
            </a:r>
          </a:p>
          <a:p>
            <a:pPr marL="0" indent="0">
              <a:buNone/>
            </a:pPr>
            <a:r>
              <a:rPr lang="en-GB" sz="1000" b="1" dirty="0"/>
              <a:t>  &lt;locator </a:t>
            </a:r>
            <a:r>
              <a:rPr lang="en-GB" sz="1000" b="1" dirty="0" err="1"/>
              <a:t>href</a:t>
            </a:r>
            <a:r>
              <a:rPr lang="en-GB" sz="1000" b="1" dirty="0"/>
              <a:t>="urn:x-example:xslfo:0010:1"/&gt;</a:t>
            </a:r>
          </a:p>
          <a:p>
            <a:pPr marL="0" indent="0">
              <a:buNone/>
            </a:pPr>
            <a:r>
              <a:rPr lang="en-GB" sz="1000" b="1" dirty="0"/>
              <a:t> &lt;/package&gt;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427487" y="1457394"/>
            <a:ext cx="2826115" cy="930206"/>
            <a:chOff x="5599112" y="4044950"/>
            <a:chExt cx="1971675" cy="64897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9112" y="4044950"/>
              <a:ext cx="1971675" cy="4953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 bwMode="auto">
            <a:xfrm>
              <a:off x="5599112" y="4450080"/>
              <a:ext cx="781050" cy="24384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855663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Helvetica" pitchFamily="34" charset="0"/>
              </a:endParaRPr>
            </a:p>
          </p:txBody>
        </p:sp>
      </p:grpSp>
      <p:sp>
        <p:nvSpPr>
          <p:cNvPr id="18" name="Oval 17"/>
          <p:cNvSpPr/>
          <p:nvPr/>
        </p:nvSpPr>
        <p:spPr bwMode="auto">
          <a:xfrm>
            <a:off x="3219767" y="2550160"/>
            <a:ext cx="1189673" cy="50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1248727" y="2387600"/>
            <a:ext cx="2337753" cy="149479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7035" y="4920119"/>
            <a:ext cx="31951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urn:x-example:packages:123456:en-GB:1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32080" y="894080"/>
            <a:ext cx="4622800" cy="3505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4216930" y="3959894"/>
            <a:ext cx="434833" cy="302191"/>
          </a:xfrm>
          <a:prstGeom prst="straightConnector1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2145179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8" grpId="0" animBg="1"/>
      <p:bldP spid="18" grpId="1" animBg="1"/>
      <p:bldP spid="19" grpId="0" animBg="1"/>
      <p:bldP spid="19" grpId="1" animBg="1"/>
      <p:bldP spid="6" grpId="0"/>
      <p:bldP spid="6" grpId="1"/>
      <p:bldP spid="23" grpId="0" animBg="1"/>
      <p:bldP spid="2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Putting It All Together (Blueprint Process)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01675" y="1398588"/>
            <a:ext cx="2844165" cy="3481387"/>
          </a:xfrm>
        </p:spPr>
        <p:txBody>
          <a:bodyPr/>
          <a:lstStyle/>
          <a:p>
            <a:pPr marL="0" indent="0">
              <a:buNone/>
            </a:pPr>
            <a:endParaRPr lang="en-GB" sz="800" dirty="0"/>
          </a:p>
          <a:p>
            <a:pPr marL="0" indent="0">
              <a:buNone/>
            </a:pPr>
            <a:r>
              <a:rPr lang="en-GB" sz="800" dirty="0" smtClean="0"/>
              <a:t>    &lt;</a:t>
            </a:r>
            <a:r>
              <a:rPr lang="en-GB" sz="800" dirty="0"/>
              <a:t>process id="id-process-A"&gt;</a:t>
            </a:r>
          </a:p>
          <a:p>
            <a:pPr marL="0" indent="0">
              <a:buNone/>
            </a:pPr>
            <a:r>
              <a:rPr lang="en-GB" sz="800" dirty="0"/>
              <a:t>      </a:t>
            </a:r>
            <a:r>
              <a:rPr lang="en-GB" sz="800" dirty="0" smtClean="0"/>
              <a:t>…</a:t>
            </a:r>
            <a:endParaRPr lang="en-GB" sz="800" dirty="0"/>
          </a:p>
          <a:p>
            <a:pPr marL="0" indent="0">
              <a:buNone/>
            </a:pPr>
            <a:r>
              <a:rPr lang="en-GB" sz="800" dirty="0"/>
              <a:t>      &lt;pipelines&gt;</a:t>
            </a:r>
          </a:p>
          <a:p>
            <a:pPr marL="0" indent="0">
              <a:buNone/>
            </a:pPr>
            <a:r>
              <a:rPr lang="en-GB" sz="800" dirty="0"/>
              <a:t>        &lt;pipeline&gt;</a:t>
            </a:r>
          </a:p>
          <a:p>
            <a:pPr marL="0" indent="0">
              <a:buNone/>
            </a:pPr>
            <a:r>
              <a:rPr lang="en-GB" sz="800" dirty="0"/>
              <a:t>          </a:t>
            </a:r>
            <a:r>
              <a:rPr lang="en-GB" sz="800" dirty="0" smtClean="0"/>
              <a:t>…</a:t>
            </a:r>
            <a:endParaRPr lang="en-GB" sz="800" dirty="0"/>
          </a:p>
          <a:p>
            <a:pPr marL="0" indent="0">
              <a:buNone/>
            </a:pPr>
            <a:r>
              <a:rPr lang="en-GB" sz="800" dirty="0"/>
              <a:t>          &lt;script </a:t>
            </a:r>
            <a:r>
              <a:rPr lang="en-GB" sz="800" dirty="0" err="1"/>
              <a:t>href</a:t>
            </a:r>
            <a:r>
              <a:rPr lang="en-GB" sz="800" dirty="0"/>
              <a:t>="</a:t>
            </a:r>
            <a:r>
              <a:rPr lang="en-GB" sz="800" dirty="0" err="1"/>
              <a:t>a.xpl</a:t>
            </a:r>
            <a:r>
              <a:rPr lang="en-GB" sz="800" dirty="0"/>
              <a:t>"/&gt;           </a:t>
            </a:r>
          </a:p>
          <a:p>
            <a:pPr marL="0" indent="0">
              <a:buNone/>
            </a:pPr>
            <a:r>
              <a:rPr lang="en-GB" sz="800" dirty="0"/>
              <a:t>          &lt;</a:t>
            </a:r>
            <a:r>
              <a:rPr lang="en-GB" sz="800" dirty="0" err="1"/>
              <a:t>cmdlines</a:t>
            </a:r>
            <a:r>
              <a:rPr lang="en-GB" sz="800" dirty="0"/>
              <a:t>&gt;</a:t>
            </a:r>
          </a:p>
          <a:p>
            <a:pPr marL="0" indent="0">
              <a:buNone/>
            </a:pPr>
            <a:r>
              <a:rPr lang="en-GB" sz="800" dirty="0"/>
              <a:t>            &lt;</a:t>
            </a:r>
            <a:r>
              <a:rPr lang="en-GB" sz="800" dirty="0" err="1"/>
              <a:t>cmdline</a:t>
            </a:r>
            <a:r>
              <a:rPr lang="en-GB" sz="800" dirty="0"/>
              <a:t>&gt;</a:t>
            </a:r>
          </a:p>
          <a:p>
            <a:pPr marL="0" indent="0">
              <a:buNone/>
            </a:pPr>
            <a:r>
              <a:rPr lang="en-GB" sz="800" dirty="0"/>
              <a:t>              &lt;!-- Command line for A FO --&gt;</a:t>
            </a:r>
          </a:p>
          <a:p>
            <a:pPr marL="0" indent="0">
              <a:buNone/>
            </a:pPr>
            <a:r>
              <a:rPr lang="en-GB" sz="800" dirty="0"/>
              <a:t>            &lt;/</a:t>
            </a:r>
            <a:r>
              <a:rPr lang="en-GB" sz="800" dirty="0" err="1"/>
              <a:t>cmdline</a:t>
            </a:r>
            <a:r>
              <a:rPr lang="en-GB" sz="800" dirty="0"/>
              <a:t>&gt;</a:t>
            </a:r>
          </a:p>
          <a:p>
            <a:pPr marL="0" indent="0">
              <a:buNone/>
            </a:pPr>
            <a:r>
              <a:rPr lang="en-GB" sz="800" dirty="0"/>
              <a:t>            &lt;</a:t>
            </a:r>
            <a:r>
              <a:rPr lang="en-GB" sz="800" dirty="0" err="1"/>
              <a:t>cmdline</a:t>
            </a:r>
            <a:r>
              <a:rPr lang="en-GB" sz="800" dirty="0"/>
              <a:t> id="id-</a:t>
            </a:r>
            <a:r>
              <a:rPr lang="en-GB" sz="800" dirty="0" err="1"/>
              <a:t>cmdline</a:t>
            </a:r>
            <a:r>
              <a:rPr lang="en-GB" sz="800" dirty="0"/>
              <a:t>-</a:t>
            </a:r>
            <a:r>
              <a:rPr lang="en-GB" sz="800" dirty="0" err="1"/>
              <a:t>fo</a:t>
            </a:r>
            <a:r>
              <a:rPr lang="en-GB" sz="800" dirty="0"/>
              <a:t>-a-and-b"&gt;</a:t>
            </a:r>
          </a:p>
          <a:p>
            <a:pPr marL="0" indent="0">
              <a:buNone/>
            </a:pPr>
            <a:r>
              <a:rPr lang="en-GB" sz="800" dirty="0"/>
              <a:t>              &lt;!-- Command line for A and B --&gt;</a:t>
            </a:r>
          </a:p>
          <a:p>
            <a:pPr marL="0" indent="0">
              <a:buNone/>
            </a:pPr>
            <a:r>
              <a:rPr lang="en-GB" sz="800" dirty="0"/>
              <a:t>            &lt;/</a:t>
            </a:r>
            <a:r>
              <a:rPr lang="en-GB" sz="800" dirty="0" err="1"/>
              <a:t>cmdline</a:t>
            </a:r>
            <a:r>
              <a:rPr lang="en-GB" sz="800" dirty="0"/>
              <a:t>&gt;</a:t>
            </a:r>
          </a:p>
          <a:p>
            <a:pPr marL="0" indent="0">
              <a:buNone/>
            </a:pPr>
            <a:r>
              <a:rPr lang="en-GB" sz="800" dirty="0"/>
              <a:t>          &lt;/</a:t>
            </a:r>
            <a:r>
              <a:rPr lang="en-GB" sz="800" dirty="0" err="1"/>
              <a:t>cmdlines</a:t>
            </a:r>
            <a:r>
              <a:rPr lang="en-GB" sz="800" dirty="0"/>
              <a:t>&gt;</a:t>
            </a:r>
          </a:p>
          <a:p>
            <a:pPr marL="0" indent="0">
              <a:buNone/>
            </a:pPr>
            <a:r>
              <a:rPr lang="en-GB" sz="800" dirty="0"/>
              <a:t>        &lt;/pipeline&gt;</a:t>
            </a:r>
          </a:p>
          <a:p>
            <a:pPr marL="0" indent="0">
              <a:buNone/>
            </a:pPr>
            <a:r>
              <a:rPr lang="en-GB" sz="800" dirty="0"/>
              <a:t>      &lt;/pipelines</a:t>
            </a:r>
            <a:r>
              <a:rPr lang="en-GB" sz="800" dirty="0" smtClean="0"/>
              <a:t>&gt;</a:t>
            </a:r>
          </a:p>
          <a:p>
            <a:pPr marL="0" indent="0">
              <a:buNone/>
            </a:pPr>
            <a:r>
              <a:rPr lang="sv-SE" sz="800" dirty="0"/>
              <a:t> </a:t>
            </a:r>
            <a:r>
              <a:rPr lang="sv-SE" sz="800" dirty="0" smtClean="0"/>
              <a:t>     &lt;!– Packages for A </a:t>
            </a:r>
            <a:r>
              <a:rPr lang="sv-SE" sz="800" dirty="0" smtClean="0">
                <a:sym typeface="Wingdings" pitchFamily="2" charset="2"/>
              </a:rPr>
              <a:t></a:t>
            </a:r>
            <a:endParaRPr lang="en-GB" sz="800" dirty="0" smtClean="0"/>
          </a:p>
          <a:p>
            <a:pPr marL="0" indent="0">
              <a:buNone/>
            </a:pPr>
            <a:r>
              <a:rPr lang="en-GB" sz="800" dirty="0" smtClean="0"/>
              <a:t>      &lt;packages&gt;</a:t>
            </a:r>
          </a:p>
          <a:p>
            <a:pPr marL="0" indent="0">
              <a:buNone/>
            </a:pPr>
            <a:r>
              <a:rPr lang="en-GB" sz="800" dirty="0" smtClean="0"/>
              <a:t>        &lt;</a:t>
            </a:r>
            <a:r>
              <a:rPr lang="en-GB" sz="800" dirty="0"/>
              <a:t>locator </a:t>
            </a:r>
            <a:r>
              <a:rPr lang="en-GB" sz="800" dirty="0" err="1"/>
              <a:t>href</a:t>
            </a:r>
            <a:r>
              <a:rPr lang="en-GB" sz="800" dirty="0"/>
              <a:t>="</a:t>
            </a:r>
            <a:r>
              <a:rPr lang="en-GB" sz="800" dirty="0" err="1"/>
              <a:t>packages.xml#id-norm</a:t>
            </a:r>
            <a:r>
              <a:rPr lang="en-GB" sz="800" dirty="0"/>
              <a:t>"/&gt;</a:t>
            </a:r>
          </a:p>
          <a:p>
            <a:pPr marL="0" indent="0">
              <a:buNone/>
            </a:pPr>
            <a:r>
              <a:rPr lang="en-GB" sz="800" dirty="0"/>
              <a:t>        &lt;package id="id-</a:t>
            </a:r>
            <a:r>
              <a:rPr lang="en-GB" sz="800" dirty="0" err="1"/>
              <a:t>fo</a:t>
            </a:r>
            <a:r>
              <a:rPr lang="en-GB" sz="800" dirty="0"/>
              <a:t>-a"&gt;</a:t>
            </a:r>
          </a:p>
          <a:p>
            <a:pPr marL="0" indent="0">
              <a:buNone/>
            </a:pPr>
            <a:r>
              <a:rPr lang="en-GB" sz="800" dirty="0"/>
              <a:t>          &lt;!-- FO </a:t>
            </a:r>
            <a:r>
              <a:rPr lang="en-GB" sz="800" dirty="0" err="1"/>
              <a:t>stylesheet</a:t>
            </a:r>
            <a:r>
              <a:rPr lang="en-GB" sz="800" dirty="0"/>
              <a:t> package for A --&gt;</a:t>
            </a:r>
          </a:p>
          <a:p>
            <a:pPr marL="0" indent="0">
              <a:buNone/>
            </a:pPr>
            <a:r>
              <a:rPr lang="en-GB" sz="800" dirty="0"/>
              <a:t>        &lt;/package&gt;</a:t>
            </a:r>
          </a:p>
          <a:p>
            <a:pPr marL="0" indent="0">
              <a:buNone/>
            </a:pPr>
            <a:r>
              <a:rPr lang="en-GB" sz="800" dirty="0"/>
              <a:t>        &lt;!-- Link to A and B FO </a:t>
            </a:r>
            <a:r>
              <a:rPr lang="en-GB" sz="800" dirty="0" err="1"/>
              <a:t>stylesheet</a:t>
            </a:r>
            <a:r>
              <a:rPr lang="en-GB" sz="800" dirty="0"/>
              <a:t> package --&gt;</a:t>
            </a:r>
          </a:p>
          <a:p>
            <a:pPr marL="0" indent="0">
              <a:buNone/>
            </a:pPr>
            <a:r>
              <a:rPr lang="en-GB" sz="800" dirty="0"/>
              <a:t>        &lt;locator </a:t>
            </a:r>
            <a:r>
              <a:rPr lang="en-GB" sz="800" dirty="0" err="1"/>
              <a:t>href</a:t>
            </a:r>
            <a:r>
              <a:rPr lang="en-GB" sz="800" dirty="0"/>
              <a:t>="</a:t>
            </a:r>
            <a:r>
              <a:rPr lang="en-GB" sz="800" dirty="0" err="1"/>
              <a:t>packages.xml#id-fo-a-b</a:t>
            </a:r>
            <a:r>
              <a:rPr lang="en-GB" sz="800" dirty="0"/>
              <a:t>"/&gt;</a:t>
            </a:r>
          </a:p>
          <a:p>
            <a:pPr marL="0" indent="0">
              <a:buNone/>
            </a:pPr>
            <a:r>
              <a:rPr lang="en-GB" sz="800" dirty="0"/>
              <a:t>      &lt;/packages&gt;</a:t>
            </a:r>
          </a:p>
          <a:p>
            <a:pPr marL="0" indent="0">
              <a:buNone/>
            </a:pPr>
            <a:r>
              <a:rPr lang="en-GB" sz="800" dirty="0"/>
              <a:t>    &lt;/process&gt;</a:t>
            </a:r>
          </a:p>
          <a:p>
            <a:pPr marL="0" indent="0">
              <a:buNone/>
            </a:pPr>
            <a:r>
              <a:rPr lang="en-GB" sz="800" dirty="0"/>
              <a:t> </a:t>
            </a:r>
            <a:r>
              <a:rPr lang="en-GB" sz="800" dirty="0" smtClean="0"/>
              <a:t>  </a:t>
            </a:r>
            <a:endParaRPr lang="en-GB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3456449" y="1442720"/>
            <a:ext cx="2363147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algn="l">
              <a:buNone/>
            </a:pPr>
            <a:r>
              <a:rPr lang="en-GB" sz="800" dirty="0" smtClean="0"/>
              <a:t>  </a:t>
            </a:r>
            <a:endParaRPr lang="en-GB" sz="800" dirty="0"/>
          </a:p>
          <a:p>
            <a:pPr marL="0" indent="0" algn="l">
              <a:buNone/>
            </a:pPr>
            <a:r>
              <a:rPr lang="en-GB" sz="800" dirty="0"/>
              <a:t>    &lt;process id="id-process-b"&gt;</a:t>
            </a:r>
          </a:p>
          <a:p>
            <a:pPr marL="0" indent="0" algn="l">
              <a:buNone/>
            </a:pPr>
            <a:r>
              <a:rPr lang="en-GB" sz="800" dirty="0"/>
              <a:t>      </a:t>
            </a:r>
            <a:r>
              <a:rPr lang="en-GB" sz="800" dirty="0" smtClean="0"/>
              <a:t>…</a:t>
            </a:r>
            <a:endParaRPr lang="en-GB" sz="800" dirty="0"/>
          </a:p>
          <a:p>
            <a:pPr marL="0" indent="0" algn="l">
              <a:buNone/>
            </a:pPr>
            <a:r>
              <a:rPr lang="en-GB" sz="800" dirty="0"/>
              <a:t>      &lt;pipelines&gt;</a:t>
            </a:r>
          </a:p>
          <a:p>
            <a:pPr marL="0" indent="0" algn="l">
              <a:buNone/>
            </a:pPr>
            <a:r>
              <a:rPr lang="en-GB" sz="800" dirty="0"/>
              <a:t>        &lt;pipeline&gt;</a:t>
            </a:r>
          </a:p>
          <a:p>
            <a:pPr marL="0" indent="0" algn="l">
              <a:buNone/>
            </a:pPr>
            <a:r>
              <a:rPr lang="en-GB" sz="800" dirty="0"/>
              <a:t>          </a:t>
            </a:r>
            <a:r>
              <a:rPr lang="en-GB" sz="800" dirty="0" smtClean="0"/>
              <a:t>...</a:t>
            </a:r>
            <a:endParaRPr lang="en-GB" sz="800" dirty="0"/>
          </a:p>
          <a:p>
            <a:pPr marL="0" indent="0" algn="l">
              <a:buNone/>
            </a:pPr>
            <a:r>
              <a:rPr lang="en-GB" sz="800" dirty="0"/>
              <a:t>          &lt;script </a:t>
            </a:r>
            <a:r>
              <a:rPr lang="en-GB" sz="800" dirty="0" err="1"/>
              <a:t>href</a:t>
            </a:r>
            <a:r>
              <a:rPr lang="en-GB" sz="800" dirty="0"/>
              <a:t>="</a:t>
            </a:r>
            <a:r>
              <a:rPr lang="en-GB" sz="800" dirty="0" err="1"/>
              <a:t>b.xpl</a:t>
            </a:r>
            <a:r>
              <a:rPr lang="en-GB" sz="800" dirty="0"/>
              <a:t>"/&gt;</a:t>
            </a:r>
          </a:p>
          <a:p>
            <a:pPr marL="0" indent="0" algn="l">
              <a:buNone/>
            </a:pPr>
            <a:r>
              <a:rPr lang="en-GB" sz="800" dirty="0"/>
              <a:t>          &lt;!-- Links to command lines --&gt;</a:t>
            </a:r>
          </a:p>
          <a:p>
            <a:pPr marL="0" indent="0" algn="l">
              <a:buNone/>
            </a:pPr>
            <a:r>
              <a:rPr lang="en-GB" sz="800" dirty="0"/>
              <a:t>          &lt;</a:t>
            </a:r>
            <a:r>
              <a:rPr lang="en-GB" sz="800" dirty="0" err="1"/>
              <a:t>cmdlines</a:t>
            </a:r>
            <a:r>
              <a:rPr lang="en-GB" sz="800" dirty="0"/>
              <a:t>&gt;</a:t>
            </a:r>
          </a:p>
          <a:p>
            <a:pPr marL="0" indent="0" algn="l">
              <a:buNone/>
            </a:pPr>
            <a:r>
              <a:rPr lang="en-GB" sz="800" dirty="0" smtClean="0"/>
              <a:t>            </a:t>
            </a:r>
            <a:r>
              <a:rPr lang="en-GB" sz="800" dirty="0"/>
              <a:t>&lt;!-- Command line for A and B --&gt;</a:t>
            </a:r>
          </a:p>
          <a:p>
            <a:pPr marL="0" indent="0" algn="l">
              <a:buNone/>
            </a:pPr>
            <a:r>
              <a:rPr lang="en-GB" sz="800" dirty="0"/>
              <a:t>            &lt;locator </a:t>
            </a:r>
            <a:r>
              <a:rPr lang="en-GB" sz="800" dirty="0" err="1"/>
              <a:t>href</a:t>
            </a:r>
            <a:r>
              <a:rPr lang="en-GB" sz="800" dirty="0"/>
              <a:t>="#id-</a:t>
            </a:r>
            <a:r>
              <a:rPr lang="en-GB" sz="800" dirty="0" err="1"/>
              <a:t>cmdline</a:t>
            </a:r>
            <a:r>
              <a:rPr lang="en-GB" sz="800" dirty="0"/>
              <a:t>-</a:t>
            </a:r>
            <a:r>
              <a:rPr lang="en-GB" sz="800" dirty="0" err="1"/>
              <a:t>fo</a:t>
            </a:r>
            <a:r>
              <a:rPr lang="en-GB" sz="800" dirty="0"/>
              <a:t>-a-and-b"/&gt;</a:t>
            </a:r>
          </a:p>
          <a:p>
            <a:pPr marL="0" indent="0" algn="l">
              <a:buNone/>
            </a:pPr>
            <a:r>
              <a:rPr lang="en-GB" sz="800" dirty="0"/>
              <a:t>          &lt;/</a:t>
            </a:r>
            <a:r>
              <a:rPr lang="en-GB" sz="800" dirty="0" err="1"/>
              <a:t>cmdlines</a:t>
            </a:r>
            <a:r>
              <a:rPr lang="en-GB" sz="800" dirty="0"/>
              <a:t>&gt;</a:t>
            </a:r>
          </a:p>
          <a:p>
            <a:pPr marL="0" indent="0" algn="l">
              <a:buNone/>
            </a:pPr>
            <a:r>
              <a:rPr lang="en-GB" sz="800" dirty="0"/>
              <a:t>        &lt;/pipeline&gt;</a:t>
            </a:r>
          </a:p>
          <a:p>
            <a:pPr marL="0" indent="0" algn="l">
              <a:buNone/>
            </a:pPr>
            <a:r>
              <a:rPr lang="en-GB" sz="800" dirty="0"/>
              <a:t>      &lt;/pipelines&gt;</a:t>
            </a:r>
          </a:p>
          <a:p>
            <a:pPr marL="0" indent="0" algn="l">
              <a:buNone/>
            </a:pPr>
            <a:r>
              <a:rPr lang="en-GB" sz="800" dirty="0"/>
              <a:t>      &lt;!-- Packages available for B --&gt;</a:t>
            </a:r>
          </a:p>
          <a:p>
            <a:pPr marL="0" indent="0" algn="l">
              <a:buNone/>
            </a:pPr>
            <a:r>
              <a:rPr lang="en-GB" sz="800" dirty="0"/>
              <a:t>      &lt;packages&gt;</a:t>
            </a:r>
          </a:p>
          <a:p>
            <a:pPr marL="0" indent="0" algn="l">
              <a:buNone/>
            </a:pPr>
            <a:r>
              <a:rPr lang="en-GB" sz="800" dirty="0"/>
              <a:t>        &lt;!-- Normalize package ref --&gt;</a:t>
            </a:r>
          </a:p>
          <a:p>
            <a:pPr marL="0" indent="0" algn="l">
              <a:buNone/>
            </a:pPr>
            <a:r>
              <a:rPr lang="en-GB" sz="800" dirty="0"/>
              <a:t>        &lt;locator </a:t>
            </a:r>
            <a:r>
              <a:rPr lang="en-GB" sz="800" dirty="0" err="1"/>
              <a:t>href</a:t>
            </a:r>
            <a:r>
              <a:rPr lang="en-GB" sz="800" dirty="0" smtClean="0"/>
              <a:t>="</a:t>
            </a:r>
            <a:r>
              <a:rPr lang="en-GB" sz="800" dirty="0" err="1" smtClean="0"/>
              <a:t>packages.xml#id-norm</a:t>
            </a:r>
            <a:r>
              <a:rPr lang="en-GB" sz="800" dirty="0"/>
              <a:t>"/&gt;</a:t>
            </a:r>
          </a:p>
          <a:p>
            <a:pPr marL="0" indent="0" algn="l">
              <a:buNone/>
            </a:pPr>
            <a:r>
              <a:rPr lang="en-GB" sz="800" dirty="0"/>
              <a:t>        &lt;!-- Link to A and B FO package --&gt;</a:t>
            </a:r>
          </a:p>
          <a:p>
            <a:pPr marL="0" indent="0" algn="l">
              <a:buNone/>
            </a:pPr>
            <a:r>
              <a:rPr lang="en-GB" sz="800" dirty="0"/>
              <a:t>        &lt;locator </a:t>
            </a:r>
            <a:r>
              <a:rPr lang="en-GB" sz="800" dirty="0" err="1"/>
              <a:t>href</a:t>
            </a:r>
            <a:r>
              <a:rPr lang="en-GB" sz="800" dirty="0"/>
              <a:t>="</a:t>
            </a:r>
            <a:r>
              <a:rPr lang="en-GB" sz="800" dirty="0" err="1"/>
              <a:t>packages.xml#id-fo-a-b</a:t>
            </a:r>
            <a:r>
              <a:rPr lang="en-GB" sz="800" dirty="0"/>
              <a:t>"/&gt;</a:t>
            </a:r>
          </a:p>
          <a:p>
            <a:pPr marL="0" indent="0" algn="l">
              <a:buNone/>
            </a:pPr>
            <a:r>
              <a:rPr lang="en-GB" sz="800" dirty="0"/>
              <a:t>      &lt;/packages&gt;</a:t>
            </a:r>
          </a:p>
          <a:p>
            <a:pPr marL="0" indent="0" algn="l">
              <a:buNone/>
            </a:pPr>
            <a:r>
              <a:rPr lang="en-GB" sz="800" dirty="0"/>
              <a:t>    &lt;/process&gt;</a:t>
            </a:r>
          </a:p>
          <a:p>
            <a:pPr marL="0" indent="0" algn="l">
              <a:buNone/>
            </a:pPr>
            <a:endParaRPr lang="en-GB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6391076" y="2073662"/>
            <a:ext cx="2300630" cy="15081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800" dirty="0"/>
              <a:t>&lt;packages&gt;</a:t>
            </a:r>
          </a:p>
          <a:p>
            <a:pPr algn="l"/>
            <a:r>
              <a:rPr lang="en-GB" sz="800" dirty="0"/>
              <a:t>  &lt;package id="id-norm"&gt;</a:t>
            </a:r>
          </a:p>
          <a:p>
            <a:pPr algn="l"/>
            <a:r>
              <a:rPr lang="en-GB" sz="800" dirty="0"/>
              <a:t> </a:t>
            </a:r>
            <a:r>
              <a:rPr lang="en-GB" sz="800" dirty="0" smtClean="0"/>
              <a:t>    &lt;!-- </a:t>
            </a:r>
            <a:r>
              <a:rPr lang="en-GB" sz="800" dirty="0"/>
              <a:t>Normalize </a:t>
            </a:r>
            <a:r>
              <a:rPr lang="en-GB" sz="800" dirty="0" err="1"/>
              <a:t>stylesheet</a:t>
            </a:r>
            <a:r>
              <a:rPr lang="en-GB" sz="800" dirty="0"/>
              <a:t> package  --&gt;</a:t>
            </a:r>
          </a:p>
          <a:p>
            <a:pPr algn="l"/>
            <a:r>
              <a:rPr lang="en-GB" sz="800" dirty="0"/>
              <a:t>  &lt;/package&gt;</a:t>
            </a:r>
          </a:p>
          <a:p>
            <a:pPr algn="l"/>
            <a:r>
              <a:rPr lang="en-GB" sz="800" dirty="0"/>
              <a:t>  &lt;package id="id-</a:t>
            </a:r>
            <a:r>
              <a:rPr lang="en-GB" sz="800" dirty="0" err="1"/>
              <a:t>fo</a:t>
            </a:r>
            <a:r>
              <a:rPr lang="en-GB" sz="800" dirty="0"/>
              <a:t>-a-b"&gt;</a:t>
            </a:r>
          </a:p>
          <a:p>
            <a:pPr algn="l"/>
            <a:r>
              <a:rPr lang="en-GB" sz="800" dirty="0" smtClean="0"/>
              <a:t>      &lt;!-- </a:t>
            </a:r>
            <a:r>
              <a:rPr lang="en-GB" sz="800" dirty="0"/>
              <a:t>FO </a:t>
            </a:r>
            <a:r>
              <a:rPr lang="en-GB" sz="800" dirty="0" err="1"/>
              <a:t>stylesheet</a:t>
            </a:r>
            <a:r>
              <a:rPr lang="en-GB" sz="800" dirty="0"/>
              <a:t> package for A and B --&gt;</a:t>
            </a:r>
          </a:p>
          <a:p>
            <a:pPr algn="l"/>
            <a:r>
              <a:rPr lang="en-GB" sz="800" dirty="0"/>
              <a:t>  &lt;/package&gt;</a:t>
            </a:r>
          </a:p>
          <a:p>
            <a:pPr algn="l"/>
            <a:r>
              <a:rPr lang="en-GB" sz="800" dirty="0"/>
              <a:t>&lt;/packages&gt;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12914" y="1615062"/>
            <a:ext cx="1866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sv-SE" sz="2000" b="1" dirty="0" smtClean="0">
                <a:solidFill>
                  <a:srgbClr val="FF0000"/>
                </a:solidFill>
              </a:rPr>
              <a:t>packages.xml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0320" y="1117600"/>
            <a:ext cx="3474720" cy="540512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59022" y="1935162"/>
            <a:ext cx="14303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 smtClean="0">
                <a:solidFill>
                  <a:srgbClr val="FF0000"/>
                </a:solidFill>
              </a:rPr>
              <a:t>Process A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717350" y="1270000"/>
            <a:ext cx="3474720" cy="47040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31580" y="1935162"/>
            <a:ext cx="1439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 smtClean="0">
                <a:solidFill>
                  <a:srgbClr val="FF0000"/>
                </a:solidFill>
              </a:rPr>
              <a:t>Process B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791527" y="5455920"/>
            <a:ext cx="2236153" cy="50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566827" y="4765040"/>
            <a:ext cx="2236153" cy="50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1909603" y="2997200"/>
            <a:ext cx="5080477" cy="245872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4804296" y="2997199"/>
            <a:ext cx="2286000" cy="1767841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Oval 23"/>
          <p:cNvSpPr/>
          <p:nvPr/>
        </p:nvSpPr>
        <p:spPr bwMode="auto">
          <a:xfrm>
            <a:off x="3495005" y="4409440"/>
            <a:ext cx="2235235" cy="50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690862" y="4561840"/>
            <a:ext cx="2235235" cy="50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V="1">
            <a:off x="1920906" y="2428240"/>
            <a:ext cx="4894585" cy="21336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Arrow Connector 30"/>
          <p:cNvCxnSpPr>
            <a:stCxn id="24" idx="0"/>
          </p:cNvCxnSpPr>
          <p:nvPr/>
        </p:nvCxnSpPr>
        <p:spPr bwMode="auto">
          <a:xfrm flipV="1">
            <a:off x="4612623" y="2428240"/>
            <a:ext cx="2377457" cy="19812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Oval 38"/>
          <p:cNvSpPr/>
          <p:nvPr/>
        </p:nvSpPr>
        <p:spPr bwMode="auto">
          <a:xfrm>
            <a:off x="3686220" y="3134360"/>
            <a:ext cx="2236153" cy="50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 bwMode="auto">
          <a:xfrm flipH="1">
            <a:off x="2804160" y="3388361"/>
            <a:ext cx="881153" cy="30479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508734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0" grpId="1" animBg="1"/>
      <p:bldP spid="11" grpId="0"/>
      <p:bldP spid="12" grpId="0" animBg="1"/>
      <p:bldP spid="12" grpId="1" animBg="1"/>
      <p:bldP spid="13" grpId="0"/>
      <p:bldP spid="14" grpId="0" animBg="1"/>
      <p:bldP spid="14" grpId="1" animBg="1"/>
      <p:bldP spid="15" grpId="0" animBg="1"/>
      <p:bldP spid="15" grpId="1" animBg="1"/>
      <p:bldP spid="24" grpId="0" animBg="1"/>
      <p:bldP spid="24" grpId="1" animBg="1"/>
      <p:bldP spid="26" grpId="0" animBg="1"/>
      <p:bldP spid="26" grpId="1" animBg="1"/>
      <p:bldP spid="39" grpId="0" animBg="1"/>
      <p:bldP spid="3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Narrowing Down the Blueprint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55" y="1457484"/>
            <a:ext cx="4478020" cy="17806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825" y="2506040"/>
            <a:ext cx="4289042" cy="3780460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 bwMode="auto">
          <a:xfrm>
            <a:off x="4154321" y="3215836"/>
            <a:ext cx="887593" cy="55409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219850" y="3260286"/>
            <a:ext cx="887593" cy="55409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6574464" y="4234278"/>
            <a:ext cx="887593" cy="55409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7864625" y="3689448"/>
            <a:ext cx="887593" cy="55409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094264" y="1824990"/>
            <a:ext cx="863107" cy="53881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934494" y="1744980"/>
            <a:ext cx="863107" cy="53881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772218" y="2001520"/>
            <a:ext cx="863107" cy="53881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2150268" y="2531110"/>
            <a:ext cx="863107" cy="53881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067" y="3803191"/>
            <a:ext cx="31810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sv-SE" sz="2000" dirty="0" smtClean="0"/>
              <a:t>A process XML instance is</a:t>
            </a:r>
            <a:br>
              <a:rPr lang="sv-SE" sz="2000" dirty="0" smtClean="0"/>
            </a:br>
            <a:r>
              <a:rPr lang="sv-SE" sz="2000" dirty="0" smtClean="0"/>
              <a:t>a specific process with</a:t>
            </a:r>
            <a:br>
              <a:rPr lang="sv-SE" sz="2000" dirty="0" smtClean="0"/>
            </a:br>
            <a:r>
              <a:rPr lang="sv-SE" sz="2000" dirty="0" smtClean="0"/>
              <a:t>specific options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754109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Making Selections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8" y="1556068"/>
            <a:ext cx="7837487" cy="3481387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sv-SE" dirty="0" smtClean="0"/>
              <a:t>Select root XML (link tree) </a:t>
            </a:r>
            <a:r>
              <a:rPr lang="sv-SE" dirty="0"/>
              <a:t>in Process Manager</a:t>
            </a:r>
            <a:endParaRPr lang="sv-SE" dirty="0" smtClean="0"/>
          </a:p>
          <a:p>
            <a:pPr marL="342900" indent="-342900">
              <a:buFont typeface="+mj-lt"/>
              <a:buAutoNum type="arabicPeriod"/>
            </a:pPr>
            <a:r>
              <a:rPr lang="sv-SE" dirty="0" smtClean="0"/>
              <a:t>Generate GUI (convert process XML blueprint to XForms)</a:t>
            </a:r>
          </a:p>
          <a:p>
            <a:pPr marL="342900" indent="-342900">
              <a:buFont typeface="+mj-lt"/>
              <a:buAutoNum type="arabicPeriod"/>
            </a:pPr>
            <a:r>
              <a:rPr lang="sv-SE" dirty="0" smtClean="0"/>
              <a:t>Save selections</a:t>
            </a:r>
          </a:p>
          <a:p>
            <a:pPr lvl="1"/>
            <a:r>
              <a:rPr lang="sv-SE" dirty="0" smtClean="0"/>
              <a:t>Save as XPaths, generate process instance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8" y="3066663"/>
            <a:ext cx="3780780" cy="24869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018" y="3390146"/>
            <a:ext cx="5162877" cy="2618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894" y="2814145"/>
            <a:ext cx="3210126" cy="357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8866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Process XML Instance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299" y="1371600"/>
            <a:ext cx="4299901" cy="4836160"/>
          </a:xfrm>
          <a:solidFill>
            <a:schemeClr val="bg1"/>
          </a:solidFill>
          <a:ln>
            <a:solidFill>
              <a:schemeClr val="bg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800" dirty="0" smtClean="0"/>
              <a:t>&lt;</a:t>
            </a:r>
            <a:r>
              <a:rPr lang="en-GB" sz="800" dirty="0"/>
              <a:t>processes&gt;</a:t>
            </a:r>
            <a:br>
              <a:rPr lang="en-GB" sz="800" dirty="0"/>
            </a:br>
            <a:r>
              <a:rPr lang="en-GB" sz="800" dirty="0"/>
              <a:t>    &lt;process&gt;</a:t>
            </a:r>
            <a:br>
              <a:rPr lang="en-GB" sz="800" dirty="0"/>
            </a:br>
            <a:r>
              <a:rPr lang="en-GB" sz="800" dirty="0"/>
              <a:t>        &lt;metadata&gt;</a:t>
            </a:r>
            <a:br>
              <a:rPr lang="en-GB" sz="800" dirty="0"/>
            </a:br>
            <a:r>
              <a:rPr lang="en-GB" sz="800" dirty="0"/>
              <a:t>            &lt;title&gt;Reviews&lt;/title&gt;</a:t>
            </a:r>
            <a:br>
              <a:rPr lang="en-GB" sz="800" dirty="0"/>
            </a:br>
            <a:r>
              <a:rPr lang="en-GB" sz="800" dirty="0"/>
              <a:t>            &lt;description&gt;Outputs both PDF and HTML.&lt;/description&gt;</a:t>
            </a:r>
            <a:br>
              <a:rPr lang="en-GB" sz="800" dirty="0"/>
            </a:br>
            <a:r>
              <a:rPr lang="en-GB" sz="800" dirty="0"/>
              <a:t>        &lt;/metadata&gt;</a:t>
            </a:r>
            <a:br>
              <a:rPr lang="en-GB" sz="800" dirty="0"/>
            </a:br>
            <a:r>
              <a:rPr lang="en-GB" sz="800" dirty="0"/>
              <a:t>        &lt;pipelines&gt;</a:t>
            </a:r>
            <a:br>
              <a:rPr lang="en-GB" sz="800" dirty="0"/>
            </a:br>
            <a:r>
              <a:rPr lang="en-GB" sz="800" dirty="0"/>
              <a:t>            &lt;pipeline&gt;</a:t>
            </a:r>
            <a:br>
              <a:rPr lang="en-GB" sz="800" dirty="0"/>
            </a:br>
            <a:r>
              <a:rPr lang="en-GB" sz="800" dirty="0"/>
              <a:t>                &lt;metadata&gt;</a:t>
            </a:r>
            <a:br>
              <a:rPr lang="en-GB" sz="800" dirty="0"/>
            </a:br>
            <a:r>
              <a:rPr lang="en-GB" sz="800" dirty="0"/>
              <a:t>                    &lt;title&gt;Web&lt;/title&gt;</a:t>
            </a:r>
            <a:br>
              <a:rPr lang="en-GB" sz="800" dirty="0"/>
            </a:br>
            <a:r>
              <a:rPr lang="en-GB" sz="800" dirty="0"/>
              <a:t>                    &lt;description&gt;Outputs monolithic or chunked HTML.&lt;/description&gt;</a:t>
            </a:r>
            <a:br>
              <a:rPr lang="en-GB" sz="800" dirty="0"/>
            </a:br>
            <a:r>
              <a:rPr lang="en-GB" sz="800" dirty="0"/>
              <a:t>                &lt;/metadata&gt;</a:t>
            </a:r>
            <a:br>
              <a:rPr lang="en-GB" sz="800" dirty="0"/>
            </a:br>
            <a:r>
              <a:rPr lang="en-GB" sz="800" dirty="0"/>
              <a:t>                &lt;script </a:t>
            </a:r>
            <a:r>
              <a:rPr lang="en-GB" sz="800" dirty="0" err="1"/>
              <a:t>href</a:t>
            </a:r>
            <a:r>
              <a:rPr lang="en-GB" sz="800" dirty="0"/>
              <a:t>="web-</a:t>
            </a:r>
            <a:r>
              <a:rPr lang="en-GB" sz="800" dirty="0" err="1"/>
              <a:t>pipelines.xpl</a:t>
            </a:r>
            <a:r>
              <a:rPr lang="en-GB" sz="800" dirty="0"/>
              <a:t>"/&gt;</a:t>
            </a:r>
            <a:br>
              <a:rPr lang="en-GB" sz="800" dirty="0"/>
            </a:br>
            <a:r>
              <a:rPr lang="en-GB" sz="800" dirty="0"/>
              <a:t>                &lt;</a:t>
            </a:r>
            <a:r>
              <a:rPr lang="en-GB" sz="800" dirty="0" err="1"/>
              <a:t>cmdlines</a:t>
            </a:r>
            <a:r>
              <a:rPr lang="en-GB" sz="800" dirty="0"/>
              <a:t>&gt;</a:t>
            </a:r>
            <a:br>
              <a:rPr lang="en-GB" sz="800" dirty="0"/>
            </a:br>
            <a:r>
              <a:rPr lang="en-GB" sz="800" dirty="0"/>
              <a:t>                    &lt;</a:t>
            </a:r>
            <a:r>
              <a:rPr lang="en-GB" sz="800" dirty="0" err="1"/>
              <a:t>cmdline</a:t>
            </a:r>
            <a:r>
              <a:rPr lang="en-GB" sz="800" dirty="0"/>
              <a:t>&gt;</a:t>
            </a:r>
            <a:br>
              <a:rPr lang="en-GB" sz="800" dirty="0"/>
            </a:br>
            <a:r>
              <a:rPr lang="en-GB" sz="800" dirty="0"/>
              <a:t>                        &lt;metadata&gt;</a:t>
            </a:r>
            <a:br>
              <a:rPr lang="en-GB" sz="800" dirty="0"/>
            </a:br>
            <a:r>
              <a:rPr lang="en-GB" sz="800" dirty="0"/>
              <a:t>                            &lt;title&gt;Chunked HTML including hooks&lt;/title&gt;</a:t>
            </a:r>
            <a:br>
              <a:rPr lang="en-GB" sz="800" dirty="0"/>
            </a:br>
            <a:r>
              <a:rPr lang="en-GB" sz="800" dirty="0"/>
              <a:t>                            &lt;description&gt;Chunks HTML, adds diagnostic hooks for CAN.&lt;/description&gt;</a:t>
            </a:r>
            <a:br>
              <a:rPr lang="en-GB" sz="800" dirty="0"/>
            </a:br>
            <a:r>
              <a:rPr lang="en-GB" sz="800" dirty="0"/>
              <a:t>                        &lt;/metadata&gt;</a:t>
            </a:r>
            <a:br>
              <a:rPr lang="en-GB" sz="800" dirty="0"/>
            </a:br>
            <a:r>
              <a:rPr lang="en-GB" sz="800" dirty="0"/>
              <a:t>                        &lt;inputs&gt;</a:t>
            </a:r>
            <a:br>
              <a:rPr lang="en-GB" sz="800" dirty="0"/>
            </a:br>
            <a:r>
              <a:rPr lang="en-GB" sz="800" dirty="0"/>
              <a:t>                            &lt;input&gt;</a:t>
            </a:r>
            <a:br>
              <a:rPr lang="en-GB" sz="800" dirty="0"/>
            </a:br>
            <a:r>
              <a:rPr lang="en-GB" sz="800" dirty="0"/>
              <a:t>                                &lt;port&gt;root-input&lt;/port&gt;</a:t>
            </a:r>
            <a:br>
              <a:rPr lang="en-GB" sz="800" dirty="0"/>
            </a:br>
            <a:r>
              <a:rPr lang="en-GB" sz="800" dirty="0"/>
              <a:t>                                &lt;value type="</a:t>
            </a:r>
            <a:r>
              <a:rPr lang="en-GB" sz="800" dirty="0" err="1"/>
              <a:t>ti</a:t>
            </a:r>
            <a:r>
              <a:rPr lang="en-GB" sz="800" dirty="0"/>
              <a:t>"&gt;urn:r1:x-cassis:cos:0001451:en-GB:0.29&lt;/value&gt;</a:t>
            </a:r>
            <a:br>
              <a:rPr lang="en-GB" sz="800" dirty="0"/>
            </a:br>
            <a:r>
              <a:rPr lang="en-GB" sz="800" dirty="0"/>
              <a:t>                            &lt;/input&gt;</a:t>
            </a:r>
            <a:br>
              <a:rPr lang="en-GB" sz="800" dirty="0"/>
            </a:br>
            <a:r>
              <a:rPr lang="en-GB" sz="800" dirty="0"/>
              <a:t>                            &lt;input&gt;</a:t>
            </a:r>
            <a:br>
              <a:rPr lang="en-GB" sz="800" dirty="0"/>
            </a:br>
            <a:r>
              <a:rPr lang="en-GB" sz="800" dirty="0"/>
              <a:t>                                &lt;port&gt;</a:t>
            </a:r>
            <a:r>
              <a:rPr lang="en-GB" sz="800" dirty="0" err="1"/>
              <a:t>xsl</a:t>
            </a:r>
            <a:r>
              <a:rPr lang="en-GB" sz="800" dirty="0"/>
              <a:t>-root-input&lt;/port&gt;</a:t>
            </a:r>
            <a:br>
              <a:rPr lang="en-GB" sz="800" dirty="0"/>
            </a:br>
            <a:r>
              <a:rPr lang="en-GB" sz="800" dirty="0"/>
              <a:t>                                &lt;value type="</a:t>
            </a:r>
            <a:r>
              <a:rPr lang="en-GB" sz="800" dirty="0" err="1"/>
              <a:t>uri</a:t>
            </a:r>
            <a:r>
              <a:rPr lang="en-GB" sz="800" dirty="0"/>
              <a:t>"&gt;urn:r1:x-cassis:packages:0000039:en-GB:0.15&lt;/value&gt;</a:t>
            </a:r>
            <a:br>
              <a:rPr lang="en-GB" sz="800" dirty="0"/>
            </a:br>
            <a:r>
              <a:rPr lang="en-GB" sz="800" dirty="0"/>
              <a:t>                            &lt;/input&gt;</a:t>
            </a:r>
            <a:br>
              <a:rPr lang="en-GB" sz="800" dirty="0"/>
            </a:br>
            <a:r>
              <a:rPr lang="en-GB" sz="800" dirty="0"/>
              <a:t>                            &lt;input&gt;</a:t>
            </a:r>
            <a:br>
              <a:rPr lang="en-GB" sz="800" dirty="0"/>
            </a:br>
            <a:r>
              <a:rPr lang="en-GB" sz="800" dirty="0"/>
              <a:t>                                &lt;port&gt;aux-input&lt;/port&gt;</a:t>
            </a:r>
            <a:br>
              <a:rPr lang="en-GB" sz="800" dirty="0"/>
            </a:br>
            <a:r>
              <a:rPr lang="en-GB" sz="800" dirty="0"/>
              <a:t>                                &lt;value type="</a:t>
            </a:r>
            <a:r>
              <a:rPr lang="en-GB" sz="800" dirty="0" err="1"/>
              <a:t>uri</a:t>
            </a:r>
            <a:r>
              <a:rPr lang="en-GB" sz="800" dirty="0"/>
              <a:t>"&gt;urn:r1:x-cassis:can:0008121:en-GB:0.9&lt;/value&gt;</a:t>
            </a:r>
            <a:br>
              <a:rPr lang="en-GB" sz="800" dirty="0"/>
            </a:br>
            <a:r>
              <a:rPr lang="en-GB" sz="800" dirty="0"/>
              <a:t>                            &lt;/input</a:t>
            </a:r>
            <a:r>
              <a:rPr lang="en-GB" sz="800" dirty="0" smtClean="0"/>
              <a:t>&gt;</a:t>
            </a:r>
            <a:br>
              <a:rPr lang="en-GB" sz="800" dirty="0" smtClean="0"/>
            </a:br>
            <a:r>
              <a:rPr lang="en-GB" sz="800" dirty="0" smtClean="0"/>
              <a:t>                         </a:t>
            </a:r>
            <a:r>
              <a:rPr lang="en-GB" sz="800" dirty="0"/>
              <a:t>&lt;/inputs</a:t>
            </a:r>
            <a:r>
              <a:rPr lang="en-GB" sz="800" dirty="0" smtClean="0"/>
              <a:t>&gt;</a:t>
            </a:r>
          </a:p>
          <a:p>
            <a:pPr marL="0" indent="0">
              <a:buNone/>
            </a:pPr>
            <a:r>
              <a:rPr lang="en-GB" sz="800" dirty="0"/>
              <a:t/>
            </a:r>
            <a:br>
              <a:rPr lang="en-GB" sz="800" dirty="0"/>
            </a:br>
            <a:r>
              <a:rPr lang="en-GB" sz="800" dirty="0" smtClean="0"/>
              <a:t>                          …</a:t>
            </a:r>
            <a:endParaRPr lang="en-GB" sz="800" dirty="0"/>
          </a:p>
        </p:txBody>
      </p:sp>
      <p:sp>
        <p:nvSpPr>
          <p:cNvPr id="4" name="TextBox 3"/>
          <p:cNvSpPr txBox="1"/>
          <p:nvPr/>
        </p:nvSpPr>
        <p:spPr>
          <a:xfrm>
            <a:off x="4758785" y="1356043"/>
            <a:ext cx="4078361" cy="4955203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800" dirty="0" smtClean="0"/>
              <a:t>                        …</a:t>
            </a:r>
          </a:p>
          <a:p>
            <a:pPr algn="l"/>
            <a:r>
              <a:rPr lang="en-GB" sz="800" dirty="0"/>
              <a:t/>
            </a:r>
            <a:br>
              <a:rPr lang="en-GB" sz="800" dirty="0"/>
            </a:br>
            <a:r>
              <a:rPr lang="en-GB" sz="800" dirty="0"/>
              <a:t>                        &lt;options&gt;</a:t>
            </a:r>
            <a:br>
              <a:rPr lang="en-GB" sz="800" dirty="0"/>
            </a:br>
            <a:r>
              <a:rPr lang="en-GB" sz="800" dirty="0"/>
              <a:t>                            &lt;option&gt;</a:t>
            </a:r>
            <a:br>
              <a:rPr lang="en-GB" sz="800" dirty="0"/>
            </a:br>
            <a:r>
              <a:rPr lang="en-GB" sz="800" dirty="0"/>
              <a:t>                                &lt;name&gt;</a:t>
            </a:r>
            <a:r>
              <a:rPr lang="en-GB" sz="800" dirty="0" err="1"/>
              <a:t>canlinks</a:t>
            </a:r>
            <a:r>
              <a:rPr lang="en-GB" sz="800" dirty="0"/>
              <a:t>&lt;/name&gt;</a:t>
            </a:r>
            <a:br>
              <a:rPr lang="en-GB" sz="800" dirty="0"/>
            </a:br>
            <a:r>
              <a:rPr lang="en-GB" sz="800" dirty="0"/>
              <a:t>                                &lt;value&gt;1&lt;/value&gt;</a:t>
            </a:r>
            <a:br>
              <a:rPr lang="en-GB" sz="800" dirty="0"/>
            </a:br>
            <a:r>
              <a:rPr lang="en-GB" sz="800" dirty="0"/>
              <a:t>                            &lt;/option&gt;</a:t>
            </a:r>
            <a:br>
              <a:rPr lang="en-GB" sz="800" dirty="0"/>
            </a:br>
            <a:r>
              <a:rPr lang="en-GB" sz="800" dirty="0"/>
              <a:t>                            &lt;option&gt;</a:t>
            </a:r>
            <a:br>
              <a:rPr lang="en-GB" sz="800" dirty="0"/>
            </a:br>
            <a:r>
              <a:rPr lang="en-GB" sz="800" dirty="0"/>
              <a:t>                                &lt;name&gt;</a:t>
            </a:r>
            <a:r>
              <a:rPr lang="en-GB" sz="800" dirty="0" err="1"/>
              <a:t>candata</a:t>
            </a:r>
            <a:r>
              <a:rPr lang="en-GB" sz="800" dirty="0"/>
              <a:t>&lt;/name&gt;</a:t>
            </a:r>
            <a:br>
              <a:rPr lang="en-GB" sz="800" dirty="0"/>
            </a:br>
            <a:r>
              <a:rPr lang="en-GB" sz="800" dirty="0"/>
              <a:t>                                &lt;value&gt;8&lt;/value&gt;</a:t>
            </a:r>
            <a:br>
              <a:rPr lang="en-GB" sz="800" dirty="0"/>
            </a:br>
            <a:r>
              <a:rPr lang="en-GB" sz="800" dirty="0"/>
              <a:t>                            &lt;/option&gt;</a:t>
            </a:r>
            <a:br>
              <a:rPr lang="en-GB" sz="800" dirty="0"/>
            </a:br>
            <a:r>
              <a:rPr lang="en-GB" sz="800" dirty="0"/>
              <a:t>                            &lt;option&gt;</a:t>
            </a:r>
            <a:br>
              <a:rPr lang="en-GB" sz="800" dirty="0"/>
            </a:br>
            <a:r>
              <a:rPr lang="en-GB" sz="800" dirty="0"/>
              <a:t>                                &lt;name&gt;chunk-level&lt;/name&gt;</a:t>
            </a:r>
            <a:br>
              <a:rPr lang="en-GB" sz="800" dirty="0"/>
            </a:br>
            <a:r>
              <a:rPr lang="en-GB" sz="800" dirty="0"/>
              <a:t>                                &lt;value&gt;3&lt;/value&gt;</a:t>
            </a:r>
            <a:br>
              <a:rPr lang="en-GB" sz="800" dirty="0"/>
            </a:br>
            <a:r>
              <a:rPr lang="en-GB" sz="800" dirty="0"/>
              <a:t>                            &lt;/option&gt;</a:t>
            </a:r>
            <a:br>
              <a:rPr lang="en-GB" sz="800" dirty="0"/>
            </a:br>
            <a:r>
              <a:rPr lang="en-GB" sz="800" dirty="0"/>
              <a:t>                            &lt;option&gt;</a:t>
            </a:r>
            <a:br>
              <a:rPr lang="en-GB" sz="800" dirty="0"/>
            </a:br>
            <a:r>
              <a:rPr lang="en-GB" sz="800" dirty="0"/>
              <a:t>                                &lt;name&gt;HTML-root&lt;/name&gt;</a:t>
            </a:r>
            <a:br>
              <a:rPr lang="en-GB" sz="800" dirty="0"/>
            </a:br>
            <a:r>
              <a:rPr lang="en-GB" sz="800" dirty="0"/>
              <a:t>                                &lt;value type="</a:t>
            </a:r>
            <a:r>
              <a:rPr lang="en-GB" sz="800" dirty="0" err="1"/>
              <a:t>ti</a:t>
            </a:r>
            <a:r>
              <a:rPr lang="en-GB" sz="800" dirty="0"/>
              <a:t>"&gt;urn:r1:x-cassis:htm:0000811:en-GB:0.1&lt;/value&gt;</a:t>
            </a:r>
            <a:br>
              <a:rPr lang="en-GB" sz="800" dirty="0"/>
            </a:br>
            <a:r>
              <a:rPr lang="en-GB" sz="800" dirty="0"/>
              <a:t>                            &lt;/option&gt;</a:t>
            </a:r>
            <a:br>
              <a:rPr lang="en-GB" sz="800" dirty="0"/>
            </a:br>
            <a:r>
              <a:rPr lang="en-GB" sz="800" dirty="0"/>
              <a:t>                            &lt;option&gt;</a:t>
            </a:r>
            <a:br>
              <a:rPr lang="en-GB" sz="800" dirty="0"/>
            </a:br>
            <a:r>
              <a:rPr lang="en-GB" sz="800" dirty="0"/>
              <a:t>                                &lt;name&gt;validate&lt;/name&gt;</a:t>
            </a:r>
            <a:br>
              <a:rPr lang="en-GB" sz="800" dirty="0"/>
            </a:br>
            <a:r>
              <a:rPr lang="en-GB" sz="800" dirty="0"/>
              <a:t>                                &lt;value&gt;1&lt;/value&gt;</a:t>
            </a:r>
            <a:br>
              <a:rPr lang="en-GB" sz="800" dirty="0"/>
            </a:br>
            <a:r>
              <a:rPr lang="en-GB" sz="800" dirty="0"/>
              <a:t>                            &lt;/option&gt;</a:t>
            </a:r>
            <a:br>
              <a:rPr lang="en-GB" sz="800" dirty="0"/>
            </a:br>
            <a:r>
              <a:rPr lang="en-GB" sz="800" dirty="0"/>
              <a:t>                        &lt;/options&gt;</a:t>
            </a:r>
            <a:br>
              <a:rPr lang="en-GB" sz="800" dirty="0"/>
            </a:br>
            <a:r>
              <a:rPr lang="en-GB" sz="800" dirty="0"/>
              <a:t>                        &lt;</a:t>
            </a:r>
            <a:r>
              <a:rPr lang="en-GB" sz="800" dirty="0" err="1"/>
              <a:t>params</a:t>
            </a:r>
            <a:r>
              <a:rPr lang="en-GB" sz="800" dirty="0"/>
              <a:t>&gt;</a:t>
            </a:r>
            <a:br>
              <a:rPr lang="en-GB" sz="800" dirty="0"/>
            </a:br>
            <a:r>
              <a:rPr lang="en-GB" sz="800" dirty="0"/>
              <a:t>                            &lt;</a:t>
            </a:r>
            <a:r>
              <a:rPr lang="en-GB" sz="800" dirty="0" err="1"/>
              <a:t>param</a:t>
            </a:r>
            <a:r>
              <a:rPr lang="en-GB" sz="800" dirty="0"/>
              <a:t>&gt;</a:t>
            </a:r>
            <a:br>
              <a:rPr lang="en-GB" sz="800" dirty="0"/>
            </a:br>
            <a:r>
              <a:rPr lang="en-GB" sz="800" dirty="0"/>
              <a:t>                                &lt;name&gt;</a:t>
            </a:r>
            <a:r>
              <a:rPr lang="en-GB" sz="800" dirty="0" err="1"/>
              <a:t>canrev</a:t>
            </a:r>
            <a:r>
              <a:rPr lang="en-GB" sz="800" dirty="0"/>
              <a:t>&lt;/name&gt;</a:t>
            </a:r>
            <a:br>
              <a:rPr lang="en-GB" sz="800" dirty="0"/>
            </a:br>
            <a:r>
              <a:rPr lang="en-GB" sz="800" dirty="0"/>
              <a:t>                                &lt;value&gt;1.5&lt;/value&gt;</a:t>
            </a:r>
            <a:br>
              <a:rPr lang="en-GB" sz="800" dirty="0"/>
            </a:br>
            <a:r>
              <a:rPr lang="en-GB" sz="800" dirty="0"/>
              <a:t>                            &lt;/</a:t>
            </a:r>
            <a:r>
              <a:rPr lang="en-GB" sz="800" dirty="0" err="1"/>
              <a:t>param</a:t>
            </a:r>
            <a:r>
              <a:rPr lang="en-GB" sz="800" dirty="0"/>
              <a:t>&gt;</a:t>
            </a:r>
            <a:br>
              <a:rPr lang="en-GB" sz="800" dirty="0"/>
            </a:br>
            <a:r>
              <a:rPr lang="en-GB" sz="800" dirty="0"/>
              <a:t>                        &lt;/</a:t>
            </a:r>
            <a:r>
              <a:rPr lang="en-GB" sz="800" dirty="0" err="1"/>
              <a:t>params</a:t>
            </a:r>
            <a:r>
              <a:rPr lang="en-GB" sz="800" dirty="0"/>
              <a:t>&gt;</a:t>
            </a:r>
            <a:br>
              <a:rPr lang="en-GB" sz="800" dirty="0"/>
            </a:br>
            <a:r>
              <a:rPr lang="en-GB" sz="800" dirty="0"/>
              <a:t>                    &lt;/</a:t>
            </a:r>
            <a:r>
              <a:rPr lang="en-GB" sz="800" dirty="0" err="1"/>
              <a:t>cmdline</a:t>
            </a:r>
            <a:r>
              <a:rPr lang="en-GB" sz="800" dirty="0"/>
              <a:t>&gt;</a:t>
            </a:r>
            <a:br>
              <a:rPr lang="en-GB" sz="800" dirty="0"/>
            </a:br>
            <a:r>
              <a:rPr lang="en-GB" sz="800" dirty="0"/>
              <a:t>                &lt;/</a:t>
            </a:r>
            <a:r>
              <a:rPr lang="en-GB" sz="800" dirty="0" err="1"/>
              <a:t>cmdlines</a:t>
            </a:r>
            <a:r>
              <a:rPr lang="en-GB" sz="800" dirty="0"/>
              <a:t>&gt;</a:t>
            </a:r>
            <a:br>
              <a:rPr lang="en-GB" sz="800" dirty="0"/>
            </a:br>
            <a:r>
              <a:rPr lang="en-GB" sz="800" dirty="0"/>
              <a:t>            &lt;/pipeline&gt;</a:t>
            </a:r>
            <a:br>
              <a:rPr lang="en-GB" sz="800" dirty="0"/>
            </a:br>
            <a:r>
              <a:rPr lang="en-GB" sz="800" dirty="0"/>
              <a:t>        &lt;/pipelines&gt;</a:t>
            </a:r>
            <a:br>
              <a:rPr lang="en-GB" sz="800" dirty="0"/>
            </a:br>
            <a:r>
              <a:rPr lang="en-GB" sz="800" dirty="0"/>
              <a:t>        &lt;packages&gt;</a:t>
            </a:r>
            <a:br>
              <a:rPr lang="en-GB" sz="800" dirty="0"/>
            </a:br>
            <a:r>
              <a:rPr lang="en-GB" sz="800" dirty="0"/>
              <a:t>            &lt;locator </a:t>
            </a:r>
            <a:r>
              <a:rPr lang="en-GB" sz="800" dirty="0" err="1"/>
              <a:t>href</a:t>
            </a:r>
            <a:r>
              <a:rPr lang="en-GB" sz="800" dirty="0"/>
              <a:t>="urn:r1:x-cassis:packages:0000039:en-GB:0.15" type="aux"/&gt;</a:t>
            </a:r>
            <a:br>
              <a:rPr lang="en-GB" sz="800" dirty="0"/>
            </a:br>
            <a:r>
              <a:rPr lang="en-GB" sz="800" dirty="0"/>
              <a:t>        &lt;/packages&gt;</a:t>
            </a:r>
            <a:br>
              <a:rPr lang="en-GB" sz="800" dirty="0"/>
            </a:br>
            <a:r>
              <a:rPr lang="en-GB" sz="800" dirty="0"/>
              <a:t>    &lt;/process&gt;    </a:t>
            </a:r>
            <a:br>
              <a:rPr lang="en-GB" sz="800" dirty="0"/>
            </a:br>
            <a:r>
              <a:rPr lang="en-GB" sz="800" dirty="0"/>
              <a:t>&lt;/processes&gt;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07342" y="1816759"/>
            <a:ext cx="535755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sv-SE" sz="2400" b="1" dirty="0" smtClean="0">
                <a:solidFill>
                  <a:srgbClr val="FF0000"/>
                </a:solidFill>
                <a:latin typeface="+mn-lt"/>
              </a:rPr>
              <a:t>Check into system and get a URN</a:t>
            </a:r>
          </a:p>
          <a:p>
            <a:pPr algn="l"/>
            <a:r>
              <a:rPr lang="sv-SE" sz="2400" b="1" dirty="0" smtClean="0">
                <a:solidFill>
                  <a:srgbClr val="FF0000"/>
                </a:solidFill>
                <a:latin typeface="+mn-lt"/>
              </a:rPr>
              <a:t>Log a publishing/processing action</a:t>
            </a:r>
          </a:p>
          <a:p>
            <a:pPr algn="l"/>
            <a:r>
              <a:rPr lang="sv-SE" sz="2400" b="1" dirty="0" smtClean="0">
                <a:solidFill>
                  <a:srgbClr val="FF0000"/>
                </a:solidFill>
                <a:latin typeface="+mn-lt"/>
              </a:rPr>
              <a:t>Trace old processes</a:t>
            </a:r>
          </a:p>
          <a:p>
            <a:pPr algn="l"/>
            <a:endParaRPr lang="en-GB" sz="2400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4793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Use Process Instance to Generate Batch File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85" y="1493594"/>
            <a:ext cx="4589323" cy="2624771"/>
          </a:xfrm>
        </p:spPr>
      </p:pic>
      <p:grpSp>
        <p:nvGrpSpPr>
          <p:cNvPr id="9" name="Group 8"/>
          <p:cNvGrpSpPr/>
          <p:nvPr/>
        </p:nvGrpSpPr>
        <p:grpSpPr>
          <a:xfrm>
            <a:off x="1015236" y="1757853"/>
            <a:ext cx="6713726" cy="4401205"/>
            <a:chOff x="1530396" y="2273013"/>
            <a:chExt cx="6713726" cy="4401205"/>
          </a:xfrm>
        </p:grpSpPr>
        <p:sp>
          <p:nvSpPr>
            <p:cNvPr id="5" name="TextBox 4"/>
            <p:cNvSpPr txBox="1"/>
            <p:nvPr/>
          </p:nvSpPr>
          <p:spPr>
            <a:xfrm>
              <a:off x="1530396" y="2285892"/>
              <a:ext cx="3246402" cy="3662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en-GB" sz="800" dirty="0"/>
                <a:t>&lt;?xml version="1.0" encoding="UTF-8"?&gt;</a:t>
              </a:r>
              <a:br>
                <a:rPr lang="en-GB" sz="800" dirty="0"/>
              </a:br>
              <a:r>
                <a:rPr lang="en-GB" sz="800" dirty="0"/>
                <a:t>&lt;</a:t>
              </a:r>
              <a:r>
                <a:rPr lang="en-GB" sz="800" dirty="0" err="1"/>
                <a:t>xsl:stylesheet</a:t>
              </a:r>
              <a:r>
                <a:rPr lang="en-GB" sz="800" dirty="0"/>
                <a:t> </a:t>
              </a:r>
              <a:r>
                <a:rPr lang="en-GB" sz="800" dirty="0" err="1"/>
                <a:t>xmlns:xsl</a:t>
              </a:r>
              <a:r>
                <a:rPr lang="en-GB" sz="800" dirty="0"/>
                <a:t>="http://www.w3.org/1999/XSL/Transform"</a:t>
              </a:r>
              <a:br>
                <a:rPr lang="en-GB" sz="800" dirty="0"/>
              </a:br>
              <a:r>
                <a:rPr lang="en-GB" sz="800" dirty="0"/>
                <a:t>    version="1.0"&gt;</a:t>
              </a:r>
              <a:br>
                <a:rPr lang="en-GB" sz="800" dirty="0"/>
              </a:br>
              <a:r>
                <a:rPr lang="en-GB" sz="800" dirty="0"/>
                <a:t>        </a:t>
              </a:r>
              <a:br>
                <a:rPr lang="en-GB" sz="800" dirty="0"/>
              </a:br>
              <a:r>
                <a:rPr lang="en-GB" sz="800" dirty="0"/>
                <a:t>    &lt;</a:t>
              </a:r>
              <a:r>
                <a:rPr lang="en-GB" sz="800" dirty="0" err="1"/>
                <a:t>xsl:output</a:t>
              </a:r>
              <a:r>
                <a:rPr lang="en-GB" sz="800" dirty="0"/>
                <a:t> method="text"/&gt;</a:t>
              </a:r>
              <a:br>
                <a:rPr lang="en-GB" sz="800" dirty="0"/>
              </a:br>
              <a:r>
                <a:rPr lang="en-GB" sz="800" dirty="0"/>
                <a:t>    </a:t>
              </a:r>
              <a:br>
                <a:rPr lang="en-GB" sz="800" dirty="0"/>
              </a:br>
              <a:r>
                <a:rPr lang="en-GB" sz="800" dirty="0"/>
                <a:t>    &lt;</a:t>
              </a:r>
              <a:r>
                <a:rPr lang="en-GB" sz="800" dirty="0" err="1"/>
                <a:t>xsl:template</a:t>
              </a:r>
              <a:r>
                <a:rPr lang="en-GB" sz="800" dirty="0"/>
                <a:t> match="processes/process"&gt;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xsl:text</a:t>
              </a:r>
              <a:r>
                <a:rPr lang="en-GB" sz="800" dirty="0"/>
                <a:t>&gt;java </a:t>
              </a:r>
              <a:r>
                <a:rPr lang="en-GB" sz="800" dirty="0" err="1"/>
                <a:t>com.xmlcalabash.drivers.Main</a:t>
              </a:r>
              <a:r>
                <a:rPr lang="en-GB" sz="800" dirty="0"/>
                <a:t> &lt;/</a:t>
              </a:r>
              <a:r>
                <a:rPr lang="en-GB" sz="800" dirty="0" err="1"/>
                <a:t>xsl:text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xsl:apply-templates</a:t>
              </a:r>
              <a:r>
                <a:rPr lang="en-GB" sz="800" dirty="0"/>
                <a:t> select="pipelines/pipeline"/&gt;</a:t>
              </a:r>
              <a:br>
                <a:rPr lang="en-GB" sz="800" dirty="0"/>
              </a:br>
              <a:r>
                <a:rPr lang="en-GB" sz="800" dirty="0"/>
                <a:t>    &lt;/</a:t>
              </a:r>
              <a:r>
                <a:rPr lang="en-GB" sz="800" dirty="0" err="1"/>
                <a:t>xsl:template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</a:t>
              </a:r>
              <a:br>
                <a:rPr lang="en-GB" sz="800" dirty="0"/>
              </a:br>
              <a:r>
                <a:rPr lang="en-GB" sz="800" dirty="0"/>
                <a:t>    &lt;</a:t>
              </a:r>
              <a:r>
                <a:rPr lang="en-GB" sz="800" dirty="0" err="1"/>
                <a:t>xsl:template</a:t>
              </a:r>
              <a:r>
                <a:rPr lang="en-GB" sz="800" dirty="0"/>
                <a:t> match="pipeline"&gt;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xsl:apply-templates</a:t>
              </a:r>
              <a:r>
                <a:rPr lang="en-GB" sz="800" dirty="0"/>
                <a:t> select="</a:t>
              </a:r>
              <a:r>
                <a:rPr lang="en-GB" sz="800" dirty="0" err="1"/>
                <a:t>cmdlines</a:t>
              </a:r>
              <a:r>
                <a:rPr lang="en-GB" sz="800" dirty="0"/>
                <a:t>/</a:t>
              </a:r>
              <a:r>
                <a:rPr lang="en-GB" sz="800" dirty="0" err="1"/>
                <a:t>cmdline</a:t>
              </a:r>
              <a:r>
                <a:rPr lang="en-GB" sz="800" dirty="0"/>
                <a:t>"/&gt;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xsl:text</a:t>
              </a:r>
              <a:r>
                <a:rPr lang="en-GB" sz="800" dirty="0"/>
                <a:t>&gt; &lt;/</a:t>
              </a:r>
              <a:r>
                <a:rPr lang="en-GB" sz="800" dirty="0" err="1"/>
                <a:t>xsl:text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xsl:apply-templates</a:t>
              </a:r>
              <a:r>
                <a:rPr lang="en-GB" sz="800" dirty="0"/>
                <a:t> select="script"/&gt;</a:t>
              </a:r>
              <a:br>
                <a:rPr lang="en-GB" sz="800" dirty="0"/>
              </a:br>
              <a:r>
                <a:rPr lang="en-GB" sz="800" dirty="0"/>
                <a:t>    &lt;/</a:t>
              </a:r>
              <a:r>
                <a:rPr lang="en-GB" sz="800" dirty="0" err="1"/>
                <a:t>xsl:template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</a:t>
              </a:r>
              <a:br>
                <a:rPr lang="en-GB" sz="800" dirty="0"/>
              </a:br>
              <a:r>
                <a:rPr lang="en-GB" sz="800" dirty="0"/>
                <a:t>    &lt;</a:t>
              </a:r>
              <a:r>
                <a:rPr lang="en-GB" sz="800" dirty="0" err="1"/>
                <a:t>xsl:template</a:t>
              </a:r>
              <a:r>
                <a:rPr lang="en-GB" sz="800" dirty="0"/>
                <a:t> match="script"&gt;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xsl:value-of</a:t>
              </a:r>
              <a:r>
                <a:rPr lang="en-GB" sz="800" dirty="0"/>
                <a:t> select="@</a:t>
              </a:r>
              <a:r>
                <a:rPr lang="en-GB" sz="800" dirty="0" err="1"/>
                <a:t>href</a:t>
              </a:r>
              <a:r>
                <a:rPr lang="en-GB" sz="800" dirty="0"/>
                <a:t>"/&gt;</a:t>
              </a:r>
              <a:br>
                <a:rPr lang="en-GB" sz="800" dirty="0"/>
              </a:br>
              <a:r>
                <a:rPr lang="en-GB" sz="800" dirty="0"/>
                <a:t>    &lt;/</a:t>
              </a:r>
              <a:r>
                <a:rPr lang="en-GB" sz="800" dirty="0" err="1"/>
                <a:t>xsl:template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</a:t>
              </a:r>
              <a:br>
                <a:rPr lang="en-GB" sz="800" dirty="0"/>
              </a:br>
              <a:r>
                <a:rPr lang="en-GB" sz="800" dirty="0"/>
                <a:t>    &lt;</a:t>
              </a:r>
              <a:r>
                <a:rPr lang="en-GB" sz="800" dirty="0" err="1"/>
                <a:t>xsl:template</a:t>
              </a:r>
              <a:r>
                <a:rPr lang="en-GB" sz="800" dirty="0"/>
                <a:t> match="</a:t>
              </a:r>
              <a:r>
                <a:rPr lang="en-GB" sz="800" dirty="0" err="1"/>
                <a:t>cmdline</a:t>
              </a:r>
              <a:r>
                <a:rPr lang="en-GB" sz="800" dirty="0"/>
                <a:t>"&gt;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xsl:apply-templates</a:t>
              </a:r>
              <a:r>
                <a:rPr lang="en-GB" sz="800" dirty="0"/>
                <a:t> select="inputs/input"/&gt;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xsl:apply-templates</a:t>
              </a:r>
              <a:r>
                <a:rPr lang="en-GB" sz="800" dirty="0"/>
                <a:t> select="outputs/output"/&gt;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xsl:apply-templates</a:t>
              </a:r>
              <a:r>
                <a:rPr lang="en-GB" sz="800" dirty="0"/>
                <a:t> select="options/option"/&gt;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xsl:apply-templates</a:t>
              </a:r>
              <a:r>
                <a:rPr lang="en-GB" sz="800" dirty="0"/>
                <a:t> select="</a:t>
              </a:r>
              <a:r>
                <a:rPr lang="en-GB" sz="800" dirty="0" err="1"/>
                <a:t>params</a:t>
              </a:r>
              <a:r>
                <a:rPr lang="en-GB" sz="800" dirty="0"/>
                <a:t>/</a:t>
              </a:r>
              <a:r>
                <a:rPr lang="en-GB" sz="800" dirty="0" err="1"/>
                <a:t>param</a:t>
              </a:r>
              <a:r>
                <a:rPr lang="en-GB" sz="800" dirty="0"/>
                <a:t>"/&gt;</a:t>
              </a:r>
              <a:br>
                <a:rPr lang="en-GB" sz="800" dirty="0"/>
              </a:br>
              <a:r>
                <a:rPr lang="en-GB" sz="800" dirty="0"/>
                <a:t>    &lt;/</a:t>
              </a:r>
              <a:r>
                <a:rPr lang="en-GB" sz="800" dirty="0" err="1"/>
                <a:t>xsl:template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</a:t>
              </a:r>
              <a:br>
                <a:rPr lang="en-GB" sz="800" dirty="0"/>
              </a:br>
              <a:endParaRPr lang="en-GB" sz="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40012" y="2273013"/>
              <a:ext cx="3304110" cy="44012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l"/>
              <a:r>
                <a:rPr lang="en-GB" sz="800" dirty="0"/>
                <a:t> &lt;</a:t>
              </a:r>
              <a:r>
                <a:rPr lang="en-GB" sz="800" dirty="0" err="1"/>
                <a:t>xsl:template</a:t>
              </a:r>
              <a:r>
                <a:rPr lang="en-GB" sz="800" dirty="0"/>
                <a:t> match="input"&gt;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xsl:text</a:t>
              </a:r>
              <a:r>
                <a:rPr lang="en-GB" sz="800" dirty="0"/>
                <a:t>&gt;--input &lt;/</a:t>
              </a:r>
              <a:r>
                <a:rPr lang="en-GB" sz="800" dirty="0" err="1"/>
                <a:t>xsl:text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xsl:value-of</a:t>
              </a:r>
              <a:r>
                <a:rPr lang="en-GB" sz="800" dirty="0"/>
                <a:t> select="port"/&gt;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xsl:text</a:t>
              </a:r>
              <a:r>
                <a:rPr lang="en-GB" sz="800" dirty="0"/>
                <a:t>&gt;=&lt;/</a:t>
              </a:r>
              <a:r>
                <a:rPr lang="en-GB" sz="800" dirty="0" err="1"/>
                <a:t>xsl:text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xsl:call-template</a:t>
              </a:r>
              <a:r>
                <a:rPr lang="en-GB" sz="800" dirty="0"/>
                <a:t> name="value"/&gt;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xsl:text</a:t>
              </a:r>
              <a:r>
                <a:rPr lang="en-GB" sz="800" dirty="0"/>
                <a:t>&gt; &lt;/</a:t>
              </a:r>
              <a:r>
                <a:rPr lang="en-GB" sz="800" dirty="0" err="1"/>
                <a:t>xsl:text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&lt;/</a:t>
              </a:r>
              <a:r>
                <a:rPr lang="en-GB" sz="800" dirty="0" err="1"/>
                <a:t>xsl:template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</a:t>
              </a:r>
              <a:br>
                <a:rPr lang="en-GB" sz="800" dirty="0"/>
              </a:br>
              <a:r>
                <a:rPr lang="en-GB" sz="800" dirty="0"/>
                <a:t>    &lt;</a:t>
              </a:r>
              <a:r>
                <a:rPr lang="en-GB" sz="800" dirty="0" err="1"/>
                <a:t>xsl:template</a:t>
              </a:r>
              <a:r>
                <a:rPr lang="en-GB" sz="800" dirty="0"/>
                <a:t> match="option"&gt;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xsl:value-of</a:t>
              </a:r>
              <a:r>
                <a:rPr lang="en-GB" sz="800" dirty="0"/>
                <a:t> select="name"/&gt;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xsl:text</a:t>
              </a:r>
              <a:r>
                <a:rPr lang="en-GB" sz="800" dirty="0"/>
                <a:t>&gt;=&lt;/</a:t>
              </a:r>
              <a:r>
                <a:rPr lang="en-GB" sz="800" dirty="0" err="1"/>
                <a:t>xsl:text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xsl:call-template</a:t>
              </a:r>
              <a:r>
                <a:rPr lang="en-GB" sz="800" dirty="0"/>
                <a:t> name="value"/&gt;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xsl:text</a:t>
              </a:r>
              <a:r>
                <a:rPr lang="en-GB" sz="800" dirty="0"/>
                <a:t>&gt; &lt;/</a:t>
              </a:r>
              <a:r>
                <a:rPr lang="en-GB" sz="800" dirty="0" err="1"/>
                <a:t>xsl:text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&lt;/</a:t>
              </a:r>
              <a:r>
                <a:rPr lang="en-GB" sz="800" dirty="0" err="1"/>
                <a:t>xsl:template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</a:t>
              </a:r>
              <a:br>
                <a:rPr lang="en-GB" sz="800" dirty="0"/>
              </a:br>
              <a:r>
                <a:rPr lang="en-GB" sz="800" dirty="0"/>
                <a:t>    &lt;</a:t>
              </a:r>
              <a:r>
                <a:rPr lang="en-GB" sz="800" dirty="0" err="1"/>
                <a:t>xsl:template</a:t>
              </a:r>
              <a:r>
                <a:rPr lang="en-GB" sz="800" dirty="0"/>
                <a:t> match="</a:t>
              </a:r>
              <a:r>
                <a:rPr lang="en-GB" sz="800" dirty="0" err="1"/>
                <a:t>param</a:t>
              </a:r>
              <a:r>
                <a:rPr lang="en-GB" sz="800" dirty="0"/>
                <a:t>"&gt;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xsl:text</a:t>
              </a:r>
              <a:r>
                <a:rPr lang="en-GB" sz="800" dirty="0"/>
                <a:t>&gt;--with-</a:t>
              </a:r>
              <a:r>
                <a:rPr lang="en-GB" sz="800" dirty="0" err="1"/>
                <a:t>params</a:t>
              </a:r>
              <a:r>
                <a:rPr lang="en-GB" sz="800" dirty="0"/>
                <a:t> &lt;/</a:t>
              </a:r>
              <a:r>
                <a:rPr lang="en-GB" sz="800" dirty="0" err="1"/>
                <a:t>xsl:text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xsl:value-of</a:t>
              </a:r>
              <a:r>
                <a:rPr lang="en-GB" sz="800" dirty="0"/>
                <a:t> select="name"/&gt;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xsl:text</a:t>
              </a:r>
              <a:r>
                <a:rPr lang="en-GB" sz="800" dirty="0"/>
                <a:t>&gt;=&lt;/</a:t>
              </a:r>
              <a:r>
                <a:rPr lang="en-GB" sz="800" dirty="0" err="1"/>
                <a:t>xsl:text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xsl:call-template</a:t>
              </a:r>
              <a:r>
                <a:rPr lang="en-GB" sz="800" dirty="0"/>
                <a:t> name="value"/&gt;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xsl:text</a:t>
              </a:r>
              <a:r>
                <a:rPr lang="en-GB" sz="800" dirty="0"/>
                <a:t>&gt; &lt;/</a:t>
              </a:r>
              <a:r>
                <a:rPr lang="en-GB" sz="800" dirty="0" err="1"/>
                <a:t>xsl:text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&lt;/</a:t>
              </a:r>
              <a:r>
                <a:rPr lang="en-GB" sz="800" dirty="0" err="1"/>
                <a:t>xsl:template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</a:t>
              </a:r>
              <a:br>
                <a:rPr lang="en-GB" sz="800" dirty="0"/>
              </a:br>
              <a:r>
                <a:rPr lang="en-GB" sz="800" dirty="0"/>
                <a:t>    &lt;</a:t>
              </a:r>
              <a:r>
                <a:rPr lang="en-GB" sz="800" dirty="0" err="1"/>
                <a:t>xsl:template</a:t>
              </a:r>
              <a:r>
                <a:rPr lang="en-GB" sz="800" dirty="0"/>
                <a:t> name="value"&gt;</a:t>
              </a:r>
              <a:br>
                <a:rPr lang="en-GB" sz="800" dirty="0"/>
              </a:br>
              <a:r>
                <a:rPr lang="en-GB" sz="800" dirty="0"/>
                <a:t>        &lt;</a:t>
              </a:r>
              <a:r>
                <a:rPr lang="en-GB" sz="800" dirty="0" err="1"/>
                <a:t>xsl:choose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        &lt;</a:t>
              </a:r>
              <a:r>
                <a:rPr lang="en-GB" sz="800" dirty="0" err="1"/>
                <a:t>xsl:when</a:t>
              </a:r>
              <a:r>
                <a:rPr lang="en-GB" sz="800" dirty="0"/>
                <a:t> test="value/@type='</a:t>
              </a:r>
              <a:r>
                <a:rPr lang="en-GB" sz="800" dirty="0" err="1"/>
                <a:t>ti</a:t>
              </a:r>
              <a:r>
                <a:rPr lang="en-GB" sz="800" dirty="0"/>
                <a:t>' or value/@type='</a:t>
              </a:r>
              <a:r>
                <a:rPr lang="en-GB" sz="800" dirty="0" err="1"/>
                <a:t>uri</a:t>
              </a:r>
              <a:r>
                <a:rPr lang="en-GB" sz="800" dirty="0"/>
                <a:t>'"&gt;</a:t>
              </a:r>
              <a:br>
                <a:rPr lang="en-GB" sz="800" dirty="0"/>
              </a:br>
              <a:r>
                <a:rPr lang="en-GB" sz="800" dirty="0"/>
                <a:t>                &lt;</a:t>
              </a:r>
              <a:r>
                <a:rPr lang="en-GB" sz="800" dirty="0" err="1"/>
                <a:t>xsl:value-of</a:t>
              </a:r>
              <a:r>
                <a:rPr lang="en-GB" sz="800" dirty="0"/>
                <a:t> select="</a:t>
              </a:r>
              <a:r>
                <a:rPr lang="en-GB" sz="800" dirty="0" err="1"/>
                <a:t>concat</a:t>
              </a:r>
              <a:r>
                <a:rPr lang="en-GB" sz="800" dirty="0"/>
                <a:t>(translate(value,':','_'),'.xml')"/&gt;</a:t>
              </a:r>
              <a:br>
                <a:rPr lang="en-GB" sz="800" dirty="0"/>
              </a:br>
              <a:r>
                <a:rPr lang="en-GB" sz="800" dirty="0"/>
                <a:t>            &lt;/</a:t>
              </a:r>
              <a:r>
                <a:rPr lang="en-GB" sz="800" dirty="0" err="1"/>
                <a:t>xsl:when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        &lt;</a:t>
              </a:r>
              <a:r>
                <a:rPr lang="en-GB" sz="800" dirty="0" err="1"/>
                <a:t>xsl:otherwise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            &lt;</a:t>
              </a:r>
              <a:r>
                <a:rPr lang="en-GB" sz="800" dirty="0" err="1"/>
                <a:t>xsl:value-of</a:t>
              </a:r>
              <a:r>
                <a:rPr lang="en-GB" sz="800" dirty="0"/>
                <a:t> select="value"/&gt;</a:t>
              </a:r>
              <a:br>
                <a:rPr lang="en-GB" sz="800" dirty="0"/>
              </a:br>
              <a:r>
                <a:rPr lang="en-GB" sz="800" dirty="0"/>
                <a:t>            &lt;/</a:t>
              </a:r>
              <a:r>
                <a:rPr lang="en-GB" sz="800" dirty="0" err="1"/>
                <a:t>xsl:otherwise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    &lt;/</a:t>
              </a:r>
              <a:r>
                <a:rPr lang="en-GB" sz="800" dirty="0" err="1"/>
                <a:t>xsl:choose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&lt;/</a:t>
              </a:r>
              <a:r>
                <a:rPr lang="en-GB" sz="800" dirty="0" err="1"/>
                <a:t>xsl:template</a:t>
              </a:r>
              <a:r>
                <a:rPr lang="en-GB" sz="800" dirty="0"/>
                <a:t>&gt;</a:t>
              </a:r>
              <a:br>
                <a:rPr lang="en-GB" sz="800" dirty="0"/>
              </a:br>
              <a:r>
                <a:rPr lang="en-GB" sz="800" dirty="0"/>
                <a:t>    </a:t>
              </a:r>
              <a:br>
                <a:rPr lang="en-GB" sz="800" dirty="0"/>
              </a:br>
              <a:r>
                <a:rPr lang="en-GB" sz="800" dirty="0"/>
                <a:t>&lt;/</a:t>
              </a:r>
              <a:r>
                <a:rPr lang="en-GB" sz="800" dirty="0" err="1"/>
                <a:t>xsl:stylesheet</a:t>
              </a:r>
              <a:r>
                <a:rPr lang="en-GB" sz="800" dirty="0"/>
                <a:t>&gt;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674013" y="2934749"/>
            <a:ext cx="4875053" cy="28007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100" dirty="0"/>
              <a:t>java </a:t>
            </a:r>
            <a:r>
              <a:rPr lang="en-GB" sz="1100" dirty="0" err="1"/>
              <a:t>com.xmlcalabash.drivers.Main</a:t>
            </a:r>
            <a:r>
              <a:rPr lang="en-GB" sz="1100" dirty="0"/>
              <a:t> </a:t>
            </a:r>
          </a:p>
          <a:p>
            <a:pPr algn="l"/>
            <a:r>
              <a:rPr lang="en-GB" sz="1100" dirty="0"/>
              <a:t>--input root-input=urn_r1_x-cassis_cos_0001451_en-GB_0.29.xml</a:t>
            </a:r>
          </a:p>
          <a:p>
            <a:pPr algn="l"/>
            <a:r>
              <a:rPr lang="en-GB" sz="1100" dirty="0"/>
              <a:t>--input xsl-root-input=urn_r1_x-cassis_packages_0000039_en-GB_0.15.xsl</a:t>
            </a:r>
          </a:p>
          <a:p>
            <a:pPr algn="l"/>
            <a:r>
              <a:rPr lang="en-GB" sz="1100" dirty="0"/>
              <a:t>--input aux-input=urn_r1_x-cassis_can_0008121_en-GB_0.9.xml</a:t>
            </a:r>
          </a:p>
          <a:p>
            <a:pPr algn="l"/>
            <a:r>
              <a:rPr lang="en-GB" sz="1100" dirty="0" err="1"/>
              <a:t>canlinks</a:t>
            </a:r>
            <a:r>
              <a:rPr lang="en-GB" sz="1100" dirty="0"/>
              <a:t>=1</a:t>
            </a:r>
          </a:p>
          <a:p>
            <a:pPr algn="l"/>
            <a:r>
              <a:rPr lang="en-GB" sz="1100" dirty="0" err="1"/>
              <a:t>candata</a:t>
            </a:r>
            <a:r>
              <a:rPr lang="en-GB" sz="1100" dirty="0"/>
              <a:t>=8</a:t>
            </a:r>
          </a:p>
          <a:p>
            <a:pPr algn="l"/>
            <a:r>
              <a:rPr lang="en-GB" sz="1100" dirty="0"/>
              <a:t>chunk-level=3</a:t>
            </a:r>
          </a:p>
          <a:p>
            <a:pPr algn="l"/>
            <a:r>
              <a:rPr lang="en-GB" sz="1100" dirty="0"/>
              <a:t>HTML-root=urn_r1_x-cassis_htm_0000811_en-GB_0.1.htm</a:t>
            </a:r>
          </a:p>
          <a:p>
            <a:pPr algn="l"/>
            <a:r>
              <a:rPr lang="en-GB" sz="1100" dirty="0"/>
              <a:t>validate=1</a:t>
            </a:r>
          </a:p>
          <a:p>
            <a:pPr algn="l"/>
            <a:r>
              <a:rPr lang="en-GB" sz="1100" dirty="0"/>
              <a:t>--with-</a:t>
            </a:r>
            <a:r>
              <a:rPr lang="en-GB" sz="1100" dirty="0" err="1"/>
              <a:t>param</a:t>
            </a:r>
            <a:r>
              <a:rPr lang="en-GB" sz="1100" dirty="0"/>
              <a:t> </a:t>
            </a:r>
            <a:r>
              <a:rPr lang="en-GB" sz="1100" dirty="0" err="1"/>
              <a:t>canrev</a:t>
            </a:r>
            <a:r>
              <a:rPr lang="en-GB" sz="1100" dirty="0"/>
              <a:t>=1.5</a:t>
            </a:r>
          </a:p>
          <a:p>
            <a:pPr algn="l"/>
            <a:r>
              <a:rPr lang="en-GB" sz="1100" dirty="0"/>
              <a:t>web-</a:t>
            </a:r>
            <a:r>
              <a:rPr lang="en-GB" sz="1100" dirty="0" err="1"/>
              <a:t>pipelines.xpl</a:t>
            </a:r>
            <a:endParaRPr lang="en-GB" sz="1100" dirty="0"/>
          </a:p>
        </p:txBody>
      </p:sp>
      <p:sp>
        <p:nvSpPr>
          <p:cNvPr id="11" name="Oval 10"/>
          <p:cNvSpPr/>
          <p:nvPr/>
        </p:nvSpPr>
        <p:spPr bwMode="auto">
          <a:xfrm>
            <a:off x="4536128" y="3068950"/>
            <a:ext cx="3731050" cy="50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1612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We Have This Document Management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SQL database</a:t>
            </a:r>
          </a:p>
          <a:p>
            <a:pPr marL="0" indent="0">
              <a:buNone/>
            </a:pPr>
            <a:r>
              <a:rPr lang="sv-SE" dirty="0" smtClean="0"/>
              <a:t>Middleware to handle stuff</a:t>
            </a:r>
          </a:p>
          <a:p>
            <a:pPr marL="373063" lvl="1" indent="0">
              <a:buNone/>
            </a:pPr>
            <a:r>
              <a:rPr lang="sv-SE" dirty="0" smtClean="0"/>
              <a:t>Versions</a:t>
            </a:r>
          </a:p>
          <a:p>
            <a:pPr marL="373063" lvl="1" indent="0">
              <a:buNone/>
            </a:pPr>
            <a:r>
              <a:rPr lang="sv-SE" dirty="0" smtClean="0"/>
              <a:t>Workflows</a:t>
            </a:r>
          </a:p>
          <a:p>
            <a:pPr marL="373063" lvl="1" indent="0">
              <a:buNone/>
            </a:pPr>
            <a:r>
              <a:rPr lang="sv-SE" dirty="0" smtClean="0"/>
              <a:t>Permissions</a:t>
            </a:r>
          </a:p>
          <a:p>
            <a:pPr marL="373063" lvl="1" indent="0">
              <a:buNone/>
            </a:pPr>
            <a:r>
              <a:rPr lang="sv-SE" dirty="0" smtClean="0"/>
              <a:t>...</a:t>
            </a:r>
          </a:p>
          <a:p>
            <a:pPr marL="0" indent="0">
              <a:buNone/>
            </a:pPr>
            <a:r>
              <a:rPr lang="sv-SE" dirty="0" smtClean="0"/>
              <a:t>XML editor</a:t>
            </a:r>
          </a:p>
          <a:p>
            <a:pPr marL="373063" lvl="1" indent="0">
              <a:buNone/>
            </a:pPr>
            <a:r>
              <a:rPr lang="sv-SE" dirty="0" smtClean="0"/>
              <a:t>Editing</a:t>
            </a:r>
          </a:p>
          <a:p>
            <a:pPr marL="373063" lvl="1" indent="0">
              <a:buNone/>
            </a:pPr>
            <a:r>
              <a:rPr lang="sv-SE" dirty="0" smtClean="0"/>
              <a:t>Translating</a:t>
            </a:r>
          </a:p>
          <a:p>
            <a:pPr marL="0" indent="0">
              <a:buNone/>
            </a:pPr>
            <a:r>
              <a:rPr lang="sv-SE" dirty="0" smtClean="0"/>
              <a:t>Web interface</a:t>
            </a:r>
          </a:p>
          <a:p>
            <a:pPr marL="373063" lvl="1" indent="0">
              <a:buNone/>
            </a:pPr>
            <a:r>
              <a:rPr lang="sv-SE" dirty="0" smtClean="0"/>
              <a:t>Overview and admin</a:t>
            </a:r>
            <a:endParaRPr lang="en-GB" dirty="0" smtClean="0"/>
          </a:p>
          <a:p>
            <a:pPr marL="373063" lvl="1" indent="0">
              <a:buNone/>
            </a:pPr>
            <a:r>
              <a:rPr lang="sv-SE" dirty="0" smtClean="0"/>
              <a:t>Processing (publish, translate...)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91" y="2269373"/>
            <a:ext cx="3942670" cy="348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2952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Limitations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XProc "style"</a:t>
            </a:r>
          </a:p>
          <a:p>
            <a:pPr lvl="1"/>
            <a:r>
              <a:rPr lang="sv-SE" dirty="0" smtClean="0"/>
              <a:t>Input vs output vs option vs...</a:t>
            </a:r>
          </a:p>
          <a:p>
            <a:pPr lvl="1"/>
            <a:r>
              <a:rPr lang="sv-SE" dirty="0" smtClean="0"/>
              <a:t>"Style guide" needed!</a:t>
            </a:r>
          </a:p>
          <a:p>
            <a:r>
              <a:rPr lang="sv-SE" dirty="0" smtClean="0"/>
              <a:t>XProc engine configuration</a:t>
            </a:r>
          </a:p>
          <a:p>
            <a:pPr lvl="1"/>
            <a:r>
              <a:rPr lang="sv-SE" dirty="0" smtClean="0"/>
              <a:t>Engine-specific configuration currently not supported</a:t>
            </a:r>
          </a:p>
          <a:p>
            <a:pPr lvl="1"/>
            <a:r>
              <a:rPr lang="sv-SE" dirty="0" smtClean="0"/>
              <a:t>No generic engine markup, either</a:t>
            </a:r>
          </a:p>
          <a:p>
            <a:pPr lvl="1"/>
            <a:r>
              <a:rPr lang="sv-SE" dirty="0" smtClean="0"/>
              <a:t>Non-standard XProc extension input not supported</a:t>
            </a:r>
          </a:p>
          <a:p>
            <a:r>
              <a:rPr lang="sv-SE" dirty="0" smtClean="0"/>
              <a:t>GUI design</a:t>
            </a:r>
          </a:p>
          <a:p>
            <a:pPr lvl="1"/>
            <a:r>
              <a:rPr lang="sv-SE" dirty="0" smtClean="0"/>
              <a:t>I don't really understand XForms</a:t>
            </a:r>
          </a:p>
          <a:p>
            <a:pPr lvl="1"/>
            <a:r>
              <a:rPr lang="sv-SE" dirty="0" smtClean="0"/>
              <a:t>"Back", "Undo" tricky—cache handling with process instances?</a:t>
            </a:r>
            <a:br>
              <a:rPr lang="sv-SE" dirty="0" smtClean="0"/>
            </a:br>
            <a:r>
              <a:rPr lang="sv-SE" dirty="0" smtClean="0"/>
              <a:t>(What's the difference between "Back" and "Undo", anyway?)</a:t>
            </a:r>
          </a:p>
        </p:txBody>
      </p:sp>
    </p:spTree>
    <p:extLst>
      <p:ext uri="{BB962C8B-B14F-4D97-AF65-F5344CB8AC3E}">
        <p14:creationId xmlns:p14="http://schemas.microsoft.com/office/powerpoint/2010/main" val="5067199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Educational Value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Clean interface between me and the devs</a:t>
            </a:r>
          </a:p>
          <a:p>
            <a:pPr marL="0" indent="0">
              <a:buNone/>
            </a:pPr>
            <a:r>
              <a:rPr lang="sv-SE" dirty="0" smtClean="0"/>
              <a:t>Clean interface between XML and system domains</a:t>
            </a:r>
          </a:p>
          <a:p>
            <a:pPr marL="0" indent="0">
              <a:buNone/>
            </a:pPr>
            <a:r>
              <a:rPr lang="sv-SE" dirty="0" smtClean="0"/>
              <a:t>Process visualisation</a:t>
            </a:r>
          </a:p>
          <a:p>
            <a:pPr marL="0" indent="0">
              <a:buNone/>
            </a:pPr>
            <a:r>
              <a:rPr lang="sv-SE" dirty="0" smtClean="0"/>
              <a:t>Simulated processes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252" y="2908554"/>
            <a:ext cx="2932176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7982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The Future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Generic engine support</a:t>
            </a:r>
          </a:p>
          <a:p>
            <a:pPr marL="0" indent="0">
              <a:buNone/>
            </a:pPr>
            <a:r>
              <a:rPr lang="sv-SE" dirty="0" smtClean="0"/>
              <a:t>Restyled and alternative GUIs</a:t>
            </a:r>
          </a:p>
          <a:p>
            <a:pPr marL="0" indent="0">
              <a:buNone/>
            </a:pPr>
            <a:r>
              <a:rPr lang="sv-SE" dirty="0" smtClean="0"/>
              <a:t>Workflows and user permissions support</a:t>
            </a:r>
          </a:p>
          <a:p>
            <a:pPr marL="373063" lvl="1" indent="0">
              <a:buNone/>
            </a:pPr>
            <a:r>
              <a:rPr lang="sv-SE" dirty="0" smtClean="0"/>
              <a:t>User-based process conditionality</a:t>
            </a:r>
          </a:p>
          <a:p>
            <a:pPr marL="373063" lvl="1" indent="0">
              <a:buNone/>
            </a:pPr>
            <a:r>
              <a:rPr lang="sv-SE" dirty="0" smtClean="0"/>
              <a:t>Interactive process control</a:t>
            </a:r>
          </a:p>
          <a:p>
            <a:pPr marL="373063" lvl="1" indent="0">
              <a:buNone/>
            </a:pPr>
            <a:r>
              <a:rPr lang="sv-SE" dirty="0" smtClean="0"/>
              <a:t>Logging, reports</a:t>
            </a:r>
          </a:p>
          <a:p>
            <a:pPr marL="0" indent="0">
              <a:buNone/>
            </a:pPr>
            <a:r>
              <a:rPr lang="sv-SE" dirty="0" smtClean="0"/>
              <a:t>Live implementation this autumn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20" y="3373492"/>
            <a:ext cx="3851909" cy="2576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340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sz="2400" b="1" dirty="0" smtClean="0"/>
          </a:p>
          <a:p>
            <a:endParaRPr lang="sv-SE" sz="2400" b="1" dirty="0"/>
          </a:p>
          <a:p>
            <a:pPr marL="0" indent="0" algn="ctr">
              <a:buNone/>
            </a:pPr>
            <a:r>
              <a:rPr lang="sv-SE" sz="2400" b="1" dirty="0" smtClean="0">
                <a:solidFill>
                  <a:srgbClr val="555A5A"/>
                </a:solidFill>
              </a:rPr>
              <a:t>Thank you</a:t>
            </a:r>
            <a:endParaRPr lang="en-GB" sz="2400" b="1" dirty="0">
              <a:solidFill>
                <a:srgbClr val="55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0549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So I'll Try Mind Maps Instead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XForms Did My Head 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219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791" y="1673978"/>
            <a:ext cx="5057441" cy="445774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Use the XML as a Blueprint</a:t>
            </a:r>
            <a:endParaRPr lang="en-GB" dirty="0"/>
          </a:p>
        </p:txBody>
      </p:sp>
      <p:sp>
        <p:nvSpPr>
          <p:cNvPr id="5" name="Oval 4"/>
          <p:cNvSpPr/>
          <p:nvPr/>
        </p:nvSpPr>
        <p:spPr bwMode="auto">
          <a:xfrm>
            <a:off x="1459831" y="1274763"/>
            <a:ext cx="1475874" cy="382662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719136" y="1290221"/>
            <a:ext cx="1475874" cy="382662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042610" y="1185946"/>
            <a:ext cx="1892968" cy="532714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839325" y="1321136"/>
            <a:ext cx="1475874" cy="481058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666240" y="1767840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935705" y="1767840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935705" y="2535453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2915385" y="3277133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500880" y="1767840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500880" y="2405756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4490720" y="3026559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500880" y="3673906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500880" y="4303293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500880" y="4933213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075680" y="1747520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055360" y="3026559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6065520" y="4902733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6085840" y="2375276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6075680" y="4272813"/>
            <a:ext cx="1076960" cy="741680"/>
          </a:xfrm>
          <a:prstGeom prst="ellipse">
            <a:avLst/>
          </a:prstGeom>
          <a:noFill/>
          <a:ln w="2857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8126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3" grpId="0" animBg="1"/>
      <p:bldP spid="24" grpId="0" animBg="1"/>
      <p:bldP spid="26" grpId="0" animBg="1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Making Selections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8" y="1556068"/>
            <a:ext cx="7837487" cy="3481387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sv-SE" dirty="0" smtClean="0"/>
              <a:t>Select root XML (link tree) </a:t>
            </a:r>
            <a:r>
              <a:rPr lang="sv-SE" dirty="0"/>
              <a:t>in Process Manager</a:t>
            </a:r>
            <a:endParaRPr lang="sv-SE" dirty="0" smtClean="0"/>
          </a:p>
          <a:p>
            <a:pPr marL="342900" indent="-342900">
              <a:buFont typeface="+mj-lt"/>
              <a:buAutoNum type="arabicPeriod"/>
            </a:pPr>
            <a:r>
              <a:rPr lang="sv-SE" dirty="0" smtClean="0"/>
              <a:t>Generate GUI (convert process XML blueprint to XForms)</a:t>
            </a:r>
          </a:p>
          <a:p>
            <a:pPr marL="342900" indent="-342900">
              <a:buFont typeface="+mj-lt"/>
              <a:buAutoNum type="arabicPeriod"/>
            </a:pPr>
            <a:r>
              <a:rPr lang="sv-SE" dirty="0" smtClean="0"/>
              <a:t>Save selections</a:t>
            </a:r>
          </a:p>
          <a:p>
            <a:pPr lvl="1"/>
            <a:r>
              <a:rPr lang="sv-SE" dirty="0" smtClean="0"/>
              <a:t>Save as XPaths, generate process instance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8" y="3066663"/>
            <a:ext cx="3780780" cy="24869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1018" y="3390146"/>
            <a:ext cx="5162877" cy="26188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894" y="2814145"/>
            <a:ext cx="3210126" cy="3572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6151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Reuse and Link Trees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516" y="1946693"/>
            <a:ext cx="3863232" cy="40824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Everything is modular</a:t>
            </a:r>
          </a:p>
          <a:p>
            <a:pPr marL="0" indent="0">
              <a:buNone/>
            </a:pPr>
            <a:r>
              <a:rPr lang="sv-SE" dirty="0" smtClean="0"/>
              <a:t>Modules link to each other and form link trees</a:t>
            </a:r>
          </a:p>
          <a:p>
            <a:pPr marL="0" indent="0">
              <a:buNone/>
            </a:pPr>
            <a:r>
              <a:rPr lang="sv-SE" dirty="0" smtClean="0"/>
              <a:t>(Insert your favourite reuse cliche here)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3492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Resources ID'd with URNs --</a:t>
            </a:r>
            <a:br>
              <a:rPr lang="sv-SE" dirty="0" smtClean="0"/>
            </a:br>
            <a:r>
              <a:rPr lang="sv-SE" dirty="0" smtClean="0"/>
              <a:t>links use them as pointers</a:t>
            </a:r>
            <a:endParaRPr lang="sv-SE" dirty="0"/>
          </a:p>
          <a:p>
            <a:pPr marL="0" indent="0">
              <a:buNone/>
            </a:pPr>
            <a:r>
              <a:rPr lang="sv-SE" dirty="0"/>
              <a:t>Translations </a:t>
            </a:r>
            <a:r>
              <a:rPr lang="sv-SE" dirty="0" smtClean="0"/>
              <a:t>are renditions</a:t>
            </a:r>
            <a:br>
              <a:rPr lang="sv-SE" dirty="0" smtClean="0"/>
            </a:br>
            <a:r>
              <a:rPr lang="sv-SE" dirty="0" smtClean="0"/>
              <a:t>(replace language/country)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903" y="3166387"/>
            <a:ext cx="2881052" cy="3044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URNs for Everything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961691" y="2810666"/>
            <a:ext cx="392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sv-SE" dirty="0" smtClean="0"/>
              <a:t>&lt;p id="</a:t>
            </a:r>
            <a:r>
              <a:rPr lang="en-GB" dirty="0"/>
              <a:t>para-20111020193251-12-C-1983552-D</a:t>
            </a:r>
            <a:r>
              <a:rPr lang="sv-SE" dirty="0" smtClean="0"/>
              <a:t>"&gt;It was</a:t>
            </a:r>
            <a:br>
              <a:rPr lang="sv-SE" dirty="0" smtClean="0"/>
            </a:br>
            <a:r>
              <a:rPr lang="sv-SE" dirty="0" smtClean="0"/>
              <a:t> a dark and stormy night.&lt;/p&gt;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01675" y="3879011"/>
            <a:ext cx="7837487" cy="165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93675" indent="-193675" algn="l" rtl="0" eaLnBrk="1" fontAlgn="base" hangingPunct="1">
              <a:lnSpc>
                <a:spcPct val="110000"/>
              </a:lnSpc>
              <a:spcBef>
                <a:spcPct val="35000"/>
              </a:spcBef>
              <a:spcAft>
                <a:spcPct val="0"/>
              </a:spcAft>
              <a:buClr>
                <a:srgbClr val="5A5555"/>
              </a:buClr>
              <a:buSzPct val="120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1813" indent="-158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2pPr>
            <a:lvl3pPr marL="900113" indent="-188913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</a:defRPr>
            </a:lvl3pPr>
            <a:lvl4pPr marL="1255713" indent="-176213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1609725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5pPr>
            <a:lvl6pPr marL="2066925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4125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1325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8525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sv-SE" dirty="0" smtClean="0"/>
              <a:t>Something like this:</a:t>
            </a:r>
            <a:endParaRPr lang="en-GB" sz="1200" dirty="0" smtClean="0"/>
          </a:p>
          <a:p>
            <a:pPr marL="0" indent="0">
              <a:buFont typeface="Wingdings" pitchFamily="2" charset="2"/>
              <a:buNone/>
            </a:pPr>
            <a:r>
              <a:rPr lang="en-GB" sz="1200" dirty="0" smtClean="0"/>
              <a:t>&lt;inset </a:t>
            </a:r>
            <a:r>
              <a:rPr lang="en-GB" sz="1200" dirty="0" err="1" smtClean="0"/>
              <a:t>xlink:href</a:t>
            </a:r>
            <a:r>
              <a:rPr lang="en-GB" sz="1200" dirty="0" smtClean="0"/>
              <a:t>="urn:x-cassis:r1:cos:00000199:en-GB:0.5</a:t>
            </a:r>
            <a:br>
              <a:rPr lang="en-GB" sz="1200" dirty="0" smtClean="0"/>
            </a:br>
            <a:r>
              <a:rPr lang="en-GB" sz="1200" dirty="0" smtClean="0"/>
              <a:t>                            #para-20111020193251-12-C-1983552-D"</a:t>
            </a:r>
            <a:br>
              <a:rPr lang="en-GB" sz="1200" dirty="0" smtClean="0"/>
            </a:br>
            <a:r>
              <a:rPr lang="en-GB" sz="1200" dirty="0" smtClean="0"/>
              <a:t>          </a:t>
            </a:r>
            <a:r>
              <a:rPr lang="en-GB" sz="1200" dirty="0" err="1" smtClean="0"/>
              <a:t>xlink:actuate</a:t>
            </a:r>
            <a:r>
              <a:rPr lang="en-GB" sz="1200" dirty="0" smtClean="0"/>
              <a:t>="</a:t>
            </a:r>
            <a:r>
              <a:rPr lang="en-GB" sz="1200" dirty="0" err="1" smtClean="0"/>
              <a:t>onLoad</a:t>
            </a:r>
            <a:r>
              <a:rPr lang="en-GB" sz="1200" dirty="0" smtClean="0"/>
              <a:t>"</a:t>
            </a:r>
            <a:br>
              <a:rPr lang="en-GB" sz="1200" dirty="0" smtClean="0"/>
            </a:br>
            <a:r>
              <a:rPr lang="en-GB" sz="1200" dirty="0" smtClean="0"/>
              <a:t>          </a:t>
            </a:r>
            <a:r>
              <a:rPr lang="en-GB" sz="1200" dirty="0" err="1" smtClean="0"/>
              <a:t>xlink:show</a:t>
            </a:r>
            <a:r>
              <a:rPr lang="en-GB" sz="1200" dirty="0" smtClean="0"/>
              <a:t>="embed"</a:t>
            </a:r>
            <a:br>
              <a:rPr lang="en-GB" sz="1200" dirty="0" smtClean="0"/>
            </a:br>
            <a:r>
              <a:rPr lang="en-GB" sz="1200" dirty="0" smtClean="0"/>
              <a:t>          </a:t>
            </a:r>
            <a:r>
              <a:rPr lang="en-GB" sz="1200" dirty="0" err="1" smtClean="0"/>
              <a:t>xlink:type</a:t>
            </a:r>
            <a:r>
              <a:rPr lang="en-GB" sz="1200" dirty="0" smtClean="0"/>
              <a:t>="simple"</a:t>
            </a:r>
            <a:br>
              <a:rPr lang="en-GB" sz="1200" dirty="0" smtClean="0"/>
            </a:br>
            <a:r>
              <a:rPr lang="en-GB" sz="1200" dirty="0" smtClean="0"/>
              <a:t>          </a:t>
            </a:r>
            <a:r>
              <a:rPr lang="en-GB" sz="1200" dirty="0" err="1" smtClean="0"/>
              <a:t>xmlns:xlink</a:t>
            </a:r>
            <a:r>
              <a:rPr lang="en-GB" sz="1200" dirty="0" smtClean="0"/>
              <a:t>="http://www.w3.org/1999/xlink"/&gt;</a:t>
            </a:r>
            <a:endParaRPr lang="sv-SE" sz="1200" dirty="0"/>
          </a:p>
        </p:txBody>
      </p:sp>
      <p:sp>
        <p:nvSpPr>
          <p:cNvPr id="9" name="Oval 8"/>
          <p:cNvSpPr/>
          <p:nvPr/>
        </p:nvSpPr>
        <p:spPr bwMode="auto">
          <a:xfrm>
            <a:off x="864513" y="3975363"/>
            <a:ext cx="4599027" cy="71788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870251" y="2553670"/>
            <a:ext cx="4100476" cy="97565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3164026" y="3360420"/>
            <a:ext cx="1179374" cy="61494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Oval 15"/>
          <p:cNvSpPr/>
          <p:nvPr/>
        </p:nvSpPr>
        <p:spPr bwMode="auto">
          <a:xfrm>
            <a:off x="3664794" y="3971436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6880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  <p:bldP spid="6" grpId="0" uiExpand="1" build="p"/>
      <p:bldP spid="9" grpId="0" animBg="1"/>
      <p:bldP spid="9" grpId="1" animBg="1"/>
      <p:bldP spid="10" grpId="0" animBg="1"/>
      <p:bldP spid="10" grpId="1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The Process Manager Today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sv-SE" dirty="0" smtClean="0"/>
              <a:t>Points out root XML (link tree)</a:t>
            </a:r>
          </a:p>
          <a:p>
            <a:pPr marL="342900" indent="-342900">
              <a:buFont typeface="+mj-lt"/>
              <a:buAutoNum type="arabicPeriod"/>
            </a:pPr>
            <a:r>
              <a:rPr lang="sv-SE" dirty="0" smtClean="0"/>
              <a:t>Sets metadata &amp; profiles</a:t>
            </a:r>
          </a:p>
          <a:p>
            <a:pPr marL="342900" indent="-342900">
              <a:buFont typeface="+mj-lt"/>
              <a:buAutoNum type="arabicPeriod"/>
            </a:pPr>
            <a:r>
              <a:rPr lang="sv-SE" dirty="0" smtClean="0"/>
              <a:t>Saves in "configuration"</a:t>
            </a:r>
          </a:p>
          <a:p>
            <a:pPr marL="342900" indent="-342900">
              <a:buFont typeface="+mj-lt"/>
              <a:buAutoNum type="arabicPeriod"/>
            </a:pPr>
            <a:r>
              <a:rPr lang="sv-SE" dirty="0" smtClean="0"/>
              <a:t>Does stuff to link tree</a:t>
            </a:r>
          </a:p>
          <a:p>
            <a:pPr marL="373063" lvl="1" indent="0">
              <a:buNone/>
            </a:pPr>
            <a:r>
              <a:rPr lang="sv-SE" dirty="0" smtClean="0"/>
              <a:t>Normalises</a:t>
            </a:r>
          </a:p>
          <a:p>
            <a:pPr marL="373063" lvl="1" indent="0">
              <a:buNone/>
            </a:pPr>
            <a:r>
              <a:rPr lang="sv-SE" dirty="0" smtClean="0"/>
              <a:t>Translates</a:t>
            </a:r>
          </a:p>
          <a:p>
            <a:pPr marL="373063" lvl="1" indent="0">
              <a:buNone/>
            </a:pPr>
            <a:r>
              <a:rPr lang="sv-SE" dirty="0" smtClean="0"/>
              <a:t>...</a:t>
            </a:r>
          </a:p>
          <a:p>
            <a:pPr marL="373063" lvl="1" indent="0">
              <a:buNone/>
            </a:pPr>
            <a:r>
              <a:rPr lang="sv-SE" dirty="0" smtClean="0"/>
              <a:t>Outputs PDF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112" y="1582900"/>
            <a:ext cx="4422184" cy="29088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890" y="2171281"/>
            <a:ext cx="4548998" cy="29942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036" y="2827463"/>
            <a:ext cx="4594265" cy="30279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622" y="1345355"/>
            <a:ext cx="3327060" cy="48161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Oval 7"/>
          <p:cNvSpPr/>
          <p:nvPr/>
        </p:nvSpPr>
        <p:spPr bwMode="auto">
          <a:xfrm>
            <a:off x="7454985" y="5349299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87825" y="3668419"/>
            <a:ext cx="2957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 smtClean="0">
                <a:solidFill>
                  <a:srgbClr val="FF0000"/>
                </a:solidFill>
                <a:latin typeface="Comic Sans MS" pitchFamily="66" charset="0"/>
              </a:rPr>
              <a:t>ADD XPROC HERE</a:t>
            </a:r>
            <a:endParaRPr lang="en-GB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6629400" y="4229100"/>
            <a:ext cx="960120" cy="10287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76877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74" y="1553924"/>
            <a:ext cx="8239777" cy="39864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There Are Problems...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pPr marL="0" indent="0">
              <a:buNone/>
            </a:pPr>
            <a:r>
              <a:rPr lang="sv-SE" dirty="0" smtClean="0"/>
              <a:t>It's a simple wizard, but...</a:t>
            </a:r>
          </a:p>
          <a:p>
            <a:pPr marL="0" indent="0">
              <a:buNone/>
            </a:pPr>
            <a:r>
              <a:rPr lang="sv-SE" dirty="0" smtClean="0"/>
              <a:t>Everything requires C#</a:t>
            </a:r>
          </a:p>
          <a:p>
            <a:pPr marL="0" indent="0">
              <a:buNone/>
            </a:pPr>
            <a:r>
              <a:rPr lang="sv-SE" dirty="0" smtClean="0"/>
              <a:t>Really, everything</a:t>
            </a:r>
          </a:p>
          <a:p>
            <a:pPr marL="0" indent="0">
              <a:buNone/>
            </a:pPr>
            <a:r>
              <a:rPr lang="sv-SE" dirty="0" smtClean="0"/>
              <a:t>I know XML, devs know C#</a:t>
            </a:r>
          </a:p>
          <a:p>
            <a:pPr marL="0" indent="0">
              <a:buNone/>
            </a:pPr>
            <a:r>
              <a:rPr lang="sv-SE" dirty="0" smtClean="0"/>
              <a:t>Static GUI</a:t>
            </a:r>
          </a:p>
          <a:p>
            <a:endParaRPr lang="en-GB" dirty="0"/>
          </a:p>
        </p:txBody>
      </p:sp>
      <p:sp>
        <p:nvSpPr>
          <p:cNvPr id="5" name="Oval 4"/>
          <p:cNvSpPr/>
          <p:nvPr/>
        </p:nvSpPr>
        <p:spPr bwMode="auto">
          <a:xfrm>
            <a:off x="4228140" y="2900461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838351" y="2058988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509155" y="2015832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915331" y="2058130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558307" y="1928835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810915" y="2806941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6810915" y="3584176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810915" y="4412136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67577" y="1381164"/>
            <a:ext cx="1349186" cy="90759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160467" y="1383252"/>
            <a:ext cx="1349186" cy="90759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714578" y="1403255"/>
            <a:ext cx="1349186" cy="90759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173900" y="1350849"/>
            <a:ext cx="1349186" cy="907593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1407515" y="1294673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059975" y="1294673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5048902" y="1350849"/>
            <a:ext cx="1101640" cy="63416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240738" y="1177512"/>
            <a:ext cx="7931712" cy="130989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2434590" y="4423566"/>
            <a:ext cx="648245" cy="41132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55663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427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uiExpand="1" animBg="1"/>
      <p:bldP spid="5" grpId="1" animBg="1"/>
      <p:bldP spid="6" grpId="0" uiExpand="1" animBg="1"/>
      <p:bldP spid="6" grpId="1" animBg="1"/>
      <p:bldP spid="7" grpId="0" uiExpand="1" animBg="1"/>
      <p:bldP spid="7" grpId="1" animBg="1"/>
      <p:bldP spid="8" grpId="0" uiExpand="1" animBg="1"/>
      <p:bldP spid="8" grpId="1" animBg="1"/>
      <p:bldP spid="9" grpId="0" uiExpand="1" animBg="1"/>
      <p:bldP spid="9" grpId="1" animBg="1"/>
      <p:bldP spid="10" grpId="0" uiExpand="1" animBg="1"/>
      <p:bldP spid="10" grpId="1" animBg="1"/>
      <p:bldP spid="11" grpId="0" uiExpand="1" animBg="1"/>
      <p:bldP spid="11" grpId="1" animBg="1"/>
      <p:bldP spid="12" grpId="0" uiExpand="1" animBg="1"/>
      <p:bldP spid="12" grpId="1" animBg="1"/>
      <p:bldP spid="13" grpId="0" uiExpand="1" animBg="1"/>
      <p:bldP spid="13" grpId="1" uiExpand="1" animBg="1"/>
      <p:bldP spid="14" grpId="0" uiExpand="1" animBg="1"/>
      <p:bldP spid="14" grpId="1" uiExpand="1" animBg="1"/>
      <p:bldP spid="15" grpId="0" uiExpand="1" animBg="1"/>
      <p:bldP spid="15" grpId="1" uiExpand="1" animBg="1"/>
      <p:bldP spid="16" grpId="0" uiExpand="1" animBg="1"/>
      <p:bldP spid="16" grpId="1" uiExpand="1" animBg="1"/>
      <p:bldP spid="17" grpId="0" uiExpand="1" animBg="1"/>
      <p:bldP spid="17" grpId="1" animBg="1"/>
      <p:bldP spid="18" grpId="0" uiExpand="1" animBg="1"/>
      <p:bldP spid="18" grpId="1" animBg="1"/>
      <p:bldP spid="19" grpId="0" uiExpand="1" animBg="1"/>
      <p:bldP spid="19" grpId="1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Also: XSL-Related Problems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XSL developed offline (subversion)</a:t>
            </a:r>
          </a:p>
          <a:p>
            <a:pPr marL="373063" lvl="1" indent="0">
              <a:buNone/>
            </a:pPr>
            <a:r>
              <a:rPr lang="sv-SE" dirty="0" smtClean="0"/>
              <a:t>Import/include use relative URLs</a:t>
            </a:r>
          </a:p>
          <a:p>
            <a:pPr marL="373063" lvl="1" indent="0">
              <a:buNone/>
            </a:pPr>
            <a:r>
              <a:rPr lang="sv-SE" dirty="0" smtClean="0"/>
              <a:t>Versions kept track of, offline</a:t>
            </a:r>
          </a:p>
          <a:p>
            <a:pPr marL="0" indent="0">
              <a:buNone/>
            </a:pPr>
            <a:r>
              <a:rPr lang="sv-SE" dirty="0" smtClean="0"/>
              <a:t>...but used online</a:t>
            </a:r>
          </a:p>
          <a:p>
            <a:pPr marL="373063" lvl="1" indent="0">
              <a:buNone/>
            </a:pPr>
            <a:r>
              <a:rPr lang="sv-SE" dirty="0" smtClean="0"/>
              <a:t>Modules are URNs (and relative URLs don't work)</a:t>
            </a:r>
          </a:p>
          <a:p>
            <a:pPr marL="373063" lvl="1" indent="0">
              <a:buNone/>
            </a:pPr>
            <a:r>
              <a:rPr lang="sv-SE" dirty="0" smtClean="0"/>
              <a:t>Only latest versions used</a:t>
            </a:r>
          </a:p>
          <a:p>
            <a:pPr marL="373063" lvl="1" indent="0">
              <a:buNone/>
            </a:pPr>
            <a:r>
              <a:rPr lang="sv-SE" dirty="0" smtClean="0"/>
              <a:t>No "packages" identified, just individual files</a:t>
            </a:r>
          </a:p>
          <a:p>
            <a:pPr marL="373063" lvl="1" indent="0">
              <a:buNone/>
            </a:pPr>
            <a:r>
              <a:rPr lang="sv-SE" dirty="0" smtClean="0"/>
              <a:t>Only one XSL set of modules &amp; process at a time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505" y="4797425"/>
            <a:ext cx="4686300" cy="1485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226" y="4468495"/>
            <a:ext cx="2876550" cy="857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309"/>
          <a:stretch/>
        </p:blipFill>
        <p:spPr>
          <a:xfrm>
            <a:off x="5595228" y="2050415"/>
            <a:ext cx="3065743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5640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74" y="1553924"/>
            <a:ext cx="8239777" cy="39864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Me, XProc, Calabash, and the Devs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r>
              <a:rPr lang="sv-SE" dirty="0" smtClean="0"/>
              <a:t>Implement Calabash</a:t>
            </a:r>
          </a:p>
          <a:p>
            <a:r>
              <a:rPr lang="sv-SE" dirty="0" smtClean="0"/>
              <a:t>Add functions and admin UI for</a:t>
            </a:r>
            <a:br>
              <a:rPr lang="sv-SE" dirty="0" smtClean="0"/>
            </a:br>
            <a:r>
              <a:rPr lang="sv-SE" dirty="0" smtClean="0"/>
              <a:t>handling pipelines, cmdlines, packages</a:t>
            </a:r>
          </a:p>
          <a:p>
            <a:r>
              <a:rPr lang="sv-SE" dirty="0" smtClean="0"/>
              <a:t>Add a GUI for users</a:t>
            </a:r>
            <a:endParaRPr lang="sv-SE" dirty="0"/>
          </a:p>
          <a:p>
            <a:r>
              <a:rPr lang="sv-SE" b="1" dirty="0" smtClean="0"/>
              <a:t>This requires </a:t>
            </a:r>
            <a:r>
              <a:rPr lang="sv-SE" b="1" i="1" dirty="0" smtClean="0"/>
              <a:t>more</a:t>
            </a:r>
            <a:r>
              <a:rPr lang="sv-SE" b="1" dirty="0" smtClean="0"/>
              <a:t> C#, not less!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3456945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There Must Be An Easier Way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The pipelines are already in XML</a:t>
            </a:r>
            <a:br>
              <a:rPr lang="sv-SE" dirty="0" smtClean="0"/>
            </a:br>
            <a:r>
              <a:rPr lang="sv-SE" dirty="0" smtClean="0"/>
              <a:t>so why not the rest of it?</a:t>
            </a:r>
          </a:p>
          <a:p>
            <a:r>
              <a:rPr lang="sv-SE" dirty="0" smtClean="0"/>
              <a:t>Command lines</a:t>
            </a:r>
          </a:p>
          <a:p>
            <a:r>
              <a:rPr lang="sv-SE" dirty="0" smtClean="0"/>
              <a:t>Packages (XSL, XML...)</a:t>
            </a:r>
          </a:p>
          <a:p>
            <a:r>
              <a:rPr lang="sv-SE" dirty="0" smtClean="0"/>
              <a:t>Processes</a:t>
            </a:r>
          </a:p>
          <a:p>
            <a:endParaRPr lang="sv-SE" dirty="0" smtClean="0"/>
          </a:p>
          <a:p>
            <a:pPr marL="0" indent="0">
              <a:buNone/>
            </a:pPr>
            <a:r>
              <a:rPr lang="sv-SE" dirty="0" smtClean="0"/>
              <a:t>Describe every available process, pipeline,</a:t>
            </a:r>
            <a:br>
              <a:rPr lang="sv-SE" dirty="0" smtClean="0"/>
            </a:br>
            <a:r>
              <a:rPr lang="sv-SE" dirty="0" smtClean="0"/>
              <a:t>command line and package in XML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90" y="1908810"/>
            <a:ext cx="3051810" cy="406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865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089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0&quot;/&gt;&lt;/m_mruColor&gt;&lt;m_mapectfillschemeMRU/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,&lt;/m_chDecimalSymbol&gt;&lt;m_nGroupingDigits val=&quot;3&quot;/&gt;&lt;m_chGroupingSymbol&gt;.&lt;/m_chGroupingSymbol&gt;&lt;m_chDecimalSymbol17909&gt;,&lt;/m_chDecimalSymbol17909&gt;&lt;m_nGroupingDigits17909 val=&quot;3&quot;/&gt;&lt;m_chGroupingSymbol17909&gt;.&lt;/m_chGroupingSymbol17909&gt;&lt;/m_precDefault&gt;&lt;/CDefaultPrec&gt;&lt;/root&gt;"/>
  <p:tag name="THINKCELLUNDODONOTDELETE" val="27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Footnote"/>
  <p:tag name="DATE" val="2007-12-21 15:06:02"/>
  <p:tag name="THINKCELLSHAPEDONOTDELETE" val="pzwWC.h5Ll0WlJ0bw_3iKs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Roadmap"/>
  <p:tag name="DATE" val="26.02.2006 18:24:55"/>
  <p:tag name="THINKCELLSHAPEDONOTDELETE" val="pkADE8S_WQ0GkUY7PTUzkf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PZT0_mX6U6_Qd.wwILhF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a4VlDVW0Ok6paGVRh2c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.z2Ok6YUm95l7ofKXlS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PZT0_mX6U6_Qd.wwILhF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a4VlDVW0Ok6paGVRh2c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.z2Ok6YUm95l7ofKXlS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PZT0_mX6U6_Qd.wwILhF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PZT0_mX6U6_Qd.wwILhF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a4VlDVW0Ok6paGVRh2c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.z2Ok6YUm95l7ofKXlS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PZT0_mX6U6_Qd.wwILhF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a4VlDVW0Ok6paGVRh2c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.z2Ok6YUm95l7ofKXlS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PZT0_mX6U6_Qd.wwILhF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a4VlDVW0Ok6paGVRh2c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.z2Ok6YUm95l7ofKXlS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PZT0_mX6U6_Qd.wwILhF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a4VlDVW0Ok6paGVRh2c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a4VlDVW0Ok6paGVRh2c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.z2Ok6YUm95l7ofKXlS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PZT0_mX6U6_Qd.wwILhF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a4VlDVW0Ok6paGVRh2c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.z2Ok6YUm95l7ofKXlS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PZT0_mX6U6_Qd.wwILhF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a4VlDVW0Ok6paGVRh2c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.z2Ok6YUm95l7ofKXlS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PZT0_mX6U6_Qd.wwILhF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a4VlDVW0Ok6paGVRh2c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.z2Ok6YUm95l7ofKXlS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.z2Ok6YUm95l7ofKXlS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PZT0_mX6U6_Qd.wwILhF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xa4VlDVW0Ok6paGVRh2c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.z2Ok6YUm95l7ofKXlS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ubjectTitle"/>
  <p:tag name="DATE" val="26.03.2006 17:56:52"/>
  <p:tag name="THINKCELLSHAPEDONOTDELETE" val="p5U_JZxpJNUegC2AIq4J0p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UnitofMeasure"/>
  <p:tag name="DATE" val="26.03.2006 17:56:54"/>
  <p:tag name="THINKCELLSHAPEDONOTDELETE" val="pjBptc7jLvEWS3Z1mVlH8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amp"/>
  <p:tag name="DATE" val="26.03.2006 17:56:55"/>
  <p:tag name="THINKCELLSHAPEDONOTDELETE" val="pww.qs1zOEEeBHLo..Dw_2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6.03.2006 17:56:55"/>
  <p:tag name="THINKCELLSHAPEDONOTDELETE" val="pQniMw07VJEmLXMSqkOV8J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6.03.2006 17:56:55"/>
  <p:tag name="THINKCELLSHAPEDONOTDELETE" val="pt..jJ66uPEiYAHc8qf1yyw"/>
</p:tagLst>
</file>

<file path=ppt/theme/theme1.xml><?xml version="1.0" encoding="utf-8"?>
<a:theme xmlns:a="http://schemas.openxmlformats.org/drawingml/2006/main" name="Cargotec-20111024">
  <a:themeElements>
    <a:clrScheme name="1_default 9">
      <a:dk1>
        <a:srgbClr val="000000"/>
      </a:dk1>
      <a:lt1>
        <a:srgbClr val="FFFFFF"/>
      </a:lt1>
      <a:dk2>
        <a:srgbClr val="555A5A"/>
      </a:dk2>
      <a:lt2>
        <a:srgbClr val="A5A5A5"/>
      </a:lt2>
      <a:accent1>
        <a:srgbClr val="DC002E"/>
      </a:accent1>
      <a:accent2>
        <a:srgbClr val="7298CA"/>
      </a:accent2>
      <a:accent3>
        <a:srgbClr val="FFFFFF"/>
      </a:accent3>
      <a:accent4>
        <a:srgbClr val="000000"/>
      </a:accent4>
      <a:accent5>
        <a:srgbClr val="EBAAAD"/>
      </a:accent5>
      <a:accent6>
        <a:srgbClr val="6789B7"/>
      </a:accent6>
      <a:hlink>
        <a:srgbClr val="56A899"/>
      </a:hlink>
      <a:folHlink>
        <a:srgbClr val="F98A00"/>
      </a:folHlink>
    </a:clrScheme>
    <a:fontScheme name="1_def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855663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855663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1_defaul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8">
        <a:dk1>
          <a:srgbClr val="555A5A"/>
        </a:dk1>
        <a:lt1>
          <a:srgbClr val="FFFFFF"/>
        </a:lt1>
        <a:dk2>
          <a:srgbClr val="555A5A"/>
        </a:dk2>
        <a:lt2>
          <a:srgbClr val="A5A5A5"/>
        </a:lt2>
        <a:accent1>
          <a:srgbClr val="DC002E"/>
        </a:accent1>
        <a:accent2>
          <a:srgbClr val="7298CA"/>
        </a:accent2>
        <a:accent3>
          <a:srgbClr val="FFFFFF"/>
        </a:accent3>
        <a:accent4>
          <a:srgbClr val="474C4C"/>
        </a:accent4>
        <a:accent5>
          <a:srgbClr val="EBAAAD"/>
        </a:accent5>
        <a:accent6>
          <a:srgbClr val="6789B7"/>
        </a:accent6>
        <a:hlink>
          <a:srgbClr val="56A899"/>
        </a:hlink>
        <a:folHlink>
          <a:srgbClr val="F98A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9">
        <a:dk1>
          <a:srgbClr val="000000"/>
        </a:dk1>
        <a:lt1>
          <a:srgbClr val="FFFFFF"/>
        </a:lt1>
        <a:dk2>
          <a:srgbClr val="555A5A"/>
        </a:dk2>
        <a:lt2>
          <a:srgbClr val="A5A5A5"/>
        </a:lt2>
        <a:accent1>
          <a:srgbClr val="DC002E"/>
        </a:accent1>
        <a:accent2>
          <a:srgbClr val="7298CA"/>
        </a:accent2>
        <a:accent3>
          <a:srgbClr val="FFFFFF"/>
        </a:accent3>
        <a:accent4>
          <a:srgbClr val="000000"/>
        </a:accent4>
        <a:accent5>
          <a:srgbClr val="EBAAAD"/>
        </a:accent5>
        <a:accent6>
          <a:srgbClr val="6789B7"/>
        </a:accent6>
        <a:hlink>
          <a:srgbClr val="56A899"/>
        </a:hlink>
        <a:folHlink>
          <a:srgbClr val="F98A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Cargotec-20111024</Template>
  <TotalTime>1813</TotalTime>
  <Words>1401</Words>
  <Application>Microsoft Office PowerPoint</Application>
  <PresentationFormat>On-screen Show (4:3)</PresentationFormat>
  <Paragraphs>311</Paragraphs>
  <Slides>26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Cargotec-20111024</vt:lpstr>
      <vt:lpstr>think-cell Slide</vt:lpstr>
      <vt:lpstr>Using XML to Implement XML</vt:lpstr>
      <vt:lpstr>We Have This Document Management System</vt:lpstr>
      <vt:lpstr>Reuse and Link Trees</vt:lpstr>
      <vt:lpstr>URNs for Everything</vt:lpstr>
      <vt:lpstr>The Process Manager Today</vt:lpstr>
      <vt:lpstr>There Are Problems...</vt:lpstr>
      <vt:lpstr>Also: XSL-Related Problems</vt:lpstr>
      <vt:lpstr>Me, XProc, Calabash, and the Devs</vt:lpstr>
      <vt:lpstr>There Must Be An Easier Way</vt:lpstr>
      <vt:lpstr>Use the XML as a Blueprint</vt:lpstr>
      <vt:lpstr>The Blueprint in XML: Process XML</vt:lpstr>
      <vt:lpstr>Command Line Alternatives</vt:lpstr>
      <vt:lpstr>A Pipeline and Its Command Line</vt:lpstr>
      <vt:lpstr>Packages (Sets of XML Files)</vt:lpstr>
      <vt:lpstr>Putting It All Together (Blueprint Process)</vt:lpstr>
      <vt:lpstr>Narrowing Down the Blueprint</vt:lpstr>
      <vt:lpstr>Making Selections</vt:lpstr>
      <vt:lpstr>Process XML Instance</vt:lpstr>
      <vt:lpstr>Use Process Instance to Generate Batch File</vt:lpstr>
      <vt:lpstr>Limitations</vt:lpstr>
      <vt:lpstr>Educational Value</vt:lpstr>
      <vt:lpstr>The Future</vt:lpstr>
      <vt:lpstr>PowerPoint Presentation</vt:lpstr>
      <vt:lpstr>So I'll Try Mind Maps Instead</vt:lpstr>
      <vt:lpstr>Use the XML as a Blueprint</vt:lpstr>
      <vt:lpstr>Making Selections</vt:lpstr>
    </vt:vector>
  </TitlesOfParts>
  <Company>Condesign Operations Support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 Nordström</dc:creator>
  <cp:lastModifiedBy>arin</cp:lastModifiedBy>
  <cp:revision>308</cp:revision>
  <dcterms:created xsi:type="dcterms:W3CDTF">2011-11-01T11:44:57Z</dcterms:created>
  <dcterms:modified xsi:type="dcterms:W3CDTF">2012-08-08T03:46:34Z</dcterms:modified>
</cp:coreProperties>
</file>