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3" r:id="rId1"/>
  </p:sldMasterIdLst>
  <p:notesMasterIdLst>
    <p:notesMasterId r:id="rId101"/>
  </p:notesMasterIdLst>
  <p:sldIdLst>
    <p:sldId id="256" r:id="rId2"/>
    <p:sldId id="373" r:id="rId3"/>
    <p:sldId id="275" r:id="rId4"/>
    <p:sldId id="259" r:id="rId5"/>
    <p:sldId id="257" r:id="rId6"/>
    <p:sldId id="260" r:id="rId7"/>
    <p:sldId id="258" r:id="rId8"/>
    <p:sldId id="261" r:id="rId9"/>
    <p:sldId id="262" r:id="rId10"/>
    <p:sldId id="273" r:id="rId11"/>
    <p:sldId id="274" r:id="rId12"/>
    <p:sldId id="264" r:id="rId13"/>
    <p:sldId id="269" r:id="rId14"/>
    <p:sldId id="309" r:id="rId15"/>
    <p:sldId id="267" r:id="rId16"/>
    <p:sldId id="326" r:id="rId17"/>
    <p:sldId id="263" r:id="rId18"/>
    <p:sldId id="365" r:id="rId19"/>
    <p:sldId id="290" r:id="rId20"/>
    <p:sldId id="291" r:id="rId21"/>
    <p:sldId id="292" r:id="rId22"/>
    <p:sldId id="277" r:id="rId23"/>
    <p:sldId id="280" r:id="rId24"/>
    <p:sldId id="293" r:id="rId25"/>
    <p:sldId id="294" r:id="rId26"/>
    <p:sldId id="295" r:id="rId27"/>
    <p:sldId id="296" r:id="rId28"/>
    <p:sldId id="297" r:id="rId29"/>
    <p:sldId id="281" r:id="rId30"/>
    <p:sldId id="298" r:id="rId31"/>
    <p:sldId id="299" r:id="rId32"/>
    <p:sldId id="300" r:id="rId33"/>
    <p:sldId id="283" r:id="rId34"/>
    <p:sldId id="301" r:id="rId35"/>
    <p:sldId id="282" r:id="rId36"/>
    <p:sldId id="302" r:id="rId37"/>
    <p:sldId id="323" r:id="rId38"/>
    <p:sldId id="266" r:id="rId39"/>
    <p:sldId id="287" r:id="rId40"/>
    <p:sldId id="279" r:id="rId41"/>
    <p:sldId id="324" r:id="rId42"/>
    <p:sldId id="325" r:id="rId43"/>
    <p:sldId id="303" r:id="rId44"/>
    <p:sldId id="310" r:id="rId45"/>
    <p:sldId id="306" r:id="rId46"/>
    <p:sldId id="311" r:id="rId47"/>
    <p:sldId id="312" r:id="rId48"/>
    <p:sldId id="317" r:id="rId49"/>
    <p:sldId id="313" r:id="rId50"/>
    <p:sldId id="315" r:id="rId51"/>
    <p:sldId id="316" r:id="rId52"/>
    <p:sldId id="318" r:id="rId53"/>
    <p:sldId id="319" r:id="rId54"/>
    <p:sldId id="321" r:id="rId55"/>
    <p:sldId id="322" r:id="rId56"/>
    <p:sldId id="320" r:id="rId57"/>
    <p:sldId id="307" r:id="rId58"/>
    <p:sldId id="327" r:id="rId59"/>
    <p:sldId id="328" r:id="rId60"/>
    <p:sldId id="362" r:id="rId61"/>
    <p:sldId id="329" r:id="rId62"/>
    <p:sldId id="268" r:id="rId63"/>
    <p:sldId id="270" r:id="rId64"/>
    <p:sldId id="330" r:id="rId65"/>
    <p:sldId id="331" r:id="rId66"/>
    <p:sldId id="337" r:id="rId67"/>
    <p:sldId id="335" r:id="rId68"/>
    <p:sldId id="336" r:id="rId69"/>
    <p:sldId id="332" r:id="rId70"/>
    <p:sldId id="272" r:id="rId71"/>
    <p:sldId id="338" r:id="rId72"/>
    <p:sldId id="339" r:id="rId73"/>
    <p:sldId id="340" r:id="rId74"/>
    <p:sldId id="342" r:id="rId75"/>
    <p:sldId id="343" r:id="rId76"/>
    <p:sldId id="345" r:id="rId77"/>
    <p:sldId id="346" r:id="rId78"/>
    <p:sldId id="347" r:id="rId79"/>
    <p:sldId id="348" r:id="rId80"/>
    <p:sldId id="349" r:id="rId81"/>
    <p:sldId id="350" r:id="rId82"/>
    <p:sldId id="366" r:id="rId83"/>
    <p:sldId id="367" r:id="rId84"/>
    <p:sldId id="358" r:id="rId85"/>
    <p:sldId id="359" r:id="rId86"/>
    <p:sldId id="360" r:id="rId87"/>
    <p:sldId id="363" r:id="rId88"/>
    <p:sldId id="353" r:id="rId89"/>
    <p:sldId id="352" r:id="rId90"/>
    <p:sldId id="357" r:id="rId91"/>
    <p:sldId id="354" r:id="rId92"/>
    <p:sldId id="355" r:id="rId93"/>
    <p:sldId id="356" r:id="rId94"/>
    <p:sldId id="351" r:id="rId95"/>
    <p:sldId id="368" r:id="rId96"/>
    <p:sldId id="369" r:id="rId97"/>
    <p:sldId id="371" r:id="rId98"/>
    <p:sldId id="372" r:id="rId99"/>
    <p:sldId id="364" r:id="rId10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0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notesMaster" Target="notesMasters/notesMaster1.xml"/><Relationship Id="rId102" Type="http://schemas.openxmlformats.org/officeDocument/2006/relationships/printerSettings" Target="printerSettings/printerSettings1.bin"/><Relationship Id="rId103" Type="http://schemas.openxmlformats.org/officeDocument/2006/relationships/presProps" Target="presProps.xml"/><Relationship Id="rId104" Type="http://schemas.openxmlformats.org/officeDocument/2006/relationships/viewProps" Target="viewProps.xml"/><Relationship Id="rId105" Type="http://schemas.openxmlformats.org/officeDocument/2006/relationships/theme" Target="theme/theme1.xml"/><Relationship Id="rId10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E35C1-136D-EE4D-BDA7-2D7E581A8C46}" type="datetimeFigureOut">
              <a:rPr lang="en-US" smtClean="0"/>
              <a:t>8/4/11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285F1-F8B1-5041-836B-2A0B68FEA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3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285F1-F8B1-5041-836B-2A0B68FEAC9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9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2F5E80-6C53-6A4B-A1C0-C5781BB82330}" type="datetimeFigureOut">
              <a:rPr lang="en-US" smtClean="0"/>
              <a:t>8/4/11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63CE180-A1EA-C243-974A-3389965BE5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arkmail.org/message/niumiluelzho6bmt" TargetMode="External"/><Relationship Id="rId4" Type="http://schemas.openxmlformats.org/officeDocument/2006/relationships/hyperlink" Target="http://savannah.nongnu.org/projects/xsltxt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ilmott.ca/rxslt/rxslt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clark.com/xml/construct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xmlportfolio.com/xquery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ithub.com/evanlenz/carrot/examples" TargetMode="Externa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-xml.org/yapp/" TargetMode="Externa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ithub.com/evanlenz/carrot" TargetMode="Externa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xqib.org/" TargetMode="External"/><Relationship Id="rId3" Type="http://schemas.openxmlformats.org/officeDocument/2006/relationships/hyperlink" Target="http://saxonica.com/ce/doc/contents.html" TargetMode="Externa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Carrot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appetizing hybrid of XQuery and XSLT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98348" y="5115718"/>
            <a:ext cx="8147304" cy="1344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/>
              <a:t>Evan Lenz</a:t>
            </a:r>
          </a:p>
          <a:p>
            <a:pPr algn="r"/>
            <a:r>
              <a:rPr lang="en-US" sz="2000" dirty="0" smtClean="0"/>
              <a:t>Software Developer, Community</a:t>
            </a:r>
          </a:p>
          <a:p>
            <a:pPr algn="r"/>
            <a:r>
              <a:rPr lang="en-US" sz="2000" dirty="0" smtClean="0"/>
              <a:t>MarkLogic Corporation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1164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YAASFXSLT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“Yet Another Alternative Syntax For XSLT”</a:t>
            </a:r>
          </a:p>
          <a:p>
            <a:r>
              <a:rPr lang="en-US" dirty="0"/>
              <a:t>Sam </a:t>
            </a:r>
            <a:r>
              <a:rPr lang="en-US" dirty="0" err="1"/>
              <a:t>Wilmott’s</a:t>
            </a:r>
            <a:r>
              <a:rPr lang="en-US" dirty="0"/>
              <a:t> RXSLT</a:t>
            </a:r>
          </a:p>
          <a:p>
            <a:pPr lvl="1"/>
            <a:r>
              <a:rPr lang="en-US" dirty="0">
                <a:hlinkClick r:id="rId2"/>
              </a:rPr>
              <a:t>http://www.wilmott.ca/rxslt/rxslt.html</a:t>
            </a:r>
            <a:endParaRPr lang="en-US" dirty="0"/>
          </a:p>
          <a:p>
            <a:r>
              <a:rPr lang="en-US" dirty="0"/>
              <a:t>Paul </a:t>
            </a:r>
            <a:r>
              <a:rPr lang="en-US" dirty="0" err="1"/>
              <a:t>Tchistopolskii’s</a:t>
            </a:r>
            <a:r>
              <a:rPr lang="en-US" dirty="0"/>
              <a:t> </a:t>
            </a:r>
            <a:r>
              <a:rPr lang="en-US" dirty="0" err="1" smtClean="0"/>
              <a:t>XSLScript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http://markmail.org/message/niumiluelzho6bmt</a:t>
            </a:r>
            <a:endParaRPr lang="en-US" dirty="0"/>
          </a:p>
          <a:p>
            <a:r>
              <a:rPr lang="en-US" dirty="0"/>
              <a:t>XSLTXT</a:t>
            </a:r>
          </a:p>
          <a:p>
            <a:pPr lvl="1"/>
            <a:r>
              <a:rPr lang="en-US" dirty="0">
                <a:hlinkClick r:id="rId4"/>
              </a:rPr>
              <a:t>http://savannah.nongnu.org/projects/</a:t>
            </a:r>
            <a:r>
              <a:rPr lang="en-US" dirty="0" smtClean="0">
                <a:hlinkClick r:id="rId4"/>
              </a:rPr>
              <a:t>xsltxt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51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Actually: “Carrot”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6" y="1761565"/>
            <a:ext cx="8147050" cy="4364598"/>
          </a:xfrm>
        </p:spPr>
        <p:txBody>
          <a:bodyPr/>
          <a:lstStyle/>
          <a:p>
            <a:r>
              <a:rPr lang="en-US" dirty="0" smtClean="0"/>
              <a:t>More than just an alternative syntax</a:t>
            </a:r>
          </a:p>
          <a:p>
            <a:r>
              <a:rPr lang="en-US" dirty="0" smtClean="0"/>
              <a:t>Carrot combines: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friendly syntax and </a:t>
            </a:r>
            <a:r>
              <a:rPr lang="en-US" dirty="0" err="1"/>
              <a:t>composability</a:t>
            </a:r>
            <a:r>
              <a:rPr lang="en-US" dirty="0"/>
              <a:t> of XQuery </a:t>
            </a:r>
            <a:r>
              <a:rPr lang="en-US" dirty="0" smtClean="0"/>
              <a:t>expressions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power and flexibility of template rules in </a:t>
            </a:r>
            <a:r>
              <a:rPr lang="en-US" dirty="0" smtClean="0"/>
              <a:t>XSLT</a:t>
            </a:r>
          </a:p>
          <a:p>
            <a:r>
              <a:rPr lang="en-US" dirty="0" smtClean="0"/>
              <a:t>A “host language” for XQuery expressions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8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inspiration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boxed-in feelings</a:t>
            </a:r>
          </a:p>
          <a:p>
            <a:r>
              <a:rPr lang="en-US" dirty="0" smtClean="0"/>
              <a:t>OH: “I will never write code in XML.”</a:t>
            </a:r>
          </a:p>
          <a:p>
            <a:r>
              <a:rPr lang="en-US" dirty="0" smtClean="0"/>
              <a:t>James Clark’s element constructor proposal back in 2001</a:t>
            </a:r>
          </a:p>
          <a:p>
            <a:pPr lvl="1"/>
            <a:r>
              <a:rPr lang="en-US" dirty="0">
                <a:hlinkClick r:id="rId2"/>
              </a:rPr>
              <a:t>http://www.jclark.com/xml/</a:t>
            </a:r>
            <a:r>
              <a:rPr lang="en-US" dirty="0" smtClean="0">
                <a:hlinkClick r:id="rId2"/>
              </a:rPr>
              <a:t>construct.html</a:t>
            </a:r>
            <a:endParaRPr lang="en-US" dirty="0" smtClean="0"/>
          </a:p>
          <a:p>
            <a:r>
              <a:rPr lang="en-US" dirty="0" smtClean="0"/>
              <a:t>Haskell</a:t>
            </a:r>
          </a:p>
        </p:txBody>
      </p:sp>
    </p:spTree>
    <p:extLst>
      <p:ext uri="{BB962C8B-B14F-4D97-AF65-F5344CB8AC3E}">
        <p14:creationId xmlns:p14="http://schemas.microsoft.com/office/powerpoint/2010/main" val="1856082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design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95% of semantics defined by reference to XQuery and XSLT</a:t>
            </a:r>
          </a:p>
          <a:p>
            <a:r>
              <a:rPr lang="en-US" dirty="0" smtClean="0"/>
              <a:t>90% of syntax defined by reference to XQuery</a:t>
            </a:r>
          </a:p>
        </p:txBody>
      </p:sp>
    </p:spTree>
    <p:extLst>
      <p:ext uri="{BB962C8B-B14F-4D97-AF65-F5344CB8AC3E}">
        <p14:creationId xmlns:p14="http://schemas.microsoft.com/office/powerpoint/2010/main" val="205941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Haskell similarities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Haskell defines functions using equations: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foo = "bar"</a:t>
            </a:r>
          </a:p>
          <a:p>
            <a:r>
              <a:rPr lang="en-US" dirty="0" smtClean="0"/>
              <a:t>Carrot defines variables, functions, and rules similarly: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$foo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"bar";</a:t>
            </a:r>
          </a:p>
          <a:p>
            <a:pPr lvl="1"/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:= "bar";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^foo(*)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"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bar";</a:t>
            </a:r>
          </a:p>
        </p:txBody>
      </p:sp>
    </p:spTree>
    <p:extLst>
      <p:ext uri="{BB962C8B-B14F-4D97-AF65-F5344CB8AC3E}">
        <p14:creationId xmlns:p14="http://schemas.microsoft.com/office/powerpoint/2010/main" val="67402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Haskell similarities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Haskell defines functions using equations: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foo = "bar"</a:t>
            </a:r>
          </a:p>
          <a:p>
            <a:r>
              <a:rPr lang="en-US" dirty="0" smtClean="0"/>
              <a:t>Carrot defines variables, functions, and rules similarly: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$foo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"bar"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  <a:p>
            <a:pPr lvl="1"/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:=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"bar"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^foo(*)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"bar"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dirty="0" smtClean="0"/>
              <a:t>Everything on the RHS is an XQuery expression</a:t>
            </a:r>
          </a:p>
          <a:p>
            <a:pPr lvl="1"/>
            <a:r>
              <a:rPr lang="en-US" dirty="0" smtClean="0"/>
              <a:t>(plus a few extensions)</a:t>
            </a:r>
            <a:endParaRPr lang="en-US" dirty="0"/>
          </a:p>
          <a:p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541452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9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mplat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59881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mplat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A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&lt;p&gt;{^()}&lt;/p&gt;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253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mplat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A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&lt;p&gt;{^()}&lt;/p&gt;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4638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reinventing the 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XSLT-UK 2001</a:t>
            </a:r>
          </a:p>
          <a:p>
            <a:r>
              <a:rPr lang="en-US" dirty="0" smtClean="0"/>
              <a:t>“XQuery: Reinventing the wheel?”</a:t>
            </a:r>
          </a:p>
          <a:p>
            <a:pPr lvl="1"/>
            <a:r>
              <a:rPr lang="en-US" dirty="0" smtClean="0">
                <a:hlinkClick r:id="rId2"/>
              </a:rPr>
              <a:t>http://xmlportfolio.com/xquery.html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8797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mplat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&lt;p&gt;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&lt;/p&gt;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A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&lt;p&gt;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{^()}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&lt;/p&gt;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4638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mplat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&lt;</a:t>
            </a:r>
            <a:r>
              <a:rPr lang="en-US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b="1" dirty="0" smtClean="0">
                <a:solidFill>
                  <a:srgbClr val="FF0000"/>
                </a:solidFill>
                <a:latin typeface="Courier New"/>
                <a:cs typeface="Courier New"/>
              </a:rPr>
              <a:t>/&gt;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/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&lt;/p&gt;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A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&lt;p&gt;{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^()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}&lt;/p&gt;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3269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^()</a:t>
            </a:r>
          </a:p>
          <a:p>
            <a:r>
              <a:rPr lang="en-US" dirty="0" smtClean="0"/>
              <a:t>Is short for this: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^(node())</a:t>
            </a:r>
          </a:p>
          <a:p>
            <a:pPr lvl="0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Just as, in XSLT, this:</a:t>
            </a:r>
          </a:p>
          <a:p>
            <a:pPr marL="457200" lvl="1" indent="0">
              <a:buClr>
                <a:srgbClr val="302C24">
                  <a:lumMod val="75000"/>
                  <a:lumOff val="25000"/>
                </a:srgbClr>
              </a:buCl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Is short for this:</a:t>
            </a:r>
          </a:p>
          <a:p>
            <a:pPr marL="457200" lvl="1" indent="0">
              <a:buClr>
                <a:srgbClr val="302C24">
                  <a:lumMod val="75000"/>
                  <a:lumOff val="25000"/>
                </a:srgbClr>
              </a:buClr>
              <a:buNone/>
            </a:pPr>
            <a:r>
              <a:rPr lang="en-US" dirty="0" smtClean="0"/>
              <a:t>	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select="node()"/&gt;</a:t>
            </a:r>
          </a:p>
        </p:txBody>
      </p:sp>
    </p:spTree>
    <p:extLst>
      <p:ext uri="{BB962C8B-B14F-4D97-AF65-F5344CB8AC3E}">
        <p14:creationId xmlns:p14="http://schemas.microsoft.com/office/powerpoint/2010/main" val="1862464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(section) := &lt;li&gt;{ 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}&lt;/li&gt;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The same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 match="section" mode="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20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22513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(section) := &lt;li&gt;{ 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}&lt;/li&gt;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The same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match="section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 mode="</a:t>
            </a:r>
            <a:r>
              <a:rPr lang="en-US" sz="20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toc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20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0644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section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&lt;li&gt;{ 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}&lt;/li&gt;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The same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section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" mode="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20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0644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(section) :=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&lt;li&gt;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{ 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}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&lt;/li&gt;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The same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 match="section" mode="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&lt;li&gt;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&lt;/li&gt;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20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806445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by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rule definition 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(section) := &lt;li&gt;{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^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toc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()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}&lt;/li&gt;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The same rule definition in XSLT:</a:t>
            </a:r>
          </a:p>
          <a:p>
            <a:pPr marL="914400" lvl="2" indent="0">
              <a:buNone/>
            </a:pP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 match="section" mode="</a:t>
            </a:r>
            <a:r>
              <a:rPr lang="en-US" sz="2000" dirty="0" err="1">
                <a:solidFill>
                  <a:srgbClr val="FF6600"/>
                </a:solidFill>
                <a:latin typeface="Courier New"/>
                <a:cs typeface="Courier New"/>
              </a:rPr>
              <a:t>toc</a:t>
            </a:r>
            <a: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20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    &lt;</a:t>
            </a:r>
            <a:r>
              <a:rPr lang="en-US" sz="2000" b="1" dirty="0" err="1">
                <a:solidFill>
                  <a:srgbClr val="FF00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 mode="</a:t>
            </a:r>
            <a:r>
              <a:rPr lang="en-US" sz="2000" b="1" dirty="0" err="1">
                <a:solidFill>
                  <a:srgbClr val="FF0000"/>
                </a:solidFill>
                <a:latin typeface="Courier New"/>
                <a:cs typeface="Courier New"/>
              </a:rPr>
              <a:t>toc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"/&gt;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  &lt;/li&gt;</a:t>
            </a:r>
            <a:b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20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20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20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67305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identity transform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291461" cy="4364598"/>
          </a:xfrm>
        </p:spPr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cs-CZ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(@*|node()) := copy{ ^(@*|node()) };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In XSLT: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match="@* | node()"&gt;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select="@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* |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node()"/&gt;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78100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identity transform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291461" cy="4364598"/>
          </a:xfrm>
        </p:spPr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cs-CZ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cs-CZ" b="1" dirty="0">
                <a:solidFill>
                  <a:srgbClr val="FF0000"/>
                </a:solidFill>
                <a:latin typeface="Courier New"/>
                <a:cs typeface="Courier New"/>
              </a:rPr>
              <a:t>@*|node()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) := copy{ ^(@*|node()) };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In XSLT: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@* | node()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select="@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* |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node()"/&gt;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00212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own personal project</a:t>
            </a:r>
            <a:r>
              <a:rPr lang="en-US" dirty="0"/>
              <a:t> </a:t>
            </a:r>
            <a:r>
              <a:rPr lang="en-US" dirty="0" smtClean="0"/>
              <a:t>&amp; opinions</a:t>
            </a:r>
          </a:p>
        </p:txBody>
      </p:sp>
    </p:spTree>
    <p:extLst>
      <p:ext uri="{BB962C8B-B14F-4D97-AF65-F5344CB8AC3E}">
        <p14:creationId xmlns:p14="http://schemas.microsoft.com/office/powerpoint/2010/main" val="374117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identity transform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291461" cy="4364598"/>
          </a:xfrm>
        </p:spPr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cs-CZ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(@*|node()) := </a:t>
            </a:r>
            <a:r>
              <a:rPr lang="cs-CZ" b="1" dirty="0">
                <a:solidFill>
                  <a:srgbClr val="FF0000"/>
                </a:solidFill>
                <a:latin typeface="Courier New"/>
                <a:cs typeface="Courier New"/>
              </a:rPr>
              <a:t>copy{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 ^(@*|node()) </a:t>
            </a:r>
            <a:r>
              <a:rPr lang="cs-CZ" b="1" dirty="0">
                <a:solidFill>
                  <a:srgbClr val="FF0000"/>
                </a:solidFill>
                <a:latin typeface="Courier New"/>
                <a:cs typeface="Courier New"/>
              </a:rPr>
              <a:t>}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In XSLT: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match="@* | node()"&gt;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 &lt;</a:t>
            </a:r>
            <a:r>
              <a:rPr lang="en-US" sz="2000" b="1" dirty="0" err="1">
                <a:solidFill>
                  <a:srgbClr val="FF0000"/>
                </a:solidFill>
                <a:latin typeface="Courier New"/>
                <a:cs typeface="Courier New"/>
              </a:rPr>
              <a:t>xsl:copy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select="@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* |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node()"/&gt;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 &lt;/</a:t>
            </a:r>
            <a:r>
              <a:rPr lang="en-US" sz="2000" b="1" dirty="0" err="1">
                <a:solidFill>
                  <a:srgbClr val="FF0000"/>
                </a:solidFill>
                <a:latin typeface="Courier New"/>
                <a:cs typeface="Courier New"/>
              </a:rPr>
              <a:t>xsl:copy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&gt;</a:t>
            </a:r>
            <a:b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78100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identity transform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291461" cy="4364598"/>
          </a:xfrm>
        </p:spPr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cs-CZ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(@*|node()) := copy{ </a:t>
            </a:r>
            <a:r>
              <a:rPr lang="cs-CZ" b="1" dirty="0">
                <a:solidFill>
                  <a:srgbClr val="FF0000"/>
                </a:solidFill>
                <a:latin typeface="Courier New"/>
                <a:cs typeface="Courier New"/>
              </a:rPr>
              <a:t>^(@*|node())</a:t>
            </a:r>
            <a:r>
              <a:rPr lang="cs-CZ" dirty="0">
                <a:solidFill>
                  <a:srgbClr val="FF6600"/>
                </a:solidFill>
                <a:latin typeface="Courier New"/>
                <a:cs typeface="Courier New"/>
              </a:rPr>
              <a:t> };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In XSLT: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match="@* | node()"&gt;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&lt;</a:t>
            </a:r>
            <a:r>
              <a:rPr lang="en-US" sz="2000" b="1" dirty="0" err="1">
                <a:solidFill>
                  <a:srgbClr val="FF0000"/>
                </a:solidFill>
                <a:latin typeface="Courier New"/>
                <a:cs typeface="Courier New"/>
              </a:rPr>
              <a:t>xsl:apply-templates</a:t>
            </a:r>
            <a:r>
              <a:rPr lang="en-US" sz="2000" b="1" dirty="0">
                <a:solidFill>
                  <a:srgbClr val="FF0000"/>
                </a:solidFill>
                <a:latin typeface="Courier New"/>
                <a:cs typeface="Courier New"/>
              </a:rPr>
              <a:t> select="@* | node()"/&gt;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781002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the asymmetry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definition is illegal (missing pattern):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b="1" dirty="0" smtClean="0">
                <a:solidFill>
                  <a:srgbClr val="FF0000"/>
                </a:solidFill>
                <a:latin typeface="Courier New"/>
                <a:cs typeface="Courier New"/>
              </a:rPr>
              <a:t>()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:= &lt;foo/&gt;;</a:t>
            </a:r>
          </a:p>
          <a:p>
            <a:r>
              <a:rPr lang="en-US" dirty="0" smtClean="0"/>
              <a:t>Just as this template rule is illegal: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match=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""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&gt;&lt;foo/&gt;&lt;/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lvl="0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However, when invoking, you can omit the argument:</a:t>
            </a:r>
          </a:p>
          <a:p>
            <a:pPr marL="457200" lvl="1" indent="0">
              <a:buClr>
                <a:srgbClr val="302C24">
                  <a:lumMod val="75000"/>
                  <a:lumOff val="25000"/>
                </a:srgbClr>
              </a:buClr>
              <a:buNone/>
            </a:pPr>
            <a:r>
              <a:rPr lang="en-US" dirty="0" smtClean="0"/>
              <a:t>	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^(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</a:p>
          <a:p>
            <a:pPr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Just as in XSLT:</a:t>
            </a:r>
          </a:p>
          <a:p>
            <a:pPr marL="457200" lvl="1" indent="0">
              <a:buClr>
                <a:srgbClr val="302C24">
                  <a:lumMod val="75000"/>
                  <a:lumOff val="25000"/>
                </a:srgbClr>
              </a:buCl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</p:txBody>
      </p:sp>
    </p:spTree>
    <p:extLst>
      <p:ext uri="{BB962C8B-B14F-4D97-AF65-F5344CB8AC3E}">
        <p14:creationId xmlns:p14="http://schemas.microsoft.com/office/powerpoint/2010/main" val="130750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XSLT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688473"/>
            <a:ext cx="8147051" cy="4935407"/>
          </a:xfrm>
        </p:spPr>
        <p:txBody>
          <a:bodyPr>
            <a:noAutofit/>
          </a:bodyPr>
          <a:lstStyle/>
          <a:p>
            <a:pPr marL="914400" lvl="2" indent="0">
              <a:buNone/>
            </a:pP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xsl:transform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version="2.0"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xmlns:xsl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="http://www.w3.org/1999/XSL/Transform"&gt; 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match="/"&gt;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  &lt;html&gt;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   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head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xsl:copy-of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select="/doc/title"/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/head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&lt;body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select="/doc/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&lt;/body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&lt;/html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&lt;p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&lt;/p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xsl:stylesheet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661221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XSLT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688473"/>
            <a:ext cx="8147051" cy="4935407"/>
          </a:xfrm>
        </p:spPr>
        <p:txBody>
          <a:bodyPr>
            <a:noAutofit/>
          </a:bodyPr>
          <a:lstStyle/>
          <a:p>
            <a:pPr marL="914400" lvl="2" indent="0">
              <a:buNone/>
            </a:pP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xsl:transform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version="2.0"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xmlns:xsl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="http://www.w3.org/1999/XSL/Transform"&gt; 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1500" b="1" dirty="0">
                <a:solidFill>
                  <a:srgbClr val="FF0000"/>
                </a:solidFill>
                <a:latin typeface="Courier New"/>
                <a:cs typeface="Courier New"/>
              </a:rPr>
              <a:t>/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  &lt;html&gt;</a:t>
            </a:r>
            <a:b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    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head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xsl:copy-of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select="</a:t>
            </a:r>
            <a:r>
              <a:rPr lang="en-US" sz="1500" b="1" dirty="0">
                <a:solidFill>
                  <a:srgbClr val="FF0000"/>
                </a:solidFill>
                <a:latin typeface="Courier New"/>
                <a:cs typeface="Courier New"/>
              </a:rPr>
              <a:t>/doc/title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/head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&lt;body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select="</a:t>
            </a:r>
            <a:r>
              <a:rPr lang="en-US" sz="1500" b="1" dirty="0">
                <a:solidFill>
                  <a:srgbClr val="FF0000"/>
                </a:solidFill>
                <a:latin typeface="Courier New"/>
                <a:cs typeface="Courier New"/>
              </a:rPr>
              <a:t>/doc/</a:t>
            </a:r>
            <a:r>
              <a:rPr lang="en-US" sz="1500" b="1" dirty="0" err="1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&lt;/body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&lt;/html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sz="1500" b="1" dirty="0" err="1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&lt;p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&lt;/p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5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/</a:t>
            </a:r>
            <a:r>
              <a:rPr lang="en-US" sz="1500" dirty="0" err="1">
                <a:solidFill>
                  <a:srgbClr val="FF6600"/>
                </a:solidFill>
                <a:latin typeface="Courier New"/>
                <a:cs typeface="Courier New"/>
              </a:rPr>
              <a:t>xsl:stylesheet</a:t>
            </a:r>
            <a:r>
              <a:rPr lang="en-US" sz="15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36982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equivalent in Carrot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0" lvl="2" indent="0">
              <a:buNone/>
            </a:pP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^(/) :=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&lt;html&gt;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  &lt;head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&gt;{ 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/doc/title 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  }&lt;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/head&gt;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  &lt;body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&gt;{ 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^(/doc/</a:t>
            </a:r>
            <a:r>
              <a:rPr lang="en-US" sz="2400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) }&lt;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/body&gt;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&lt;/html&gt;;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</a:t>
            </a:r>
            <a:r>
              <a:rPr lang="en-US" sz="2400" dirty="0" err="1">
                <a:solidFill>
                  <a:srgbClr val="FF6600"/>
                </a:solidFill>
                <a:latin typeface="Courier New"/>
                <a:cs typeface="Courier New"/>
              </a:rPr>
              <a:t>para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) := &lt;p&gt;{ ^() }&lt;/p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&gt;;</a:t>
            </a:r>
            <a:endParaRPr lang="en-US" sz="24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7522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equivalent in Carrot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0" lvl="2" indent="0">
              <a:buNone/>
            </a:pP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</a:t>
            </a:r>
            <a:r>
              <a:rPr lang="en-US" sz="2400" b="1" dirty="0">
                <a:solidFill>
                  <a:srgbClr val="FF0000"/>
                </a:solidFill>
                <a:latin typeface="Courier New"/>
                <a:cs typeface="Courier New"/>
              </a:rPr>
              <a:t>/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) :=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&lt;html&gt;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  &lt;head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&gt;{ </a:t>
            </a:r>
            <a:r>
              <a:rPr lang="en-US" sz="2400" b="1" dirty="0">
                <a:solidFill>
                  <a:srgbClr val="FF0000"/>
                </a:solidFill>
                <a:latin typeface="Courier New"/>
                <a:cs typeface="Courier New"/>
              </a:rPr>
              <a:t>/doc/title   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}&lt;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/head&gt;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  &lt;body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&gt;{ 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</a:t>
            </a:r>
            <a:r>
              <a:rPr lang="en-US" sz="2400" b="1" dirty="0">
                <a:solidFill>
                  <a:srgbClr val="FF0000"/>
                </a:solidFill>
                <a:latin typeface="Courier New"/>
                <a:cs typeface="Courier New"/>
              </a:rPr>
              <a:t>/doc/</a:t>
            </a:r>
            <a:r>
              <a:rPr lang="en-US" sz="2400" b="1" dirty="0" err="1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) }&lt;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/body&gt;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 &lt;/html&gt;;</a:t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^(</a:t>
            </a:r>
            <a:r>
              <a:rPr lang="en-US" sz="2400" b="1" dirty="0" err="1">
                <a:solidFill>
                  <a:srgbClr val="FF0000"/>
                </a:solidFill>
                <a:latin typeface="Courier New"/>
                <a:cs typeface="Courier New"/>
              </a:rPr>
              <a:t>para</a:t>
            </a:r>
            <a:r>
              <a:rPr lang="en-US" sz="2400" dirty="0">
                <a:solidFill>
                  <a:srgbClr val="FF6600"/>
                </a:solidFill>
                <a:latin typeface="Courier New"/>
                <a:cs typeface="Courier New"/>
              </a:rPr>
              <a:t>) := &lt;p&gt;{ ^() }&lt;/p</a:t>
            </a:r>
            <a:r>
              <a:rPr lang="en-US" sz="2400" dirty="0" smtClean="0">
                <a:solidFill>
                  <a:srgbClr val="FF6600"/>
                </a:solidFill>
                <a:latin typeface="Courier New"/>
                <a:cs typeface="Courier New"/>
              </a:rPr>
              <a:t>&gt;;</a:t>
            </a:r>
            <a:endParaRPr lang="en-US" sz="24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68270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Carrot expressions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14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Carrot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an expression in XQuery, with these additions:</a:t>
            </a:r>
          </a:p>
          <a:p>
            <a:pPr lvl="1">
              <a:buFont typeface="+mj-lt"/>
              <a:buAutoNum type="arabicPeriod"/>
            </a:pPr>
            <a:r>
              <a:rPr lang="en-US" dirty="0" err="1" smtClean="0"/>
              <a:t>ruleset</a:t>
            </a:r>
            <a:r>
              <a:rPr lang="en-US" dirty="0" smtClean="0"/>
              <a:t> </a:t>
            </a:r>
            <a:r>
              <a:rPr lang="en-US" dirty="0"/>
              <a:t>invocations —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^mode(nodes) 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shallow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copy{…}</a:t>
            </a:r>
            <a:r>
              <a:rPr lang="en-US" dirty="0" smtClean="0"/>
              <a:t> </a:t>
            </a:r>
            <a:r>
              <a:rPr lang="en-US" dirty="0"/>
              <a:t>constructors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text node literals —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`my text node`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04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Ruleset</a:t>
            </a:r>
            <a:r>
              <a:rPr lang="en-US" dirty="0" smtClean="0"/>
              <a:t> invocations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XSLT, each mode can be thought of as the name of a polymorphic function</a:t>
            </a:r>
          </a:p>
          <a:p>
            <a:r>
              <a:rPr lang="en-US" dirty="0" smtClean="0"/>
              <a:t>The syntax of Carrot makes this explicit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0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Praises for XSLT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rules are really elegant and powerful</a:t>
            </a:r>
          </a:p>
          <a:p>
            <a:r>
              <a:rPr lang="en-US" dirty="0" smtClean="0"/>
              <a:t>It’s mature in its set of features</a:t>
            </a:r>
          </a:p>
          <a:p>
            <a:r>
              <a:rPr lang="en-US" dirty="0" smtClean="0"/>
              <a:t>Powerful modularization features (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xsl:import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543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Ruleset</a:t>
            </a:r>
            <a:r>
              <a:rPr lang="en-US" dirty="0"/>
              <a:t> invocations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ruleset</a:t>
            </a:r>
            <a:r>
              <a:rPr lang="en-US" dirty="0" smtClean="0"/>
              <a:t>” == “mode”</a:t>
            </a:r>
          </a:p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myMode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myExpr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dirty="0"/>
              <a:t>In </a:t>
            </a:r>
            <a:r>
              <a:rPr lang="en-US" dirty="0" smtClean="0"/>
              <a:t>XSLT: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myMode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    select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myExpr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40786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Ruleset</a:t>
            </a:r>
            <a:r>
              <a:rPr lang="en-US" dirty="0"/>
              <a:t> invocations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ruleset</a:t>
            </a:r>
            <a:r>
              <a:rPr lang="en-US" dirty="0" smtClean="0"/>
              <a:t>” == “mode”</a:t>
            </a:r>
          </a:p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myMode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myExpr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dirty="0"/>
              <a:t>In </a:t>
            </a:r>
            <a:r>
              <a:rPr lang="en-US" dirty="0" smtClean="0"/>
              <a:t>XSLT: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myMode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    select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myExpr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46823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Ruleset</a:t>
            </a:r>
            <a:r>
              <a:rPr lang="en-US" dirty="0"/>
              <a:t> invocations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ruleset</a:t>
            </a:r>
            <a:r>
              <a:rPr lang="en-US" dirty="0" smtClean="0"/>
              <a:t>” == “mode”</a:t>
            </a:r>
          </a:p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	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myMode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myExpr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dirty="0"/>
              <a:t>In </a:t>
            </a:r>
            <a:r>
              <a:rPr lang="en-US" dirty="0" smtClean="0"/>
              <a:t>XSLT: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myMode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    select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b="1" dirty="0" err="1">
                <a:solidFill>
                  <a:srgbClr val="FF0000"/>
                </a:solidFill>
                <a:latin typeface="Courier New"/>
                <a:cs typeface="Courier New"/>
              </a:rPr>
              <a:t>myExpr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"/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46823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Shallow copy constructors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copy{…}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/>
              <a:t>In </a:t>
            </a:r>
            <a:r>
              <a:rPr lang="en-US" dirty="0" smtClean="0"/>
              <a:t>XSLT: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&gt;…&lt;/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319744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Shallow copy constructors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copy{…}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/>
              <a:t>In </a:t>
            </a:r>
            <a:r>
              <a:rPr lang="en-US" dirty="0" smtClean="0"/>
              <a:t>XSLT: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&gt;…&lt;/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Why extend XQuery here?</a:t>
            </a:r>
          </a:p>
          <a:p>
            <a:pPr lvl="1"/>
            <a:r>
              <a:rPr lang="en-US" dirty="0" smtClean="0"/>
              <a:t>The lack of shallow copy constructors in XQuery makes modified identity transforms impractical</a:t>
            </a:r>
          </a:p>
          <a:p>
            <a:pPr lvl="2"/>
            <a:r>
              <a:rPr lang="en-US" dirty="0" smtClean="0"/>
              <a:t>(specifically, for preserving namespace nodes)</a:t>
            </a:r>
          </a:p>
          <a:p>
            <a:pPr marL="0" indent="0">
              <a:buNone/>
            </a:pP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68893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`my text node`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17028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`my text node`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/>
              <a:t>In </a:t>
            </a:r>
            <a:r>
              <a:rPr lang="en-US" dirty="0" smtClean="0"/>
              <a:t>XSLT (a literal text node):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my text node</a:t>
            </a:r>
          </a:p>
          <a:p>
            <a:pPr marL="0" indent="0">
              <a:buNone/>
            </a:pP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028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`my text node`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/>
              <a:t>In </a:t>
            </a:r>
            <a:r>
              <a:rPr lang="en-US" dirty="0" smtClean="0"/>
              <a:t>XSLT (a literal text node):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my text node</a:t>
            </a:r>
          </a:p>
          <a:p>
            <a:r>
              <a:rPr lang="en-US" dirty="0" smtClean="0"/>
              <a:t>In XQuery (dynamic text node constructor):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text{ "my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text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node" }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028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Carrot: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`my text node`</a:t>
            </a:r>
            <a:endParaRPr lang="en-US" sz="22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/>
              <a:t>In </a:t>
            </a:r>
            <a:r>
              <a:rPr lang="en-US" dirty="0" smtClean="0"/>
              <a:t>XSLT (a literal text node):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my text node</a:t>
            </a:r>
          </a:p>
          <a:p>
            <a:r>
              <a:rPr lang="en-US" dirty="0" smtClean="0"/>
              <a:t>In XQuery (dynamic text node constructor):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text{ "my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text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node" }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pPr lvl="0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Why aren’t dynamic text constructors sufficient?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After all, they take only six more characters (</a:t>
            </a:r>
            <a:r>
              <a:rPr lang="en-US" sz="2200" dirty="0">
                <a:solidFill>
                  <a:srgbClr val="FF6600"/>
                </a:solidFill>
                <a:latin typeface="Courier New"/>
                <a:cs typeface="Courier New"/>
              </a:rPr>
              <a:t>text</a:t>
            </a:r>
            <a:r>
              <a:rPr lang="en-US" sz="2200" dirty="0" smtClean="0">
                <a:solidFill>
                  <a:srgbClr val="FF6600"/>
                </a:solidFill>
                <a:latin typeface="Courier New"/>
                <a:cs typeface="Courier New"/>
              </a:rPr>
              <a:t>{…}</a:t>
            </a: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)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610218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example: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match="/doc"&gt;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&lt;result&gt;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&lt;/result&gt;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match="doc"&gt;doc&lt;/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match="doc"&gt;.xml&lt;/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05662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Praises for XQuery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Concise syntax</a:t>
            </a:r>
          </a:p>
          <a:p>
            <a:r>
              <a:rPr lang="en-US" dirty="0" smtClean="0"/>
              <a:t>Highly </a:t>
            </a:r>
            <a:r>
              <a:rPr lang="en-US" dirty="0" err="1" smtClean="0"/>
              <a:t>composable</a:t>
            </a:r>
            <a:r>
              <a:rPr lang="en-US" dirty="0" smtClean="0"/>
              <a:t> syntax</a:t>
            </a:r>
          </a:p>
          <a:p>
            <a:pPr lvl="1"/>
            <a:r>
              <a:rPr lang="en-US" dirty="0" smtClean="0"/>
              <a:t>An element constructor is an expression</a:t>
            </a:r>
          </a:p>
          <a:p>
            <a:pPr lvl="2"/>
            <a:r>
              <a:rPr lang="en-US" dirty="0" smtClean="0"/>
              <a:t>So you can write things like: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foo/&lt;bar/&gt;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8473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example: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match="/doc"&gt;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&lt;result&gt;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1600" b="1" dirty="0" smtClean="0">
                <a:solidFill>
                  <a:srgbClr val="FF0000"/>
                </a:solidFill>
                <a:latin typeface="Courier New"/>
                <a:cs typeface="Courier New"/>
              </a:rPr>
              <a:t>file-name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 select="."/&gt;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 select="."/&gt;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&lt;/result&gt;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file-name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 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match="doc"&gt;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doc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match="doc"&gt;.xml&lt;/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endParaRPr lang="en-US" sz="1600" dirty="0" smtClean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134419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example: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match="/doc"&gt;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&lt;result&gt;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file-</a:t>
            </a:r>
            <a:r>
              <a:rPr lang="en-US" sz="1600" b="1" dirty="0" err="1">
                <a:solidFill>
                  <a:srgbClr val="FF00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&lt;/result&gt;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match="doc"&gt;doc&lt;/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file-</a:t>
            </a:r>
            <a:r>
              <a:rPr lang="en-US" sz="1600" b="1" dirty="0" err="1">
                <a:solidFill>
                  <a:srgbClr val="FF00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match="doc"&gt;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.xml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24189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example: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match="/doc"&gt;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&lt;result&gt;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&lt;/result&gt;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mode="file-name" match="doc"&gt;doc&lt;/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" match="doc"&gt;.xml&lt;/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And the result: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302C24">
                    <a:lumMod val="75000"/>
                    <a:lumOff val="25000"/>
                  </a:srgbClr>
                </a:solidFill>
                <a:latin typeface="Courier New"/>
                <a:cs typeface="Courier New"/>
              </a:rPr>
              <a:t>	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&lt;result&gt;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doc.xml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&lt;/result&gt;</a:t>
            </a:r>
          </a:p>
        </p:txBody>
      </p:sp>
    </p:spTree>
    <p:extLst>
      <p:ext uri="{BB962C8B-B14F-4D97-AF65-F5344CB8AC3E}">
        <p14:creationId xmlns:p14="http://schemas.microsoft.com/office/powerpoint/2010/main" val="120144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example, rewritten “naturally” in Carrot:</a:t>
            </a: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^(/doc) := &lt;result&gt;{^file-name(.),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(.)}&lt;/result&gt;; 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^file-name(doc) := "doc";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(doc) := ".xml";</a:t>
            </a:r>
          </a:p>
        </p:txBody>
      </p:sp>
    </p:spTree>
    <p:extLst>
      <p:ext uri="{BB962C8B-B14F-4D97-AF65-F5344CB8AC3E}">
        <p14:creationId xmlns:p14="http://schemas.microsoft.com/office/powerpoint/2010/main" val="416597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example, rewritten “naturally” in Carrot:</a:t>
            </a: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^(/doc) := &lt;result&gt;{^</a:t>
            </a:r>
            <a:r>
              <a:rPr lang="en-US" sz="1600" b="1" dirty="0" smtClean="0">
                <a:solidFill>
                  <a:srgbClr val="FF0000"/>
                </a:solidFill>
                <a:latin typeface="Courier New"/>
                <a:cs typeface="Courier New"/>
              </a:rPr>
              <a:t>file-name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(.),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(.)}&lt;/result&gt;; 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file-name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(doc) := "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doc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(doc) := ".xml";</a:t>
            </a:r>
          </a:p>
        </p:txBody>
      </p:sp>
    </p:spTree>
    <p:extLst>
      <p:ext uri="{BB962C8B-B14F-4D97-AF65-F5344CB8AC3E}">
        <p14:creationId xmlns:p14="http://schemas.microsoft.com/office/powerpoint/2010/main" val="34387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example, rewritten “naturally” in Carrot:</a:t>
            </a: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^(/doc) := &lt;result&gt;{^file-name(.),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^</a:t>
            </a:r>
            <a:r>
              <a:rPr lang="en-US" sz="1600" b="1" dirty="0" smtClean="0">
                <a:solidFill>
                  <a:srgbClr val="FF0000"/>
                </a:solidFill>
                <a:latin typeface="Courier New"/>
                <a:cs typeface="Courier New"/>
              </a:rPr>
              <a:t>file-</a:t>
            </a:r>
            <a:r>
              <a:rPr lang="en-US" sz="16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ext</a:t>
            </a:r>
            <a:r>
              <a:rPr lang="en-US" sz="1600" b="1" dirty="0" smtClean="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(.)}&lt;/result&gt;; 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^file-name(doc) := "doc";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sz="1600" b="1" dirty="0" smtClean="0">
                <a:solidFill>
                  <a:srgbClr val="FF0000"/>
                </a:solidFill>
                <a:latin typeface="Courier New"/>
                <a:cs typeface="Courier New"/>
              </a:rPr>
              <a:t>file-</a:t>
            </a:r>
            <a:r>
              <a:rPr lang="en-US" sz="1600" b="1" dirty="0" err="1" smtClean="0">
                <a:solidFill>
                  <a:srgbClr val="FF00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(doc) := "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.xml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";</a:t>
            </a:r>
          </a:p>
        </p:txBody>
      </p:sp>
    </p:spTree>
    <p:extLst>
      <p:ext uri="{BB962C8B-B14F-4D97-AF65-F5344CB8AC3E}">
        <p14:creationId xmlns:p14="http://schemas.microsoft.com/office/powerpoint/2010/main" val="34387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147051" cy="5026770"/>
          </a:xfrm>
        </p:spPr>
        <p:txBody>
          <a:bodyPr>
            <a:normAutofit/>
          </a:bodyPr>
          <a:lstStyle/>
          <a:p>
            <a:r>
              <a:rPr lang="en-US" dirty="0" smtClean="0"/>
              <a:t>Same example, rewritten “naturally” in Carrot:</a:t>
            </a:r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^(/doc) := &lt;result&gt;{^file-name(.),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    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 (.)}&lt;/result&gt;; 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^file-name(doc) := "doc";</a:t>
            </a:r>
            <a:b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^file-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(doc) := ".xml";</a:t>
            </a:r>
          </a:p>
          <a:p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And the result (uh-oh):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	&lt;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result&gt;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doc .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xml&lt;/result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endParaRPr lang="en-US" dirty="0">
              <a:solidFill>
                <a:srgbClr val="302C24">
                  <a:lumMod val="75000"/>
                  <a:lumOff val="25000"/>
                </a:srgb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13692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Sequences of atomic values have spaces added upon conversion to a text node</a:t>
            </a:r>
          </a:p>
          <a:p>
            <a:pPr lvl="0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>
                <a:solidFill>
                  <a:srgbClr val="302C24">
                    <a:lumMod val="75000"/>
                    <a:lumOff val="25000"/>
                  </a:srgbClr>
                </a:solidFill>
              </a:rPr>
              <a:t>Various fixes, none satisfactory: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>
                <a:solidFill>
                  <a:srgbClr val="302C24">
                    <a:lumMod val="75000"/>
                    <a:lumOff val="25000"/>
                  </a:srgbClr>
                </a:solidFill>
              </a:rPr>
              <a:t>Wrap the two invocations </a:t>
            </a: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in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text{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}</a:t>
            </a: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 or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endParaRPr lang="en-US" dirty="0">
              <a:solidFill>
                <a:srgbClr val="302C24">
                  <a:lumMod val="75000"/>
                  <a:lumOff val="25000"/>
                </a:srgbClr>
              </a:solidFill>
            </a:endParaRPr>
          </a:p>
          <a:p>
            <a:pPr lvl="2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>
                <a:solidFill>
                  <a:srgbClr val="302C24">
                    <a:lumMod val="75000"/>
                    <a:lumOff val="25000"/>
                  </a:srgbClr>
                </a:solidFill>
              </a:rPr>
              <a:t>(high coupling – what if one of them returns an element?)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>
                <a:solidFill>
                  <a:srgbClr val="302C24">
                    <a:lumMod val="75000"/>
                    <a:lumOff val="25000"/>
                  </a:srgbClr>
                </a:solidFill>
              </a:rPr>
              <a:t>Wrap the strings in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text{}</a:t>
            </a:r>
          </a:p>
          <a:p>
            <a:pPr lvl="2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(burdensome fix—regular strings </a:t>
            </a:r>
            <a:r>
              <a:rPr lang="en-US" dirty="0">
                <a:solidFill>
                  <a:srgbClr val="302C24">
                    <a:lumMod val="75000"/>
                    <a:lumOff val="25000"/>
                  </a:srgbClr>
                </a:solidFill>
              </a:rPr>
              <a:t>work 90% of the time</a:t>
            </a: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880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411063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Note the imbalance:</a:t>
            </a:r>
          </a:p>
          <a:p>
            <a:pPr lvl="1"/>
            <a:r>
              <a:rPr lang="en-US" dirty="0" smtClean="0"/>
              <a:t>Returning a text node is more concise in XSLT than in XQuery (!)</a:t>
            </a:r>
          </a:p>
          <a:p>
            <a:pPr lvl="2"/>
            <a:r>
              <a:rPr lang="en-US" dirty="0" smtClean="0"/>
              <a:t>XSLT: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Hello</a:t>
            </a:r>
            <a:endParaRPr lang="en-US" dirty="0" smtClean="0"/>
          </a:p>
          <a:p>
            <a:pPr lvl="2"/>
            <a:r>
              <a:rPr lang="en-US" dirty="0" smtClean="0"/>
              <a:t>XQuery: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text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{"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Hello"}</a:t>
            </a:r>
            <a:endParaRPr lang="en-US" dirty="0" smtClean="0"/>
          </a:p>
          <a:p>
            <a:pPr lvl="1"/>
            <a:r>
              <a:rPr lang="en-US" dirty="0" smtClean="0"/>
              <a:t>Returning a string is more concise in XQuery than in XSLT</a:t>
            </a:r>
          </a:p>
          <a:p>
            <a:pPr lvl="2"/>
            <a:r>
              <a:rPr lang="en-US" dirty="0" smtClean="0"/>
              <a:t>XQuery: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"Hello"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XSLT: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select="'Hello'"/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 smtClean="0"/>
          </a:p>
          <a:p>
            <a:pPr lvl="0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Text node literals in Carrot redress the imbalance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Text nodes in Carrot: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`Hello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</a:p>
          <a:p>
            <a:pPr lvl="1">
              <a:buClr>
                <a:srgbClr val="302C24">
                  <a:lumMod val="75000"/>
                  <a:lumOff val="25000"/>
                </a:srgbClr>
              </a:buClr>
            </a:pPr>
            <a:r>
              <a:rPr lang="en-US" dirty="0" smtClean="0">
                <a:solidFill>
                  <a:srgbClr val="302C24">
                    <a:lumMod val="75000"/>
                    <a:lumOff val="25000"/>
                  </a:srgbClr>
                </a:solidFill>
              </a:rPr>
              <a:t>Strings in Carrot: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"Hello"</a:t>
            </a:r>
          </a:p>
        </p:txBody>
      </p:sp>
    </p:spTree>
    <p:extLst>
      <p:ext uri="{BB962C8B-B14F-4D97-AF65-F5344CB8AC3E}">
        <p14:creationId xmlns:p14="http://schemas.microsoft.com/office/powerpoint/2010/main" val="114636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Text node literals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Rewritten properly in Carrot:</a:t>
            </a:r>
          </a:p>
          <a:p>
            <a:pPr marL="457200" lvl="2" indent="0">
              <a:spcBef>
                <a:spcPts val="2000"/>
              </a:spcBef>
              <a:buNone/>
            </a:pP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^(/doc) := &lt;result&gt;{^file-name(.),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                  ^file-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(.)}&lt;/result&gt;; 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^file-name(doc) := 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`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doc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`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^file-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ext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(doc) := 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`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.xml</a:t>
            </a:r>
            <a:r>
              <a:rPr lang="en-US" sz="1600" b="1" dirty="0">
                <a:solidFill>
                  <a:srgbClr val="FF0000"/>
                </a:solidFill>
                <a:latin typeface="Courier New"/>
                <a:cs typeface="Courier New"/>
              </a:rPr>
              <a:t>`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dirty="0" smtClean="0"/>
              <a:t>Simple guideline now: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text node literals when you are constructing part of a result </a:t>
            </a:r>
            <a:r>
              <a:rPr lang="en-US" dirty="0" smtClean="0"/>
              <a:t>document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string literals when you know you want to return a </a:t>
            </a:r>
            <a:r>
              <a:rPr lang="en-US" dirty="0" smtClean="0"/>
              <a:t>string</a:t>
            </a:r>
          </a:p>
        </p:txBody>
      </p:sp>
    </p:spTree>
    <p:extLst>
      <p:ext uri="{BB962C8B-B14F-4D97-AF65-F5344CB8AC3E}">
        <p14:creationId xmlns:p14="http://schemas.microsoft.com/office/powerpoint/2010/main" val="179444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Gripes about XSLT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layers of syntax, which can’t be freely composed</a:t>
            </a:r>
          </a:p>
          <a:p>
            <a:pPr lvl="1"/>
            <a:r>
              <a:rPr lang="en-US" dirty="0" smtClean="0"/>
              <a:t>You can’t nest an instruction inside an expression</a:t>
            </a:r>
          </a:p>
          <a:p>
            <a:pPr lvl="2"/>
            <a:r>
              <a:rPr lang="en-US" dirty="0" smtClean="0"/>
              <a:t>E.g., you can’t apply templates inside an </a:t>
            </a:r>
            <a:r>
              <a:rPr lang="en-US" dirty="0" err="1" smtClean="0"/>
              <a:t>XPath</a:t>
            </a:r>
            <a:r>
              <a:rPr lang="en-US" dirty="0" smtClean="0"/>
              <a:t> expression</a:t>
            </a:r>
          </a:p>
          <a:p>
            <a:r>
              <a:rPr lang="en-US" dirty="0" smtClean="0"/>
              <a:t>Verbose syntax</a:t>
            </a:r>
          </a:p>
          <a:p>
            <a:pPr lvl="1"/>
            <a:r>
              <a:rPr lang="en-US" dirty="0" smtClean="0"/>
              <a:t>In general</a:t>
            </a:r>
          </a:p>
          <a:p>
            <a:pPr lvl="1"/>
            <a:r>
              <a:rPr lang="en-US" dirty="0" smtClean="0"/>
              <a:t>In particular, for function definitions and parameter-passing</a:t>
            </a:r>
          </a:p>
        </p:txBody>
      </p:sp>
    </p:spTree>
    <p:extLst>
      <p:ext uri="{BB962C8B-B14F-4D97-AF65-F5344CB8AC3E}">
        <p14:creationId xmlns:p14="http://schemas.microsoft.com/office/powerpoint/2010/main" val="2119523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Same as </a:t>
            </a:r>
            <a:r>
              <a:rPr lang="en-US" dirty="0" smtClean="0"/>
              <a:t>XQuery!</a:t>
            </a:r>
          </a:p>
          <a:p>
            <a:r>
              <a:rPr lang="en-US" dirty="0" smtClean="0"/>
              <a:t>With this exception (remember the earlier gripe):</a:t>
            </a:r>
            <a:endParaRPr lang="en-US" dirty="0"/>
          </a:p>
          <a:p>
            <a:pPr lvl="1"/>
            <a:r>
              <a:rPr lang="en-US" dirty="0"/>
              <a:t>Namespace attribute declarations on element constructors do not affect the default element </a:t>
            </a:r>
            <a:r>
              <a:rPr lang="en-US" dirty="0" smtClean="0"/>
              <a:t>namespace for </a:t>
            </a:r>
            <a:r>
              <a:rPr lang="en-US" dirty="0" err="1" smtClean="0"/>
              <a:t>XPath</a:t>
            </a:r>
            <a:r>
              <a:rPr lang="en-US" dirty="0" smtClean="0"/>
              <a:t> expressions.</a:t>
            </a:r>
          </a:p>
          <a:p>
            <a:r>
              <a:rPr lang="en-US" dirty="0" smtClean="0"/>
              <a:t>Okay, enough about namespaces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41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Carrot definitions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0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Carrot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a set of unordered </a:t>
            </a:r>
            <a:r>
              <a:rPr lang="en-US" i="1" dirty="0" smtClean="0"/>
              <a:t>definitions</a:t>
            </a:r>
            <a:endParaRPr lang="en-US" dirty="0" smtClean="0"/>
          </a:p>
          <a:p>
            <a:r>
              <a:rPr lang="en-US" dirty="0" smtClean="0"/>
              <a:t>Three kinds of definitions:</a:t>
            </a:r>
          </a:p>
          <a:p>
            <a:pPr lvl="1"/>
            <a:r>
              <a:rPr lang="en-US" dirty="0" smtClean="0"/>
              <a:t>Global variables</a:t>
            </a:r>
          </a:p>
          <a:p>
            <a:pPr lvl="1"/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Rules</a:t>
            </a:r>
          </a:p>
          <a:p>
            <a:r>
              <a:rPr lang="en-US" dirty="0" smtClean="0"/>
              <a:t>Unlike XQuery, there is no top-level expression—only definitions</a:t>
            </a:r>
          </a:p>
          <a:p>
            <a:pPr lvl="1"/>
            <a:r>
              <a:rPr lang="en-US" dirty="0" smtClean="0"/>
              <a:t>Carrot is like XSLT in this regard</a:t>
            </a:r>
          </a:p>
        </p:txBody>
      </p:sp>
    </p:spTree>
    <p:extLst>
      <p:ext uri="{BB962C8B-B14F-4D97-AF65-F5344CB8AC3E}">
        <p14:creationId xmlns:p14="http://schemas.microsoft.com/office/powerpoint/2010/main" val="383140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$foo := "a string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value";</a:t>
            </a:r>
          </a:p>
        </p:txBody>
      </p:sp>
    </p:spTree>
    <p:extLst>
      <p:ext uri="{BB962C8B-B14F-4D97-AF65-F5344CB8AC3E}">
        <p14:creationId xmlns:p14="http://schemas.microsoft.com/office/powerpoint/2010/main" val="115737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$foo := "a string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value";</a:t>
            </a:r>
          </a:p>
          <a:p>
            <a:r>
              <a:rPr lang="en-US" dirty="0" smtClean="0"/>
              <a:t>Equivalent to this XQuery: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declare variable $foo := "a string value";</a:t>
            </a:r>
          </a:p>
        </p:txBody>
      </p:sp>
    </p:spTree>
    <p:extLst>
      <p:ext uri="{BB962C8B-B14F-4D97-AF65-F5344CB8AC3E}">
        <p14:creationId xmlns:p14="http://schemas.microsoft.com/office/powerpoint/2010/main" val="327018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$foo := "a string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value";</a:t>
            </a:r>
          </a:p>
          <a:p>
            <a:r>
              <a:rPr lang="en-US" dirty="0" smtClean="0"/>
              <a:t>Equivalent to this XQuery:</a:t>
            </a:r>
          </a:p>
          <a:p>
            <a:pPr lvl="1"/>
            <a:r>
              <a:rPr lang="en-US" b="1" strike="sngStrike" dirty="0" smtClean="0">
                <a:solidFill>
                  <a:srgbClr val="FF0000"/>
                </a:solidFill>
                <a:latin typeface="Courier New"/>
                <a:cs typeface="Courier New"/>
              </a:rPr>
              <a:t>declare variable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$foo := "a string value";</a:t>
            </a:r>
          </a:p>
        </p:txBody>
      </p:sp>
    </p:spTree>
    <p:extLst>
      <p:ext uri="{BB962C8B-B14F-4D97-AF65-F5344CB8AC3E}">
        <p14:creationId xmlns:p14="http://schemas.microsoft.com/office/powerpoint/2010/main" val="327018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"return value";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6304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                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"return value";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my:bar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:= upper-case($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39387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: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= "return value";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my:bar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:= upper-case($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dirty="0" smtClean="0"/>
              <a:t>Equivalent to this XQuery: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declare function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() { "return value" };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declare function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my:bar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as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{ upper-case($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 };</a:t>
            </a:r>
          </a:p>
        </p:txBody>
      </p:sp>
    </p:spTree>
    <p:extLst>
      <p:ext uri="{BB962C8B-B14F-4D97-AF65-F5344CB8AC3E}">
        <p14:creationId xmlns:p14="http://schemas.microsoft.com/office/powerpoint/2010/main" val="563048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 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    </a:t>
            </a:r>
            <a:r>
              <a:rPr lang="en-US" b="1" dirty="0" smtClean="0">
                <a:solidFill>
                  <a:srgbClr val="FF0000"/>
                </a:solidFill>
                <a:latin typeface="Courier New"/>
                <a:cs typeface="Courier New"/>
              </a:rPr>
              <a:t>: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=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"return value";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my:bar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as 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:=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upper-case($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);</a:t>
            </a:r>
          </a:p>
          <a:p>
            <a:r>
              <a:rPr lang="en-US" dirty="0" smtClean="0"/>
              <a:t>Equivalent to this XQuery:</a:t>
            </a:r>
          </a:p>
          <a:p>
            <a:pPr marL="457200" lvl="1" indent="0">
              <a:buNone/>
            </a:pPr>
            <a:r>
              <a:rPr lang="en-US" b="1" strike="sngStrike" dirty="0" smtClean="0">
                <a:solidFill>
                  <a:srgbClr val="FF0000"/>
                </a:solidFill>
                <a:latin typeface="Courier New"/>
                <a:cs typeface="Courier New"/>
              </a:rPr>
              <a:t>declare function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my:foo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() </a:t>
            </a:r>
            <a:r>
              <a:rPr lang="en-US" b="1" strike="sngStrike" dirty="0">
                <a:solidFill>
                  <a:srgbClr val="FF0000"/>
                </a:solidFill>
                <a:latin typeface="Courier New"/>
                <a:cs typeface="Courier New"/>
              </a:rPr>
              <a:t>{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"return value" </a:t>
            </a:r>
            <a:r>
              <a:rPr lang="en-US" b="1" strike="sngStrike" dirty="0">
                <a:solidFill>
                  <a:srgbClr val="FF0000"/>
                </a:solidFill>
                <a:latin typeface="Courier New"/>
                <a:cs typeface="Courier New"/>
              </a:rPr>
              <a:t>}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b="1" strike="sngStrike" dirty="0">
                <a:solidFill>
                  <a:srgbClr val="FF0000"/>
                </a:solidFill>
                <a:latin typeface="Courier New"/>
                <a:cs typeface="Courier New"/>
              </a:rPr>
              <a:t>declare function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my:bar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  as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b="1" strike="sngStrike" dirty="0">
                <a:solidFill>
                  <a:srgbClr val="FF0000"/>
                </a:solidFill>
                <a:latin typeface="Courier New"/>
                <a:cs typeface="Courier New"/>
              </a:rPr>
              <a:t>{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 upper-case($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 </a:t>
            </a:r>
            <a:r>
              <a:rPr lang="en-US" b="1" strike="sngStrike" dirty="0">
                <a:solidFill>
                  <a:srgbClr val="FF0000"/>
                </a:solidFill>
                <a:latin typeface="Courier New"/>
                <a:cs typeface="Courier New"/>
              </a:rPr>
              <a:t>}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11309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Gripes about XQuery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Conflation of modules and namespaces</a:t>
            </a:r>
          </a:p>
          <a:p>
            <a:pPr lvl="1"/>
            <a:r>
              <a:rPr lang="en-US" dirty="0" smtClean="0"/>
              <a:t>Don’t like being forced to use namespace URIs</a:t>
            </a:r>
          </a:p>
          <a:p>
            <a:r>
              <a:rPr lang="en-US" dirty="0" smtClean="0"/>
              <a:t>Distinction between main and library modules</a:t>
            </a:r>
          </a:p>
          <a:p>
            <a:pPr lvl="1"/>
            <a:r>
              <a:rPr lang="en-US" dirty="0" smtClean="0"/>
              <a:t>You can’t reuse a main module</a:t>
            </a:r>
          </a:p>
          <a:p>
            <a:pPr lvl="1"/>
            <a:r>
              <a:rPr lang="en-US" dirty="0" smtClean="0"/>
              <a:t>Reuse requires refactoring</a:t>
            </a:r>
          </a:p>
          <a:p>
            <a:r>
              <a:rPr lang="en-US" i="1" dirty="0" smtClean="0"/>
              <a:t>Lack</a:t>
            </a:r>
            <a:r>
              <a:rPr lang="en-US" dirty="0" smtClean="0"/>
              <a:t> of a distinction between:</a:t>
            </a:r>
          </a:p>
          <a:p>
            <a:pPr lvl="1"/>
            <a:r>
              <a:rPr lang="en-US" dirty="0" smtClean="0"/>
              <a:t>the default namespace for </a:t>
            </a:r>
            <a:r>
              <a:rPr lang="en-US" dirty="0" err="1" smtClean="0"/>
              <a:t>XPath</a:t>
            </a:r>
            <a:r>
              <a:rPr lang="en-US" dirty="0" smtClean="0"/>
              <a:t>, and</a:t>
            </a:r>
          </a:p>
          <a:p>
            <a:pPr lvl="1"/>
            <a:r>
              <a:rPr lang="en-US" dirty="0" smtClean="0"/>
              <a:t>the default namespace for element constructors</a:t>
            </a:r>
          </a:p>
          <a:p>
            <a:r>
              <a:rPr lang="en-US" dirty="0" smtClean="0"/>
              <a:t>No template rules!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033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^foo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(*) := "return value";</a:t>
            </a:r>
          </a:p>
          <a:p>
            <a:r>
              <a:rPr lang="en-US" dirty="0" smtClean="0"/>
              <a:t>Equivalent to this </a:t>
            </a:r>
            <a:r>
              <a:rPr lang="en-US" dirty="0"/>
              <a:t>XSLT: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match="*" mode="foo"&gt;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select="'return value'"/&gt;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78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b="1" dirty="0" smtClean="0">
                <a:solidFill>
                  <a:srgbClr val="FF0000"/>
                </a:solidFill>
                <a:latin typeface="Courier New"/>
                <a:cs typeface="Courier New"/>
              </a:rPr>
              <a:t>foo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*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)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:= "return value";</a:t>
            </a:r>
          </a:p>
          <a:p>
            <a:r>
              <a:rPr lang="en-US" dirty="0" smtClean="0"/>
              <a:t>Equivalent to this </a:t>
            </a:r>
            <a:r>
              <a:rPr lang="en-US" dirty="0"/>
              <a:t>XSLT: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match="*" mode="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select="'return value'"/&gt;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9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^foo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*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) := "return value";</a:t>
            </a:r>
          </a:p>
          <a:p>
            <a:r>
              <a:rPr lang="en-US" dirty="0" smtClean="0"/>
              <a:t>Equivalent to this </a:t>
            </a:r>
            <a:r>
              <a:rPr lang="en-US" dirty="0"/>
              <a:t>XSLT: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*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 mode="foo"&gt;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select="'return value'"/&gt;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1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^foo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(*) := 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"return value"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  <a:p>
            <a:r>
              <a:rPr lang="en-US" dirty="0" smtClean="0"/>
              <a:t>Equivalent to this </a:t>
            </a:r>
            <a:r>
              <a:rPr lang="en-US" dirty="0"/>
              <a:t>XSLT: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match="*" mode="foo"&gt;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</a:t>
            </a:r>
            <a:r>
              <a:rPr lang="en-US" b="1" dirty="0">
                <a:solidFill>
                  <a:srgbClr val="FF0000"/>
                </a:solidFill>
                <a:latin typeface="Courier New"/>
                <a:cs typeface="Courier New"/>
              </a:rPr>
              <a:t>'return value'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b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1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^foo(* ; 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) :=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, .);</a:t>
            </a:r>
            <a:endParaRPr lang="en-US" sz="1800" dirty="0" smtClean="0">
              <a:solidFill>
                <a:srgbClr val="FF66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8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^foo(* ; 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) :=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, .);</a:t>
            </a:r>
            <a:endParaRPr lang="en-US" sz="1800" dirty="0" smtClean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Equivalent to this XSLT:</a:t>
            </a:r>
          </a:p>
          <a:p>
            <a:pPr marL="457200" lvl="1" indent="0">
              <a:buNone/>
            </a:pP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match="*" mode="foo"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xsl:param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name="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" as="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"/&gt;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select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, .)"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800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3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^foo(* 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; $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str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 as 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) :=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, .);</a:t>
            </a:r>
            <a:endParaRPr lang="en-US" sz="1800" dirty="0" smtClean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Equivalent to this XSLT:</a:t>
            </a:r>
          </a:p>
          <a:p>
            <a:pPr marL="457200" lvl="1" indent="0">
              <a:buNone/>
            </a:pP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match="*" mode="foo"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&lt;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xsl:param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 name="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str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" as="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xs:string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"/&gt;</a:t>
            </a:r>
            <a:b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select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, .)"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800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8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^foo(* ; </a:t>
            </a:r>
            <a:r>
              <a:rPr lang="en-US" sz="1800" b="1" dirty="0" smtClean="0">
                <a:solidFill>
                  <a:srgbClr val="FF0000"/>
                </a:solidFill>
                <a:latin typeface="Courier New"/>
                <a:cs typeface="Courier New"/>
              </a:rPr>
              <a:t>tunnel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as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) := 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, .);</a:t>
            </a:r>
            <a:endParaRPr lang="en-US" sz="1800" dirty="0" smtClean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Equivalent to this XSLT:</a:t>
            </a:r>
          </a:p>
          <a:p>
            <a:pPr marL="457200" lvl="1" indent="0">
              <a:buNone/>
            </a:pP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match="*" mode="foo"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xsl:param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name="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" as="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" </a:t>
            </a:r>
            <a:r>
              <a:rPr lang="en-US" sz="1800" b="1" dirty="0" smtClean="0">
                <a:solidFill>
                  <a:srgbClr val="FF0000"/>
                </a:solidFill>
                <a:latin typeface="Courier New"/>
                <a:cs typeface="Courier New"/>
              </a:rPr>
              <a:t>tunnel="yes"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/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xsl:sequence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select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concat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($</a:t>
            </a:r>
            <a:r>
              <a:rPr lang="en-US" sz="18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str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, .)"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800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31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XSLT</a:t>
            </a:r>
          </a:p>
          <a:p>
            <a:pPr lvl="1"/>
            <a:r>
              <a:rPr lang="en-US" dirty="0" smtClean="0"/>
              <a:t>Import precedence first</a:t>
            </a:r>
          </a:p>
          <a:p>
            <a:pPr lvl="1"/>
            <a:r>
              <a:rPr lang="en-US" dirty="0" smtClean="0"/>
              <a:t>Then priority</a:t>
            </a:r>
          </a:p>
        </p:txBody>
      </p:sp>
    </p:spTree>
    <p:extLst>
      <p:ext uri="{BB962C8B-B14F-4D97-AF65-F5344CB8AC3E}">
        <p14:creationId xmlns:p14="http://schemas.microsoft.com/office/powerpoint/2010/main" val="58740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700" dirty="0" smtClean="0"/>
              <a:t>In Carrot: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author[1]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   )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1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: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^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();</a:t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)   :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`,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  ,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^();</a:t>
            </a:r>
            <a:b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author[last()] )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  :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and 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, ^()</a:t>
            </a:r>
            <a:r>
              <a:rPr lang="en-US" sz="1800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99684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lot in common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data model (</a:t>
            </a:r>
            <a:r>
              <a:rPr lang="en-US" dirty="0" err="1" smtClean="0"/>
              <a:t>XPath</a:t>
            </a:r>
            <a:r>
              <a:rPr lang="en-US" dirty="0" smtClean="0"/>
              <a:t> 2.0)</a:t>
            </a:r>
          </a:p>
          <a:p>
            <a:r>
              <a:rPr lang="en-US" dirty="0" smtClean="0"/>
              <a:t>Much of the same syntax (</a:t>
            </a:r>
            <a:r>
              <a:rPr lang="en-US" dirty="0" err="1" smtClean="0"/>
              <a:t>XPath</a:t>
            </a:r>
            <a:r>
              <a:rPr lang="en-US" dirty="0" smtClean="0"/>
              <a:t> 2.0)</a:t>
            </a:r>
          </a:p>
        </p:txBody>
      </p:sp>
    </p:spTree>
    <p:extLst>
      <p:ext uri="{BB962C8B-B14F-4D97-AF65-F5344CB8AC3E}">
        <p14:creationId xmlns:p14="http://schemas.microsoft.com/office/powerpoint/2010/main" val="259254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author[1]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)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1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^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();</a:t>
            </a:r>
            <a:b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)   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`,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,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^();</a:t>
            </a:r>
            <a:b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author[last()] )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and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, ^()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sz="23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Equivalent to this XSLT: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match="author[1]" priority="1"&gt;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match="author"&gt;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&gt;, 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match="author[last()]"&gt;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 and 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9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323140" cy="436459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author[1]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) </a:t>
            </a:r>
            <a:r>
              <a:rPr lang="en-US" sz="2300" b="1" dirty="0">
                <a:solidFill>
                  <a:srgbClr val="FF0000"/>
                </a:solidFill>
                <a:latin typeface="Courier New"/>
                <a:cs typeface="Courier New"/>
              </a:rPr>
              <a:t>1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  ^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();</a:t>
            </a:r>
            <a:b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    )   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`,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  ,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^();</a:t>
            </a:r>
            <a:b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^author-listing( author[last()] )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  :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=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and 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` </a:t>
            </a:r>
            <a:r>
              <a:rPr lang="en-US" sz="2300" dirty="0">
                <a:solidFill>
                  <a:srgbClr val="FF6600"/>
                </a:solidFill>
                <a:latin typeface="Courier New"/>
                <a:cs typeface="Courier New"/>
              </a:rPr>
              <a:t>, ^()</a:t>
            </a:r>
            <a:r>
              <a:rPr lang="en-US" sz="2300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sz="23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Equivalent to this XSLT: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match="author[1]" 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priority="1"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match="author"&gt;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&gt;, 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mode="author-listing" match="author[last()]"&gt;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 and 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xsl:text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/&gt;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62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323140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foo|bar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(*) :=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result`;</a:t>
            </a:r>
          </a:p>
          <a:p>
            <a:r>
              <a:rPr lang="en-US" dirty="0" smtClean="0"/>
              <a:t>Equivalent to this XSLT:</a:t>
            </a:r>
            <a:endParaRPr lang="en-US" sz="18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="foo bar" 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match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="*"&gt;result&lt;/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3034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323140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foo</a:t>
            </a:r>
            <a:r>
              <a:rPr lang="en-US" sz="1800" dirty="0" err="1">
                <a:solidFill>
                  <a:srgbClr val="FF6600"/>
                </a:solidFill>
                <a:latin typeface="Courier New"/>
                <a:cs typeface="Courier New"/>
              </a:rPr>
              <a:t>|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cs typeface="Courier New"/>
              </a:rPr>
              <a:t>bar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(*) := 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`</a:t>
            </a:r>
            <a:r>
              <a:rPr lang="en-US" sz="1800" dirty="0">
                <a:solidFill>
                  <a:srgbClr val="FF6600"/>
                </a:solidFill>
                <a:latin typeface="Courier New"/>
                <a:cs typeface="Courier New"/>
              </a:rPr>
              <a:t>result`;</a:t>
            </a:r>
          </a:p>
          <a:p>
            <a:r>
              <a:rPr lang="en-US" dirty="0" smtClean="0"/>
              <a:t>Equivalent to this XSLT:</a:t>
            </a:r>
            <a:endParaRPr lang="en-US" sz="1800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="</a:t>
            </a:r>
            <a:r>
              <a:rPr lang="en-US" sz="1800" b="1" dirty="0">
                <a:solidFill>
                  <a:srgbClr val="FF0000"/>
                </a:solidFill>
                <a:latin typeface="Courier New"/>
                <a:cs typeface="Courier New"/>
              </a:rPr>
              <a:t>foo bar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" 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match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="*"&gt;result&lt;/</a:t>
            </a:r>
            <a:r>
              <a:rPr lang="en-US" sz="16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xsl:template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07700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like </a:t>
            </a:r>
            <a:r>
              <a:rPr lang="en-US" dirty="0" err="1" smtClean="0"/>
              <a:t>composability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couple of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2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 are easier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8475" y="1761565"/>
            <a:ext cx="8314904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A typical pipeline approach in XSLT: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name="stage1-result"&gt;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mode="stage1"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name="stage2-result"&gt;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mode="stage2" select="$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stage1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-result"/&gt;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mode="stage3" select="$stage2-result"/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endParaRPr lang="en-US" sz="1600" dirty="0">
              <a:solidFill>
                <a:srgbClr val="FF66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8521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 are easier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8475" y="1761565"/>
            <a:ext cx="8314904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A typical pipeline approach in XSLT: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name="stage1-result"&gt;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mode="stage1" select="."/&gt;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name="stage2-result"&gt;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 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mode="stage2" select="$</a:t>
            </a:r>
            <a:r>
              <a:rPr lang="en-US" sz="1600" dirty="0" smtClean="0">
                <a:solidFill>
                  <a:srgbClr val="FF6600"/>
                </a:solidFill>
                <a:latin typeface="Courier New"/>
                <a:cs typeface="Courier New"/>
              </a:rPr>
              <a:t>stage1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-result"/&gt;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&lt;/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b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1600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sz="1600" dirty="0">
                <a:solidFill>
                  <a:srgbClr val="FF6600"/>
                </a:solidFill>
                <a:latin typeface="Courier New"/>
                <a:cs typeface="Courier New"/>
              </a:rPr>
              <a:t> mode="stage3" select="$stage2-result"/&gt;</a:t>
            </a:r>
          </a:p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^stage1(.)/^stage2(.)/^stage3(.)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07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Fewer features needed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8475" y="1761565"/>
            <a:ext cx="8314904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XSLT 2.1/3.0 promises to add some convenience features, like: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select="foo"&gt;…&lt;/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xsl:copy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With Carrot, just use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foo/copy{…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}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7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feature X?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73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instruction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XSLT instructions that aren’t needed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xsl:for-each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 smtClean="0"/>
              <a:t> - Use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for</a:t>
            </a:r>
            <a:r>
              <a:rPr lang="en-US" dirty="0" smtClean="0"/>
              <a:t> expressions (or mapping operator!)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xsl:variable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 </a:t>
            </a:r>
            <a:r>
              <a:rPr lang="en-US" dirty="0" smtClean="0"/>
              <a:t>- Use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let</a:t>
            </a:r>
            <a:r>
              <a:rPr lang="en-US" dirty="0" smtClean="0"/>
              <a:t> instead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xsl:sort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 </a:t>
            </a:r>
            <a:r>
              <a:rPr lang="en-US" dirty="0" smtClean="0"/>
              <a:t>- Use 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order by</a:t>
            </a:r>
            <a:r>
              <a:rPr lang="en-US" dirty="0"/>
              <a:t> </a:t>
            </a:r>
            <a:r>
              <a:rPr lang="en-US" dirty="0" smtClean="0"/>
              <a:t>instead</a:t>
            </a:r>
          </a:p>
          <a:p>
            <a:pPr lvl="1"/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100" dirty="0" err="1">
                <a:solidFill>
                  <a:srgbClr val="FF6600"/>
                </a:solidFill>
                <a:latin typeface="Courier New"/>
                <a:cs typeface="Courier New"/>
              </a:rPr>
              <a:t>xsl:choose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 smtClean="0"/>
              <a:t>, 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100" dirty="0" err="1">
                <a:solidFill>
                  <a:srgbClr val="FF6600"/>
                </a:solidFill>
                <a:latin typeface="Courier New"/>
                <a:cs typeface="Courier New"/>
              </a:rPr>
              <a:t>xsl:if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 smtClean="0"/>
              <a:t> - Use </a:t>
            </a:r>
            <a:r>
              <a:rPr lang="en-US" sz="2100" dirty="0" smtClean="0">
                <a:solidFill>
                  <a:srgbClr val="FF6600"/>
                </a:solidFill>
                <a:latin typeface="Courier New"/>
                <a:cs typeface="Courier New"/>
              </a:rPr>
              <a:t>if…then…else</a:t>
            </a:r>
            <a:r>
              <a:rPr lang="en-US" dirty="0" smtClean="0"/>
              <a:t> instead</a:t>
            </a:r>
            <a:endParaRPr lang="en-US" dirty="0"/>
          </a:p>
          <a:p>
            <a:r>
              <a:rPr lang="en-US" dirty="0" smtClean="0"/>
              <a:t>XSLT instructions whose Carrot syntax is TBD</a:t>
            </a:r>
          </a:p>
          <a:p>
            <a:pPr lvl="1"/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100" dirty="0" err="1">
                <a:solidFill>
                  <a:srgbClr val="FF6600"/>
                </a:solidFill>
                <a:latin typeface="Courier New"/>
                <a:cs typeface="Courier New"/>
              </a:rPr>
              <a:t>xsl:for-each-group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lvl="1"/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100" dirty="0" err="1">
                <a:solidFill>
                  <a:srgbClr val="FF6600"/>
                </a:solidFill>
                <a:latin typeface="Courier New"/>
                <a:cs typeface="Courier New"/>
              </a:rPr>
              <a:t>xsl:result-document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lvl="1"/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sz="2100" dirty="0" err="1">
                <a:solidFill>
                  <a:srgbClr val="FF6600"/>
                </a:solidFill>
                <a:latin typeface="Courier New"/>
                <a:cs typeface="Courier New"/>
              </a:rPr>
              <a:t>xsl:analyze-string</a:t>
            </a:r>
            <a:r>
              <a:rPr lang="en-US" sz="2100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pPr lvl="1"/>
            <a:r>
              <a:rPr lang="en-US" dirty="0" smtClean="0"/>
              <a:t>Etc., etc.</a:t>
            </a:r>
          </a:p>
          <a:p>
            <a:r>
              <a:rPr lang="en-US" dirty="0" smtClean="0"/>
              <a:t>XQuery 3.0 may add grouping…</a:t>
            </a:r>
          </a:p>
          <a:p>
            <a:r>
              <a:rPr lang="en-US" dirty="0" smtClean="0"/>
              <a:t>You can always import XSLT 2.0 </a:t>
            </a:r>
            <a:r>
              <a:rPr lang="en-US" dirty="0" err="1" smtClean="0"/>
              <a:t>stylesheets</a:t>
            </a:r>
            <a:r>
              <a:rPr lang="en-US" dirty="0" smtClean="0"/>
              <a:t> into Carrot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27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Feeling boxed-in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XSLT’s lack of </a:t>
            </a:r>
            <a:r>
              <a:rPr lang="en-US" dirty="0" err="1" smtClean="0"/>
              <a:t>composability</a:t>
            </a:r>
            <a:endParaRPr lang="en-US" dirty="0" smtClean="0"/>
          </a:p>
          <a:p>
            <a:r>
              <a:rPr lang="en-US" dirty="0" smtClean="0"/>
              <a:t>XQuery’s lack of template rules</a:t>
            </a:r>
          </a:p>
          <a:p>
            <a:r>
              <a:rPr lang="en-US" dirty="0" smtClean="0"/>
              <a:t>Don’t like having to pick between two languages all the time</a:t>
            </a:r>
          </a:p>
          <a:p>
            <a:r>
              <a:rPr lang="en-US" dirty="0" smtClean="0"/>
              <a:t>Solution: add a third one. ;-)</a:t>
            </a:r>
          </a:p>
          <a:p>
            <a:r>
              <a:rPr lang="en-US" dirty="0" smtClean="0"/>
              <a:t>And I’m calling it…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102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Top-level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Imports and includes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import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navigation.crt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b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</a:b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include </a:t>
            </a:r>
            <a:r>
              <a:rPr lang="en-US" dirty="0" err="1" smtClean="0">
                <a:solidFill>
                  <a:srgbClr val="FF6600"/>
                </a:solidFill>
                <a:latin typeface="Courier New"/>
                <a:cs typeface="Courier New"/>
              </a:rPr>
              <a:t>widgets.crt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r>
              <a:rPr lang="en-US" dirty="0" smtClean="0"/>
              <a:t>Top-level parameters</a:t>
            </a:r>
          </a:p>
          <a:p>
            <a:pPr marL="457200" lvl="1" indent="0">
              <a:buNone/>
            </a:pPr>
            <a:r>
              <a:rPr lang="en-US" sz="21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param</a:t>
            </a:r>
            <a:r>
              <a:rPr lang="en-US" sz="2100" dirty="0" smtClean="0">
                <a:solidFill>
                  <a:srgbClr val="FF6600"/>
                </a:solidFill>
                <a:latin typeface="Courier New"/>
                <a:cs typeface="Courier New"/>
              </a:rPr>
              <a:t> $message as </a:t>
            </a:r>
            <a:r>
              <a:rPr lang="en-US" sz="2100" dirty="0" err="1" smtClean="0">
                <a:solidFill>
                  <a:srgbClr val="FF6600"/>
                </a:solidFill>
                <a:latin typeface="Courier New"/>
                <a:cs typeface="Courier New"/>
              </a:rPr>
              <a:t>xs:string</a:t>
            </a:r>
            <a:r>
              <a:rPr lang="en-US" sz="2100" dirty="0" smtClean="0">
                <a:solidFill>
                  <a:srgbClr val="FF6600"/>
                </a:solidFill>
                <a:latin typeface="Courier New"/>
                <a:cs typeface="Courier New"/>
              </a:rPr>
              <a:t>;</a:t>
            </a:r>
            <a:endParaRPr lang="en-US" dirty="0" smtClean="0"/>
          </a:p>
          <a:p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Still in mock-up stage. See some examples:</a:t>
            </a:r>
          </a:p>
          <a:p>
            <a:pPr lvl="2"/>
            <a:r>
              <a:rPr lang="en-US" dirty="0" smtClean="0">
                <a:hlinkClick r:id="rId2"/>
              </a:rPr>
              <a:t>http://github.com/evanlenz/carrot/examples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807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Compile to XSLT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1:1 module mapping</a:t>
            </a:r>
          </a:p>
          <a:p>
            <a:pPr lvl="1"/>
            <a:r>
              <a:rPr lang="en-US" dirty="0" smtClean="0"/>
              <a:t>Each Carrot module compiles to an XSLT 2.0 module</a:t>
            </a:r>
            <a:endParaRPr lang="en-US" dirty="0"/>
          </a:p>
          <a:p>
            <a:r>
              <a:rPr lang="en-US" dirty="0"/>
              <a:t>Carrot can include and import other Carrot modules or XSLT modules.</a:t>
            </a:r>
          </a:p>
          <a:p>
            <a:r>
              <a:rPr lang="en-US" dirty="0"/>
              <a:t>Carrot can also import XQuery modules, but since this is not supported directly in XSLT 2.0, the semantics depend on your target XSLT </a:t>
            </a:r>
            <a:r>
              <a:rPr lang="en-US" dirty="0" smtClean="0"/>
              <a:t>processor, e.g.: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saxon:import-query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/>
              <a:t> in </a:t>
            </a:r>
            <a:r>
              <a:rPr lang="en-US" dirty="0" smtClean="0"/>
              <a:t>Saxon</a:t>
            </a:r>
          </a:p>
          <a:p>
            <a:pPr lvl="1"/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xdmp:import-module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  <a:r>
              <a:rPr lang="en-US" dirty="0"/>
              <a:t> in MarkLogic </a:t>
            </a:r>
            <a:r>
              <a:rPr lang="en-US" dirty="0" smtClean="0"/>
              <a:t>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84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761565"/>
            <a:ext cx="8342679" cy="4364598"/>
          </a:xfrm>
        </p:spPr>
        <p:txBody>
          <a:bodyPr>
            <a:normAutofit/>
          </a:bodyPr>
          <a:lstStyle/>
          <a:p>
            <a:r>
              <a:rPr lang="en-US" dirty="0" smtClean="0"/>
              <a:t>Generate a parser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Create a BNF grammar for Carrot</a:t>
            </a:r>
          </a:p>
          <a:p>
            <a:pPr lvl="2">
              <a:buFont typeface="+mj-lt"/>
              <a:buAutoNum type="alphaLcParenR"/>
            </a:pPr>
            <a:r>
              <a:rPr lang="en-US" dirty="0"/>
              <a:t>Hand-convert the EBNF grammar for XQuery expressions to BNF</a:t>
            </a:r>
          </a:p>
          <a:p>
            <a:pPr lvl="2">
              <a:buFont typeface="+mj-lt"/>
              <a:buAutoNum type="alphaLcParenR"/>
            </a:pPr>
            <a:r>
              <a:rPr lang="en-US" dirty="0"/>
              <a:t>Extend the resulting BNF to support Carrot definitions and expressions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Use </a:t>
            </a:r>
            <a:r>
              <a:rPr lang="en-US" dirty="0" smtClean="0"/>
              <a:t>yapp-</a:t>
            </a:r>
            <a:r>
              <a:rPr lang="en-US" dirty="0" err="1" smtClean="0"/>
              <a:t>xslt</a:t>
            </a:r>
            <a:r>
              <a:rPr lang="en-US" dirty="0" smtClean="0"/>
              <a:t> to </a:t>
            </a:r>
            <a:r>
              <a:rPr lang="en-US" dirty="0"/>
              <a:t>generate the Carrot parser from the Carrot </a:t>
            </a:r>
            <a:r>
              <a:rPr lang="en-US" dirty="0" smtClean="0"/>
              <a:t>BNF</a:t>
            </a:r>
          </a:p>
          <a:p>
            <a:pPr lvl="2"/>
            <a:r>
              <a:rPr lang="en-US" dirty="0">
                <a:hlinkClick r:id="rId2"/>
              </a:rPr>
              <a:t>http://www.o-xml.org/yapp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 lvl="1"/>
            <a:r>
              <a:rPr lang="en-US" dirty="0" smtClean="0"/>
              <a:t>Already running into trouble with this approach…</a:t>
            </a:r>
          </a:p>
          <a:p>
            <a:r>
              <a:rPr lang="en-US" dirty="0" smtClean="0"/>
              <a:t>Write a compiler (in XSLT, naturally)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189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this point, just explore the raw ideas (and share them)</a:t>
            </a:r>
          </a:p>
          <a:p>
            <a:r>
              <a:rPr lang="en-US" dirty="0" smtClean="0"/>
              <a:t>Solicit feedback</a:t>
            </a:r>
          </a:p>
          <a:p>
            <a:r>
              <a:rPr lang="en-US" dirty="0" smtClean="0"/>
              <a:t>Placeholder for now: </a:t>
            </a:r>
            <a:r>
              <a:rPr lang="en-US" dirty="0" smtClean="0">
                <a:hlinkClick r:id="rId2"/>
              </a:rPr>
              <a:t>http://github.com/evanlenz/carrot</a:t>
            </a:r>
            <a:endParaRPr lang="en-US" dirty="0" smtClean="0"/>
          </a:p>
          <a:p>
            <a:r>
              <a:rPr lang="en-US" dirty="0" smtClean="0"/>
              <a:t>Help </a:t>
            </a:r>
            <a:r>
              <a:rPr lang="en-US" dirty="0"/>
              <a:t>me cook this carrot </a:t>
            </a:r>
            <a:r>
              <a:rPr lang="en-US" dirty="0">
                <a:sym typeface="Wingdings"/>
              </a:rPr>
              <a:t></a:t>
            </a:r>
            <a:endParaRPr lang="en-US" dirty="0"/>
          </a:p>
          <a:p>
            <a:pPr lvl="1"/>
            <a:r>
              <a:rPr lang="en-US" dirty="0"/>
              <a:t>You write the parser, I’ll write the compiler?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30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possibilities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3062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XML-oriented browser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XQIB</a:t>
            </a:r>
            <a:endParaRPr lang="en-US" dirty="0" smtClean="0"/>
          </a:p>
          <a:p>
            <a:r>
              <a:rPr lang="en-US" dirty="0">
                <a:hlinkClick r:id="rId3"/>
              </a:rPr>
              <a:t>Saxon-</a:t>
            </a:r>
            <a:r>
              <a:rPr lang="en-US" dirty="0" smtClean="0">
                <a:hlinkClick r:id="rId3"/>
              </a:rPr>
              <a:t>CE</a:t>
            </a:r>
            <a:endParaRPr lang="en-US" dirty="0" smtClean="0"/>
          </a:p>
          <a:p>
            <a:r>
              <a:rPr lang="en-US" dirty="0" smtClean="0"/>
              <a:t>Carrot, or something like it, could make XSLT more palatable to Web developers</a:t>
            </a:r>
          </a:p>
        </p:txBody>
      </p:sp>
    </p:spTree>
    <p:extLst>
      <p:ext uri="{BB962C8B-B14F-4D97-AF65-F5344CB8AC3E}">
        <p14:creationId xmlns:p14="http://schemas.microsoft.com/office/powerpoint/2010/main" val="2336176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seeds for ideas in the XSL/XQuery WGs?</a:t>
            </a:r>
          </a:p>
          <a:p>
            <a:r>
              <a:rPr lang="en-US" dirty="0" smtClean="0"/>
              <a:t>Carrot will grow with </a:t>
            </a:r>
            <a:r>
              <a:rPr lang="en-US" dirty="0" err="1" smtClean="0"/>
              <a:t>XPath</a:t>
            </a:r>
            <a:r>
              <a:rPr lang="en-US" dirty="0" smtClean="0"/>
              <a:t>/XQuery/XSLT</a:t>
            </a:r>
          </a:p>
        </p:txBody>
      </p:sp>
    </p:spTree>
    <p:extLst>
      <p:ext uri="{BB962C8B-B14F-4D97-AF65-F5344CB8AC3E}">
        <p14:creationId xmlns:p14="http://schemas.microsoft.com/office/powerpoint/2010/main" val="163254302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merging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 XSLT feature idea: invoke more than one mode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&lt;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xsl:apply-templates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 mode="foo bar"/</a:t>
            </a:r>
            <a:r>
              <a:rPr lang="en-US" dirty="0" smtClean="0">
                <a:solidFill>
                  <a:srgbClr val="FF6600"/>
                </a:solidFill>
                <a:latin typeface="Courier New"/>
                <a:cs typeface="Courier New"/>
              </a:rPr>
              <a:t>&gt;</a:t>
            </a:r>
          </a:p>
          <a:p>
            <a:r>
              <a:rPr lang="en-US" dirty="0" smtClean="0"/>
              <a:t>In Carrot: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^</a:t>
            </a:r>
            <a:r>
              <a:rPr lang="en-US" dirty="0" err="1">
                <a:solidFill>
                  <a:srgbClr val="FF6600"/>
                </a:solidFill>
                <a:latin typeface="Courier New"/>
                <a:cs typeface="Courier New"/>
              </a:rPr>
              <a:t>foo|bar</a:t>
            </a:r>
            <a:r>
              <a:rPr lang="en-US" dirty="0">
                <a:solidFill>
                  <a:srgbClr val="FF6600"/>
                </a:solidFill>
                <a:latin typeface="Courier New"/>
                <a:cs typeface="Courier New"/>
              </a:rPr>
              <a:t>()</a:t>
            </a:r>
            <a:endParaRPr lang="en-US" dirty="0">
              <a:solidFill>
                <a:srgbClr val="FF6600"/>
              </a:solidFill>
              <a:latin typeface="Courier New"/>
              <a:cs typeface="Courier New"/>
            </a:endParaRPr>
          </a:p>
          <a:p>
            <a:r>
              <a:rPr lang="en-US" dirty="0" smtClean="0"/>
              <a:t>A static mode extension mechanism</a:t>
            </a:r>
          </a:p>
          <a:p>
            <a:pPr lvl="1"/>
            <a:r>
              <a:rPr lang="en-US" dirty="0" smtClean="0"/>
              <a:t>Handy for multi-stage transformations where each stage is similar to but not the same as the next</a:t>
            </a:r>
          </a:p>
          <a:p>
            <a:r>
              <a:rPr lang="en-US" dirty="0" smtClean="0"/>
              <a:t>Could be added to Carrot even if not supported directly in XSLT</a:t>
            </a:r>
          </a:p>
          <a:p>
            <a:pPr lvl="1"/>
            <a:r>
              <a:rPr lang="en-US" dirty="0" smtClean="0"/>
              <a:t>Carrot as a research playground for new language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3712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5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1442</TotalTime>
  <Words>2498</Words>
  <Application>Microsoft Macintosh PowerPoint</Application>
  <PresentationFormat>On-screen Show (4:3)</PresentationFormat>
  <Paragraphs>508</Paragraphs>
  <Slides>99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0" baseType="lpstr">
      <vt:lpstr>Saddle</vt:lpstr>
      <vt:lpstr>Carrot</vt:lpstr>
      <vt:lpstr>On reinventing the wheel</vt:lpstr>
      <vt:lpstr>Disclaimer</vt:lpstr>
      <vt:lpstr>Praises for XSLT </vt:lpstr>
      <vt:lpstr>Praises for XQuery</vt:lpstr>
      <vt:lpstr>Gripes about XSLT</vt:lpstr>
      <vt:lpstr>Gripes about XQuery</vt:lpstr>
      <vt:lpstr>A lot in common</vt:lpstr>
      <vt:lpstr>Feeling boxed-in</vt:lpstr>
      <vt:lpstr>YAASFXSLT</vt:lpstr>
      <vt:lpstr>Actually: “Carrot”</vt:lpstr>
      <vt:lpstr>Motivation &amp; inspiration</vt:lpstr>
      <vt:lpstr>Overall design approach</vt:lpstr>
      <vt:lpstr>Haskell similarities</vt:lpstr>
      <vt:lpstr>Haskell similarities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Intro by example</vt:lpstr>
      <vt:lpstr>The identity transform</vt:lpstr>
      <vt:lpstr>The identity transform</vt:lpstr>
      <vt:lpstr>The identity transform</vt:lpstr>
      <vt:lpstr>The identity transform</vt:lpstr>
      <vt:lpstr>Note the asymmetry</vt:lpstr>
      <vt:lpstr>An XSLT example</vt:lpstr>
      <vt:lpstr>An XSLT example</vt:lpstr>
      <vt:lpstr>The equivalent in Carrot</vt:lpstr>
      <vt:lpstr>The equivalent in Carrot</vt:lpstr>
      <vt:lpstr>Carrot expressions</vt:lpstr>
      <vt:lpstr>Carrot expressions</vt:lpstr>
      <vt:lpstr>1. Ruleset invocations</vt:lpstr>
      <vt:lpstr>1. Ruleset invocations</vt:lpstr>
      <vt:lpstr>1. Ruleset invocations</vt:lpstr>
      <vt:lpstr>1. Ruleset invocations</vt:lpstr>
      <vt:lpstr>2. Shallow copy constructors</vt:lpstr>
      <vt:lpstr>2. Shallow copy constructors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3. Text node literals</vt:lpstr>
      <vt:lpstr>Expression semantics</vt:lpstr>
      <vt:lpstr>Carrot definitions</vt:lpstr>
      <vt:lpstr>A Carrot module</vt:lpstr>
      <vt:lpstr>Global variables</vt:lpstr>
      <vt:lpstr>Global variables</vt:lpstr>
      <vt:lpstr>Global variables</vt:lpstr>
      <vt:lpstr>Functions</vt:lpstr>
      <vt:lpstr>Functions</vt:lpstr>
      <vt:lpstr>Functions</vt:lpstr>
      <vt:lpstr>Functions</vt:lpstr>
      <vt:lpstr>Rule definitions</vt:lpstr>
      <vt:lpstr>Rule definitions</vt:lpstr>
      <vt:lpstr>Rule definitions</vt:lpstr>
      <vt:lpstr>Rule definitions</vt:lpstr>
      <vt:lpstr>Rule parameters</vt:lpstr>
      <vt:lpstr>Rule parameters</vt:lpstr>
      <vt:lpstr>Rule parameters</vt:lpstr>
      <vt:lpstr>Rule parameters</vt:lpstr>
      <vt:lpstr>Conflict resolution</vt:lpstr>
      <vt:lpstr>Explicit priorities</vt:lpstr>
      <vt:lpstr>Explicit priorities</vt:lpstr>
      <vt:lpstr>Explicit priorities</vt:lpstr>
      <vt:lpstr>Multiple modes</vt:lpstr>
      <vt:lpstr>Multiple modes</vt:lpstr>
      <vt:lpstr>Why I like composability</vt:lpstr>
      <vt:lpstr>Pipelines are easier</vt:lpstr>
      <vt:lpstr>Pipelines are easier</vt:lpstr>
      <vt:lpstr>Fewer features needed</vt:lpstr>
      <vt:lpstr>What about feature X?</vt:lpstr>
      <vt:lpstr>Two instruction categories</vt:lpstr>
      <vt:lpstr>Top-level elements</vt:lpstr>
      <vt:lpstr>Implementation strategy</vt:lpstr>
      <vt:lpstr>Compile to XSLT 2.0</vt:lpstr>
      <vt:lpstr>Steps to implementation</vt:lpstr>
      <vt:lpstr>Project goals</vt:lpstr>
      <vt:lpstr>Future possibilities</vt:lpstr>
      <vt:lpstr>XML-oriented browser scripting</vt:lpstr>
      <vt:lpstr>W3C activity </vt:lpstr>
      <vt:lpstr>Mode merging</vt:lpstr>
      <vt:lpstr>Questions?</vt:lpstr>
    </vt:vector>
  </TitlesOfParts>
  <Company>MarkLogic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Carrot</dc:title>
  <dc:creator>Evan Lenz</dc:creator>
  <cp:lastModifiedBy>Evan Lenz</cp:lastModifiedBy>
  <cp:revision>86</cp:revision>
  <dcterms:created xsi:type="dcterms:W3CDTF">2011-08-03T13:31:00Z</dcterms:created>
  <dcterms:modified xsi:type="dcterms:W3CDTF">2011-08-04T13:46:36Z</dcterms:modified>
</cp:coreProperties>
</file>