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2.xml" ContentType="application/vnd.openxmlformats-officedocument.presentationml.slideLayout+xml"/>
  <Override PartName="/ppt/diagrams/quickStyle1.xml" ContentType="application/vnd.openxmlformats-officedocument.drawingml.diagramStyl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diagrams/drawing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89" r:id="rId6"/>
    <p:sldId id="260" r:id="rId7"/>
    <p:sldId id="261" r:id="rId8"/>
    <p:sldId id="262" r:id="rId9"/>
    <p:sldId id="263" r:id="rId10"/>
    <p:sldId id="290" r:id="rId11"/>
    <p:sldId id="267" r:id="rId12"/>
    <p:sldId id="268" r:id="rId13"/>
    <p:sldId id="269" r:id="rId14"/>
    <p:sldId id="270" r:id="rId15"/>
    <p:sldId id="271" r:id="rId16"/>
    <p:sldId id="272" r:id="rId17"/>
    <p:sldId id="295" r:id="rId18"/>
    <p:sldId id="273" r:id="rId19"/>
    <p:sldId id="274" r:id="rId20"/>
    <p:sldId id="275" r:id="rId21"/>
    <p:sldId id="276" r:id="rId22"/>
    <p:sldId id="277" r:id="rId23"/>
    <p:sldId id="291" r:id="rId24"/>
    <p:sldId id="278" r:id="rId25"/>
    <p:sldId id="279" r:id="rId26"/>
    <p:sldId id="280" r:id="rId27"/>
    <p:sldId id="283" r:id="rId28"/>
    <p:sldId id="292" r:id="rId29"/>
    <p:sldId id="281" r:id="rId30"/>
    <p:sldId id="282" r:id="rId31"/>
    <p:sldId id="294" r:id="rId32"/>
    <p:sldId id="284" r:id="rId33"/>
    <p:sldId id="288" r:id="rId34"/>
    <p:sldId id="287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DE126"/>
    <a:srgbClr val="8D8D00"/>
    <a:srgbClr val="CFD60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22" d="100"/>
          <a:sy n="122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E07BC7-0469-8647-9F01-2635DF485CAB}" type="doc">
      <dgm:prSet loTypeId="urn:microsoft.com/office/officeart/2005/8/layout/process2" loCatId="process" qsTypeId="urn:microsoft.com/office/officeart/2005/8/quickstyle/simple4" qsCatId="simple" csTypeId="urn:microsoft.com/office/officeart/2005/8/colors/accent1_2" csCatId="accent1" phldr="1"/>
      <dgm:spPr/>
    </dgm:pt>
    <dgm:pt modelId="{879F0EFF-B40E-314F-9482-DCE8264713A8}">
      <dgm:prSet phldrT="[Text]"/>
      <dgm:spPr/>
      <dgm:t>
        <a:bodyPr/>
        <a:lstStyle/>
        <a:p>
          <a:r>
            <a:rPr lang="en-US" dirty="0" smtClean="0"/>
            <a:t>&lt;topic&gt;</a:t>
          </a:r>
        </a:p>
        <a:p>
          <a:r>
            <a:rPr lang="en-US" dirty="0" smtClean="0"/>
            <a:t>(base type)</a:t>
          </a:r>
          <a:endParaRPr lang="en-US" dirty="0"/>
        </a:p>
      </dgm:t>
    </dgm:pt>
    <dgm:pt modelId="{199E76C8-14AB-6341-92D2-686824A3FBC3}" type="parTrans" cxnId="{10996FFA-AACA-AE4A-A6DF-66BD12D05921}">
      <dgm:prSet/>
      <dgm:spPr/>
      <dgm:t>
        <a:bodyPr/>
        <a:lstStyle/>
        <a:p>
          <a:endParaRPr lang="en-US"/>
        </a:p>
      </dgm:t>
    </dgm:pt>
    <dgm:pt modelId="{3258C992-CB3A-F748-9265-52A6C20741DF}" type="sibTrans" cxnId="{10996FFA-AACA-AE4A-A6DF-66BD12D05921}">
      <dgm:prSet/>
      <dgm:spPr/>
      <dgm:t>
        <a:bodyPr/>
        <a:lstStyle/>
        <a:p>
          <a:endParaRPr lang="en-US"/>
        </a:p>
      </dgm:t>
    </dgm:pt>
    <dgm:pt modelId="{280FC840-6EF8-6B4B-862D-7C7C27E04658}">
      <dgm:prSet phldrT="[Text]"/>
      <dgm:spPr/>
      <dgm:t>
        <a:bodyPr/>
        <a:lstStyle/>
        <a:p>
          <a:r>
            <a:rPr lang="en-US" dirty="0" smtClean="0"/>
            <a:t>&lt;reference&gt;</a:t>
          </a:r>
        </a:p>
        <a:p>
          <a:r>
            <a:rPr lang="en-US" dirty="0" smtClean="0"/>
            <a:t>(specialization of &lt;topic&gt;)</a:t>
          </a:r>
          <a:endParaRPr lang="en-US" dirty="0"/>
        </a:p>
      </dgm:t>
    </dgm:pt>
    <dgm:pt modelId="{51296465-A865-AD4B-975A-BA7B24BE4279}" type="parTrans" cxnId="{18408BEC-FF31-7D45-8A75-0A64F23A27CD}">
      <dgm:prSet/>
      <dgm:spPr/>
      <dgm:t>
        <a:bodyPr/>
        <a:lstStyle/>
        <a:p>
          <a:endParaRPr lang="en-US"/>
        </a:p>
      </dgm:t>
    </dgm:pt>
    <dgm:pt modelId="{0622CBC8-441D-4940-9C6C-C3133E3656AB}" type="sibTrans" cxnId="{18408BEC-FF31-7D45-8A75-0A64F23A27CD}">
      <dgm:prSet/>
      <dgm:spPr/>
      <dgm:t>
        <a:bodyPr/>
        <a:lstStyle/>
        <a:p>
          <a:endParaRPr lang="en-US"/>
        </a:p>
      </dgm:t>
    </dgm:pt>
    <dgm:pt modelId="{E93BA414-2E7B-BE41-92C2-953D7BDBCE6E}">
      <dgm:prSet phldrT="[Text]"/>
      <dgm:spPr/>
      <dgm:t>
        <a:bodyPr/>
        <a:lstStyle/>
        <a:p>
          <a:r>
            <a:rPr lang="en-US" dirty="0" smtClean="0"/>
            <a:t>&lt;</a:t>
          </a:r>
          <a:r>
            <a:rPr lang="en-US" dirty="0" err="1" smtClean="0"/>
            <a:t>api</a:t>
          </a:r>
          <a:r>
            <a:rPr lang="en-US" dirty="0" smtClean="0"/>
            <a:t>-reference&gt; (specialization of &lt;reference&gt;)</a:t>
          </a:r>
          <a:endParaRPr lang="en-US" dirty="0"/>
        </a:p>
      </dgm:t>
    </dgm:pt>
    <dgm:pt modelId="{90E0105F-2048-8D41-BC7A-5FA49D2E33B0}" type="parTrans" cxnId="{DA643A51-A629-AE4E-A073-62942AC09752}">
      <dgm:prSet/>
      <dgm:spPr/>
      <dgm:t>
        <a:bodyPr/>
        <a:lstStyle/>
        <a:p>
          <a:endParaRPr lang="en-US"/>
        </a:p>
      </dgm:t>
    </dgm:pt>
    <dgm:pt modelId="{7E374413-651A-3A4A-BBF5-E7D845EF425E}" type="sibTrans" cxnId="{DA643A51-A629-AE4E-A073-62942AC09752}">
      <dgm:prSet/>
      <dgm:spPr/>
      <dgm:t>
        <a:bodyPr/>
        <a:lstStyle/>
        <a:p>
          <a:endParaRPr lang="en-US"/>
        </a:p>
      </dgm:t>
    </dgm:pt>
    <dgm:pt modelId="{3B53B3EF-D379-714C-B1A7-E82EEF247D85}" type="pres">
      <dgm:prSet presAssocID="{81E07BC7-0469-8647-9F01-2635DF485CAB}" presName="linearFlow" presStyleCnt="0">
        <dgm:presLayoutVars>
          <dgm:resizeHandles val="exact"/>
        </dgm:presLayoutVars>
      </dgm:prSet>
      <dgm:spPr/>
    </dgm:pt>
    <dgm:pt modelId="{67008482-9A1F-554E-A612-9DFDA47F5FBC}" type="pres">
      <dgm:prSet presAssocID="{879F0EFF-B40E-314F-9482-DCE8264713A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7AECE6-B3E6-3145-8EA7-BCD0827CAF61}" type="pres">
      <dgm:prSet presAssocID="{3258C992-CB3A-F748-9265-52A6C20741DF}" presName="sibTrans" presStyleLbl="sibTrans2D1" presStyleIdx="0" presStyleCnt="2"/>
      <dgm:spPr/>
    </dgm:pt>
    <dgm:pt modelId="{5444BA7B-96A8-7F42-B729-CB55F5B24213}" type="pres">
      <dgm:prSet presAssocID="{3258C992-CB3A-F748-9265-52A6C20741DF}" presName="connectorText" presStyleLbl="sibTrans2D1" presStyleIdx="0" presStyleCnt="2"/>
      <dgm:spPr/>
    </dgm:pt>
    <dgm:pt modelId="{79E6725A-0CEE-A341-897C-0D33E9C69713}" type="pres">
      <dgm:prSet presAssocID="{280FC840-6EF8-6B4B-862D-7C7C27E0465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E41C62-EC43-9E47-81E4-4BEE8C5E9CA7}" type="pres">
      <dgm:prSet presAssocID="{0622CBC8-441D-4940-9C6C-C3133E3656AB}" presName="sibTrans" presStyleLbl="sibTrans2D1" presStyleIdx="1" presStyleCnt="2"/>
      <dgm:spPr/>
    </dgm:pt>
    <dgm:pt modelId="{0DD62E4E-EB2B-6B48-B593-D00C757E6538}" type="pres">
      <dgm:prSet presAssocID="{0622CBC8-441D-4940-9C6C-C3133E3656AB}" presName="connectorText" presStyleLbl="sibTrans2D1" presStyleIdx="1" presStyleCnt="2"/>
      <dgm:spPr/>
    </dgm:pt>
    <dgm:pt modelId="{1A76C494-25E3-7A48-9D16-34A745E60E6E}" type="pres">
      <dgm:prSet presAssocID="{E93BA414-2E7B-BE41-92C2-953D7BDBCE6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996FFA-AACA-AE4A-A6DF-66BD12D05921}" srcId="{81E07BC7-0469-8647-9F01-2635DF485CAB}" destId="{879F0EFF-B40E-314F-9482-DCE8264713A8}" srcOrd="0" destOrd="0" parTransId="{199E76C8-14AB-6341-92D2-686824A3FBC3}" sibTransId="{3258C992-CB3A-F748-9265-52A6C20741DF}"/>
    <dgm:cxn modelId="{C6CD7154-AD8B-B142-B1D1-4E58D8F31BCE}" type="presOf" srcId="{0622CBC8-441D-4940-9C6C-C3133E3656AB}" destId="{36E41C62-EC43-9E47-81E4-4BEE8C5E9CA7}" srcOrd="0" destOrd="0" presId="urn:microsoft.com/office/officeart/2005/8/layout/process2"/>
    <dgm:cxn modelId="{DA643A51-A629-AE4E-A073-62942AC09752}" srcId="{81E07BC7-0469-8647-9F01-2635DF485CAB}" destId="{E93BA414-2E7B-BE41-92C2-953D7BDBCE6E}" srcOrd="2" destOrd="0" parTransId="{90E0105F-2048-8D41-BC7A-5FA49D2E33B0}" sibTransId="{7E374413-651A-3A4A-BBF5-E7D845EF425E}"/>
    <dgm:cxn modelId="{11FBCE65-FAD7-3C4C-9F4A-28A9101C942C}" type="presOf" srcId="{E93BA414-2E7B-BE41-92C2-953D7BDBCE6E}" destId="{1A76C494-25E3-7A48-9D16-34A745E60E6E}" srcOrd="0" destOrd="0" presId="urn:microsoft.com/office/officeart/2005/8/layout/process2"/>
    <dgm:cxn modelId="{07FC97B8-9ADB-4B48-A590-8DE7D5586080}" type="presOf" srcId="{280FC840-6EF8-6B4B-862D-7C7C27E04658}" destId="{79E6725A-0CEE-A341-897C-0D33E9C69713}" srcOrd="0" destOrd="0" presId="urn:microsoft.com/office/officeart/2005/8/layout/process2"/>
    <dgm:cxn modelId="{BA4B2689-102F-4A40-AD52-518AFA2790BE}" type="presOf" srcId="{879F0EFF-B40E-314F-9482-DCE8264713A8}" destId="{67008482-9A1F-554E-A612-9DFDA47F5FBC}" srcOrd="0" destOrd="0" presId="urn:microsoft.com/office/officeart/2005/8/layout/process2"/>
    <dgm:cxn modelId="{18408BEC-FF31-7D45-8A75-0A64F23A27CD}" srcId="{81E07BC7-0469-8647-9F01-2635DF485CAB}" destId="{280FC840-6EF8-6B4B-862D-7C7C27E04658}" srcOrd="1" destOrd="0" parTransId="{51296465-A865-AD4B-975A-BA7B24BE4279}" sibTransId="{0622CBC8-441D-4940-9C6C-C3133E3656AB}"/>
    <dgm:cxn modelId="{5E3EBEA7-AA35-D047-9766-6254FAA80F9A}" type="presOf" srcId="{3258C992-CB3A-F748-9265-52A6C20741DF}" destId="{5444BA7B-96A8-7F42-B729-CB55F5B24213}" srcOrd="1" destOrd="0" presId="urn:microsoft.com/office/officeart/2005/8/layout/process2"/>
    <dgm:cxn modelId="{4D4A177B-B5EA-A846-8878-A49226C77849}" type="presOf" srcId="{81E07BC7-0469-8647-9F01-2635DF485CAB}" destId="{3B53B3EF-D379-714C-B1A7-E82EEF247D85}" srcOrd="0" destOrd="0" presId="urn:microsoft.com/office/officeart/2005/8/layout/process2"/>
    <dgm:cxn modelId="{CB538F94-28D5-E140-BA87-01BCE77511BB}" type="presOf" srcId="{0622CBC8-441D-4940-9C6C-C3133E3656AB}" destId="{0DD62E4E-EB2B-6B48-B593-D00C757E6538}" srcOrd="1" destOrd="0" presId="urn:microsoft.com/office/officeart/2005/8/layout/process2"/>
    <dgm:cxn modelId="{2EF3B8FA-4920-B948-B5C8-B8A24236759F}" type="presOf" srcId="{3258C992-CB3A-F748-9265-52A6C20741DF}" destId="{E47AECE6-B3E6-3145-8EA7-BCD0827CAF61}" srcOrd="0" destOrd="0" presId="urn:microsoft.com/office/officeart/2005/8/layout/process2"/>
    <dgm:cxn modelId="{97AED6CE-C2F1-D34A-9F8B-7F6B12E331F1}" type="presParOf" srcId="{3B53B3EF-D379-714C-B1A7-E82EEF247D85}" destId="{67008482-9A1F-554E-A612-9DFDA47F5FBC}" srcOrd="0" destOrd="0" presId="urn:microsoft.com/office/officeart/2005/8/layout/process2"/>
    <dgm:cxn modelId="{B566D2C6-7280-CD45-B17A-C01100D1D4C0}" type="presParOf" srcId="{3B53B3EF-D379-714C-B1A7-E82EEF247D85}" destId="{E47AECE6-B3E6-3145-8EA7-BCD0827CAF61}" srcOrd="1" destOrd="0" presId="urn:microsoft.com/office/officeart/2005/8/layout/process2"/>
    <dgm:cxn modelId="{1961F5F9-6ADF-CD4F-854D-1207C83604B4}" type="presParOf" srcId="{E47AECE6-B3E6-3145-8EA7-BCD0827CAF61}" destId="{5444BA7B-96A8-7F42-B729-CB55F5B24213}" srcOrd="0" destOrd="0" presId="urn:microsoft.com/office/officeart/2005/8/layout/process2"/>
    <dgm:cxn modelId="{514BF763-DB2F-C34E-B75D-4974A3DAF085}" type="presParOf" srcId="{3B53B3EF-D379-714C-B1A7-E82EEF247D85}" destId="{79E6725A-0CEE-A341-897C-0D33E9C69713}" srcOrd="2" destOrd="0" presId="urn:microsoft.com/office/officeart/2005/8/layout/process2"/>
    <dgm:cxn modelId="{E147E1B7-EAFE-634D-8C52-3712F39F95D7}" type="presParOf" srcId="{3B53B3EF-D379-714C-B1A7-E82EEF247D85}" destId="{36E41C62-EC43-9E47-81E4-4BEE8C5E9CA7}" srcOrd="3" destOrd="0" presId="urn:microsoft.com/office/officeart/2005/8/layout/process2"/>
    <dgm:cxn modelId="{D5C5A8B9-3574-DB44-86E4-F03551FD64B5}" type="presParOf" srcId="{36E41C62-EC43-9E47-81E4-4BEE8C5E9CA7}" destId="{0DD62E4E-EB2B-6B48-B593-D00C757E6538}" srcOrd="0" destOrd="0" presId="urn:microsoft.com/office/officeart/2005/8/layout/process2"/>
    <dgm:cxn modelId="{6F7E6E46-1E53-9343-907A-213476FE545A}" type="presParOf" srcId="{3B53B3EF-D379-714C-B1A7-E82EEF247D85}" destId="{1A76C494-25E3-7A48-9D16-34A745E60E6E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008482-9A1F-554E-A612-9DFDA47F5FBC}">
      <dsp:nvSpPr>
        <dsp:cNvPr id="0" name=""/>
        <dsp:cNvSpPr/>
      </dsp:nvSpPr>
      <dsp:spPr>
        <a:xfrm>
          <a:off x="3096458" y="0"/>
          <a:ext cx="2036682" cy="11314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&lt;topic&gt;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(base type)</a:t>
          </a:r>
          <a:endParaRPr lang="en-US" sz="1900" kern="1200" dirty="0"/>
        </a:p>
      </dsp:txBody>
      <dsp:txXfrm>
        <a:off x="3096458" y="0"/>
        <a:ext cx="2036682" cy="1131490"/>
      </dsp:txXfrm>
    </dsp:sp>
    <dsp:sp modelId="{E47AECE6-B3E6-3145-8EA7-BCD0827CAF61}">
      <dsp:nvSpPr>
        <dsp:cNvPr id="0" name=""/>
        <dsp:cNvSpPr/>
      </dsp:nvSpPr>
      <dsp:spPr>
        <a:xfrm rot="5400000">
          <a:off x="3902645" y="1159777"/>
          <a:ext cx="424308" cy="50917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5400000">
        <a:off x="3902645" y="1159777"/>
        <a:ext cx="424308" cy="509170"/>
      </dsp:txXfrm>
    </dsp:sp>
    <dsp:sp modelId="{79E6725A-0CEE-A341-897C-0D33E9C69713}">
      <dsp:nvSpPr>
        <dsp:cNvPr id="0" name=""/>
        <dsp:cNvSpPr/>
      </dsp:nvSpPr>
      <dsp:spPr>
        <a:xfrm>
          <a:off x="3096458" y="1697235"/>
          <a:ext cx="2036682" cy="11314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&lt;reference&gt;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(specialization of &lt;topic&gt;)</a:t>
          </a:r>
          <a:endParaRPr lang="en-US" sz="1900" kern="1200" dirty="0"/>
        </a:p>
      </dsp:txBody>
      <dsp:txXfrm>
        <a:off x="3096458" y="1697235"/>
        <a:ext cx="2036682" cy="1131490"/>
      </dsp:txXfrm>
    </dsp:sp>
    <dsp:sp modelId="{36E41C62-EC43-9E47-81E4-4BEE8C5E9CA7}">
      <dsp:nvSpPr>
        <dsp:cNvPr id="0" name=""/>
        <dsp:cNvSpPr/>
      </dsp:nvSpPr>
      <dsp:spPr>
        <a:xfrm rot="5400000">
          <a:off x="3902645" y="2857013"/>
          <a:ext cx="424308" cy="50917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5400000">
        <a:off x="3902645" y="2857013"/>
        <a:ext cx="424308" cy="509170"/>
      </dsp:txXfrm>
    </dsp:sp>
    <dsp:sp modelId="{1A76C494-25E3-7A48-9D16-34A745E60E6E}">
      <dsp:nvSpPr>
        <dsp:cNvPr id="0" name=""/>
        <dsp:cNvSpPr/>
      </dsp:nvSpPr>
      <dsp:spPr>
        <a:xfrm>
          <a:off x="3096458" y="3394471"/>
          <a:ext cx="2036682" cy="11314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&lt;</a:t>
          </a:r>
          <a:r>
            <a:rPr lang="en-US" sz="1900" kern="1200" dirty="0" err="1" smtClean="0"/>
            <a:t>api</a:t>
          </a:r>
          <a:r>
            <a:rPr lang="en-US" sz="1900" kern="1200" dirty="0" smtClean="0"/>
            <a:t>-reference&gt; (specialization of &lt;reference&gt;)</a:t>
          </a:r>
          <a:endParaRPr lang="en-US" sz="1900" kern="1200" dirty="0"/>
        </a:p>
      </dsp:txBody>
      <dsp:txXfrm>
        <a:off x="3096458" y="3394471"/>
        <a:ext cx="2036682" cy="1131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6D9BE93-9486-F449-98FD-F5C4211D0AFE}" type="datetimeFigureOut">
              <a:rPr lang="en-US" smtClean="0"/>
              <a:t>8/1/11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r>
              <a:rPr lang="en-US" dirty="0" err="1" smtClean="0"/>
              <a:t>Balisage</a:t>
            </a:r>
            <a:r>
              <a:rPr lang="en-US" dirty="0" smtClean="0"/>
              <a:t> 2011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EDE14E-C40E-354B-A8F6-D3D9A7500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9BE93-9486-F449-98FD-F5C4211D0AFE}" type="datetimeFigureOut">
              <a:rPr lang="en-US" smtClean="0"/>
              <a:t>8/1/11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E14E-C40E-354B-A8F6-D3D9A7500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9BE93-9486-F449-98FD-F5C4211D0AFE}" type="datetimeFigureOut">
              <a:rPr lang="en-US" smtClean="0"/>
              <a:t>8/1/11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E14E-C40E-354B-A8F6-D3D9A7500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9BE93-9486-F449-98FD-F5C4211D0AFE}" type="datetimeFigureOut">
              <a:rPr lang="en-US" smtClean="0"/>
              <a:t>8/1/11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E14E-C40E-354B-A8F6-D3D9A750012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9BE93-9486-F449-98FD-F5C4211D0AFE}" type="datetimeFigureOut">
              <a:rPr lang="en-US" smtClean="0"/>
              <a:t>8/1/11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E14E-C40E-354B-A8F6-D3D9A750012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9BE93-9486-F449-98FD-F5C4211D0AFE}" type="datetimeFigureOut">
              <a:rPr lang="en-US" smtClean="0"/>
              <a:t>8/1/11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E14E-C40E-354B-A8F6-D3D9A750012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9BE93-9486-F449-98FD-F5C4211D0AFE}" type="datetimeFigureOut">
              <a:rPr lang="en-US" smtClean="0"/>
              <a:t>8/1/11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E14E-C40E-354B-A8F6-D3D9A750012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9BE93-9486-F449-98FD-F5C4211D0AFE}" type="datetimeFigureOut">
              <a:rPr lang="en-US" smtClean="0"/>
              <a:t>8/1/11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E14E-C40E-354B-A8F6-D3D9A750012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9BE93-9486-F449-98FD-F5C4211D0AFE}" type="datetimeFigureOut">
              <a:rPr lang="en-US" smtClean="0"/>
              <a:t>8/1/11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E14E-C40E-354B-A8F6-D3D9A7500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46D9BE93-9486-F449-98FD-F5C4211D0AFE}" type="datetimeFigureOut">
              <a:rPr lang="en-US" smtClean="0"/>
              <a:t>8/1/11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E14E-C40E-354B-A8F6-D3D9A750012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6D9BE93-9486-F449-98FD-F5C4211D0AFE}" type="datetimeFigureOut">
              <a:rPr lang="en-US" smtClean="0"/>
              <a:t>8/1/11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1EDE14E-C40E-354B-A8F6-D3D9A750012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46D9BE93-9486-F449-98FD-F5C4211D0AFE}" type="datetimeFigureOut">
              <a:rPr lang="en-US" smtClean="0"/>
              <a:t>8/1/11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 dirty="0" err="1" smtClean="0"/>
              <a:t>Balisage</a:t>
            </a:r>
            <a:r>
              <a:rPr lang="en-US" dirty="0" smtClean="0"/>
              <a:t> 2011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1EDE14E-C40E-354B-A8F6-D3D9A750012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57200" y="6407944"/>
            <a:ext cx="3922872" cy="365760"/>
          </a:xfrm>
          <a:prstGeom prst="rect">
            <a:avLst/>
          </a:prstGeom>
          <a:noFill/>
        </p:spPr>
        <p:txBody>
          <a:bodyPr wrap="square" rtlCol="0" anchor="b" anchorCtr="0">
            <a:noAutofit/>
          </a:bodyPr>
          <a:lstStyle/>
          <a:p>
            <a:r>
              <a:rPr lang="en-US" sz="1000" dirty="0" smtClean="0"/>
              <a:t>DITA </a:t>
            </a:r>
            <a:r>
              <a:rPr lang="en-US" sz="1000" dirty="0" err="1" smtClean="0"/>
              <a:t>Doctypes</a:t>
            </a:r>
            <a:endParaRPr lang="en-US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pull dir="d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kimber@reallysi.com" TargetMode="External"/><Relationship Id="rId3" Type="http://schemas.openxmlformats.org/officeDocument/2006/relationships/hyperlink" Target="http://wiki.oasis-open.org/dita/FrontPag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DITA</a:t>
            </a:r>
            <a:r>
              <a:rPr lang="en-US" dirty="0" smtClean="0"/>
              <a:t> Document </a:t>
            </a:r>
            <a:r>
              <a:rPr lang="en-US" dirty="0" smtClean="0"/>
              <a:t>T</a:t>
            </a:r>
            <a:r>
              <a:rPr lang="en-US" dirty="0" smtClean="0"/>
              <a:t>ypes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Enabling blind interchange through modular vocabularies and controlled extension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56791" y="4811311"/>
            <a:ext cx="6001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W. Eliot </a:t>
            </a:r>
            <a:r>
              <a:rPr lang="en-US" sz="2000" dirty="0" err="1" smtClean="0"/>
              <a:t>Kimber</a:t>
            </a:r>
            <a:r>
              <a:rPr lang="en-US" sz="2000" dirty="0" smtClean="0"/>
              <a:t>, Really Strategies, Inc.</a:t>
            </a:r>
            <a:endParaRPr lang="en-US" sz="2000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Document Types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class of documents?</a:t>
            </a:r>
          </a:p>
          <a:p>
            <a:r>
              <a:rPr lang="en-US" dirty="0" smtClean="0"/>
              <a:t>A specific vocabulary?</a:t>
            </a:r>
          </a:p>
          <a:p>
            <a:r>
              <a:rPr lang="en-US" dirty="0" smtClean="0"/>
              <a:t>A set of guidelines for documents of a certain type?</a:t>
            </a:r>
          </a:p>
          <a:p>
            <a:r>
              <a:rPr lang="en-US" dirty="0" smtClean="0"/>
              <a:t>All the rules, mechanical and heuristic, that govern documents intended for a specific purpose?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tagname</a:t>
            </a:r>
            <a:r>
              <a:rPr lang="en-US" dirty="0" smtClean="0"/>
              <a:t> of the root element of an XML document?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document type?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2269408" y="2128977"/>
            <a:ext cx="3206321" cy="26963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581712" y="3545906"/>
            <a:ext cx="3206321" cy="2696352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50000">
                <a:schemeClr val="accent2">
                  <a:lumMod val="60000"/>
                  <a:lumOff val="40000"/>
                  <a:alpha val="66000"/>
                </a:schemeClr>
              </a:gs>
              <a:gs pos="70000">
                <a:schemeClr val="accent2">
                  <a:lumMod val="40000"/>
                  <a:lumOff val="60000"/>
                  <a:alpha val="64000"/>
                </a:schemeClr>
              </a:gs>
              <a:gs pos="100000">
                <a:schemeClr val="accent2">
                  <a:lumMod val="20000"/>
                  <a:lumOff val="80000"/>
                  <a:alpha val="56000"/>
                </a:schemeClr>
              </a:gs>
            </a:gsLst>
          </a:gradFill>
          <a:ln>
            <a:solidFill>
              <a:schemeClr val="accent1">
                <a:alpha val="62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unique set of vocabulary and constraint modules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 type: The DITA view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748275" y="2384033"/>
            <a:ext cx="1072244" cy="999421"/>
          </a:xfrm>
          <a:prstGeom prst="roundRect">
            <a:avLst/>
          </a:prstGeom>
          <a:gradFill flip="none" rotWithShape="1">
            <a:gsLst>
              <a:gs pos="0">
                <a:srgbClr val="008000"/>
              </a:gs>
              <a:gs pos="100000">
                <a:srgbClr val="FFFFFF"/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VocabModule</a:t>
            </a:r>
            <a:r>
              <a:rPr lang="en-US" dirty="0" smtClean="0"/>
              <a:t> A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748275" y="3671192"/>
            <a:ext cx="1072244" cy="999421"/>
          </a:xfrm>
          <a:prstGeom prst="roundRect">
            <a:avLst/>
          </a:prstGeom>
          <a:gradFill flip="none" rotWithShape="1">
            <a:gsLst>
              <a:gs pos="0">
                <a:srgbClr val="008000"/>
              </a:gs>
              <a:gs pos="100000">
                <a:srgbClr val="FFFFFF"/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Vocab</a:t>
            </a:r>
            <a:r>
              <a:rPr lang="en-US" dirty="0" smtClean="0"/>
              <a:t> Module B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748275" y="5007870"/>
            <a:ext cx="1072244" cy="999421"/>
          </a:xfrm>
          <a:prstGeom prst="roundRect">
            <a:avLst/>
          </a:prstGeom>
          <a:gradFill flip="none" rotWithShape="1">
            <a:gsLst>
              <a:gs pos="0">
                <a:srgbClr val="008000"/>
              </a:gs>
              <a:gs pos="100000">
                <a:srgbClr val="FFFFFF"/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Vocab</a:t>
            </a:r>
            <a:r>
              <a:rPr lang="en-US" dirty="0" smtClean="0"/>
              <a:t> Module C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4264402" y="2384033"/>
            <a:ext cx="1072244" cy="999421"/>
          </a:xfrm>
          <a:prstGeom prst="roundRect">
            <a:avLst/>
          </a:prstGeom>
          <a:gradFill flip="none" rotWithShape="1">
            <a:gsLst>
              <a:gs pos="0">
                <a:srgbClr val="008000"/>
              </a:gs>
              <a:gs pos="100000">
                <a:srgbClr val="FFFFFF"/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Vocab</a:t>
            </a:r>
            <a:r>
              <a:rPr lang="en-US" dirty="0" smtClean="0"/>
              <a:t> Module D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264402" y="5007870"/>
            <a:ext cx="1072244" cy="999421"/>
          </a:xfrm>
          <a:prstGeom prst="roundRect">
            <a:avLst/>
          </a:prstGeom>
          <a:gradFill flip="none" rotWithShape="1">
            <a:gsLst>
              <a:gs pos="0">
                <a:srgbClr val="008000"/>
              </a:gs>
              <a:gs pos="100000">
                <a:srgbClr val="FFFFFF"/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Vocab</a:t>
            </a:r>
            <a:r>
              <a:rPr lang="en-US" dirty="0" smtClean="0"/>
              <a:t> Module F</a:t>
            </a:r>
            <a:endParaRPr lang="en-US" dirty="0"/>
          </a:p>
        </p:txBody>
      </p:sp>
      <p:sp>
        <p:nvSpPr>
          <p:cNvPr id="17" name="Line Callout 1 16"/>
          <p:cNvSpPr/>
          <p:nvPr/>
        </p:nvSpPr>
        <p:spPr>
          <a:xfrm>
            <a:off x="6485512" y="2519372"/>
            <a:ext cx="1342907" cy="864082"/>
          </a:xfrm>
          <a:prstGeom prst="borderCallout1">
            <a:avLst>
              <a:gd name="adj1" fmla="val 18750"/>
              <a:gd name="adj2" fmla="val -8333"/>
              <a:gd name="adj3" fmla="val 40210"/>
              <a:gd name="adj4" fmla="val -7864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Document Type 1</a:t>
            </a:r>
            <a:endParaRPr lang="en-US" dirty="0"/>
          </a:p>
        </p:txBody>
      </p:sp>
      <p:sp>
        <p:nvSpPr>
          <p:cNvPr id="18" name="Line Callout 1 17"/>
          <p:cNvSpPr/>
          <p:nvPr/>
        </p:nvSpPr>
        <p:spPr>
          <a:xfrm>
            <a:off x="6825295" y="4299589"/>
            <a:ext cx="1342907" cy="864082"/>
          </a:xfrm>
          <a:prstGeom prst="borderCallout1">
            <a:avLst>
              <a:gd name="adj1" fmla="val 18750"/>
              <a:gd name="adj2" fmla="val -8333"/>
              <a:gd name="adj3" fmla="val 40210"/>
              <a:gd name="adj4" fmla="val -7864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Document Type 2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4264402" y="3671192"/>
            <a:ext cx="1072244" cy="999421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Const 1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An </a:t>
            </a:r>
            <a:r>
              <a:rPr lang="en-US" i="1" dirty="0" smtClean="0"/>
              <a:t>invariant </a:t>
            </a:r>
            <a:r>
              <a:rPr lang="en-US" dirty="0" smtClean="0"/>
              <a:t>set of element types or a single attribute</a:t>
            </a:r>
          </a:p>
          <a:p>
            <a:r>
              <a:rPr lang="en-US" dirty="0" smtClean="0"/>
              <a:t>A given element type is defined in exactly one vocabulary module</a:t>
            </a:r>
          </a:p>
          <a:p>
            <a:r>
              <a:rPr lang="en-US" dirty="0" smtClean="0"/>
              <a:t>DITA defines two types of vocabulary module:</a:t>
            </a:r>
          </a:p>
          <a:p>
            <a:pPr lvl="1"/>
            <a:r>
              <a:rPr lang="en-US" dirty="0" smtClean="0"/>
              <a:t>Structural module </a:t>
            </a:r>
          </a:p>
          <a:p>
            <a:pPr lvl="2"/>
            <a:r>
              <a:rPr lang="en-US" dirty="0" smtClean="0"/>
              <a:t>Defines elements intended for use as document roots (topic types, map types)</a:t>
            </a:r>
          </a:p>
          <a:p>
            <a:pPr lvl="1"/>
            <a:r>
              <a:rPr lang="en-US" dirty="0" smtClean="0"/>
              <a:t>Domain module </a:t>
            </a:r>
          </a:p>
          <a:p>
            <a:pPr lvl="2"/>
            <a:r>
              <a:rPr lang="en-US" dirty="0" smtClean="0"/>
              <a:t>Defines elements or attributes intended to be “mixed in” with structural modules.</a:t>
            </a:r>
          </a:p>
          <a:p>
            <a:r>
              <a:rPr lang="en-US" dirty="0" smtClean="0"/>
              <a:t>Distinction between structural and domain modules interesting but not essential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Module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Modifies content models and attribute definitions to add constraints:</a:t>
            </a:r>
          </a:p>
          <a:p>
            <a:pPr lvl="1"/>
            <a:r>
              <a:rPr lang="en-US" dirty="0" smtClean="0"/>
              <a:t>Disallow specific optional element types</a:t>
            </a:r>
          </a:p>
          <a:p>
            <a:pPr lvl="1"/>
            <a:r>
              <a:rPr lang="en-US" dirty="0" smtClean="0"/>
              <a:t>Make the optional required</a:t>
            </a:r>
          </a:p>
          <a:p>
            <a:pPr lvl="1"/>
            <a:r>
              <a:rPr lang="en-US" dirty="0" smtClean="0"/>
              <a:t>Impose ordering on unordered models</a:t>
            </a:r>
          </a:p>
          <a:p>
            <a:pPr lvl="1"/>
            <a:r>
              <a:rPr lang="en-US" dirty="0" smtClean="0"/>
              <a:t>Impose minimum cardinality on repeatable models</a:t>
            </a:r>
          </a:p>
          <a:p>
            <a:pPr lvl="1"/>
            <a:r>
              <a:rPr lang="en-US" dirty="0" smtClean="0"/>
              <a:t>Disallow use of optional attributes</a:t>
            </a:r>
          </a:p>
          <a:p>
            <a:pPr lvl="1"/>
            <a:r>
              <a:rPr lang="en-US" dirty="0" smtClean="0"/>
              <a:t>Make optional attributes required</a:t>
            </a:r>
          </a:p>
          <a:p>
            <a:pPr lvl="1"/>
            <a:r>
              <a:rPr lang="en-US" dirty="0" smtClean="0"/>
              <a:t>Limit allowed values for specific attributes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 module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same module name must mean the same thing in all use contexts</a:t>
            </a:r>
          </a:p>
          <a:p>
            <a:r>
              <a:rPr lang="en-US" dirty="0" smtClean="0"/>
              <a:t>Modules may have multiple names (e.g., “latest” unqualified name and version-specific names)</a:t>
            </a:r>
          </a:p>
          <a:p>
            <a:r>
              <a:rPr lang="en-US" dirty="0" smtClean="0"/>
              <a:t>Modules are invariant in that they cannot be directly modified, only configured indirectly</a:t>
            </a:r>
          </a:p>
          <a:p>
            <a:r>
              <a:rPr lang="en-US" dirty="0" smtClean="0"/>
              <a:t>There is no sense in which two copies of the same version-in-time of a given module can ever be different from each other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characteristics of modules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define a document type you list the vocabulary and constraint modules that make it up</a:t>
            </a:r>
          </a:p>
          <a:p>
            <a:r>
              <a:rPr lang="en-US" dirty="0" smtClean="0"/>
              <a:t>Because modules are invariant, all that matters is the names:</a:t>
            </a:r>
            <a:br>
              <a:rPr lang="en-US" dirty="0" smtClean="0"/>
            </a:br>
            <a:r>
              <a:rPr lang="en-US" sz="1800" dirty="0" smtClean="0">
                <a:latin typeface="Courier New"/>
                <a:cs typeface="Courier New"/>
              </a:rPr>
              <a:t>(topic hi-</a:t>
            </a:r>
            <a:r>
              <a:rPr lang="en-US" sz="1800" dirty="0" err="1" smtClean="0">
                <a:latin typeface="Courier New"/>
                <a:cs typeface="Courier New"/>
              </a:rPr>
              <a:t>d</a:t>
            </a:r>
            <a:r>
              <a:rPr lang="en-US" sz="1800" dirty="0" smtClean="0">
                <a:latin typeface="Courier New"/>
                <a:cs typeface="Courier New"/>
              </a:rPr>
              <a:t> </a:t>
            </a:r>
            <a:r>
              <a:rPr lang="en-US" sz="1800" dirty="0" err="1" smtClean="0">
                <a:latin typeface="Courier New"/>
                <a:cs typeface="Courier New"/>
              </a:rPr>
              <a:t>sw-d</a:t>
            </a:r>
            <a:r>
              <a:rPr lang="en-US" sz="1800" dirty="0" smtClean="0">
                <a:latin typeface="Courier New"/>
                <a:cs typeface="Courier New"/>
              </a:rPr>
              <a:t> d4p_renditionTarget-a </a:t>
            </a:r>
            <a:r>
              <a:rPr lang="en-US" sz="1800" dirty="0" err="1" smtClean="0">
                <a:latin typeface="Courier New"/>
                <a:cs typeface="Courier New"/>
              </a:rPr>
              <a:t>noTextInLi-c</a:t>
            </a:r>
            <a:r>
              <a:rPr lang="en-US" sz="1800" dirty="0" smtClean="0">
                <a:latin typeface="Courier New"/>
                <a:cs typeface="Courier New"/>
              </a:rPr>
              <a:t>)</a:t>
            </a:r>
            <a:r>
              <a:rPr lang="en-US" dirty="0" smtClean="0"/>
              <a:t>  </a:t>
            </a:r>
          </a:p>
          <a:p>
            <a:r>
              <a:rPr lang="en-US" dirty="0" smtClean="0"/>
              <a:t>Names can be </a:t>
            </a:r>
            <a:r>
              <a:rPr lang="en-US" dirty="0" err="1" smtClean="0"/>
              <a:t>dereferenced</a:t>
            </a:r>
            <a:r>
              <a:rPr lang="en-US" dirty="0" smtClean="0"/>
              <a:t> to module details</a:t>
            </a:r>
          </a:p>
          <a:p>
            <a:r>
              <a:rPr lang="en-US" dirty="0" smtClean="0"/>
              <a:t>That is, the documentation of the module, whatever form that takes.</a:t>
            </a:r>
          </a:p>
          <a:p>
            <a:r>
              <a:rPr lang="en-US" dirty="0" smtClean="0"/>
              <a:t>Use of literal constraint specs by documents is completely optional 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Document types are composed from modules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Documents, modules, and </a:t>
            </a:r>
            <a:r>
              <a:rPr lang="en-US" dirty="0" err="1" smtClean="0"/>
              <a:t>doctypes</a:t>
            </a:r>
            <a:endParaRPr lang="en-US" dirty="0"/>
          </a:p>
        </p:txBody>
      </p:sp>
      <p:grpSp>
        <p:nvGrpSpPr>
          <p:cNvPr id="52" name="Group 51"/>
          <p:cNvGrpSpPr/>
          <p:nvPr/>
        </p:nvGrpSpPr>
        <p:grpSpPr>
          <a:xfrm>
            <a:off x="5090554" y="1748962"/>
            <a:ext cx="1072244" cy="3623258"/>
            <a:chOff x="5090554" y="1748962"/>
            <a:chExt cx="1072244" cy="3623258"/>
          </a:xfrm>
        </p:grpSpPr>
        <p:sp>
          <p:nvSpPr>
            <p:cNvPr id="5" name="Rounded Rectangle 4"/>
            <p:cNvSpPr/>
            <p:nvPr/>
          </p:nvSpPr>
          <p:spPr>
            <a:xfrm>
              <a:off x="5090554" y="1748962"/>
              <a:ext cx="1072244" cy="999421"/>
            </a:xfrm>
            <a:prstGeom prst="roundRect">
              <a:avLst/>
            </a:prstGeom>
            <a:gradFill flip="none" rotWithShape="1">
              <a:gsLst>
                <a:gs pos="0">
                  <a:srgbClr val="008000"/>
                </a:gs>
                <a:gs pos="100000">
                  <a:srgbClr val="FFFFFF"/>
                </a:gs>
              </a:gsLst>
              <a:lin ang="162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VocabModule</a:t>
              </a:r>
              <a:r>
                <a:rPr lang="en-US" dirty="0" smtClean="0"/>
                <a:t> A</a:t>
              </a:r>
              <a:endParaRPr lang="en-US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5090554" y="3036121"/>
              <a:ext cx="1072244" cy="999421"/>
            </a:xfrm>
            <a:prstGeom prst="roundRect">
              <a:avLst/>
            </a:prstGeom>
            <a:gradFill flip="none" rotWithShape="1">
              <a:gsLst>
                <a:gs pos="0">
                  <a:srgbClr val="008000"/>
                </a:gs>
                <a:gs pos="100000">
                  <a:srgbClr val="FFFFFF"/>
                </a:gs>
              </a:gsLst>
              <a:lin ang="162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Vocab</a:t>
              </a:r>
              <a:r>
                <a:rPr lang="en-US" dirty="0" smtClean="0"/>
                <a:t> Module B</a:t>
              </a:r>
              <a:endParaRPr lang="en-US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090554" y="4372799"/>
              <a:ext cx="1072244" cy="999421"/>
            </a:xfrm>
            <a:prstGeom prst="roundRect">
              <a:avLst/>
            </a:prstGeom>
            <a:gradFill flip="none" rotWithShape="1">
              <a:gsLst>
                <a:gs pos="0">
                  <a:srgbClr val="008000"/>
                </a:gs>
                <a:gs pos="100000">
                  <a:srgbClr val="FFFFFF"/>
                </a:gs>
              </a:gsLst>
              <a:lin ang="162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Vocab</a:t>
              </a:r>
              <a:r>
                <a:rPr lang="en-US" dirty="0" smtClean="0"/>
                <a:t> Module C</a:t>
              </a:r>
              <a:endParaRPr lang="en-US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404113" y="1978016"/>
            <a:ext cx="1686441" cy="1166326"/>
            <a:chOff x="1623981" y="1978016"/>
            <a:chExt cx="1686441" cy="1166326"/>
          </a:xfrm>
        </p:grpSpPr>
        <p:cxnSp>
          <p:nvCxnSpPr>
            <p:cNvPr id="12" name="Elbow Connector 11"/>
            <p:cNvCxnSpPr>
              <a:stCxn id="8" idx="3"/>
            </p:cNvCxnSpPr>
            <p:nvPr/>
          </p:nvCxnSpPr>
          <p:spPr>
            <a:xfrm flipV="1">
              <a:off x="1623981" y="1978016"/>
              <a:ext cx="1686441" cy="402233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Elbow Connector 12"/>
            <p:cNvCxnSpPr>
              <a:stCxn id="8" idx="3"/>
            </p:cNvCxnSpPr>
            <p:nvPr/>
          </p:nvCxnSpPr>
          <p:spPr>
            <a:xfrm>
              <a:off x="1623981" y="2380249"/>
              <a:ext cx="1686441" cy="764093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3404113" y="3535832"/>
            <a:ext cx="1686441" cy="1336678"/>
            <a:chOff x="1623981" y="3535832"/>
            <a:chExt cx="3383293" cy="1336678"/>
          </a:xfrm>
        </p:grpSpPr>
        <p:cxnSp>
          <p:nvCxnSpPr>
            <p:cNvPr id="16" name="Elbow Connector 15"/>
            <p:cNvCxnSpPr>
              <a:stCxn id="9" idx="3"/>
              <a:endCxn id="6" idx="1"/>
            </p:cNvCxnSpPr>
            <p:nvPr/>
          </p:nvCxnSpPr>
          <p:spPr>
            <a:xfrm flipV="1">
              <a:off x="1623981" y="3535832"/>
              <a:ext cx="3383293" cy="181095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/>
            <p:cNvCxnSpPr>
              <a:stCxn id="9" idx="3"/>
              <a:endCxn id="7" idx="1"/>
            </p:cNvCxnSpPr>
            <p:nvPr/>
          </p:nvCxnSpPr>
          <p:spPr>
            <a:xfrm>
              <a:off x="1623981" y="3716927"/>
              <a:ext cx="3383293" cy="1155583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2435971" y="1807664"/>
            <a:ext cx="968142" cy="3803997"/>
            <a:chOff x="2435971" y="1890952"/>
            <a:chExt cx="968142" cy="3803997"/>
          </a:xfrm>
        </p:grpSpPr>
        <p:sp>
          <p:nvSpPr>
            <p:cNvPr id="8" name="Folded Corner 7"/>
            <p:cNvSpPr/>
            <p:nvPr/>
          </p:nvSpPr>
          <p:spPr>
            <a:xfrm>
              <a:off x="2435971" y="1890952"/>
              <a:ext cx="968142" cy="1145169"/>
            </a:xfrm>
            <a:prstGeom prst="foldedCorne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Doc 1</a:t>
              </a:r>
              <a:endParaRPr lang="en-US" dirty="0"/>
            </a:p>
          </p:txBody>
        </p:sp>
        <p:sp>
          <p:nvSpPr>
            <p:cNvPr id="9" name="Folded Corner 8"/>
            <p:cNvSpPr/>
            <p:nvPr/>
          </p:nvSpPr>
          <p:spPr>
            <a:xfrm>
              <a:off x="2435971" y="3227630"/>
              <a:ext cx="968142" cy="1145169"/>
            </a:xfrm>
            <a:prstGeom prst="foldedCorner">
              <a:avLst/>
            </a:prstGeom>
            <a:gradFill>
              <a:gsLst>
                <a:gs pos="0">
                  <a:schemeClr val="accent2"/>
                </a:gs>
                <a:gs pos="50000">
                  <a:schemeClr val="accent2">
                    <a:lumMod val="60000"/>
                    <a:lumOff val="40000"/>
                  </a:schemeClr>
                </a:gs>
                <a:gs pos="7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Doc 2</a:t>
              </a:r>
              <a:endParaRPr lang="en-US" dirty="0"/>
            </a:p>
          </p:txBody>
        </p:sp>
        <p:sp>
          <p:nvSpPr>
            <p:cNvPr id="10" name="Folded Corner 9"/>
            <p:cNvSpPr/>
            <p:nvPr/>
          </p:nvSpPr>
          <p:spPr>
            <a:xfrm>
              <a:off x="2435971" y="4549780"/>
              <a:ext cx="968142" cy="1145169"/>
            </a:xfrm>
            <a:prstGeom prst="foldedCorner">
              <a:avLst/>
            </a:prstGeom>
            <a:gradFill>
              <a:gsLst>
                <a:gs pos="0">
                  <a:srgbClr val="8D8D00"/>
                </a:gs>
                <a:gs pos="50000">
                  <a:srgbClr val="CFD60A"/>
                </a:gs>
                <a:gs pos="70000">
                  <a:srgbClr val="DDE126"/>
                </a:gs>
                <a:gs pos="100000">
                  <a:srgbClr val="FFFF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Doc 3</a:t>
              </a:r>
              <a:endParaRPr lang="en-US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3404113" y="2248673"/>
            <a:ext cx="1686441" cy="2790404"/>
            <a:chOff x="3404113" y="2248673"/>
            <a:chExt cx="1686441" cy="2790404"/>
          </a:xfrm>
        </p:grpSpPr>
        <p:cxnSp>
          <p:nvCxnSpPr>
            <p:cNvPr id="23" name="Elbow Connector 22"/>
            <p:cNvCxnSpPr>
              <a:stCxn id="10" idx="3"/>
              <a:endCxn id="5" idx="1"/>
            </p:cNvCxnSpPr>
            <p:nvPr/>
          </p:nvCxnSpPr>
          <p:spPr>
            <a:xfrm flipV="1">
              <a:off x="3404113" y="2248673"/>
              <a:ext cx="1686441" cy="2790404"/>
            </a:xfrm>
            <a:prstGeom prst="bentConnector3">
              <a:avLst>
                <a:gd name="adj1" fmla="val 32716"/>
              </a:avLst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Elbow Connector 33"/>
            <p:cNvCxnSpPr>
              <a:stCxn id="10" idx="3"/>
            </p:cNvCxnSpPr>
            <p:nvPr/>
          </p:nvCxnSpPr>
          <p:spPr>
            <a:xfrm flipV="1">
              <a:off x="3404113" y="3872753"/>
              <a:ext cx="1686441" cy="1166324"/>
            </a:xfrm>
            <a:prstGeom prst="bentConnector3">
              <a:avLst>
                <a:gd name="adj1" fmla="val 32099"/>
              </a:avLst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/>
          <p:cNvGrpSpPr/>
          <p:nvPr/>
        </p:nvGrpSpPr>
        <p:grpSpPr>
          <a:xfrm>
            <a:off x="1134704" y="2061305"/>
            <a:ext cx="1020193" cy="3310915"/>
            <a:chOff x="1134704" y="2061305"/>
            <a:chExt cx="1020193" cy="3310915"/>
          </a:xfrm>
        </p:grpSpPr>
        <p:sp>
          <p:nvSpPr>
            <p:cNvPr id="54" name="Right Arrow 53"/>
            <p:cNvSpPr/>
            <p:nvPr/>
          </p:nvSpPr>
          <p:spPr>
            <a:xfrm>
              <a:off x="1134704" y="2061305"/>
              <a:ext cx="1020193" cy="447952"/>
            </a:xfrm>
            <a:prstGeom prst="rightArrow">
              <a:avLst/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ight Arrow 54"/>
            <p:cNvSpPr/>
            <p:nvPr/>
          </p:nvSpPr>
          <p:spPr>
            <a:xfrm>
              <a:off x="1134704" y="4924268"/>
              <a:ext cx="1020193" cy="447952"/>
            </a:xfrm>
            <a:prstGeom prst="rightArrow">
              <a:avLst/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4538817" y="1219792"/>
            <a:ext cx="249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Vocabulary Modules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2241507" y="1219792"/>
            <a:ext cx="140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Documents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6877343" y="1232972"/>
            <a:ext cx="2210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Constraint Modules</a:t>
            </a:r>
            <a:endParaRPr lang="en-US" dirty="0"/>
          </a:p>
        </p:txBody>
      </p:sp>
      <p:grpSp>
        <p:nvGrpSpPr>
          <p:cNvPr id="60" name="Group 59"/>
          <p:cNvGrpSpPr/>
          <p:nvPr/>
        </p:nvGrpSpPr>
        <p:grpSpPr>
          <a:xfrm>
            <a:off x="7283340" y="2376313"/>
            <a:ext cx="1072244" cy="3623258"/>
            <a:chOff x="5090554" y="1748962"/>
            <a:chExt cx="1072244" cy="3623258"/>
          </a:xfrm>
        </p:grpSpPr>
        <p:sp>
          <p:nvSpPr>
            <p:cNvPr id="61" name="Rounded Rectangle 60"/>
            <p:cNvSpPr/>
            <p:nvPr/>
          </p:nvSpPr>
          <p:spPr>
            <a:xfrm>
              <a:off x="5090554" y="1748962"/>
              <a:ext cx="1072244" cy="999421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Const 1</a:t>
              </a:r>
              <a:endParaRPr lang="en-US" dirty="0"/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5090554" y="3036121"/>
              <a:ext cx="1072244" cy="999421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Const 2</a:t>
              </a:r>
              <a:endParaRPr lang="en-US" dirty="0"/>
            </a:p>
          </p:txBody>
        </p:sp>
        <p:sp>
          <p:nvSpPr>
            <p:cNvPr id="63" name="Rounded Rectangle 62"/>
            <p:cNvSpPr/>
            <p:nvPr/>
          </p:nvSpPr>
          <p:spPr>
            <a:xfrm>
              <a:off x="5090554" y="4372799"/>
              <a:ext cx="1072244" cy="999421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Const 3</a:t>
              </a:r>
              <a:endParaRPr lang="en-US" dirty="0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3945440" y="2876024"/>
            <a:ext cx="3337900" cy="1288747"/>
            <a:chOff x="3945440" y="2876024"/>
            <a:chExt cx="3337900" cy="1288747"/>
          </a:xfrm>
        </p:grpSpPr>
        <p:cxnSp>
          <p:nvCxnSpPr>
            <p:cNvPr id="65" name="Elbow Connector 64"/>
            <p:cNvCxnSpPr>
              <a:endCxn id="62" idx="1"/>
            </p:cNvCxnSpPr>
            <p:nvPr/>
          </p:nvCxnSpPr>
          <p:spPr>
            <a:xfrm flipV="1">
              <a:off x="3945440" y="4163183"/>
              <a:ext cx="3337900" cy="1588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Elbow Connector 66"/>
            <p:cNvCxnSpPr>
              <a:endCxn id="61" idx="1"/>
            </p:cNvCxnSpPr>
            <p:nvPr/>
          </p:nvCxnSpPr>
          <p:spPr>
            <a:xfrm>
              <a:off x="4257744" y="2876024"/>
              <a:ext cx="3025596" cy="1588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the document use a vocabulary module I don’t directly understand?</a:t>
            </a:r>
          </a:p>
          <a:p>
            <a:r>
              <a:rPr lang="en-US" dirty="0" smtClean="0"/>
              <a:t>Does the document use a vocabulary module with no ancestor I understand?</a:t>
            </a:r>
          </a:p>
          <a:p>
            <a:r>
              <a:rPr lang="en-US" dirty="0" smtClean="0"/>
              <a:t>Does document B use more-general types than document A?</a:t>
            </a:r>
          </a:p>
          <a:p>
            <a:r>
              <a:rPr lang="en-US" dirty="0" smtClean="0"/>
              <a:t>Does document B impose fewer constraints than document A?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Questions you can now answer about documents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Given the set of names and knowledge of each module involved</a:t>
            </a:r>
          </a:p>
          <a:p>
            <a:r>
              <a:rPr lang="en-US" dirty="0" smtClean="0"/>
              <a:t>Can synthesize a formal constraint spec that reflects the testable rules of the modules as combined</a:t>
            </a:r>
          </a:p>
          <a:p>
            <a:r>
              <a:rPr lang="en-US" dirty="0" smtClean="0"/>
              <a:t>Of course, in practice, easier to just have pre-existing modules in common document constraint specification form (DTD, XSD, </a:t>
            </a:r>
            <a:r>
              <a:rPr lang="en-US" dirty="0" err="1" smtClean="0"/>
              <a:t>Schematron</a:t>
            </a:r>
            <a:r>
              <a:rPr lang="en-US" dirty="0" smtClean="0"/>
              <a:t>, RNG, etc.)</a:t>
            </a:r>
          </a:p>
          <a:p>
            <a:r>
              <a:rPr lang="en-US" dirty="0" smtClean="0"/>
              <a:t>Literal combination is through document type “shells”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Validation against document types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20+ years practice with generalized markup</a:t>
            </a:r>
          </a:p>
          <a:p>
            <a:r>
              <a:rPr lang="en-US" dirty="0" smtClean="0"/>
              <a:t>Co-editor of </a:t>
            </a:r>
            <a:r>
              <a:rPr lang="en-US" dirty="0" err="1" smtClean="0"/>
              <a:t>HyTime</a:t>
            </a:r>
            <a:r>
              <a:rPr lang="en-US" dirty="0" smtClean="0"/>
              <a:t> 2</a:t>
            </a:r>
          </a:p>
          <a:p>
            <a:r>
              <a:rPr lang="en-US" dirty="0" smtClean="0"/>
              <a:t>Architect, with Wayne Wohler, Don Day, et al, of IBM ID Doc document type</a:t>
            </a:r>
          </a:p>
          <a:p>
            <a:r>
              <a:rPr lang="en-US" dirty="0" smtClean="0"/>
              <a:t>Key member of Boeing EMOD system team (aircraft maintenance manuals)</a:t>
            </a:r>
          </a:p>
          <a:p>
            <a:r>
              <a:rPr lang="en-US" dirty="0" smtClean="0"/>
              <a:t>Founding member of DITA Technical Committee</a:t>
            </a:r>
          </a:p>
          <a:p>
            <a:r>
              <a:rPr lang="en-US" dirty="0" smtClean="0"/>
              <a:t>For last several years, focus has been on developing XML-based commercial publishing solutions</a:t>
            </a:r>
          </a:p>
          <a:p>
            <a:r>
              <a:rPr lang="en-US" dirty="0" smtClean="0"/>
              <a:t>Employed by Really Strategies, Inc. as a Senior Solutions Architect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external identifier of a given document’s document type shell is of no importance</a:t>
            </a:r>
          </a:p>
          <a:p>
            <a:r>
              <a:rPr lang="en-US" dirty="0" smtClean="0"/>
              <a:t>The same set of modules may have any number of expressions as document type shells</a:t>
            </a:r>
          </a:p>
          <a:p>
            <a:r>
              <a:rPr lang="en-US" dirty="0" smtClean="0"/>
              <a:t>Not necessary or useful to coordinate the resource locations or names of those shells</a:t>
            </a:r>
          </a:p>
          <a:p>
            <a:r>
              <a:rPr lang="en-US" dirty="0" smtClean="0"/>
              <a:t>The list of module names tells you they are all the same document type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Consequence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Never required</a:t>
            </a:r>
          </a:p>
          <a:p>
            <a:r>
              <a:rPr lang="en-US" dirty="0" smtClean="0"/>
              <a:t>Primarily serve as a convenience:</a:t>
            </a:r>
          </a:p>
          <a:p>
            <a:pPr lvl="1"/>
            <a:r>
              <a:rPr lang="en-US" dirty="0" smtClean="0"/>
              <a:t>Authoring in syntax-driven editors</a:t>
            </a:r>
          </a:p>
          <a:p>
            <a:pPr lvl="1"/>
            <a:r>
              <a:rPr lang="en-US" dirty="0" smtClean="0"/>
              <a:t>Specification of default values</a:t>
            </a:r>
          </a:p>
          <a:p>
            <a:pPr lvl="1"/>
            <a:r>
              <a:rPr lang="en-US" dirty="0" smtClean="0"/>
              <a:t>Validation using normal XML tools</a:t>
            </a:r>
          </a:p>
          <a:p>
            <a:pPr lvl="2"/>
            <a:r>
              <a:rPr lang="en-US" dirty="0" smtClean="0"/>
              <a:t>Avoids the need to code up validation in some ad-hoc way</a:t>
            </a:r>
          </a:p>
          <a:p>
            <a:r>
              <a:rPr lang="en-US" dirty="0" smtClean="0"/>
              <a:t>For validation, </a:t>
            </a:r>
            <a:r>
              <a:rPr lang="en-US" dirty="0" err="1" smtClean="0"/>
              <a:t>Schematron</a:t>
            </a:r>
            <a:r>
              <a:rPr lang="en-US" dirty="0" smtClean="0"/>
              <a:t> starts to look like best tool</a:t>
            </a:r>
          </a:p>
          <a:p>
            <a:r>
              <a:rPr lang="en-US" dirty="0" smtClean="0"/>
              <a:t>For default values, DTD or XSD or RNG as you choose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role of literal schemas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document type is a unique set of vocabulary and constraint modules</a:t>
            </a:r>
          </a:p>
          <a:p>
            <a:r>
              <a:rPr lang="en-US" dirty="0" smtClean="0"/>
              <a:t>Vocabulary and constraint modules are invariant</a:t>
            </a:r>
          </a:p>
          <a:p>
            <a:r>
              <a:rPr lang="en-US" dirty="0" smtClean="0"/>
              <a:t>Vocabulary and constraint modules have global identity</a:t>
            </a:r>
          </a:p>
          <a:p>
            <a:r>
              <a:rPr lang="en-US" dirty="0" smtClean="0"/>
              <a:t>Rules for vocabulary and constraint composition ensure no surprises:</a:t>
            </a:r>
          </a:p>
          <a:p>
            <a:pPr lvl="1"/>
            <a:r>
              <a:rPr lang="en-US" dirty="0" smtClean="0"/>
              <a:t>Cannot relax base constraints</a:t>
            </a:r>
          </a:p>
          <a:p>
            <a:pPr lvl="1"/>
            <a:r>
              <a:rPr lang="en-US" dirty="0" smtClean="0"/>
              <a:t>All imposed constraints must be formally declared</a:t>
            </a:r>
          </a:p>
          <a:p>
            <a:r>
              <a:rPr lang="en-US" dirty="0" smtClean="0"/>
              <a:t>Can usefully compare two document types for “compatibility” by comparing set of modules used. </a:t>
            </a:r>
          </a:p>
          <a:p>
            <a:r>
              <a:rPr lang="en-US" dirty="0" smtClean="0"/>
              <a:t>Resource names of document type shells are not interesting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Extensibility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DITA’s</a:t>
            </a:r>
            <a:r>
              <a:rPr lang="en-US" dirty="0" smtClean="0"/>
              <a:t> specialization facility</a:t>
            </a:r>
          </a:p>
          <a:p>
            <a:r>
              <a:rPr lang="en-US" dirty="0" smtClean="0"/>
              <a:t>What’s important is the concept, not the DITA syntax</a:t>
            </a:r>
          </a:p>
          <a:p>
            <a:r>
              <a:rPr lang="en-US" dirty="0" smtClean="0"/>
              <a:t>The DITA syntax reflects a number of practical constraints that may or may not be avoidable.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Extensibility of Vocabulary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59686"/>
            <a:ext cx="8229600" cy="511161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Every element type is either:</a:t>
            </a:r>
          </a:p>
          <a:p>
            <a:pPr lvl="1"/>
            <a:r>
              <a:rPr lang="en-US" dirty="0" smtClean="0"/>
              <a:t>A base type</a:t>
            </a:r>
          </a:p>
          <a:p>
            <a:pPr lvl="1"/>
            <a:r>
              <a:rPr lang="en-US" dirty="0" smtClean="0"/>
              <a:t>Derived from a base type or another, more-general specialization</a:t>
            </a:r>
          </a:p>
          <a:p>
            <a:r>
              <a:rPr lang="en-US" dirty="0" smtClean="0"/>
              <a:t>Specialized types part of a hierarchy of types</a:t>
            </a:r>
          </a:p>
          <a:p>
            <a:r>
              <a:rPr lang="en-US" dirty="0" smtClean="0"/>
              <a:t>Element instances specify their type hierarchy: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118" dirty="0" smtClean="0">
                <a:latin typeface="Courier New"/>
                <a:cs typeface="Courier New"/>
              </a:rPr>
              <a:t>&lt;</a:t>
            </a:r>
            <a:r>
              <a:rPr lang="en-US" sz="2118" dirty="0" err="1" smtClean="0">
                <a:latin typeface="Courier New"/>
                <a:cs typeface="Courier New"/>
              </a:rPr>
              <a:t>foo</a:t>
            </a:r>
            <a:r>
              <a:rPr lang="en-US" sz="2118" dirty="0" smtClean="0">
                <a:latin typeface="Courier New"/>
                <a:cs typeface="Courier New"/>
              </a:rPr>
              <a:t> class=“- topic/</a:t>
            </a:r>
            <a:r>
              <a:rPr lang="en-US" sz="2118" dirty="0" err="1" smtClean="0">
                <a:latin typeface="Courier New"/>
                <a:cs typeface="Courier New"/>
              </a:rPr>
              <a:t>p</a:t>
            </a:r>
            <a:r>
              <a:rPr lang="en-US" sz="2118" dirty="0" smtClean="0">
                <a:latin typeface="Courier New"/>
                <a:cs typeface="Courier New"/>
              </a:rPr>
              <a:t> </a:t>
            </a:r>
            <a:r>
              <a:rPr lang="en-US" sz="2118" dirty="0" err="1" smtClean="0">
                <a:latin typeface="Courier New"/>
                <a:cs typeface="Courier New"/>
              </a:rPr>
              <a:t>mypara-d/foo</a:t>
            </a:r>
            <a:r>
              <a:rPr lang="en-US" sz="2118" dirty="0" smtClean="0">
                <a:latin typeface="Courier New"/>
                <a:cs typeface="Courier New"/>
              </a:rPr>
              <a:t> “&gt;A </a:t>
            </a:r>
            <a:r>
              <a:rPr lang="en-US" sz="2118" dirty="0" err="1" smtClean="0">
                <a:latin typeface="Courier New"/>
                <a:cs typeface="Courier New"/>
              </a:rPr>
              <a:t>foo</a:t>
            </a:r>
            <a:r>
              <a:rPr lang="en-US" sz="2118" dirty="0" smtClean="0">
                <a:latin typeface="Courier New"/>
                <a:cs typeface="Courier New"/>
              </a:rPr>
              <a:t> </a:t>
            </a:r>
            <a:r>
              <a:rPr lang="en-US" sz="2118" dirty="0" err="1" smtClean="0">
                <a:latin typeface="Courier New"/>
                <a:cs typeface="Courier New"/>
              </a:rPr>
              <a:t>para</a:t>
            </a:r>
            <a:r>
              <a:rPr lang="en-US" sz="2118" dirty="0" smtClean="0">
                <a:latin typeface="Courier New"/>
                <a:cs typeface="Courier New"/>
              </a:rPr>
              <a:t>&lt;/</a:t>
            </a:r>
            <a:r>
              <a:rPr lang="en-US" sz="2118" dirty="0" err="1" smtClean="0">
                <a:latin typeface="Courier New"/>
                <a:cs typeface="Courier New"/>
              </a:rPr>
              <a:t>foo</a:t>
            </a:r>
            <a:r>
              <a:rPr lang="en-US" sz="2118" dirty="0" smtClean="0">
                <a:latin typeface="Courier New"/>
                <a:cs typeface="Courier New"/>
              </a:rPr>
              <a:t>&gt;</a:t>
            </a:r>
            <a:br>
              <a:rPr lang="en-US" sz="2118" dirty="0" smtClean="0">
                <a:latin typeface="Courier New"/>
                <a:cs typeface="Courier New"/>
              </a:rPr>
            </a:br>
            <a:endParaRPr lang="en-US" dirty="0" smtClean="0">
              <a:latin typeface="Courier New"/>
              <a:cs typeface="Courier New"/>
            </a:endParaRPr>
          </a:p>
          <a:p>
            <a:r>
              <a:rPr lang="en-US" dirty="0" smtClean="0"/>
              <a:t>Every vocabulary module is either</a:t>
            </a:r>
          </a:p>
          <a:p>
            <a:pPr lvl="1"/>
            <a:r>
              <a:rPr lang="en-US" dirty="0" smtClean="0"/>
              <a:t>A base module (defines only base types)</a:t>
            </a:r>
          </a:p>
          <a:p>
            <a:pPr lvl="1"/>
            <a:r>
              <a:rPr lang="en-US" dirty="0" smtClean="0"/>
              <a:t>A specialization module (defines specializations of more-general types)</a:t>
            </a:r>
          </a:p>
          <a:p>
            <a:r>
              <a:rPr lang="en-US" dirty="0" smtClean="0"/>
              <a:t>Rules for specialized elements:</a:t>
            </a:r>
          </a:p>
          <a:p>
            <a:pPr lvl="1"/>
            <a:r>
              <a:rPr lang="en-US" dirty="0" smtClean="0"/>
              <a:t>Specialization must be at least as constrained as base type</a:t>
            </a:r>
          </a:p>
          <a:p>
            <a:pPr lvl="1"/>
            <a:r>
              <a:rPr lang="en-US" dirty="0" smtClean="0"/>
              <a:t>All types allowed in specialization must be same as or specialized from types allowed in the base.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Specialization in a nutshell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Specialization example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Allows satisfying new requirements without necessarily breaking all existing processing</a:t>
            </a:r>
          </a:p>
          <a:p>
            <a:r>
              <a:rPr lang="en-US" dirty="0" smtClean="0"/>
              <a:t>Avoids trap of invariant, monolithic document types</a:t>
            </a:r>
          </a:p>
          <a:p>
            <a:r>
              <a:rPr lang="en-US" dirty="0" smtClean="0"/>
              <a:t>Constraints on extension avoid problems inherent in unconstrained extension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Specialization is constrained extension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 </a:t>
            </a:r>
            <a:r>
              <a:rPr lang="en-US" dirty="0" smtClean="0"/>
              <a:t>types must be allow appropriate range of specialization</a:t>
            </a:r>
          </a:p>
          <a:p>
            <a:r>
              <a:rPr lang="en-US" dirty="0" smtClean="0"/>
              <a:t>Necessarily loose base models require more effort to constrain for specific use cases</a:t>
            </a:r>
          </a:p>
          <a:p>
            <a:r>
              <a:rPr lang="en-US" dirty="0" smtClean="0"/>
              <a:t>Base types must be defined carefully to ensure they are not </a:t>
            </a:r>
            <a:r>
              <a:rPr lang="en-US" dirty="0" err="1" smtClean="0"/>
              <a:t>overconstrained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Constrained extension not without cost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Processing can be defined in terms of any level in the specialization hierarchy</a:t>
            </a:r>
          </a:p>
          <a:p>
            <a:r>
              <a:rPr lang="en-US" dirty="0" smtClean="0"/>
              <a:t>Thus, any element can be understood in terms of its base type</a:t>
            </a:r>
          </a:p>
          <a:p>
            <a:r>
              <a:rPr lang="en-US" dirty="0" smtClean="0"/>
              <a:t>If you understand all the base types you have a minimal understanding of all possible types</a:t>
            </a:r>
          </a:p>
          <a:p>
            <a:r>
              <a:rPr lang="en-US" dirty="0" smtClean="0"/>
              <a:t>Thus there is a minimal level of interchange that requires only knowledge of the base types</a:t>
            </a:r>
          </a:p>
          <a:p>
            <a:r>
              <a:rPr lang="en-US" dirty="0" smtClean="0"/>
              <a:t>Base processing cannot, of course, always be sufficient for a given document or use of a document.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Specialization enables interoperability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My career has largely been about interchange and interoperation</a:t>
            </a:r>
          </a:p>
          <a:p>
            <a:r>
              <a:rPr lang="en-US" dirty="0" smtClean="0"/>
              <a:t>Within and among large enterprises</a:t>
            </a:r>
          </a:p>
          <a:p>
            <a:r>
              <a:rPr lang="en-US" dirty="0" smtClean="0"/>
              <a:t>Between publishers and licensees</a:t>
            </a:r>
          </a:p>
          <a:p>
            <a:r>
              <a:rPr lang="en-US" dirty="0" smtClean="0"/>
              <a:t>Between now and the future</a:t>
            </a:r>
          </a:p>
          <a:p>
            <a:r>
              <a:rPr lang="en-US" dirty="0" smtClean="0"/>
              <a:t>Among processing systems</a:t>
            </a:r>
          </a:p>
          <a:p>
            <a:r>
              <a:rPr lang="en-US" dirty="0" smtClean="0"/>
              <a:t>Primary use cases:</a:t>
            </a:r>
          </a:p>
          <a:p>
            <a:pPr lvl="1"/>
            <a:r>
              <a:rPr lang="en-US" dirty="0" smtClean="0"/>
              <a:t>Reuse of content within enterprises</a:t>
            </a:r>
          </a:p>
          <a:p>
            <a:pPr lvl="1"/>
            <a:r>
              <a:rPr lang="en-US" dirty="0" smtClean="0"/>
              <a:t>Integration of content from different suppliers</a:t>
            </a:r>
          </a:p>
          <a:p>
            <a:pPr lvl="1"/>
            <a:r>
              <a:rPr lang="en-US" dirty="0" smtClean="0"/>
              <a:t>Use of content by licensees</a:t>
            </a:r>
          </a:p>
          <a:p>
            <a:pPr lvl="1"/>
            <a:r>
              <a:rPr lang="en-US" dirty="0" smtClean="0"/>
              <a:t>Multi-output publishing from single XML source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this experience really mean?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Makes value of modular processing implementation obvious</a:t>
            </a:r>
          </a:p>
          <a:p>
            <a:r>
              <a:rPr lang="en-US" dirty="0" smtClean="0"/>
              <a:t>Modularity of implementation makes interchange of processing support easier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Vocabulary modules naturally align to implementation modules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Beyond DITA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General approach could be used in any application domain</a:t>
            </a:r>
          </a:p>
          <a:p>
            <a:r>
              <a:rPr lang="en-US" dirty="0" smtClean="0"/>
              <a:t>The DITA approach is generic</a:t>
            </a:r>
          </a:p>
          <a:p>
            <a:r>
              <a:rPr lang="en-US" dirty="0" smtClean="0"/>
              <a:t>Would probably want a better syntax for specialization hierarchy declaration</a:t>
            </a:r>
          </a:p>
          <a:p>
            <a:pPr lvl="1"/>
            <a:r>
              <a:rPr lang="en-US" dirty="0" smtClean="0"/>
              <a:t>DITA </a:t>
            </a:r>
            <a:r>
              <a:rPr lang="en-US" dirty="0" smtClean="0"/>
              <a:t>@class syntax cannot easily accommodate namespaces</a:t>
            </a:r>
          </a:p>
          <a:p>
            <a:pPr lvl="1"/>
            <a:r>
              <a:rPr lang="en-US" dirty="0" smtClean="0"/>
              <a:t>@class syntax was designed to be selectable by CSS and largely predates use of </a:t>
            </a:r>
            <a:r>
              <a:rPr lang="en-US" dirty="0" smtClean="0"/>
              <a:t>namespaces</a:t>
            </a:r>
          </a:p>
          <a:p>
            <a:r>
              <a:rPr lang="en-US" dirty="0" smtClean="0"/>
              <a:t>Would probably require or at least strongly motivate refinement of existing models</a:t>
            </a:r>
          </a:p>
          <a:p>
            <a:pPr lvl="1"/>
            <a:r>
              <a:rPr lang="en-US" dirty="0" smtClean="0"/>
              <a:t>To enable appropriate specialization</a:t>
            </a:r>
          </a:p>
          <a:p>
            <a:pPr lvl="1"/>
            <a:r>
              <a:rPr lang="en-US" dirty="0" smtClean="0"/>
              <a:t>To recast as base with modules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Applying modular vocabularies more widely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76984" y="1417638"/>
            <a:ext cx="2071616" cy="8925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dirty="0" smtClean="0">
                <a:solidFill>
                  <a:srgbClr val="3366FF"/>
                </a:solidFill>
              </a:rPr>
              <a:t>?</a:t>
            </a:r>
            <a:endParaRPr lang="en-US" sz="28700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Me: </a:t>
            </a:r>
            <a:r>
              <a:rPr lang="en-US" dirty="0" smtClean="0">
                <a:hlinkClick r:id="rId2"/>
              </a:rPr>
              <a:t>ekimber@reallysi.com</a:t>
            </a:r>
            <a:endParaRPr lang="en-US" dirty="0" smtClean="0"/>
          </a:p>
          <a:p>
            <a:r>
              <a:rPr lang="en-US" dirty="0" smtClean="0"/>
              <a:t>DITA standard: </a:t>
            </a:r>
            <a:r>
              <a:rPr lang="en-US" dirty="0" smtClean="0">
                <a:hlinkClick r:id="rId3"/>
              </a:rPr>
              <a:t>http://wiki.oasis-open.org/dita/</a:t>
            </a:r>
            <a:r>
              <a:rPr lang="en-US" dirty="0" smtClean="0">
                <a:hlinkClick r:id="rId3"/>
              </a:rPr>
              <a:t>FrontPage</a:t>
            </a:r>
            <a:endParaRPr lang="en-US" dirty="0" smtClean="0"/>
          </a:p>
          <a:p>
            <a:r>
              <a:rPr lang="en-US" dirty="0" smtClean="0"/>
              <a:t>General </a:t>
            </a:r>
            <a:r>
              <a:rPr lang="en-US" dirty="0" smtClean="0"/>
              <a:t>DITA information: http://</a:t>
            </a:r>
            <a:r>
              <a:rPr lang="en-US" dirty="0" err="1" smtClean="0"/>
              <a:t>dita.xml.org</a:t>
            </a:r>
            <a:r>
              <a:rPr lang="en-US" dirty="0" smtClean="0"/>
              <a:t>/</a:t>
            </a:r>
          </a:p>
          <a:p>
            <a:r>
              <a:rPr lang="en-US" dirty="0" smtClean="0"/>
              <a:t>My DITA configuration and </a:t>
            </a:r>
            <a:r>
              <a:rPr lang="en-US" dirty="0" smtClean="0"/>
              <a:t>specialization tutorials: http://</a:t>
            </a:r>
            <a:r>
              <a:rPr lang="en-US" dirty="0" err="1" smtClean="0"/>
              <a:t>www.xiruss.org/tutorials/dita</a:t>
            </a:r>
            <a:r>
              <a:rPr lang="en-US" dirty="0" smtClean="0"/>
              <a:t>-specialization/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XML is most interesting where interchange is a primary requirement</a:t>
            </a:r>
          </a:p>
          <a:p>
            <a:r>
              <a:rPr lang="en-US" dirty="0" smtClean="0"/>
              <a:t>Interchange is always a primary requirement…</a:t>
            </a:r>
            <a:br>
              <a:rPr lang="en-US" dirty="0" smtClean="0"/>
            </a:br>
            <a:r>
              <a:rPr lang="en-US" dirty="0" smtClean="0"/>
              <a:t>even if you don’t recognize it as such</a:t>
            </a:r>
          </a:p>
          <a:p>
            <a:r>
              <a:rPr lang="en-US" dirty="0" smtClean="0"/>
              <a:t>SGML came out of need for interoperation among typesetting vendors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My bias: XML is about interchange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Interchange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Interchange where the only thing that is interchanged is the content</a:t>
            </a:r>
          </a:p>
          <a:p>
            <a:pPr lvl="1"/>
            <a:r>
              <a:rPr lang="en-US" dirty="0" smtClean="0"/>
              <a:t>Shared, common knowledge of the applicable standards, common processing infrastructure, etc.</a:t>
            </a:r>
          </a:p>
          <a:p>
            <a:pPr lvl="1"/>
            <a:r>
              <a:rPr lang="en-US" dirty="0" smtClean="0"/>
              <a:t>Interchanged result is immediately usable by the receiver</a:t>
            </a:r>
          </a:p>
          <a:p>
            <a:pPr lvl="1"/>
            <a:r>
              <a:rPr lang="en-US" dirty="0" smtClean="0"/>
              <a:t>No additional sender-specific information or materials required for content to be usable</a:t>
            </a:r>
          </a:p>
          <a:p>
            <a:pPr lvl="1"/>
            <a:r>
              <a:rPr lang="en-US" dirty="0" smtClean="0"/>
              <a:t>Full value may require additional knowledge but such knowledge is not a prerequisite for any use.</a:t>
            </a:r>
          </a:p>
          <a:p>
            <a:r>
              <a:rPr lang="en-US" dirty="0" smtClean="0"/>
              <a:t>Minimizes impedance of interchange</a:t>
            </a:r>
          </a:p>
          <a:p>
            <a:r>
              <a:rPr lang="en-US" dirty="0" smtClean="0"/>
              <a:t>Maximizes value of the content as interchanged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Blind interchange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Understanding what you just got</a:t>
            </a:r>
          </a:p>
          <a:p>
            <a:pPr lvl="1"/>
            <a:r>
              <a:rPr lang="en-US" dirty="0" smtClean="0"/>
              <a:t>Is it “valid”?</a:t>
            </a:r>
          </a:p>
          <a:p>
            <a:pPr lvl="1"/>
            <a:r>
              <a:rPr lang="en-US" dirty="0" smtClean="0"/>
              <a:t>What rule set is it valid against?</a:t>
            </a:r>
          </a:p>
          <a:p>
            <a:pPr lvl="1"/>
            <a:r>
              <a:rPr lang="en-US" dirty="0" smtClean="0"/>
              <a:t>Does my processing system know how to process it?</a:t>
            </a:r>
          </a:p>
          <a:p>
            <a:r>
              <a:rPr lang="en-US" dirty="0" smtClean="0"/>
              <a:t>Implementing storage of what you just got:</a:t>
            </a:r>
          </a:p>
          <a:p>
            <a:pPr lvl="1"/>
            <a:r>
              <a:rPr lang="en-US" dirty="0" smtClean="0"/>
              <a:t>CMS system configuration</a:t>
            </a:r>
          </a:p>
          <a:p>
            <a:pPr lvl="1"/>
            <a:r>
              <a:rPr lang="en-US" dirty="0" smtClean="0"/>
              <a:t>Search and retrieval implementation/configuration</a:t>
            </a:r>
          </a:p>
          <a:p>
            <a:r>
              <a:rPr lang="en-US" dirty="0" smtClean="0"/>
              <a:t>Implementing processing of what just you got:</a:t>
            </a:r>
          </a:p>
          <a:p>
            <a:pPr lvl="1"/>
            <a:r>
              <a:rPr lang="en-US" dirty="0" smtClean="0"/>
              <a:t>Does content have unrecognized tags?</a:t>
            </a:r>
          </a:p>
          <a:p>
            <a:pPr lvl="1"/>
            <a:r>
              <a:rPr lang="en-US" dirty="0" smtClean="0"/>
              <a:t>Is the markup consistent with our system’s expectations?</a:t>
            </a:r>
          </a:p>
          <a:p>
            <a:pPr lvl="1"/>
            <a:r>
              <a:rPr lang="en-US" dirty="0" smtClean="0"/>
              <a:t>Will it look right?</a:t>
            </a:r>
          </a:p>
          <a:p>
            <a:r>
              <a:rPr lang="en-US" dirty="0" smtClean="0"/>
              <a:t>Can I predict or measure the cost of usage?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Costs of Interchange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base vocabulary?</a:t>
            </a:r>
          </a:p>
          <a:p>
            <a:r>
              <a:rPr lang="en-US" dirty="0" smtClean="0"/>
              <a:t>Are the elements used the way you expect them to be?</a:t>
            </a:r>
          </a:p>
          <a:p>
            <a:r>
              <a:rPr lang="en-US" dirty="0" smtClean="0"/>
              <a:t>Are there new element types or attributes in the content?</a:t>
            </a:r>
          </a:p>
          <a:p>
            <a:r>
              <a:rPr lang="en-US" dirty="0" smtClean="0"/>
              <a:t>Is there any way to answer these questions automatically?</a:t>
            </a:r>
          </a:p>
          <a:p>
            <a:r>
              <a:rPr lang="en-US" dirty="0" smtClean="0"/>
              <a:t>Are there constraints you can depend on?</a:t>
            </a:r>
          </a:p>
          <a:p>
            <a:r>
              <a:rPr lang="en-US" dirty="0" smtClean="0"/>
              <a:t>Is there a minimum level of conformance to some standard you can check and enforce?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Comes down to vocabulary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it take to have </a:t>
            </a:r>
            <a:r>
              <a:rPr lang="en-US" i="1" dirty="0" smtClean="0"/>
              <a:t>useful </a:t>
            </a:r>
            <a:r>
              <a:rPr lang="en-US" dirty="0" smtClean="0"/>
              <a:t>and reliable processing of what I just got?</a:t>
            </a:r>
          </a:p>
          <a:p>
            <a:r>
              <a:rPr lang="en-US" dirty="0" smtClean="0"/>
              <a:t>Note: Not necessarily </a:t>
            </a:r>
            <a:r>
              <a:rPr lang="en-US" i="1" dirty="0" smtClean="0"/>
              <a:t>optimal </a:t>
            </a:r>
            <a:r>
              <a:rPr lang="en-US" dirty="0" smtClean="0"/>
              <a:t>processing of all details</a:t>
            </a:r>
          </a:p>
          <a:p>
            <a:r>
              <a:rPr lang="en-US" dirty="0" smtClean="0"/>
              <a:t>Reliability is about predictability and discoverability</a:t>
            </a:r>
          </a:p>
          <a:p>
            <a:pPr lvl="1"/>
            <a:r>
              <a:rPr lang="en-US" dirty="0" smtClean="0"/>
              <a:t>Predict as accurately as possible what will and won’t be in the content</a:t>
            </a:r>
          </a:p>
          <a:p>
            <a:pPr lvl="1"/>
            <a:r>
              <a:rPr lang="en-US" dirty="0" smtClean="0"/>
              <a:t>Determine as efficiently as possible what needs direct accommodation in order for required processing to work.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Really comes down to processing</a:t>
            </a:r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1767</TotalTime>
  <Words>1721</Words>
  <Application>Microsoft Macintosh PowerPoint</Application>
  <PresentationFormat>On-screen Show (4:3)</PresentationFormat>
  <Paragraphs>209</Paragraphs>
  <Slides>34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Concourse</vt:lpstr>
      <vt:lpstr>DITA Document Types</vt:lpstr>
      <vt:lpstr>About me</vt:lpstr>
      <vt:lpstr>What does this experience really mean?</vt:lpstr>
      <vt:lpstr>My bias: XML is about interchange</vt:lpstr>
      <vt:lpstr>Interchange</vt:lpstr>
      <vt:lpstr>Blind interchange</vt:lpstr>
      <vt:lpstr>Costs of Interchange</vt:lpstr>
      <vt:lpstr>Comes down to vocabulary</vt:lpstr>
      <vt:lpstr>Really comes down to processing</vt:lpstr>
      <vt:lpstr>Document Types</vt:lpstr>
      <vt:lpstr>What is a document type?</vt:lpstr>
      <vt:lpstr>Document type: The DITA view</vt:lpstr>
      <vt:lpstr>Vocabulary Module</vt:lpstr>
      <vt:lpstr>Constraint module</vt:lpstr>
      <vt:lpstr>Key characteristics of modules</vt:lpstr>
      <vt:lpstr>Document types are composed from modules</vt:lpstr>
      <vt:lpstr>Documents, modules, and doctypes</vt:lpstr>
      <vt:lpstr>Questions you can now answer about documents</vt:lpstr>
      <vt:lpstr>Validation against document types</vt:lpstr>
      <vt:lpstr>Interesting Consequence</vt:lpstr>
      <vt:lpstr>The role of literal schemas</vt:lpstr>
      <vt:lpstr>Review</vt:lpstr>
      <vt:lpstr>Extensibility</vt:lpstr>
      <vt:lpstr>Extensibility of Vocabulary</vt:lpstr>
      <vt:lpstr>Specialization in a nutshell</vt:lpstr>
      <vt:lpstr>Specialization example</vt:lpstr>
      <vt:lpstr>Specialization is constrained extension</vt:lpstr>
      <vt:lpstr>Constrained extension not without cost</vt:lpstr>
      <vt:lpstr>Specialization enables interoperability</vt:lpstr>
      <vt:lpstr>Vocabulary modules naturally align to implementation modules</vt:lpstr>
      <vt:lpstr>Beyond DITA</vt:lpstr>
      <vt:lpstr>Applying modular vocabularies more widely</vt:lpstr>
      <vt:lpstr>Slide 33</vt:lpstr>
      <vt:lpstr>Resources</vt:lpstr>
    </vt:vector>
  </TitlesOfParts>
  <Company>Really Strategies,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DITA Document Types</dc:title>
  <dc:creator>Eliot Kimber</dc:creator>
  <cp:lastModifiedBy>Eliot Kimber</cp:lastModifiedBy>
  <cp:revision>66</cp:revision>
  <dcterms:created xsi:type="dcterms:W3CDTF">2011-08-01T13:07:13Z</dcterms:created>
  <dcterms:modified xsi:type="dcterms:W3CDTF">2011-08-02T18:34:44Z</dcterms:modified>
</cp:coreProperties>
</file>