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Override PartName="/ppt/slides/slide11.xml" ContentType="application/vnd.openxmlformats-officedocument.presentationml.slide+xml"/>
  <Default Extension="xml" ContentType="application/xml"/>
  <Override PartName="/ppt/slides/slide9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14.xml" ContentType="application/vnd.openxmlformats-officedocument.presentationml.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Default Extension="tiff" ContentType="image/tiff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60" r:id="rId1"/>
  </p:sldMasterIdLst>
  <p:sldIdLst>
    <p:sldId id="256" r:id="rId2"/>
    <p:sldId id="269" r:id="rId3"/>
    <p:sldId id="272" r:id="rId4"/>
    <p:sldId id="257" r:id="rId5"/>
    <p:sldId id="273" r:id="rId6"/>
    <p:sldId id="258" r:id="rId7"/>
    <p:sldId id="259" r:id="rId8"/>
    <p:sldId id="260" r:id="rId9"/>
    <p:sldId id="261" r:id="rId10"/>
    <p:sldId id="275" r:id="rId11"/>
    <p:sldId id="263" r:id="rId12"/>
    <p:sldId id="268" r:id="rId13"/>
    <p:sldId id="262" r:id="rId14"/>
    <p:sldId id="271" r:id="rId15"/>
  </p:sldIdLst>
  <p:sldSz cx="9144000" cy="6858000" type="screen4x3"/>
  <p:notesSz cx="6858000" cy="9144000"/>
  <p:defaultTextStyle>
    <a:defPPr>
      <a:defRPr lang="en-GB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lrMru>
    <a:srgbClr val="EDCE84"/>
    <a:srgbClr val="124783"/>
    <a:srgbClr val="E4A151"/>
    <a:srgbClr val="1B53A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84" d="100"/>
          <a:sy n="84" d="100"/>
        </p:scale>
        <p:origin x="-1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CA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79C4-AB56-944C-9CB8-FAC6AF103952}" type="datetimeFigureOut">
              <a:rPr lang="en-GB" smtClean="0"/>
              <a:pPr/>
              <a:t>8/2/11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6400F-D359-BE4A-896C-A6C47DB84FD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79C4-AB56-944C-9CB8-FAC6AF103952}" type="datetimeFigureOut">
              <a:rPr lang="en-GB" smtClean="0"/>
              <a:pPr/>
              <a:t>8/2/11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6400F-D359-BE4A-896C-A6C47DB84FD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79C4-AB56-944C-9CB8-FAC6AF103952}" type="datetimeFigureOut">
              <a:rPr lang="en-GB" smtClean="0"/>
              <a:pPr/>
              <a:t>8/2/11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6400F-D359-BE4A-896C-A6C47DB84FD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79C4-AB56-944C-9CB8-FAC6AF103952}" type="datetimeFigureOut">
              <a:rPr lang="en-GB" smtClean="0"/>
              <a:pPr/>
              <a:t>8/2/11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6400F-D359-BE4A-896C-A6C47DB84FD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79C4-AB56-944C-9CB8-FAC6AF103952}" type="datetimeFigureOut">
              <a:rPr lang="en-GB" smtClean="0"/>
              <a:pPr/>
              <a:t>8/2/11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6400F-D359-BE4A-896C-A6C47DB84FD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79C4-AB56-944C-9CB8-FAC6AF103952}" type="datetimeFigureOut">
              <a:rPr lang="en-GB" smtClean="0"/>
              <a:pPr/>
              <a:t>8/2/11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6400F-D359-BE4A-896C-A6C47DB84FD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79C4-AB56-944C-9CB8-FAC6AF103952}" type="datetimeFigureOut">
              <a:rPr lang="en-GB" smtClean="0"/>
              <a:pPr/>
              <a:t>8/2/11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6400F-D359-BE4A-896C-A6C47DB84FD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79C4-AB56-944C-9CB8-FAC6AF103952}" type="datetimeFigureOut">
              <a:rPr lang="en-GB" smtClean="0"/>
              <a:pPr/>
              <a:t>8/2/11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6400F-D359-BE4A-896C-A6C47DB84FD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79C4-AB56-944C-9CB8-FAC6AF103952}" type="datetimeFigureOut">
              <a:rPr lang="en-GB" smtClean="0"/>
              <a:pPr/>
              <a:t>8/2/11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6400F-D359-BE4A-896C-A6C47DB84FD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79C4-AB56-944C-9CB8-FAC6AF103952}" type="datetimeFigureOut">
              <a:rPr lang="en-GB" smtClean="0"/>
              <a:pPr/>
              <a:t>8/2/11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6400F-D359-BE4A-896C-A6C47DB84FD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CA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CA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C7D79C4-AB56-944C-9CB8-FAC6AF103952}" type="datetimeFigureOut">
              <a:rPr lang="en-GB" smtClean="0"/>
              <a:pPr/>
              <a:t>8/2/11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46400F-D359-BE4A-896C-A6C47DB84FDE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CA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CA" smtClean="0"/>
              <a:t>Click to edit Master text styles</a:t>
            </a:r>
          </a:p>
          <a:p>
            <a:pPr lvl="1"/>
            <a:r>
              <a:rPr lang="en-CA" smtClean="0"/>
              <a:t>Second level</a:t>
            </a:r>
          </a:p>
          <a:p>
            <a:pPr lvl="2"/>
            <a:r>
              <a:rPr lang="en-CA" smtClean="0"/>
              <a:t>Third level</a:t>
            </a:r>
          </a:p>
          <a:p>
            <a:pPr lvl="3"/>
            <a:r>
              <a:rPr lang="en-CA" smtClean="0"/>
              <a:t>Fourth level</a:t>
            </a:r>
          </a:p>
          <a:p>
            <a:pPr lvl="4"/>
            <a:r>
              <a:rPr lang="en-CA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7D79C4-AB56-944C-9CB8-FAC6AF103952}" type="datetimeFigureOut">
              <a:rPr lang="en-GB" smtClean="0"/>
              <a:pPr/>
              <a:t>8/2/11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46400F-D359-BE4A-896C-A6C47DB84FDE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tif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tif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tiff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12478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"/>
            <a:ext cx="7772400" cy="1107617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E4A151"/>
                </a:solidFill>
                <a:latin typeface="Century Schoolbook"/>
                <a:cs typeface="Century Schoolbook"/>
              </a:rPr>
              <a:t>Challenges and Potential of Local Loading of XML Ebooks </a:t>
            </a:r>
            <a:endParaRPr lang="en-GB" dirty="0">
              <a:solidFill>
                <a:srgbClr val="E4A151"/>
              </a:solidFill>
              <a:latin typeface="Century Schoolbook"/>
              <a:cs typeface="Century Schoolbook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5449478"/>
            <a:ext cx="6400800" cy="1408521"/>
          </a:xfrm>
        </p:spPr>
        <p:txBody>
          <a:bodyPr>
            <a:normAutofit fontScale="85000" lnSpcReduction="20000"/>
          </a:bodyPr>
          <a:lstStyle/>
          <a:p>
            <a:r>
              <a:rPr lang="en-US" sz="2595" dirty="0" smtClean="0">
                <a:solidFill>
                  <a:srgbClr val="EDCE84"/>
                </a:solidFill>
                <a:latin typeface="Century Schoolbook"/>
              </a:rPr>
              <a:t>Ravit H. David, Shahin Ezzat Sahebi, </a:t>
            </a:r>
          </a:p>
          <a:p>
            <a:r>
              <a:rPr lang="en-US" sz="2595" dirty="0" smtClean="0">
                <a:solidFill>
                  <a:srgbClr val="EDCE84"/>
                </a:solidFill>
                <a:latin typeface="Century Schoolbook"/>
              </a:rPr>
              <a:t>Bartek Kawula and Dileshni Jayasinghe</a:t>
            </a:r>
            <a:endParaRPr lang="en-GB" sz="2595" dirty="0" smtClean="0">
              <a:solidFill>
                <a:srgbClr val="EDCE84"/>
              </a:solidFill>
              <a:latin typeface="Century Schoolbook"/>
            </a:endParaRPr>
          </a:p>
          <a:p>
            <a:r>
              <a:rPr lang="en-US" sz="2595" dirty="0" smtClean="0">
                <a:solidFill>
                  <a:srgbClr val="EDCE84"/>
                </a:solidFill>
                <a:latin typeface="Century Schoolbook"/>
              </a:rPr>
              <a:t>Scholars Portal, OCUL,</a:t>
            </a:r>
          </a:p>
          <a:p>
            <a:r>
              <a:rPr lang="en-US" sz="2595" dirty="0" smtClean="0">
                <a:solidFill>
                  <a:srgbClr val="EDCE84"/>
                </a:solidFill>
                <a:latin typeface="Century Schoolbook"/>
              </a:rPr>
              <a:t> University of Toronto. </a:t>
            </a:r>
            <a:endParaRPr lang="en-GB" sz="2595" dirty="0" smtClean="0">
              <a:solidFill>
                <a:srgbClr val="EDCE84"/>
              </a:solidFill>
              <a:latin typeface="Century Schoolbook"/>
            </a:endParaRPr>
          </a:p>
          <a:p>
            <a:endParaRPr lang="en-GB" dirty="0"/>
          </a:p>
        </p:txBody>
      </p:sp>
      <p:pic>
        <p:nvPicPr>
          <p:cNvPr id="4" name="Picture 3" descr="cloud3.tif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5800" y="1766838"/>
            <a:ext cx="8458200" cy="34600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 descr="page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 descr="image3_LWWP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7200" y="274638"/>
            <a:ext cx="7711195" cy="626582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covermatter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3995"/>
          </a:xfrm>
        </p:spPr>
        <p:txBody>
          <a:bodyPr>
            <a:normAutofit/>
          </a:bodyPr>
          <a:lstStyle/>
          <a:p>
            <a:pPr algn="l"/>
            <a:r>
              <a:rPr lang="en-GB" sz="3200" dirty="0" smtClean="0">
                <a:solidFill>
                  <a:srgbClr val="000090"/>
                </a:solidFill>
              </a:rPr>
              <a:t>Presentation of Search Results</a:t>
            </a:r>
            <a:endParaRPr lang="en-GB" sz="3200" dirty="0">
              <a:solidFill>
                <a:srgbClr val="000090"/>
              </a:solidFill>
            </a:endParaRPr>
          </a:p>
        </p:txBody>
      </p:sp>
      <p:pic>
        <p:nvPicPr>
          <p:cNvPr id="4" name="Content Placeholder 3" descr="presentationofresults.png"/>
          <p:cNvPicPr>
            <a:picLocks noGrp="1" noChangeAspect="1"/>
          </p:cNvPicPr>
          <p:nvPr>
            <p:ph idx="1"/>
          </p:nvPr>
        </p:nvPicPr>
        <p:blipFill>
          <a:blip r:embed="rId2"/>
          <a:srcRect l="-23874" r="-23874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GB" sz="6600" dirty="0" smtClean="0">
                <a:solidFill>
                  <a:srgbClr val="000090"/>
                </a:solidFill>
                <a:latin typeface="Apple Chancery"/>
                <a:cs typeface="Apple Chancery"/>
              </a:rPr>
              <a:t>Thank you !</a:t>
            </a:r>
            <a:endParaRPr lang="en-GB" sz="6600" dirty="0">
              <a:solidFill>
                <a:srgbClr val="000090"/>
              </a:solidFill>
              <a:latin typeface="Apple Chancery"/>
              <a:cs typeface="Apple Chancery"/>
            </a:endParaRPr>
          </a:p>
        </p:txBody>
      </p:sp>
      <p:pic>
        <p:nvPicPr>
          <p:cNvPr id="4" name="Content Placeholder 3" descr="cloud.tiff"/>
          <p:cNvPicPr>
            <a:picLocks noGrp="1" noChangeAspect="1"/>
          </p:cNvPicPr>
          <p:nvPr>
            <p:ph idx="1"/>
          </p:nvPr>
        </p:nvPicPr>
        <p:blipFill>
          <a:blip r:embed="rId2"/>
          <a:srcRect t="-24944" b="-24944"/>
          <a:stretch>
            <a:fillRect/>
          </a:stretch>
        </p:blipFill>
        <p:spPr>
          <a:xfrm>
            <a:off x="0" y="1185279"/>
            <a:ext cx="7104028" cy="6604197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Content Placeholder 3" descr="scholarsportal.tiff"/>
          <p:cNvPicPr>
            <a:picLocks noGrp="1" noChangeAspect="1"/>
          </p:cNvPicPr>
          <p:nvPr>
            <p:ph idx="1"/>
          </p:nvPr>
        </p:nvPicPr>
        <p:blipFill>
          <a:blip r:embed="rId2"/>
          <a:srcRect t="-14128" b="-14128"/>
          <a:stretch>
            <a:fillRect/>
          </a:stretch>
        </p:blipFill>
        <p:spPr>
          <a:xfrm>
            <a:off x="1" y="-423305"/>
            <a:ext cx="7271022" cy="7281305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2" descr="pages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3371850" y="6858000"/>
            <a:ext cx="15887700" cy="3255482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9759" y="274638"/>
            <a:ext cx="8559635" cy="6031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3995"/>
          </a:xfrm>
        </p:spPr>
        <p:txBody>
          <a:bodyPr>
            <a:normAutofit fontScale="90000"/>
          </a:bodyPr>
          <a:lstStyle/>
          <a:p>
            <a:r>
              <a:rPr lang="en-GB" dirty="0" smtClean="0">
                <a:solidFill>
                  <a:srgbClr val="000090"/>
                </a:solidFill>
              </a:rPr>
              <a:t>Cleaning up</a:t>
            </a:r>
            <a:endParaRPr lang="en-GB" dirty="0">
              <a:solidFill>
                <a:srgbClr val="000090"/>
              </a:solidFill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82791"/>
          <a:ext cx="7968902" cy="49059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984451"/>
                <a:gridCol w="3984451"/>
              </a:tblGrid>
              <a:tr h="1035884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Original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Required  Cleaning</a:t>
                      </a:r>
                      <a:endParaRPr lang="en-GB" sz="2800" dirty="0"/>
                    </a:p>
                  </a:txBody>
                  <a:tcPr/>
                </a:tc>
              </a:tr>
              <a:tr h="1787963">
                <a:tc>
                  <a:txBody>
                    <a:bodyPr/>
                    <a:lstStyle/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LWW:</a:t>
                      </a:r>
                    </a:p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pages appeared as follows: &lt;?PG 155&gt; and then &lt;?PG 156&gt;</a:t>
                      </a:r>
                      <a:r>
                        <a:rPr lang="en-GB" sz="2800" dirty="0" smtClean="0"/>
                        <a:t>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&lt;PG&gt;155&lt;/PG&gt;</a:t>
                      </a:r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followed by</a:t>
                      </a:r>
                    </a:p>
                    <a:p>
                      <a:r>
                        <a:rPr lang="en-US" sz="2800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&lt;PG&gt;156&lt;/PG&gt; etc. </a:t>
                      </a:r>
                      <a:endParaRPr lang="en-GB" sz="2800" dirty="0"/>
                    </a:p>
                  </a:txBody>
                  <a:tcPr/>
                </a:tc>
              </a:tr>
              <a:tr h="1035884"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Oxford:</a:t>
                      </a:r>
                    </a:p>
                    <a:p>
                      <a:r>
                        <a:rPr lang="en-US" sz="2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&lt;?Page pageId="2"?&gt;</a:t>
                      </a:r>
                      <a:r>
                        <a:rPr lang="en-GB" sz="2800" dirty="0" smtClean="0"/>
                        <a:t> </a:t>
                      </a:r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2800" dirty="0" smtClean="0"/>
                        <a:t>We’ll know more when</a:t>
                      </a:r>
                      <a:r>
                        <a:rPr lang="en-GB" sz="2800" baseline="0" dirty="0" smtClean="0"/>
                        <a:t> we load</a:t>
                      </a:r>
                      <a:endParaRPr lang="en-GB" sz="2800" dirty="0"/>
                    </a:p>
                  </a:txBody>
                  <a:tcPr/>
                </a:tc>
              </a:tr>
              <a:tr h="1035884"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932423"/>
            <a:ext cx="9144000" cy="1925577"/>
          </a:xfrm>
        </p:spPr>
        <p:txBody>
          <a:bodyPr>
            <a:normAutofit fontScale="90000"/>
          </a:bodyPr>
          <a:lstStyle/>
          <a:p>
            <a:pPr algn="l"/>
            <a:r>
              <a:rPr lang="en-GB" sz="2800" dirty="0" smtClean="0">
                <a:solidFill>
                  <a:srgbClr val="000090"/>
                </a:solidFill>
              </a:rPr>
              <a:t>Problem:</a:t>
            </a:r>
            <a:br>
              <a:rPr lang="en-GB" sz="2800" dirty="0" smtClean="0">
                <a:solidFill>
                  <a:srgbClr val="000090"/>
                </a:solidFill>
              </a:rPr>
            </a:br>
            <a:r>
              <a:rPr lang="en-GB" sz="2800" dirty="0" smtClean="0">
                <a:solidFill>
                  <a:srgbClr val="000090"/>
                </a:solidFill>
              </a:rPr>
              <a:t>chapter </a:t>
            </a:r>
            <a:r>
              <a:rPr lang="en-US" sz="2800" dirty="0" smtClean="0">
                <a:solidFill>
                  <a:srgbClr val="000090"/>
                </a:solidFill>
              </a:rPr>
              <a:t>I.D</a:t>
            </a:r>
            <a:r>
              <a:rPr lang="en-US" sz="2800" dirty="0">
                <a:solidFill>
                  <a:srgbClr val="000090"/>
                </a:solidFill>
              </a:rPr>
              <a:t>. such as “B00139907-DA1-DB1-C1”</a:t>
            </a:r>
            <a:r>
              <a:rPr lang="en-US" sz="2800" dirty="0" smtClean="0">
                <a:solidFill>
                  <a:srgbClr val="000090"/>
                </a:solidFill>
              </a:rPr>
              <a:t> is </a:t>
            </a:r>
            <a:r>
              <a:rPr lang="en-US" sz="2800" dirty="0">
                <a:solidFill>
                  <a:srgbClr val="000090"/>
                </a:solidFill>
              </a:rPr>
              <a:t>not usable for us, since the machine could not tell the difference between C1 when stored under </a:t>
            </a:r>
            <a:r>
              <a:rPr lang="en-US" sz="2800" dirty="0" smtClean="0">
                <a:solidFill>
                  <a:srgbClr val="000090"/>
                </a:solidFill>
              </a:rPr>
              <a:t>DB1—as a subchapter </a:t>
            </a:r>
            <a:r>
              <a:rPr lang="en-US" sz="2800" dirty="0">
                <a:solidFill>
                  <a:srgbClr val="000090"/>
                </a:solidFill>
              </a:rPr>
              <a:t>or its being the first chapter of the book.</a:t>
            </a:r>
            <a:r>
              <a:rPr lang="en-GB" sz="2800" dirty="0" smtClean="0">
                <a:solidFill>
                  <a:srgbClr val="000090"/>
                </a:solidFill>
              </a:rPr>
              <a:t> </a:t>
            </a:r>
            <a:endParaRPr lang="en-GB" sz="2800" dirty="0">
              <a:solidFill>
                <a:srgbClr val="000090"/>
              </a:solidFill>
            </a:endParaRPr>
          </a:p>
        </p:txBody>
      </p:sp>
      <p:pic>
        <p:nvPicPr>
          <p:cNvPr id="6" name="Content Placeholder 5" descr="TOCstructure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404" r="-1404"/>
          <a:stretch>
            <a:fillRect/>
          </a:stretch>
        </p:blipFill>
        <p:spPr>
          <a:xfrm>
            <a:off x="460191" y="1"/>
            <a:ext cx="8683809" cy="4886706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1972"/>
          </a:xfrm>
        </p:spPr>
        <p:txBody>
          <a:bodyPr>
            <a:noAutofit/>
          </a:bodyPr>
          <a:lstStyle/>
          <a:p>
            <a:pPr algn="l"/>
            <a:r>
              <a:rPr lang="en-GB" sz="3600" dirty="0" smtClean="0">
                <a:solidFill>
                  <a:srgbClr val="000090"/>
                </a:solidFill>
              </a:rPr>
              <a:t>Presentation of Tables and Images</a:t>
            </a:r>
            <a:endParaRPr lang="en-GB" sz="3600" dirty="0">
              <a:solidFill>
                <a:srgbClr val="000090"/>
              </a:solidFill>
            </a:endParaRPr>
          </a:p>
        </p:txBody>
      </p:sp>
      <p:pic>
        <p:nvPicPr>
          <p:cNvPr id="4" name="Content Placeholder 3" descr="tablesize.png"/>
          <p:cNvPicPr>
            <a:picLocks noGrp="1" noChangeAspect="1"/>
          </p:cNvPicPr>
          <p:nvPr>
            <p:ph idx="1"/>
          </p:nvPr>
        </p:nvPicPr>
        <p:blipFill>
          <a:blip r:embed="rId2"/>
          <a:srcRect l="-16629" r="-16629"/>
          <a:stretch>
            <a:fillRect/>
          </a:stretch>
        </p:blipFill>
        <p:spPr>
          <a:xfrm>
            <a:off x="-426368" y="1600200"/>
            <a:ext cx="82296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1" descr="LWWSP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4" name="Picture 3" descr="LWWOvidPlat.jpg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602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ckgroud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backgroud.pptx</Template>
  <TotalTime>24927</TotalTime>
  <Words>159</Words>
  <Application>Microsoft Macintosh PowerPoint</Application>
  <PresentationFormat>On-screen Show (4:3)</PresentationFormat>
  <Paragraphs>19</Paragraphs>
  <Slides>14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backgroud</vt:lpstr>
      <vt:lpstr>Challenges and Potential of Local Loading of XML Ebooks </vt:lpstr>
      <vt:lpstr>Slide 2</vt:lpstr>
      <vt:lpstr>Slide 3</vt:lpstr>
      <vt:lpstr>Slide 4</vt:lpstr>
      <vt:lpstr>Cleaning up</vt:lpstr>
      <vt:lpstr>Problem: chapter I.D. such as “B00139907-DA1-DB1-C1” is not usable for us, since the machine could not tell the difference between C1 when stored under DB1—as a subchapter or its being the first chapter of the book. </vt:lpstr>
      <vt:lpstr>Presentation of Tables and Images</vt:lpstr>
      <vt:lpstr>Slide 8</vt:lpstr>
      <vt:lpstr>Slide 9</vt:lpstr>
      <vt:lpstr>Slide 10</vt:lpstr>
      <vt:lpstr>Slide 11</vt:lpstr>
      <vt:lpstr>Slide 12</vt:lpstr>
      <vt:lpstr>Presentation of Search Results</vt:lpstr>
      <vt:lpstr>Thank you !</vt:lpstr>
    </vt:vector>
  </TitlesOfParts>
  <Company>OCUL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Challenges and Potential of Local Loading of XML Ebooks </dc:title>
  <dc:creator>Ravit David</dc:creator>
  <cp:lastModifiedBy>Ravit David</cp:lastModifiedBy>
  <cp:revision>12</cp:revision>
  <dcterms:created xsi:type="dcterms:W3CDTF">2011-08-03T00:58:32Z</dcterms:created>
  <dcterms:modified xsi:type="dcterms:W3CDTF">2011-08-03T12:04:07Z</dcterms:modified>
</cp:coreProperties>
</file>