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08" r:id="rId3"/>
    <p:sldId id="313" r:id="rId4"/>
    <p:sldId id="323" r:id="rId5"/>
    <p:sldId id="324" r:id="rId6"/>
    <p:sldId id="325" r:id="rId7"/>
    <p:sldId id="316" r:id="rId8"/>
    <p:sldId id="298" r:id="rId9"/>
    <p:sldId id="299" r:id="rId10"/>
    <p:sldId id="300" r:id="rId11"/>
    <p:sldId id="320" r:id="rId12"/>
    <p:sldId id="303" r:id="rId13"/>
    <p:sldId id="305" r:id="rId14"/>
    <p:sldId id="318" r:id="rId15"/>
    <p:sldId id="306" r:id="rId16"/>
    <p:sldId id="322" r:id="rId17"/>
    <p:sldId id="311" r:id="rId18"/>
    <p:sldId id="319" r:id="rId19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A942"/>
    <a:srgbClr val="73C167"/>
    <a:srgbClr val="4E917A"/>
    <a:srgbClr val="76AE99"/>
    <a:srgbClr val="005C42"/>
    <a:srgbClr val="9DC8BA"/>
    <a:srgbClr val="B5121B"/>
    <a:srgbClr val="A8D59D"/>
    <a:srgbClr val="FFC425"/>
    <a:srgbClr val="B42E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60" autoAdjust="0"/>
  </p:normalViewPr>
  <p:slideViewPr>
    <p:cSldViewPr showGuides="1">
      <p:cViewPr>
        <p:scale>
          <a:sx n="100" d="100"/>
          <a:sy n="100" d="100"/>
        </p:scale>
        <p:origin x="-738" y="360"/>
      </p:cViewPr>
      <p:guideLst>
        <p:guide orient="horz" pos="1870"/>
        <p:guide orient="horz" pos="3757"/>
        <p:guide pos="2880"/>
        <p:guide pos="5529"/>
        <p:guide pos="2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2046" y="-102"/>
      </p:cViewPr>
      <p:guideLst>
        <p:guide orient="horz" pos="118"/>
        <p:guide pos="4020"/>
        <p:guide pos="18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1"/>
          <c:order val="1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dPt>
            <c:idx val="1"/>
            <c:spPr>
              <a:solidFill>
                <a:schemeClr val="tx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Shared</c:v>
                </c:pt>
                <c:pt idx="1">
                  <c:v>GWT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cat>
            <c:strRef>
              <c:f>Sheet1!$A$2:$A$3</c:f>
              <c:strCache>
                <c:ptCount val="2"/>
                <c:pt idx="0">
                  <c:v>Shared</c:v>
                </c:pt>
                <c:pt idx="1">
                  <c:v>GWT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pieChart>
        <c:varyColors val="1"/>
        <c:ser>
          <c:idx val="1"/>
          <c:order val="1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dPt>
            <c:idx val="1"/>
            <c:spPr>
              <a:solidFill>
                <a:schemeClr val="accent6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Shared</c:v>
                </c:pt>
                <c:pt idx="1">
                  <c:v>Java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cat>
            <c:strRef>
              <c:f>Sheet1!$A$2:$A$3</c:f>
              <c:strCache>
                <c:ptCount val="2"/>
                <c:pt idx="0">
                  <c:v>Shared</c:v>
                </c:pt>
                <c:pt idx="1">
                  <c:v>Java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Parse Time (ms)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Sheet1!$A$2:$A$7</c:f>
              <c:strCache>
                <c:ptCount val="6"/>
                <c:pt idx="0">
                  <c:v>Chrome 6.0.458.1</c:v>
                </c:pt>
                <c:pt idx="1">
                  <c:v>Safari 5</c:v>
                </c:pt>
                <c:pt idx="2">
                  <c:v>Opera 10.60</c:v>
                </c:pt>
                <c:pt idx="3">
                  <c:v>Firefox 3.6.8</c:v>
                </c:pt>
                <c:pt idx="4">
                  <c:v>IE 8</c:v>
                </c:pt>
                <c:pt idx="5">
                  <c:v>IE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70</c:v>
                </c:pt>
                <c:pt idx="2">
                  <c:v>80</c:v>
                </c:pt>
                <c:pt idx="3">
                  <c:v>170</c:v>
                </c:pt>
                <c:pt idx="4">
                  <c:v>1040</c:v>
                </c:pt>
                <c:pt idx="5">
                  <c:v>1340</c:v>
                </c:pt>
              </c:numCache>
            </c:numRef>
          </c:val>
          <c:bubble3D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Run Time (ms)</c:v>
                </c:pt>
              </c:strCache>
            </c:strRef>
          </c:tx>
          <c:spPr>
            <a:solidFill>
              <a:schemeClr val="accent6"/>
            </a:solidFill>
          </c:spPr>
          <c:cat>
            <c:strRef>
              <c:f>Sheet1!$A$2:$A$7</c:f>
              <c:strCache>
                <c:ptCount val="6"/>
                <c:pt idx="0">
                  <c:v>Chrome 6.0.458.1</c:v>
                </c:pt>
                <c:pt idx="1">
                  <c:v>Safari 5</c:v>
                </c:pt>
                <c:pt idx="2">
                  <c:v>Opera 10.60</c:v>
                </c:pt>
                <c:pt idx="3">
                  <c:v>Firefox 3.6.8</c:v>
                </c:pt>
                <c:pt idx="4">
                  <c:v>IE 8</c:v>
                </c:pt>
                <c:pt idx="5">
                  <c:v>IE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9</c:v>
                </c:pt>
                <c:pt idx="4">
                  <c:v>25</c:v>
                </c:pt>
                <c:pt idx="5">
                  <c:v>60</c:v>
                </c:pt>
              </c:numCache>
            </c:numRef>
          </c:val>
          <c:bubble3D val="1"/>
        </c:ser>
        <c:dLbls>
          <c:showVal val="1"/>
        </c:dLbls>
        <c:overlap val="-25"/>
        <c:axId val="35734272"/>
        <c:axId val="35735808"/>
      </c:barChart>
      <c:catAx>
        <c:axId val="35734272"/>
        <c:scaling>
          <c:orientation val="minMax"/>
        </c:scaling>
        <c:axPos val="b"/>
        <c:majorTickMark val="none"/>
        <c:tickLblPos val="nextTo"/>
        <c:crossAx val="35735808"/>
        <c:crosses val="autoZero"/>
        <c:auto val="1"/>
        <c:lblAlgn val="ctr"/>
        <c:lblOffset val="100"/>
      </c:catAx>
      <c:valAx>
        <c:axId val="3573580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35734272"/>
        <c:crosses val="autoZero"/>
        <c:crossBetween val="between"/>
      </c:valAx>
    </c:plotArea>
    <c:legend>
      <c:legendPos val="b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7156" y="9641045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4F65B6-1DED-4BB3-85B7-01A8FEA87DE0}" type="slidenum">
              <a:rPr lang="en-US" sz="800" smtClean="0">
                <a:latin typeface="MetaNormalLF-Roman" pitchFamily="34" charset="0"/>
                <a:cs typeface="Arial" pitchFamily="34" charset="0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dirty="0" smtClean="0">
              <a:latin typeface="MetaNormalLF-Roman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40" y="188035"/>
            <a:ext cx="6095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>
                <a:latin typeface="MetaNormalLF-Roman" pitchFamily="34" charset="0"/>
                <a:cs typeface="Arial" pitchFamily="34" charset="0"/>
              </a:rPr>
              <a:t>Title</a:t>
            </a:r>
          </a:p>
          <a:p>
            <a:pPr algn="ctr"/>
            <a:r>
              <a:rPr lang="en-US" sz="1000" i="0" dirty="0" smtClean="0">
                <a:latin typeface="MetaNormalLF-Roman" pitchFamily="34" charset="0"/>
                <a:cs typeface="Arial" pitchFamily="34" charset="0"/>
              </a:rPr>
              <a:t>Month Year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54200" y="744538"/>
            <a:ext cx="3016250" cy="22621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87040" y="3227357"/>
            <a:ext cx="6095009" cy="62906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87156" y="9641045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4F65B6-1DED-4BB3-85B7-01A8FEA87DE0}" type="slidenum">
              <a:rPr lang="en-US" sz="800" smtClean="0">
                <a:latin typeface="MetaNormalLF-Roman" pitchFamily="34" charset="0"/>
                <a:cs typeface="Arial" pitchFamily="34" charset="0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dirty="0" smtClean="0">
              <a:latin typeface="MetaNormalLF-Roman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040" y="188035"/>
            <a:ext cx="6095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>
                <a:latin typeface="MetaNormalLF-Roman" pitchFamily="34" charset="0"/>
                <a:cs typeface="Arial" pitchFamily="34" charset="0"/>
              </a:rPr>
              <a:t>Title</a:t>
            </a:r>
          </a:p>
          <a:p>
            <a:pPr algn="ctr"/>
            <a:r>
              <a:rPr lang="en-US" sz="1000" i="0" dirty="0" smtClean="0">
                <a:latin typeface="MetaNormalLF-Roman" pitchFamily="34" charset="0"/>
                <a:cs typeface="Arial" pitchFamily="34" charset="0"/>
              </a:rPr>
              <a:t>Month Year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1200"/>
      </a:spcBef>
      <a:buFont typeface="Arial" pitchFamily="34" charset="0"/>
      <a:buNone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1pPr>
    <a:lvl2pPr marL="400050" indent="-174625" algn="l" defTabSz="914400" rtl="0" eaLnBrk="1" latinLnBrk="0" hangingPunct="1">
      <a:spcBef>
        <a:spcPts val="600"/>
      </a:spcBef>
      <a:buFont typeface="Arial" pitchFamily="34" charset="0"/>
      <a:buChar char="•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2pPr>
    <a:lvl3pPr marL="627063" indent="-227013" algn="l" defTabSz="914400" rtl="0" eaLnBrk="1" latinLnBrk="0" hangingPunct="1">
      <a:spcBef>
        <a:spcPts val="600"/>
      </a:spcBef>
      <a:buFont typeface="Arial" pitchFamily="34" charset="0"/>
      <a:buChar char="–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3pPr>
    <a:lvl4pPr marL="801688" indent="-174625" algn="l" defTabSz="914400" rtl="0" eaLnBrk="1" latinLnBrk="0" hangingPunct="1">
      <a:spcBef>
        <a:spcPts val="600"/>
      </a:spcBef>
      <a:buFont typeface="Wingdings" pitchFamily="2" charset="2"/>
      <a:buChar char="§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4pPr>
    <a:lvl5pPr marL="1027113" indent="-225425" algn="l" defTabSz="914400" rtl="0" eaLnBrk="1" latinLnBrk="0" hangingPunct="1">
      <a:spcBef>
        <a:spcPts val="600"/>
      </a:spcBef>
      <a:buFont typeface="Arial" pitchFamily="34" charset="0"/>
      <a:buChar char="—"/>
      <a:defRPr sz="1100" kern="1200">
        <a:solidFill>
          <a:schemeClr val="tx1"/>
        </a:solidFill>
        <a:latin typeface="MetaNormalLF-Roman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28913" y="1200149"/>
            <a:ext cx="6048376" cy="1485901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4400">
                <a:solidFill>
                  <a:schemeClr val="tx2"/>
                </a:solidFill>
                <a:latin typeface="MetaNormalLF-Roman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28913" y="3025775"/>
            <a:ext cx="6048375" cy="8382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bg2"/>
                </a:solidFill>
                <a:latin typeface="MetaNormal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366713" y="1355725"/>
            <a:ext cx="2073275" cy="1323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3" y="1355725"/>
            <a:ext cx="4040188" cy="35877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400" b="0">
                <a:solidFill>
                  <a:schemeClr val="tx2"/>
                </a:solidFill>
                <a:latin typeface="MetaMediumLF-Roman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713" y="1758950"/>
            <a:ext cx="4040188" cy="4205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0188" indent="-230188">
              <a:spcBef>
                <a:spcPts val="1200"/>
              </a:spcBef>
              <a:buClr>
                <a:schemeClr val="tx2"/>
              </a:buClr>
              <a:defRPr sz="2400"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 sz="2000"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 sz="1800"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5513" y="1355725"/>
            <a:ext cx="4041775" cy="35877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400" b="0">
                <a:solidFill>
                  <a:schemeClr val="tx2"/>
                </a:solidFill>
                <a:latin typeface="MetaMediumLF-Roman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5513" y="1758950"/>
            <a:ext cx="4041775" cy="420528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0188" indent="-230188">
              <a:spcBef>
                <a:spcPts val="1200"/>
              </a:spcBef>
              <a:buClr>
                <a:schemeClr val="tx2"/>
              </a:buClr>
              <a:defRPr sz="2400"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 sz="2000"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 sz="1800"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3" y="1123951"/>
            <a:ext cx="8410575" cy="40322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tabLst>
                <a:tab pos="800100" algn="l"/>
              </a:tabLst>
              <a:defRPr sz="2400" b="0">
                <a:solidFill>
                  <a:schemeClr val="bg2"/>
                </a:solidFill>
                <a:latin typeface="MetaNormalLF-Roman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435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ctr">
              <a:defRPr sz="2800" b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5486400" cy="4359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ba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2628038" y="2460793"/>
            <a:ext cx="38879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2"/>
                </a:solidFill>
              </a:rPr>
              <a:t>THANK YOU</a:t>
            </a:r>
            <a:endParaRPr lang="en-US" sz="6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28913" y="1200150"/>
            <a:ext cx="6048376" cy="14859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"/>
          </p:nvPr>
        </p:nvSpPr>
        <p:spPr>
          <a:xfrm>
            <a:off x="366713" y="1355725"/>
            <a:ext cx="2073275" cy="1323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28913" y="1200150"/>
            <a:ext cx="6048376" cy="14859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28913" y="3025775"/>
            <a:ext cx="6048375" cy="28035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buClr>
                <a:schemeClr val="tx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tx2"/>
              </a:buClr>
              <a:defRPr sz="1800">
                <a:solidFill>
                  <a:schemeClr val="bg2"/>
                </a:solidFill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2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ts val="3600"/>
              </a:lnSpc>
              <a:defRPr sz="3600">
                <a:solidFill>
                  <a:schemeClr val="tx2"/>
                </a:solidFill>
                <a:latin typeface="MetaNormalLF-Roman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66713" y="1355725"/>
            <a:ext cx="8410575" cy="458787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spcBef>
                <a:spcPts val="12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66713" y="1355725"/>
            <a:ext cx="8410575" cy="458787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1200"/>
              </a:spcBef>
              <a:buClr>
                <a:schemeClr val="tx2"/>
              </a:buClr>
              <a:buFont typeface="+mj-lt"/>
              <a:buNone/>
              <a:defRPr sz="4000">
                <a:solidFill>
                  <a:schemeClr val="tx2"/>
                </a:solidFill>
              </a:defRPr>
            </a:lvl1pPr>
            <a:lvl2pPr marL="457200" indent="0" algn="r">
              <a:spcBef>
                <a:spcPts val="600"/>
              </a:spcBef>
              <a:buClr>
                <a:schemeClr val="tx2"/>
              </a:buClr>
              <a:buNone/>
              <a:defRPr>
                <a:solidFill>
                  <a:schemeClr val="bg2"/>
                </a:solidFill>
              </a:defRPr>
            </a:lvl2pPr>
            <a:lvl3pPr>
              <a:spcBef>
                <a:spcPts val="6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3pPr>
            <a:lvl4pPr>
              <a:spcBef>
                <a:spcPts val="600"/>
              </a:spcBef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bg2"/>
                </a:solidFill>
              </a:defRPr>
            </a:lvl4pPr>
            <a:lvl5pPr>
              <a:spcBef>
                <a:spcPts val="6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3" y="1123951"/>
            <a:ext cx="8410575" cy="40322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tabLst>
                <a:tab pos="800100" algn="l"/>
              </a:tabLst>
              <a:defRPr sz="2400" b="0">
                <a:solidFill>
                  <a:schemeClr val="bg2"/>
                </a:solidFill>
                <a:latin typeface="MetaNormalLF-Roman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712" y="1758950"/>
            <a:ext cx="8410575" cy="41830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0188" indent="-230188">
              <a:spcBef>
                <a:spcPts val="1200"/>
              </a:spcBef>
              <a:buClr>
                <a:schemeClr val="tx2"/>
              </a:buClr>
              <a:defRPr sz="2400"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 sz="2000"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 sz="1800"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graphic area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2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728913" y="1355725"/>
            <a:ext cx="6048375" cy="458787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spcBef>
                <a:spcPts val="12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>
          <a:xfrm>
            <a:off x="366713" y="1355725"/>
            <a:ext cx="2073275" cy="4587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 with graphic area a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3" y="1123950"/>
            <a:ext cx="8410575" cy="40322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tabLst>
                <a:tab pos="800100" algn="l"/>
              </a:tabLst>
              <a:defRPr lang="en-US" sz="2400" b="0" kern="1200" smtClean="0">
                <a:solidFill>
                  <a:schemeClr val="bg2"/>
                </a:solidFill>
                <a:latin typeface="MetaNormalLF-Roman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rgbClr val="2C95DD"/>
              </a:buClr>
              <a:buFont typeface="Arial" pitchFamily="34" charset="0"/>
              <a:buNone/>
              <a:tabLst>
                <a:tab pos="800100" algn="l"/>
              </a:tabLst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8913" y="1758950"/>
            <a:ext cx="6048374" cy="419417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0188" indent="-230188">
              <a:spcBef>
                <a:spcPts val="1200"/>
              </a:spcBef>
              <a:buClr>
                <a:schemeClr val="tx2"/>
              </a:buClr>
              <a:defRPr sz="2400"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 sz="2000"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 sz="1800"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0"/>
          </p:nvPr>
        </p:nvSpPr>
        <p:spPr>
          <a:xfrm>
            <a:off x="366713" y="1771650"/>
            <a:ext cx="2073275" cy="4171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713" y="203200"/>
            <a:ext cx="8410575" cy="920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lang="en-US" sz="3600" kern="1200" dirty="0">
                <a:solidFill>
                  <a:schemeClr val="tx2"/>
                </a:solidFill>
                <a:latin typeface="MetaNormalLF-Roman" pitchFamily="34" charset="0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713" y="1355724"/>
            <a:ext cx="4038600" cy="46085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0188" indent="-230188">
              <a:spcBef>
                <a:spcPts val="1200"/>
              </a:spcBef>
              <a:buClr>
                <a:schemeClr val="tx2"/>
              </a:buClr>
              <a:defRPr sz="2400"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 sz="2000"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buNone/>
              <a:defRPr sz="1800"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8688" y="1355724"/>
            <a:ext cx="4038600" cy="46085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230188" indent="-230188">
              <a:spcBef>
                <a:spcPts val="1200"/>
              </a:spcBef>
              <a:buClr>
                <a:schemeClr val="tx2"/>
              </a:buClr>
              <a:defRPr sz="2400">
                <a:solidFill>
                  <a:schemeClr val="bg2"/>
                </a:solidFill>
              </a:defRPr>
            </a:lvl1pPr>
            <a:lvl2pPr>
              <a:spcBef>
                <a:spcPts val="300"/>
              </a:spcBef>
              <a:buClr>
                <a:schemeClr val="tx2"/>
              </a:buClr>
              <a:defRPr sz="2000">
                <a:solidFill>
                  <a:schemeClr val="bg2"/>
                </a:solidFill>
              </a:defRPr>
            </a:lvl2pPr>
            <a:lvl3pPr>
              <a:spcBef>
                <a:spcPts val="300"/>
              </a:spcBef>
              <a:buClr>
                <a:schemeClr val="tx2"/>
              </a:buClr>
              <a:defRPr sz="1800">
                <a:solidFill>
                  <a:schemeClr val="bg2"/>
                </a:solidFill>
              </a:defRPr>
            </a:lvl3pPr>
            <a:lvl4pPr>
              <a:spcBef>
                <a:spcPts val="300"/>
              </a:spcBef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bg2"/>
                </a:solidFill>
              </a:defRPr>
            </a:lvl4pPr>
            <a:lvl5pPr>
              <a:spcBef>
                <a:spcPts val="300"/>
              </a:spcBef>
              <a:buClr>
                <a:schemeClr val="tx2"/>
              </a:buClr>
              <a:defRPr sz="16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72200"/>
            <a:ext cx="9144000" cy="51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8553450" y="6710720"/>
            <a:ext cx="53340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684CE-B7BB-4223-BA2B-B47808B845F1}" type="slidenum">
              <a:rPr lang="en-US" sz="800" smtClean="0">
                <a:solidFill>
                  <a:schemeClr val="bg2"/>
                </a:solidFill>
                <a:latin typeface="MetaNormalLF-Roman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00" dirty="0" smtClean="0">
              <a:solidFill>
                <a:schemeClr val="bg2"/>
              </a:solidFill>
              <a:latin typeface="MetaNormalLF-Roman" pitchFamily="34" charset="0"/>
            </a:endParaRPr>
          </a:p>
        </p:txBody>
      </p:sp>
      <p:pic>
        <p:nvPicPr>
          <p:cNvPr id="8" name="Picture 7" descr="2004 EMC logo white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967072" y="6276785"/>
            <a:ext cx="810216" cy="3051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6713" y="6710720"/>
            <a:ext cx="241091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 smtClean="0">
                <a:solidFill>
                  <a:schemeClr val="bg2"/>
                </a:solidFill>
                <a:latin typeface="MetaNormalLF-Roman" pitchFamily="34" charset="0"/>
              </a:rPr>
              <a:t>© Copyright 2010 EMC Corporation. All rights reserved.</a:t>
            </a:r>
            <a:endParaRPr lang="en-US" sz="800" dirty="0">
              <a:solidFill>
                <a:schemeClr val="bg2"/>
              </a:solidFill>
              <a:latin typeface="MetaNormalLF-Roman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5" r:id="rId4"/>
    <p:sldLayoutId id="2147483668" r:id="rId5"/>
    <p:sldLayoutId id="2147483667" r:id="rId6"/>
    <p:sldLayoutId id="2147483650" r:id="rId7"/>
    <p:sldLayoutId id="2147483663" r:id="rId8"/>
    <p:sldLayoutId id="2147483652" r:id="rId9"/>
    <p:sldLayoutId id="2147483653" r:id="rId10"/>
    <p:sldLayoutId id="2147483654" r:id="rId11"/>
    <p:sldLayoutId id="2147483669" r:id="rId12"/>
    <p:sldLayoutId id="2147483657" r:id="rId13"/>
    <p:sldLayoutId id="2147483664" r:id="rId14"/>
    <p:sldLayoutId id="2147483659" r:id="rId1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rgbClr val="2C95DD"/>
          </a:solidFill>
          <a:latin typeface="MetaNormalLF-Roman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2C95DD"/>
        </a:buClr>
        <a:buFont typeface="Arial" pitchFamily="34" charset="0"/>
        <a:buChar char="•"/>
        <a:defRPr sz="28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2C95DD"/>
        </a:buClr>
        <a:buFont typeface="Arial" pitchFamily="34" charset="0"/>
        <a:buChar char="–"/>
        <a:defRPr sz="24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2C95DD"/>
        </a:buClr>
        <a:buFont typeface="Arial" pitchFamily="34" charset="0"/>
        <a:buChar char="•"/>
        <a:defRPr sz="20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2C95DD"/>
        </a:buClr>
        <a:buFont typeface="Arial" pitchFamily="34" charset="0"/>
        <a:buChar char="–"/>
        <a:defRPr sz="18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2C95DD"/>
        </a:buClr>
        <a:buFont typeface="Arial" pitchFamily="34" charset="0"/>
        <a:buChar char="»"/>
        <a:defRPr sz="1800" kern="1200">
          <a:solidFill>
            <a:schemeClr val="tx1"/>
          </a:solidFill>
          <a:latin typeface="MetaNormalLF-Roman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http://code.google.com/webtoolkit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ests.xproc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.org/TR/xproc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xmlcalabash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xist-db.org/" TargetMode="External"/><Relationship Id="rId4" Type="http://schemas.openxmlformats.org/officeDocument/2006/relationships/hyperlink" Target="http://developer.emc.com/xmltech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XML Pipeline Processing in the Browser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cs-CZ" dirty="0" smtClean="0"/>
              <a:t>Vojtěch Toman</a:t>
            </a:r>
            <a:endParaRPr lang="en-US" dirty="0" smtClean="0"/>
          </a:p>
          <a:p>
            <a:r>
              <a:rPr lang="cs-CZ" dirty="0" smtClean="0"/>
              <a:t>EMC</a:t>
            </a:r>
            <a:r>
              <a:rPr lang="en-US" dirty="0" smtClean="0"/>
              <a:t> Corporation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728912" y="4057650"/>
            <a:ext cx="6048376" cy="4953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MetaNormalLF-Roman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2C95DD"/>
              </a:buClr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taNormalLF-Roman" pitchFamily="34" charset="0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idx="10"/>
          </p:nvPr>
        </p:nvSpPr>
        <p:spPr/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2336860" y="5156251"/>
            <a:ext cx="2286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Google Web Toolkit (GWT)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http://code.google.com/webtoolkit/</a:t>
            </a:r>
            <a:endParaRPr lang="en-US" dirty="0" smtClean="0"/>
          </a:p>
          <a:p>
            <a:r>
              <a:rPr lang="cs-CZ" dirty="0" smtClean="0"/>
              <a:t>Framework for building web applications in Java</a:t>
            </a:r>
          </a:p>
          <a:p>
            <a:r>
              <a:rPr lang="cs-CZ" dirty="0" smtClean="0"/>
              <a:t>GWT Compiler</a:t>
            </a:r>
          </a:p>
          <a:p>
            <a:pPr lvl="1"/>
            <a:r>
              <a:rPr lang="cs-CZ" dirty="0" smtClean="0"/>
              <a:t>„Compiles“ application Java sources into optimized, cross-browser JavaScript code</a:t>
            </a:r>
          </a:p>
          <a:p>
            <a:pPr lvl="1"/>
            <a:r>
              <a:rPr lang="cs-CZ" dirty="0" smtClean="0"/>
              <a:t>No need for extension plug-ins</a:t>
            </a:r>
          </a:p>
          <a:p>
            <a:pPr lvl="1"/>
            <a:r>
              <a:rPr lang="cs-CZ" dirty="0" smtClean="0"/>
              <a:t>Not all JRE functionality supported</a:t>
            </a:r>
          </a:p>
          <a:p>
            <a:endParaRPr lang="en-US" dirty="0"/>
          </a:p>
        </p:txBody>
      </p:sp>
      <p:pic>
        <p:nvPicPr>
          <p:cNvPr id="19" name="Picture 18" descr="ope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4060" y="5461051"/>
            <a:ext cx="482540" cy="406349"/>
          </a:xfrm>
          <a:prstGeom prst="rect">
            <a:avLst/>
          </a:prstGeom>
        </p:spPr>
      </p:pic>
      <p:pic>
        <p:nvPicPr>
          <p:cNvPr id="20" name="Picture 19" descr="firefoxic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6860" y="5689651"/>
            <a:ext cx="406349" cy="406349"/>
          </a:xfrm>
          <a:prstGeom prst="rect">
            <a:avLst/>
          </a:prstGeom>
        </p:spPr>
      </p:pic>
      <p:pic>
        <p:nvPicPr>
          <p:cNvPr id="16" name="Picture 15" descr="Chrome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21511" y="5207102"/>
            <a:ext cx="406349" cy="406349"/>
          </a:xfrm>
          <a:prstGeom prst="rect">
            <a:avLst/>
          </a:prstGeom>
        </p:spPr>
      </p:pic>
      <p:pic>
        <p:nvPicPr>
          <p:cNvPr id="21" name="Picture 20" descr="Safari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80260" y="4902299"/>
            <a:ext cx="405079" cy="446984"/>
          </a:xfrm>
          <a:prstGeom prst="rect">
            <a:avLst/>
          </a:prstGeom>
        </p:spPr>
      </p:pic>
      <p:pic>
        <p:nvPicPr>
          <p:cNvPr id="18" name="Picture 17" descr="ie8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70660" y="4699051"/>
            <a:ext cx="446984" cy="446984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1955860" y="5080051"/>
            <a:ext cx="1524000" cy="6096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" name="Picture 29" descr="java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27260" y="4755010"/>
            <a:ext cx="838200" cy="1087041"/>
          </a:xfrm>
          <a:prstGeom prst="rect">
            <a:avLst/>
          </a:prstGeom>
        </p:spPr>
      </p:pic>
      <p:sp>
        <p:nvSpPr>
          <p:cNvPr id="50" name="Bent Arrow 49"/>
          <p:cNvSpPr/>
          <p:nvPr/>
        </p:nvSpPr>
        <p:spPr>
          <a:xfrm>
            <a:off x="4546660" y="4775251"/>
            <a:ext cx="1295400" cy="6096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 flipV="1">
            <a:off x="4546660" y="5384851"/>
            <a:ext cx="1295400" cy="6096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ight Arrow 51"/>
          <p:cNvSpPr/>
          <p:nvPr/>
        </p:nvSpPr>
        <p:spPr>
          <a:xfrm>
            <a:off x="4622860" y="5232451"/>
            <a:ext cx="1219200" cy="3048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098860" y="4699051"/>
            <a:ext cx="2895600" cy="129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85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Picture 46" descr="gwt-logo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013260" y="4851451"/>
            <a:ext cx="990599" cy="99059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Distribution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</p:nvPr>
        </p:nvGraphicFramePr>
        <p:xfrm>
          <a:off x="0" y="3581400"/>
          <a:ext cx="27432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" y="1143001"/>
          <a:ext cx="27432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2895600" y="1355725"/>
            <a:ext cx="5867400" cy="481647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The default “server-side” processor version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Integration with external tools, extensions, command-line interface, …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MetaNormalLF-Roman" pitchFamily="34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Parsing of the XProc pipelines, static checking, …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Entire run-time model: steps, I/O, …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(Base) implementations of most standard steps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endParaRPr lang="en-US" sz="1200" dirty="0" smtClean="0">
              <a:latin typeface="MetaNormalLF-Roman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Adaptors to the browser DOM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Implementations of missing APIs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GWT version of some functionality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etaNormalLF-Roman" pitchFamily="34" charset="0"/>
                <a:ea typeface="+mn-ea"/>
                <a:cs typeface="+mn-cs"/>
              </a:rPr>
              <a:t>XPath implementation, XSLT support, 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1828800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Java</a:t>
            </a:r>
          </a:p>
          <a:p>
            <a:pPr algn="ctr"/>
            <a:r>
              <a:rPr lang="cs-CZ" dirty="0" smtClean="0">
                <a:solidFill>
                  <a:schemeClr val="bg1"/>
                </a:solidFill>
              </a:rPr>
              <a:t>40</a:t>
            </a:r>
            <a:r>
              <a:rPr lang="en-US" dirty="0" smtClean="0">
                <a:solidFill>
                  <a:schemeClr val="bg1"/>
                </a:solidFill>
              </a:rPr>
              <a:t>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9941" y="2325469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6</a:t>
            </a:r>
            <a:r>
              <a:rPr lang="cs-CZ" dirty="0" smtClean="0">
                <a:solidFill>
                  <a:schemeClr val="bg1"/>
                </a:solidFill>
              </a:rPr>
              <a:t>0</a:t>
            </a:r>
            <a:r>
              <a:rPr lang="en-US" dirty="0" smtClean="0">
                <a:solidFill>
                  <a:schemeClr val="bg1"/>
                </a:solidFill>
              </a:rPr>
              <a:t>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0" y="4840069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Shared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80%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3962400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GWT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20%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XProc Step Library Support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0"/>
          </p:nvPr>
        </p:nvGraphicFramePr>
        <p:xfrm>
          <a:off x="366712" y="1470025"/>
          <a:ext cx="8410575" cy="4508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6088"/>
                <a:gridCol w="1295400"/>
                <a:gridCol w="4129087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MetaMediumLF-Roman" pitchFamily="34" charset="0"/>
                        </a:rPr>
                        <a:t>Step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MetaMediumLF-Roman" pitchFamily="34" charset="0"/>
                        </a:rPr>
                        <a:t>Supported</a:t>
                      </a:r>
                      <a:endParaRPr lang="en-US" b="0" dirty="0">
                        <a:latin typeface="MetaMediumLF-Roman" pitchFamily="34" charset="0"/>
                      </a:endParaRP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latin typeface="MetaMediumLF-Roman" pitchFamily="34" charset="0"/>
                        </a:rPr>
                        <a:t>Remarks</a:t>
                      </a:r>
                      <a:endParaRPr lang="en-US" b="0" dirty="0">
                        <a:latin typeface="MetaMediumLF-Roman" pitchFamily="34" charset="0"/>
                      </a:endParaRPr>
                    </a:p>
                  </a:txBody>
                  <a:tcPr marT="91440" marB="91440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p:directory-list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p:http-request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Only simple GET requests</a:t>
                      </a:r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p:load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DTD validation not supported</a:t>
                      </a:r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p:unescape-markup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p:xinclude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XPointer not supported</a:t>
                      </a:r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p:xslt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XSLT </a:t>
                      </a:r>
                      <a:r>
                        <a:rPr lang="en-US" dirty="0"/>
                        <a:t>1.0 supported (browser-native)</a:t>
                      </a:r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p:exec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p:hash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CRC32 not supported</a:t>
                      </a:r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 dirty="0"/>
                        <a:t>p:validate-with-relax-</a:t>
                      </a:r>
                      <a:r>
                        <a:rPr lang="en-US" dirty="0" err="1"/>
                        <a:t>ng</a:t>
                      </a:r>
                      <a:endParaRPr lang="en-US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/>
                        <a:t>p:validate-with-xml-schema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/>
                        <a:t>p:xquery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  <a:tr h="337628">
                <a:tc>
                  <a:txBody>
                    <a:bodyPr/>
                    <a:lstStyle/>
                    <a:p>
                      <a:r>
                        <a:rPr lang="en-US"/>
                        <a:t>p:xsl-formatter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XProc Test Suite Results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0"/>
          </p:nvPr>
        </p:nvGraphicFramePr>
        <p:xfrm>
          <a:off x="381000" y="2667000"/>
          <a:ext cx="83820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828800"/>
                <a:gridCol w="5105400"/>
              </a:tblGrid>
              <a:tr h="6359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latin typeface="MetaMediumLF-Roman" pitchFamily="34" charset="0"/>
                        </a:rPr>
                        <a:t>Category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MetaMediumLF-Roman" pitchFamily="34" charset="0"/>
                        </a:rPr>
                        <a:t>Percent Passed</a:t>
                      </a:r>
                      <a:endParaRPr lang="en-US" b="0" dirty="0">
                        <a:latin typeface="MetaMediumLF-Roman" pitchFamily="34" charset="0"/>
                      </a:endParaRP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MetaMediumLF-Roman" pitchFamily="34" charset="0"/>
                        </a:rPr>
                        <a:t>Remarks</a:t>
                      </a:r>
                      <a:endParaRPr lang="en-US" b="0" dirty="0">
                        <a:latin typeface="MetaMediumLF-Roman" pitchFamily="34" charset="0"/>
                      </a:endParaRPr>
                    </a:p>
                  </a:txBody>
                  <a:tcPr marT="91440" marB="91440" anchor="ctr"/>
                </a:tc>
              </a:tr>
              <a:tr h="469654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81,85%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out of 31 steps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not supported, some partially</a:t>
                      </a:r>
                      <a:endParaRPr lang="en-US" dirty="0"/>
                    </a:p>
                  </a:txBody>
                  <a:tcPr marT="18288" marB="18288" anchor="ctr"/>
                </a:tc>
              </a:tr>
              <a:tr h="469654">
                <a:tc>
                  <a:txBody>
                    <a:bodyPr/>
                    <a:lstStyle/>
                    <a:p>
                      <a:r>
                        <a:rPr lang="en-US" dirty="0" smtClean="0"/>
                        <a:t>Optional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45,45%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out of 10 steps not supported</a:t>
                      </a:r>
                      <a:endParaRPr lang="en-US" dirty="0"/>
                    </a:p>
                  </a:txBody>
                  <a:tcPr marT="18288" marB="18288" anchor="ctr"/>
                </a:tc>
              </a:tr>
              <a:tr h="469654">
                <a:tc>
                  <a:txBody>
                    <a:bodyPr/>
                    <a:lstStyle/>
                    <a:p>
                      <a:r>
                        <a:rPr lang="en-US" dirty="0" smtClean="0"/>
                        <a:t>Serialization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68,00%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XML 1.1, output encoding</a:t>
                      </a:r>
                      <a:endParaRPr lang="en-US" dirty="0"/>
                    </a:p>
                  </a:txBody>
                  <a:tcPr marT="18288" marB="18288" anchor="ctr"/>
                </a:tc>
              </a:tr>
              <a:tr h="469654">
                <a:tc>
                  <a:txBody>
                    <a:bodyPr/>
                    <a:lstStyle/>
                    <a:p>
                      <a:r>
                        <a:rPr lang="en-US" dirty="0" smtClean="0"/>
                        <a:t>Extension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marT="18288" marB="18288"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T="18288" marB="18288" anchor="ctr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66713" y="1355725"/>
            <a:ext cx="8410575" cy="4511675"/>
          </a:xfrm>
          <a:prstGeom prst="rect">
            <a:avLst/>
          </a:prstGeom>
        </p:spPr>
        <p:txBody>
          <a:bodyPr lIns="0" tIns="0" rIns="0" bIns="0"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chemeClr val="bg2"/>
                </a:solidFill>
                <a:latin typeface="MetaNormalLF-Roman" pitchFamily="34" charset="0"/>
              </a:rPr>
              <a:t>XProc Test Suite</a:t>
            </a:r>
          </a:p>
          <a:p>
            <a:pPr marL="685800" lvl="1" indent="-228600"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2"/>
                </a:solidFill>
                <a:latin typeface="MetaNormalLF-Roman" pitchFamily="34" charset="0"/>
                <a:hlinkClick r:id="rId3"/>
              </a:rPr>
              <a:t>http://tests.xproc.org</a:t>
            </a:r>
            <a:endParaRPr lang="en-US" sz="2400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endParaRPr lang="en-US" sz="2000" i="1" dirty="0" smtClean="0">
              <a:solidFill>
                <a:schemeClr val="bg2"/>
              </a:solidFill>
              <a:latin typeface="MetaNormalLF-Roman" pitchFamily="34" charset="0"/>
            </a:endParaRPr>
          </a:p>
          <a:p>
            <a:pPr marL="228600" indent="-228600">
              <a:spcBef>
                <a:spcPts val="1200"/>
              </a:spcBef>
              <a:buClr>
                <a:schemeClr val="tx2"/>
              </a:buClr>
            </a:pPr>
            <a:r>
              <a:rPr lang="en-US" sz="2000" i="1" dirty="0" smtClean="0">
                <a:solidFill>
                  <a:schemeClr val="bg2"/>
                </a:solidFill>
                <a:latin typeface="MetaNormalLF-Roman" pitchFamily="34" charset="0"/>
              </a:rPr>
              <a:t>(Results for Firefox 3.6.8)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MetaNormalLF-Roman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66713" y="1355725"/>
            <a:ext cx="4052887" cy="1539875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en-US" dirty="0" smtClean="0"/>
              <a:t>XProc Test Suite, average time per pipeline</a:t>
            </a:r>
          </a:p>
          <a:p>
            <a:pPr marL="685800" lvl="1" indent="-2286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dirty="0" smtClean="0"/>
              <a:t>2.33 GHz Intel Core 2 workstation, 4GB RAM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304800" y="-457200"/>
          <a:ext cx="8458200" cy="670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in progress</a:t>
            </a:r>
          </a:p>
          <a:p>
            <a:pPr lvl="1"/>
            <a:r>
              <a:rPr lang="en-US" dirty="0" smtClean="0"/>
              <a:t>JavaScript interface</a:t>
            </a:r>
          </a:p>
          <a:p>
            <a:pPr lvl="1"/>
            <a:r>
              <a:rPr lang="en-US" dirty="0" smtClean="0"/>
              <a:t>Implementing the gaps in XProc support</a:t>
            </a:r>
          </a:p>
          <a:p>
            <a:pPr lvl="1"/>
            <a:r>
              <a:rPr lang="en-US" dirty="0" smtClean="0"/>
              <a:t>Optimizations for different browsers</a:t>
            </a:r>
          </a:p>
          <a:p>
            <a:pPr lvl="1"/>
            <a:r>
              <a:rPr lang="en-US" dirty="0" smtClean="0"/>
              <a:t>Code size reduction</a:t>
            </a:r>
          </a:p>
          <a:p>
            <a:pPr lvl="1"/>
            <a:r>
              <a:rPr lang="en-US" dirty="0" smtClean="0"/>
              <a:t>Asynchronous execution</a:t>
            </a:r>
          </a:p>
          <a:p>
            <a:r>
              <a:rPr lang="en-US" dirty="0" smtClean="0"/>
              <a:t>Future versions of Calumet will likely be distributed as a dual Java/JavaScript package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JavaScript API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52401" y="1355725"/>
            <a:ext cx="8991600" cy="4587875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&lt;script language="</a:t>
            </a:r>
            <a:r>
              <a:rPr lang="en-US" sz="1800" dirty="0" err="1" smtClean="0">
                <a:latin typeface="Lucida Console" pitchFamily="49" charset="0"/>
              </a:rPr>
              <a:t>javascript</a:t>
            </a:r>
            <a:r>
              <a:rPr lang="en-US" sz="1800" dirty="0" smtClean="0">
                <a:latin typeface="Lucida Console" pitchFamily="49" charset="0"/>
              </a:rPr>
              <a:t>" </a:t>
            </a:r>
            <a:r>
              <a:rPr lang="en-US" sz="1800" dirty="0" err="1" smtClean="0">
                <a:latin typeface="Lucida Console" pitchFamily="49" charset="0"/>
              </a:rPr>
              <a:t>src</a:t>
            </a:r>
            <a:r>
              <a:rPr lang="en-US" sz="1800" dirty="0" smtClean="0">
                <a:latin typeface="Lucida Console" pitchFamily="49" charset="0"/>
              </a:rPr>
              <a:t>="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calumet.nocache.js</a:t>
            </a:r>
            <a:r>
              <a:rPr lang="en-US" sz="1800" dirty="0" smtClean="0">
                <a:latin typeface="Lucida Console" pitchFamily="49" charset="0"/>
              </a:rPr>
              <a:t>"&gt;&lt;/script&gt;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...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&lt;script type="text/</a:t>
            </a:r>
            <a:r>
              <a:rPr lang="en-US" sz="1800" dirty="0" err="1" smtClean="0">
                <a:latin typeface="Lucida Console" pitchFamily="49" charset="0"/>
              </a:rPr>
              <a:t>javascript</a:t>
            </a:r>
            <a:r>
              <a:rPr lang="en-US" sz="1800" dirty="0" smtClean="0">
                <a:latin typeface="Lucida Console" pitchFamily="49" charset="0"/>
              </a:rPr>
              <a:t>"&gt;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function 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initCalumet</a:t>
            </a:r>
            <a:r>
              <a:rPr lang="en-US" sz="1800" dirty="0" smtClean="0">
                <a:latin typeface="Lucida Console" pitchFamily="49" charset="0"/>
              </a:rPr>
              <a:t>() {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var</a:t>
            </a:r>
            <a:r>
              <a:rPr lang="en-US" sz="1800" dirty="0" smtClean="0">
                <a:latin typeface="Lucida Console" pitchFamily="49" charset="0"/>
              </a:rPr>
              <a:t> processor = new 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emc.xproc.Processor</a:t>
            </a:r>
            <a:r>
              <a:rPr lang="en-US" sz="1800" dirty="0" smtClean="0">
                <a:latin typeface="Lucida Console" pitchFamily="49" charset="0"/>
              </a:rPr>
              <a:t>();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var</a:t>
            </a:r>
            <a:r>
              <a:rPr lang="en-US" sz="1800" dirty="0" smtClean="0">
                <a:latin typeface="Lucida Console" pitchFamily="49" charset="0"/>
              </a:rPr>
              <a:t> pipeline = </a:t>
            </a:r>
            <a:r>
              <a:rPr lang="en-US" sz="1800" dirty="0" err="1" smtClean="0">
                <a:latin typeface="Lucida Console" pitchFamily="49" charset="0"/>
              </a:rPr>
              <a:t>processor.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newPipeline</a:t>
            </a:r>
            <a:r>
              <a:rPr lang="en-US" sz="1800" dirty="0" smtClean="0">
                <a:latin typeface="Lucida Console" pitchFamily="49" charset="0"/>
              </a:rPr>
              <a:t>(...);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var</a:t>
            </a:r>
            <a:r>
              <a:rPr lang="en-US" sz="1800" dirty="0" smtClean="0">
                <a:latin typeface="Lucida Console" pitchFamily="49" charset="0"/>
              </a:rPr>
              <a:t> input = new 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emc.xproc.PipelineInput</a:t>
            </a:r>
            <a:r>
              <a:rPr lang="en-US" sz="1800" dirty="0" smtClean="0">
                <a:latin typeface="Lucida Console" pitchFamily="49" charset="0"/>
              </a:rPr>
              <a:t>();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input.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data</a:t>
            </a:r>
            <a:r>
              <a:rPr lang="en-US" sz="1800" dirty="0" smtClean="0">
                <a:latin typeface="Lucida Console" pitchFamily="49" charset="0"/>
              </a:rPr>
              <a:t>("source", ...);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  </a:t>
            </a:r>
            <a:r>
              <a:rPr lang="en-US" sz="1800" dirty="0" err="1" smtClean="0">
                <a:latin typeface="Lucida Console" pitchFamily="49" charset="0"/>
              </a:rPr>
              <a:t>var</a:t>
            </a:r>
            <a:r>
              <a:rPr lang="en-US" sz="1800" dirty="0" smtClean="0">
                <a:latin typeface="Lucida Console" pitchFamily="49" charset="0"/>
              </a:rPr>
              <a:t> output = </a:t>
            </a:r>
            <a:r>
              <a:rPr lang="en-US" sz="1800" dirty="0" err="1" smtClean="0">
                <a:latin typeface="Lucida Console" pitchFamily="49" charset="0"/>
              </a:rPr>
              <a:t>processor.</a:t>
            </a:r>
            <a:r>
              <a:rPr lang="en-US" sz="1800" dirty="0" err="1" smtClean="0">
                <a:solidFill>
                  <a:schemeClr val="accent1"/>
                </a:solidFill>
                <a:latin typeface="Lucida Console" pitchFamily="49" charset="0"/>
              </a:rPr>
              <a:t>run</a:t>
            </a:r>
            <a:r>
              <a:rPr lang="en-US" sz="1800" dirty="0" smtClean="0">
                <a:latin typeface="Lucida Console" pitchFamily="49" charset="0"/>
              </a:rPr>
              <a:t>(pipeline, input);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  }</a:t>
            </a:r>
          </a:p>
          <a:p>
            <a:pPr marL="514350" indent="-514350">
              <a:buNone/>
            </a:pPr>
            <a:r>
              <a:rPr lang="en-US" sz="1800" dirty="0" smtClean="0">
                <a:latin typeface="Lucida Console" pitchFamily="49" charset="0"/>
              </a:rPr>
              <a:t>&lt;/script&gt;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</a:t>
            </a:r>
            <a:r>
              <a:rPr lang="en-US" sz="3600" dirty="0" smtClean="0"/>
              <a:t>&amp;</a:t>
            </a:r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7" name="Picture Placeholder 6" descr="question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76" r="76"/>
          <a:stretch>
            <a:fillRect/>
          </a:stretch>
        </p:blipFill>
        <p:spPr>
          <a:effectLst>
            <a:reflection blurRad="6350" stA="50000" endA="300" endPos="90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Processing in the Browser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66713" y="1355725"/>
            <a:ext cx="8410575" cy="458787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Client-side XML processing in JavaScript</a:t>
            </a:r>
          </a:p>
          <a:p>
            <a:pPr lvl="1"/>
            <a:r>
              <a:rPr lang="en-US" dirty="0" smtClean="0"/>
              <a:t>What about more complex XML processing flows?</a:t>
            </a:r>
          </a:p>
          <a:p>
            <a:pPr lvl="1"/>
            <a:r>
              <a:rPr lang="en-US" dirty="0" smtClean="0"/>
              <a:t>Processing logic dispersed in </a:t>
            </a:r>
            <a:r>
              <a:rPr lang="en-US" dirty="0" smtClean="0"/>
              <a:t>plumbing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XProc: XML Pipeline Language</a:t>
            </a:r>
          </a:p>
          <a:p>
            <a:pPr lvl="1"/>
            <a:r>
              <a:rPr lang="en-US" dirty="0" smtClean="0">
                <a:hlinkClick r:id="rId2"/>
              </a:rPr>
              <a:t>http://www.w3.org/TR/xproc/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1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i="1" dirty="0" smtClean="0">
                <a:solidFill>
                  <a:schemeClr val="accent1"/>
                </a:solidFill>
              </a:rPr>
              <a:t>“For goodness sake, consider what you do,</a:t>
            </a:r>
          </a:p>
          <a:p>
            <a:pPr>
              <a:buNone/>
            </a:pPr>
            <a:r>
              <a:rPr lang="en-US" sz="2400" i="1" dirty="0" smtClean="0">
                <a:solidFill>
                  <a:schemeClr val="accent1"/>
                </a:solidFill>
              </a:rPr>
              <a:t> How you may hurt yourself—ay, utterly.”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Applications of Client-side XProc</a:t>
            </a:r>
            <a:endParaRPr lang="en-US" sz="400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AJAX and Dynamic Web Applications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581400" y="1355725"/>
            <a:ext cx="5195888" cy="458787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AJAX request</a:t>
            </a:r>
          </a:p>
          <a:p>
            <a:r>
              <a:rPr lang="en-US" dirty="0" smtClean="0"/>
              <a:t>AJAX response processing</a:t>
            </a:r>
          </a:p>
          <a:p>
            <a:r>
              <a:rPr lang="en-US" dirty="0" smtClean="0"/>
              <a:t>Updates to the host page</a:t>
            </a:r>
            <a:endParaRPr lang="en-US" sz="800" dirty="0" smtClean="0"/>
          </a:p>
          <a:p>
            <a:endParaRPr lang="en-US" dirty="0" smtClean="0"/>
          </a:p>
          <a:p>
            <a:r>
              <a:rPr lang="en-US" dirty="0" smtClean="0"/>
              <a:t>Application of XProc</a:t>
            </a:r>
          </a:p>
          <a:p>
            <a:pPr lvl="1"/>
            <a:r>
              <a:rPr lang="en-US" dirty="0" smtClean="0"/>
              <a:t>Data extraction, transformation, enrichment</a:t>
            </a:r>
          </a:p>
          <a:p>
            <a:pPr lvl="1"/>
            <a:r>
              <a:rPr lang="en-US" dirty="0" smtClean="0"/>
              <a:t>XML component integration</a:t>
            </a:r>
          </a:p>
          <a:p>
            <a:endParaRPr lang="en-US" dirty="0" smtClean="0"/>
          </a:p>
          <a:p>
            <a:r>
              <a:rPr lang="en-US" dirty="0" smtClean="0"/>
              <a:t>XML vs. JSON</a:t>
            </a:r>
          </a:p>
          <a:p>
            <a:endParaRPr lang="en-US" dirty="0" smtClean="0"/>
          </a:p>
        </p:txBody>
      </p:sp>
      <p:sp>
        <p:nvSpPr>
          <p:cNvPr id="10" name="Bent Arrow 9"/>
          <p:cNvSpPr/>
          <p:nvPr/>
        </p:nvSpPr>
        <p:spPr>
          <a:xfrm rot="2691316" flipV="1">
            <a:off x="519605" y="3364061"/>
            <a:ext cx="1225415" cy="117548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965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2691316" flipH="1">
            <a:off x="1434005" y="3211661"/>
            <a:ext cx="1225415" cy="117548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965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04800" y="2971800"/>
            <a:ext cx="2590800" cy="1828800"/>
          </a:xfrm>
          <a:prstGeom prst="ellipse">
            <a:avLst/>
          </a:prstGeom>
          <a:gradFill flip="none" rotWithShape="1">
            <a:gsLst>
              <a:gs pos="37000">
                <a:schemeClr val="bg1">
                  <a:alpha val="85000"/>
                </a:schemeClr>
              </a:gs>
              <a:gs pos="55000">
                <a:schemeClr val="bg1">
                  <a:alpha val="0"/>
                </a:schemeClr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XML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57200" y="1371600"/>
            <a:ext cx="2286000" cy="1524000"/>
          </a:xfrm>
          <a:prstGeom prst="roundRect">
            <a:avLst>
              <a:gd name="adj" fmla="val 688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09600" y="1600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295400" y="1981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981200" y="2362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hape 17"/>
          <p:cNvCxnSpPr>
            <a:stCxn id="15" idx="2"/>
            <a:endCxn id="16" idx="1"/>
          </p:cNvCxnSpPr>
          <p:nvPr/>
        </p:nvCxnSpPr>
        <p:spPr>
          <a:xfrm rot="16200000" flipH="1">
            <a:off x="990600" y="1828800"/>
            <a:ext cx="228600" cy="3810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hape 18"/>
          <p:cNvCxnSpPr>
            <a:stCxn id="16" idx="3"/>
            <a:endCxn id="17" idx="0"/>
          </p:cNvCxnSpPr>
          <p:nvPr/>
        </p:nvCxnSpPr>
        <p:spPr>
          <a:xfrm>
            <a:off x="1905000" y="2133600"/>
            <a:ext cx="381000" cy="2286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5" name="Picture 34" descr="bo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800600"/>
            <a:ext cx="2286000" cy="1219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Client-side XML Presentation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581400" y="1355725"/>
            <a:ext cx="5195888" cy="4587875"/>
          </a:xfrm>
        </p:spPr>
        <p:txBody>
          <a:bodyPr/>
          <a:lstStyle/>
          <a:p>
            <a:r>
              <a:rPr lang="en-US" dirty="0" smtClean="0"/>
              <a:t>Decoupling of the server-side from the UI technology</a:t>
            </a:r>
          </a:p>
          <a:p>
            <a:r>
              <a:rPr lang="en-US" dirty="0" smtClean="0"/>
              <a:t>Reducing server load</a:t>
            </a:r>
          </a:p>
          <a:p>
            <a:r>
              <a:rPr lang="en-US" dirty="0" smtClean="0"/>
              <a:t>Browser/user-specific rendering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0" name="Rounded Rectangle 19"/>
          <p:cNvSpPr/>
          <p:nvPr/>
        </p:nvSpPr>
        <p:spPr>
          <a:xfrm>
            <a:off x="457200" y="1371600"/>
            <a:ext cx="2286000" cy="1524000"/>
          </a:xfrm>
          <a:prstGeom prst="roundRect">
            <a:avLst>
              <a:gd name="adj" fmla="val 688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609600" y="1600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295400" y="1981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1981200" y="2362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hape 26"/>
          <p:cNvCxnSpPr>
            <a:stCxn id="21" idx="2"/>
            <a:endCxn id="25" idx="1"/>
          </p:cNvCxnSpPr>
          <p:nvPr/>
        </p:nvCxnSpPr>
        <p:spPr>
          <a:xfrm rot="16200000" flipH="1">
            <a:off x="990600" y="1828800"/>
            <a:ext cx="228600" cy="3810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hape 28"/>
          <p:cNvCxnSpPr>
            <a:stCxn id="25" idx="3"/>
            <a:endCxn id="26" idx="0"/>
          </p:cNvCxnSpPr>
          <p:nvPr/>
        </p:nvCxnSpPr>
        <p:spPr>
          <a:xfrm>
            <a:off x="1905000" y="2133600"/>
            <a:ext cx="381000" cy="2286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85800" y="2743200"/>
            <a:ext cx="2743200" cy="2819400"/>
          </a:xfrm>
          <a:prstGeom prst="roundRect">
            <a:avLst>
              <a:gd name="adj" fmla="val 6884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sc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895600"/>
            <a:ext cx="2438400" cy="2514600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33" name="Down Arrow 32"/>
          <p:cNvSpPr/>
          <p:nvPr/>
        </p:nvSpPr>
        <p:spPr>
          <a:xfrm>
            <a:off x="1295400" y="2590800"/>
            <a:ext cx="685800" cy="457200"/>
          </a:xfrm>
          <a:prstGeom prst="downArrow">
            <a:avLst>
              <a:gd name="adj1" fmla="val 66667"/>
              <a:gd name="adj2" fmla="val 5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Processing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581400" y="1355725"/>
            <a:ext cx="5195888" cy="4587875"/>
          </a:xfrm>
        </p:spPr>
        <p:txBody>
          <a:bodyPr/>
          <a:lstStyle/>
          <a:p>
            <a:r>
              <a:rPr lang="en-US" dirty="0" smtClean="0"/>
              <a:t>Interactive, non-linear XML-based procedures</a:t>
            </a:r>
          </a:p>
          <a:p>
            <a:r>
              <a:rPr lang="en-US" dirty="0" smtClean="0"/>
              <a:t>XProc steps that interact with the end-user</a:t>
            </a:r>
          </a:p>
          <a:p>
            <a:pPr lvl="1"/>
            <a:r>
              <a:rPr lang="en-US" dirty="0" smtClean="0"/>
              <a:t>Client-side XForms</a:t>
            </a:r>
          </a:p>
          <a:p>
            <a:endParaRPr lang="en-US" dirty="0" smtClean="0"/>
          </a:p>
        </p:txBody>
      </p:sp>
      <p:sp>
        <p:nvSpPr>
          <p:cNvPr id="16" name="Rounded Rectangle 15"/>
          <p:cNvSpPr/>
          <p:nvPr/>
        </p:nvSpPr>
        <p:spPr>
          <a:xfrm>
            <a:off x="457200" y="1371600"/>
            <a:ext cx="2286000" cy="1524000"/>
          </a:xfrm>
          <a:prstGeom prst="roundRect">
            <a:avLst>
              <a:gd name="adj" fmla="val 6884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09600" y="1600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295400" y="1981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1981200" y="2362200"/>
            <a:ext cx="609600" cy="304800"/>
          </a:xfrm>
          <a:prstGeom prst="roundRect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hape 19"/>
          <p:cNvCxnSpPr>
            <a:stCxn id="17" idx="2"/>
            <a:endCxn id="18" idx="1"/>
          </p:cNvCxnSpPr>
          <p:nvPr/>
        </p:nvCxnSpPr>
        <p:spPr>
          <a:xfrm rot="16200000" flipH="1">
            <a:off x="990600" y="1828800"/>
            <a:ext cx="228600" cy="3810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18" idx="3"/>
            <a:endCxn id="19" idx="0"/>
          </p:cNvCxnSpPr>
          <p:nvPr/>
        </p:nvCxnSpPr>
        <p:spPr>
          <a:xfrm>
            <a:off x="1905000" y="2133600"/>
            <a:ext cx="381000" cy="228600"/>
          </a:xfrm>
          <a:prstGeom prst="curved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85800" y="2743200"/>
            <a:ext cx="2743200" cy="2819400"/>
          </a:xfrm>
          <a:prstGeom prst="roundRect">
            <a:avLst>
              <a:gd name="adj" fmla="val 6884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838200" y="2895600"/>
            <a:ext cx="1905000" cy="838200"/>
          </a:xfrm>
          <a:prstGeom prst="roundRect">
            <a:avLst>
              <a:gd name="adj" fmla="val 13542"/>
            </a:avLst>
          </a:prstGeom>
          <a:ln>
            <a:solidFill>
              <a:schemeClr val="bg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1066800" y="3429000"/>
            <a:ext cx="609600" cy="152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OK</a:t>
            </a: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1905000" y="3429000"/>
            <a:ext cx="609600" cy="152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Cancel</a:t>
            </a:r>
            <a:endParaRPr lang="en-US" sz="1000" dirty="0"/>
          </a:p>
        </p:txBody>
      </p:sp>
      <p:sp>
        <p:nvSpPr>
          <p:cNvPr id="38" name="TextBox 37"/>
          <p:cNvSpPr txBox="1"/>
          <p:nvPr/>
        </p:nvSpPr>
        <p:spPr>
          <a:xfrm>
            <a:off x="914400" y="304800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Select model:</a:t>
            </a:r>
            <a:endParaRPr lang="en-US" sz="1000" dirty="0"/>
          </a:p>
        </p:txBody>
      </p:sp>
      <p:sp>
        <p:nvSpPr>
          <p:cNvPr id="39" name="Rectangle 38"/>
          <p:cNvSpPr/>
          <p:nvPr/>
        </p:nvSpPr>
        <p:spPr>
          <a:xfrm>
            <a:off x="1828800" y="3048000"/>
            <a:ext cx="762000" cy="228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787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>
            <a:stCxn id="35" idx="2"/>
            <a:endCxn id="40" idx="0"/>
          </p:cNvCxnSpPr>
          <p:nvPr/>
        </p:nvCxnSpPr>
        <p:spPr>
          <a:xfrm rot="5400000">
            <a:off x="1676400" y="3848100"/>
            <a:ext cx="228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Down Arrow 43"/>
          <p:cNvSpPr/>
          <p:nvPr/>
        </p:nvSpPr>
        <p:spPr>
          <a:xfrm>
            <a:off x="1295400" y="2590800"/>
            <a:ext cx="685800" cy="457200"/>
          </a:xfrm>
          <a:prstGeom prst="downArrow">
            <a:avLst>
              <a:gd name="adj1" fmla="val 66667"/>
              <a:gd name="adj2" fmla="val 5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2438400" y="4800600"/>
            <a:ext cx="838200" cy="609600"/>
          </a:xfrm>
          <a:prstGeom prst="roundRect">
            <a:avLst>
              <a:gd name="adj" fmla="val 13542"/>
            </a:avLst>
          </a:prstGeom>
          <a:ln>
            <a:solidFill>
              <a:schemeClr val="bg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ounded Rectangle 50"/>
          <p:cNvSpPr/>
          <p:nvPr/>
        </p:nvSpPr>
        <p:spPr>
          <a:xfrm>
            <a:off x="1371600" y="4800600"/>
            <a:ext cx="838200" cy="609600"/>
          </a:xfrm>
          <a:prstGeom prst="roundRect">
            <a:avLst>
              <a:gd name="adj" fmla="val 13542"/>
            </a:avLst>
          </a:prstGeom>
          <a:ln>
            <a:solidFill>
              <a:schemeClr val="bg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Connector 51"/>
          <p:cNvCxnSpPr>
            <a:stCxn id="51" idx="0"/>
            <a:endCxn id="40" idx="2"/>
          </p:cNvCxnSpPr>
          <p:nvPr/>
        </p:nvCxnSpPr>
        <p:spPr>
          <a:xfrm rot="5400000" flipH="1" flipV="1">
            <a:off x="1676400" y="4686300"/>
            <a:ext cx="2286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Diamond 39"/>
          <p:cNvSpPr/>
          <p:nvPr/>
        </p:nvSpPr>
        <p:spPr>
          <a:xfrm>
            <a:off x="1371600" y="3962400"/>
            <a:ext cx="838200" cy="609600"/>
          </a:xfrm>
          <a:prstGeom prst="diamond">
            <a:avLst/>
          </a:prstGeom>
          <a:ln>
            <a:solidFill>
              <a:schemeClr val="bg2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hape 61"/>
          <p:cNvCxnSpPr>
            <a:stCxn id="40" idx="3"/>
            <a:endCxn id="45" idx="0"/>
          </p:cNvCxnSpPr>
          <p:nvPr/>
        </p:nvCxnSpPr>
        <p:spPr>
          <a:xfrm>
            <a:off x="2209800" y="4267200"/>
            <a:ext cx="647700" cy="533400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362200" y="3048000"/>
            <a:ext cx="228600" cy="228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/>
          <p:cNvSpPr/>
          <p:nvPr/>
        </p:nvSpPr>
        <p:spPr>
          <a:xfrm flipV="1">
            <a:off x="2438400" y="3124200"/>
            <a:ext cx="76200" cy="76200"/>
          </a:xfrm>
          <a:prstGeom prst="triangle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XProc in the Browser</a:t>
            </a:r>
            <a:endParaRPr lang="en-US" sz="4000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XProc Implementations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s-CZ" dirty="0" smtClean="0"/>
              <a:t>Calabash</a:t>
            </a:r>
          </a:p>
          <a:p>
            <a:pPr lvl="1"/>
            <a:r>
              <a:rPr lang="cs-CZ" dirty="0" smtClean="0">
                <a:hlinkClick r:id="rId3"/>
              </a:rPr>
              <a:t>http://xmlcalabash.com/</a:t>
            </a:r>
            <a:endParaRPr lang="cs-CZ" dirty="0" smtClean="0"/>
          </a:p>
          <a:p>
            <a:r>
              <a:rPr lang="cs-CZ" dirty="0" smtClean="0"/>
              <a:t>Calumet</a:t>
            </a:r>
          </a:p>
          <a:p>
            <a:pPr lvl="1"/>
            <a:r>
              <a:rPr lang="cs-CZ" dirty="0" smtClean="0">
                <a:hlinkClick r:id="rId4"/>
              </a:rPr>
              <a:t>http://developer.emc.com/xmltech/</a:t>
            </a:r>
            <a:endParaRPr lang="cs-CZ" dirty="0" smtClean="0"/>
          </a:p>
          <a:p>
            <a:r>
              <a:rPr lang="cs-CZ" dirty="0" smtClean="0"/>
              <a:t>xprocxq</a:t>
            </a:r>
          </a:p>
          <a:p>
            <a:pPr lvl="1"/>
            <a:r>
              <a:rPr lang="cs-CZ" dirty="0" smtClean="0">
                <a:hlinkClick r:id="rId5"/>
              </a:rPr>
              <a:t>http://exist-db.org/</a:t>
            </a:r>
            <a:endParaRPr lang="cs-CZ" dirty="0" smtClean="0"/>
          </a:p>
          <a:p>
            <a:r>
              <a:rPr lang="cs-CZ" dirty="0" smtClean="0"/>
              <a:t>...</a:t>
            </a:r>
            <a:endParaRPr lang="en-US" dirty="0" smtClean="0"/>
          </a:p>
          <a:p>
            <a:endParaRPr lang="cs-CZ" dirty="0" smtClean="0"/>
          </a:p>
          <a:p>
            <a:r>
              <a:rPr lang="cs-CZ" dirty="0" smtClean="0"/>
              <a:t>All are essentially server-side applications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Calumet in the Browser: How?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Objective</a:t>
            </a:r>
          </a:p>
          <a:p>
            <a:pPr lvl="1"/>
            <a:r>
              <a:rPr lang="cs-CZ" dirty="0" smtClean="0"/>
              <a:t>Cross-browser solution</a:t>
            </a:r>
          </a:p>
          <a:p>
            <a:pPr lvl="1"/>
            <a:r>
              <a:rPr lang="cs-CZ" dirty="0" smtClean="0"/>
              <a:t>No additional requirements on the client-side (plug-ins etc.)</a:t>
            </a:r>
            <a:endParaRPr lang="en-US" dirty="0" smtClean="0"/>
          </a:p>
          <a:p>
            <a:r>
              <a:rPr lang="cs-CZ" dirty="0" smtClean="0"/>
              <a:t>Option 1:</a:t>
            </a:r>
          </a:p>
          <a:p>
            <a:pPr lvl="1"/>
            <a:r>
              <a:rPr lang="cs-CZ" dirty="0" smtClean="0"/>
              <a:t>Re-implement Calumet in JavaScript from scratch</a:t>
            </a:r>
          </a:p>
          <a:p>
            <a:r>
              <a:rPr lang="cs-CZ" dirty="0" smtClean="0"/>
              <a:t>Option 2:</a:t>
            </a:r>
          </a:p>
          <a:p>
            <a:pPr lvl="1"/>
            <a:r>
              <a:rPr lang="cs-CZ" dirty="0" smtClean="0"/>
              <a:t>Port the existing code base to JavaScript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C_Presentation_Template">
  <a:themeElements>
    <a:clrScheme name="**New 2010 Template">
      <a:dk1>
        <a:srgbClr val="000000"/>
      </a:dk1>
      <a:lt1>
        <a:srgbClr val="FFFFFF"/>
      </a:lt1>
      <a:dk2>
        <a:srgbClr val="007DC3"/>
      </a:dk2>
      <a:lt2>
        <a:srgbClr val="5F5F5F"/>
      </a:lt2>
      <a:accent1>
        <a:srgbClr val="3993D0"/>
      </a:accent1>
      <a:accent2>
        <a:srgbClr val="49A942"/>
      </a:accent2>
      <a:accent3>
        <a:srgbClr val="73C167"/>
      </a:accent3>
      <a:accent4>
        <a:srgbClr val="FFC425"/>
      </a:accent4>
      <a:accent5>
        <a:srgbClr val="E36F1E"/>
      </a:accent5>
      <a:accent6>
        <a:srgbClr val="B5121B"/>
      </a:accent6>
      <a:hlink>
        <a:srgbClr val="007DC3"/>
      </a:hlink>
      <a:folHlink>
        <a:srgbClr val="49A942"/>
      </a:folHlink>
    </a:clrScheme>
    <a:fontScheme name="Meta">
      <a:majorFont>
        <a:latin typeface="MetaNormalLF-Roman"/>
        <a:ea typeface=""/>
        <a:cs typeface=""/>
      </a:majorFont>
      <a:minorFont>
        <a:latin typeface="MetaNormalLF-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EMC_Presentation_Template</Template>
  <TotalTime>1532</TotalTime>
  <Words>549</Words>
  <Application>Microsoft Office PowerPoint</Application>
  <PresentationFormat>On-screen Show (4:3)</PresentationFormat>
  <Paragraphs>167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EMC_Presentation_Template</vt:lpstr>
      <vt:lpstr>XML Pipeline Processing in the Browser</vt:lpstr>
      <vt:lpstr>XML Processing in the Browser</vt:lpstr>
      <vt:lpstr>Applications of Client-side XProc</vt:lpstr>
      <vt:lpstr>AJAX and Dynamic Web Applications</vt:lpstr>
      <vt:lpstr>Client-side XML Presentation</vt:lpstr>
      <vt:lpstr>Interactive Processing</vt:lpstr>
      <vt:lpstr>XProc in the Browser</vt:lpstr>
      <vt:lpstr>XProc Implementations</vt:lpstr>
      <vt:lpstr>Calumet in the Browser: How?</vt:lpstr>
      <vt:lpstr>Google Web Toolkit (GWT)</vt:lpstr>
      <vt:lpstr>Code Distribution</vt:lpstr>
      <vt:lpstr>Standard XProc Step Library Support</vt:lpstr>
      <vt:lpstr>XProc Test Suite Results</vt:lpstr>
      <vt:lpstr>Performance</vt:lpstr>
      <vt:lpstr>Current Status</vt:lpstr>
      <vt:lpstr>JavaScript API Example</vt:lpstr>
      <vt:lpstr>Q&amp;A</vt:lpstr>
      <vt:lpstr>Slide 18</vt:lpstr>
    </vt:vector>
  </TitlesOfParts>
  <Company>EMC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XML Pipeline Processing in the Browser</dc:title>
  <dc:creator>Vojtech Toman</dc:creator>
  <cp:keywords>XML, XProc, JavaScript, Browser</cp:keywords>
  <cp:lastModifiedBy>Vojtech Toman</cp:lastModifiedBy>
  <cp:revision>477</cp:revision>
  <dcterms:created xsi:type="dcterms:W3CDTF">2010-07-14T07:25:16Z</dcterms:created>
  <dcterms:modified xsi:type="dcterms:W3CDTF">2010-08-03T03:11:32Z</dcterms:modified>
</cp:coreProperties>
</file>