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50" r:id="rId2"/>
    <p:sldId id="349" r:id="rId3"/>
    <p:sldId id="393" r:id="rId4"/>
    <p:sldId id="365" r:id="rId5"/>
    <p:sldId id="382" r:id="rId6"/>
    <p:sldId id="383" r:id="rId7"/>
    <p:sldId id="384" r:id="rId8"/>
    <p:sldId id="385" r:id="rId9"/>
    <p:sldId id="386" r:id="rId10"/>
    <p:sldId id="388" r:id="rId11"/>
    <p:sldId id="387" r:id="rId12"/>
    <p:sldId id="389" r:id="rId13"/>
    <p:sldId id="390" r:id="rId14"/>
    <p:sldId id="362" r:id="rId15"/>
    <p:sldId id="373" r:id="rId16"/>
    <p:sldId id="372" r:id="rId17"/>
    <p:sldId id="374" r:id="rId18"/>
    <p:sldId id="375" r:id="rId19"/>
    <p:sldId id="371" r:id="rId20"/>
    <p:sldId id="376" r:id="rId21"/>
    <p:sldId id="377" r:id="rId22"/>
    <p:sldId id="378" r:id="rId23"/>
    <p:sldId id="392" r:id="rId24"/>
    <p:sldId id="379" r:id="rId25"/>
    <p:sldId id="391" r:id="rId26"/>
    <p:sldId id="370" r:id="rId27"/>
    <p:sldId id="361" r:id="rId28"/>
    <p:sldId id="368" r:id="rId29"/>
    <p:sldId id="358" r:id="rId30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700" kern="1200">
        <a:solidFill>
          <a:srgbClr val="003454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700" kern="1200">
        <a:solidFill>
          <a:srgbClr val="003454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700" kern="1200">
        <a:solidFill>
          <a:srgbClr val="003454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700" kern="1200">
        <a:solidFill>
          <a:srgbClr val="003454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700" kern="1200">
        <a:solidFill>
          <a:srgbClr val="003454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700" kern="1200">
        <a:solidFill>
          <a:srgbClr val="003454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700" kern="1200">
        <a:solidFill>
          <a:srgbClr val="003454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700" kern="1200">
        <a:solidFill>
          <a:srgbClr val="003454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700" kern="1200">
        <a:solidFill>
          <a:srgbClr val="003454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32503"/>
    <a:srgbClr val="F34D03"/>
    <a:srgbClr val="F60000"/>
    <a:srgbClr val="FF0000"/>
    <a:srgbClr val="6699FF"/>
    <a:srgbClr val="FFCC99"/>
    <a:srgbClr val="FF99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069" autoAdjust="0"/>
    <p:restoredTop sz="76628" autoAdjust="0"/>
  </p:normalViewPr>
  <p:slideViewPr>
    <p:cSldViewPr snapToGrid="0">
      <p:cViewPr varScale="1">
        <p:scale>
          <a:sx n="59" d="100"/>
          <a:sy n="59" d="100"/>
        </p:scale>
        <p:origin x="-276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107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-1254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2485A7AB-58F5-4454-8639-564414A849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623DE535-6130-4583-A2B5-75EF9C400A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7" tIns="45714" rIns="91427" bIns="45714" anchor="b"/>
          <a:lstStyle/>
          <a:p>
            <a:pPr algn="r">
              <a:spcBef>
                <a:spcPct val="20000"/>
              </a:spcBef>
              <a:buFontTx/>
              <a:buChar char="•"/>
            </a:pPr>
            <a:fld id="{5CF9B0B1-EE78-47D4-9B92-73D506D62723}" type="slidenum">
              <a:rPr lang="en-US" sz="1300">
                <a:solidFill>
                  <a:srgbClr val="000000"/>
                </a:solidFill>
              </a:rPr>
              <a:pPr algn="r">
                <a:spcBef>
                  <a:spcPct val="20000"/>
                </a:spcBef>
                <a:buFontTx/>
                <a:buChar char="•"/>
              </a:pPr>
              <a:t>2</a:t>
            </a:fld>
            <a:endParaRPr lang="en-US" sz="1300">
              <a:solidFill>
                <a:srgbClr val="000000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 userDrawn="1"/>
        </p:nvGrpSpPr>
        <p:grpSpPr bwMode="auto">
          <a:xfrm>
            <a:off x="0" y="0"/>
            <a:ext cx="9906000" cy="6872288"/>
            <a:chOff x="0" y="0"/>
            <a:chExt cx="5760" cy="4329"/>
          </a:xfrm>
        </p:grpSpPr>
        <p:sp>
          <p:nvSpPr>
            <p:cNvPr id="5" name="Rectangle 7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44"/>
            </a:xfrm>
            <a:prstGeom prst="rect">
              <a:avLst/>
            </a:prstGeom>
            <a:solidFill>
              <a:srgbClr val="9A9E17"/>
            </a:solidFill>
            <a:ln w="9525">
              <a:noFill/>
              <a:miter lim="800000"/>
              <a:headEnd/>
              <a:tailEnd/>
            </a:ln>
          </p:spPr>
          <p:txBody>
            <a:bodyPr wrap="none" lIns="87944" tIns="43972" rIns="87944" bIns="43972" anchor="ctr"/>
            <a:lstStyle/>
            <a:p>
              <a:pPr defTabSz="879475">
                <a:spcBef>
                  <a:spcPct val="20000"/>
                </a:spcBef>
                <a:buFontTx/>
                <a:buChar char="•"/>
                <a:defRPr/>
              </a:pPr>
              <a:endParaRPr lang="en-US" dirty="0"/>
            </a:p>
          </p:txBody>
        </p:sp>
        <p:pic>
          <p:nvPicPr>
            <p:cNvPr id="6" name="Picture 8" descr="AptaraLogoTa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6" y="234"/>
              <a:ext cx="1632" cy="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9" descr="BookFooterWavePP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474"/>
              <a:ext cx="5760" cy="18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32088" y="1301750"/>
            <a:ext cx="6091237" cy="1470025"/>
          </a:xfrm>
        </p:spPr>
        <p:txBody>
          <a:bodyPr/>
          <a:lstStyle>
            <a:lvl1pPr>
              <a:defRPr sz="4400">
                <a:solidFill>
                  <a:srgbClr val="00649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803525"/>
            <a:ext cx="60833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E08CBC6-DFDC-4070-8AAF-FE6D0E7467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2A9CF-BD04-4ACB-8317-5E2C17811F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D5ADD-CB96-4C72-BB8D-AB17CAE657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2888" y="1584325"/>
            <a:ext cx="42275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584325"/>
            <a:ext cx="42275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11FB0-4D3D-4B41-968A-FABEEA10F0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8ECA3-06AB-4D6F-A2B7-3D636975B3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1B2B9-C432-464E-8996-BADCFB4592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lIns="91440" tIns="45720" rIns="91440" bIns="4572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6E001-27D6-4309-AA9D-24694378C4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525" y="230188"/>
            <a:ext cx="9386888" cy="8731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3525" y="1150938"/>
            <a:ext cx="9409113" cy="5056187"/>
          </a:xfrm>
        </p:spPr>
        <p:txBody>
          <a:bodyPr/>
          <a:lstStyle/>
          <a:p>
            <a:pPr lvl="0"/>
            <a:r>
              <a:rPr lang="en-US" noProof="0" dirty="0" smtClean="0"/>
              <a:t>Click icon to add table</a:t>
            </a:r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8EE8A-8484-4B1B-9CD6-A549C6F6BF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1C6A5-A98D-44D8-9120-9DA36AB866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aveArtScreenPP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3027363"/>
            <a:ext cx="990600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3525" y="230188"/>
            <a:ext cx="9386888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44" tIns="43972" rIns="87944" bIns="4397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150938"/>
            <a:ext cx="9409113" cy="505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44" tIns="43972" rIns="87944" bIns="439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7463" y="6626225"/>
            <a:ext cx="85725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944" tIns="43972" rIns="87944" bIns="43972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F1081878-EF26-4576-9768-C222837C05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0" y="0"/>
            <a:ext cx="9906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 userDrawn="1"/>
          </p:nvSpPr>
          <p:spPr bwMode="auto">
            <a:xfrm>
              <a:off x="0" y="4216"/>
              <a:ext cx="5760" cy="10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944" tIns="43972" rIns="87944" bIns="43972" anchor="ctr"/>
            <a:lstStyle/>
            <a:p>
              <a:pPr defTabSz="879475">
                <a:spcBef>
                  <a:spcPct val="20000"/>
                </a:spcBef>
                <a:buFontTx/>
                <a:buChar char="•"/>
                <a:defRPr/>
              </a:pPr>
              <a:endParaRPr lang="en-US" dirty="0"/>
            </a:p>
          </p:txBody>
        </p:sp>
        <p:sp>
          <p:nvSpPr>
            <p:cNvPr id="1032" name="Line 8"/>
            <p:cNvSpPr>
              <a:spLocks noChangeShapeType="1"/>
            </p:cNvSpPr>
            <p:nvPr userDrawn="1"/>
          </p:nvSpPr>
          <p:spPr bwMode="auto">
            <a:xfrm>
              <a:off x="144" y="720"/>
              <a:ext cx="5472" cy="0"/>
            </a:xfrm>
            <a:prstGeom prst="line">
              <a:avLst/>
            </a:prstGeom>
            <a:noFill/>
            <a:ln w="25400">
              <a:solidFill>
                <a:srgbClr val="9A9E1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FontTx/>
                <a:buChar char="•"/>
                <a:defRPr/>
              </a:pPr>
              <a:endParaRPr lang="en-US" sz="2800" dirty="0">
                <a:latin typeface="Arial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0" y="4140"/>
              <a:ext cx="5760" cy="69"/>
            </a:xfrm>
            <a:prstGeom prst="rect">
              <a:avLst/>
            </a:prstGeom>
            <a:solidFill>
              <a:srgbClr val="00649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87944" tIns="43972" rIns="87944" bIns="43972" anchor="ctr"/>
            <a:lstStyle/>
            <a:p>
              <a:pPr defTabSz="879475">
                <a:spcBef>
                  <a:spcPct val="20000"/>
                </a:spcBef>
                <a:buFontTx/>
                <a:buChar char="•"/>
                <a:defRPr/>
              </a:pPr>
              <a:endParaRPr lang="en-US" dirty="0"/>
            </a:p>
          </p:txBody>
        </p:sp>
        <p:sp>
          <p:nvSpPr>
            <p:cNvPr id="1035" name="Rectangle 11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144"/>
            </a:xfrm>
            <a:prstGeom prst="rect">
              <a:avLst/>
            </a:prstGeom>
            <a:solidFill>
              <a:srgbClr val="9A9E17"/>
            </a:solidFill>
            <a:ln w="9525">
              <a:noFill/>
              <a:miter lim="800000"/>
              <a:headEnd/>
              <a:tailEnd/>
            </a:ln>
          </p:spPr>
          <p:txBody>
            <a:bodyPr wrap="none" lIns="87944" tIns="43972" rIns="87944" bIns="43972" anchor="ctr"/>
            <a:lstStyle/>
            <a:p>
              <a:pPr defTabSz="879475">
                <a:spcBef>
                  <a:spcPct val="20000"/>
                </a:spcBef>
                <a:buFontTx/>
                <a:buChar char="•"/>
                <a:defRPr/>
              </a:pPr>
              <a:endParaRPr lang="en-US" dirty="0"/>
            </a:p>
          </p:txBody>
        </p:sp>
        <p:pic>
          <p:nvPicPr>
            <p:cNvPr id="1036" name="Picture 12" descr="AptaraLogo"/>
            <p:cNvPicPr>
              <a:picLocks noChangeAspect="1" noChangeArrowheads="1"/>
            </p:cNvPicPr>
            <p:nvPr userDrawn="1"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686" y="3924"/>
              <a:ext cx="98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3429000" y="6657975"/>
            <a:ext cx="30099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944" tIns="43972" rIns="87944" bIns="43972"/>
          <a:lstStyle/>
          <a:p>
            <a:pPr algn="ctr" defTabSz="879475" eaLnBrk="0" hangingPunct="0">
              <a:defRPr/>
            </a:pPr>
            <a:endParaRPr lang="en-US" sz="900" dirty="0">
              <a:solidFill>
                <a:schemeClr val="bg2"/>
              </a:solidFill>
              <a:ea typeface="ＭＳ Ｐゴシック" charset="-128"/>
            </a:endParaRPr>
          </a:p>
          <a:p>
            <a:pPr algn="ctr" defTabSz="879475" eaLnBrk="0" hangingPunct="0">
              <a:defRPr/>
            </a:pPr>
            <a:endParaRPr lang="en-US" sz="900" dirty="0">
              <a:solidFill>
                <a:schemeClr val="bg2"/>
              </a:solidFill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79475" rtl="0" eaLnBrk="0" fontAlgn="base" hangingPunct="0">
        <a:spcBef>
          <a:spcPct val="0"/>
        </a:spcBef>
        <a:spcAft>
          <a:spcPct val="0"/>
        </a:spcAft>
        <a:defRPr sz="2700">
          <a:solidFill>
            <a:srgbClr val="003454"/>
          </a:solidFill>
          <a:latin typeface="+mj-lt"/>
          <a:ea typeface="+mj-ea"/>
          <a:cs typeface="+mj-cs"/>
        </a:defRPr>
      </a:lvl1pPr>
      <a:lvl2pPr algn="l" defTabSz="879475" rtl="0" eaLnBrk="0" fontAlgn="base" hangingPunct="0">
        <a:spcBef>
          <a:spcPct val="0"/>
        </a:spcBef>
        <a:spcAft>
          <a:spcPct val="0"/>
        </a:spcAft>
        <a:defRPr sz="2700">
          <a:solidFill>
            <a:srgbClr val="003454"/>
          </a:solidFill>
          <a:latin typeface="Arial" charset="0"/>
        </a:defRPr>
      </a:lvl2pPr>
      <a:lvl3pPr algn="l" defTabSz="879475" rtl="0" eaLnBrk="0" fontAlgn="base" hangingPunct="0">
        <a:spcBef>
          <a:spcPct val="0"/>
        </a:spcBef>
        <a:spcAft>
          <a:spcPct val="0"/>
        </a:spcAft>
        <a:defRPr sz="2700">
          <a:solidFill>
            <a:srgbClr val="003454"/>
          </a:solidFill>
          <a:latin typeface="Arial" charset="0"/>
        </a:defRPr>
      </a:lvl3pPr>
      <a:lvl4pPr algn="l" defTabSz="879475" rtl="0" eaLnBrk="0" fontAlgn="base" hangingPunct="0">
        <a:spcBef>
          <a:spcPct val="0"/>
        </a:spcBef>
        <a:spcAft>
          <a:spcPct val="0"/>
        </a:spcAft>
        <a:defRPr sz="2700">
          <a:solidFill>
            <a:srgbClr val="003454"/>
          </a:solidFill>
          <a:latin typeface="Arial" charset="0"/>
        </a:defRPr>
      </a:lvl4pPr>
      <a:lvl5pPr algn="l" defTabSz="879475" rtl="0" eaLnBrk="0" fontAlgn="base" hangingPunct="0">
        <a:spcBef>
          <a:spcPct val="0"/>
        </a:spcBef>
        <a:spcAft>
          <a:spcPct val="0"/>
        </a:spcAft>
        <a:defRPr sz="2700">
          <a:solidFill>
            <a:srgbClr val="003454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454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454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454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454"/>
          </a:solidFill>
          <a:latin typeface="Arial" charset="0"/>
        </a:defRPr>
      </a:lvl9pPr>
    </p:titleStyle>
    <p:bodyStyle>
      <a:lvl1pPr marL="330200" indent="-330200" algn="l" defTabSz="879475" rtl="0" eaLnBrk="0" fontAlgn="base" hangingPunct="0">
        <a:spcBef>
          <a:spcPct val="20000"/>
        </a:spcBef>
        <a:spcAft>
          <a:spcPct val="0"/>
        </a:spcAft>
        <a:buClr>
          <a:srgbClr val="9A9E17"/>
        </a:buClr>
        <a:buSzPct val="95000"/>
        <a:buFont typeface="Wingdings" pitchFamily="2" charset="2"/>
        <a:buChar char="Ø"/>
        <a:defRPr sz="2300">
          <a:solidFill>
            <a:srgbClr val="003454"/>
          </a:solidFill>
          <a:latin typeface="+mn-lt"/>
          <a:ea typeface="+mn-ea"/>
          <a:cs typeface="+mn-cs"/>
        </a:defRPr>
      </a:lvl1pPr>
      <a:lvl2pPr marL="714375" indent="-274638" algn="l" defTabSz="879475" rtl="0" eaLnBrk="0" fontAlgn="base" hangingPunct="0">
        <a:spcBef>
          <a:spcPct val="20000"/>
        </a:spcBef>
        <a:spcAft>
          <a:spcPct val="0"/>
        </a:spcAft>
        <a:buClr>
          <a:srgbClr val="9A9E17"/>
        </a:buClr>
        <a:buSzPct val="95000"/>
        <a:buFont typeface="Wingdings" pitchFamily="2" charset="2"/>
        <a:buChar char="§"/>
        <a:defRPr sz="1700">
          <a:solidFill>
            <a:srgbClr val="003454"/>
          </a:solidFill>
          <a:latin typeface="+mn-lt"/>
        </a:defRPr>
      </a:lvl2pPr>
      <a:lvl3pPr marL="1098550" indent="-219075" algn="l" defTabSz="879475" rtl="0" eaLnBrk="0" fontAlgn="base" hangingPunct="0">
        <a:spcBef>
          <a:spcPct val="20000"/>
        </a:spcBef>
        <a:spcAft>
          <a:spcPct val="0"/>
        </a:spcAft>
        <a:buClr>
          <a:srgbClr val="9A9E17"/>
        </a:buClr>
        <a:buSzPct val="95000"/>
        <a:buFont typeface="Wingdings" pitchFamily="2" charset="2"/>
        <a:buChar char="§"/>
        <a:defRPr sz="1500">
          <a:solidFill>
            <a:srgbClr val="003454"/>
          </a:solidFill>
          <a:latin typeface="+mn-lt"/>
        </a:defRPr>
      </a:lvl3pPr>
      <a:lvl4pPr marL="1539875" indent="-220663" algn="l" defTabSz="879475" rtl="0" eaLnBrk="0" fontAlgn="base" hangingPunct="0">
        <a:spcBef>
          <a:spcPct val="20000"/>
        </a:spcBef>
        <a:spcAft>
          <a:spcPct val="0"/>
        </a:spcAft>
        <a:buClr>
          <a:srgbClr val="9A9E17"/>
        </a:buClr>
        <a:buSzPct val="95000"/>
        <a:buFont typeface="Wingdings" pitchFamily="2" charset="2"/>
        <a:buChar char="§"/>
        <a:defRPr sz="1500">
          <a:solidFill>
            <a:srgbClr val="003454"/>
          </a:solidFill>
          <a:latin typeface="+mn-lt"/>
        </a:defRPr>
      </a:lvl4pPr>
      <a:lvl5pPr marL="1978025" indent="-219075" algn="l" defTabSz="879475" rtl="0" eaLnBrk="0" fontAlgn="base" hangingPunct="0">
        <a:spcBef>
          <a:spcPct val="20000"/>
        </a:spcBef>
        <a:spcAft>
          <a:spcPct val="0"/>
        </a:spcAft>
        <a:buClr>
          <a:srgbClr val="9A9E17"/>
        </a:buClr>
        <a:buSzPct val="95000"/>
        <a:buFont typeface="Wingdings" pitchFamily="2" charset="2"/>
        <a:buChar char="§"/>
        <a:defRPr sz="1400">
          <a:solidFill>
            <a:srgbClr val="003454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A9E17"/>
        </a:buClr>
        <a:buSzPct val="95000"/>
        <a:buFont typeface="Wingdings" pitchFamily="2" charset="2"/>
        <a:buChar char="§"/>
        <a:defRPr sz="2000">
          <a:solidFill>
            <a:srgbClr val="003454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A9E17"/>
        </a:buClr>
        <a:buSzPct val="95000"/>
        <a:buFont typeface="Wingdings" pitchFamily="2" charset="2"/>
        <a:buChar char="§"/>
        <a:defRPr sz="2000">
          <a:solidFill>
            <a:srgbClr val="003454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A9E17"/>
        </a:buClr>
        <a:buSzPct val="95000"/>
        <a:buFont typeface="Wingdings" pitchFamily="2" charset="2"/>
        <a:buChar char="§"/>
        <a:defRPr sz="2000">
          <a:solidFill>
            <a:srgbClr val="003454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A9E17"/>
        </a:buClr>
        <a:buSzPct val="95000"/>
        <a:buFont typeface="Wingdings" pitchFamily="2" charset="2"/>
        <a:buChar char="§"/>
        <a:defRPr sz="2000">
          <a:solidFill>
            <a:srgbClr val="003454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982650" y="1610360"/>
            <a:ext cx="8400244" cy="1470025"/>
          </a:xfrm>
        </p:spPr>
        <p:txBody>
          <a:bodyPr/>
          <a:lstStyle/>
          <a:p>
            <a:r>
              <a:rPr lang="en-US" dirty="0" smtClean="0"/>
              <a:t>Multi-channel eBook production as a function of diverse target device capabilities</a:t>
            </a:r>
            <a:endParaRPr lang="en-US" i="1" dirty="0" smtClean="0"/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en-US" dirty="0" smtClean="0"/>
          </a:p>
          <a:p>
            <a:pPr algn="r"/>
            <a:endParaRPr lang="en-US" dirty="0" smtClean="0"/>
          </a:p>
          <a:p>
            <a:pPr algn="r"/>
            <a:endParaRPr lang="en-US" dirty="0" smtClean="0"/>
          </a:p>
          <a:p>
            <a:pPr algn="r"/>
            <a:r>
              <a:rPr lang="en-US" dirty="0" smtClean="0"/>
              <a:t>Eric Freese</a:t>
            </a:r>
          </a:p>
          <a:p>
            <a:pPr algn="r"/>
            <a:r>
              <a:rPr lang="en-US" dirty="0" smtClean="0"/>
              <a:t>August 3, 2010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0303847-42DB-4532-A00F-29602EE86D8C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conversion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XSLT use to begin to convert overlapping markup into structural markup</a:t>
            </a:r>
          </a:p>
          <a:p>
            <a:endParaRPr lang="en-US" dirty="0" smtClean="0"/>
          </a:p>
          <a:p>
            <a:r>
              <a:rPr lang="en-US" dirty="0" smtClean="0"/>
              <a:t>XSLT </a:t>
            </a:r>
            <a:r>
              <a:rPr lang="en-US" dirty="0" smtClean="0"/>
              <a:t>removed some markup</a:t>
            </a:r>
          </a:p>
          <a:p>
            <a:pPr lvl="1"/>
            <a:r>
              <a:rPr lang="en-US" dirty="0" smtClean="0"/>
              <a:t>Verse end markers</a:t>
            </a:r>
          </a:p>
          <a:p>
            <a:endParaRPr lang="en-US" dirty="0" smtClean="0"/>
          </a:p>
          <a:p>
            <a:r>
              <a:rPr lang="en-US" dirty="0" smtClean="0"/>
              <a:t>XSLT </a:t>
            </a:r>
            <a:r>
              <a:rPr lang="en-US" dirty="0" smtClean="0"/>
              <a:t>inserted pseudo markup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200" dirty="0" smtClean="0"/>
              <a:t>&lt;p&gt;~~</a:t>
            </a:r>
            <a:r>
              <a:rPr lang="en-US" sz="2200" dirty="0" err="1" smtClean="0"/>
              <a:t>ENDchapter</a:t>
            </a:r>
            <a:r>
              <a:rPr lang="en-US" sz="2200" dirty="0" smtClean="0"/>
              <a:t>~~~~chapter </a:t>
            </a:r>
            <a:r>
              <a:rPr lang="en-US" sz="2200" dirty="0" err="1" smtClean="0"/>
              <a:t>osisID</a:t>
            </a:r>
            <a:r>
              <a:rPr lang="en-US" sz="2200" dirty="0" smtClean="0"/>
              <a:t>="Luke.21" </a:t>
            </a:r>
            <a:r>
              <a:rPr lang="en-US" sz="2200" dirty="0" err="1" smtClean="0"/>
              <a:t>sID</a:t>
            </a:r>
            <a:r>
              <a:rPr lang="en-US" sz="2200" dirty="0" smtClean="0"/>
              <a:t>="Luke.21</a:t>
            </a:r>
            <a:r>
              <a:rPr lang="en-US" sz="2200" dirty="0" smtClean="0">
                <a:solidFill>
                  <a:schemeClr val="tx1"/>
                </a:solidFill>
              </a:rPr>
              <a:t>"~~</a:t>
            </a:r>
            <a:r>
              <a:rPr lang="en-US" sz="2200" dirty="0" smtClean="0">
                <a:solidFill>
                  <a:srgbClr val="FF0000"/>
                </a:solidFill>
              </a:rPr>
              <a:t>&lt;verse </a:t>
            </a:r>
            <a:r>
              <a:rPr lang="en-US" sz="2200" dirty="0" err="1" smtClean="0">
                <a:solidFill>
                  <a:srgbClr val="FF0000"/>
                </a:solidFill>
              </a:rPr>
              <a:t>osisID</a:t>
            </a:r>
            <a:r>
              <a:rPr lang="en-US" sz="2200" dirty="0" smtClean="0">
                <a:solidFill>
                  <a:srgbClr val="FF0000"/>
                </a:solidFill>
              </a:rPr>
              <a:t>="Luke.21.1“ </a:t>
            </a:r>
            <a:r>
              <a:rPr lang="en-US" sz="2200" dirty="0" err="1" smtClean="0">
                <a:solidFill>
                  <a:srgbClr val="FF0000"/>
                </a:solidFill>
              </a:rPr>
              <a:t>sID</a:t>
            </a:r>
            <a:r>
              <a:rPr lang="en-US" sz="2200" dirty="0" smtClean="0">
                <a:solidFill>
                  <a:srgbClr val="FF0000"/>
                </a:solidFill>
              </a:rPr>
              <a:t>="Luke.21.1"/&gt;</a:t>
            </a:r>
            <a:r>
              <a:rPr lang="en-US" sz="2200" dirty="0" smtClean="0"/>
              <a:t>He looked up, and saw the rich people who were putting their gifts into the treasury.</a:t>
            </a:r>
            <a:r>
              <a:rPr lang="en-US" sz="2200" dirty="0" smtClean="0">
                <a:solidFill>
                  <a:srgbClr val="FF0000"/>
                </a:solidFill>
              </a:rPr>
              <a:t>&lt;verse </a:t>
            </a:r>
            <a:r>
              <a:rPr lang="en-US" sz="2200" dirty="0" err="1" smtClean="0">
                <a:solidFill>
                  <a:srgbClr val="FF0000"/>
                </a:solidFill>
              </a:rPr>
              <a:t>osisID</a:t>
            </a:r>
            <a:r>
              <a:rPr lang="en-US" sz="2200" dirty="0" smtClean="0">
                <a:solidFill>
                  <a:srgbClr val="FF0000"/>
                </a:solidFill>
              </a:rPr>
              <a:t>="Luke.21.2" </a:t>
            </a:r>
            <a:r>
              <a:rPr lang="en-US" sz="2200" dirty="0" err="1" smtClean="0">
                <a:solidFill>
                  <a:srgbClr val="FF0000"/>
                </a:solidFill>
              </a:rPr>
              <a:t>sID</a:t>
            </a:r>
            <a:r>
              <a:rPr lang="en-US" sz="2200" dirty="0" smtClean="0">
                <a:solidFill>
                  <a:srgbClr val="FF0000"/>
                </a:solidFill>
              </a:rPr>
              <a:t>="Luke.21.2"/&gt;</a:t>
            </a:r>
            <a:r>
              <a:rPr lang="en-US" sz="2200" dirty="0" smtClean="0"/>
              <a:t>He saw a certain poor widow casting in &lt;milestone type="x-</a:t>
            </a:r>
            <a:r>
              <a:rPr lang="en-US" sz="2200" dirty="0" err="1" smtClean="0"/>
              <a:t>noteStartAnchor</a:t>
            </a:r>
            <a:r>
              <a:rPr lang="en-US" sz="2200" dirty="0" smtClean="0"/>
              <a:t>"/&gt;two small brass coins</a:t>
            </a:r>
            <a:r>
              <a:rPr lang="en-US" sz="2200" dirty="0" smtClean="0">
                <a:solidFill>
                  <a:srgbClr val="00B050"/>
                </a:solidFill>
              </a:rPr>
              <a:t>.&lt;note type="translation“ </a:t>
            </a:r>
            <a:r>
              <a:rPr lang="en-US" sz="2200" dirty="0" err="1" smtClean="0">
                <a:solidFill>
                  <a:srgbClr val="00B050"/>
                </a:solidFill>
              </a:rPr>
              <a:t>xid</a:t>
            </a:r>
            <a:r>
              <a:rPr lang="en-US" sz="2200" dirty="0" smtClean="0">
                <a:solidFill>
                  <a:srgbClr val="00B050"/>
                </a:solidFill>
              </a:rPr>
              <a:t>="w1aab1b7b5d709c14"&gt; literally, “two lepta.” 2 lepta was about 1% of a day’s wages for an agricultural laborer.&lt;/note&gt;</a:t>
            </a:r>
            <a:r>
              <a:rPr lang="en-US" sz="2200" dirty="0" smtClean="0">
                <a:solidFill>
                  <a:srgbClr val="FF0000"/>
                </a:solidFill>
              </a:rPr>
              <a:t>&lt;verse </a:t>
            </a:r>
            <a:r>
              <a:rPr lang="en-US" sz="2200" dirty="0" err="1" smtClean="0">
                <a:solidFill>
                  <a:srgbClr val="FF0000"/>
                </a:solidFill>
              </a:rPr>
              <a:t>osisID</a:t>
            </a:r>
            <a:r>
              <a:rPr lang="en-US" sz="2200" dirty="0" smtClean="0">
                <a:solidFill>
                  <a:srgbClr val="FF0000"/>
                </a:solidFill>
              </a:rPr>
              <a:t>="Luke.21.3" </a:t>
            </a:r>
            <a:r>
              <a:rPr lang="en-US" sz="2200" dirty="0" err="1" smtClean="0">
                <a:solidFill>
                  <a:srgbClr val="FF0000"/>
                </a:solidFill>
              </a:rPr>
              <a:t>sID</a:t>
            </a:r>
            <a:r>
              <a:rPr lang="en-US" sz="2200" dirty="0" smtClean="0">
                <a:solidFill>
                  <a:srgbClr val="FF0000"/>
                </a:solidFill>
              </a:rPr>
              <a:t>="Luke.21.3"/&gt;</a:t>
            </a:r>
            <a:r>
              <a:rPr lang="en-US" sz="2200" dirty="0" smtClean="0"/>
              <a:t> He said, </a:t>
            </a:r>
            <a:r>
              <a:rPr lang="en-US" sz="2200" dirty="0" smtClean="0">
                <a:solidFill>
                  <a:srgbClr val="0070C0"/>
                </a:solidFill>
              </a:rPr>
              <a:t>&lt;q n="“ </a:t>
            </a:r>
            <a:r>
              <a:rPr lang="en-US" sz="2200" dirty="0" err="1" smtClean="0">
                <a:solidFill>
                  <a:srgbClr val="0070C0"/>
                </a:solidFill>
              </a:rPr>
              <a:t>sID</a:t>
            </a:r>
            <a:r>
              <a:rPr lang="en-US" sz="2200" dirty="0" smtClean="0">
                <a:solidFill>
                  <a:srgbClr val="0070C0"/>
                </a:solidFill>
              </a:rPr>
              <a:t>="Luke.21.3.149" type="x-</a:t>
            </a:r>
            <a:r>
              <a:rPr lang="en-US" sz="2200" dirty="0" err="1" smtClean="0">
                <a:solidFill>
                  <a:srgbClr val="0070C0"/>
                </a:solidFill>
              </a:rPr>
              <a:t>doNotGeneratePunctuation</a:t>
            </a:r>
            <a:r>
              <a:rPr lang="en-US" sz="2200" dirty="0" smtClean="0">
                <a:solidFill>
                  <a:srgbClr val="0070C0"/>
                </a:solidFill>
              </a:rPr>
              <a:t>" who="Jesus"/&gt;</a:t>
            </a:r>
            <a:r>
              <a:rPr lang="en-US" sz="2200" dirty="0" smtClean="0"/>
              <a:t>“Truly I tell you, this poor widow put in more than all of them, </a:t>
            </a:r>
            <a:r>
              <a:rPr lang="en-US" sz="2200" dirty="0" smtClean="0">
                <a:solidFill>
                  <a:srgbClr val="FF0000"/>
                </a:solidFill>
              </a:rPr>
              <a:t>&lt;verse </a:t>
            </a:r>
            <a:r>
              <a:rPr lang="en-US" sz="2200" dirty="0" err="1" smtClean="0">
                <a:solidFill>
                  <a:srgbClr val="FF0000"/>
                </a:solidFill>
              </a:rPr>
              <a:t>osisID</a:t>
            </a:r>
            <a:r>
              <a:rPr lang="en-US" sz="2200" dirty="0" smtClean="0">
                <a:solidFill>
                  <a:srgbClr val="FF0000"/>
                </a:solidFill>
              </a:rPr>
              <a:t>="Luke.21.4" </a:t>
            </a:r>
            <a:r>
              <a:rPr lang="en-US" sz="2200" dirty="0" err="1" smtClean="0">
                <a:solidFill>
                  <a:srgbClr val="FF0000"/>
                </a:solidFill>
              </a:rPr>
              <a:t>sID</a:t>
            </a:r>
            <a:r>
              <a:rPr lang="en-US" sz="2200" dirty="0" smtClean="0">
                <a:solidFill>
                  <a:srgbClr val="FF0000"/>
                </a:solidFill>
              </a:rPr>
              <a:t>="Luke.21.4"/&gt;</a:t>
            </a:r>
            <a:r>
              <a:rPr lang="en-US" sz="2200" dirty="0" smtClean="0"/>
              <a:t>for all these put in gifts for God from their abundance, but she, out of her poverty, put in all that she had to live on.”</a:t>
            </a:r>
            <a:r>
              <a:rPr lang="en-US" sz="2200" dirty="0" smtClean="0">
                <a:solidFill>
                  <a:srgbClr val="0070C0"/>
                </a:solidFill>
              </a:rPr>
              <a:t>&lt;q </a:t>
            </a:r>
            <a:r>
              <a:rPr lang="en-US" sz="2200" dirty="0" err="1" smtClean="0">
                <a:solidFill>
                  <a:srgbClr val="0070C0"/>
                </a:solidFill>
              </a:rPr>
              <a:t>eID</a:t>
            </a:r>
            <a:r>
              <a:rPr lang="en-US" sz="2200" dirty="0" smtClean="0">
                <a:solidFill>
                  <a:srgbClr val="0070C0"/>
                </a:solidFill>
              </a:rPr>
              <a:t>="Luke.21.3.149" n=""/&gt;</a:t>
            </a:r>
            <a:r>
              <a:rPr lang="en-US" sz="2200" dirty="0" smtClean="0"/>
              <a:t>&lt;/p&gt;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Conversion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sed</a:t>
            </a:r>
            <a:r>
              <a:rPr lang="en-US" dirty="0" smtClean="0"/>
              <a:t> used to clean up pseudo markup</a:t>
            </a:r>
          </a:p>
          <a:p>
            <a:pPr lvl="1"/>
            <a:r>
              <a:rPr lang="en-US" dirty="0" smtClean="0"/>
              <a:t>Quick &amp; dirty data cleanup</a:t>
            </a:r>
          </a:p>
          <a:p>
            <a:pPr lvl="1"/>
            <a:r>
              <a:rPr lang="en-US" dirty="0" smtClean="0"/>
              <a:t>Several patterns written to handle different variations</a:t>
            </a:r>
          </a:p>
          <a:p>
            <a:pPr lvl="1"/>
            <a:r>
              <a:rPr lang="en-US" dirty="0" smtClean="0"/>
              <a:t>Patterns remove overlapping elements</a:t>
            </a:r>
          </a:p>
          <a:p>
            <a:r>
              <a:rPr lang="en-US" dirty="0" smtClean="0"/>
              <a:t>XSLT used to do final clean up and EPUB styling</a:t>
            </a:r>
          </a:p>
          <a:p>
            <a:pPr lvl="1"/>
            <a:r>
              <a:rPr lang="en-US" dirty="0" smtClean="0"/>
              <a:t>Directories created for books</a:t>
            </a:r>
          </a:p>
          <a:p>
            <a:pPr lvl="1"/>
            <a:r>
              <a:rPr lang="en-US" dirty="0" smtClean="0"/>
              <a:t>Chapters split into separate files within appropriate directory</a:t>
            </a:r>
          </a:p>
          <a:p>
            <a:pPr lvl="1"/>
            <a:r>
              <a:rPr lang="en-US" dirty="0" smtClean="0"/>
              <a:t>Footnotes split into separate file</a:t>
            </a:r>
          </a:p>
          <a:p>
            <a:pPr lvl="1"/>
            <a:r>
              <a:rPr lang="en-US" dirty="0" smtClean="0"/>
              <a:t>Enhancements merged in (source data pre-converted)</a:t>
            </a:r>
          </a:p>
          <a:p>
            <a:r>
              <a:rPr lang="en-US" dirty="0" smtClean="0"/>
              <a:t>Outside data sources</a:t>
            </a:r>
          </a:p>
          <a:p>
            <a:pPr lvl="1"/>
            <a:r>
              <a:rPr lang="en-US" dirty="0" smtClean="0"/>
              <a:t>XML merge files created from KML, image lists, audio lists,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/>
              <a:t>&lt;div class="chapter“&gt;&lt;span id="Luke.21"/&gt;</a:t>
            </a:r>
          </a:p>
          <a:p>
            <a:pPr>
              <a:buNone/>
            </a:pPr>
            <a:r>
              <a:rPr lang="en-US" sz="2000" dirty="0" smtClean="0"/>
              <a:t>  &lt;h2 class="chapter-title"&gt;Chapter 21&lt;/h2&gt;&lt;p&gt; …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   &lt;span id="Luke.21.2" class="verse"&gt;2&lt;/span&gt; </a:t>
            </a:r>
            <a:r>
              <a:rPr lang="en-US" sz="2000" dirty="0" smtClean="0">
                <a:solidFill>
                  <a:srgbClr val="7030A0"/>
                </a:solidFill>
              </a:rPr>
              <a:t>&lt;span class="hidden“&gt;Luke 21:2&lt;/span&gt;</a:t>
            </a:r>
            <a:r>
              <a:rPr lang="en-US" sz="2000" dirty="0" smtClean="0"/>
              <a:t>He saw a certain poor widow casting in two small brass coins. </a:t>
            </a:r>
            <a:r>
              <a:rPr lang="en-US" sz="2000" dirty="0" smtClean="0">
                <a:solidFill>
                  <a:srgbClr val="00B050"/>
                </a:solidFill>
              </a:rPr>
              <a:t>&lt;span id="fnref-w1aab1b7b5d709c14“&gt;&lt;a </a:t>
            </a:r>
            <a:r>
              <a:rPr lang="en-US" sz="2000" dirty="0" err="1" smtClean="0">
                <a:solidFill>
                  <a:srgbClr val="00B050"/>
                </a:solidFill>
              </a:rPr>
              <a:t>href</a:t>
            </a:r>
            <a:r>
              <a:rPr lang="en-US" sz="2000" dirty="0" smtClean="0">
                <a:solidFill>
                  <a:srgbClr val="00B050"/>
                </a:solidFill>
              </a:rPr>
              <a:t>="../footnotes.xml#fn-w1aab1b7b5d709c14" class="footnote“ title="Footnote Luke.21.2"&gt;ƒ&lt;/a&gt;&lt;/span&gt;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   &lt;span id="Luke.21.3" class="verse"&gt;3&lt;/span&gt; </a:t>
            </a:r>
            <a:r>
              <a:rPr lang="en-US" sz="2000" dirty="0" smtClean="0">
                <a:solidFill>
                  <a:srgbClr val="7030A0"/>
                </a:solidFill>
              </a:rPr>
              <a:t>&lt;span class="hidden“&gt;Luke 21:3&lt;/span&gt;</a:t>
            </a:r>
            <a:r>
              <a:rPr lang="en-US" sz="2000" dirty="0" smtClean="0"/>
              <a:t>He said, </a:t>
            </a:r>
            <a:r>
              <a:rPr lang="en-US" sz="2000" dirty="0" smtClean="0">
                <a:solidFill>
                  <a:srgbClr val="0070C0"/>
                </a:solidFill>
              </a:rPr>
              <a:t>&lt;span class="</a:t>
            </a:r>
            <a:r>
              <a:rPr lang="en-US" sz="2000" dirty="0" err="1" smtClean="0">
                <a:solidFill>
                  <a:srgbClr val="0070C0"/>
                </a:solidFill>
              </a:rPr>
              <a:t>jesus</a:t>
            </a:r>
            <a:r>
              <a:rPr lang="en-US" sz="2000" dirty="0" smtClean="0">
                <a:solidFill>
                  <a:srgbClr val="0070C0"/>
                </a:solidFill>
              </a:rPr>
              <a:t>"&gt;“Truly I tell you, this poor widow put in more than all of them,&lt;/span&gt;</a:t>
            </a:r>
            <a:r>
              <a:rPr lang="en-US" sz="2000" dirty="0" smtClean="0"/>
              <a:t> …</a:t>
            </a:r>
          </a:p>
          <a:p>
            <a:pPr>
              <a:buNone/>
            </a:pPr>
            <a:r>
              <a:rPr lang="en-US" sz="2000" dirty="0" smtClean="0"/>
              <a:t>&lt;/p&gt;&lt;/div&gt;</a:t>
            </a:r>
          </a:p>
          <a:p>
            <a:pPr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&lt;div class="footnotes“&gt; …	...</a:t>
            </a:r>
          </a:p>
          <a:p>
            <a:pPr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    &lt;div id="fn-w1aab1b7b5d709c14"&gt;</a:t>
            </a:r>
          </a:p>
          <a:p>
            <a:pPr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    &lt;p&gt;&lt;a </a:t>
            </a:r>
            <a:r>
              <a:rPr lang="en-US" sz="2000" dirty="0" err="1" smtClean="0">
                <a:solidFill>
                  <a:srgbClr val="00B050"/>
                </a:solidFill>
              </a:rPr>
              <a:t>href</a:t>
            </a:r>
            <a:r>
              <a:rPr lang="en-US" sz="2000" dirty="0" smtClean="0">
                <a:solidFill>
                  <a:srgbClr val="00B050"/>
                </a:solidFill>
              </a:rPr>
              <a:t>="Luke/Luke.21.xml#Luke.21.2"&gt;Luke.21.2 ⇑ &lt;/a&gt;literally, “two lepta.”  2 lepta was about 1% of a day’s wages for an agricultural laborer.&lt;/p&gt;</a:t>
            </a:r>
          </a:p>
          <a:p>
            <a:pPr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&lt;/div&gt;</a:t>
            </a:r>
          </a:p>
          <a:p>
            <a:pPr>
              <a:buNone/>
            </a:pPr>
            <a:r>
              <a:rPr lang="en-US" sz="2000" dirty="0" smtClean="0"/>
              <a:t>	...</a:t>
            </a:r>
          </a:p>
          <a:p>
            <a:pPr>
              <a:buNone/>
            </a:pPr>
            <a:r>
              <a:rPr lang="en-US" sz="2000" dirty="0" smtClean="0"/>
              <a:t>&lt;/div&gt;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eBook enhancements</a:t>
            </a:r>
            <a:endParaRPr lang="en-US" sz="2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765" y="1328362"/>
            <a:ext cx="9409113" cy="5056187"/>
          </a:xfrm>
        </p:spPr>
        <p:txBody>
          <a:bodyPr/>
          <a:lstStyle/>
          <a:p>
            <a:r>
              <a:rPr lang="en-US" sz="2500" dirty="0" smtClean="0"/>
              <a:t>Collapsible Table of Contents</a:t>
            </a:r>
          </a:p>
          <a:p>
            <a:endParaRPr lang="en-US" sz="1000" dirty="0" smtClean="0"/>
          </a:p>
          <a:p>
            <a:r>
              <a:rPr lang="en-US" sz="2500" dirty="0" smtClean="0"/>
              <a:t>Hidden searchable text</a:t>
            </a:r>
          </a:p>
          <a:p>
            <a:endParaRPr lang="en-US" sz="1000" dirty="0" smtClean="0"/>
          </a:p>
          <a:p>
            <a:r>
              <a:rPr lang="en-US" sz="2500" dirty="0" smtClean="0"/>
              <a:t>Internal linking (footnotes/annotations/cross references/indexes)</a:t>
            </a:r>
          </a:p>
          <a:p>
            <a:endParaRPr lang="en-US" sz="1000" dirty="0" smtClean="0"/>
          </a:p>
          <a:p>
            <a:r>
              <a:rPr lang="en-US" sz="2500" dirty="0" smtClean="0"/>
              <a:t>External linking (</a:t>
            </a:r>
            <a:r>
              <a:rPr lang="en-US" sz="2500" dirty="0" err="1" smtClean="0"/>
              <a:t>geolocation</a:t>
            </a:r>
            <a:r>
              <a:rPr lang="en-US" sz="2500" dirty="0" smtClean="0"/>
              <a:t>/directions/associated websites)</a:t>
            </a:r>
          </a:p>
          <a:p>
            <a:endParaRPr lang="en-US" sz="1000" dirty="0" smtClean="0"/>
          </a:p>
          <a:p>
            <a:r>
              <a:rPr lang="en-US" sz="2500" dirty="0" smtClean="0"/>
              <a:t>Audio</a:t>
            </a:r>
          </a:p>
          <a:p>
            <a:endParaRPr lang="en-US" sz="1000" dirty="0" smtClean="0"/>
          </a:p>
          <a:p>
            <a:r>
              <a:rPr lang="en-US" sz="2500" dirty="0" smtClean="0"/>
              <a:t>Video</a:t>
            </a:r>
          </a:p>
          <a:p>
            <a:endParaRPr lang="en-US" sz="1000" dirty="0" smtClean="0"/>
          </a:p>
          <a:p>
            <a:r>
              <a:rPr lang="en-US" sz="2500" dirty="0" smtClean="0"/>
              <a:t>Interactivity 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Collapsible table of contents</a:t>
            </a:r>
            <a:endParaRPr lang="en-US" sz="2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2889" y="1584325"/>
            <a:ext cx="2398712" cy="4525963"/>
          </a:xfrm>
        </p:spPr>
        <p:txBody>
          <a:bodyPr/>
          <a:lstStyle/>
          <a:p>
            <a:r>
              <a:rPr lang="en-US" sz="2400" dirty="0" smtClean="0"/>
              <a:t>Allows easier navigation of large content</a:t>
            </a:r>
          </a:p>
          <a:p>
            <a:endParaRPr lang="en-US" sz="1000" dirty="0" smtClean="0"/>
          </a:p>
          <a:p>
            <a:r>
              <a:rPr lang="en-US" sz="2400" dirty="0" smtClean="0"/>
              <a:t>Can be set up in EPUB file</a:t>
            </a:r>
          </a:p>
          <a:p>
            <a:endParaRPr lang="en-US" sz="1000" dirty="0" smtClean="0"/>
          </a:p>
          <a:p>
            <a:r>
              <a:rPr lang="en-US" sz="2400" dirty="0" smtClean="0"/>
              <a:t>Display controlled by device/ software 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B11FB0-4D3D-4B41-968A-FABEEA10F08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0241" y="1162579"/>
            <a:ext cx="6447376" cy="513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Hidden searchable text</a:t>
            </a:r>
            <a:endParaRPr lang="en-US" sz="2600" b="1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20670" y="1604874"/>
            <a:ext cx="2210235" cy="4525963"/>
          </a:xfrm>
        </p:spPr>
        <p:txBody>
          <a:bodyPr/>
          <a:lstStyle/>
          <a:p>
            <a:r>
              <a:rPr lang="en-US" sz="2600" dirty="0" smtClean="0"/>
              <a:t>Allows users to search on terms that might not occur in the content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B11FB0-4D3D-4B41-968A-FABEEA10F08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5073" y="1181198"/>
            <a:ext cx="7009053" cy="4993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Bidirectional linking</a:t>
            </a:r>
            <a:endParaRPr lang="en-US" sz="2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9530" y="1058238"/>
            <a:ext cx="6338727" cy="5048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198" y="1339934"/>
            <a:ext cx="4850024" cy="386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Inline footnotes/annotations</a:t>
            </a:r>
            <a:endParaRPr lang="en-US" sz="26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86373" y="1419318"/>
            <a:ext cx="5436171" cy="4329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28202" y="1635969"/>
            <a:ext cx="3524607" cy="4525963"/>
          </a:xfrm>
        </p:spPr>
        <p:txBody>
          <a:bodyPr/>
          <a:lstStyle/>
          <a:p>
            <a:r>
              <a:rPr lang="en-US" dirty="0" smtClean="0"/>
              <a:t>Allows extra data to be shown inline</a:t>
            </a:r>
          </a:p>
          <a:p>
            <a:endParaRPr lang="en-US" sz="1000" dirty="0" smtClean="0"/>
          </a:p>
          <a:p>
            <a:r>
              <a:rPr lang="en-US" dirty="0" smtClean="0"/>
              <a:t>Reduces back page confusion</a:t>
            </a:r>
          </a:p>
          <a:p>
            <a:endParaRPr lang="en-US" sz="1000" dirty="0" smtClean="0"/>
          </a:p>
          <a:p>
            <a:r>
              <a:rPr lang="en-US" dirty="0" smtClean="0"/>
              <a:t>Can result in cluttered display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B11FB0-4D3D-4B41-968A-FABEEA10F08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Popup footnotes</a:t>
            </a:r>
            <a:endParaRPr lang="en-US" sz="2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Reduces clutter and confusion</a:t>
            </a:r>
          </a:p>
          <a:p>
            <a:endParaRPr lang="en-US" sz="1000" dirty="0" smtClean="0"/>
          </a:p>
          <a:p>
            <a:r>
              <a:rPr lang="en-US" dirty="0" smtClean="0"/>
              <a:t>Uses </a:t>
            </a:r>
            <a:r>
              <a:rPr lang="en-US" dirty="0" err="1" smtClean="0"/>
              <a:t>Javascript</a:t>
            </a:r>
            <a:r>
              <a:rPr lang="en-US" dirty="0" smtClean="0"/>
              <a:t> in background</a:t>
            </a:r>
          </a:p>
          <a:p>
            <a:endParaRPr lang="en-US" sz="1000" dirty="0" smtClean="0"/>
          </a:p>
          <a:p>
            <a:r>
              <a:rPr lang="en-US" dirty="0" smtClean="0"/>
              <a:t>Works on </a:t>
            </a:r>
            <a:r>
              <a:rPr lang="en-US" dirty="0" err="1" smtClean="0"/>
              <a:t>eReaders</a:t>
            </a:r>
            <a:r>
              <a:rPr lang="en-US" dirty="0" smtClean="0"/>
              <a:t> built on browser interface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1026" name="Picture 2" descr="\\Efreese-ubuntu\homework\Screenshot-E-book Viewer - test set - Unknow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9759" y="1169075"/>
            <a:ext cx="4894113" cy="5036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 txBox="1">
            <a:spLocks noGrp="1"/>
          </p:cNvSpPr>
          <p:nvPr/>
        </p:nvSpPr>
        <p:spPr bwMode="auto">
          <a:xfrm>
            <a:off x="17463" y="6626225"/>
            <a:ext cx="855662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fld id="{B669CFBF-593F-49E4-BB3A-8628A6504FBD}" type="slidenum">
              <a:rPr lang="en-US" sz="1200">
                <a:solidFill>
                  <a:srgbClr val="FFFFFF"/>
                </a:solidFill>
              </a:rPr>
              <a:pPr>
                <a:spcBef>
                  <a:spcPct val="20000"/>
                </a:spcBef>
                <a:buFontTx/>
                <a:buChar char="•"/>
              </a:pPr>
              <a:t>2</a:t>
            </a:fld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9219" name="Rectangle 39"/>
          <p:cNvSpPr>
            <a:spLocks noChangeArrowheads="1"/>
          </p:cNvSpPr>
          <p:nvPr/>
        </p:nvSpPr>
        <p:spPr bwMode="auto">
          <a:xfrm>
            <a:off x="303213" y="381000"/>
            <a:ext cx="90265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anchor="ctr"/>
          <a:lstStyle/>
          <a:p>
            <a:pPr>
              <a:spcBef>
                <a:spcPct val="20000"/>
              </a:spcBef>
              <a:defRPr/>
            </a:pPr>
            <a:r>
              <a:rPr lang="en-US" sz="2600" b="1" dirty="0" smtClean="0">
                <a:solidFill>
                  <a:schemeClr val="tx2"/>
                </a:solidFill>
                <a:latin typeface="+mj-lt"/>
              </a:rPr>
              <a:t>Aptara </a:t>
            </a:r>
            <a:r>
              <a:rPr lang="en-US" sz="2600" b="1" dirty="0" smtClean="0">
                <a:solidFill>
                  <a:schemeClr val="tx2"/>
                </a:solidFill>
                <a:latin typeface="Arial" charset="0"/>
              </a:rPr>
              <a:t>background</a:t>
            </a:r>
            <a:endParaRPr lang="en-US" sz="2600" b="1" dirty="0">
              <a:solidFill>
                <a:schemeClr val="tx2"/>
              </a:solidFill>
              <a:latin typeface="Arial" charset="0"/>
            </a:endParaRPr>
          </a:p>
        </p:txBody>
      </p:sp>
      <p:graphicFrame>
        <p:nvGraphicFramePr>
          <p:cNvPr id="30" name="Group 333"/>
          <p:cNvGraphicFramePr>
            <a:graphicFrameLocks noGrp="1"/>
          </p:cNvGraphicFramePr>
          <p:nvPr/>
        </p:nvGraphicFramePr>
        <p:xfrm>
          <a:off x="285420" y="1155027"/>
          <a:ext cx="9488092" cy="5132456"/>
        </p:xfrm>
        <a:graphic>
          <a:graphicData uri="http://schemas.openxmlformats.org/drawingml/2006/table">
            <a:tbl>
              <a:tblPr/>
              <a:tblGrid>
                <a:gridCol w="2567650"/>
                <a:gridCol w="6920442"/>
              </a:tblGrid>
              <a:tr h="934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ＭＳ Ｐゴシック" charset="-128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charset="0"/>
                        </a:rPr>
                        <a:t>Locations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charset="0"/>
                        </a:rPr>
                        <a:t>  8 global locations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charset="0"/>
                        </a:rPr>
                        <a:t>  Headquartered in Falls Church, VA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Times New Roman" charset="0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>
                        <a:alpha val="50195"/>
                      </a:srgbClr>
                    </a:solidFill>
                  </a:tcPr>
                </a:tc>
              </a:tr>
              <a:tr h="63360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charset="0"/>
                        </a:rPr>
                        <a:t>Employees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charset="0"/>
                        </a:rPr>
                        <a:t>  4,000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>
                        <a:alpha val="50195"/>
                      </a:srgbClr>
                    </a:solidFill>
                  </a:tcPr>
                </a:tc>
              </a:tr>
              <a:tr h="934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ea typeface="ＭＳ Ｐゴシック" charset="-128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ＭＳ Ｐゴシック" charset="-128"/>
                          <a:cs typeface="Times New Roman" charset="0"/>
                        </a:rPr>
                        <a:t>Recognized Brand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 Partner to 8 of the top 10 publishers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</a:rPr>
                        <a:t>  4 million first-pass pages produced, 54 million pages converted in 2009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>
                        <a:alpha val="50195"/>
                      </a:srgbClr>
                    </a:solidFill>
                  </a:tcPr>
                </a:tc>
              </a:tr>
              <a:tr h="204933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ea typeface="ヒラギノ角ゴ Pro W3" charset="-128"/>
                          <a:cs typeface="+mn-cs"/>
                        </a:rPr>
                        <a:t>Key Services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  <a:cs typeface="+mn-cs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-128"/>
                        <a:cs typeface="+mn-cs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  <a:cs typeface="+mn-cs"/>
                        </a:rPr>
                        <a:t>  eBook Production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  <a:cs typeface="+mn-cs"/>
                        </a:rPr>
                        <a:t>  Enhanced eBook Creation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  <a:cs typeface="+mn-cs"/>
                        </a:rPr>
                        <a:t>  App Development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  <a:cs typeface="+mn-cs"/>
                        </a:rPr>
                        <a:t>  Digital Content Production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  <a:cs typeface="+mn-cs"/>
                        </a:rPr>
                        <a:t>  Editorial &amp; Composition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ヒラギノ角ゴ Pro W3" charset="-128"/>
                          <a:cs typeface="+mn-cs"/>
                        </a:rPr>
                        <a:t>  Content IT Solutions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>
                        <a:alpha val="50195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External linking</a:t>
            </a:r>
            <a:endParaRPr lang="en-US" sz="2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B11FB0-4D3D-4B41-968A-FABEEA10F083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070" y="1274229"/>
            <a:ext cx="4321133" cy="344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3995" y="521063"/>
            <a:ext cx="4734940" cy="5586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28773" y="4921321"/>
            <a:ext cx="41096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Opens browser in separate window – </a:t>
            </a:r>
            <a:r>
              <a:rPr lang="en-US" sz="2400" dirty="0" err="1" smtClean="0"/>
              <a:t>iBooks</a:t>
            </a:r>
            <a:r>
              <a:rPr lang="en-US" sz="2400" dirty="0" smtClean="0"/>
              <a:t> prompts user before leaving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Audio</a:t>
            </a:r>
            <a:endParaRPr lang="en-US" sz="2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B11FB0-4D3D-4B41-968A-FABEEA10F083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389" y="2235701"/>
            <a:ext cx="4739319" cy="3774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926" y="2235702"/>
            <a:ext cx="4739320" cy="377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97951" y="1212351"/>
            <a:ext cx="93803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HREF method opens new app window</a:t>
            </a:r>
          </a:p>
          <a:p>
            <a:r>
              <a:rPr lang="en-US" dirty="0" smtClean="0"/>
              <a:t>HTML5 Audio tag works within reader app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Video</a:t>
            </a:r>
            <a:endParaRPr lang="en-US" sz="2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B11FB0-4D3D-4B41-968A-FABEEA10F083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806" y="1670624"/>
            <a:ext cx="4801723" cy="382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\\Efreese-ubuntu\homework\photo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0642" y="1245278"/>
            <a:ext cx="3717954" cy="4957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Audio/Video markup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HREF</a:t>
            </a:r>
          </a:p>
          <a:p>
            <a:pPr>
              <a:buNone/>
            </a:pPr>
            <a:r>
              <a:rPr lang="en-US" sz="2000" dirty="0" smtClean="0"/>
              <a:t>&lt;p&gt;&lt;a class="audio" </a:t>
            </a:r>
            <a:r>
              <a:rPr lang="en-US" sz="2000" dirty="0" err="1" smtClean="0"/>
              <a:t>href</a:t>
            </a:r>
            <a:r>
              <a:rPr lang="en-US" sz="2000" dirty="0" smtClean="0"/>
              <a:t>="../Misc/MATT.mp4"&gt;&lt;</a:t>
            </a:r>
            <a:r>
              <a:rPr lang="en-US" sz="2000" dirty="0" err="1" smtClean="0"/>
              <a:t>img</a:t>
            </a:r>
            <a:r>
              <a:rPr lang="en-US" sz="2000" dirty="0" smtClean="0"/>
              <a:t> class="middle" alt="soundIcon.jpg" </a:t>
            </a:r>
            <a:r>
              <a:rPr lang="en-US" sz="2000" dirty="0" err="1" smtClean="0"/>
              <a:t>src</a:t>
            </a:r>
            <a:r>
              <a:rPr lang="en-US" sz="2000" dirty="0" smtClean="0"/>
              <a:t>="../Images/snip2.png" /&gt;&lt;/a&gt;&lt;/p&gt;</a:t>
            </a:r>
          </a:p>
          <a:p>
            <a:endParaRPr lang="en-US" dirty="0" smtClean="0"/>
          </a:p>
          <a:p>
            <a:r>
              <a:rPr lang="en-US" dirty="0" smtClean="0"/>
              <a:t>HTML5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sz="2000" dirty="0" smtClean="0"/>
              <a:t>&lt;p&gt;&lt;a </a:t>
            </a:r>
            <a:r>
              <a:rPr lang="en-US" sz="2000" dirty="0" err="1" smtClean="0"/>
              <a:t>onclick</a:t>
            </a:r>
            <a:r>
              <a:rPr lang="en-US" sz="2000" dirty="0" smtClean="0"/>
              <a:t>="</a:t>
            </a:r>
            <a:r>
              <a:rPr lang="en-US" sz="2000" dirty="0" err="1" smtClean="0"/>
              <a:t>document.getElementById</a:t>
            </a:r>
            <a:r>
              <a:rPr lang="en-US" sz="2000" dirty="0" smtClean="0"/>
              <a:t>('video_1').play()"&gt;&lt;video id="video_1" </a:t>
            </a:r>
            <a:r>
              <a:rPr lang="en-US" sz="2000" dirty="0" err="1" smtClean="0"/>
              <a:t>src</a:t>
            </a:r>
            <a:r>
              <a:rPr lang="en-US" sz="2000" dirty="0" smtClean="0"/>
              <a:t>="../Misc/MATT.mp4" controls="" poster="../Images/snip2.png" title="Bible Review"&gt;”There is video content at this place that can be played only on devices and reader applications that support video. The caption and length of this content is given below.”&lt;/video&gt;&lt;/a&gt;&lt;/p&gt;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dirty="0" smtClean="0"/>
              <a:t>NOTE: </a:t>
            </a:r>
            <a:r>
              <a:rPr lang="en-US" dirty="0" err="1" smtClean="0"/>
              <a:t>epubcheck</a:t>
            </a:r>
            <a:r>
              <a:rPr lang="en-US" dirty="0" smtClean="0"/>
              <a:t> does not support HTML5 but this works in </a:t>
            </a:r>
            <a:r>
              <a:rPr lang="en-US" dirty="0" err="1" smtClean="0"/>
              <a:t>iPad</a:t>
            </a:r>
            <a:r>
              <a:rPr lang="en-US" dirty="0" smtClean="0"/>
              <a:t>/</a:t>
            </a:r>
            <a:r>
              <a:rPr lang="en-US" dirty="0" err="1" smtClean="0"/>
              <a:t>iPhone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Interactivity</a:t>
            </a:r>
            <a:endParaRPr lang="en-US" sz="2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B11FB0-4D3D-4B41-968A-FABEEA10F083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613" y="1269933"/>
            <a:ext cx="3363342" cy="2678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1703" y="1362398"/>
            <a:ext cx="4227513" cy="336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 descr="\\Efreese-ubuntu\homework\Screenshot-E-book Viewer - test set - Unknow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223932"/>
            <a:ext cx="3027145" cy="311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Graceful degradation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Markup within readers allows them to degrade gracefully based on available functionality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&lt;p&gt;Below should be a tic-tac-toe game, with proper fallbacks...&lt;</a:t>
            </a:r>
            <a:r>
              <a:rPr lang="en-US" sz="2000" dirty="0" err="1" smtClean="0"/>
              <a:t>br</a:t>
            </a:r>
            <a:r>
              <a:rPr lang="en-US" sz="2000" dirty="0" smtClean="0"/>
              <a:t> /&gt;</a:t>
            </a:r>
          </a:p>
          <a:p>
            <a:pPr>
              <a:buNone/>
            </a:pPr>
            <a:r>
              <a:rPr lang="en-US" sz="2000" dirty="0" smtClean="0"/>
              <a:t>  &lt;object class="sgc-1" type="application/x-shockwave-flash" data="../Misc/tictactoe.swf"&gt;</a:t>
            </a:r>
          </a:p>
          <a:p>
            <a:pPr>
              <a:buNone/>
            </a:pPr>
            <a:r>
              <a:rPr lang="en-US" sz="2000" dirty="0" smtClean="0"/>
              <a:t>    &lt;object class="sgc-1" type="application/</a:t>
            </a:r>
            <a:r>
              <a:rPr lang="en-US" sz="2000" dirty="0" err="1" smtClean="0"/>
              <a:t>epub+zip</a:t>
            </a:r>
            <a:r>
              <a:rPr lang="en-US" sz="2000" dirty="0" smtClean="0"/>
              <a:t>" data="../Misc/</a:t>
            </a:r>
            <a:r>
              <a:rPr lang="en-US" sz="2000" dirty="0" err="1" smtClean="0"/>
              <a:t>TICTACTOE.epub</a:t>
            </a:r>
            <a:r>
              <a:rPr lang="en-US" sz="2000" dirty="0" smtClean="0"/>
              <a:t>"&gt;</a:t>
            </a:r>
          </a:p>
          <a:p>
            <a:pPr>
              <a:buNone/>
            </a:pPr>
            <a:r>
              <a:rPr lang="en-US" sz="2000" dirty="0" smtClean="0"/>
              <a:t>      &lt;</a:t>
            </a:r>
            <a:r>
              <a:rPr lang="en-US" sz="2000" dirty="0" err="1" smtClean="0"/>
              <a:t>param</a:t>
            </a:r>
            <a:r>
              <a:rPr lang="en-US" sz="2000" dirty="0" smtClean="0"/>
              <a:t> value="web" name="display" /&gt;</a:t>
            </a:r>
          </a:p>
          <a:p>
            <a:pPr>
              <a:buNone/>
            </a:pPr>
            <a:r>
              <a:rPr lang="en-US" sz="2000" dirty="0" smtClean="0"/>
              <a:t>      &lt;p&gt;A tic-tac-toe game&lt;/p&gt;</a:t>
            </a:r>
          </a:p>
          <a:p>
            <a:pPr>
              <a:buNone/>
            </a:pPr>
            <a:r>
              <a:rPr lang="en-US" sz="2000" dirty="0" smtClean="0"/>
              <a:t>    &lt;/object&gt;</a:t>
            </a:r>
          </a:p>
          <a:p>
            <a:pPr>
              <a:buNone/>
            </a:pPr>
            <a:r>
              <a:rPr lang="en-US" sz="2000" dirty="0" smtClean="0"/>
              <a:t>  &lt;/object&gt;</a:t>
            </a:r>
          </a:p>
          <a:p>
            <a:pPr>
              <a:buNone/>
            </a:pPr>
            <a:r>
              <a:rPr lang="en-US" sz="2000" dirty="0" smtClean="0"/>
              <a:t>&lt;/p&gt;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Varied results</a:t>
            </a:r>
            <a:endParaRPr lang="en-US" sz="2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63525" y="1150938"/>
          <a:ext cx="9409110" cy="4845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0911"/>
                <a:gridCol w="940911"/>
                <a:gridCol w="940911"/>
                <a:gridCol w="940911"/>
                <a:gridCol w="940911"/>
                <a:gridCol w="940911"/>
                <a:gridCol w="940911"/>
                <a:gridCol w="940911"/>
                <a:gridCol w="940911"/>
                <a:gridCol w="940911"/>
              </a:tblGrid>
              <a:tr h="38782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Device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TOC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Hidden/Search 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Bi-Di</a:t>
                      </a:r>
                    </a:p>
                    <a:p>
                      <a:pPr algn="ctr"/>
                      <a:r>
                        <a:rPr lang="en-US" sz="1600" dirty="0" smtClean="0"/>
                        <a:t>FN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Inline</a:t>
                      </a:r>
                    </a:p>
                    <a:p>
                      <a:pPr algn="ctr"/>
                      <a:r>
                        <a:rPr lang="en-US" sz="1600" dirty="0" smtClean="0"/>
                        <a:t>FN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Popup</a:t>
                      </a:r>
                    </a:p>
                    <a:p>
                      <a:pPr algn="ctr"/>
                      <a:r>
                        <a:rPr lang="en-US" sz="1600" dirty="0" smtClean="0"/>
                        <a:t>FN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Ext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Links</a:t>
                      </a: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Audio</a:t>
                      </a:r>
                    </a:p>
                    <a:p>
                      <a:pPr algn="ctr"/>
                      <a:r>
                        <a:rPr lang="en-US" sz="1600" dirty="0" smtClean="0"/>
                        <a:t>HR/H5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Video</a:t>
                      </a:r>
                    </a:p>
                    <a:p>
                      <a:pPr algn="ctr"/>
                      <a:r>
                        <a:rPr lang="en-US" sz="1600" dirty="0" smtClean="0"/>
                        <a:t>HR/H5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Fall-back</a:t>
                      </a:r>
                      <a:endParaRPr lang="en-US" sz="1600" dirty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87820">
                <a:tc>
                  <a:txBody>
                    <a:bodyPr/>
                    <a:lstStyle/>
                    <a:p>
                      <a:r>
                        <a:rPr lang="en-US" dirty="0" smtClean="0"/>
                        <a:t>Kindle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87820">
                <a:tc>
                  <a:txBody>
                    <a:bodyPr/>
                    <a:lstStyle/>
                    <a:p>
                      <a:r>
                        <a:rPr lang="en-US" dirty="0" smtClean="0"/>
                        <a:t>Nook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87820">
                <a:tc>
                  <a:txBody>
                    <a:bodyPr/>
                    <a:lstStyle/>
                    <a:p>
                      <a:r>
                        <a:rPr lang="en-US" dirty="0" smtClean="0"/>
                        <a:t>Sony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8782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iTouch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Prompt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8782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iPad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Prompt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8782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Aldiko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8782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87820">
                <a:tc>
                  <a:txBody>
                    <a:bodyPr/>
                    <a:lstStyle/>
                    <a:p>
                      <a:r>
                        <a:rPr lang="en-US" dirty="0" smtClean="0"/>
                        <a:t>XO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8782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Calibre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387820">
                <a:tc>
                  <a:txBody>
                    <a:bodyPr/>
                    <a:lstStyle/>
                    <a:p>
                      <a:r>
                        <a:rPr lang="en-US" dirty="0" smtClean="0"/>
                        <a:t>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Y/Y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Flash</a:t>
                      </a:r>
                      <a:endParaRPr lang="en-US" dirty="0"/>
                    </a:p>
                  </a:txBody>
                  <a:tcPr/>
                </a:tc>
              </a:tr>
              <a:tr h="3878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Multi-channel </a:t>
            </a:r>
            <a:r>
              <a:rPr lang="en-US" sz="2600" b="1" dirty="0" err="1" smtClean="0"/>
              <a:t>vs</a:t>
            </a:r>
            <a:r>
              <a:rPr lang="en-US" sz="2600" b="1" dirty="0" smtClean="0"/>
              <a:t> Markup</a:t>
            </a:r>
            <a:endParaRPr lang="en-US" sz="2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42887" y="1584325"/>
            <a:ext cx="4521617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Multi-channel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Capabilities specific to device</a:t>
            </a:r>
          </a:p>
          <a:p>
            <a:pPr lvl="1"/>
            <a:r>
              <a:rPr lang="en-US" dirty="0" smtClean="0"/>
              <a:t>Reduces overhead</a:t>
            </a:r>
          </a:p>
          <a:p>
            <a:pPr lvl="1"/>
            <a:r>
              <a:rPr lang="en-US" dirty="0" smtClean="0"/>
              <a:t>What if capabilities change?</a:t>
            </a:r>
          </a:p>
          <a:p>
            <a:r>
              <a:rPr lang="en-US" dirty="0" smtClean="0"/>
              <a:t>More complicated production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037221" y="1584325"/>
            <a:ext cx="4567071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Markup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Portability</a:t>
            </a:r>
          </a:p>
          <a:p>
            <a:r>
              <a:rPr lang="en-US" dirty="0" smtClean="0"/>
              <a:t>More complex files</a:t>
            </a:r>
          </a:p>
          <a:p>
            <a:r>
              <a:rPr lang="en-US" dirty="0" smtClean="0"/>
              <a:t>New capabilities = new releases?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Lessons learned/Recommendations</a:t>
            </a:r>
            <a:endParaRPr lang="en-US" sz="2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589" y="1311482"/>
            <a:ext cx="9409113" cy="5056187"/>
          </a:xfrm>
        </p:spPr>
        <p:txBody>
          <a:bodyPr/>
          <a:lstStyle/>
          <a:p>
            <a:r>
              <a:rPr lang="en-US" sz="2400" dirty="0" smtClean="0"/>
              <a:t>Single standard – multiple different (inconsistent) implementations</a:t>
            </a:r>
          </a:p>
          <a:p>
            <a:r>
              <a:rPr lang="en-US" sz="2400" dirty="0" smtClean="0"/>
              <a:t>The EPUB standard supports enhanced eBooks now </a:t>
            </a:r>
          </a:p>
          <a:p>
            <a:pPr lvl="1"/>
            <a:r>
              <a:rPr lang="en-US" sz="2100" dirty="0" smtClean="0"/>
              <a:t>Many perceived limitations come from </a:t>
            </a:r>
            <a:r>
              <a:rPr lang="en-US" sz="2100" dirty="0" err="1" smtClean="0"/>
              <a:t>eReader</a:t>
            </a:r>
            <a:r>
              <a:rPr lang="en-US" sz="2100" dirty="0" smtClean="0"/>
              <a:t> implementations, </a:t>
            </a:r>
            <a:br>
              <a:rPr lang="en-US" sz="2100" dirty="0" smtClean="0"/>
            </a:br>
            <a:r>
              <a:rPr lang="en-US" sz="2100" i="1" dirty="0" smtClean="0"/>
              <a:t>not</a:t>
            </a:r>
            <a:r>
              <a:rPr lang="en-US" sz="2100" dirty="0" smtClean="0"/>
              <a:t> the standard </a:t>
            </a:r>
            <a:endParaRPr lang="en-US" sz="2400" dirty="0" smtClean="0"/>
          </a:p>
          <a:p>
            <a:r>
              <a:rPr lang="en-US" sz="2400" dirty="0" smtClean="0"/>
              <a:t>Design for graceful degradation</a:t>
            </a:r>
          </a:p>
          <a:p>
            <a:pPr lvl="1"/>
            <a:r>
              <a:rPr lang="en-US" sz="1800" dirty="0" smtClean="0"/>
              <a:t>Allows files to work on widest range of devices possible by building in fallbacks</a:t>
            </a:r>
          </a:p>
          <a:p>
            <a:r>
              <a:rPr lang="en-US" sz="2400" dirty="0" smtClean="0"/>
              <a:t>Enhancements should be dictated by the content, not vice versa</a:t>
            </a:r>
          </a:p>
          <a:p>
            <a:r>
              <a:rPr lang="en-US" sz="2400" dirty="0" smtClean="0"/>
              <a:t>Keep finished file sizes in mind</a:t>
            </a:r>
            <a:endParaRPr lang="en-US" dirty="0" smtClean="0"/>
          </a:p>
          <a:p>
            <a:r>
              <a:rPr lang="en-US" sz="2400" u="sng" dirty="0" smtClean="0"/>
              <a:t>Test on all target devices</a:t>
            </a:r>
            <a:endParaRPr lang="en-US" sz="2400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600" b="1" dirty="0" smtClean="0"/>
              <a:t>Questions?</a:t>
            </a:r>
          </a:p>
        </p:txBody>
      </p:sp>
      <p:pic>
        <p:nvPicPr>
          <p:cNvPr id="5" name="Content Placeholder 4" descr="Business Card_Page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23510" y="1531105"/>
            <a:ext cx="6535737" cy="3733800"/>
          </a:xfrm>
          <a:ln>
            <a:solidFill>
              <a:schemeClr val="accent2">
                <a:lumMod val="20000"/>
                <a:lumOff val="80000"/>
              </a:schemeClr>
            </a:solidFill>
          </a:ln>
        </p:spPr>
      </p:pic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defTabSz="879475"/>
            <a:fld id="{0643D050-9F43-4C9E-AFAC-A439935C9314}" type="slidenum">
              <a:rPr lang="en-US" smtClean="0">
                <a:latin typeface="Arial" pitchFamily="34" charset="0"/>
              </a:rPr>
              <a:pPr defTabSz="879475"/>
              <a:t>29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eBooks, eBooks Everywhere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December 25, 2009</a:t>
            </a:r>
            <a:r>
              <a:rPr lang="en-US" dirty="0" smtClean="0"/>
              <a:t> – Amazon reports that for the first time ever, they sold more eBooks than paper books in a single day.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June 22, 2010</a:t>
            </a:r>
            <a:r>
              <a:rPr lang="en-US" dirty="0" smtClean="0"/>
              <a:t> – Apple announces the sale of the 3 millionth </a:t>
            </a:r>
            <a:r>
              <a:rPr lang="en-US" dirty="0" err="1" smtClean="0"/>
              <a:t>iPad</a:t>
            </a:r>
            <a:r>
              <a:rPr lang="en-US" dirty="0" smtClean="0"/>
              <a:t> after just 80 days on the market (coincidentally the day after the </a:t>
            </a:r>
            <a:r>
              <a:rPr lang="en-US" dirty="0" err="1" smtClean="0"/>
              <a:t>iBooks</a:t>
            </a:r>
            <a:r>
              <a:rPr lang="en-US" dirty="0" smtClean="0"/>
              <a:t> app was made available to </a:t>
            </a:r>
            <a:r>
              <a:rPr lang="en-US" dirty="0" err="1" smtClean="0"/>
              <a:t>iPhone</a:t>
            </a:r>
            <a:r>
              <a:rPr lang="en-US" dirty="0" smtClean="0"/>
              <a:t> users).</a:t>
            </a:r>
          </a:p>
          <a:p>
            <a:endParaRPr lang="en-US" dirty="0" smtClean="0"/>
          </a:p>
          <a:p>
            <a:r>
              <a:rPr lang="en-US" b="1" dirty="0" smtClean="0"/>
              <a:t>July, 2010</a:t>
            </a:r>
            <a:r>
              <a:rPr lang="en-US" dirty="0" smtClean="0"/>
              <a:t> – Amazon announces that they sell 180 Kindle editions for every 100 hardcover books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eBooks, Enhanced eBooks &amp; Apps</a:t>
            </a:r>
            <a:endParaRPr lang="en-US" sz="2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525" y="1284186"/>
            <a:ext cx="9409113" cy="5056187"/>
          </a:xfrm>
        </p:spPr>
        <p:txBody>
          <a:bodyPr/>
          <a:lstStyle/>
          <a:p>
            <a:r>
              <a:rPr lang="en-US" dirty="0" smtClean="0"/>
              <a:t>eBooks </a:t>
            </a:r>
          </a:p>
          <a:p>
            <a:pPr lvl="1"/>
            <a:r>
              <a:rPr lang="en-US" dirty="0" smtClean="0"/>
              <a:t>Digital snapshot of a printed book</a:t>
            </a:r>
          </a:p>
          <a:p>
            <a:r>
              <a:rPr lang="en-US" dirty="0" smtClean="0"/>
              <a:t>Enhanced eBooks</a:t>
            </a:r>
          </a:p>
          <a:p>
            <a:pPr lvl="1"/>
            <a:r>
              <a:rPr lang="en-US" dirty="0" smtClean="0"/>
              <a:t>Industry study identifies 27 types of enhancements including:</a:t>
            </a:r>
          </a:p>
          <a:p>
            <a:pPr lvl="2"/>
            <a:r>
              <a:rPr lang="en-US" dirty="0" smtClean="0"/>
              <a:t>Media (audio, video, </a:t>
            </a:r>
            <a:r>
              <a:rPr lang="en-US" dirty="0" err="1" smtClean="0"/>
              <a:t>screencasts</a:t>
            </a:r>
            <a:r>
              <a:rPr lang="en-US" dirty="0" smtClean="0"/>
              <a:t>, animations)</a:t>
            </a:r>
          </a:p>
          <a:p>
            <a:pPr lvl="2"/>
            <a:r>
              <a:rPr lang="en-US" dirty="0" smtClean="0"/>
              <a:t>Enhanced content (covers, annotations, accessible, supplemental)</a:t>
            </a:r>
          </a:p>
          <a:p>
            <a:pPr lvl="2"/>
            <a:r>
              <a:rPr lang="en-US" dirty="0" smtClean="0"/>
              <a:t>Social (</a:t>
            </a:r>
            <a:r>
              <a:rPr lang="en-US" dirty="0" err="1" smtClean="0"/>
              <a:t>sharing,social</a:t>
            </a:r>
            <a:r>
              <a:rPr lang="en-US" dirty="0" smtClean="0"/>
              <a:t> reading, social networks)</a:t>
            </a:r>
          </a:p>
          <a:p>
            <a:pPr lvl="2"/>
            <a:r>
              <a:rPr lang="en-US" dirty="0" smtClean="0"/>
              <a:t>Device-based (geo-location, accelerometer)</a:t>
            </a:r>
          </a:p>
          <a:p>
            <a:pPr lvl="2"/>
            <a:r>
              <a:rPr lang="en-US" dirty="0" smtClean="0"/>
              <a:t>Interactivity (games, analytics, </a:t>
            </a:r>
            <a:r>
              <a:rPr lang="en-US" dirty="0" err="1" smtClean="0"/>
              <a:t>transmedia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Data files (based on a standard) that can be viewed/processed by a variety of platforms/devices</a:t>
            </a:r>
          </a:p>
          <a:p>
            <a:r>
              <a:rPr lang="en-US" dirty="0" smtClean="0"/>
              <a:t>Apps</a:t>
            </a:r>
          </a:p>
          <a:p>
            <a:pPr lvl="1"/>
            <a:r>
              <a:rPr lang="en-US" dirty="0" smtClean="0"/>
              <a:t>Programs written to run on a specific platform</a:t>
            </a:r>
          </a:p>
          <a:p>
            <a:pPr lvl="2"/>
            <a:r>
              <a:rPr lang="en-US" dirty="0" smtClean="0"/>
              <a:t>e.g. the Kindle for </a:t>
            </a:r>
            <a:r>
              <a:rPr lang="en-US" dirty="0" err="1" smtClean="0"/>
              <a:t>iPad</a:t>
            </a:r>
            <a:r>
              <a:rPr lang="en-US" dirty="0" smtClean="0"/>
              <a:t> and Kindle for Android are different programs</a:t>
            </a:r>
          </a:p>
          <a:p>
            <a:pPr lvl="1"/>
            <a:r>
              <a:rPr lang="en-US" dirty="0" smtClean="0"/>
              <a:t>Interoperability cannot be guaranteed</a:t>
            </a:r>
          </a:p>
          <a:p>
            <a:pPr lvl="2"/>
            <a:r>
              <a:rPr lang="en-US" dirty="0" smtClean="0"/>
              <a:t>App written for </a:t>
            </a:r>
            <a:r>
              <a:rPr lang="en-US" dirty="0" err="1" smtClean="0"/>
              <a:t>iPhone</a:t>
            </a:r>
            <a:r>
              <a:rPr lang="en-US" dirty="0" smtClean="0"/>
              <a:t> will run on </a:t>
            </a:r>
            <a:r>
              <a:rPr lang="en-US" dirty="0" err="1" smtClean="0"/>
              <a:t>iPad</a:t>
            </a:r>
            <a:r>
              <a:rPr lang="en-US" dirty="0" smtClean="0"/>
              <a:t>, but there are </a:t>
            </a:r>
            <a:r>
              <a:rPr lang="en-US" dirty="0" err="1" smtClean="0"/>
              <a:t>iPad</a:t>
            </a:r>
            <a:r>
              <a:rPr lang="en-US" dirty="0" smtClean="0"/>
              <a:t> apps that won’t run on </a:t>
            </a:r>
            <a:r>
              <a:rPr lang="en-US" dirty="0" err="1" smtClean="0"/>
              <a:t>iPhone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4013" y="1025525"/>
            <a:ext cx="6442075" cy="538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2486025" y="2387600"/>
            <a:ext cx="4821238" cy="1589088"/>
          </a:xfrm>
          <a:prstGeom prst="rect">
            <a:avLst/>
          </a:prstGeom>
          <a:solidFill>
            <a:srgbClr val="0070C0"/>
          </a:solidFill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dirty="0">
                <a:solidFill>
                  <a:schemeClr val="accent3"/>
                </a:solidFill>
              </a:rPr>
              <a:t>The book is probably the most successful technology ever.</a:t>
            </a:r>
          </a:p>
          <a:p>
            <a:pPr algn="r">
              <a:buFontTx/>
              <a:buNone/>
              <a:defRPr/>
            </a:pPr>
            <a:r>
              <a:rPr lang="en-US" sz="1800" dirty="0">
                <a:solidFill>
                  <a:schemeClr val="accent3"/>
                </a:solidFill>
              </a:rPr>
              <a:t>-- Jeff Bezos</a:t>
            </a:r>
          </a:p>
          <a:p>
            <a:pPr algn="r">
              <a:buFontTx/>
              <a:buNone/>
              <a:defRPr/>
            </a:pPr>
            <a:r>
              <a:rPr lang="en-US" sz="1800" dirty="0">
                <a:solidFill>
                  <a:schemeClr val="accent3"/>
                </a:solidFill>
              </a:rPr>
              <a:t>Newsweek, Dec 28, 2009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459038" y="3298825"/>
            <a:ext cx="4822825" cy="1587500"/>
          </a:xfrm>
          <a:prstGeom prst="rect">
            <a:avLst/>
          </a:prstGeom>
          <a:solidFill>
            <a:srgbClr val="0070C0"/>
          </a:solidFill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dirty="0">
                <a:solidFill>
                  <a:schemeClr val="accent3"/>
                </a:solidFill>
              </a:rPr>
              <a:t>But no technology, …, lasts forever.</a:t>
            </a:r>
          </a:p>
          <a:p>
            <a:pPr algn="r">
              <a:buFontTx/>
              <a:buNone/>
              <a:defRPr/>
            </a:pPr>
            <a:r>
              <a:rPr lang="en-US" sz="1800" dirty="0">
                <a:solidFill>
                  <a:schemeClr val="accent3"/>
                </a:solidFill>
              </a:rPr>
              <a:t>-- Jeff Bezos</a:t>
            </a:r>
          </a:p>
          <a:p>
            <a:pPr algn="r">
              <a:buFontTx/>
              <a:buNone/>
              <a:defRPr/>
            </a:pPr>
            <a:r>
              <a:rPr lang="en-US" sz="1800" dirty="0">
                <a:solidFill>
                  <a:schemeClr val="accent3"/>
                </a:solidFill>
              </a:rPr>
              <a:t>Newsweek, Dec 28, 2009</a:t>
            </a:r>
          </a:p>
        </p:txBody>
      </p:sp>
      <p:pic>
        <p:nvPicPr>
          <p:cNvPr id="1720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9475" y="833438"/>
            <a:ext cx="3729038" cy="39449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334963" y="1265238"/>
            <a:ext cx="4518025" cy="5056187"/>
          </a:xfrm>
          <a:noFill/>
        </p:spPr>
      </p:pic>
      <p:sp>
        <p:nvSpPr>
          <p:cNvPr id="717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pPr defTabSz="879475"/>
            <a:fld id="{814225D7-C5FF-44EA-88BF-03046C5E300D}" type="slidenum">
              <a:rPr lang="en-US" smtClean="0"/>
              <a:pPr defTabSz="879475"/>
              <a:t>5</a:t>
            </a:fld>
            <a:endParaRPr lang="en-US" smtClean="0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5"/>
          <a:srcRect l="25545" r="19470" b="4762"/>
          <a:stretch>
            <a:fillRect/>
          </a:stretch>
        </p:blipFill>
        <p:spPr bwMode="auto">
          <a:xfrm>
            <a:off x="6725603" y="604203"/>
            <a:ext cx="2714625" cy="5422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6"/>
          <a:srcRect l="8612" r="6682" b="3391"/>
          <a:stretch>
            <a:fillRect/>
          </a:stretch>
        </p:blipFill>
        <p:spPr bwMode="auto">
          <a:xfrm>
            <a:off x="3327400" y="860425"/>
            <a:ext cx="2587625" cy="3295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97375" y="4027488"/>
            <a:ext cx="4340225" cy="2087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8"/>
          <a:srcRect l="11136" t="6984" r="11136" b="7541"/>
          <a:stretch>
            <a:fillRect/>
          </a:stretch>
        </p:blipFill>
        <p:spPr bwMode="auto">
          <a:xfrm>
            <a:off x="1863725" y="2266950"/>
            <a:ext cx="2654300" cy="3917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72034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4325" y="1350963"/>
            <a:ext cx="3433763" cy="44402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199" name="Picture 3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21661" y="1520190"/>
            <a:ext cx="3512489" cy="425196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920490" y="1867517"/>
            <a:ext cx="5779770" cy="426277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72038" name="Picture 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39713" y="2125663"/>
            <a:ext cx="6442075" cy="4206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791335" y="2759075"/>
            <a:ext cx="6705600" cy="1938338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None/>
              <a:defRPr/>
            </a:pPr>
            <a:r>
              <a:rPr lang="en-US" sz="6000" dirty="0">
                <a:solidFill>
                  <a:schemeClr val="accent2">
                    <a:lumMod val="75000"/>
                  </a:schemeClr>
                </a:solidFill>
              </a:rPr>
              <a:t>… AND IT’S ONLY BEGINNING!!!</a:t>
            </a:r>
          </a:p>
        </p:txBody>
      </p:sp>
      <p:sp>
        <p:nvSpPr>
          <p:cNvPr id="719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dirty="0" smtClean="0"/>
              <a:t>So many possibilities …</a:t>
            </a:r>
          </a:p>
        </p:txBody>
      </p:sp>
      <p:sp>
        <p:nvSpPr>
          <p:cNvPr id="7197" name="Title 1"/>
          <p:cNvSpPr>
            <a:spLocks noGrp="1"/>
          </p:cNvSpPr>
          <p:nvPr/>
        </p:nvSpPr>
        <p:spPr bwMode="auto">
          <a:xfrm>
            <a:off x="0" y="906463"/>
            <a:ext cx="9386888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944" tIns="43972" rIns="87944" bIns="43972" anchor="ctr"/>
          <a:lstStyle/>
          <a:p>
            <a:pPr defTabSz="879475" eaLnBrk="0" hangingPunct="0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2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800" decel="100000"/>
                                        <p:tgtEl>
                                          <p:spTgt spid="172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2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Project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Demonstrate enhanced eBook possibilities</a:t>
            </a:r>
          </a:p>
          <a:p>
            <a:endParaRPr lang="en-US" dirty="0" smtClean="0"/>
          </a:p>
          <a:p>
            <a:r>
              <a:rPr lang="en-US" dirty="0" smtClean="0"/>
              <a:t>Use </a:t>
            </a:r>
            <a:r>
              <a:rPr lang="en-US" dirty="0" smtClean="0"/>
              <a:t>a significant text</a:t>
            </a:r>
          </a:p>
          <a:p>
            <a:endParaRPr lang="en-US" dirty="0" smtClean="0"/>
          </a:p>
          <a:p>
            <a:r>
              <a:rPr lang="en-US" dirty="0" smtClean="0"/>
              <a:t>Discover/demonstrate </a:t>
            </a:r>
            <a:r>
              <a:rPr lang="en-US" dirty="0" smtClean="0"/>
              <a:t>different methods for enhancing eBooks </a:t>
            </a:r>
          </a:p>
          <a:p>
            <a:endParaRPr lang="en-US" dirty="0" smtClean="0"/>
          </a:p>
          <a:p>
            <a:r>
              <a:rPr lang="en-US" dirty="0" smtClean="0"/>
              <a:t>Test </a:t>
            </a:r>
            <a:r>
              <a:rPr lang="en-US" dirty="0" smtClean="0"/>
              <a:t>capabilities of various devices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91B2B9-C432-464E-8996-BADCFB45925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World English Bible</a:t>
            </a:r>
          </a:p>
          <a:p>
            <a:endParaRPr lang="en-US" dirty="0" smtClean="0"/>
          </a:p>
          <a:p>
            <a:r>
              <a:rPr lang="en-US" dirty="0" smtClean="0"/>
              <a:t>Images </a:t>
            </a:r>
            <a:r>
              <a:rPr lang="en-US" dirty="0" smtClean="0"/>
              <a:t>from </a:t>
            </a:r>
            <a:r>
              <a:rPr lang="en-US" dirty="0" err="1" smtClean="0"/>
              <a:t>LaVista</a:t>
            </a:r>
            <a:r>
              <a:rPr lang="en-US" dirty="0" smtClean="0"/>
              <a:t> Church of Christ</a:t>
            </a:r>
          </a:p>
          <a:p>
            <a:endParaRPr lang="en-US" dirty="0" smtClean="0"/>
          </a:p>
          <a:p>
            <a:r>
              <a:rPr lang="en-US" dirty="0" smtClean="0"/>
              <a:t>Audio </a:t>
            </a:r>
            <a:r>
              <a:rPr lang="en-US" dirty="0" smtClean="0"/>
              <a:t>from Audio Treasure</a:t>
            </a:r>
          </a:p>
          <a:p>
            <a:endParaRPr lang="en-US" dirty="0" smtClean="0"/>
          </a:p>
          <a:p>
            <a:r>
              <a:rPr lang="en-US" dirty="0" smtClean="0"/>
              <a:t>KML </a:t>
            </a:r>
            <a:r>
              <a:rPr lang="en-US" dirty="0" smtClean="0"/>
              <a:t>from Bible </a:t>
            </a:r>
            <a:r>
              <a:rPr lang="en-US" dirty="0" err="1" smtClean="0"/>
              <a:t>Geocoding</a:t>
            </a:r>
            <a:r>
              <a:rPr lang="en-US" dirty="0" smtClean="0"/>
              <a:t> project</a:t>
            </a:r>
          </a:p>
          <a:p>
            <a:endParaRPr lang="en-US" dirty="0" smtClean="0"/>
          </a:p>
          <a:p>
            <a:r>
              <a:rPr lang="en-US" dirty="0" smtClean="0"/>
              <a:t>Video </a:t>
            </a:r>
            <a:r>
              <a:rPr lang="en-US" dirty="0" smtClean="0"/>
              <a:t>from theBible.net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Overlap Happened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data coded using OSIS</a:t>
            </a:r>
          </a:p>
          <a:p>
            <a:pPr lvl="1"/>
            <a:r>
              <a:rPr lang="en-US" dirty="0" smtClean="0"/>
              <a:t>Markup mostly marks points in data rather than structure</a:t>
            </a:r>
          </a:p>
          <a:p>
            <a:pPr lvl="1"/>
            <a:r>
              <a:rPr lang="en-US" dirty="0" smtClean="0"/>
              <a:t>Chapters overlap paragraphs</a:t>
            </a:r>
          </a:p>
          <a:p>
            <a:pPr lvl="1"/>
            <a:r>
              <a:rPr lang="en-US" dirty="0" smtClean="0"/>
              <a:t>Verses overlap </a:t>
            </a:r>
            <a:r>
              <a:rPr lang="en-US" dirty="0" err="1" smtClean="0"/>
              <a:t>paragaphs</a:t>
            </a:r>
            <a:endParaRPr lang="en-US" dirty="0" smtClean="0"/>
          </a:p>
          <a:p>
            <a:pPr lvl="1"/>
            <a:r>
              <a:rPr lang="en-US" dirty="0" smtClean="0"/>
              <a:t>Quotes overlap verses AND paragraphs</a:t>
            </a:r>
          </a:p>
          <a:p>
            <a:pPr lvl="1"/>
            <a:r>
              <a:rPr lang="en-US" dirty="0" smtClean="0"/>
              <a:t>Footnote may/may not have milestone text identified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OSIS Sample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&lt;p&gt;</a:t>
            </a:r>
          </a:p>
          <a:p>
            <a:pPr>
              <a:buNone/>
            </a:pP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&lt;verse </a:t>
            </a:r>
            <a:r>
              <a:rPr lang="en-US" sz="2000" dirty="0" err="1" smtClean="0">
                <a:latin typeface="Arial Narrow" pitchFamily="34" charset="0"/>
                <a:cs typeface="Courier New" pitchFamily="49" charset="0"/>
              </a:rPr>
              <a:t>eID</a:t>
            </a: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="Luke.20.47"/&gt;</a:t>
            </a:r>
          </a:p>
          <a:p>
            <a:pPr>
              <a:buNone/>
            </a:pP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&lt;chapter </a:t>
            </a:r>
            <a:r>
              <a:rPr lang="en-US" sz="2000" dirty="0" err="1" smtClean="0">
                <a:latin typeface="Arial Narrow" pitchFamily="34" charset="0"/>
                <a:cs typeface="Courier New" pitchFamily="49" charset="0"/>
              </a:rPr>
              <a:t>eID</a:t>
            </a: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="Luke.20“&gt;</a:t>
            </a:r>
          </a:p>
          <a:p>
            <a:pPr>
              <a:buNone/>
            </a:pP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&lt;chapter </a:t>
            </a:r>
            <a:r>
              <a:rPr lang="en-US" sz="2000" dirty="0" err="1" smtClean="0">
                <a:latin typeface="Arial Narrow" pitchFamily="34" charset="0"/>
                <a:cs typeface="Courier New" pitchFamily="49" charset="0"/>
              </a:rPr>
              <a:t>sID</a:t>
            </a: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="Luke.21" </a:t>
            </a:r>
            <a:r>
              <a:rPr lang="en-US" sz="2000" dirty="0" err="1" smtClean="0">
                <a:latin typeface="Arial Narrow" pitchFamily="34" charset="0"/>
                <a:cs typeface="Courier New" pitchFamily="49" charset="0"/>
              </a:rPr>
              <a:t>osisID</a:t>
            </a: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="Luke.21"/&gt;</a:t>
            </a:r>
          </a:p>
          <a:p>
            <a:pPr>
              <a:buNone/>
            </a:pP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&lt;verse </a:t>
            </a:r>
            <a:r>
              <a:rPr lang="en-US" sz="2000" dirty="0" err="1" smtClean="0">
                <a:latin typeface="Arial Narrow" pitchFamily="34" charset="0"/>
                <a:cs typeface="Courier New" pitchFamily="49" charset="0"/>
              </a:rPr>
              <a:t>sID</a:t>
            </a: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="Luke.21.2" </a:t>
            </a:r>
            <a:r>
              <a:rPr lang="en-US" sz="2000" dirty="0" err="1" smtClean="0">
                <a:latin typeface="Arial Narrow" pitchFamily="34" charset="0"/>
                <a:cs typeface="Courier New" pitchFamily="49" charset="0"/>
              </a:rPr>
              <a:t>osisID</a:t>
            </a: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="Luke.21.2"/&gt;He saw a certain poor widow casting in &lt;milestone type="x-</a:t>
            </a:r>
            <a:r>
              <a:rPr lang="en-US" sz="2000" dirty="0" err="1" smtClean="0">
                <a:latin typeface="Arial Narrow" pitchFamily="34" charset="0"/>
                <a:cs typeface="Courier New" pitchFamily="49" charset="0"/>
              </a:rPr>
              <a:t>noteStartAnchor</a:t>
            </a: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"/&gt;two small brass coins.</a:t>
            </a:r>
          </a:p>
          <a:p>
            <a:pPr>
              <a:buNone/>
            </a:pP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&lt;note type="translation“&gt;literally, “two lepta.” 2 lepta was about 1% of a day’s wages for an agricultural laborer.&lt;/note&gt;&lt;verse </a:t>
            </a:r>
            <a:r>
              <a:rPr lang="en-US" sz="2000" dirty="0" err="1" smtClean="0">
                <a:latin typeface="Arial Narrow" pitchFamily="34" charset="0"/>
                <a:cs typeface="Courier New" pitchFamily="49" charset="0"/>
              </a:rPr>
              <a:t>eID</a:t>
            </a: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="Luke.21.2"/&gt;</a:t>
            </a:r>
          </a:p>
          <a:p>
            <a:pPr>
              <a:buNone/>
            </a:pP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&lt;verse </a:t>
            </a:r>
            <a:r>
              <a:rPr lang="en-US" sz="2000" dirty="0" err="1" smtClean="0">
                <a:latin typeface="Arial Narrow" pitchFamily="34" charset="0"/>
                <a:cs typeface="Courier New" pitchFamily="49" charset="0"/>
              </a:rPr>
              <a:t>sID</a:t>
            </a: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="Luke.21.3" </a:t>
            </a:r>
            <a:r>
              <a:rPr lang="en-US" sz="2000" dirty="0" err="1" smtClean="0">
                <a:latin typeface="Arial Narrow" pitchFamily="34" charset="0"/>
                <a:cs typeface="Courier New" pitchFamily="49" charset="0"/>
              </a:rPr>
              <a:t>osisID</a:t>
            </a: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="Luke.21.3"/&gt;He said, &lt;q </a:t>
            </a:r>
            <a:r>
              <a:rPr lang="en-US" sz="2000" dirty="0" err="1" smtClean="0">
                <a:latin typeface="Arial Narrow" pitchFamily="34" charset="0"/>
                <a:cs typeface="Courier New" pitchFamily="49" charset="0"/>
              </a:rPr>
              <a:t>sID</a:t>
            </a: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="Luke.21.3.149" who="Jesus" n="" type="x-</a:t>
            </a:r>
            <a:r>
              <a:rPr lang="en-US" sz="2000" dirty="0" err="1" smtClean="0">
                <a:latin typeface="Arial Narrow" pitchFamily="34" charset="0"/>
                <a:cs typeface="Courier New" pitchFamily="49" charset="0"/>
              </a:rPr>
              <a:t>doNotGeneratePunctuation</a:t>
            </a: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"/&gt;“Truly I tell you, this poor widow put in more than all of them,&lt;verse </a:t>
            </a:r>
            <a:r>
              <a:rPr lang="en-US" sz="2000" dirty="0" err="1" smtClean="0">
                <a:latin typeface="Arial Narrow" pitchFamily="34" charset="0"/>
                <a:cs typeface="Courier New" pitchFamily="49" charset="0"/>
              </a:rPr>
              <a:t>eID</a:t>
            </a: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="Luke.21.3"/&gt;</a:t>
            </a:r>
          </a:p>
          <a:p>
            <a:pPr>
              <a:buNone/>
            </a:pP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&lt;verse </a:t>
            </a:r>
            <a:r>
              <a:rPr lang="en-US" sz="2000" dirty="0" err="1" smtClean="0">
                <a:latin typeface="Arial Narrow" pitchFamily="34" charset="0"/>
                <a:cs typeface="Courier New" pitchFamily="49" charset="0"/>
              </a:rPr>
              <a:t>sID</a:t>
            </a: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="Luke.21.4" </a:t>
            </a:r>
            <a:r>
              <a:rPr lang="en-US" sz="2000" dirty="0" err="1" smtClean="0">
                <a:latin typeface="Arial Narrow" pitchFamily="34" charset="0"/>
                <a:cs typeface="Courier New" pitchFamily="49" charset="0"/>
              </a:rPr>
              <a:t>osisID</a:t>
            </a: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="Luke.21.4"/&gt;for all these put in gifts for God from their abundance, but she, out of her poverty, put in all that she had to live on.”&lt;q </a:t>
            </a:r>
            <a:r>
              <a:rPr lang="en-US" sz="2000" dirty="0" err="1" smtClean="0">
                <a:latin typeface="Arial Narrow" pitchFamily="34" charset="0"/>
                <a:cs typeface="Courier New" pitchFamily="49" charset="0"/>
              </a:rPr>
              <a:t>eID</a:t>
            </a: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="Luke.21.3.149" n=""/&gt;</a:t>
            </a:r>
          </a:p>
          <a:p>
            <a:pPr>
              <a:buNone/>
            </a:pPr>
            <a:r>
              <a:rPr lang="en-US" sz="2000" dirty="0" smtClean="0">
                <a:latin typeface="Arial Narrow" pitchFamily="34" charset="0"/>
                <a:cs typeface="Courier New" pitchFamily="49" charset="0"/>
              </a:rPr>
              <a:t>&lt;/p&gt;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2A9CF-BD04-4ACB-8317-5E2C17811FA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EE_XML and eBook ROI_12th Nov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003454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003454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4719</TotalTime>
  <Words>1529</Words>
  <Application>Microsoft Office PowerPoint</Application>
  <PresentationFormat>A4 Paper (210x297 mm)</PresentationFormat>
  <Paragraphs>361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IEEE_XML and eBook ROI_12th Nov</vt:lpstr>
      <vt:lpstr>Multi-channel eBook production as a function of diverse target device capabilities</vt:lpstr>
      <vt:lpstr>Slide 2</vt:lpstr>
      <vt:lpstr>eBooks, eBooks Everywhere</vt:lpstr>
      <vt:lpstr>eBooks, Enhanced eBooks &amp; Apps</vt:lpstr>
      <vt:lpstr>So many possibilities …</vt:lpstr>
      <vt:lpstr>The Project</vt:lpstr>
      <vt:lpstr>The Data</vt:lpstr>
      <vt:lpstr>Overlap Happened</vt:lpstr>
      <vt:lpstr>OSIS Sample</vt:lpstr>
      <vt:lpstr>Text conversion</vt:lpstr>
      <vt:lpstr>Step 1</vt:lpstr>
      <vt:lpstr>Text Conversion - continued</vt:lpstr>
      <vt:lpstr>Step 2</vt:lpstr>
      <vt:lpstr>eBook enhancements</vt:lpstr>
      <vt:lpstr>Collapsible table of contents</vt:lpstr>
      <vt:lpstr>Hidden searchable text</vt:lpstr>
      <vt:lpstr>Bidirectional linking</vt:lpstr>
      <vt:lpstr>Inline footnotes/annotations</vt:lpstr>
      <vt:lpstr>Popup footnotes</vt:lpstr>
      <vt:lpstr>External linking</vt:lpstr>
      <vt:lpstr>Audio</vt:lpstr>
      <vt:lpstr>Video</vt:lpstr>
      <vt:lpstr>Audio/Video markup</vt:lpstr>
      <vt:lpstr>Interactivity</vt:lpstr>
      <vt:lpstr>Graceful degradation</vt:lpstr>
      <vt:lpstr>Varied results</vt:lpstr>
      <vt:lpstr>Multi-channel vs Markup</vt:lpstr>
      <vt:lpstr>Lessons learned/Recommendations</vt:lpstr>
      <vt:lpstr>Questions?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Optimizing eBooks:  Cost-Effective Enhancements, Updates &amp; Multimedia Options</dc:title>
  <dc:creator>Eric Freese</dc:creator>
  <cp:lastModifiedBy>Eric Freese</cp:lastModifiedBy>
  <cp:revision>322</cp:revision>
  <dcterms:created xsi:type="dcterms:W3CDTF">2010-01-21T20:03:32Z</dcterms:created>
  <dcterms:modified xsi:type="dcterms:W3CDTF">2010-08-03T15:01:27Z</dcterms:modified>
</cp:coreProperties>
</file>