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278" r:id="rId3"/>
    <p:sldId id="257" r:id="rId4"/>
    <p:sldId id="277" r:id="rId5"/>
    <p:sldId id="279" r:id="rId6"/>
    <p:sldId id="280" r:id="rId7"/>
    <p:sldId id="281" r:id="rId8"/>
    <p:sldId id="282" r:id="rId9"/>
    <p:sldId id="283" r:id="rId10"/>
    <p:sldId id="269" r:id="rId11"/>
    <p:sldId id="302" r:id="rId12"/>
    <p:sldId id="295" r:id="rId13"/>
    <p:sldId id="270" r:id="rId14"/>
    <p:sldId id="271" r:id="rId15"/>
    <p:sldId id="272" r:id="rId16"/>
    <p:sldId id="300" r:id="rId17"/>
    <p:sldId id="273" r:id="rId18"/>
    <p:sldId id="299" r:id="rId19"/>
    <p:sldId id="267" r:id="rId20"/>
    <p:sldId id="296" r:id="rId21"/>
    <p:sldId id="268" r:id="rId22"/>
    <p:sldId id="298" r:id="rId23"/>
    <p:sldId id="297" r:id="rId24"/>
    <p:sldId id="275" r:id="rId25"/>
    <p:sldId id="265" r:id="rId26"/>
    <p:sldId id="276" r:id="rId27"/>
    <p:sldId id="310" r:id="rId28"/>
    <p:sldId id="314" r:id="rId29"/>
    <p:sldId id="313" r:id="rId30"/>
    <p:sldId id="312" r:id="rId31"/>
    <p:sldId id="315" r:id="rId32"/>
    <p:sldId id="311" r:id="rId33"/>
    <p:sldId id="285" r:id="rId34"/>
    <p:sldId id="264" r:id="rId35"/>
    <p:sldId id="287" r:id="rId36"/>
    <p:sldId id="286" r:id="rId37"/>
    <p:sldId id="303" r:id="rId38"/>
    <p:sldId id="304" r:id="rId39"/>
    <p:sldId id="305" r:id="rId40"/>
    <p:sldId id="263" r:id="rId41"/>
    <p:sldId id="301" r:id="rId42"/>
    <p:sldId id="292" r:id="rId43"/>
    <p:sldId id="288" r:id="rId44"/>
    <p:sldId id="289" r:id="rId45"/>
    <p:sldId id="291" r:id="rId46"/>
    <p:sldId id="306" r:id="rId47"/>
    <p:sldId id="307" r:id="rId48"/>
    <p:sldId id="290" r:id="rId49"/>
    <p:sldId id="293" r:id="rId50"/>
    <p:sldId id="262" r:id="rId51"/>
    <p:sldId id="316" r:id="rId52"/>
    <p:sldId id="317" r:id="rId53"/>
    <p:sldId id="261" r:id="rId54"/>
    <p:sldId id="260" r:id="rId55"/>
    <p:sldId id="318" r:id="rId56"/>
    <p:sldId id="259" r:id="rId57"/>
    <p:sldId id="308" r:id="rId58"/>
    <p:sldId id="309" r:id="rId59"/>
    <p:sldId id="294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37" autoAdjust="0"/>
    <p:restoredTop sz="91549" autoAdjust="0"/>
  </p:normalViewPr>
  <p:slideViewPr>
    <p:cSldViewPr>
      <p:cViewPr varScale="1">
        <p:scale>
          <a:sx n="71" d="100"/>
          <a:sy n="71" d="100"/>
        </p:scale>
        <p:origin x="-108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0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3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41578-2C57-423E-AADF-FCDB2DE03165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E68B5-276D-4614-AB5D-3CBF1C38D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E68B5-276D-4614-AB5D-3CBF1C38DAD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AD91A-1456-4290-86AE-084C118815CA}" type="datetimeFigureOut">
              <a:rPr lang="en-US" smtClean="0"/>
              <a:pPr/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92AB2-E5DE-4A38-9E31-6E320448B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362199"/>
          </a:xfrm>
        </p:spPr>
        <p:txBody>
          <a:bodyPr>
            <a:normAutofit/>
          </a:bodyPr>
          <a:lstStyle/>
          <a:p>
            <a:r>
              <a:rPr lang="en-US" b="1" dirty="0" smtClean="0"/>
              <a:t>An XML user steps into, and escapes from, </a:t>
            </a:r>
            <a:r>
              <a:rPr lang="en-US" b="1" dirty="0" err="1" smtClean="0"/>
              <a:t>XPath</a:t>
            </a:r>
            <a:r>
              <a:rPr lang="en-US" b="1" dirty="0" smtClean="0"/>
              <a:t> quicksand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3429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David J. Birnbaum</a:t>
            </a:r>
          </a:p>
          <a:p>
            <a:r>
              <a:rPr lang="en-US" dirty="0" smtClean="0"/>
              <a:t>University of Pittsburgh</a:t>
            </a:r>
          </a:p>
          <a:p>
            <a:r>
              <a:rPr lang="en-US" dirty="0" smtClean="0"/>
              <a:t>djbpitt@pitt.edu</a:t>
            </a:r>
          </a:p>
          <a:p>
            <a:r>
              <a:rPr lang="en-US" dirty="0" smtClean="0"/>
              <a:t>http://clover.slavic.pitt.edu/~djb/</a:t>
            </a:r>
          </a:p>
          <a:p>
            <a:endParaRPr lang="en-US" dirty="0"/>
          </a:p>
          <a:p>
            <a:r>
              <a:rPr lang="en-US" dirty="0" err="1" smtClean="0"/>
              <a:t>Balisage</a:t>
            </a:r>
            <a:r>
              <a:rPr lang="en-US" dirty="0" smtClean="0"/>
              <a:t> 2009</a:t>
            </a:r>
          </a:p>
          <a:p>
            <a:r>
              <a:rPr lang="en-US" dirty="0" smtClean="0"/>
              <a:t>Montreal, 2009-08-11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Balisage</a:t>
            </a:r>
            <a:r>
              <a:rPr lang="en-US" dirty="0" smtClean="0"/>
              <a:t> advisory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599"/>
          </a:xfrm>
        </p:spPr>
        <p:txBody>
          <a:bodyPr numCol="2">
            <a:noAutofit/>
          </a:bodyPr>
          <a:lstStyle/>
          <a:p>
            <a:r>
              <a:rPr lang="en-US" sz="1800" dirty="0" err="1" smtClean="0"/>
              <a:t>Syd</a:t>
            </a:r>
            <a:r>
              <a:rPr lang="en-US" sz="1800" dirty="0" smtClean="0"/>
              <a:t> Bauman, </a:t>
            </a:r>
            <a:r>
              <a:rPr lang="en-US" sz="1800" i="1" dirty="0" smtClean="0"/>
              <a:t>Brown University</a:t>
            </a:r>
            <a:endParaRPr lang="en-US" sz="1800" dirty="0" smtClean="0"/>
          </a:p>
          <a:p>
            <a:r>
              <a:rPr lang="en-US" sz="1800" dirty="0" smtClean="0"/>
              <a:t>Jeff Beck, </a:t>
            </a:r>
            <a:r>
              <a:rPr lang="en-US" sz="1800" i="1" dirty="0" smtClean="0"/>
              <a:t>National Library of Medicine</a:t>
            </a:r>
            <a:endParaRPr lang="en-US" sz="1800" dirty="0" smtClean="0"/>
          </a:p>
          <a:p>
            <a:r>
              <a:rPr lang="en-US" sz="1800" dirty="0" smtClean="0">
                <a:solidFill>
                  <a:srgbClr val="FF0000"/>
                </a:solidFill>
              </a:rPr>
              <a:t>David J. Birnbaum, </a:t>
            </a:r>
            <a:r>
              <a:rPr lang="en-US" sz="1800" i="1" dirty="0" smtClean="0">
                <a:solidFill>
                  <a:srgbClr val="FF0000"/>
                </a:solidFill>
              </a:rPr>
              <a:t>University of Pittsburgh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Jon </a:t>
            </a:r>
            <a:r>
              <a:rPr lang="en-US" sz="1800" dirty="0" err="1" smtClean="0"/>
              <a:t>Bosak</a:t>
            </a:r>
            <a:endParaRPr lang="en-US" sz="1800" dirty="0" smtClean="0"/>
          </a:p>
          <a:p>
            <a:r>
              <a:rPr lang="en-US" sz="1800" dirty="0" smtClean="0"/>
              <a:t>Robin Cover, </a:t>
            </a:r>
            <a:r>
              <a:rPr lang="en-US" sz="1800" i="1" dirty="0" smtClean="0"/>
              <a:t>OASIS</a:t>
            </a:r>
            <a:endParaRPr lang="en-US" sz="1800" dirty="0" smtClean="0"/>
          </a:p>
          <a:p>
            <a:r>
              <a:rPr lang="en-US" sz="1800" dirty="0" smtClean="0"/>
              <a:t>Steve </a:t>
            </a:r>
            <a:r>
              <a:rPr lang="en-US" sz="1800" dirty="0" err="1" smtClean="0"/>
              <a:t>DeRose</a:t>
            </a:r>
            <a:r>
              <a:rPr lang="en-US" sz="1800" dirty="0" smtClean="0"/>
              <a:t>, </a:t>
            </a:r>
            <a:r>
              <a:rPr lang="en-US" sz="1800" i="1" dirty="0" smtClean="0"/>
              <a:t>Independent Consultant</a:t>
            </a:r>
            <a:endParaRPr lang="en-US" sz="1800" dirty="0" smtClean="0"/>
          </a:p>
          <a:p>
            <a:r>
              <a:rPr lang="en-US" sz="1800" dirty="0" smtClean="0"/>
              <a:t>Bob </a:t>
            </a:r>
            <a:r>
              <a:rPr lang="en-US" sz="1800" dirty="0" err="1" smtClean="0"/>
              <a:t>DuCharme</a:t>
            </a:r>
            <a:r>
              <a:rPr lang="en-US" sz="1800" dirty="0" smtClean="0"/>
              <a:t>, </a:t>
            </a:r>
            <a:r>
              <a:rPr lang="en-US" sz="1800" i="1" dirty="0" smtClean="0"/>
              <a:t>Innodata Isogen</a:t>
            </a:r>
            <a:endParaRPr lang="en-US" sz="1800" dirty="0" smtClean="0"/>
          </a:p>
          <a:p>
            <a:r>
              <a:rPr lang="en-US" sz="1800" dirty="0" smtClean="0"/>
              <a:t>Patrick </a:t>
            </a:r>
            <a:r>
              <a:rPr lang="en-US" sz="1800" dirty="0" err="1" smtClean="0"/>
              <a:t>Durusau</a:t>
            </a:r>
            <a:endParaRPr lang="en-US" sz="1800" dirty="0" smtClean="0"/>
          </a:p>
          <a:p>
            <a:r>
              <a:rPr lang="en-US" sz="1800" dirty="0" smtClean="0"/>
              <a:t>Eduardo </a:t>
            </a:r>
            <a:r>
              <a:rPr lang="en-US" sz="1800" dirty="0" err="1" smtClean="0"/>
              <a:t>Gutentag</a:t>
            </a:r>
            <a:r>
              <a:rPr lang="en-US" sz="1800" dirty="0" smtClean="0"/>
              <a:t>, </a:t>
            </a:r>
            <a:r>
              <a:rPr lang="en-US" sz="1800" i="1" dirty="0" smtClean="0"/>
              <a:t>Sun Microsystems</a:t>
            </a:r>
            <a:endParaRPr lang="en-US" sz="1800" dirty="0" smtClean="0"/>
          </a:p>
          <a:p>
            <a:r>
              <a:rPr lang="en-US" sz="1800" dirty="0" smtClean="0"/>
              <a:t>G. Ken Holman, </a:t>
            </a:r>
            <a:r>
              <a:rPr lang="en-US" sz="1800" i="1" dirty="0" smtClean="0"/>
              <a:t>Crane </a:t>
            </a:r>
            <a:r>
              <a:rPr lang="en-US" sz="1800" i="1" dirty="0" err="1" smtClean="0"/>
              <a:t>Softwrights</a:t>
            </a:r>
            <a:endParaRPr lang="en-US" sz="1800" dirty="0" smtClean="0"/>
          </a:p>
          <a:p>
            <a:r>
              <a:rPr lang="en-US" sz="1800" dirty="0" smtClean="0"/>
              <a:t>Sam Hunting</a:t>
            </a:r>
          </a:p>
          <a:p>
            <a:r>
              <a:rPr lang="en-US" sz="1800" dirty="0" smtClean="0"/>
              <a:t>Michael Kay, </a:t>
            </a:r>
            <a:r>
              <a:rPr lang="en-US" sz="1800" i="1" dirty="0" err="1" smtClean="0"/>
              <a:t>Saxonica</a:t>
            </a:r>
            <a:endParaRPr lang="en-US" sz="1800" dirty="0" smtClean="0"/>
          </a:p>
          <a:p>
            <a:r>
              <a:rPr lang="en-US" sz="1800" dirty="0" smtClean="0"/>
              <a:t>Chris Lilley, </a:t>
            </a:r>
            <a:r>
              <a:rPr lang="en-US" sz="1800" i="1" dirty="0" smtClean="0"/>
              <a:t>World Wide Web Consortium</a:t>
            </a:r>
            <a:endParaRPr lang="en-US" sz="1800" dirty="0" smtClean="0"/>
          </a:p>
          <a:p>
            <a:r>
              <a:rPr lang="en-US" sz="1800" dirty="0" smtClean="0"/>
              <a:t>Sean McGrath, </a:t>
            </a:r>
            <a:r>
              <a:rPr lang="en-US" sz="1800" i="1" dirty="0" err="1" smtClean="0"/>
              <a:t>Propylon</a:t>
            </a:r>
            <a:endParaRPr lang="en-US" sz="1800" dirty="0" smtClean="0"/>
          </a:p>
          <a:p>
            <a:r>
              <a:rPr lang="en-US" sz="1800" dirty="0" smtClean="0"/>
              <a:t>Mary McRae, </a:t>
            </a:r>
            <a:r>
              <a:rPr lang="en-US" sz="1800" i="1" dirty="0" smtClean="0"/>
              <a:t>OASIS</a:t>
            </a:r>
            <a:endParaRPr lang="en-US" sz="1800" dirty="0" smtClean="0"/>
          </a:p>
          <a:p>
            <a:r>
              <a:rPr lang="en-US" sz="1800" dirty="0" smtClean="0"/>
              <a:t>Wendell </a:t>
            </a:r>
            <a:r>
              <a:rPr lang="en-US" sz="1800" dirty="0" err="1" smtClean="0"/>
              <a:t>Piez</a:t>
            </a:r>
            <a:r>
              <a:rPr lang="en-US" sz="1800" dirty="0" smtClean="0"/>
              <a:t>, </a:t>
            </a:r>
            <a:r>
              <a:rPr lang="en-US" sz="1800" i="1" dirty="0" smtClean="0"/>
              <a:t>Mulberry Technologies</a:t>
            </a:r>
            <a:endParaRPr lang="en-US" sz="1800" dirty="0" smtClean="0"/>
          </a:p>
          <a:p>
            <a:r>
              <a:rPr lang="en-US" sz="1800" dirty="0" smtClean="0"/>
              <a:t>Allen H. </a:t>
            </a:r>
            <a:r>
              <a:rPr lang="en-US" sz="1800" dirty="0" err="1" smtClean="0"/>
              <a:t>Renear</a:t>
            </a:r>
            <a:r>
              <a:rPr lang="en-US" sz="1800" dirty="0" smtClean="0"/>
              <a:t>, </a:t>
            </a:r>
            <a:r>
              <a:rPr lang="en-US" sz="1800" i="1" dirty="0" smtClean="0"/>
              <a:t>University of Illinois at Urbana-Champaign</a:t>
            </a:r>
            <a:endParaRPr lang="en-US" sz="1800" dirty="0" smtClean="0"/>
          </a:p>
          <a:p>
            <a:r>
              <a:rPr lang="en-US" sz="1800" dirty="0" smtClean="0"/>
              <a:t>Bruce </a:t>
            </a:r>
            <a:r>
              <a:rPr lang="en-US" sz="1800" dirty="0" err="1" smtClean="0"/>
              <a:t>Rosenblum</a:t>
            </a:r>
            <a:r>
              <a:rPr lang="en-US" sz="1800" dirty="0" smtClean="0"/>
              <a:t>, </a:t>
            </a:r>
            <a:r>
              <a:rPr lang="en-US" sz="1800" i="1" dirty="0" err="1" smtClean="0"/>
              <a:t>Inera</a:t>
            </a:r>
            <a:endParaRPr lang="en-US" sz="1800" dirty="0" smtClean="0"/>
          </a:p>
          <a:p>
            <a:r>
              <a:rPr lang="en-US" sz="1800" dirty="0" err="1" smtClean="0"/>
              <a:t>Jeni</a:t>
            </a:r>
            <a:r>
              <a:rPr lang="en-US" sz="1800" dirty="0" smtClean="0"/>
              <a:t> </a:t>
            </a:r>
            <a:r>
              <a:rPr lang="en-US" sz="1800" dirty="0" err="1" smtClean="0"/>
              <a:t>Tennison</a:t>
            </a:r>
            <a:r>
              <a:rPr lang="en-US" sz="1800" dirty="0" smtClean="0"/>
              <a:t>, </a:t>
            </a:r>
            <a:r>
              <a:rPr lang="en-US" sz="1800" i="1" dirty="0" err="1" smtClean="0"/>
              <a:t>Jeni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Tennison</a:t>
            </a:r>
            <a:r>
              <a:rPr lang="en-US" sz="1800" i="1" dirty="0" smtClean="0"/>
              <a:t> Consulting</a:t>
            </a:r>
            <a:endParaRPr lang="en-US" sz="1800" dirty="0" smtClean="0"/>
          </a:p>
          <a:p>
            <a:r>
              <a:rPr lang="en-US" sz="1800" dirty="0" smtClean="0"/>
              <a:t>Henry S. Thompson, </a:t>
            </a:r>
            <a:r>
              <a:rPr lang="en-US" sz="1800" i="1" dirty="0" smtClean="0"/>
              <a:t>University of Edinburgh</a:t>
            </a:r>
            <a:endParaRPr lang="en-US" sz="1800" dirty="0" smtClean="0"/>
          </a:p>
          <a:p>
            <a:r>
              <a:rPr lang="en-US" sz="1800" dirty="0" smtClean="0"/>
              <a:t>Fabio </a:t>
            </a:r>
            <a:r>
              <a:rPr lang="en-US" sz="1800" dirty="0" err="1" smtClean="0"/>
              <a:t>Vitali</a:t>
            </a:r>
            <a:r>
              <a:rPr lang="en-US" sz="1800" dirty="0" smtClean="0"/>
              <a:t>, </a:t>
            </a:r>
            <a:r>
              <a:rPr lang="en-US" sz="1800" i="1" dirty="0" smtClean="0"/>
              <a:t>University of Bologna</a:t>
            </a:r>
            <a:endParaRPr lang="en-US" sz="1800" dirty="0" smtClean="0"/>
          </a:p>
          <a:p>
            <a:r>
              <a:rPr lang="en-US" sz="1800" dirty="0" smtClean="0"/>
              <a:t>Norman Walsh, </a:t>
            </a:r>
            <a:r>
              <a:rPr lang="en-US" sz="1800" i="1" dirty="0" smtClean="0"/>
              <a:t>Mark Logic</a:t>
            </a:r>
            <a:endParaRPr lang="en-US" sz="1800" dirty="0" smtClean="0"/>
          </a:p>
          <a:p>
            <a:r>
              <a:rPr lang="en-US" sz="1800" dirty="0" smtClean="0"/>
              <a:t>Lauren Wood</a:t>
            </a:r>
          </a:p>
          <a:p>
            <a:r>
              <a:rPr lang="en-US" sz="1800" dirty="0" smtClean="0"/>
              <a:t>Ann </a:t>
            </a:r>
            <a:r>
              <a:rPr lang="en-US" sz="1800" dirty="0" err="1" smtClean="0"/>
              <a:t>Wrightson</a:t>
            </a:r>
            <a:r>
              <a:rPr lang="en-US" sz="1800" dirty="0" smtClean="0"/>
              <a:t>, </a:t>
            </a:r>
            <a:r>
              <a:rPr lang="en-US" sz="1800" i="1" dirty="0" smtClean="0"/>
              <a:t>Informing Healthcare, NHS Wales, UK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38400" cy="1173162"/>
          </a:xfrm>
        </p:spPr>
        <p:txBody>
          <a:bodyPr/>
          <a:lstStyle/>
          <a:p>
            <a:r>
              <a:rPr lang="en-US" dirty="0" smtClean="0"/>
              <a:t>Really</a:t>
            </a:r>
            <a:endParaRPr lang="en-US" dirty="0"/>
          </a:p>
        </p:txBody>
      </p:sp>
      <p:pic>
        <p:nvPicPr>
          <p:cNvPr id="4" name="Content Placeholder 3" descr="bad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184889" y="1158511"/>
            <a:ext cx="6220090" cy="46650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Symposium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2008</a:t>
            </a:r>
          </a:p>
          <a:p>
            <a:pPr lvl="1"/>
            <a:r>
              <a:rPr lang="en-US" dirty="0" smtClean="0"/>
              <a:t>Versioning symposium</a:t>
            </a:r>
          </a:p>
          <a:p>
            <a:r>
              <a:rPr lang="en-US" dirty="0" smtClean="0"/>
              <a:t>2009</a:t>
            </a:r>
          </a:p>
          <a:p>
            <a:pPr lvl="1"/>
            <a:r>
              <a:rPr lang="en-US" dirty="0" smtClean="0"/>
              <a:t>International symposium on processing XML efficiently?</a:t>
            </a:r>
          </a:p>
          <a:p>
            <a:pPr lvl="1"/>
            <a:r>
              <a:rPr lang="en-US" dirty="0" smtClean="0"/>
              <a:t>Potential audience?</a:t>
            </a:r>
          </a:p>
          <a:p>
            <a:pPr lvl="1"/>
            <a:r>
              <a:rPr lang="en-US" dirty="0" smtClean="0"/>
              <a:t>Other possible topics?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engineers</a:t>
            </a:r>
            <a:endParaRPr lang="en-US" dirty="0"/>
          </a:p>
        </p:txBody>
      </p:sp>
      <p:pic>
        <p:nvPicPr>
          <p:cNvPr id="4" name="Content Placeholder 3" descr="brain-computer-chi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908721"/>
            <a:ext cx="6429375" cy="42835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software developers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 public </a:t>
            </a:r>
            <a:r>
              <a:rPr lang="en-US" dirty="0" err="1" smtClean="0"/>
              <a:t>NodeProxy</a:t>
            </a:r>
            <a:r>
              <a:rPr lang="en-US" dirty="0" smtClean="0"/>
              <a:t> </a:t>
            </a:r>
            <a:r>
              <a:rPr lang="en-US" dirty="0" err="1" smtClean="0"/>
              <a:t>parentWithChild</a:t>
            </a:r>
            <a:r>
              <a:rPr lang="en-US" dirty="0" smtClean="0"/>
              <a:t>(</a:t>
            </a:r>
            <a:r>
              <a:rPr lang="en-US" dirty="0" err="1" smtClean="0"/>
              <a:t>DocumentImpl</a:t>
            </a:r>
            <a:r>
              <a:rPr lang="en-US" dirty="0" smtClean="0"/>
              <a:t> doc, </a:t>
            </a:r>
            <a:r>
              <a:rPr lang="en-US" dirty="0" err="1" smtClean="0"/>
              <a:t>NodeId</a:t>
            </a:r>
            <a:r>
              <a:rPr lang="en-US" dirty="0" smtClean="0"/>
              <a:t> </a:t>
            </a:r>
            <a:r>
              <a:rPr lang="en-US" dirty="0" err="1" smtClean="0"/>
              <a:t>nodeId</a:t>
            </a:r>
            <a:r>
              <a:rPr lang="en-US" dirty="0" smtClean="0"/>
              <a:t>, </a:t>
            </a:r>
            <a:r>
              <a:rPr lang="en-US" dirty="0" err="1" smtClean="0"/>
              <a:t>boolean</a:t>
            </a:r>
            <a:r>
              <a:rPr lang="en-US" dirty="0" smtClean="0"/>
              <a:t> </a:t>
            </a:r>
            <a:r>
              <a:rPr lang="en-US" dirty="0" err="1" smtClean="0"/>
              <a:t>directParent</a:t>
            </a:r>
            <a:r>
              <a:rPr lang="en-US" dirty="0" smtClean="0"/>
              <a:t>, </a:t>
            </a:r>
            <a:r>
              <a:rPr lang="en-US" dirty="0" err="1" smtClean="0"/>
              <a:t>boolean</a:t>
            </a:r>
            <a:r>
              <a:rPr lang="en-US" dirty="0" smtClean="0"/>
              <a:t> </a:t>
            </a:r>
            <a:r>
              <a:rPr lang="en-US" dirty="0" err="1" smtClean="0"/>
              <a:t>includeSelf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NodeProxy</a:t>
            </a:r>
            <a:r>
              <a:rPr lang="en-US" dirty="0" smtClean="0"/>
              <a:t> temp = get(doc, </a:t>
            </a:r>
            <a:r>
              <a:rPr lang="en-US" dirty="0" err="1" smtClean="0"/>
              <a:t>nodeId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        if (</a:t>
            </a:r>
            <a:r>
              <a:rPr lang="en-US" dirty="0" err="1" smtClean="0"/>
              <a:t>includeSelf</a:t>
            </a:r>
            <a:r>
              <a:rPr lang="en-US" dirty="0" smtClean="0"/>
              <a:t> &amp;&amp; temp != null)</a:t>
            </a:r>
          </a:p>
          <a:p>
            <a:pPr>
              <a:buNone/>
            </a:pPr>
            <a:r>
              <a:rPr lang="en-US" dirty="0" smtClean="0"/>
              <a:t>            return temp;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nodeId</a:t>
            </a:r>
            <a:r>
              <a:rPr lang="en-US" dirty="0" smtClean="0"/>
              <a:t> = </a:t>
            </a:r>
            <a:r>
              <a:rPr lang="en-US" dirty="0" err="1" smtClean="0"/>
              <a:t>nodeId.getParentId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while (</a:t>
            </a:r>
            <a:r>
              <a:rPr lang="en-US" dirty="0" err="1" smtClean="0"/>
              <a:t>nodeId</a:t>
            </a:r>
            <a:r>
              <a:rPr lang="en-US" dirty="0" smtClean="0"/>
              <a:t> != null) {</a:t>
            </a:r>
          </a:p>
          <a:p>
            <a:pPr>
              <a:buNone/>
            </a:pPr>
            <a:r>
              <a:rPr lang="en-US" dirty="0" smtClean="0"/>
              <a:t>            temp = get(doc, </a:t>
            </a:r>
            <a:r>
              <a:rPr lang="en-US" dirty="0" err="1" smtClean="0"/>
              <a:t>nodeId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            if (temp != null)</a:t>
            </a:r>
          </a:p>
          <a:p>
            <a:pPr>
              <a:buNone/>
            </a:pPr>
            <a:r>
              <a:rPr lang="en-US" dirty="0" smtClean="0"/>
              <a:t>                return temp;</a:t>
            </a:r>
          </a:p>
          <a:p>
            <a:pPr>
              <a:buNone/>
            </a:pPr>
            <a:r>
              <a:rPr lang="en-US" dirty="0" smtClean="0"/>
              <a:t>            else if (</a:t>
            </a:r>
            <a:r>
              <a:rPr lang="en-US" dirty="0" err="1" smtClean="0"/>
              <a:t>directParent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             return null;</a:t>
            </a:r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en-US" dirty="0" err="1" smtClean="0"/>
              <a:t>nodeId</a:t>
            </a:r>
            <a:r>
              <a:rPr lang="en-US" dirty="0" smtClean="0"/>
              <a:t> = </a:t>
            </a:r>
            <a:r>
              <a:rPr lang="en-US" dirty="0" err="1" smtClean="0"/>
              <a:t>nodeId.getParentId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        return null;</a:t>
            </a:r>
          </a:p>
          <a:p>
            <a:pPr>
              <a:buNone/>
            </a:pPr>
            <a:r>
              <a:rPr lang="en-US" dirty="0" smtClean="0"/>
              <a:t>    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“Real world”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 </a:t>
            </a:r>
            <a:r>
              <a:rPr lang="en-US" dirty="0"/>
              <a:t>$j in reverse (1 to 3) return (</a:t>
            </a:r>
            <a:br>
              <a:rPr lang="en-US" dirty="0"/>
            </a:br>
            <a:r>
              <a:rPr lang="en-US" dirty="0"/>
              <a:t>    data($</a:t>
            </a:r>
            <a:r>
              <a:rPr lang="en-US" dirty="0" err="1"/>
              <a:t>i</a:t>
            </a:r>
            <a:r>
              <a:rPr lang="en-US" dirty="0"/>
              <a:t>/preceding::word[$j]),</a:t>
            </a:r>
            <a:br>
              <a:rPr lang="en-US" dirty="0"/>
            </a:br>
            <a:r>
              <a:rPr lang="en-US" dirty="0"/>
              <a:t>    data($</a:t>
            </a:r>
            <a:r>
              <a:rPr lang="en-US" dirty="0" err="1"/>
              <a:t>i</a:t>
            </a:r>
            <a:r>
              <a:rPr lang="en-US" dirty="0"/>
              <a:t>/preceding::word[$j]/@</a:t>
            </a:r>
            <a:r>
              <a:rPr lang="en-US" dirty="0" smtClean="0"/>
              <a:t>last)</a:t>
            </a:r>
            <a:endParaRPr lang="en-US" dirty="0"/>
          </a:p>
          <a:p>
            <a:pPr>
              <a:buNone/>
            </a:pP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(Thanks to David Lee for the definition of “real world”)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Michael Kay’s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Optimum performance</a:t>
            </a:r>
          </a:p>
          <a:p>
            <a:pPr lvl="1"/>
            <a:r>
              <a:rPr lang="en-US" dirty="0" smtClean="0"/>
              <a:t>In the hands of an expert</a:t>
            </a:r>
          </a:p>
          <a:p>
            <a:r>
              <a:rPr lang="en-US" dirty="0" smtClean="0"/>
              <a:t>Out-of-the-box performance</a:t>
            </a:r>
          </a:p>
          <a:p>
            <a:pPr lvl="1"/>
            <a:r>
              <a:rPr lang="en-US" dirty="0" smtClean="0"/>
              <a:t>In the hands of Joe User</a:t>
            </a:r>
          </a:p>
          <a:p>
            <a:r>
              <a:rPr lang="en-US" dirty="0" smtClean="0"/>
              <a:t>Optimize the code that users actually write. (David Wheeler)</a:t>
            </a:r>
          </a:p>
          <a:p>
            <a:pPr lvl="1"/>
            <a:r>
              <a:rPr lang="en-US" dirty="0" smtClean="0"/>
              <a:t>Expert: Find out what people are doing and make that go fast.</a:t>
            </a:r>
          </a:p>
          <a:p>
            <a:pPr lvl="1"/>
            <a:r>
              <a:rPr lang="en-US" dirty="0" smtClean="0"/>
              <a:t>User: Find out what goes fast and use 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it turns out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 have an …</a:t>
            </a:r>
          </a:p>
          <a:p>
            <a:pPr lvl="1"/>
            <a:r>
              <a:rPr lang="en-US" dirty="0" smtClean="0"/>
              <a:t>XML (</a:t>
            </a:r>
            <a:r>
              <a:rPr lang="en-US" dirty="0" err="1" smtClean="0"/>
              <a:t>XPath</a:t>
            </a:r>
            <a:r>
              <a:rPr lang="en-US" dirty="0" smtClean="0"/>
              <a:t>) efficiency problem</a:t>
            </a:r>
          </a:p>
          <a:p>
            <a:r>
              <a:rPr lang="en-US" dirty="0" err="1" smtClean="0"/>
              <a:t>Balisage</a:t>
            </a:r>
            <a:r>
              <a:rPr lang="en-US" dirty="0" smtClean="0"/>
              <a:t> has an …</a:t>
            </a:r>
          </a:p>
          <a:p>
            <a:pPr lvl="1"/>
            <a:r>
              <a:rPr lang="en-US" dirty="0" smtClean="0"/>
              <a:t>International symposium on processing XML efficiently</a:t>
            </a:r>
          </a:p>
          <a:p>
            <a:r>
              <a:rPr lang="en-US" dirty="0" smtClean="0"/>
              <a:t>My perspective is …</a:t>
            </a:r>
          </a:p>
          <a:p>
            <a:pPr lvl="1"/>
            <a:r>
              <a:rPr lang="en-US" dirty="0" smtClean="0"/>
              <a:t>End-user (XML technologies) approach</a:t>
            </a:r>
          </a:p>
          <a:p>
            <a:pPr lvl="1"/>
            <a:r>
              <a:rPr lang="en-US" dirty="0" err="1" smtClean="0"/>
              <a:t>XPath</a:t>
            </a:r>
            <a:r>
              <a:rPr lang="en-US" dirty="0" smtClean="0"/>
              <a:t>/</a:t>
            </a:r>
            <a:r>
              <a:rPr lang="en-US" dirty="0" err="1" smtClean="0"/>
              <a:t>XQuery</a:t>
            </a:r>
            <a:r>
              <a:rPr lang="en-US" dirty="0" smtClean="0"/>
              <a:t> code</a:t>
            </a:r>
          </a:p>
          <a:p>
            <a:pPr lvl="1"/>
            <a:r>
              <a:rPr lang="en-US" dirty="0" smtClean="0"/>
              <a:t>Not </a:t>
            </a:r>
            <a:r>
              <a:rPr lang="en-US" dirty="0" err="1" smtClean="0"/>
              <a:t>XPath</a:t>
            </a:r>
            <a:r>
              <a:rPr lang="en-US" dirty="0" smtClean="0"/>
              <a:t>/</a:t>
            </a:r>
            <a:r>
              <a:rPr lang="en-US" dirty="0" err="1" smtClean="0"/>
              <a:t>XQuery</a:t>
            </a:r>
            <a:r>
              <a:rPr lang="en-US" dirty="0" smtClean="0"/>
              <a:t> processing engine code</a:t>
            </a:r>
          </a:p>
          <a:p>
            <a:pPr lvl="1"/>
            <a:r>
              <a:rPr lang="en-US" dirty="0" smtClean="0"/>
              <a:t>Not hardware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from Michael</a:t>
            </a:r>
            <a:r>
              <a:rPr lang="en-US" dirty="0"/>
              <a:t>’</a:t>
            </a:r>
            <a:r>
              <a:rPr lang="en-US" dirty="0" smtClean="0"/>
              <a:t>s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Performance </a:t>
            </a:r>
            <a:r>
              <a:rPr lang="en-US" dirty="0" err="1" smtClean="0"/>
              <a:t>vs</a:t>
            </a:r>
            <a:r>
              <a:rPr lang="en-US" dirty="0" smtClean="0"/>
              <a:t> other objectives</a:t>
            </a:r>
          </a:p>
          <a:p>
            <a:r>
              <a:rPr lang="en-US" dirty="0" smtClean="0"/>
              <a:t>Performance metrics</a:t>
            </a:r>
          </a:p>
          <a:p>
            <a:pPr lvl="1"/>
            <a:r>
              <a:rPr lang="en-US" dirty="0" smtClean="0"/>
              <a:t>Response time / latency</a:t>
            </a:r>
          </a:p>
          <a:p>
            <a:pPr lvl="1"/>
            <a:r>
              <a:rPr lang="en-US" dirty="0" smtClean="0"/>
              <a:t>Throughput</a:t>
            </a:r>
          </a:p>
          <a:p>
            <a:pPr lvl="1"/>
            <a:r>
              <a:rPr lang="en-US" dirty="0" smtClean="0"/>
              <a:t>Resource cost</a:t>
            </a:r>
          </a:p>
          <a:p>
            <a:pPr lvl="1"/>
            <a:r>
              <a:rPr lang="en-US" dirty="0" err="1" smtClean="0"/>
              <a:t>Scaleability</a:t>
            </a:r>
            <a:endParaRPr lang="en-US" dirty="0" smtClean="0"/>
          </a:p>
          <a:p>
            <a:r>
              <a:rPr lang="en-US" dirty="0" smtClean="0"/>
              <a:t>Performance methodology</a:t>
            </a:r>
          </a:p>
          <a:p>
            <a:r>
              <a:rPr lang="en-US" dirty="0" smtClean="0"/>
              <a:t>Where are the bottlenecks?</a:t>
            </a:r>
          </a:p>
          <a:p>
            <a:r>
              <a:rPr lang="en-US" dirty="0" smtClean="0"/>
              <a:t>What improvements can we expect?</a:t>
            </a:r>
          </a:p>
          <a:p>
            <a:r>
              <a:rPr lang="en-US" dirty="0" smtClean="0"/>
              <a:t>“Good enough for us.” (James Robinson)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corpus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Alain de Lille’s (</a:t>
            </a:r>
            <a:r>
              <a:rPr lang="en-US" i="1" dirty="0" err="1" smtClean="0"/>
              <a:t>Alanus</a:t>
            </a:r>
            <a:r>
              <a:rPr lang="en-US" i="1" dirty="0" smtClean="0"/>
              <a:t> </a:t>
            </a:r>
            <a:r>
              <a:rPr lang="en-US" i="1" dirty="0" err="1" smtClean="0"/>
              <a:t>ab</a:t>
            </a:r>
            <a:r>
              <a:rPr lang="en-US" i="1" dirty="0" smtClean="0"/>
              <a:t> </a:t>
            </a:r>
            <a:r>
              <a:rPr lang="en-US" i="1" dirty="0" err="1" smtClean="0"/>
              <a:t>insulis</a:t>
            </a:r>
            <a:r>
              <a:rPr lang="en-US" i="1" dirty="0" smtClean="0"/>
              <a:t>, </a:t>
            </a:r>
            <a:r>
              <a:rPr lang="en-US" dirty="0" smtClean="0"/>
              <a:t>1128–1202) allegorical-philosophical epic, the </a:t>
            </a:r>
            <a:r>
              <a:rPr lang="en-US" i="1" dirty="0" err="1" smtClean="0"/>
              <a:t>Anticlaudianus</a:t>
            </a:r>
            <a:endParaRPr lang="en-US" i="1" dirty="0" smtClean="0"/>
          </a:p>
          <a:p>
            <a:r>
              <a:rPr lang="en-US" dirty="0" smtClean="0"/>
              <a:t>Text edited by </a:t>
            </a:r>
            <a:r>
              <a:rPr lang="en-US" dirty="0" err="1" smtClean="0"/>
              <a:t>Danuta</a:t>
            </a:r>
            <a:r>
              <a:rPr lang="en-US" dirty="0" smtClean="0"/>
              <a:t> </a:t>
            </a:r>
            <a:r>
              <a:rPr lang="en-US" dirty="0" err="1" smtClean="0"/>
              <a:t>Shanzer</a:t>
            </a:r>
            <a:r>
              <a:rPr lang="en-US" dirty="0" smtClean="0"/>
              <a:t>, UIUC</a:t>
            </a:r>
          </a:p>
          <a:p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9 books</a:t>
            </a:r>
          </a:p>
          <a:p>
            <a:pPr lvl="1"/>
            <a:r>
              <a:rPr lang="en-US" dirty="0" smtClean="0"/>
              <a:t>4344 lines</a:t>
            </a:r>
          </a:p>
          <a:p>
            <a:pPr lvl="1"/>
            <a:r>
              <a:rPr lang="en-US" dirty="0" smtClean="0"/>
              <a:t>27222 words (plus brief verse and prose prologues)</a:t>
            </a:r>
          </a:p>
          <a:p>
            <a:pPr lvl="1"/>
            <a:r>
              <a:rPr lang="en-US" dirty="0" smtClean="0"/>
              <a:t>4–10 words per line (6.27 average)</a:t>
            </a:r>
          </a:p>
          <a:p>
            <a:pPr lvl="1"/>
            <a:r>
              <a:rPr lang="en-US" dirty="0" smtClean="0"/>
              <a:t>193kb plain text</a:t>
            </a:r>
          </a:p>
          <a:p>
            <a:pPr lvl="1"/>
            <a:r>
              <a:rPr lang="en-US" dirty="0" smtClean="0"/>
              <a:t>1.44MB including markup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Stepping into quicksand</a:t>
            </a:r>
            <a:endParaRPr lang="en-US" dirty="0"/>
          </a:p>
        </p:txBody>
      </p:sp>
      <p:pic>
        <p:nvPicPr>
          <p:cNvPr id="4" name="Content Placeholder 3" descr="quicksand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676400"/>
            <a:ext cx="6553200" cy="4914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of book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Regia</a:t>
            </a:r>
            <a:r>
              <a:rPr lang="en-US" dirty="0" smtClean="0"/>
              <a:t> </a:t>
            </a:r>
            <a:r>
              <a:rPr lang="en-US" dirty="0" err="1" smtClean="0"/>
              <a:t>tota</a:t>
            </a:r>
            <a:r>
              <a:rPr lang="en-US" dirty="0" smtClean="0"/>
              <a:t> </a:t>
            </a:r>
            <a:r>
              <a:rPr lang="en-US" dirty="0" err="1" smtClean="0"/>
              <a:t>silet</a:t>
            </a:r>
            <a:r>
              <a:rPr lang="en-US" dirty="0" smtClean="0"/>
              <a:t>; </a:t>
            </a:r>
            <a:r>
              <a:rPr lang="en-US" dirty="0" err="1" smtClean="0"/>
              <a:t>expirat</a:t>
            </a:r>
            <a:r>
              <a:rPr lang="en-US" dirty="0" smtClean="0"/>
              <a:t> murmur in </a:t>
            </a:r>
            <a:r>
              <a:rPr lang="en-US" dirty="0" err="1" smtClean="0"/>
              <a:t>altum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cum </a:t>
            </a:r>
            <a:r>
              <a:rPr lang="en-US" dirty="0" err="1" smtClean="0"/>
              <a:t>visu</a:t>
            </a:r>
            <a:r>
              <a:rPr lang="en-US" dirty="0" smtClean="0"/>
              <a:t> </a:t>
            </a:r>
            <a:r>
              <a:rPr lang="en-US" dirty="0" err="1" smtClean="0"/>
              <a:t>placidos</a:t>
            </a:r>
            <a:r>
              <a:rPr lang="en-US" dirty="0" smtClean="0"/>
              <a:t> </a:t>
            </a:r>
            <a:r>
              <a:rPr lang="en-US" dirty="0" err="1" smtClean="0"/>
              <a:t>delegat</a:t>
            </a:r>
            <a:r>
              <a:rPr lang="en-US" dirty="0" smtClean="0"/>
              <a:t> curia </a:t>
            </a:r>
            <a:r>
              <a:rPr lang="en-US" dirty="0" err="1" smtClean="0"/>
              <a:t>vultus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cum </a:t>
            </a:r>
            <a:r>
              <a:rPr lang="en-US" dirty="0" err="1" smtClean="0"/>
              <a:t>visu</a:t>
            </a:r>
            <a:r>
              <a:rPr lang="en-US" dirty="0" smtClean="0"/>
              <a:t> </a:t>
            </a:r>
            <a:r>
              <a:rPr lang="en-US" dirty="0" err="1" smtClean="0"/>
              <a:t>currit</a:t>
            </a:r>
            <a:r>
              <a:rPr lang="en-US" dirty="0" smtClean="0"/>
              <a:t> animus </a:t>
            </a:r>
            <a:r>
              <a:rPr lang="en-US" dirty="0" err="1" smtClean="0"/>
              <a:t>visumque</a:t>
            </a:r>
            <a:r>
              <a:rPr lang="en-US" dirty="0" smtClean="0"/>
              <a:t> </a:t>
            </a:r>
            <a:r>
              <a:rPr lang="en-US" dirty="0" err="1" smtClean="0"/>
              <a:t>volantem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anticipare</a:t>
            </a:r>
            <a:r>
              <a:rPr lang="en-US" dirty="0" smtClean="0"/>
              <a:t> </a:t>
            </a:r>
            <a:r>
              <a:rPr lang="en-US" dirty="0" err="1" smtClean="0"/>
              <a:t>cupit</a:t>
            </a:r>
            <a:r>
              <a:rPr lang="en-US" dirty="0" smtClean="0"/>
              <a:t> </a:t>
            </a:r>
            <a:r>
              <a:rPr lang="en-US" dirty="0" err="1" smtClean="0"/>
              <a:t>visus</a:t>
            </a:r>
            <a:r>
              <a:rPr lang="en-US" dirty="0" smtClean="0"/>
              <a:t> </a:t>
            </a:r>
            <a:r>
              <a:rPr lang="en-US" dirty="0" err="1" smtClean="0"/>
              <a:t>auriga</a:t>
            </a:r>
            <a:r>
              <a:rPr lang="en-US" dirty="0" smtClean="0"/>
              <a:t> </a:t>
            </a:r>
            <a:r>
              <a:rPr lang="en-US" dirty="0" err="1" smtClean="0"/>
              <a:t>voluntas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&lt;line&gt;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err="1" smtClean="0"/>
              <a:t>Regia</a:t>
            </a:r>
            <a:r>
              <a:rPr lang="en-US" dirty="0" smtClean="0">
                <a:solidFill>
                  <a:srgbClr val="FF0000"/>
                </a:solidFill>
              </a:rPr>
              <a:t>&lt;/word&gt; 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err="1" smtClean="0"/>
              <a:t>tota</a:t>
            </a:r>
            <a:r>
              <a:rPr lang="en-US" dirty="0" smtClean="0">
                <a:solidFill>
                  <a:srgbClr val="FF0000"/>
                </a:solidFill>
              </a:rPr>
              <a:t>&lt;/word&gt; 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err="1" smtClean="0"/>
              <a:t>silet</a:t>
            </a:r>
            <a:r>
              <a:rPr lang="en-US" dirty="0" smtClean="0"/>
              <a:t>;</a:t>
            </a:r>
            <a:r>
              <a:rPr lang="en-US" dirty="0" smtClean="0">
                <a:solidFill>
                  <a:srgbClr val="FF0000"/>
                </a:solidFill>
              </a:rPr>
              <a:t>&lt;/word&gt; 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err="1" smtClean="0"/>
              <a:t>expirat</a:t>
            </a:r>
            <a:r>
              <a:rPr lang="en-US" dirty="0" smtClean="0">
                <a:solidFill>
                  <a:srgbClr val="FF0000"/>
                </a:solidFill>
              </a:rPr>
              <a:t>&lt;/word&gt; 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smtClean="0"/>
              <a:t>murmur</a:t>
            </a:r>
            <a:r>
              <a:rPr lang="en-US" dirty="0" smtClean="0">
                <a:solidFill>
                  <a:srgbClr val="FF0000"/>
                </a:solidFill>
              </a:rPr>
              <a:t>&lt;/word&gt; 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smtClean="0"/>
              <a:t>in</a:t>
            </a:r>
            <a:r>
              <a:rPr lang="en-US" dirty="0" smtClean="0">
                <a:solidFill>
                  <a:srgbClr val="FF0000"/>
                </a:solidFill>
              </a:rPr>
              <a:t>&lt;/word&gt; 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err="1" smtClean="0"/>
              <a:t>altum</a:t>
            </a:r>
            <a:r>
              <a:rPr lang="en-US" dirty="0" smtClean="0"/>
              <a:t>,</a:t>
            </a:r>
            <a:r>
              <a:rPr lang="en-US" dirty="0" smtClean="0">
                <a:solidFill>
                  <a:srgbClr val="FF0000"/>
                </a:solidFill>
              </a:rPr>
              <a:t>&lt;/word&gt;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&lt;/line&gt;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4400" dirty="0" smtClean="0"/>
              <a:t>The lament</a:t>
            </a:r>
            <a:endParaRPr lang="en-US" sz="4400" dirty="0"/>
          </a:p>
        </p:txBody>
      </p:sp>
      <p:pic>
        <p:nvPicPr>
          <p:cNvPr id="7" name="Content Placeholder 6" descr="dropped-ice-cream-co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81838" y="273050"/>
            <a:ext cx="3898173" cy="5853113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lvl="1"/>
            <a:r>
              <a:rPr lang="en-US" sz="3600" dirty="0" smtClean="0"/>
              <a:t>“I lost my </a:t>
            </a:r>
            <a:r>
              <a:rPr lang="en-US" sz="3600" strike="sngStrike" dirty="0" smtClean="0"/>
              <a:t>ice cream</a:t>
            </a:r>
            <a:r>
              <a:rPr lang="en-US" sz="3600" dirty="0" smtClean="0"/>
              <a:t> concordance file! Can I please have a new one</a:t>
            </a:r>
            <a:r>
              <a:rPr lang="en-US" sz="3600" baseline="0" dirty="0" smtClean="0"/>
              <a:t>?</a:t>
            </a:r>
            <a:r>
              <a:rPr lang="en-US" sz="3600" dirty="0" smtClean="0"/>
              <a:t>”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Concordance with KWIC output</a:t>
            </a:r>
          </a:p>
          <a:p>
            <a:r>
              <a:rPr lang="en-US" i="1" dirty="0" err="1" smtClean="0"/>
              <a:t>eXist</a:t>
            </a:r>
            <a:r>
              <a:rPr lang="en-US" i="1" dirty="0" smtClean="0"/>
              <a:t> </a:t>
            </a:r>
            <a:r>
              <a:rPr lang="en-US" dirty="0" smtClean="0"/>
              <a:t>XML database</a:t>
            </a:r>
          </a:p>
          <a:p>
            <a:pPr lvl="1"/>
            <a:r>
              <a:rPr lang="en-US" dirty="0" smtClean="0"/>
              <a:t>http://www.exist-db.org/</a:t>
            </a:r>
          </a:p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Ubiquitous accessibility, speed of response, ease of use, </a:t>
            </a:r>
            <a:r>
              <a:rPr lang="en-US" dirty="0" err="1" smtClean="0"/>
              <a:t>lowcost</a:t>
            </a:r>
            <a:r>
              <a:rPr lang="en-US" dirty="0" smtClean="0"/>
              <a:t>, ease of maintenance, ease of preservation, etc.</a:t>
            </a:r>
          </a:p>
          <a:p>
            <a:pPr lvl="1"/>
            <a:r>
              <a:rPr lang="en-US" dirty="0" smtClean="0"/>
              <a:t>Substring searching, configuration of size of context, flexibility,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XPath</a:t>
            </a:r>
            <a:r>
              <a:rPr lang="en-US" dirty="0" smtClean="0"/>
              <a:t> long (following, preceding) axes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for $j in reverse(1 to 3) return $</a:t>
            </a:r>
            <a:r>
              <a:rPr lang="en-US" dirty="0" err="1" smtClean="0"/>
              <a:t>i</a:t>
            </a:r>
            <a:r>
              <a:rPr lang="en-US" dirty="0" smtClean="0"/>
              <a:t>/preceding::word[$j]</a:t>
            </a:r>
          </a:p>
          <a:p>
            <a:r>
              <a:rPr lang="en-US" dirty="0" smtClean="0"/>
              <a:t>Ignore &lt;line&gt; boundaries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&lt;line&gt;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&lt;!-- word elements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--&gt;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smtClean="0"/>
              <a:t>a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smtClean="0"/>
              <a:t>b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&lt;/line&gt;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&lt;line&gt;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smtClean="0"/>
              <a:t>c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smtClean="0"/>
              <a:t>d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&lt;!-- word elements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--&gt;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&lt;/line&gt;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 smtClean="0"/>
              <a:t>eXist</a:t>
            </a:r>
            <a:r>
              <a:rPr lang="en-US" i="1" dirty="0" smtClean="0"/>
              <a:t> </a:t>
            </a:r>
          </a:p>
          <a:p>
            <a:pPr lvl="1"/>
            <a:r>
              <a:rPr lang="en-US" dirty="0" smtClean="0"/>
              <a:t>First retrieves the entire preceding or following axis</a:t>
            </a:r>
          </a:p>
          <a:p>
            <a:pPr lvl="1"/>
            <a:r>
              <a:rPr lang="en-US" dirty="0" smtClean="0"/>
              <a:t>Only then looks at the predicate to throw away the unwanted elements</a:t>
            </a:r>
            <a:endParaRPr lang="en-US" i="1" dirty="0"/>
          </a:p>
          <a:p>
            <a:r>
              <a:rPr lang="en-US" dirty="0" smtClean="0"/>
              <a:t>$</a:t>
            </a:r>
            <a:r>
              <a:rPr lang="en-US" dirty="0" err="1" smtClean="0"/>
              <a:t>i</a:t>
            </a:r>
            <a:r>
              <a:rPr lang="en-US" dirty="0" smtClean="0"/>
              <a:t>/following::word[1]</a:t>
            </a:r>
          </a:p>
          <a:p>
            <a:pPr lvl="1"/>
            <a:r>
              <a:rPr lang="en-US" dirty="0" smtClean="0"/>
              <a:t>Retrieves up to 27221 &lt;word&gt; elements</a:t>
            </a:r>
          </a:p>
          <a:p>
            <a:pPr lvl="1"/>
            <a:r>
              <a:rPr lang="en-US" dirty="0" smtClean="0"/>
              <a:t>Then throws away all but one of them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a long-axis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Flatten the document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&lt;word&gt;</a:t>
            </a:r>
            <a:r>
              <a:rPr lang="en-US" dirty="0" smtClean="0"/>
              <a:t>x</a:t>
            </a:r>
            <a:r>
              <a:rPr lang="en-US" dirty="0" smtClean="0">
                <a:solidFill>
                  <a:srgbClr val="FF0000"/>
                </a:solidFill>
              </a:rPr>
              <a:t>&lt;/word&gt;&lt;line/&gt;&lt;word&gt;</a:t>
            </a:r>
            <a:r>
              <a:rPr lang="en-US" dirty="0" smtClean="0"/>
              <a:t>y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r>
              <a:rPr lang="en-US" dirty="0" smtClean="0"/>
              <a:t>All &lt;word&gt; elements are siblings</a:t>
            </a:r>
          </a:p>
          <a:p>
            <a:r>
              <a:rPr lang="en-US" dirty="0" smtClean="0"/>
              <a:t>preceding-sibling and following-sibling axes now manifest the problem previously seen in preceding and following axes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it’s not a long-axis problem, is</a:t>
            </a:r>
            <a:br>
              <a:rPr lang="en-US" dirty="0" smtClean="0"/>
            </a:br>
            <a:r>
              <a:rPr lang="en-US" dirty="0" smtClean="0"/>
              <a:t>it an </a:t>
            </a:r>
            <a:r>
              <a:rPr lang="en-US" i="1" dirty="0" err="1" smtClean="0"/>
              <a:t>eXist</a:t>
            </a:r>
            <a:r>
              <a:rPr lang="en-US" dirty="0" smtClean="0"/>
              <a:t>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problem shows up with </a:t>
            </a:r>
            <a:r>
              <a:rPr lang="en-US" i="1" dirty="0" err="1" smtClean="0"/>
              <a:t>eXist</a:t>
            </a:r>
            <a:endParaRPr lang="en-US" dirty="0" smtClean="0"/>
          </a:p>
          <a:p>
            <a:r>
              <a:rPr lang="en-US" dirty="0" smtClean="0"/>
              <a:t>It results from the way </a:t>
            </a:r>
            <a:r>
              <a:rPr lang="en-US" i="1" dirty="0" err="1" smtClean="0"/>
              <a:t>eXist</a:t>
            </a:r>
            <a:r>
              <a:rPr lang="en-US" i="1" dirty="0" smtClean="0"/>
              <a:t> </a:t>
            </a:r>
            <a:r>
              <a:rPr lang="en-US" dirty="0" smtClean="0"/>
              <a:t>reads axes and predicates</a:t>
            </a:r>
          </a:p>
          <a:p>
            <a:r>
              <a:rPr lang="en-US" dirty="0" smtClean="0"/>
              <a:t>Fix it by using something other than </a:t>
            </a:r>
            <a:r>
              <a:rPr lang="en-US" i="1" dirty="0" err="1" smtClean="0"/>
              <a:t>eXist</a:t>
            </a:r>
            <a:r>
              <a:rPr lang="en-US" i="1" dirty="0" smtClean="0"/>
              <a:t>, </a:t>
            </a:r>
            <a:r>
              <a:rPr lang="en-US" dirty="0" smtClean="0"/>
              <a:t>something that optimizes more effectively</a:t>
            </a:r>
          </a:p>
          <a:p>
            <a:r>
              <a:rPr lang="en-US" dirty="0" smtClean="0"/>
              <a:t>Knock off early and spend the rest of the day seeing the sights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Montreal </a:t>
            </a:r>
            <a:r>
              <a:rPr lang="en-US" dirty="0" err="1" smtClean="0"/>
              <a:t>Biodome</a:t>
            </a:r>
            <a:endParaRPr lang="en-US" dirty="0"/>
          </a:p>
        </p:txBody>
      </p:sp>
      <p:pic>
        <p:nvPicPr>
          <p:cNvPr id="4" name="Content Placeholder 3" descr="montreal_biodome_pengu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9020" y="1600200"/>
            <a:ext cx="680595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Montreal </a:t>
            </a:r>
            <a:r>
              <a:rPr lang="en-US" dirty="0" err="1" smtClean="0"/>
              <a:t>Insectarium</a:t>
            </a:r>
            <a:endParaRPr lang="en-US" dirty="0"/>
          </a:p>
        </p:txBody>
      </p:sp>
      <p:pic>
        <p:nvPicPr>
          <p:cNvPr id="4" name="Content Placeholder 3" descr="Montreal_Pic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00200"/>
            <a:ext cx="7232946" cy="4719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is quicksand?</a:t>
            </a:r>
          </a:p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The corpus</a:t>
            </a:r>
          </a:p>
          <a:p>
            <a:r>
              <a:rPr lang="en-US" dirty="0" smtClean="0"/>
              <a:t>The task</a:t>
            </a:r>
          </a:p>
          <a:p>
            <a:r>
              <a:rPr lang="en-US" dirty="0" smtClean="0"/>
              <a:t>The problem</a:t>
            </a:r>
          </a:p>
          <a:p>
            <a:r>
              <a:rPr lang="en-US" dirty="0" smtClean="0"/>
              <a:t>An </a:t>
            </a:r>
            <a:r>
              <a:rPr lang="en-US" dirty="0" err="1" smtClean="0"/>
              <a:t>XPath</a:t>
            </a:r>
            <a:r>
              <a:rPr lang="en-US" dirty="0" smtClean="0"/>
              <a:t> solution</a:t>
            </a:r>
          </a:p>
          <a:p>
            <a:r>
              <a:rPr lang="en-US" dirty="0" smtClean="0"/>
              <a:t>A range index solution</a:t>
            </a:r>
          </a:p>
          <a:p>
            <a:r>
              <a:rPr lang="en-US" dirty="0" smtClean="0"/>
              <a:t>Preliminary conclusion</a:t>
            </a:r>
          </a:p>
          <a:p>
            <a:r>
              <a:rPr lang="en-US" dirty="0" smtClean="0"/>
              <a:t>Addendum </a:t>
            </a:r>
          </a:p>
          <a:p>
            <a:r>
              <a:rPr lang="en-US" dirty="0" smtClean="0"/>
              <a:t>Actual 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not just an </a:t>
            </a:r>
            <a:r>
              <a:rPr lang="en-US" i="1" dirty="0" err="1" smtClean="0"/>
              <a:t>eXist</a:t>
            </a:r>
            <a:r>
              <a:rPr lang="en-US" i="1" dirty="0" smtClean="0"/>
              <a:t> </a:t>
            </a:r>
            <a:r>
              <a:rPr lang="en-US" dirty="0" smtClean="0"/>
              <a:t>problem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</a:t>
            </a:r>
            <a:r>
              <a:rPr lang="en-US" dirty="0" err="1" smtClean="0"/>
              <a:t>Balisage</a:t>
            </a:r>
            <a:endParaRPr lang="en-US" dirty="0" smtClean="0"/>
          </a:p>
          <a:p>
            <a:r>
              <a:rPr lang="en-US" dirty="0" smtClean="0"/>
              <a:t>“There is nothing so practical as a good theory.”</a:t>
            </a:r>
          </a:p>
          <a:p>
            <a:r>
              <a:rPr lang="en-US" dirty="0" smtClean="0"/>
              <a:t>Getting a working system isn’t very interesting</a:t>
            </a:r>
          </a:p>
          <a:p>
            <a:r>
              <a:rPr lang="en-US" dirty="0" smtClean="0"/>
              <a:t>What is interesting is learning something about </a:t>
            </a:r>
            <a:r>
              <a:rPr lang="en-US" dirty="0" err="1" smtClean="0"/>
              <a:t>XPath</a:t>
            </a:r>
            <a:r>
              <a:rPr lang="en-US" dirty="0" smtClean="0"/>
              <a:t> and </a:t>
            </a:r>
            <a:r>
              <a:rPr lang="en-US" dirty="0" err="1" smtClean="0"/>
              <a:t>XPath</a:t>
            </a:r>
            <a:r>
              <a:rPr lang="en-US" dirty="0" smtClean="0"/>
              <a:t> implementations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it’s not a long-axis problem …</a:t>
            </a:r>
          </a:p>
          <a:p>
            <a:r>
              <a:rPr lang="en-US" dirty="0" smtClean="0"/>
              <a:t>… and it’s not an </a:t>
            </a:r>
            <a:r>
              <a:rPr lang="en-US" i="1" dirty="0" err="1" smtClean="0"/>
              <a:t>eXist</a:t>
            </a:r>
            <a:r>
              <a:rPr lang="en-US" i="1" dirty="0" smtClean="0"/>
              <a:t> </a:t>
            </a:r>
            <a:r>
              <a:rPr lang="en-US" dirty="0" smtClean="0"/>
              <a:t>problem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an overlap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Obviously</a:t>
            </a:r>
          </a:p>
          <a:p>
            <a:pPr lvl="1"/>
            <a:r>
              <a:rPr lang="en-US" dirty="0" smtClean="0"/>
              <a:t>The long axes deal with overlap in &lt;line&gt; elements</a:t>
            </a:r>
          </a:p>
          <a:p>
            <a:r>
              <a:rPr lang="en-US" dirty="0" smtClean="0"/>
              <a:t>Obviously not</a:t>
            </a:r>
          </a:p>
          <a:p>
            <a:pPr lvl="1"/>
            <a:r>
              <a:rPr lang="en-US" dirty="0" smtClean="0"/>
              <a:t>The flattened tree has no overlap, but it still has the problem</a:t>
            </a:r>
          </a:p>
          <a:p>
            <a:r>
              <a:rPr lang="en-US" dirty="0" smtClean="0"/>
              <a:t>Yes and no</a:t>
            </a:r>
          </a:p>
          <a:p>
            <a:pPr lvl="1"/>
            <a:r>
              <a:rPr lang="en-US" dirty="0" smtClean="0"/>
              <a:t>Overlap ignores the tree</a:t>
            </a:r>
          </a:p>
          <a:p>
            <a:pPr lvl="1"/>
            <a:r>
              <a:rPr lang="en-US" dirty="0" smtClean="0"/>
              <a:t>The flattened tree also ignores the (conceptual) tree</a:t>
            </a:r>
          </a:p>
          <a:p>
            <a:pPr lvl="1"/>
            <a:r>
              <a:rPr lang="en-US" dirty="0" smtClean="0"/>
              <a:t>Both ways of ignoring the tree wind up addressing all the &lt;word&gt; elements in the document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4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Overlap or not, it’s …</a:t>
            </a:r>
            <a:endParaRPr lang="en-US" dirty="0"/>
          </a:p>
        </p:txBody>
      </p:sp>
      <p:pic>
        <p:nvPicPr>
          <p:cNvPr id="4" name="Content Placeholder 3" descr="quicksand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524000"/>
            <a:ext cx="6677262" cy="44871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An </a:t>
            </a:r>
            <a:r>
              <a:rPr lang="en-US" dirty="0" err="1" smtClean="0"/>
              <a:t>XPath</a:t>
            </a:r>
            <a:r>
              <a:rPr lang="en-US" dirty="0" smtClean="0"/>
              <a:t> solution: Reduce the number of elements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Start with the target &lt;word&gt; element.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there is a &lt;word&gt; element in the appropriate position on the following-sibling axis (that is, in the same &lt;line&gt; element), retrieve it.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not, navigate up to the parent axis (a &lt;line&gt; element), get its following-sibling &lt;line&gt; element, and retrieve the appropriate &lt;word&gt; child element from within that &lt;line&gt;.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Never touch a long axis.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</a:t>
            </a:r>
            <a:r>
              <a:rPr lang="en-US" dirty="0" smtClean="0"/>
              <a:t>etrieve all 221 instances of </a:t>
            </a:r>
            <a:r>
              <a:rPr lang="en-US" i="1" dirty="0" err="1" smtClean="0"/>
              <a:t>sed</a:t>
            </a:r>
            <a:r>
              <a:rPr lang="en-US" i="1" dirty="0" smtClean="0"/>
              <a:t> </a:t>
            </a:r>
            <a:r>
              <a:rPr lang="en-US" dirty="0" smtClean="0"/>
              <a:t>(‘but’) with three words of context on either side</a:t>
            </a:r>
          </a:p>
          <a:p>
            <a:r>
              <a:rPr lang="en-US" dirty="0" smtClean="0"/>
              <a:t>Average of ten iterations</a:t>
            </a:r>
          </a:p>
          <a:p>
            <a:r>
              <a:rPr lang="en-US" dirty="0" smtClean="0"/>
              <a:t>Platform</a:t>
            </a:r>
          </a:p>
          <a:p>
            <a:pPr lvl="1"/>
            <a:r>
              <a:rPr lang="en-US" dirty="0" smtClean="0"/>
              <a:t>Gateway 3GHz Pentium D with 1MG of memory</a:t>
            </a:r>
          </a:p>
          <a:p>
            <a:pPr lvl="1"/>
            <a:r>
              <a:rPr lang="en-US" dirty="0" smtClean="0"/>
              <a:t>Microsoft Windows Vista with Service Pack 1.0</a:t>
            </a:r>
          </a:p>
          <a:p>
            <a:pPr lvl="1"/>
            <a:r>
              <a:rPr lang="en-US" dirty="0" smtClean="0"/>
              <a:t>Java 1.6.0_13 </a:t>
            </a:r>
          </a:p>
          <a:p>
            <a:pPr lvl="1"/>
            <a:r>
              <a:rPr lang="en-US" i="1" dirty="0" err="1" smtClean="0"/>
              <a:t>eXist</a:t>
            </a:r>
            <a:r>
              <a:rPr lang="en-US" dirty="0" smtClean="0"/>
              <a:t> 1.3.0dev-rev:0000-20090528</a:t>
            </a:r>
          </a:p>
          <a:p>
            <a:r>
              <a:rPr lang="en-US" dirty="0" smtClean="0"/>
              <a:t>All times are in seconds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Average query time on long axes: 631.150</a:t>
            </a:r>
          </a:p>
          <a:p>
            <a:pPr lvl="1"/>
            <a:r>
              <a:rPr lang="en-US" dirty="0" smtClean="0"/>
              <a:t>10.5 minutes!</a:t>
            </a:r>
          </a:p>
          <a:p>
            <a:pPr lvl="1"/>
            <a:r>
              <a:rPr lang="en-US" dirty="0" smtClean="0"/>
              <a:t>Make coffee</a:t>
            </a:r>
          </a:p>
          <a:p>
            <a:pPr lvl="1"/>
            <a:r>
              <a:rPr lang="en-US" dirty="0" smtClean="0"/>
              <a:t>Let the coffee cool</a:t>
            </a:r>
          </a:p>
          <a:p>
            <a:pPr lvl="1"/>
            <a:r>
              <a:rPr lang="en-US" dirty="0" smtClean="0"/>
              <a:t>Drink the coffee</a:t>
            </a:r>
          </a:p>
          <a:p>
            <a:pPr lvl="1"/>
            <a:r>
              <a:rPr lang="en-US" dirty="0" smtClean="0"/>
              <a:t>Wash the cup</a:t>
            </a:r>
          </a:p>
          <a:p>
            <a:r>
              <a:rPr lang="en-US" dirty="0" smtClean="0"/>
              <a:t>Average query time with sibling axes: 38.604</a:t>
            </a:r>
          </a:p>
          <a:p>
            <a:r>
              <a:rPr lang="en-US" dirty="0" smtClean="0"/>
              <a:t>Long-axis query takes 16.349 times as long as sibling-axis query</a:t>
            </a:r>
          </a:p>
          <a:p>
            <a:pPr lvl="1"/>
            <a:r>
              <a:rPr lang="en-US" dirty="0" smtClean="0"/>
              <a:t>Use a dirty cup?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save even more time …</a:t>
            </a:r>
            <a:endParaRPr lang="en-US" dirty="0"/>
          </a:p>
        </p:txBody>
      </p:sp>
      <p:pic>
        <p:nvPicPr>
          <p:cNvPr id="6" name="Content Placeholder 5" descr="coffee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676400"/>
            <a:ext cx="4279532" cy="4267199"/>
          </a:xfrm>
        </p:spPr>
      </p:pic>
      <p:pic>
        <p:nvPicPr>
          <p:cNvPr id="7" name="Content Placeholder 6" descr="coffee-poster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1" y="1289003"/>
            <a:ext cx="4038600" cy="51483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 and stop drinking so much coffee?</a:t>
            </a:r>
            <a:endParaRPr lang="en-US" dirty="0"/>
          </a:p>
        </p:txBody>
      </p:sp>
      <p:pic>
        <p:nvPicPr>
          <p:cNvPr id="5" name="Content Placeholder 4" descr="coffee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76400"/>
            <a:ext cx="4252118" cy="4252118"/>
          </a:xfrm>
        </p:spPr>
      </p:pic>
      <p:pic>
        <p:nvPicPr>
          <p:cNvPr id="6" name="Content Placeholder 5" descr="coffee_poster2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76800" y="1229799"/>
            <a:ext cx="3505200" cy="51547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eXist</a:t>
            </a:r>
            <a:r>
              <a:rPr lang="en-US" i="1" dirty="0" smtClean="0"/>
              <a:t> </a:t>
            </a:r>
            <a:r>
              <a:rPr lang="en-US" dirty="0" smtClean="0"/>
              <a:t>range indices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Index element according to typed value</a:t>
            </a:r>
          </a:p>
          <a:p>
            <a:r>
              <a:rPr lang="en-US" dirty="0" smtClean="0"/>
              <a:t>Excerpts from index file</a:t>
            </a:r>
          </a:p>
          <a:p>
            <a:pPr lvl="1"/>
            <a:r>
              <a:rPr lang="en-US" dirty="0" smtClean="0"/>
              <a:t>&lt;create </a:t>
            </a:r>
            <a:r>
              <a:rPr lang="en-US" dirty="0" err="1" smtClean="0"/>
              <a:t>qname</a:t>
            </a:r>
            <a:r>
              <a:rPr lang="en-US" dirty="0" smtClean="0"/>
              <a:t>="word" type="</a:t>
            </a:r>
            <a:r>
              <a:rPr lang="en-US" dirty="0" err="1" smtClean="0"/>
              <a:t>xs:string</a:t>
            </a:r>
            <a:r>
              <a:rPr lang="en-US" dirty="0" smtClean="0"/>
              <a:t>"/&gt;</a:t>
            </a:r>
          </a:p>
          <a:p>
            <a:pPr lvl="1"/>
            <a:r>
              <a:rPr lang="en-US" dirty="0" smtClean="0"/>
              <a:t>&lt;create </a:t>
            </a:r>
            <a:r>
              <a:rPr lang="en-US" dirty="0" err="1" smtClean="0"/>
              <a:t>qname</a:t>
            </a:r>
            <a:r>
              <a:rPr lang="en-US" dirty="0" smtClean="0"/>
              <a:t>="@offset" type="</a:t>
            </a:r>
            <a:r>
              <a:rPr lang="en-US" dirty="0" err="1" smtClean="0"/>
              <a:t>xs:int</a:t>
            </a:r>
            <a:r>
              <a:rPr lang="en-US" dirty="0" smtClean="0"/>
              <a:t>"/&gt;</a:t>
            </a:r>
          </a:p>
          <a:p>
            <a:r>
              <a:rPr lang="en-US" dirty="0" smtClean="0"/>
              <a:t>Fast retrieval for //word[@offset="x"]</a:t>
            </a:r>
          </a:p>
          <a:p>
            <a:r>
              <a:rPr lang="en-US" dirty="0" smtClean="0"/>
              <a:t>Range index finds matches quickly, without comparison of </a:t>
            </a:r>
            <a:r>
              <a:rPr lang="en-US" i="1" dirty="0" smtClean="0"/>
              <a:t>all</a:t>
            </a:r>
            <a:r>
              <a:rPr lang="en-US" dirty="0" smtClean="0"/>
              <a:t> nodes to target value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quicksand?</a:t>
            </a:r>
            <a:endParaRPr lang="en-US" dirty="0"/>
          </a:p>
        </p:txBody>
      </p:sp>
      <p:pic>
        <p:nvPicPr>
          <p:cNvPr id="4" name="Content Placeholder 3" descr="Quicksa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60458" y="1524000"/>
            <a:ext cx="3546884" cy="483666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 range index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Encode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	&lt;word </a:t>
            </a:r>
            <a:r>
              <a:rPr lang="en-US" dirty="0" smtClean="0">
                <a:solidFill>
                  <a:srgbClr val="0070C0"/>
                </a:solidFill>
              </a:rPr>
              <a:t>@offset="1234" </a:t>
            </a:r>
            <a:r>
              <a:rPr lang="en-US" dirty="0" smtClean="0">
                <a:solidFill>
                  <a:srgbClr val="FF0000"/>
                </a:solidFill>
              </a:rPr>
              <a:t>&gt;</a:t>
            </a:r>
            <a:r>
              <a:rPr lang="en-US" dirty="0" smtClean="0"/>
              <a:t>x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  <a:endParaRPr lang="en-US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Retrieve the target &lt;word&gt; element by using the new </a:t>
            </a:r>
            <a:r>
              <a:rPr lang="en-US" i="1" dirty="0" err="1" smtClean="0"/>
              <a:t>Lucene</a:t>
            </a:r>
            <a:r>
              <a:rPr lang="en-US" dirty="0" smtClean="0"/>
              <a:t> full-text index.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Retrieve the adjacent context &lt;word&gt; elements by their @offset attribute values by counting backward or forward from the @offset value of the target &lt;word&gt; element.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 $j in (1 to $scope) return</a:t>
            </a:r>
          </a:p>
          <a:p>
            <a:pPr>
              <a:buNone/>
            </a:pPr>
            <a:r>
              <a:rPr lang="en-US" dirty="0" smtClean="0"/>
              <a:t>	doc("/db/</a:t>
            </a:r>
            <a:r>
              <a:rPr lang="en-US" dirty="0" err="1" smtClean="0"/>
              <a:t>acl</a:t>
            </a:r>
            <a:r>
              <a:rPr lang="en-US" dirty="0" smtClean="0"/>
              <a:t>/acl.xml")//word[@offset </a:t>
            </a:r>
            <a:r>
              <a:rPr lang="en-US" dirty="0" err="1" smtClean="0"/>
              <a:t>eq</a:t>
            </a:r>
            <a:r>
              <a:rPr lang="en-US" dirty="0" smtClean="0"/>
              <a:t> ($offset + $j)]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&lt;line&gt;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</a:t>
            </a:r>
            <a:r>
              <a:rPr lang="en-US" dirty="0" smtClean="0">
                <a:solidFill>
                  <a:srgbClr val="0070C0"/>
                </a:solidFill>
              </a:rPr>
              <a:t>offset="3708"</a:t>
            </a:r>
            <a:r>
              <a:rPr lang="en-US" dirty="0" smtClean="0"/>
              <a:t>&gt;</a:t>
            </a:r>
            <a:r>
              <a:rPr lang="en-US" dirty="0" err="1" smtClean="0"/>
              <a:t>Regia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</a:t>
            </a:r>
            <a:r>
              <a:rPr lang="en-US" dirty="0" smtClean="0">
                <a:solidFill>
                  <a:srgbClr val="0070C0"/>
                </a:solidFill>
              </a:rPr>
              <a:t>offset="3709"</a:t>
            </a:r>
            <a:r>
              <a:rPr lang="en-US" dirty="0" smtClean="0"/>
              <a:t>&gt;</a:t>
            </a:r>
            <a:r>
              <a:rPr lang="en-US" dirty="0" err="1" smtClean="0"/>
              <a:t>tota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</a:t>
            </a:r>
            <a:r>
              <a:rPr lang="en-US" dirty="0" smtClean="0">
                <a:solidFill>
                  <a:srgbClr val="0070C0"/>
                </a:solidFill>
              </a:rPr>
              <a:t>offset="3710"</a:t>
            </a:r>
            <a:r>
              <a:rPr lang="en-US" dirty="0" smtClean="0"/>
              <a:t>&gt;</a:t>
            </a:r>
            <a:r>
              <a:rPr lang="en-US" dirty="0" err="1" smtClean="0"/>
              <a:t>silet</a:t>
            </a:r>
            <a:r>
              <a:rPr lang="en-US" dirty="0" smtClean="0">
                <a:solidFill>
                  <a:srgbClr val="FF0000"/>
                </a:solidFill>
              </a:rPr>
              <a:t>;&lt;/word&gt;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</a:t>
            </a:r>
            <a:r>
              <a:rPr lang="en-US" dirty="0" smtClean="0">
                <a:solidFill>
                  <a:srgbClr val="0070C0"/>
                </a:solidFill>
              </a:rPr>
              <a:t>offset="3711"</a:t>
            </a:r>
            <a:r>
              <a:rPr lang="en-US" dirty="0" smtClean="0"/>
              <a:t>&gt;</a:t>
            </a:r>
            <a:r>
              <a:rPr lang="en-US" dirty="0" err="1" smtClean="0"/>
              <a:t>expirat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</a:t>
            </a:r>
            <a:r>
              <a:rPr lang="en-US" dirty="0" smtClean="0">
                <a:solidFill>
                  <a:srgbClr val="0070C0"/>
                </a:solidFill>
              </a:rPr>
              <a:t>offset="3712"</a:t>
            </a:r>
            <a:r>
              <a:rPr lang="en-US" dirty="0" smtClean="0"/>
              <a:t>&gt;murmur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</a:t>
            </a:r>
            <a:r>
              <a:rPr lang="en-US" dirty="0" smtClean="0">
                <a:solidFill>
                  <a:srgbClr val="0070C0"/>
                </a:solidFill>
              </a:rPr>
              <a:t>offset="3713"</a:t>
            </a:r>
            <a:r>
              <a:rPr lang="en-US" dirty="0" smtClean="0"/>
              <a:t>&gt;in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offset="3714"</a:t>
            </a:r>
            <a:r>
              <a:rPr lang="en-US" dirty="0" smtClean="0"/>
              <a:t>&gt;</a:t>
            </a:r>
            <a:r>
              <a:rPr lang="en-US" dirty="0" err="1" smtClean="0"/>
              <a:t>altum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&lt;/line&gt;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query time: 34.541 seconds</a:t>
            </a:r>
          </a:p>
          <a:p>
            <a:r>
              <a:rPr lang="en-US" dirty="0" smtClean="0"/>
              <a:t>Sibling axes without @offset: 38.604</a:t>
            </a:r>
          </a:p>
          <a:p>
            <a:pPr lvl="1"/>
            <a:r>
              <a:rPr lang="en-US" dirty="0" smtClean="0"/>
              <a:t>1.118 times as long</a:t>
            </a:r>
          </a:p>
          <a:p>
            <a:r>
              <a:rPr lang="en-US" dirty="0" smtClean="0"/>
              <a:t>Original long axes: 631.150</a:t>
            </a:r>
          </a:p>
          <a:p>
            <a:pPr lvl="1"/>
            <a:r>
              <a:rPr lang="en-US" dirty="0" smtClean="0"/>
              <a:t>18.273 times as long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Aesthetic</a:t>
            </a:r>
          </a:p>
          <a:p>
            <a:pPr lvl="1"/>
            <a:r>
              <a:rPr lang="en-US" dirty="0" smtClean="0"/>
              <a:t>Ordinal position of each &lt;word&gt; element within the document is an inherent property of the document structure.</a:t>
            </a:r>
          </a:p>
          <a:p>
            <a:r>
              <a:rPr lang="en-US" dirty="0" smtClean="0"/>
              <a:t>Technical</a:t>
            </a:r>
          </a:p>
          <a:p>
            <a:pPr lvl="1"/>
            <a:r>
              <a:rPr lang="en-US" dirty="0" smtClean="0"/>
              <a:t>Insertion or deletion of a word in the document will break the numbering.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optimization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long as we’re already diddling with the source XML</a:t>
            </a:r>
          </a:p>
          <a:p>
            <a:pPr lvl="1"/>
            <a:r>
              <a:rPr lang="en-US" dirty="0" smtClean="0"/>
              <a:t>Adding attributes that duplicate structural information to improve processing speed</a:t>
            </a:r>
          </a:p>
          <a:p>
            <a:pPr lvl="1"/>
            <a:r>
              <a:rPr lang="en-US" dirty="0" smtClean="0"/>
              <a:t>Why not add more?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&lt;line&gt;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buNone/>
            </a:pPr>
            <a:r>
              <a:rPr lang="en-US" sz="3200" dirty="0" smtClean="0"/>
              <a:t>&lt;line&gt;</a:t>
            </a:r>
          </a:p>
          <a:p>
            <a:pPr lvl="2">
              <a:buNone/>
            </a:pPr>
            <a:r>
              <a:rPr lang="en-US" dirty="0" smtClean="0"/>
              <a:t>&lt;!-- some words --&gt;</a:t>
            </a:r>
          </a:p>
          <a:p>
            <a:pPr lvl="2">
              <a:buNone/>
            </a:pPr>
            <a:r>
              <a:rPr lang="en-US" dirty="0" smtClean="0"/>
              <a:t>&lt;word offset="26813"&gt;</a:t>
            </a:r>
            <a:r>
              <a:rPr lang="en-US" dirty="0" err="1" smtClean="0"/>
              <a:t>Luxum</a:t>
            </a:r>
            <a:r>
              <a:rPr lang="en-US" dirty="0" smtClean="0"/>
              <a:t>&lt;/word&gt;</a:t>
            </a:r>
          </a:p>
          <a:p>
            <a:pPr lvl="1">
              <a:buNone/>
            </a:pPr>
            <a:r>
              <a:rPr lang="en-US" sz="3200" dirty="0" smtClean="0"/>
              <a:t>&lt;/line&gt;</a:t>
            </a:r>
          </a:p>
          <a:p>
            <a:pPr lvl="1">
              <a:buNone/>
            </a:pPr>
            <a:r>
              <a:rPr lang="en-US" sz="3200" dirty="0" smtClean="0"/>
              <a:t>&lt;line&gt;</a:t>
            </a:r>
          </a:p>
          <a:p>
            <a:pPr lvl="2">
              <a:buNone/>
            </a:pPr>
            <a:r>
              <a:rPr lang="en-US" dirty="0" smtClean="0"/>
              <a:t>&lt;word offset="26814"&gt;</a:t>
            </a:r>
            <a:r>
              <a:rPr lang="en-US" dirty="0" err="1" smtClean="0"/>
              <a:t>Sobrietas</a:t>
            </a:r>
            <a:r>
              <a:rPr lang="en-US" dirty="0" smtClean="0"/>
              <a:t>,&lt;/word&gt;</a:t>
            </a:r>
          </a:p>
          <a:p>
            <a:pPr lvl="2">
              <a:buNone/>
            </a:pPr>
            <a:r>
              <a:rPr lang="en-US" dirty="0" smtClean="0"/>
              <a:t>&lt;!-- more words --&gt;</a:t>
            </a:r>
          </a:p>
          <a:p>
            <a:pPr lvl="1">
              <a:buNone/>
            </a:pPr>
            <a:r>
              <a:rPr lang="en-US" sz="3200" dirty="0" smtClean="0"/>
              <a:t>&lt;/line&gt;</a:t>
            </a:r>
          </a:p>
          <a:p>
            <a:pPr lvl="1">
              <a:buNone/>
            </a:pPr>
            <a:r>
              <a:rPr lang="en-US" sz="3200" b="1" dirty="0" smtClean="0"/>
              <a:t>Acl.9.283: </a:t>
            </a:r>
            <a:r>
              <a:rPr lang="en-US" sz="3200" dirty="0" err="1" smtClean="0"/>
              <a:t>Luxum</a:t>
            </a:r>
            <a:r>
              <a:rPr lang="en-US" sz="3200" dirty="0" smtClean="0"/>
              <a:t> / </a:t>
            </a:r>
            <a:r>
              <a:rPr lang="en-US" sz="3200" dirty="0" err="1" smtClean="0"/>
              <a:t>Sobrietas</a:t>
            </a:r>
            <a:r>
              <a:rPr lang="en-US" sz="3200" dirty="0" smtClean="0"/>
              <a:t>, </a:t>
            </a:r>
            <a:r>
              <a:rPr lang="en-US" sz="3200" dirty="0" err="1" smtClean="0"/>
              <a:t>sed</a:t>
            </a:r>
            <a:r>
              <a:rPr lang="en-US" sz="3200" dirty="0" smtClean="0"/>
              <a:t> </a:t>
            </a:r>
            <a:r>
              <a:rPr lang="en-US" sz="3200" i="1" dirty="0" err="1" smtClean="0"/>
              <a:t>pugna</a:t>
            </a:r>
            <a:r>
              <a:rPr lang="en-US" sz="3200" dirty="0" smtClean="0"/>
              <a:t> </a:t>
            </a:r>
            <a:r>
              <a:rPr lang="en-US" sz="3200" dirty="0" err="1" smtClean="0"/>
              <a:t>favet</a:t>
            </a:r>
            <a:r>
              <a:rPr lang="en-US" sz="3200" dirty="0" smtClean="0"/>
              <a:t> </a:t>
            </a:r>
            <a:r>
              <a:rPr lang="en-US" sz="3200" dirty="0" err="1" smtClean="0"/>
              <a:t>Virtutibus</a:t>
            </a:r>
            <a:r>
              <a:rPr lang="en-US" sz="3200" dirty="0" smtClean="0"/>
              <a:t>, </a:t>
            </a:r>
            <a:r>
              <a:rPr lang="en-US" sz="3200" dirty="0" err="1" smtClean="0"/>
              <a:t>harum</a:t>
            </a:r>
            <a:r>
              <a:rPr lang="en-US" sz="3200" dirty="0" smtClean="0"/>
              <a:t> 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a &lt;word&gt; at the end of a &lt;line&gt;?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 check whether a &lt;word&gt; is the last in its line in order to write a slash after it in the report</a:t>
            </a:r>
          </a:p>
          <a:p>
            <a:pPr lvl="1"/>
            <a:r>
              <a:rPr lang="en-US" dirty="0" smtClean="0"/>
              <a:t>if ($</a:t>
            </a:r>
            <a:r>
              <a:rPr lang="en-US" dirty="0" err="1" smtClean="0"/>
              <a:t>i</a:t>
            </a:r>
            <a:r>
              <a:rPr lang="en-US" dirty="0" smtClean="0"/>
              <a:t>[not(following-sibling::word)]) then " / "</a:t>
            </a:r>
          </a:p>
          <a:p>
            <a:pPr lvl="1"/>
            <a:r>
              <a:rPr lang="en-US" dirty="0" smtClean="0"/>
              <a:t>if ($</a:t>
            </a:r>
            <a:r>
              <a:rPr lang="en-US" dirty="0" err="1" smtClean="0"/>
              <a:t>i</a:t>
            </a:r>
            <a:r>
              <a:rPr lang="en-US" dirty="0" smtClean="0"/>
              <a:t>[last()]) then " / "</a:t>
            </a:r>
          </a:p>
          <a:p>
            <a:pPr lvl="1"/>
            <a:r>
              <a:rPr lang="en-US" dirty="0" smtClean="0"/>
              <a:t>if ($</a:t>
            </a:r>
            <a:r>
              <a:rPr lang="en-US" smtClean="0"/>
              <a:t>i[position</a:t>
            </a:r>
            <a:r>
              <a:rPr lang="en-US" dirty="0" smtClean="0"/>
              <a:t>() </a:t>
            </a:r>
            <a:r>
              <a:rPr lang="en-US" dirty="0" err="1" smtClean="0"/>
              <a:t>eq</a:t>
            </a:r>
            <a:r>
              <a:rPr lang="en-US" dirty="0" smtClean="0"/>
              <a:t> last()]) then " / "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further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&lt;line&gt;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offset="3708"&gt;</a:t>
            </a:r>
            <a:r>
              <a:rPr lang="en-US" dirty="0" err="1" smtClean="0"/>
              <a:t>Regia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offset="3709"&gt;</a:t>
            </a:r>
            <a:r>
              <a:rPr lang="en-US" dirty="0" err="1" smtClean="0"/>
              <a:t>tota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offset="3710"&gt;</a:t>
            </a:r>
            <a:r>
              <a:rPr lang="en-US" dirty="0" err="1" smtClean="0"/>
              <a:t>silet</a:t>
            </a:r>
            <a:r>
              <a:rPr lang="en-US" dirty="0" smtClean="0">
                <a:solidFill>
                  <a:srgbClr val="FF0000"/>
                </a:solidFill>
              </a:rPr>
              <a:t>;&lt;/word&gt;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offset="3711"&gt;</a:t>
            </a:r>
            <a:r>
              <a:rPr lang="en-US" dirty="0" err="1" smtClean="0"/>
              <a:t>expirat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offset="3712"&gt;</a:t>
            </a:r>
            <a:r>
              <a:rPr lang="en-US" dirty="0" smtClean="0"/>
              <a:t>murmur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offset="3713"&gt;</a:t>
            </a:r>
            <a:r>
              <a:rPr lang="en-US" dirty="0" smtClean="0"/>
              <a:t>in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&lt;word offset="3714" </a:t>
            </a:r>
            <a:r>
              <a:rPr lang="en-US" dirty="0" smtClean="0">
                <a:solidFill>
                  <a:srgbClr val="00B0F0"/>
                </a:solidFill>
              </a:rPr>
              <a:t>last=" / "</a:t>
            </a:r>
            <a:r>
              <a:rPr lang="en-US" dirty="0" smtClean="0">
                <a:solidFill>
                  <a:srgbClr val="FF0000"/>
                </a:solidFill>
              </a:rPr>
              <a:t>&gt;</a:t>
            </a:r>
            <a:r>
              <a:rPr lang="en-US" dirty="0" err="1" smtClean="0"/>
              <a:t>altum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&lt;/word&gt;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&lt;/line&gt;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 $j in (1 to 3)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return ( 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" ",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data(doc("/db/</a:t>
            </a:r>
            <a:r>
              <a:rPr lang="en-US" dirty="0" err="1" smtClean="0"/>
              <a:t>acl</a:t>
            </a:r>
            <a:r>
              <a:rPr lang="en-US" dirty="0" smtClean="0"/>
              <a:t>/acl.xml")//word[@offset </a:t>
            </a:r>
            <a:r>
              <a:rPr lang="en-US" dirty="0" err="1" smtClean="0"/>
              <a:t>eq</a:t>
            </a:r>
            <a:r>
              <a:rPr lang="en-US" dirty="0" smtClean="0"/>
              <a:t> ($offset + $j)]),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data(doc("/db/</a:t>
            </a:r>
            <a:r>
              <a:rPr lang="en-US" dirty="0" err="1" smtClean="0"/>
              <a:t>acl</a:t>
            </a:r>
            <a:r>
              <a:rPr lang="en-US" dirty="0" smtClean="0"/>
              <a:t>/acl.xml")//word[@offset </a:t>
            </a:r>
            <a:r>
              <a:rPr lang="en-US" dirty="0" err="1" smtClean="0"/>
              <a:t>eq</a:t>
            </a:r>
            <a:r>
              <a:rPr lang="en-US" dirty="0" smtClean="0"/>
              <a:t> ($offset + $j)]/@last)</a:t>
            </a:r>
          </a:p>
          <a:p>
            <a:pPr lvl="1">
              <a:buNone/>
            </a:pPr>
            <a:r>
              <a:rPr lang="en-US" dirty="0" smtClean="0"/>
              <a:t> 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More quicksand</a:t>
            </a:r>
            <a:endParaRPr lang="en-US" dirty="0"/>
          </a:p>
        </p:txBody>
      </p:sp>
      <p:pic>
        <p:nvPicPr>
          <p:cNvPr id="4" name="Content Placeholder 3" descr="quicksand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219200"/>
            <a:ext cx="3352800" cy="5410725"/>
          </a:xfrm>
        </p:spPr>
      </p:pic>
      <p:pic>
        <p:nvPicPr>
          <p:cNvPr id="5" name="Picture 4" descr="quicksand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219200"/>
            <a:ext cx="3733800" cy="5407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query time: 24.427 seconds</a:t>
            </a:r>
          </a:p>
          <a:p>
            <a:r>
              <a:rPr lang="en-US" dirty="0" smtClean="0"/>
              <a:t>Sibling axes with @offset: 34.541</a:t>
            </a:r>
          </a:p>
          <a:p>
            <a:pPr lvl="1"/>
            <a:r>
              <a:rPr lang="en-US" dirty="0" smtClean="0"/>
              <a:t>1.414 times as long</a:t>
            </a:r>
          </a:p>
          <a:p>
            <a:r>
              <a:rPr lang="en-US" dirty="0" smtClean="0"/>
              <a:t>Sibling axes without @offset: 38.604</a:t>
            </a:r>
          </a:p>
          <a:p>
            <a:pPr lvl="1"/>
            <a:r>
              <a:rPr lang="en-US" dirty="0" smtClean="0"/>
              <a:t>1.580 times as long</a:t>
            </a:r>
          </a:p>
          <a:p>
            <a:r>
              <a:rPr lang="en-US" dirty="0" smtClean="0"/>
              <a:t>Original long axes: 631.150</a:t>
            </a:r>
          </a:p>
          <a:p>
            <a:pPr lvl="1"/>
            <a:r>
              <a:rPr lang="en-US" dirty="0" smtClean="0"/>
              <a:t>25.838 times as long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an XML solution?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&lt;word&gt; elements have structural properties</a:t>
            </a:r>
          </a:p>
          <a:p>
            <a:pPr lvl="1"/>
            <a:r>
              <a:rPr lang="en-US" dirty="0" smtClean="0"/>
              <a:t>They occur in a hierarchically structured document</a:t>
            </a:r>
          </a:p>
          <a:p>
            <a:pPr lvl="1"/>
            <a:r>
              <a:rPr lang="en-US" dirty="0" smtClean="0"/>
              <a:t>They occur in a particular order</a:t>
            </a:r>
          </a:p>
          <a:p>
            <a:pPr lvl="1"/>
            <a:r>
              <a:rPr lang="en-US" dirty="0" smtClean="0"/>
              <a:t>They occur in particular positions within &lt;line&gt; elements</a:t>
            </a:r>
          </a:p>
          <a:p>
            <a:r>
              <a:rPr lang="en-US" dirty="0" smtClean="0"/>
              <a:t>In a flat-file database</a:t>
            </a:r>
          </a:p>
          <a:p>
            <a:pPr lvl="1"/>
            <a:r>
              <a:rPr lang="en-US" dirty="0" smtClean="0"/>
              <a:t>A record contains fields for word (text), ordinal position (positive integer), position in line (</a:t>
            </a:r>
            <a:r>
              <a:rPr lang="en-US" dirty="0" err="1" smtClean="0"/>
              <a:t>boolean</a:t>
            </a:r>
            <a:r>
              <a:rPr lang="en-US" dirty="0" smtClean="0"/>
              <a:t> ±last)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XML document (tree)</a:t>
            </a:r>
            <a:br>
              <a:rPr lang="en-US" dirty="0" smtClean="0"/>
            </a:br>
            <a:r>
              <a:rPr lang="en-US" dirty="0" smtClean="0"/>
              <a:t>or database (table)?</a:t>
            </a:r>
            <a:endParaRPr lang="en-US" dirty="0"/>
          </a:p>
        </p:txBody>
      </p:sp>
      <p:pic>
        <p:nvPicPr>
          <p:cNvPr id="7" name="Content Placeholder 6" descr="tabl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71468"/>
            <a:ext cx="4038600" cy="3383427"/>
          </a:xfrm>
        </p:spPr>
      </p:pic>
      <p:pic>
        <p:nvPicPr>
          <p:cNvPr id="8" name="Content Placeholder 7" descr="tabl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989271"/>
            <a:ext cx="4038600" cy="37478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Preliminary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Substantial improvement from reducing number of nodes to access</a:t>
            </a:r>
          </a:p>
          <a:p>
            <a:r>
              <a:rPr lang="en-US" dirty="0" smtClean="0"/>
              <a:t>Additional improvement from using range index to bypass less efficient axes</a:t>
            </a:r>
          </a:p>
          <a:p>
            <a:pPr lvl="1"/>
            <a:r>
              <a:rPr lang="en-US" dirty="0" smtClean="0"/>
              <a:t>Add @offset attribute to source XML</a:t>
            </a:r>
          </a:p>
          <a:p>
            <a:r>
              <a:rPr lang="en-US" dirty="0" smtClean="0"/>
              <a:t>Further improvement from hard-coding end of &lt;line&gt;</a:t>
            </a:r>
          </a:p>
          <a:p>
            <a:pPr lvl="1"/>
            <a:r>
              <a:rPr lang="en-US" dirty="0" smtClean="0"/>
              <a:t>Add @last attribute to source XML</a:t>
            </a:r>
          </a:p>
          <a:p>
            <a:r>
              <a:rPr lang="en-US" dirty="0" smtClean="0"/>
              <a:t>Not a very </a:t>
            </a:r>
            <a:r>
              <a:rPr lang="en-US" dirty="0" err="1" smtClean="0"/>
              <a:t>XMLian</a:t>
            </a:r>
            <a:r>
              <a:rPr lang="en-US" dirty="0" smtClean="0"/>
              <a:t> solution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Addendum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New </a:t>
            </a:r>
            <a:r>
              <a:rPr lang="en-US" i="1" dirty="0" err="1" smtClean="0"/>
              <a:t>eXist</a:t>
            </a:r>
            <a:r>
              <a:rPr lang="en-US" i="1" dirty="0" smtClean="0"/>
              <a:t> </a:t>
            </a:r>
            <a:r>
              <a:rPr lang="en-US" dirty="0" smtClean="0"/>
              <a:t>optimization </a:t>
            </a:r>
          </a:p>
          <a:p>
            <a:pPr lvl="1"/>
            <a:r>
              <a:rPr lang="en-US" dirty="0" smtClean="0"/>
              <a:t>Reads predicate first</a:t>
            </a:r>
          </a:p>
          <a:p>
            <a:pPr lvl="1"/>
            <a:r>
              <a:rPr lang="en-US" dirty="0" smtClean="0"/>
              <a:t>Ignores unwanted nodes, instead of accessing them and then throwing them away</a:t>
            </a:r>
          </a:p>
          <a:p>
            <a:r>
              <a:rPr lang="en-US" dirty="0" smtClean="0"/>
              <a:t>Original long-axis query under new </a:t>
            </a:r>
            <a:r>
              <a:rPr lang="en-US" i="1" dirty="0" err="1" smtClean="0"/>
              <a:t>eXist</a:t>
            </a:r>
            <a:r>
              <a:rPr lang="en-US" i="1" dirty="0" smtClean="0"/>
              <a:t> </a:t>
            </a:r>
            <a:r>
              <a:rPr lang="en-US" dirty="0" smtClean="0"/>
              <a:t>build</a:t>
            </a:r>
          </a:p>
          <a:p>
            <a:pPr lvl="1"/>
            <a:r>
              <a:rPr lang="en-US" dirty="0" smtClean="0"/>
              <a:t>Average time: 1.818 (3.531) seconds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est user optimization (24.427) takes 13.436 (6.918) times as long</a:t>
            </a:r>
          </a:p>
          <a:p>
            <a:pPr lvl="1"/>
            <a:r>
              <a:rPr lang="en-US" dirty="0" smtClean="0"/>
              <a:t>Original long-axis query (631.150) took 347.167 (178.745) times as long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Static return type must be positional predicate</a:t>
            </a:r>
          </a:p>
          <a:p>
            <a:r>
              <a:rPr lang="en-US" dirty="0" smtClean="0"/>
              <a:t>No context dependency</a:t>
            </a:r>
          </a:p>
          <a:p>
            <a:pPr lvl="1"/>
            <a:r>
              <a:rPr lang="en-US" dirty="0" smtClean="0"/>
              <a:t>$</a:t>
            </a:r>
            <a:r>
              <a:rPr lang="en-US" dirty="0" err="1" smtClean="0"/>
              <a:t>i</a:t>
            </a:r>
            <a:r>
              <a:rPr lang="en-US" dirty="0" smtClean="0"/>
              <a:t>/following::word[1]</a:t>
            </a:r>
          </a:p>
          <a:p>
            <a:pPr lvl="1"/>
            <a:r>
              <a:rPr lang="en-US" dirty="0" smtClean="0"/>
              <a:t>$</a:t>
            </a:r>
            <a:r>
              <a:rPr lang="en-US" dirty="0" err="1" smtClean="0"/>
              <a:t>i</a:t>
            </a:r>
            <a:r>
              <a:rPr lang="en-US" dirty="0" smtClean="0"/>
              <a:t>/following::word[position() = 1]</a:t>
            </a:r>
          </a:p>
          <a:p>
            <a:r>
              <a:rPr lang="en-US" dirty="0" smtClean="0"/>
              <a:t>Type often unavailable for function calls</a:t>
            </a:r>
          </a:p>
          <a:p>
            <a:pPr lvl="1"/>
            <a:r>
              <a:rPr lang="en-US" dirty="0" smtClean="0"/>
              <a:t>for $j in (1 to 3) return $</a:t>
            </a:r>
            <a:r>
              <a:rPr lang="en-US" dirty="0" err="1" smtClean="0"/>
              <a:t>i</a:t>
            </a:r>
            <a:r>
              <a:rPr lang="en-US" dirty="0" smtClean="0"/>
              <a:t>/following::word[$j]</a:t>
            </a:r>
          </a:p>
          <a:p>
            <a:pPr lvl="1"/>
            <a:r>
              <a:rPr lang="en-US" dirty="0" smtClean="0"/>
              <a:t>for $j in reverse(1 to 3) return $</a:t>
            </a:r>
            <a:r>
              <a:rPr lang="en-US" dirty="0" err="1" smtClean="0"/>
              <a:t>i</a:t>
            </a:r>
            <a:r>
              <a:rPr lang="en-US" dirty="0" smtClean="0"/>
              <a:t>/following::word[$j]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Actual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Optimization of </a:t>
            </a:r>
            <a:r>
              <a:rPr lang="en-US" dirty="0" err="1" smtClean="0"/>
              <a:t>XPath</a:t>
            </a:r>
            <a:r>
              <a:rPr lang="en-US" dirty="0" smtClean="0"/>
              <a:t> by user provides substantial performance improvement</a:t>
            </a:r>
          </a:p>
          <a:p>
            <a:r>
              <a:rPr lang="en-US" dirty="0" smtClean="0"/>
              <a:t>Optimization of </a:t>
            </a:r>
            <a:r>
              <a:rPr lang="en-US" dirty="0" err="1" smtClean="0"/>
              <a:t>XPath</a:t>
            </a:r>
            <a:r>
              <a:rPr lang="en-US" dirty="0" smtClean="0"/>
              <a:t>/</a:t>
            </a:r>
            <a:r>
              <a:rPr lang="en-US" dirty="0" err="1" smtClean="0"/>
              <a:t>XQuery</a:t>
            </a:r>
            <a:r>
              <a:rPr lang="en-US" dirty="0" smtClean="0"/>
              <a:t> engine by developer</a:t>
            </a:r>
          </a:p>
          <a:p>
            <a:pPr lvl="1"/>
            <a:r>
              <a:rPr lang="en-US" dirty="0" smtClean="0"/>
              <a:t>Is significantly better</a:t>
            </a:r>
          </a:p>
          <a:p>
            <a:pPr lvl="1"/>
            <a:r>
              <a:rPr lang="en-US" dirty="0" smtClean="0"/>
              <a:t>Treats the document as an XML document, rather than a database 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Michael Kay’s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Out-of-the-box performance</a:t>
            </a:r>
          </a:p>
          <a:p>
            <a:pPr lvl="1"/>
            <a:r>
              <a:rPr lang="en-US" dirty="0" smtClean="0"/>
              <a:t>In the hands of Joe User</a:t>
            </a:r>
          </a:p>
          <a:p>
            <a:r>
              <a:rPr lang="en-US" dirty="0" smtClean="0"/>
              <a:t>Optimum performance</a:t>
            </a:r>
          </a:p>
          <a:p>
            <a:pPr lvl="1"/>
            <a:r>
              <a:rPr lang="en-US" dirty="0" smtClean="0"/>
              <a:t>In the hands of an expert</a:t>
            </a:r>
          </a:p>
          <a:p>
            <a:r>
              <a:rPr lang="en-US" dirty="0" smtClean="0"/>
              <a:t>Optimize the code that users actually write. (David Wheeler)</a:t>
            </a:r>
          </a:p>
          <a:p>
            <a:pPr lvl="1"/>
            <a:r>
              <a:rPr lang="en-US" dirty="0" smtClean="0"/>
              <a:t>Find out what people are doing and make that go fast. </a:t>
            </a:r>
          </a:p>
          <a:p>
            <a:pPr lvl="1"/>
            <a:r>
              <a:rPr lang="en-US" dirty="0" smtClean="0"/>
              <a:t>Find out what goes fast and use 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from Michael</a:t>
            </a:r>
            <a:r>
              <a:rPr lang="en-US" dirty="0"/>
              <a:t>’</a:t>
            </a:r>
            <a:r>
              <a:rPr lang="en-US" dirty="0" smtClean="0"/>
              <a:t>s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Performance </a:t>
            </a:r>
            <a:r>
              <a:rPr lang="en-US" dirty="0" err="1" smtClean="0"/>
              <a:t>vs</a:t>
            </a:r>
            <a:r>
              <a:rPr lang="en-US" dirty="0" smtClean="0"/>
              <a:t> other objectives</a:t>
            </a:r>
          </a:p>
          <a:p>
            <a:r>
              <a:rPr lang="en-US" dirty="0" smtClean="0"/>
              <a:t>Performance metrics</a:t>
            </a:r>
          </a:p>
          <a:p>
            <a:pPr lvl="1"/>
            <a:r>
              <a:rPr lang="en-US" dirty="0" smtClean="0"/>
              <a:t>Response time / latency</a:t>
            </a:r>
          </a:p>
          <a:p>
            <a:pPr lvl="1"/>
            <a:r>
              <a:rPr lang="en-US" dirty="0" smtClean="0"/>
              <a:t>Throughput</a:t>
            </a:r>
          </a:p>
          <a:p>
            <a:pPr lvl="1"/>
            <a:r>
              <a:rPr lang="en-US" dirty="0" smtClean="0"/>
              <a:t>Resource cost</a:t>
            </a:r>
          </a:p>
          <a:p>
            <a:pPr lvl="1"/>
            <a:r>
              <a:rPr lang="en-US" dirty="0" err="1" smtClean="0"/>
              <a:t>Scaleability</a:t>
            </a:r>
            <a:endParaRPr lang="en-US" dirty="0" smtClean="0"/>
          </a:p>
          <a:p>
            <a:r>
              <a:rPr lang="en-US" dirty="0" smtClean="0"/>
              <a:t>Performance methodology</a:t>
            </a:r>
          </a:p>
          <a:p>
            <a:r>
              <a:rPr lang="en-US" dirty="0" smtClean="0"/>
              <a:t>Where are the bottlenecks?</a:t>
            </a:r>
          </a:p>
          <a:p>
            <a:r>
              <a:rPr lang="en-US" dirty="0" smtClean="0"/>
              <a:t>What improvements can we expect?</a:t>
            </a:r>
          </a:p>
          <a:p>
            <a:r>
              <a:rPr lang="en-US" dirty="0" smtClean="0"/>
              <a:t>“Good enough for us.” (James Robinson)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end?</a:t>
            </a:r>
            <a:endParaRPr lang="en-US" dirty="0"/>
          </a:p>
        </p:txBody>
      </p:sp>
      <p:pic>
        <p:nvPicPr>
          <p:cNvPr id="4" name="Content Placeholder 3" descr="quicksand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371600"/>
            <a:ext cx="3548301" cy="51239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more quicksand</a:t>
            </a:r>
            <a:endParaRPr lang="en-US" dirty="0"/>
          </a:p>
        </p:txBody>
      </p:sp>
      <p:pic>
        <p:nvPicPr>
          <p:cNvPr id="4" name="Content Placeholder 3" descr="quicksand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752600"/>
            <a:ext cx="6191250" cy="4286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gets worse</a:t>
            </a:r>
            <a:endParaRPr lang="en-US" dirty="0"/>
          </a:p>
        </p:txBody>
      </p:sp>
      <p:pic>
        <p:nvPicPr>
          <p:cNvPr id="4" name="Content Placeholder 3" descr="quicksand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31775" y="1524000"/>
            <a:ext cx="7450225" cy="478745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that’s not all</a:t>
            </a:r>
            <a:endParaRPr lang="en-US" dirty="0"/>
          </a:p>
        </p:txBody>
      </p:sp>
      <p:pic>
        <p:nvPicPr>
          <p:cNvPr id="4" name="Content Placeholder 3" descr="homer-quicksan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288710"/>
            <a:ext cx="6459132" cy="495969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that concludes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… the entertainment portion of our program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17233</TotalTime>
  <Words>2112</Words>
  <Application>Microsoft Office PowerPoint</Application>
  <PresentationFormat>On-screen Show (4:3)</PresentationFormat>
  <Paragraphs>359</Paragraphs>
  <Slides>59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An XML user steps into, and escapes from, XPath quicksand</vt:lpstr>
      <vt:lpstr>Stepping into quicksand</vt:lpstr>
      <vt:lpstr>Outline</vt:lpstr>
      <vt:lpstr>What is quicksand?</vt:lpstr>
      <vt:lpstr>More quicksand</vt:lpstr>
      <vt:lpstr>Still more quicksand</vt:lpstr>
      <vt:lpstr>It gets worse</vt:lpstr>
      <vt:lpstr>And that’s not all</vt:lpstr>
      <vt:lpstr>And that concludes …</vt:lpstr>
      <vt:lpstr>Balisage advisory board</vt:lpstr>
      <vt:lpstr>Really</vt:lpstr>
      <vt:lpstr>Symposium topic</vt:lpstr>
      <vt:lpstr>Hardware engineers</vt:lpstr>
      <vt:lpstr>Application software developers</vt:lpstr>
      <vt:lpstr>“Real world” users</vt:lpstr>
      <vt:lpstr>From Michael Kay’s summary</vt:lpstr>
      <vt:lpstr>As it turns out …</vt:lpstr>
      <vt:lpstr>More from Michael’s summary</vt:lpstr>
      <vt:lpstr>The corpus</vt:lpstr>
      <vt:lpstr>Beginning of book 2</vt:lpstr>
      <vt:lpstr>Sample line</vt:lpstr>
      <vt:lpstr>The lament</vt:lpstr>
      <vt:lpstr>The task</vt:lpstr>
      <vt:lpstr>XPath long (following, preceding) axes</vt:lpstr>
      <vt:lpstr>The problem</vt:lpstr>
      <vt:lpstr>Is it a long-axis problem?</vt:lpstr>
      <vt:lpstr>If it’s not a long-axis problem, is it an eXist problem?</vt:lpstr>
      <vt:lpstr>Montreal Biodome</vt:lpstr>
      <vt:lpstr>Montreal Insectarium</vt:lpstr>
      <vt:lpstr>It’s not just an eXist problem …</vt:lpstr>
      <vt:lpstr>Well …</vt:lpstr>
      <vt:lpstr>Is it an overlap problem?</vt:lpstr>
      <vt:lpstr>Overlap or not, it’s …</vt:lpstr>
      <vt:lpstr>An XPath solution: Reduce the number of elements involved</vt:lpstr>
      <vt:lpstr>The test</vt:lpstr>
      <vt:lpstr>Result</vt:lpstr>
      <vt:lpstr>Can we save even more time …</vt:lpstr>
      <vt:lpstr>… and stop drinking so much coffee?</vt:lpstr>
      <vt:lpstr>eXist range indices</vt:lpstr>
      <vt:lpstr>A range index solution</vt:lpstr>
      <vt:lpstr>Code</vt:lpstr>
      <vt:lpstr>Example</vt:lpstr>
      <vt:lpstr>Result</vt:lpstr>
      <vt:lpstr>Two problems</vt:lpstr>
      <vt:lpstr>Further optimization …</vt:lpstr>
      <vt:lpstr>End of &lt;line&gt; example</vt:lpstr>
      <vt:lpstr>Is a &lt;word&gt; at the end of a &lt;line&gt;?</vt:lpstr>
      <vt:lpstr>… further optimization</vt:lpstr>
      <vt:lpstr>XQuery</vt:lpstr>
      <vt:lpstr>Result</vt:lpstr>
      <vt:lpstr>Is this an XML solution?</vt:lpstr>
      <vt:lpstr>XML document (tree) or database (table)?</vt:lpstr>
      <vt:lpstr>Preliminary conclusion</vt:lpstr>
      <vt:lpstr>Addendum </vt:lpstr>
      <vt:lpstr>Limitations</vt:lpstr>
      <vt:lpstr>Actual conclusions</vt:lpstr>
      <vt:lpstr>From Michael Kay’s summary</vt:lpstr>
      <vt:lpstr>More from Michael’s summary</vt:lpstr>
      <vt:lpstr>The end?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XML user steps into, and escapes from, XPath quicksand</dc:title>
  <dc:creator>David J. Birnbaum</dc:creator>
  <cp:lastModifiedBy>David J Birnbaum</cp:lastModifiedBy>
  <cp:revision>1511</cp:revision>
  <dcterms:created xsi:type="dcterms:W3CDTF">2009-08-10T13:42:28Z</dcterms:created>
  <dcterms:modified xsi:type="dcterms:W3CDTF">2009-09-05T19:11:24Z</dcterms:modified>
</cp:coreProperties>
</file>