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768" r:id="rId5"/>
    <p:sldMasterId id="2147483739" r:id="rId6"/>
    <p:sldMasterId id="2147483793" r:id="rId7"/>
  </p:sldMasterIdLst>
  <p:notesMasterIdLst>
    <p:notesMasterId r:id="rId21"/>
  </p:notesMasterIdLst>
  <p:handoutMasterIdLst>
    <p:handoutMasterId r:id="rId22"/>
  </p:handoutMasterIdLst>
  <p:sldIdLst>
    <p:sldId id="5002" r:id="rId8"/>
    <p:sldId id="5090" r:id="rId9"/>
    <p:sldId id="5176" r:id="rId10"/>
    <p:sldId id="5172" r:id="rId11"/>
    <p:sldId id="5171" r:id="rId12"/>
    <p:sldId id="5175" r:id="rId13"/>
    <p:sldId id="5166" r:id="rId14"/>
    <p:sldId id="5168" r:id="rId15"/>
    <p:sldId id="5169" r:id="rId16"/>
    <p:sldId id="5170" r:id="rId17"/>
    <p:sldId id="5173" r:id="rId18"/>
    <p:sldId id="5174" r:id="rId19"/>
    <p:sldId id="268" r:id="rId20"/>
  </p:sldIdLst>
  <p:sldSz cx="9144000" cy="5143500" type="screen16x9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760" userDrawn="1">
          <p15:clr>
            <a:srgbClr val="A4A3A4"/>
          </p15:clr>
        </p15:guide>
        <p15:guide id="3" orient="horz" pos="17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  <p:cmAuthor id="3" name="Liliane Meijnen" initials="LM" lastIdx="19" clrIdx="2">
    <p:extLst>
      <p:ext uri="{19B8F6BF-5375-455C-9EA6-DF929625EA0E}">
        <p15:presenceInfo xmlns:p15="http://schemas.microsoft.com/office/powerpoint/2012/main" userId="Liliane Meijn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83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3DD6E1-2E8E-D214-6EC9-8118179ECC53}" v="253" dt="2024-09-02T13:36:40.197"/>
  </p1510:revLst>
</p1510:revInfo>
</file>

<file path=ppt/tableStyles.xml><?xml version="1.0" encoding="utf-8"?>
<a:tblStyleLst xmlns:a="http://schemas.openxmlformats.org/drawingml/2006/main" def="{BFEA419B-BCDB-4C27-8AB2-1E94C2BD932B}">
  <a:tblStyle styleId="{BFEA419B-BCDB-4C27-8AB2-1E94C2BD932B}" styleName="Elsevier light">
    <a:wholeTbl>
      <a:tcTxStyle>
        <a:fontRef idx="minor">
          <a:prstClr val="black"/>
        </a:fontRef>
        <a:schemeClr val="dk1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0" cmpd="sng">
              <a:solidFill>
                <a:schemeClr val="lt1"/>
              </a:solidFill>
            </a:ln>
          </a:top>
          <a:bottom>
            <a:ln w="12700" cmpd="sng">
              <a:solidFill>
                <a:srgbClr val="DCDCDD"/>
              </a:solidFill>
            </a:ln>
          </a:bottom>
          <a:insideH>
            <a:ln w="12700" cmpd="sng">
              <a:solidFill>
                <a:srgbClr val="DCDCDD"/>
              </a:solidFill>
            </a:ln>
          </a:insideH>
          <a:insideV>
            <a:ln w="0" cmpd="sng">
              <a:solidFill>
                <a:schemeClr val="dk1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127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bottom>
            <a:ln w="12700" cmpd="sng">
              <a:solidFill>
                <a:srgbClr val="FF6C00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BFEA419B-BCDB-4C27-8AB2-1E94C2BD932C}" styleName="Elsevier dark">
    <a:wholeTbl>
      <a:tcTxStyle>
        <a:fontRef idx="minor">
          <a:prstClr val="white"/>
        </a:fontRef>
        <a:schemeClr val="lt1"/>
      </a:tcTxStyle>
      <a:tcStyle>
        <a:tcBdr>
          <a:left>
            <a:ln w="0" cmpd="sng">
              <a:solidFill>
                <a:srgbClr val="2E2E2E"/>
              </a:solidFill>
            </a:ln>
          </a:left>
          <a:right>
            <a:ln w="0" cmpd="sng">
              <a:solidFill>
                <a:srgbClr val="2E2E2E"/>
              </a:solidFill>
            </a:ln>
          </a:right>
          <a:top>
            <a:ln w="0" cmpd="sng">
              <a:solidFill>
                <a:srgbClr val="2E2E2E"/>
              </a:solidFill>
            </a:ln>
          </a:top>
          <a:bottom>
            <a:ln w="12700" cmpd="sng">
              <a:solidFill>
                <a:srgbClr val="DCDCDD"/>
              </a:solidFill>
            </a:ln>
          </a:bottom>
          <a:insideH>
            <a:ln w="12700" cmpd="sng">
              <a:solidFill>
                <a:srgbClr val="DCDCDD"/>
              </a:solidFill>
            </a:ln>
          </a:insideH>
          <a:insideV>
            <a:ln w="0" cmpd="sng">
              <a:solidFill>
                <a:schemeClr val="dk1"/>
              </a:solidFill>
            </a:ln>
          </a:insideV>
        </a:tcBdr>
        <a:fill>
          <a:solidFill>
            <a:srgbClr val="2E2E2E"/>
          </a:solidFill>
        </a:fill>
      </a:tcStyle>
    </a:wholeTbl>
    <a:band1H>
      <a:tcStyle>
        <a:tcBdr/>
        <a:fill>
          <a:solidFill>
            <a:srgbClr val="2E2E2E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53565A"/>
          </a:solidFill>
        </a:fill>
      </a:tcStyle>
    </a:band1V>
    <a:band2V>
      <a:tcStyle>
        <a:tcBdr/>
      </a:tcStyle>
    </a:band2V>
    <a:lastCol>
      <a:tcTxStyle b="on">
        <a:fontRef idx="minor">
          <a:prstClr val="white"/>
        </a:fontRef>
        <a:schemeClr val="lt1"/>
      </a:tcTxStyle>
      <a:tcStyle>
        <a:tcBdr/>
        <a:fill>
          <a:solidFill>
            <a:srgbClr val="3C3C3C"/>
          </a:solidFill>
        </a:fill>
      </a:tcStyle>
    </a:lastCol>
    <a:firstCol>
      <a:tcTxStyle b="on">
        <a:fontRef idx="minor">
          <a:prstClr val="white"/>
        </a:fontRef>
        <a:schemeClr val="lt1"/>
      </a:tcTxStyle>
      <a:tcStyle>
        <a:tcBdr/>
        <a:fill>
          <a:solidFill>
            <a:srgbClr val="3C3C3C"/>
          </a:solidFill>
        </a:fill>
      </a:tcStyle>
    </a:firstCol>
    <a:lastRow>
      <a:tcTxStyle b="on">
        <a:fontRef idx="minor">
          <a:prstClr val="white"/>
        </a:fontRef>
        <a:schemeClr val="lt1"/>
      </a:tcTxStyle>
      <a:tcStyle>
        <a:tcBdr>
          <a:top>
            <a:ln w="12700" cmpd="sng">
              <a:solidFill>
                <a:srgbClr val="2E2E2E"/>
              </a:solidFill>
            </a:ln>
          </a:top>
        </a:tcBdr>
        <a:fill>
          <a:solidFill>
            <a:srgbClr val="3C3C3C"/>
          </a:solidFill>
        </a:fill>
      </a:tcStyle>
    </a:lastRow>
    <a:firstRow>
      <a:tcTxStyle b="on">
        <a:fontRef idx="minor">
          <a:prstClr val="white"/>
        </a:fontRef>
        <a:schemeClr val="lt1"/>
      </a:tcTxStyle>
      <a:tcStyle>
        <a:tcBdr>
          <a:bottom>
            <a:ln w="12700" cmpd="sng">
              <a:solidFill>
                <a:srgbClr val="FF6C00"/>
              </a:solidFill>
            </a:ln>
          </a:bottom>
        </a:tcBdr>
        <a:fill>
          <a:solidFill>
            <a:srgbClr val="2E2E2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5760"/>
        <p:guide orient="horz" pos="172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FACC53-DC5A-474D-BF40-5DEE5F8B64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76045F-ADB6-491B-962A-FF775ED846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6EFF9-8149-4B5D-A6E5-2AE8F4B33535}" type="datetimeFigureOut">
              <a:rPr lang="en-GB" smtClean="0">
                <a:latin typeface="Arial" panose="020B0604020202020204" pitchFamily="34" charset="0"/>
              </a:rPr>
              <a:t>02/09/2024</a:t>
            </a:fld>
            <a:endParaRPr lang="en-GB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3ED0C-AA8B-40BA-B6F3-D505E74CA77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13853D-F1D8-47E4-9768-A371E326179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E183A-C4E9-47DF-9822-C1FEB6FD02A0}" type="slidenum">
              <a:rPr lang="en-GB" smtClean="0">
                <a:latin typeface="Arial" panose="020B0604020202020204" pitchFamily="34" charset="0"/>
              </a:rPr>
              <a:t>‹#›</a:t>
            </a:fld>
            <a:endParaRPr lang="en-GB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40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19DD4CF-C917-4D69-9374-6EFF2E9F78C3}" type="datetimeFigureOut">
              <a:rPr lang="en-GB" smtClean="0"/>
              <a:pPr/>
              <a:t>02/09/2024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A7443C7B-F938-4CE9-A268-32817172635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74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44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95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99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12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1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63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26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87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11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66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68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74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873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sv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sv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white text and dark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 baseline="0"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1053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5" pos="539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C9CF60C-F237-4C35-B5B9-DCAC15891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9DBEF-F615-45A1-AA51-C34CD01BC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3A0FA-AB68-49F8-A8DA-E9F3A2F1B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1F4F1C2-2D04-4080-9FD1-F04C6A85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6"/>
            <a:ext cx="7991475" cy="38973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8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C4B0388-7C7E-45C3-A6E3-3E637FAB2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C33F9F-6CBB-499E-A399-F579A1C082A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B278D-E37B-46DC-954C-589B0EF3EA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26578-F514-4D23-8B3F-F3016B7CA9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576263" y="835025"/>
            <a:ext cx="7991475" cy="38973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0FE40DE-7E7D-4146-AB2D-5551E7E74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1770B-7A94-4844-AD38-CF8FB308000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74F79-D68A-45F4-B9C7-F1CCDF9519A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56A03-20E1-4E11-AF69-2080BD58C14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3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4859338" y="835026"/>
            <a:ext cx="3708400" cy="3898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 baseline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3708400" cy="3898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1EA73AF-7637-4A6C-A4B0-311EBFC6D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4264F-6D72-4F24-8CD7-BE495E8BB68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CD3D90-6931-458C-A0AF-D2BBC25C866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8558DF-C777-4C31-85A8-21E662F0A5EB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859338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/>
            </a:lvl1pPr>
            <a:lvl2pPr marL="287338" indent="-287338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872E2A8-E205-4778-8440-C86A31617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4B11B-E592-4BB9-AE34-F70CB195E727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F1A4215-8A59-48E0-8F12-9F23CA60220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F294D08-94E6-49A2-9DF7-3985093964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5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6"/>
          </a:solidFill>
        </p:spPr>
        <p:txBody>
          <a:bodyPr tIns="2916000"/>
          <a:lstStyle>
            <a:lvl1pPr marL="0" indent="0" algn="ctr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/>
              <a:t>Drag picture to placeholder </a:t>
            </a:r>
            <a:br>
              <a:rPr lang="en-US" noProof="0"/>
            </a:br>
            <a:r>
              <a:rPr lang="en-US" noProof="0"/>
              <a:t>or click icon to add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3708400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1301CE-B3DE-49E1-B3B2-EA2475A7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195263"/>
            <a:ext cx="3708400" cy="5048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3F7EFBD-DB9C-45C5-9F2E-C46AEC5F67DA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3377E4-E0A6-4CAB-B97D-2004235209B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4FCB58-7D88-4A1A-B1DD-02B1B052F52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35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9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6"/>
          </a:solidFill>
        </p:spPr>
        <p:txBody>
          <a:bodyPr tIns="2916000"/>
          <a:lstStyle>
            <a:lvl1pPr marL="0" indent="0" algn="ctr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/>
              <a:t>Drag picture to placeholder</a:t>
            </a:r>
            <a:br>
              <a:rPr lang="en-US" noProof="0"/>
            </a:br>
            <a:r>
              <a:rPr lang="en-US" noProof="0"/>
              <a:t>or click icon to add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859338" y="835025"/>
            <a:ext cx="3681797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EE6764-BCD9-4C0F-8D7F-6DAB3E011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9338" y="195263"/>
            <a:ext cx="3681797" cy="5048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0B3F087-DB20-4A94-AB80-B37ECB4779CB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C6D60D1-99A0-4A98-BC8E-3EF57AA94001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76BAC64-3B0D-463F-8B20-473CDA4BD82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77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505335" y="835025"/>
            <a:ext cx="5062402" cy="3897313"/>
          </a:xfrm>
          <a:prstGeom prst="rect">
            <a:avLst/>
          </a:prstGeom>
          <a:solidFill>
            <a:schemeClr val="accent6"/>
          </a:solidFill>
        </p:spPr>
        <p:txBody>
          <a:bodyPr tIns="2196000"/>
          <a:lstStyle>
            <a:lvl1pPr marL="0" indent="0" algn="ctr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2641070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2C27FB-C163-4802-BBE9-1194F6A07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946856-8546-4DA9-9A8E-E5AE5A89C49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75E8465-767D-44BA-B892-E9FA43E13D5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6D917-89B9-4999-9898-0406930D63BE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large)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505335" y="835025"/>
            <a:ext cx="5062402" cy="3897313"/>
          </a:xfrm>
          <a:prstGeom prst="roundRect">
            <a:avLst>
              <a:gd name="adj" fmla="val 2994"/>
            </a:avLst>
          </a:prstGeom>
          <a:solidFill>
            <a:schemeClr val="accent6"/>
          </a:solidFill>
          <a:effectLst>
            <a:outerShdw blurRad="139700" dist="12700" dir="2700000" sx="101000" sy="101000" algn="t" rotWithShape="0">
              <a:srgbClr val="353535">
                <a:alpha val="41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2196000" rIns="0" bIns="0"/>
          <a:lstStyle>
            <a:lvl1pPr marL="0" indent="0" algn="ctr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2641070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6B6A0F-FAB0-4F8C-9459-30EDA0835272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A77CE-E662-481F-BCC4-5E6BB30CACEC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6AD45-0EAC-4DBD-8C61-C0F4ACB53601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2C27FB-C163-4802-BBE9-1194F6A07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61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4859336" y="835025"/>
            <a:ext cx="3708401" cy="3897313"/>
          </a:xfrm>
          <a:prstGeom prst="rect">
            <a:avLst/>
          </a:prstGeom>
          <a:solidFill>
            <a:schemeClr val="accent6"/>
          </a:solidFill>
        </p:spPr>
        <p:txBody>
          <a:bodyPr tIns="2196000"/>
          <a:lstStyle>
            <a:lvl1pPr marL="0" indent="0" algn="ctr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71526E6-52FE-4A12-AF1B-B37A25A0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7FD35B-6C0E-42DE-85B1-6521194AA6A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B11B6FB-578C-4F3B-A98D-5AF9DECFC4C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18D1FF-B499-48AE-A463-FCD1B03277A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82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dark text and dark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 baseline="0"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rgbClr val="53565A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46A4B26-CBD6-4EC3-9BB2-03D1059EC0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small)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4859336" y="835025"/>
            <a:ext cx="3708401" cy="3897313"/>
          </a:xfrm>
          <a:prstGeom prst="roundRect">
            <a:avLst>
              <a:gd name="adj" fmla="val 3147"/>
            </a:avLst>
          </a:prstGeom>
          <a:solidFill>
            <a:schemeClr val="accent6"/>
          </a:solidFill>
          <a:effectLst>
            <a:outerShdw blurRad="139700" dist="12700" dir="2700000" sx="101000" sy="101000" algn="ctr" rotWithShape="0">
              <a:prstClr val="black">
                <a:alpha val="41000"/>
              </a:prstClr>
            </a:outerShdw>
          </a:effectLst>
        </p:spPr>
        <p:txBody>
          <a:bodyPr tIns="2196000"/>
          <a:lstStyle>
            <a:lvl1pPr marL="0" indent="0" algn="ctr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71526E6-52FE-4A12-AF1B-B37A25A0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DD8DB3-C531-4BAF-94DF-B0A78EC7175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44BE83-BA14-49B6-A392-4BAD50F8603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F0C4FF9-2E18-439F-BB75-2227EBAD588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35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 (w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BA7FD14-63CD-42B5-8123-E0D2D06A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40CD0-E62A-40D6-A9A7-E90A7941CF8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71E6EE-F796-4FC9-A7D0-4C318002A7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A59B62-65E5-4805-9C65-6AB0D3219C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1D87977-6410-4861-821B-247A28DFF45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76263" y="835025"/>
            <a:ext cx="7991475" cy="3897313"/>
          </a:xfrm>
          <a:solidFill>
            <a:schemeClr val="accent6"/>
          </a:solidFill>
        </p:spPr>
        <p:txBody>
          <a:bodyPr tIns="2088000"/>
          <a:lstStyle>
            <a:lvl1pPr marL="0" indent="0" algn="ctr">
              <a:buNone/>
              <a:defRPr/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6C00"/>
              </a:buClr>
              <a:buSzTx/>
              <a:buFont typeface="Arial" panose="020B0604020202020204" pitchFamily="34" charset="0"/>
              <a:buNone/>
              <a:tabLst>
                <a:tab pos="266700" algn="l"/>
              </a:tabLst>
              <a:defRPr/>
            </a:pPr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931620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with vide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61EF6098-F062-48C8-804B-4CB80BE90332}"/>
              </a:ext>
            </a:extLst>
          </p:cNvPr>
          <p:cNvSpPr>
            <a:spLocks noGrp="1"/>
          </p:cNvSpPr>
          <p:nvPr>
            <p:ph type="media" sz="quarter" idx="17" hasCustomPrompt="1"/>
          </p:nvPr>
        </p:nvSpPr>
        <p:spPr>
          <a:xfrm>
            <a:off x="0" y="0"/>
            <a:ext cx="9144000" cy="5143500"/>
          </a:xfrm>
          <a:solidFill>
            <a:srgbClr val="3E4043">
              <a:alpha val="14902"/>
            </a:srgb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6C00"/>
              </a:buClr>
              <a:buSzTx/>
              <a:buFont typeface="Arial" panose="020B0604020202020204" pitchFamily="34" charset="0"/>
              <a:buNone/>
              <a:tabLst>
                <a:tab pos="266700" algn="l"/>
              </a:tabLst>
              <a:defRPr/>
            </a:pPr>
            <a:r>
              <a:rPr lang="en-US" noProof="0"/>
              <a:t>Drag movie to placeholder or click icon to add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E8C169-6D44-4FAB-8862-F0E9E8469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4227513"/>
            <a:ext cx="7991474" cy="5048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02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5" pos="5397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able Placeholder 6"/>
          <p:cNvSpPr>
            <a:spLocks noGrp="1"/>
          </p:cNvSpPr>
          <p:nvPr>
            <p:ph type="tbl" sz="quarter" idx="16"/>
          </p:nvPr>
        </p:nvSpPr>
        <p:spPr>
          <a:xfrm>
            <a:off x="576261" y="835024"/>
            <a:ext cx="7990394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GB" noProof="0"/>
              <a:t>Click icon to add table</a:t>
            </a:r>
            <a:endParaRPr lang="en-US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A7FD14-63CD-42B5-8123-E0D2D06A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40CD0-E62A-40D6-A9A7-E90A7941CF8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71E6EE-F796-4FC9-A7D0-4C318002A7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A59B62-65E5-4805-9C65-6AB0D3219C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12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533" y="2325818"/>
            <a:ext cx="2929467" cy="281768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2" y="835024"/>
            <a:ext cx="5990400" cy="3168000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176400" indent="-176400">
              <a:lnSpc>
                <a:spcPct val="100000"/>
              </a:lnSpc>
              <a:spcAft>
                <a:spcPts val="1200"/>
              </a:spcAft>
              <a:defRPr sz="360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“Quote”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140A6-5D0E-4488-95CA-4733486F5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200B3A-B3FB-4A32-A145-4E221A43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DC275C-83AD-4E74-9F99-2A21F1C78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16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white text - on dark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r>
              <a:rPr lang="en-US" noProof="0"/>
              <a:t>Drag picture into placeholder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5FDA8F-E5DE-42B3-BE10-7B8BCDC83F2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D733F-B7CE-451D-A09C-370A3D494B3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4006D7-7C1F-4025-93C7-D6BFDD015A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8A7EB86-3F9E-4A42-81FA-F215DE6BC5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262" y="835024"/>
            <a:ext cx="5990400" cy="3168000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176400" indent="-176400">
              <a:lnSpc>
                <a:spcPct val="100000"/>
              </a:lnSpc>
              <a:spcAft>
                <a:spcPts val="1200"/>
              </a:spcAft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“Quote”</a:t>
            </a:r>
          </a:p>
        </p:txBody>
      </p:sp>
    </p:spTree>
    <p:extLst>
      <p:ext uri="{BB962C8B-B14F-4D97-AF65-F5344CB8AC3E}">
        <p14:creationId xmlns:p14="http://schemas.microsoft.com/office/powerpoint/2010/main" val="2195032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dark text - on ligh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r>
              <a:rPr lang="en-US"/>
              <a:t>Drag </a:t>
            </a:r>
            <a:r>
              <a:rPr lang="en-US" noProof="0"/>
              <a:t>picture</a:t>
            </a:r>
            <a:r>
              <a:rPr lang="en-US"/>
              <a:t> into placeholder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D03DB-E24A-4B52-B9D9-B3D6DF21389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8D1E53-7D02-44DA-8691-6E53E6200A0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3AB17E-1E0B-4FA0-982D-17BEFEF87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8E9124-E359-49E6-A14A-2497E35E51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262" y="835024"/>
            <a:ext cx="5990400" cy="3168000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176400" indent="-176400">
              <a:lnSpc>
                <a:spcPct val="100000"/>
              </a:lnSpc>
              <a:spcAft>
                <a:spcPts val="1200"/>
              </a:spcAft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“Quote”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26F7B-C707-4C07-B686-02CD29F0CAD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6263" y="1944888"/>
            <a:ext cx="3708400" cy="1594378"/>
          </a:xfrm>
        </p:spPr>
        <p:txBody>
          <a:bodyPr/>
          <a:lstStyle>
            <a:lvl1pPr marL="0" indent="0">
              <a:buNone/>
              <a:tabLst/>
              <a:defRPr lang="en-US" sz="5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Closing line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330700"/>
            <a:ext cx="5112709" cy="44886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Department</a:t>
            </a:r>
            <a:br>
              <a:rPr lang="en-US"/>
            </a:br>
            <a:r>
              <a:rPr lang="en-US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D1E7E9-0B74-D54C-8C9A-067E1D0C0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78" y="1283678"/>
            <a:ext cx="3859822" cy="3859822"/>
          </a:xfrm>
          <a:prstGeom prst="rect">
            <a:avLst/>
          </a:prstGeom>
        </p:spPr>
      </p:pic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A798CCC-F599-47BC-84EE-8CAA3D2206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6097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2" y="835024"/>
            <a:ext cx="7990393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73F1347-FE67-40E4-AA2D-310D37787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90D2E0-D57F-4A41-BD5C-3583FF074B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4C421E-5D95-451E-8949-471305E9407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9D60DA-BD57-4569-90FD-32EA726464E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58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4859339" y="835025"/>
            <a:ext cx="3708400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4831"/>
            <a:ext cx="3708400" cy="390061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544DA18-BA2E-49AF-B2A3-110A868A5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0B1EFA-FE5D-49F8-A5F8-64954B1A72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5A3B56-08BB-4B0C-8F45-D0C01C59B0B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001A6C6-F35F-4B8D-9A93-636EA444ED2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98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orange text and dark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 baseline="0"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chemeClr val="accent2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8C401EA3-16A6-47D3-9D6E-A27DFE2287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8984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859339" y="835025"/>
            <a:ext cx="3708400" cy="390061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544DA18-BA2E-49AF-B2A3-110A868A5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0B1EFA-FE5D-49F8-A5F8-64954B1A72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5A3B56-08BB-4B0C-8F45-D0C01C59B0B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001A6C6-F35F-4B8D-9A93-636EA444ED2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19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5"/>
          <p:cNvSpPr>
            <a:spLocks noGrp="1"/>
          </p:cNvSpPr>
          <p:nvPr>
            <p:ph type="chart" sz="quarter" idx="19"/>
          </p:nvPr>
        </p:nvSpPr>
        <p:spPr>
          <a:xfrm>
            <a:off x="4859337" y="835024"/>
            <a:ext cx="3708401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14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2" y="835024"/>
            <a:ext cx="3708401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97C3F8B-AA01-47E2-9CB3-C8B5B86F1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tabLst>
                <a:tab pos="1079500" algn="l"/>
              </a:tabLst>
              <a:defRPr/>
            </a:lvl1pPr>
          </a:lstStyle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27E724-76AC-43CB-8150-488BD4B602E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02BF66-0833-4D31-80F3-93788D9D40C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46FAC6A-2EDD-45F1-BB2D-4D0B78A051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1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3" y="835025"/>
            <a:ext cx="2471825" cy="3898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8" name="Chart Placeholder 5"/>
          <p:cNvSpPr>
            <a:spLocks noGrp="1"/>
          </p:cNvSpPr>
          <p:nvPr>
            <p:ph type="chart" sz="quarter" idx="18"/>
          </p:nvPr>
        </p:nvSpPr>
        <p:spPr>
          <a:xfrm>
            <a:off x="3336087" y="835025"/>
            <a:ext cx="2471825" cy="3898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9" name="Chart Placeholder 5"/>
          <p:cNvSpPr>
            <a:spLocks noGrp="1"/>
          </p:cNvSpPr>
          <p:nvPr>
            <p:ph type="chart" sz="quarter" idx="19"/>
          </p:nvPr>
        </p:nvSpPr>
        <p:spPr>
          <a:xfrm>
            <a:off x="6095912" y="835025"/>
            <a:ext cx="2471825" cy="3898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6AC3EB6-1B81-4F6E-9980-641B2C288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0E28DA-F910-4040-B42A-86EE40EE144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2FDF0E6-F08C-4144-89DF-E19E4D5C057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51FF921-569A-4A54-859C-5F61B641D59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00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1300"/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D1E7E9-0B74-D54C-8C9A-067E1D0C0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78" y="1283678"/>
            <a:ext cx="3859822" cy="3859822"/>
          </a:xfrm>
          <a:prstGeom prst="rect">
            <a:avLst/>
          </a:prstGeom>
        </p:spPr>
      </p:pic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FCEF2CD-9A3A-421B-94C9-614952CA20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9295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576264" y="1063626"/>
            <a:ext cx="7991474" cy="156527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bg1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Click to edit title</a:t>
            </a:r>
            <a:br>
              <a:rPr lang="en-US"/>
            </a:br>
            <a:r>
              <a:rPr lang="en-US"/>
              <a:t>max over 2 lines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76264" y="2641599"/>
            <a:ext cx="7991474" cy="660401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2000">
                <a:solidFill>
                  <a:schemeClr val="accent2"/>
                </a:solidFill>
              </a:defRPr>
            </a:lvl1pPr>
          </a:lstStyle>
          <a:p>
            <a:r>
              <a:rPr lang="en-US"/>
              <a:t>Subtitle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6EA6FA-95FE-4F8F-85EC-1FAC96E3B7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10452-B107-48F7-82C4-83CEEEAF2C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B5289F-FA18-43F2-8D12-2C70CDD7C8F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9B5CBCDE-5E13-4C2D-BD2B-A7F04116F6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5181"/>
          <a:stretch/>
        </p:blipFill>
        <p:spPr>
          <a:xfrm>
            <a:off x="0" y="-1"/>
            <a:ext cx="9144000" cy="79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1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6262" y="835025"/>
            <a:ext cx="7991475" cy="38973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GB" dirty="0"/>
            </a:lvl1pPr>
          </a:lstStyle>
          <a:p>
            <a:pPr marL="285750" lvl="0" indent="-285750">
              <a:lnSpc>
                <a:spcPct val="100000"/>
              </a:lnSpc>
            </a:pPr>
            <a:r>
              <a:rPr lang="en-US"/>
              <a:t>Click to edit Master text styles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0D682A7-E09E-481B-B790-3AF34F8C4E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Agenda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3A9B50-46B5-4E97-BF86-927797BF349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E6D825-B685-43C9-80D2-C60FD7D078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9D7424-FFC1-4F16-B297-C0AF041229F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6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C9CF60C-F237-4C35-B5B9-DCAC15891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9DBEF-F615-45A1-AA51-C34CD01BC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3A0FA-AB68-49F8-A8DA-E9F3A2F1B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1F4F1C2-2D04-4080-9FD1-F04C6A85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46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6"/>
            <a:ext cx="7991475" cy="38973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8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C4B0388-7C7E-45C3-A6E3-3E637FAB2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C33F9F-6CBB-499E-A399-F579A1C082A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B278D-E37B-46DC-954C-589B0EF3EA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26578-F514-4D23-8B3F-F3016B7CA9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4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576263" y="835025"/>
            <a:ext cx="7991475" cy="38973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0FE40DE-7E7D-4146-AB2D-5551E7E74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1770B-7A94-4844-AD38-CF8FB308000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74F79-D68A-45F4-B9C7-F1CCDF9519A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56A03-20E1-4E11-AF69-2080BD58C14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79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4859338" y="835026"/>
            <a:ext cx="3708400" cy="3898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 baseline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3708400" cy="3898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1EA73AF-7637-4A6C-A4B0-311EBFC6D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4264F-6D72-4F24-8CD7-BE495E8BB68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CD3D90-6931-458C-A0AF-D2BBC25C866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8558DF-C777-4C31-85A8-21E662F0A5EB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white text and whi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chtergrondBeeld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E4043">
              <a:alpha val="14902"/>
            </a:srgbClr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 baseline="0"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bg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59E71B1-F750-4435-986C-7F9EF20560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9294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859338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/>
            </a:lvl1pPr>
            <a:lvl2pPr marL="287338" indent="-287338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872E2A8-E205-4778-8440-C86A31617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4B11B-E592-4BB9-AE34-F70CB195E727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F1A4215-8A59-48E0-8F12-9F23CA60220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F294D08-94E6-49A2-9DF7-3985093964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6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6"/>
          </a:solidFill>
        </p:spPr>
        <p:txBody>
          <a:bodyPr tIns="2916000"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Drag picture to placeholder </a:t>
            </a:r>
            <a:br>
              <a:rPr lang="en-US" noProof="0"/>
            </a:br>
            <a:r>
              <a:rPr lang="en-US" noProof="0"/>
              <a:t>or click icon to add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3708400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1301CE-B3DE-49E1-B3B2-EA2475A7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195263"/>
            <a:ext cx="3708400" cy="5048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3F7EFBD-DB9C-45C5-9F2E-C46AEC5F67DA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3377E4-E0A6-4CAB-B97D-2004235209B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4FCB58-7D88-4A1A-B1DD-02B1B052F52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25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9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6"/>
          </a:solidFill>
        </p:spPr>
        <p:txBody>
          <a:bodyPr tIns="2916000"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Drag picture to placeholder</a:t>
            </a:r>
            <a:br>
              <a:rPr lang="en-US" noProof="0"/>
            </a:br>
            <a:r>
              <a:rPr lang="en-US" noProof="0"/>
              <a:t>or click icon to add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859338" y="835025"/>
            <a:ext cx="3681797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EE6764-BCD9-4C0F-8D7F-6DAB3E011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9338" y="195263"/>
            <a:ext cx="3681797" cy="5048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0B3F087-DB20-4A94-AB80-B37ECB4779CB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C6D60D1-99A0-4A98-BC8E-3EF57AA94001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76BAC64-3B0D-463F-8B20-473CDA4BD82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14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505335" y="835025"/>
            <a:ext cx="5062402" cy="3897313"/>
          </a:xfrm>
          <a:prstGeom prst="rect">
            <a:avLst/>
          </a:prstGeom>
          <a:solidFill>
            <a:schemeClr val="accent6"/>
          </a:solidFill>
        </p:spPr>
        <p:txBody>
          <a:bodyPr tIns="2232000"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2641070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2C27FB-C163-4802-BBE9-1194F6A07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946856-8546-4DA9-9A8E-E5AE5A89C49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75E8465-767D-44BA-B892-E9FA43E13D5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6D917-89B9-4999-9898-0406930D63BE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62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large)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505335" y="835025"/>
            <a:ext cx="5062402" cy="3897313"/>
          </a:xfrm>
          <a:prstGeom prst="roundRect">
            <a:avLst>
              <a:gd name="adj" fmla="val 4402"/>
            </a:avLst>
          </a:prstGeom>
          <a:solidFill>
            <a:schemeClr val="accent6"/>
          </a:solidFill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2232000" rIns="0" bIns="0"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835025"/>
            <a:ext cx="2641070" cy="3897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6B6A0F-FAB0-4F8C-9459-30EDA0835272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A77CE-E662-481F-BCC4-5E6BB30CACEC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6AD45-0EAC-4DBD-8C61-C0F4ACB53601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2C27FB-C163-4802-BBE9-1194F6A07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36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4859336" y="835025"/>
            <a:ext cx="3708401" cy="3897313"/>
          </a:xfrm>
          <a:prstGeom prst="rect">
            <a:avLst/>
          </a:prstGeom>
          <a:solidFill>
            <a:schemeClr val="accent6"/>
          </a:solidFill>
        </p:spPr>
        <p:txBody>
          <a:bodyPr tIns="2232000"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71526E6-52FE-4A12-AF1B-B37A25A0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7FD35B-6C0E-42DE-85B1-6521194AA6A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B11B6FB-578C-4F3B-A98D-5AF9DECFC4C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18D1FF-B499-48AE-A463-FCD1B03277A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04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(right small)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4859336" y="835025"/>
            <a:ext cx="3708401" cy="3897313"/>
          </a:xfrm>
          <a:prstGeom prst="roundRect">
            <a:avLst>
              <a:gd name="adj" fmla="val 4626"/>
            </a:avLst>
          </a:prstGeom>
          <a:solidFill>
            <a:schemeClr val="accent6"/>
          </a:solidFill>
          <a:effectLst/>
        </p:spPr>
        <p:txBody>
          <a:bodyPr tIns="2232000"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71526E6-52FE-4A12-AF1B-B37A25A0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DD8DB3-C531-4BAF-94DF-B0A78EC7175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44BE83-BA14-49B6-A392-4BAD50F8603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F0C4FF9-2E18-439F-BB75-2227EBAD588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51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 (w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BA7FD14-63CD-42B5-8123-E0D2D06A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40CD0-E62A-40D6-A9A7-E90A7941CF8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71E6EE-F796-4FC9-A7D0-4C318002A7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A59B62-65E5-4805-9C65-6AB0D3219C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1D87977-6410-4861-821B-247A28DFF45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76263" y="835025"/>
            <a:ext cx="7991475" cy="3897313"/>
          </a:xfrm>
          <a:solidFill>
            <a:schemeClr val="accent6"/>
          </a:solidFill>
        </p:spPr>
        <p:txBody>
          <a:bodyPr tIns="223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6C00"/>
              </a:buClr>
              <a:buSzTx/>
              <a:buFont typeface="Arial" panose="020B0604020202020204" pitchFamily="34" charset="0"/>
              <a:buNone/>
              <a:tabLst>
                <a:tab pos="266700" algn="l"/>
              </a:tabLst>
              <a:defRPr/>
            </a:pPr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566524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with vide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61EF6098-F062-48C8-804B-4CB80BE90332}"/>
              </a:ext>
            </a:extLst>
          </p:cNvPr>
          <p:cNvSpPr>
            <a:spLocks noGrp="1"/>
          </p:cNvSpPr>
          <p:nvPr>
            <p:ph type="media" sz="quarter" idx="17" hasCustomPrompt="1"/>
          </p:nvPr>
        </p:nvSpPr>
        <p:spPr>
          <a:xfrm>
            <a:off x="0" y="0"/>
            <a:ext cx="9144000" cy="5143500"/>
          </a:xfrm>
          <a:solidFill>
            <a:srgbClr val="3E4043">
              <a:alpha val="14902"/>
            </a:srgb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6C00"/>
              </a:buClr>
              <a:buSzTx/>
              <a:buFont typeface="Arial" panose="020B0604020202020204" pitchFamily="34" charset="0"/>
              <a:buNone/>
              <a:tabLst>
                <a:tab pos="266700" algn="l"/>
              </a:tabLst>
              <a:defRPr/>
            </a:pPr>
            <a:r>
              <a:rPr lang="en-US" noProof="0"/>
              <a:t>Drag movie to placeholder or click icon to add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E8C169-6D44-4FAB-8862-F0E9E8469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4227513"/>
            <a:ext cx="7991474" cy="5048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8403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5" pos="5397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able Placeholder 6"/>
          <p:cNvSpPr>
            <a:spLocks noGrp="1"/>
          </p:cNvSpPr>
          <p:nvPr>
            <p:ph type="tbl" sz="quarter" idx="16"/>
          </p:nvPr>
        </p:nvSpPr>
        <p:spPr>
          <a:xfrm>
            <a:off x="576261" y="835024"/>
            <a:ext cx="7990394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table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A7FD14-63CD-42B5-8123-E0D2D06A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40CD0-E62A-40D6-A9A7-E90A7941CF8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71E6EE-F796-4FC9-A7D0-4C318002A7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A59B62-65E5-4805-9C65-6AB0D3219C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6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orange text and whi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chtergrondBeeld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E4043">
              <a:alpha val="14902"/>
            </a:srgbClr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 baseline="0"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bg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chemeClr val="accent2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0E6E70A5-8AF3-4A7A-B204-A2BBA10353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7043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EEE115E-9A03-449B-92F1-3CD40794A0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2057400"/>
            <a:ext cx="3086100" cy="30861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2" y="835024"/>
            <a:ext cx="5990400" cy="3168000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0" indent="0">
              <a:lnSpc>
                <a:spcPct val="100000"/>
              </a:lnSpc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“Quote”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140A6-5D0E-4488-95CA-4733486F5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200B3A-B3FB-4A32-A145-4E221A43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DC275C-83AD-4E74-9F99-2A21F1C78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47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white text - on dark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Drag picture into placeholder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3C7E15-6A7F-304C-9E96-52D4906FD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263" y="835024"/>
            <a:ext cx="5976000" cy="3168000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“Quote”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5FDA8F-E5DE-42B3-BE10-7B8BCDC83F2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D733F-B7CE-451D-A09C-370A3D494B3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4006D7-7C1F-4025-93C7-D6BFDD015A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5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dark text - on ligh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Drag </a:t>
            </a:r>
            <a:r>
              <a:rPr lang="en-US" noProof="0"/>
              <a:t>picture</a:t>
            </a:r>
            <a:r>
              <a:rPr lang="en-US"/>
              <a:t> into placeholder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3C7E15-6A7F-304C-9E96-52D4906FD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263" y="835024"/>
            <a:ext cx="5976000" cy="3168000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lnSpc>
                <a:spcPct val="100000"/>
              </a:lnSpc>
              <a:defRPr sz="3600">
                <a:solidFill>
                  <a:srgbClr val="53565A"/>
                </a:solidFill>
              </a:defRPr>
            </a:lvl1pPr>
          </a:lstStyle>
          <a:p>
            <a:r>
              <a:rPr lang="en-US"/>
              <a:t>“Quote”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D03DB-E24A-4B52-B9D9-B3D6DF21389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8D1E53-7D02-44DA-8691-6E53E6200A0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3AB17E-1E0B-4FA0-982D-17BEFEF877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28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26F7B-C707-4C07-B686-02CD29F0CAD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6263" y="1944888"/>
            <a:ext cx="3708400" cy="1594378"/>
          </a:xfrm>
        </p:spPr>
        <p:txBody>
          <a:bodyPr/>
          <a:lstStyle>
            <a:lvl1pPr marL="0" indent="0">
              <a:buNone/>
              <a:tabLst/>
              <a:defRPr lang="en-US" sz="50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Closing line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330700"/>
            <a:ext cx="5112709" cy="44886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Department</a:t>
            </a:r>
            <a:br>
              <a:rPr lang="en-US"/>
            </a:br>
            <a:r>
              <a:rPr lang="en-US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D1E7E9-0B74-D54C-8C9A-067E1D0C0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78" y="1283678"/>
            <a:ext cx="3859822" cy="3859822"/>
          </a:xfrm>
          <a:prstGeom prst="rect">
            <a:avLst/>
          </a:prstGeom>
        </p:spPr>
      </p:pic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E151E-40BD-4BA6-BA47-B4CC88EEAB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2654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2" y="835024"/>
            <a:ext cx="7990393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73F1347-FE67-40E4-AA2D-310D37787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90D2E0-D57F-4A41-BD5C-3583FF074B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4C421E-5D95-451E-8949-471305E9407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9D60DA-BD57-4569-90FD-32EA726464E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5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4859339" y="835025"/>
            <a:ext cx="3708400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834831"/>
            <a:ext cx="3708400" cy="390061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544DA18-BA2E-49AF-B2A3-110A868A5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0B1EFA-FE5D-49F8-A5F8-64954B1A72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5A3B56-08BB-4B0C-8F45-D0C01C59B0B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001A6C6-F35F-4B8D-9A93-636EA444ED2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0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3" y="835025"/>
            <a:ext cx="3708400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859339" y="835025"/>
            <a:ext cx="3708400" cy="390061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/>
              <a:t>Click to add text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544DA18-BA2E-49AF-B2A3-110A868A5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0B1EFA-FE5D-49F8-A5F8-64954B1A72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5A3B56-08BB-4B0C-8F45-D0C01C59B0B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001A6C6-F35F-4B8D-9A93-636EA444ED2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5"/>
          <p:cNvSpPr>
            <a:spLocks noGrp="1"/>
          </p:cNvSpPr>
          <p:nvPr>
            <p:ph type="chart" sz="quarter" idx="19"/>
          </p:nvPr>
        </p:nvSpPr>
        <p:spPr>
          <a:xfrm>
            <a:off x="4859337" y="835024"/>
            <a:ext cx="3708401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14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2" y="835024"/>
            <a:ext cx="3708401" cy="38973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97C3F8B-AA01-47E2-9CB3-C8B5B86F1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27E724-76AC-43CB-8150-488BD4B602E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02BF66-0833-4D31-80F3-93788D9D40C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46FAC6A-2EDD-45F1-BB2D-4D0B78A051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437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3" y="835025"/>
            <a:ext cx="2471825" cy="3898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8" name="Chart Placeholder 5"/>
          <p:cNvSpPr>
            <a:spLocks noGrp="1"/>
          </p:cNvSpPr>
          <p:nvPr>
            <p:ph type="chart" sz="quarter" idx="18"/>
          </p:nvPr>
        </p:nvSpPr>
        <p:spPr>
          <a:xfrm>
            <a:off x="3336087" y="835025"/>
            <a:ext cx="2471825" cy="3898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9" name="Chart Placeholder 5"/>
          <p:cNvSpPr>
            <a:spLocks noGrp="1"/>
          </p:cNvSpPr>
          <p:nvPr>
            <p:ph type="chart" sz="quarter" idx="19"/>
          </p:nvPr>
        </p:nvSpPr>
        <p:spPr>
          <a:xfrm>
            <a:off x="6095912" y="835025"/>
            <a:ext cx="2471825" cy="3898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/>
              <a:t>Click icon to add chart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6AC3EB6-1B81-4F6E-9980-641B2C288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0E28DA-F910-4040-B42A-86EE40EE144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2FDF0E6-F08C-4144-89DF-E19E4D5C057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51FF921-569A-4A54-859C-5F61B641D59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98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orange and gray text and whi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chtergrondBeeld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E4043">
              <a:alpha val="14902"/>
            </a:srgbClr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 baseline="0"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chemeClr val="accent2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0E6E70A5-8AF3-4A7A-B204-A2BBA10353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931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76263" y="4411227"/>
            <a:ext cx="5112709" cy="4900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1300"/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Month, year</a:t>
            </a:r>
            <a:br>
              <a:rPr lang="en-US"/>
            </a:br>
            <a:r>
              <a:rPr lang="en-US"/>
              <a:t>Name presenter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6263" y="1659467"/>
            <a:ext cx="5112709" cy="17441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rgbClr val="53565A"/>
                </a:solidFill>
              </a:defRPr>
            </a:lvl1pPr>
          </a:lstStyle>
          <a:p>
            <a:r>
              <a:rPr lang="en-US" noProof="0"/>
              <a:t>Click to edit title max over 2x lines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76263" y="3488267"/>
            <a:ext cx="5112709" cy="762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D1E7E9-0B74-D54C-8C9A-067E1D0C0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78" y="1283678"/>
            <a:ext cx="3859822" cy="3859822"/>
          </a:xfrm>
          <a:prstGeom prst="rect">
            <a:avLst/>
          </a:prstGeom>
        </p:spPr>
      </p:pic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8A0C770-19FC-43E2-AEE2-B18B053BEF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369888"/>
            <a:ext cx="552450" cy="609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38993" cy="797661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576264" y="1063626"/>
            <a:ext cx="7991474" cy="156527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/>
              <a:t>Click to edit title</a:t>
            </a:r>
            <a:br>
              <a:rPr lang="en-US"/>
            </a:br>
            <a:r>
              <a:rPr lang="en-US"/>
              <a:t>max over 2 lines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76264" y="2641599"/>
            <a:ext cx="7991474" cy="660401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2000">
                <a:solidFill>
                  <a:schemeClr val="accent2"/>
                </a:solidFill>
              </a:defRPr>
            </a:lvl1pPr>
          </a:lstStyle>
          <a:p>
            <a:r>
              <a:rPr lang="en-US"/>
              <a:t>Subtitle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6EA6FA-95FE-4F8F-85EC-1FAC96E3B7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10452-B107-48F7-82C4-83CEEEAF2C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B5289F-FA18-43F2-8D12-2C70CDD7C8F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6262" y="835025"/>
            <a:ext cx="7991475" cy="38973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88000" indent="-288000">
              <a:defRPr lang="en-GB" dirty="0"/>
            </a:lvl1pPr>
          </a:lstStyle>
          <a:p>
            <a:pPr marL="285750" lvl="0" indent="-285750">
              <a:lnSpc>
                <a:spcPct val="100000"/>
              </a:lnSpc>
            </a:pPr>
            <a:r>
              <a:rPr lang="en-GB"/>
              <a:t>Click to edit Master text styles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0D682A7-E09E-481B-B790-3AF34F8C4E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Agenda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3A9B50-46B5-4E97-BF86-927797BF349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E6D825-B685-43C9-80D2-C60FD7D078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9D7424-FFC1-4F16-B297-C0AF041229F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0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53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24" Type="http://schemas.openxmlformats.org/officeDocument/2006/relationships/image" Target="../media/image4.svg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slideLayout" Target="../slideLayouts/slideLayout5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6263" y="4961769"/>
            <a:ext cx="20592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61769"/>
            <a:ext cx="30861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928590-4084-6B40-8DED-B4F8C98BED1B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>
          <a:xfrm>
            <a:off x="8567737" y="198501"/>
            <a:ext cx="401839" cy="443408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7821950" cy="50482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576263" y="835024"/>
            <a:ext cx="7991475" cy="38973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5DEE88-71BA-4950-8D35-00B2B8E79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677" y="4961769"/>
            <a:ext cx="389103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5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2" r:id="rId2"/>
    <p:sldLayoutId id="2147483803" r:id="rId3"/>
    <p:sldLayoutId id="2147483660" r:id="rId4"/>
    <p:sldLayoutId id="2147483802" r:id="rId5"/>
    <p:sldLayoutId id="2147483804" r:id="rId6"/>
    <p:sldLayoutId id="2147483701" r:id="rId7"/>
    <p:sldLayoutId id="2147483734" r:id="rId8"/>
    <p:sldLayoutId id="2147483650" r:id="rId9"/>
    <p:sldLayoutId id="2147483735" r:id="rId10"/>
    <p:sldLayoutId id="2147483708" r:id="rId11"/>
    <p:sldLayoutId id="2147483662" r:id="rId12"/>
    <p:sldLayoutId id="2147483703" r:id="rId13"/>
    <p:sldLayoutId id="2147483696" r:id="rId14"/>
    <p:sldLayoutId id="2147483663" r:id="rId15"/>
    <p:sldLayoutId id="2147483698" r:id="rId16"/>
    <p:sldLayoutId id="2147483699" r:id="rId17"/>
    <p:sldLayoutId id="2147483737" r:id="rId18"/>
    <p:sldLayoutId id="2147483666" r:id="rId19"/>
    <p:sldLayoutId id="2147483736" r:id="rId20"/>
    <p:sldLayoutId id="2147483738" r:id="rId21"/>
    <p:sldLayoutId id="2147483767" r:id="rId22"/>
    <p:sldLayoutId id="2147483669" r:id="rId23"/>
    <p:sldLayoutId id="2147483665" r:id="rId24"/>
    <p:sldLayoutId id="2147483664" r:id="rId25"/>
    <p:sldLayoutId id="2147483709" r:id="rId26"/>
    <p:sldLayoutId id="2147483670" r:id="rId2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•"/>
        <a:tabLst>
          <a:tab pos="266700" algn="l"/>
        </a:tabLst>
        <a:defRPr lang="nl-NL" sz="1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6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−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82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de-DE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1809750" indent="-1952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62163" indent="-17621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3625" indent="-1825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598738" indent="-177800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63">
          <p15:clr>
            <a:srgbClr val="F26B43"/>
          </p15:clr>
        </p15:guide>
        <p15:guide id="2" pos="2880">
          <p15:clr>
            <a:srgbClr val="F26B43"/>
          </p15:clr>
        </p15:guide>
        <p15:guide id="3" pos="2699">
          <p15:clr>
            <a:srgbClr val="F26B43"/>
          </p15:clr>
        </p15:guide>
        <p15:guide id="4" pos="3061">
          <p15:clr>
            <a:srgbClr val="F26B43"/>
          </p15:clr>
        </p15:guide>
        <p15:guide id="5" pos="5397">
          <p15:clr>
            <a:srgbClr val="F26B43"/>
          </p15:clr>
        </p15:guide>
        <p15:guide id="6" orient="horz" pos="526" userDrawn="1">
          <p15:clr>
            <a:srgbClr val="F26B43"/>
          </p15:clr>
        </p15:guide>
        <p15:guide id="9" orient="horz" pos="441" userDrawn="1">
          <p15:clr>
            <a:srgbClr val="F26B43"/>
          </p15:clr>
        </p15:guide>
        <p15:guide id="10" orient="horz" pos="123" userDrawn="1">
          <p15:clr>
            <a:srgbClr val="F26B43"/>
          </p15:clr>
        </p15:guide>
        <p15:guide id="11" orient="horz" pos="3003" userDrawn="1">
          <p15:clr>
            <a:srgbClr val="547EBF"/>
          </p15:clr>
        </p15:guide>
        <p15:guide id="12" pos="5647" userDrawn="1">
          <p15:clr>
            <a:srgbClr val="547EBF"/>
          </p15:clr>
        </p15:guide>
        <p15:guide id="13" orient="horz" pos="3185" userDrawn="1">
          <p15:clr>
            <a:srgbClr val="9FCC3B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6263" y="4961769"/>
            <a:ext cx="20592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61769"/>
            <a:ext cx="30861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7821950" cy="50482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576263" y="835024"/>
            <a:ext cx="7991475" cy="38973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5DEE88-71BA-4950-8D35-00B2B8E79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677" y="4961769"/>
            <a:ext cx="389103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8D5161C8-EE77-4377-B6B1-7E9C29CB9F0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567737" y="198501"/>
            <a:ext cx="401839" cy="44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58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8" r:id="rId2"/>
    <p:sldLayoutId id="2147483792" r:id="rId3"/>
    <p:sldLayoutId id="2147483790" r:id="rId4"/>
    <p:sldLayoutId id="2147483791" r:id="rId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•"/>
        <a:tabLst>
          <a:tab pos="266700" algn="l"/>
        </a:tabLst>
        <a:defRPr lang="nl-NL" sz="1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6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−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82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de-DE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1809750" indent="-1952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62163" indent="-17621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3625" indent="-1825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598738" indent="-177800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63">
          <p15:clr>
            <a:srgbClr val="F26B43"/>
          </p15:clr>
        </p15:guide>
        <p15:guide id="2" pos="2880">
          <p15:clr>
            <a:srgbClr val="F26B43"/>
          </p15:clr>
        </p15:guide>
        <p15:guide id="3" pos="2699">
          <p15:clr>
            <a:srgbClr val="F26B43"/>
          </p15:clr>
        </p15:guide>
        <p15:guide id="4" pos="3061">
          <p15:clr>
            <a:srgbClr val="F26B43"/>
          </p15:clr>
        </p15:guide>
        <p15:guide id="5" pos="5397">
          <p15:clr>
            <a:srgbClr val="F26B43"/>
          </p15:clr>
        </p15:guide>
        <p15:guide id="6" orient="horz" pos="526" userDrawn="1">
          <p15:clr>
            <a:srgbClr val="F26B43"/>
          </p15:clr>
        </p15:guide>
        <p15:guide id="9" orient="horz" pos="441" userDrawn="1">
          <p15:clr>
            <a:srgbClr val="F26B43"/>
          </p15:clr>
        </p15:guide>
        <p15:guide id="10" orient="horz" pos="123" userDrawn="1">
          <p15:clr>
            <a:srgbClr val="F26B43"/>
          </p15:clr>
        </p15:guide>
        <p15:guide id="11" orient="horz" pos="3003" userDrawn="1">
          <p15:clr>
            <a:srgbClr val="547EBF"/>
          </p15:clr>
        </p15:guide>
        <p15:guide id="12" pos="5647" userDrawn="1">
          <p15:clr>
            <a:srgbClr val="547EBF"/>
          </p15:clr>
        </p15:guide>
        <p15:guide id="13" orient="horz" pos="3185" userDrawn="1">
          <p15:clr>
            <a:srgbClr val="9FCC3B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E2E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6263" y="4961769"/>
            <a:ext cx="20592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61769"/>
            <a:ext cx="30861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7821950" cy="50482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576263" y="835024"/>
            <a:ext cx="7991475" cy="3897313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5DEE88-71BA-4950-8D35-00B2B8E79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677" y="4961769"/>
            <a:ext cx="389103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2B5B76-D48B-486B-B148-17C02F22EB4C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8570538" y="198501"/>
            <a:ext cx="396236" cy="44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5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801" r:id="rId16"/>
    <p:sldLayoutId id="2147483762" r:id="rId17"/>
    <p:sldLayoutId id="2147483763" r:id="rId18"/>
    <p:sldLayoutId id="2147483764" r:id="rId19"/>
    <p:sldLayoutId id="2147483765" r:id="rId20"/>
    <p:sldLayoutId id="2147483766" r:id="rId2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•"/>
        <a:tabLst>
          <a:tab pos="266700" algn="l"/>
        </a:tabLst>
        <a:defRPr lang="nl-NL" sz="1800" kern="1200" dirty="0" smtClean="0">
          <a:solidFill>
            <a:schemeClr val="bg1"/>
          </a:solidFill>
          <a:latin typeface="+mn-lt"/>
          <a:ea typeface="+mn-ea"/>
          <a:cs typeface="+mn-cs"/>
        </a:defRPr>
      </a:lvl1pPr>
      <a:lvl2pPr marL="46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−"/>
        <a:defRPr lang="nl-NL" sz="1600" kern="1200" dirty="0" smtClean="0">
          <a:solidFill>
            <a:schemeClr val="bg1"/>
          </a:solidFill>
          <a:latin typeface="+mn-lt"/>
          <a:ea typeface="+mn-ea"/>
          <a:cs typeface="+mn-cs"/>
        </a:defRPr>
      </a:lvl2pPr>
      <a:lvl3pPr marL="64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bg1"/>
          </a:solidFill>
          <a:latin typeface="+mn-lt"/>
          <a:ea typeface="+mn-ea"/>
          <a:cs typeface="+mn-cs"/>
        </a:defRPr>
      </a:lvl3pPr>
      <a:lvl4pPr marL="82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bg1"/>
          </a:solidFill>
          <a:latin typeface="+mn-lt"/>
          <a:ea typeface="+mn-ea"/>
          <a:cs typeface="+mn-cs"/>
        </a:defRPr>
      </a:lvl4pPr>
      <a:lvl5pPr marL="100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de-DE" sz="1600" kern="1200" dirty="0">
          <a:solidFill>
            <a:schemeClr val="bg1"/>
          </a:solidFill>
          <a:latin typeface="+mn-lt"/>
          <a:ea typeface="+mn-ea"/>
          <a:cs typeface="+mn-cs"/>
        </a:defRPr>
      </a:lvl5pPr>
      <a:lvl6pPr marL="1809750" indent="-1952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62163" indent="-17621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3625" indent="-1825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598738" indent="-177800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63">
          <p15:clr>
            <a:srgbClr val="F26B43"/>
          </p15:clr>
        </p15:guide>
        <p15:guide id="2" pos="2880">
          <p15:clr>
            <a:srgbClr val="F26B43"/>
          </p15:clr>
        </p15:guide>
        <p15:guide id="3" pos="2699">
          <p15:clr>
            <a:srgbClr val="F26B43"/>
          </p15:clr>
        </p15:guide>
        <p15:guide id="4" pos="3061">
          <p15:clr>
            <a:srgbClr val="F26B43"/>
          </p15:clr>
        </p15:guide>
        <p15:guide id="5" pos="5397">
          <p15:clr>
            <a:srgbClr val="F26B43"/>
          </p15:clr>
        </p15:guide>
        <p15:guide id="6" orient="horz" pos="526" userDrawn="1">
          <p15:clr>
            <a:srgbClr val="F26B43"/>
          </p15:clr>
        </p15:guide>
        <p15:guide id="9" orient="horz" pos="441" userDrawn="1">
          <p15:clr>
            <a:srgbClr val="F26B43"/>
          </p15:clr>
        </p15:guide>
        <p15:guide id="10" orient="horz" pos="123" userDrawn="1">
          <p15:clr>
            <a:srgbClr val="F26B43"/>
          </p15:clr>
        </p15:guide>
        <p15:guide id="11" orient="horz" pos="3003" userDrawn="1">
          <p15:clr>
            <a:srgbClr val="547EBF"/>
          </p15:clr>
        </p15:guide>
        <p15:guide id="12" pos="5647" userDrawn="1">
          <p15:clr>
            <a:srgbClr val="547EBF"/>
          </p15:clr>
        </p15:guide>
        <p15:guide id="13" orient="horz" pos="3185" userDrawn="1">
          <p15:clr>
            <a:srgbClr val="9FCC3B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E2E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6263" y="4961769"/>
            <a:ext cx="20592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61769"/>
            <a:ext cx="30861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7821950" cy="50482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576263" y="835024"/>
            <a:ext cx="7991475" cy="3897313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5DEE88-71BA-4950-8D35-00B2B8E79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677" y="4961769"/>
            <a:ext cx="389103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82F89014-7F8D-47C1-8D79-17A715C9D2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2B01DC-AA4B-4B09-A9C1-2490348EB46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570538" y="198501"/>
            <a:ext cx="396236" cy="44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07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•"/>
        <a:tabLst>
          <a:tab pos="266700" algn="l"/>
        </a:tabLst>
        <a:defRPr lang="nl-NL" sz="1800" kern="1200" dirty="0" smtClean="0">
          <a:solidFill>
            <a:schemeClr val="bg1"/>
          </a:solidFill>
          <a:latin typeface="+mn-lt"/>
          <a:ea typeface="+mn-ea"/>
          <a:cs typeface="+mn-cs"/>
        </a:defRPr>
      </a:lvl1pPr>
      <a:lvl2pPr marL="46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−"/>
        <a:defRPr lang="nl-NL" sz="1600" kern="1200" dirty="0" smtClean="0">
          <a:solidFill>
            <a:schemeClr val="bg1"/>
          </a:solidFill>
          <a:latin typeface="+mn-lt"/>
          <a:ea typeface="+mn-ea"/>
          <a:cs typeface="+mn-cs"/>
        </a:defRPr>
      </a:lvl2pPr>
      <a:lvl3pPr marL="64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bg1"/>
          </a:solidFill>
          <a:latin typeface="+mn-lt"/>
          <a:ea typeface="+mn-ea"/>
          <a:cs typeface="+mn-cs"/>
        </a:defRPr>
      </a:lvl3pPr>
      <a:lvl4pPr marL="82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bg1"/>
          </a:solidFill>
          <a:latin typeface="+mn-lt"/>
          <a:ea typeface="+mn-ea"/>
          <a:cs typeface="+mn-cs"/>
        </a:defRPr>
      </a:lvl4pPr>
      <a:lvl5pPr marL="1008000" indent="-18000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de-DE" sz="1600" kern="1200" dirty="0">
          <a:solidFill>
            <a:schemeClr val="bg1"/>
          </a:solidFill>
          <a:latin typeface="+mn-lt"/>
          <a:ea typeface="+mn-ea"/>
          <a:cs typeface="+mn-cs"/>
        </a:defRPr>
      </a:lvl5pPr>
      <a:lvl6pPr marL="1809750" indent="-1952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62163" indent="-17621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3625" indent="-182563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598738" indent="-177800" algn="l" defTabSz="685800" rtl="0" eaLnBrk="1" latinLnBrk="0" hangingPunct="1">
        <a:lnSpc>
          <a:spcPct val="90000"/>
        </a:lnSpc>
        <a:spcBef>
          <a:spcPts val="375"/>
        </a:spcBef>
        <a:buClr>
          <a:srgbClr val="FF6C0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63">
          <p15:clr>
            <a:srgbClr val="F26B43"/>
          </p15:clr>
        </p15:guide>
        <p15:guide id="2" pos="2880">
          <p15:clr>
            <a:srgbClr val="F26B43"/>
          </p15:clr>
        </p15:guide>
        <p15:guide id="3" pos="2699">
          <p15:clr>
            <a:srgbClr val="F26B43"/>
          </p15:clr>
        </p15:guide>
        <p15:guide id="4" pos="3061">
          <p15:clr>
            <a:srgbClr val="F26B43"/>
          </p15:clr>
        </p15:guide>
        <p15:guide id="5" pos="5397">
          <p15:clr>
            <a:srgbClr val="F26B43"/>
          </p15:clr>
        </p15:guide>
        <p15:guide id="6" orient="horz" pos="526" userDrawn="1">
          <p15:clr>
            <a:srgbClr val="F26B43"/>
          </p15:clr>
        </p15:guide>
        <p15:guide id="9" orient="horz" pos="441" userDrawn="1">
          <p15:clr>
            <a:srgbClr val="F26B43"/>
          </p15:clr>
        </p15:guide>
        <p15:guide id="10" orient="horz" pos="123" userDrawn="1">
          <p15:clr>
            <a:srgbClr val="F26B43"/>
          </p15:clr>
        </p15:guide>
        <p15:guide id="11" orient="horz" pos="3003" userDrawn="1">
          <p15:clr>
            <a:srgbClr val="547EBF"/>
          </p15:clr>
        </p15:guide>
        <p15:guide id="12" pos="5647" userDrawn="1">
          <p15:clr>
            <a:srgbClr val="547EBF"/>
          </p15:clr>
        </p15:guide>
        <p15:guide id="13" orient="horz" pos="3185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arketplace.visualstudio.com/items?itemName=Elsevier.cpld-viewer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rketplace.visualstudio.com/items?itemName=Elsevier.cpld-viewe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arketplace.visualstudio.com/items?itemName=Elsevier.cpld-viewe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Relationship Id="rId5" Type="http://schemas.openxmlformats.org/officeDocument/2006/relationships/hyperlink" Target="https://www.niso.org/publications/z39105-2023-cpld" TargetMode="Externa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elsevier.com/open-access/userlicense/1.0/" TargetMode="External"/><Relationship Id="rId5" Type="http://schemas.openxmlformats.org/officeDocument/2006/relationships/hyperlink" Target="https://doi.org/10.1016/j.cell.2020.05.015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3id.org/cpld/" TargetMode="External"/><Relationship Id="rId3" Type="http://schemas.openxmlformats.org/officeDocument/2006/relationships/hyperlink" Target="https://www.w3.org/TR/pub-manifest/#dfn-profiles" TargetMode="External"/><Relationship Id="rId7" Type="http://schemas.openxmlformats.org/officeDocument/2006/relationships/hyperlink" Target="https://html.spec.whatwg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relaxng.org/" TargetMode="External"/><Relationship Id="rId5" Type="http://schemas.openxmlformats.org/officeDocument/2006/relationships/hyperlink" Target="https://www.w3.org/TR/xmlschema11-1/" TargetMode="External"/><Relationship Id="rId10" Type="http://schemas.openxmlformats.org/officeDocument/2006/relationships/image" Target="../media/image10.jpeg"/><Relationship Id="rId4" Type="http://schemas.openxmlformats.org/officeDocument/2006/relationships/hyperlink" Target="https://www.w3.org/TR/shacl/" TargetMode="External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22E1B4D7-652F-73DF-A10D-126B2350B8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6025"/>
            <a:ext cx="3640327" cy="166374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FD8347-4804-47F1-98FB-1E11456E58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68634" y="4580913"/>
            <a:ext cx="1573048" cy="490001"/>
          </a:xfrm>
        </p:spPr>
        <p:txBody>
          <a:bodyPr/>
          <a:lstStyle/>
          <a:p>
            <a:r>
              <a:rPr lang="en-US" b="1">
                <a:solidFill>
                  <a:srgbClr val="005983"/>
                </a:solidFill>
              </a:rPr>
              <a:t>August 2024</a:t>
            </a:r>
          </a:p>
          <a:p>
            <a:r>
              <a:rPr lang="en-US" b="1">
                <a:solidFill>
                  <a:srgbClr val="005983"/>
                </a:solidFill>
              </a:rPr>
              <a:t>Edgar Schouten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46164F-14D7-4C97-AFFF-0E08E03824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434" y="707451"/>
            <a:ext cx="7276265" cy="650011"/>
          </a:xfrm>
        </p:spPr>
        <p:txBody>
          <a:bodyPr/>
          <a:lstStyle/>
          <a:p>
            <a:r>
              <a:rPr lang="en-US"/>
              <a:t>Content Profile/Linked Document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A9378B2-982B-4C37-BEC6-9E22292106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2569" y="1308165"/>
            <a:ext cx="5833964" cy="381000"/>
          </a:xfrm>
        </p:spPr>
        <p:txBody>
          <a:bodyPr/>
          <a:lstStyle/>
          <a:p>
            <a:r>
              <a:rPr lang="en-US"/>
              <a:t>A data serialization format for scholarly publishing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3E2E1-D8D0-428F-9CE1-98FD10199A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25479" y="3903091"/>
            <a:ext cx="941452" cy="1023156"/>
          </a:xfr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82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4061725" cy="504825"/>
          </a:xfrm>
        </p:spPr>
        <p:txBody>
          <a:bodyPr anchor="ctr">
            <a:normAutofit/>
          </a:bodyPr>
          <a:lstStyle/>
          <a:p>
            <a:r>
              <a:rPr lang="en-US"/>
              <a:t>Putting it together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D91E4-ED24-46C7-D519-DB49EEC2D396}"/>
              </a:ext>
            </a:extLst>
          </p:cNvPr>
          <p:cNvSpPr txBox="1"/>
          <p:nvPr/>
        </p:nvSpPr>
        <p:spPr>
          <a:xfrm>
            <a:off x="279400" y="22690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L"/>
          </a:p>
        </p:txBody>
      </p:sp>
      <p:sp>
        <p:nvSpPr>
          <p:cNvPr id="18" name="Tijdelijke aanduiding voor tekst 12">
            <a:extLst>
              <a:ext uri="{FF2B5EF4-FFF2-40B4-BE49-F238E27FC236}">
                <a16:creationId xmlns:a16="http://schemas.microsoft.com/office/drawing/2014/main" id="{271D023C-DDBD-FD65-F029-65351780B7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263" y="835025"/>
            <a:ext cx="2696017" cy="3982072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HTML for the article narrative and hierarchy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JSON-LD for a graph describing:</a:t>
            </a:r>
          </a:p>
          <a:p>
            <a:pPr lvl="2"/>
            <a:r>
              <a:rPr lang="en-US"/>
              <a:t>the metadata</a:t>
            </a:r>
          </a:p>
          <a:p>
            <a:pPr lvl="2"/>
            <a:r>
              <a:rPr lang="en-US"/>
              <a:t>the narrative structure</a:t>
            </a:r>
          </a:p>
          <a:p>
            <a:pPr lvl="2"/>
            <a:r>
              <a:rPr lang="en-US"/>
              <a:t>The referenced works, the people mentioned, their roles, their organizations, funds, keywords et cetera</a:t>
            </a:r>
          </a:p>
          <a:p>
            <a:pPr lvl="1"/>
            <a:r>
              <a:rPr lang="en-US"/>
              <a:t>Validate whether the Linked Document conforms to the Content Profile it claims to conform to.</a:t>
            </a:r>
          </a:p>
          <a:p>
            <a:pPr lvl="1"/>
            <a:r>
              <a:rPr lang="en-US"/>
              <a:t>CP/LD-viewer available on: </a:t>
            </a:r>
            <a:r>
              <a:rPr lang="en-US">
                <a:hlinkClick r:id="rId3"/>
              </a:rPr>
              <a:t>https://marketplace.visualstudio.com/items?itemName=Elsevier.cpld-viewer</a:t>
            </a:r>
            <a:r>
              <a:rPr lang="en-US"/>
              <a:t> (originally developed by Rinke Hoekstra and Andy Townsend from Elsevier)</a:t>
            </a:r>
          </a:p>
          <a:p>
            <a:pPr lvl="2"/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DD5B1F71-4FF5-8501-DE9A-D9A7D5378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25" y="671641"/>
            <a:ext cx="5945709" cy="4123904"/>
          </a:xfrm>
          <a:prstGeom prst="rect">
            <a:avLst/>
          </a:prstGeom>
        </p:spPr>
      </p:pic>
      <p:pic>
        <p:nvPicPr>
          <p:cNvPr id="19" name="Picture 18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0C5AAF39-B5A0-21E0-D3F3-4BC257ED01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27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4061725" cy="504825"/>
          </a:xfrm>
        </p:spPr>
        <p:txBody>
          <a:bodyPr anchor="ctr">
            <a:normAutofit/>
          </a:bodyPr>
          <a:lstStyle/>
          <a:p>
            <a:r>
              <a:rPr lang="en-US"/>
              <a:t>Putting it together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D91E4-ED24-46C7-D519-DB49EEC2D396}"/>
              </a:ext>
            </a:extLst>
          </p:cNvPr>
          <p:cNvSpPr txBox="1"/>
          <p:nvPr/>
        </p:nvSpPr>
        <p:spPr>
          <a:xfrm>
            <a:off x="279400" y="22690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L"/>
          </a:p>
        </p:txBody>
      </p:sp>
      <p:sp>
        <p:nvSpPr>
          <p:cNvPr id="10" name="Tijdelijke aanduiding voor tekst 12">
            <a:extLst>
              <a:ext uri="{FF2B5EF4-FFF2-40B4-BE49-F238E27FC236}">
                <a16:creationId xmlns:a16="http://schemas.microsoft.com/office/drawing/2014/main" id="{67412201-10A1-55DA-34E3-D6CBFE152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263" y="835025"/>
            <a:ext cx="2696017" cy="3982072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HTML for the article narrative and hierarchy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JSON-LD for a graph describing:</a:t>
            </a:r>
          </a:p>
          <a:p>
            <a:pPr lvl="2"/>
            <a:r>
              <a:rPr lang="en-US"/>
              <a:t>the metadata</a:t>
            </a:r>
          </a:p>
          <a:p>
            <a:pPr lvl="2"/>
            <a:r>
              <a:rPr lang="en-US"/>
              <a:t>the narrative structure</a:t>
            </a:r>
          </a:p>
          <a:p>
            <a:pPr lvl="2"/>
            <a:r>
              <a:rPr lang="en-US"/>
              <a:t>The referenced works, the people mentioned, their roles, their organizations, funds, keywords et cetera</a:t>
            </a:r>
          </a:p>
          <a:p>
            <a:pPr lvl="1"/>
            <a:r>
              <a:rPr lang="en-US"/>
              <a:t>Validate whether the Linked Document conforms to the Content Profile it claims to conform to.</a:t>
            </a:r>
          </a:p>
          <a:p>
            <a:pPr lvl="1"/>
            <a:r>
              <a:rPr lang="en-US"/>
              <a:t>CP/LD-viewer available on: </a:t>
            </a:r>
            <a:r>
              <a:rPr lang="en-US">
                <a:hlinkClick r:id="rId3"/>
              </a:rPr>
              <a:t>https://marketplace.visualstudio.com/items?itemName=Elsevier.cpld-viewer</a:t>
            </a:r>
            <a:r>
              <a:rPr lang="en-US"/>
              <a:t> (originally developed by Rinke Hoekstra and Andy Townsend from Elsevier)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C92B5C7A-9183-2522-7456-E5F1A5FB7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3" y="671640"/>
            <a:ext cx="5797967" cy="4051075"/>
          </a:xfrm>
          <a:prstGeom prst="rect">
            <a:avLst/>
          </a:prstGeom>
        </p:spPr>
      </p:pic>
      <p:pic>
        <p:nvPicPr>
          <p:cNvPr id="5" name="Picture 4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3532F272-3AA1-3D90-725F-8178D8B757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394226"/>
            <a:ext cx="1401033" cy="64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588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4061725" cy="504825"/>
          </a:xfrm>
        </p:spPr>
        <p:txBody>
          <a:bodyPr anchor="ctr">
            <a:normAutofit/>
          </a:bodyPr>
          <a:lstStyle/>
          <a:p>
            <a:r>
              <a:rPr lang="en-US"/>
              <a:t>Putting it together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D91E4-ED24-46C7-D519-DB49EEC2D396}"/>
              </a:ext>
            </a:extLst>
          </p:cNvPr>
          <p:cNvSpPr txBox="1"/>
          <p:nvPr/>
        </p:nvSpPr>
        <p:spPr>
          <a:xfrm>
            <a:off x="279400" y="22690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L"/>
          </a:p>
        </p:txBody>
      </p:sp>
      <p:sp>
        <p:nvSpPr>
          <p:cNvPr id="8" name="Tijdelijke aanduiding voor tekst 12">
            <a:extLst>
              <a:ext uri="{FF2B5EF4-FFF2-40B4-BE49-F238E27FC236}">
                <a16:creationId xmlns:a16="http://schemas.microsoft.com/office/drawing/2014/main" id="{D29E05CE-9CC1-ECEC-5B49-3255487C37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263" y="835025"/>
            <a:ext cx="2696017" cy="3982072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HTML for the article narrative and hierarchy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Using JSON-LD for a graph describing:</a:t>
            </a:r>
          </a:p>
          <a:p>
            <a:pPr lvl="2"/>
            <a:r>
              <a:rPr lang="en-US"/>
              <a:t>the metadata</a:t>
            </a:r>
          </a:p>
          <a:p>
            <a:pPr lvl="2"/>
            <a:r>
              <a:rPr lang="en-US"/>
              <a:t>the narrative structure</a:t>
            </a:r>
          </a:p>
          <a:p>
            <a:pPr lvl="2"/>
            <a:r>
              <a:rPr lang="en-US"/>
              <a:t>The referenced works, the people mentioned, their roles, their organizations, funds, keywords et cetera</a:t>
            </a:r>
          </a:p>
          <a:p>
            <a:pPr lvl="1"/>
            <a:r>
              <a:rPr lang="en-US"/>
              <a:t>Validate whether the Linked Document conforms to the Content Profile it claims to conform to.</a:t>
            </a:r>
          </a:p>
          <a:p>
            <a:pPr lvl="1"/>
            <a:r>
              <a:rPr lang="en-US"/>
              <a:t>CP/LD-viewer available on: </a:t>
            </a:r>
            <a:r>
              <a:rPr lang="en-US">
                <a:hlinkClick r:id="rId3"/>
              </a:rPr>
              <a:t>https://marketplace.visualstudio.com/items?itemName=Elsevier.cpld-viewer</a:t>
            </a:r>
            <a:r>
              <a:rPr lang="en-US"/>
              <a:t> (originally developed by Rinke Hoekstra and Andy Townsend from Elsevier)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38D33F7-4C87-9F36-E642-F46A901BA2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280" y="669232"/>
            <a:ext cx="5871719" cy="4085851"/>
          </a:xfrm>
          <a:prstGeom prst="rect">
            <a:avLst/>
          </a:prstGeom>
        </p:spPr>
      </p:pic>
      <p:pic>
        <p:nvPicPr>
          <p:cNvPr id="9" name="Picture 8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37C62B15-6C1A-D891-1C17-119D92968E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1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black and white drawing of a person standing next to a tree&#10;&#10;Description automatically generated">
            <a:extLst>
              <a:ext uri="{FF2B5EF4-FFF2-40B4-BE49-F238E27FC236}">
                <a16:creationId xmlns:a16="http://schemas.microsoft.com/office/drawing/2014/main" id="{FF1E8FB7-D0D0-7272-7A5F-808EF51440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956" y="4058443"/>
            <a:ext cx="1635154" cy="912961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F32BC721-37A8-57CF-AA98-19F33CA311DD}"/>
              </a:ext>
            </a:extLst>
          </p:cNvPr>
          <p:cNvSpPr txBox="1">
            <a:spLocks/>
          </p:cNvSpPr>
          <p:nvPr/>
        </p:nvSpPr>
        <p:spPr>
          <a:xfrm>
            <a:off x="195823" y="274699"/>
            <a:ext cx="7276265" cy="65001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CP/LD - Content Profile/Linked Document</a:t>
            </a:r>
          </a:p>
        </p:txBody>
      </p:sp>
      <p:pic>
        <p:nvPicPr>
          <p:cNvPr id="20" name="Picture 19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0B6CA361-2604-5712-BDDA-38679AA521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1350" y="3426025"/>
            <a:ext cx="3640327" cy="1663743"/>
          </a:xfrm>
          <a:prstGeom prst="rect">
            <a:avLst/>
          </a:prstGeom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D6D7B3CE-1BDF-0723-0075-5965C783EA55}"/>
              </a:ext>
            </a:extLst>
          </p:cNvPr>
          <p:cNvSpPr txBox="1">
            <a:spLocks/>
          </p:cNvSpPr>
          <p:nvPr/>
        </p:nvSpPr>
        <p:spPr>
          <a:xfrm>
            <a:off x="2744424" y="4562059"/>
            <a:ext cx="1573048" cy="4900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6C00"/>
              </a:buClr>
              <a:buFont typeface="Arial" panose="020B0604020202020204" pitchFamily="34" charset="0"/>
              <a:buNone/>
              <a:tabLst>
                <a:tab pos="266700" algn="l"/>
              </a:tabLst>
              <a:defRPr lang="nl-NL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Arial" panose="020B0604020202020204" pitchFamily="34" charset="0"/>
              <a:buNone/>
              <a:defRPr lang="nl-NL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Courier New" panose="02070309020205020404" pitchFamily="49" charset="0"/>
              <a:buNone/>
              <a:defRPr lang="nl-NL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Courier New" panose="02070309020205020404" pitchFamily="49" charset="0"/>
              <a:buNone/>
              <a:defRPr lang="nl-NL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Courier New" panose="02070309020205020404" pitchFamily="49" charset="0"/>
              <a:buNone/>
              <a:defRPr lang="de-DE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09750" indent="-1952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6C00"/>
              </a:buClr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2163" indent="-1762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6C00"/>
              </a:buClr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3625" indent="-1825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6C00"/>
              </a:buClr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98738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6C00"/>
              </a:buClr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b="1">
                <a:solidFill>
                  <a:srgbClr val="005983"/>
                </a:solidFill>
              </a:rPr>
              <a:t>August 2024</a:t>
            </a:r>
          </a:p>
          <a:p>
            <a:pPr>
              <a:spcAft>
                <a:spcPts val="0"/>
              </a:spcAft>
            </a:pPr>
            <a:r>
              <a:rPr lang="en-US" b="1">
                <a:solidFill>
                  <a:srgbClr val="005983"/>
                </a:solidFill>
              </a:rPr>
              <a:t>Edgar Schouten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B8CCAB-9499-7F25-B7DF-F51A1ABDE6E2}"/>
              </a:ext>
            </a:extLst>
          </p:cNvPr>
          <p:cNvSpPr txBox="1"/>
          <p:nvPr/>
        </p:nvSpPr>
        <p:spPr>
          <a:xfrm>
            <a:off x="838985" y="1599956"/>
            <a:ext cx="43457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6600"/>
              <a:t>Thank you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06EBE1-4578-99DB-CBD0-8D1F35C46048}"/>
              </a:ext>
            </a:extLst>
          </p:cNvPr>
          <p:cNvSpPr txBox="1"/>
          <p:nvPr/>
        </p:nvSpPr>
        <p:spPr>
          <a:xfrm>
            <a:off x="4798243" y="657261"/>
            <a:ext cx="43457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>
                <a:hlinkClick r:id="rId5"/>
              </a:rPr>
              <a:t>https://www.niso.org/publications/z39105-2023-cpld</a:t>
            </a:r>
            <a:r>
              <a:rPr lang="en-NL" sz="1400"/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0447CB-8E4D-CDF8-4285-66D57C5D2C40}"/>
              </a:ext>
            </a:extLst>
          </p:cNvPr>
          <p:cNvSpPr txBox="1"/>
          <p:nvPr/>
        </p:nvSpPr>
        <p:spPr>
          <a:xfrm>
            <a:off x="4278624" y="60404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/>
              <a:t>👉</a:t>
            </a:r>
          </a:p>
        </p:txBody>
      </p:sp>
    </p:spTree>
    <p:extLst>
      <p:ext uri="{BB962C8B-B14F-4D97-AF65-F5344CB8AC3E}">
        <p14:creationId xmlns:p14="http://schemas.microsoft.com/office/powerpoint/2010/main" val="180258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lose-up of a word cloud&#10;&#10;Description automatically generated">
            <a:extLst>
              <a:ext uri="{FF2B5EF4-FFF2-40B4-BE49-F238E27FC236}">
                <a16:creationId xmlns:a16="http://schemas.microsoft.com/office/drawing/2014/main" id="{E2197C2A-0B64-068E-E328-5C8945ACFE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50" y="-1198972"/>
            <a:ext cx="7511395" cy="751139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C956EBBF-C6D4-D86D-9F28-01565268F9AA}"/>
              </a:ext>
            </a:extLst>
          </p:cNvPr>
          <p:cNvSpPr txBox="1">
            <a:spLocks/>
          </p:cNvSpPr>
          <p:nvPr/>
        </p:nvSpPr>
        <p:spPr>
          <a:xfrm>
            <a:off x="120118" y="3867000"/>
            <a:ext cx="2689069" cy="12765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800" kern="1200">
                <a:solidFill>
                  <a:srgbClr val="5356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CP/LD</a:t>
            </a:r>
          </a:p>
          <a:p>
            <a:r>
              <a:rPr lang="en-US"/>
              <a:t>is about…</a:t>
            </a:r>
          </a:p>
        </p:txBody>
      </p:sp>
      <p:pic>
        <p:nvPicPr>
          <p:cNvPr id="19" name="Picture 18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20B959D4-9EAA-86E5-D042-56E5C389C2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A4A98642-B9E1-01A8-AC95-D7F372C1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89" y="-1216063"/>
            <a:ext cx="7511395" cy="751139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C956EBBF-C6D4-D86D-9F28-01565268F9AA}"/>
              </a:ext>
            </a:extLst>
          </p:cNvPr>
          <p:cNvSpPr txBox="1">
            <a:spLocks/>
          </p:cNvSpPr>
          <p:nvPr/>
        </p:nvSpPr>
        <p:spPr>
          <a:xfrm>
            <a:off x="120118" y="3867000"/>
            <a:ext cx="2689069" cy="12765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800" kern="1200">
                <a:solidFill>
                  <a:srgbClr val="5356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CP/LD</a:t>
            </a:r>
          </a:p>
          <a:p>
            <a:r>
              <a:rPr lang="en-US"/>
              <a:t>is about…</a:t>
            </a:r>
          </a:p>
        </p:txBody>
      </p:sp>
      <p:pic>
        <p:nvPicPr>
          <p:cNvPr id="19" name="Picture 18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20B959D4-9EAA-86E5-D042-56E5C389C2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9FCBE09-2723-B23B-4DFF-B4B124C20750}"/>
              </a:ext>
            </a:extLst>
          </p:cNvPr>
          <p:cNvSpPr txBox="1">
            <a:spLocks/>
          </p:cNvSpPr>
          <p:nvPr/>
        </p:nvSpPr>
        <p:spPr>
          <a:xfrm>
            <a:off x="5909748" y="4722476"/>
            <a:ext cx="1641123" cy="421024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32500" lnSpcReduction="20000"/>
          </a:bodyPr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800" kern="1200">
                <a:solidFill>
                  <a:srgbClr val="5356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And some details we’ll look into later…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73D09C-CC1B-A47F-2F5F-D434C9AD0CB7}"/>
              </a:ext>
            </a:extLst>
          </p:cNvPr>
          <p:cNvSpPr txBox="1">
            <a:spLocks/>
          </p:cNvSpPr>
          <p:nvPr/>
        </p:nvSpPr>
        <p:spPr>
          <a:xfrm rot="19989691">
            <a:off x="425973" y="4421371"/>
            <a:ext cx="694702" cy="16775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800" kern="1200">
                <a:solidFill>
                  <a:srgbClr val="5356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/>
              <a:t>essentially</a:t>
            </a:r>
          </a:p>
        </p:txBody>
      </p:sp>
    </p:spTree>
    <p:extLst>
      <p:ext uri="{BB962C8B-B14F-4D97-AF65-F5344CB8AC3E}">
        <p14:creationId xmlns:p14="http://schemas.microsoft.com/office/powerpoint/2010/main" val="651720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A357E3C-6B10-35DC-5491-4EAB74AB84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7550"/>
            <a:ext cx="8529495" cy="46158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BA1565-057E-3F97-3350-B1F88E727756}"/>
              </a:ext>
            </a:extLst>
          </p:cNvPr>
          <p:cNvSpPr txBox="1"/>
          <p:nvPr/>
        </p:nvSpPr>
        <p:spPr>
          <a:xfrm>
            <a:off x="6353667" y="802198"/>
            <a:ext cx="2749471" cy="1477328"/>
          </a:xfrm>
          <a:prstGeom prst="rect">
            <a:avLst/>
          </a:prstGeom>
          <a:effectLst>
            <a:softEdge rad="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NL"/>
              <a:t>We want to capture the </a:t>
            </a:r>
          </a:p>
          <a:p>
            <a:r>
              <a:rPr lang="en-NL"/>
              <a:t>narrative structure of the </a:t>
            </a:r>
          </a:p>
          <a:p>
            <a:r>
              <a:rPr lang="en-GB"/>
              <a:t>a</a:t>
            </a:r>
            <a:r>
              <a:rPr lang="en-NL"/>
              <a:t>rticle and the meaning </a:t>
            </a:r>
          </a:p>
          <a:p>
            <a:r>
              <a:rPr lang="en-NL"/>
              <a:t>and knowlegde found in </a:t>
            </a:r>
          </a:p>
          <a:p>
            <a:r>
              <a:rPr lang="en-NL"/>
              <a:t>the document </a:t>
            </a:r>
          </a:p>
        </p:txBody>
      </p:sp>
      <p:pic>
        <p:nvPicPr>
          <p:cNvPr id="7" name="Picture 6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45B9A640-E545-FE9C-544F-2DF66DB54D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C54761-9F2A-2908-56DC-3163C94E8C47}"/>
              </a:ext>
            </a:extLst>
          </p:cNvPr>
          <p:cNvSpPr txBox="1"/>
          <p:nvPr/>
        </p:nvSpPr>
        <p:spPr>
          <a:xfrm>
            <a:off x="1" y="4743587"/>
            <a:ext cx="74998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+mn-lt"/>
                <a:cs typeface="+mn-lt"/>
              </a:rPr>
              <a:t>Screenshot from Cell, Volume 181, Issue 7: </a:t>
            </a:r>
            <a:r>
              <a:rPr lang="en-US" sz="1200">
                <a:ea typeface="+mn-lt"/>
                <a:cs typeface="+mn-lt"/>
                <a:hlinkClick r:id="rId5"/>
              </a:rPr>
              <a:t>https://doi.org/10.1016/j.cell.2020.05.015</a:t>
            </a:r>
            <a:r>
              <a:rPr lang="en-US" sz="1200">
                <a:ea typeface="+mn-lt"/>
                <a:cs typeface="+mn-lt"/>
              </a:rPr>
              <a:t>. Under an Elsevier </a:t>
            </a:r>
            <a:br>
              <a:rPr lang="en-US"/>
            </a:br>
            <a:r>
              <a:rPr lang="en-US" sz="1100">
                <a:ea typeface="+mn-lt"/>
                <a:cs typeface="+mn-lt"/>
                <a:hlinkClick r:id="rId6"/>
              </a:rPr>
              <a:t>user license</a:t>
            </a:r>
            <a:r>
              <a:rPr lang="en-US" sz="1100">
                <a:ea typeface="+mn-lt"/>
                <a:cs typeface="+mn-lt"/>
              </a:rPr>
              <a:t>. Re-used from an Elsevier internal presentation by Rinke Hoekstra.</a:t>
            </a:r>
            <a:endParaRPr lang="en-US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294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946FC815-AB75-B5BA-558C-AD96BC767A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" r="3256"/>
          <a:stretch/>
        </p:blipFill>
        <p:spPr>
          <a:xfrm>
            <a:off x="4859336" y="835034"/>
            <a:ext cx="3708401" cy="3897294"/>
          </a:xfrm>
          <a:noFill/>
        </p:spPr>
      </p:pic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91ABBA88-14CF-4DDB-AB42-48D1345C31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264" y="835025"/>
            <a:ext cx="3873188" cy="3539011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XML ecosystem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Lots of very specific elements to enable capturing specific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>
                <a:solidFill>
                  <a:srgbClr val="53565A"/>
                </a:solidFill>
                <a:latin typeface="Arial" panose="020B0604020202020204" pitchFamily="34" charset="0"/>
              </a:rPr>
              <a:t>D</a:t>
            </a:r>
            <a:r>
              <a:rPr lang="en-US" sz="1800" b="0" i="0" u="none" strike="noStrike">
                <a:solidFill>
                  <a:srgbClr val="53565A"/>
                </a:solidFill>
                <a:effectLst/>
                <a:latin typeface="Arial" panose="020B0604020202020204" pitchFamily="34" charset="0"/>
              </a:rPr>
              <a:t>esigned for print-centric publication workflows</a:t>
            </a:r>
          </a:p>
          <a:p>
            <a:r>
              <a:rPr lang="en-US" sz="1800" i="0" u="none" strike="noStrike">
                <a:solidFill>
                  <a:srgbClr val="53565A"/>
                </a:solidFill>
                <a:effectLst/>
                <a:latin typeface="Arial" panose="020B0604020202020204" pitchFamily="34" charset="0"/>
              </a:rPr>
              <a:t>Mix of structure, presentation and semantics</a:t>
            </a: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Long pipelines passing the XML through stages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Long release process for updates on the DTD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‘Misuse’ of elements as a workaround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3995737" cy="504825"/>
          </a:xfrm>
        </p:spPr>
        <p:txBody>
          <a:bodyPr anchor="ctr">
            <a:normAutofit/>
          </a:bodyPr>
          <a:lstStyle/>
          <a:p>
            <a:r>
              <a:rPr lang="en-US"/>
              <a:t>Where do we come from?</a:t>
            </a:r>
            <a:endParaRPr lang="en-US">
              <a:highlight>
                <a:srgbClr val="FFFF00"/>
              </a:highlight>
            </a:endParaRPr>
          </a:p>
        </p:txBody>
      </p:sp>
      <p:pic>
        <p:nvPicPr>
          <p:cNvPr id="4" name="Picture 3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29967CF5-781F-7B48-14D7-9D126E4864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1B8660-B046-117A-74D8-E75887E05791}"/>
              </a:ext>
            </a:extLst>
          </p:cNvPr>
          <p:cNvSpPr txBox="1"/>
          <p:nvPr/>
        </p:nvSpPr>
        <p:spPr>
          <a:xfrm>
            <a:off x="4180607" y="4692228"/>
            <a:ext cx="39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</a:rPr>
              <a:t>Exhibit 1: the bibliographic reference</a:t>
            </a:r>
          </a:p>
        </p:txBody>
      </p:sp>
    </p:spTree>
    <p:extLst>
      <p:ext uri="{BB962C8B-B14F-4D97-AF65-F5344CB8AC3E}">
        <p14:creationId xmlns:p14="http://schemas.microsoft.com/office/powerpoint/2010/main" val="322312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946FC815-AB75-B5BA-558C-AD96BC767A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" r="3256"/>
          <a:stretch/>
        </p:blipFill>
        <p:spPr>
          <a:xfrm>
            <a:off x="4859336" y="835034"/>
            <a:ext cx="3708401" cy="3897294"/>
          </a:xfrm>
          <a:noFill/>
        </p:spPr>
      </p:pic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91ABBA88-14CF-4DDB-AB42-48D1345C31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264" y="835025"/>
            <a:ext cx="3873188" cy="3539011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XML ecosystem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Lots of very specific elements to enable capturing specific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>
                <a:solidFill>
                  <a:srgbClr val="53565A"/>
                </a:solidFill>
                <a:latin typeface="Arial" panose="020B0604020202020204" pitchFamily="34" charset="0"/>
              </a:rPr>
              <a:t>D</a:t>
            </a:r>
            <a:r>
              <a:rPr lang="en-US" sz="1800" b="0" i="0" u="none" strike="noStrike">
                <a:solidFill>
                  <a:srgbClr val="53565A"/>
                </a:solidFill>
                <a:effectLst/>
                <a:latin typeface="Arial" panose="020B0604020202020204" pitchFamily="34" charset="0"/>
              </a:rPr>
              <a:t>esigned for print-centric publication workflows</a:t>
            </a:r>
          </a:p>
          <a:p>
            <a:r>
              <a:rPr lang="en-US" sz="1800" i="0" u="none" strike="noStrike">
                <a:solidFill>
                  <a:srgbClr val="53565A"/>
                </a:solidFill>
                <a:effectLst/>
                <a:latin typeface="Arial" panose="020B0604020202020204" pitchFamily="34" charset="0"/>
              </a:rPr>
              <a:t>Mix of structure, presentation and semantics</a:t>
            </a: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Long pipelines passing the XML through stages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Long release process for updates on the DTD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‘Misuse’ of elements as a workaround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3995737" cy="504825"/>
          </a:xfrm>
        </p:spPr>
        <p:txBody>
          <a:bodyPr anchor="ctr">
            <a:normAutofit/>
          </a:bodyPr>
          <a:lstStyle/>
          <a:p>
            <a:r>
              <a:rPr lang="en-US"/>
              <a:t>Where do we come from?</a:t>
            </a:r>
            <a:endParaRPr lang="en-US">
              <a:highlight>
                <a:srgbClr val="FFFF00"/>
              </a:highlight>
            </a:endParaRPr>
          </a:p>
        </p:txBody>
      </p:sp>
      <p:pic>
        <p:nvPicPr>
          <p:cNvPr id="9" name="Picture 8" descr="A diagram of a computer&#10;&#10;Description automatically generated">
            <a:extLst>
              <a:ext uri="{FF2B5EF4-FFF2-40B4-BE49-F238E27FC236}">
                <a16:creationId xmlns:a16="http://schemas.microsoft.com/office/drawing/2014/main" id="{A09963F5-FBC1-11DF-01DD-9D5A4B94B6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84" y="1350879"/>
            <a:ext cx="4109266" cy="2127611"/>
          </a:xfrm>
          <a:prstGeom prst="rect">
            <a:avLst/>
          </a:prstGeom>
        </p:spPr>
      </p:pic>
      <p:pic>
        <p:nvPicPr>
          <p:cNvPr id="10" name="Picture 9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483EDB1D-B154-76BF-DCB8-2D166E8E8C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CC165C-2233-6F99-4ADD-6A03656E4781}"/>
              </a:ext>
            </a:extLst>
          </p:cNvPr>
          <p:cNvSpPr txBox="1"/>
          <p:nvPr/>
        </p:nvSpPr>
        <p:spPr>
          <a:xfrm>
            <a:off x="4180607" y="4692228"/>
            <a:ext cx="39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</a:rPr>
              <a:t>Exhibit 1: the bibliographic reference</a:t>
            </a:r>
          </a:p>
        </p:txBody>
      </p:sp>
    </p:spTree>
    <p:extLst>
      <p:ext uri="{BB962C8B-B14F-4D97-AF65-F5344CB8AC3E}">
        <p14:creationId xmlns:p14="http://schemas.microsoft.com/office/powerpoint/2010/main" val="1472901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91ABBA88-14CF-4DDB-AB42-48D1345C31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869" y="835025"/>
            <a:ext cx="3708400" cy="3897313"/>
          </a:xfrm>
        </p:spPr>
        <p:txBody>
          <a:bodyPr>
            <a:normAutofit/>
          </a:bodyPr>
          <a:lstStyle/>
          <a:p>
            <a:r>
              <a:rPr lang="en-US"/>
              <a:t>Simple and stable canvas</a:t>
            </a:r>
          </a:p>
          <a:p>
            <a:r>
              <a:rPr lang="en-US"/>
              <a:t>Linked data</a:t>
            </a:r>
          </a:p>
          <a:p>
            <a:r>
              <a:rPr lang="en-US"/>
              <a:t>Connect articles, authors, funders, in a graph</a:t>
            </a:r>
          </a:p>
          <a:p>
            <a:r>
              <a:rPr lang="en-US"/>
              <a:t>Incrementally add annotations that capture knowledge from the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Parallel processing and enrichment of content with reusable services</a:t>
            </a:r>
          </a:p>
          <a:p>
            <a:r>
              <a:rPr lang="en-US"/>
              <a:t>Rapid adaption of new content types and new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Well-defined semantics​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150" y="195263"/>
            <a:ext cx="3708400" cy="504825"/>
          </a:xfrm>
        </p:spPr>
        <p:txBody>
          <a:bodyPr anchor="ctr">
            <a:normAutofit/>
          </a:bodyPr>
          <a:lstStyle/>
          <a:p>
            <a:r>
              <a:rPr lang="en-US"/>
              <a:t>Where did we want to go?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D91E4-ED24-46C7-D519-DB49EEC2D396}"/>
              </a:ext>
            </a:extLst>
          </p:cNvPr>
          <p:cNvSpPr txBox="1"/>
          <p:nvPr/>
        </p:nvSpPr>
        <p:spPr>
          <a:xfrm>
            <a:off x="279400" y="22690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L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EBE3C4AE-F3EE-E131-E029-62FCE344D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87" y="835025"/>
            <a:ext cx="6085101" cy="4325986"/>
          </a:xfrm>
          <a:prstGeom prst="rect">
            <a:avLst/>
          </a:prstGeom>
        </p:spPr>
      </p:pic>
      <p:pic>
        <p:nvPicPr>
          <p:cNvPr id="7" name="Picture 6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B0EB137C-0EB7-BB9E-8144-BB9112D958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79" y="4534296"/>
            <a:ext cx="1401033" cy="64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58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91ABBA88-14CF-4DDB-AB42-48D1345C31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263" y="835025"/>
            <a:ext cx="3708400" cy="3897313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 linked document is a linked pair of a HTML-canvas and linked data related to things on that canvas.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 linked document HTML-file can refer to a file containing linked data or embed linked data in a 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&lt;script&gt;</a:t>
            </a:r>
            <a:r>
              <a:rPr lang="en-US"/>
              <a:t>-block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 linked document JSON-LD-file uses document fragment identifiers to refer to parts of the HTML-file. A prefix “doc” should be defined in the 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@context </a:t>
            </a:r>
            <a:r>
              <a:rPr lang="en-GB"/>
              <a:t>as the document IRI followed by a hash (#)</a:t>
            </a:r>
            <a:endParaRPr lang="en-US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 linked document JSON-LD file may identify external entities that are mentioned of rendered in the HTML.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4061725" cy="504825"/>
          </a:xfrm>
        </p:spPr>
        <p:txBody>
          <a:bodyPr anchor="ctr">
            <a:normAutofit/>
          </a:bodyPr>
          <a:lstStyle/>
          <a:p>
            <a:r>
              <a:rPr lang="en-US"/>
              <a:t>What is a Linked Document?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D91E4-ED24-46C7-D519-DB49EEC2D396}"/>
              </a:ext>
            </a:extLst>
          </p:cNvPr>
          <p:cNvSpPr txBox="1"/>
          <p:nvPr/>
        </p:nvSpPr>
        <p:spPr>
          <a:xfrm>
            <a:off x="279400" y="22690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00B64B-742C-A56E-C8ED-166E29E30DE9}"/>
              </a:ext>
            </a:extLst>
          </p:cNvPr>
          <p:cNvSpPr txBox="1"/>
          <p:nvPr/>
        </p:nvSpPr>
        <p:spPr>
          <a:xfrm>
            <a:off x="4720263" y="549256"/>
            <a:ext cx="4301187" cy="24006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>
                <a:solidFill>
                  <a:srgbClr val="9C6500"/>
                </a:solidFill>
                <a:effectLst/>
              </a:rPr>
              <a:t>&lt;!DOCTYPE html&gt;</a:t>
            </a:r>
          </a:p>
          <a:p>
            <a:r>
              <a:rPr lang="en-GB" sz="1000"/>
              <a:t>&lt;</a:t>
            </a:r>
            <a:r>
              <a:rPr lang="en-GB" sz="1000" b="1">
                <a:solidFill>
                  <a:srgbClr val="008000"/>
                </a:solidFill>
                <a:effectLst/>
              </a:rPr>
              <a:t>html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  <a:effectLst/>
              </a:rPr>
              <a:t>lang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 err="1">
                <a:solidFill>
                  <a:srgbClr val="BA2121"/>
                </a:solidFill>
                <a:effectLst/>
              </a:rPr>
              <a:t>en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/>
              <a:t>&gt; </a:t>
            </a:r>
          </a:p>
          <a:p>
            <a:r>
              <a:rPr lang="en-GB" sz="1000"/>
              <a:t>  &lt;</a:t>
            </a:r>
            <a:r>
              <a:rPr lang="en-GB" sz="1000" b="1">
                <a:solidFill>
                  <a:srgbClr val="008000"/>
                </a:solidFill>
                <a:effectLst/>
              </a:rPr>
              <a:t>head</a:t>
            </a:r>
            <a:r>
              <a:rPr lang="en-GB" sz="1000"/>
              <a:t>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link</a:t>
            </a:r>
            <a:r>
              <a:rPr lang="en-GB" sz="1000"/>
              <a:t> </a:t>
            </a:r>
            <a:r>
              <a:rPr lang="en-GB" sz="1000" err="1">
                <a:solidFill>
                  <a:srgbClr val="687822"/>
                </a:solidFill>
                <a:effectLst/>
              </a:rPr>
              <a:t>rel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 err="1">
                <a:solidFill>
                  <a:srgbClr val="BA2121"/>
                </a:solidFill>
                <a:effectLst/>
              </a:rPr>
              <a:t>schema.dcterms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/>
              <a:t> </a:t>
            </a:r>
            <a:r>
              <a:rPr lang="en-GB" sz="1000" err="1">
                <a:solidFill>
                  <a:srgbClr val="687822"/>
                </a:solidFill>
                <a:effectLst/>
              </a:rPr>
              <a:t>href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"http://</a:t>
            </a:r>
            <a:r>
              <a:rPr lang="en-GB" sz="1000" err="1">
                <a:solidFill>
                  <a:srgbClr val="BA2121"/>
                </a:solidFill>
                <a:effectLst/>
              </a:rPr>
              <a:t>purl.org</a:t>
            </a:r>
            <a:r>
              <a:rPr lang="en-GB" sz="1000">
                <a:solidFill>
                  <a:srgbClr val="BA2121"/>
                </a:solidFill>
                <a:effectLst/>
              </a:rPr>
              <a:t>/dc/terms/"</a:t>
            </a:r>
            <a:r>
              <a:rPr lang="en-GB" sz="1000"/>
              <a:t> /&gt;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base</a:t>
            </a:r>
            <a:r>
              <a:rPr lang="en-GB" sz="1000"/>
              <a:t> </a:t>
            </a:r>
            <a:r>
              <a:rPr lang="en-GB" sz="1000" err="1">
                <a:solidFill>
                  <a:srgbClr val="687822"/>
                </a:solidFill>
                <a:effectLst/>
              </a:rPr>
              <a:t>href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"https://</a:t>
            </a:r>
            <a:r>
              <a:rPr lang="en-GB" sz="1000" err="1">
                <a:solidFill>
                  <a:srgbClr val="BA2121"/>
                </a:solidFill>
                <a:effectLst/>
              </a:rPr>
              <a:t>example.com</a:t>
            </a:r>
            <a:r>
              <a:rPr lang="en-GB" sz="1000">
                <a:solidFill>
                  <a:srgbClr val="BA2121"/>
                </a:solidFill>
                <a:effectLst/>
              </a:rPr>
              <a:t>/minimal"</a:t>
            </a:r>
            <a:r>
              <a:rPr lang="en-GB" sz="1000"/>
              <a:t> /&gt;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meta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  <a:effectLst/>
              </a:rPr>
              <a:t>name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"id"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  <a:effectLst/>
              </a:rPr>
              <a:t>content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"https://</a:t>
            </a:r>
            <a:r>
              <a:rPr lang="en-GB" sz="1000" err="1">
                <a:solidFill>
                  <a:srgbClr val="BA2121"/>
                </a:solidFill>
                <a:effectLst/>
              </a:rPr>
              <a:t>example.com</a:t>
            </a:r>
            <a:r>
              <a:rPr lang="en-GB" sz="1000">
                <a:solidFill>
                  <a:srgbClr val="BA2121"/>
                </a:solidFill>
                <a:effectLst/>
              </a:rPr>
              <a:t>/minimal"</a:t>
            </a:r>
            <a:r>
              <a:rPr lang="en-GB" sz="1000"/>
              <a:t> /&gt;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meta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  <a:effectLst/>
              </a:rPr>
              <a:t>name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 err="1">
                <a:solidFill>
                  <a:srgbClr val="BA2121"/>
                </a:solidFill>
                <a:effectLst/>
              </a:rPr>
              <a:t>dcterms.conformsTo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  <a:effectLst/>
              </a:rPr>
              <a:t>content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"https://w3id.org/</a:t>
            </a:r>
            <a:r>
              <a:rPr lang="en-GB" sz="1000" err="1">
                <a:solidFill>
                  <a:srgbClr val="BA2121"/>
                </a:solidFill>
                <a:effectLst/>
              </a:rPr>
              <a:t>cpld</a:t>
            </a:r>
            <a:r>
              <a:rPr lang="en-GB" sz="1000">
                <a:solidFill>
                  <a:srgbClr val="BA2121"/>
                </a:solidFill>
                <a:effectLst/>
              </a:rPr>
              <a:t>/"</a:t>
            </a:r>
            <a:r>
              <a:rPr lang="en-GB" sz="1000"/>
              <a:t> /&gt;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link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</a:rPr>
              <a:t>type=</a:t>
            </a:r>
            <a:r>
              <a:rPr lang="en-GB" sz="1000">
                <a:solidFill>
                  <a:srgbClr val="BA2121"/>
                </a:solidFill>
                <a:effectLst/>
              </a:rPr>
              <a:t>”application/</a:t>
            </a:r>
            <a:r>
              <a:rPr lang="en-GB" sz="1000" err="1">
                <a:solidFill>
                  <a:srgbClr val="BA2121"/>
                </a:solidFill>
                <a:effectLst/>
              </a:rPr>
              <a:t>ld+json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>
                <a:solidFill>
                  <a:srgbClr val="687822"/>
                </a:solidFill>
              </a:rPr>
              <a:t> </a:t>
            </a:r>
            <a:r>
              <a:rPr lang="en-GB" sz="1000" err="1">
                <a:solidFill>
                  <a:srgbClr val="687822"/>
                </a:solidFill>
              </a:rPr>
              <a:t>rel</a:t>
            </a:r>
            <a:r>
              <a:rPr lang="en-GB" sz="1000">
                <a:solidFill>
                  <a:srgbClr val="687822"/>
                </a:solidFill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”preload"</a:t>
            </a:r>
            <a:r>
              <a:rPr lang="en-GB" sz="1000">
                <a:solidFill>
                  <a:srgbClr val="687822"/>
                </a:solidFill>
              </a:rPr>
              <a:t> </a:t>
            </a:r>
            <a:r>
              <a:rPr lang="en-GB" sz="1000" err="1">
                <a:solidFill>
                  <a:srgbClr val="687822"/>
                </a:solidFill>
              </a:rPr>
              <a:t>href</a:t>
            </a:r>
            <a:r>
              <a:rPr lang="en-GB" sz="1000">
                <a:solidFill>
                  <a:srgbClr val="687822"/>
                </a:solidFill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”</a:t>
            </a:r>
            <a:r>
              <a:rPr lang="en-GB" sz="1000" err="1">
                <a:solidFill>
                  <a:srgbClr val="BA2121"/>
                </a:solidFill>
                <a:effectLst/>
              </a:rPr>
              <a:t>example.jsonld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>
                <a:solidFill>
                  <a:srgbClr val="687822"/>
                </a:solidFill>
              </a:rPr>
              <a:t> </a:t>
            </a:r>
            <a:r>
              <a:rPr lang="en-GB" sz="1000"/>
              <a:t>/&gt;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title</a:t>
            </a:r>
            <a:r>
              <a:rPr lang="en-GB" sz="1000"/>
              <a:t>&gt;Minimal Linked Document&lt;/</a:t>
            </a:r>
            <a:r>
              <a:rPr lang="en-GB" sz="1000" b="1">
                <a:solidFill>
                  <a:srgbClr val="008000"/>
                </a:solidFill>
                <a:effectLst/>
              </a:rPr>
              <a:t>title</a:t>
            </a:r>
            <a:r>
              <a:rPr lang="en-GB" sz="1000"/>
              <a:t>&gt;</a:t>
            </a:r>
          </a:p>
          <a:p>
            <a:r>
              <a:rPr lang="en-GB" sz="1000"/>
              <a:t>  &lt;/</a:t>
            </a:r>
            <a:r>
              <a:rPr lang="en-GB" sz="1000" b="1">
                <a:solidFill>
                  <a:srgbClr val="008000"/>
                </a:solidFill>
                <a:effectLst/>
              </a:rPr>
              <a:t>head</a:t>
            </a:r>
            <a:r>
              <a:rPr lang="en-GB" sz="1000"/>
              <a:t>&gt;</a:t>
            </a:r>
          </a:p>
          <a:p>
            <a:r>
              <a:rPr lang="en-GB" sz="1000"/>
              <a:t>  &lt;</a:t>
            </a:r>
            <a:r>
              <a:rPr lang="en-GB" sz="1000" b="1">
                <a:solidFill>
                  <a:srgbClr val="008000"/>
                </a:solidFill>
                <a:effectLst/>
              </a:rPr>
              <a:t>body</a:t>
            </a:r>
            <a:r>
              <a:rPr lang="en-GB" sz="1000"/>
              <a:t>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h1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  <a:effectLst/>
              </a:rPr>
              <a:t>id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"e0"</a:t>
            </a:r>
            <a:r>
              <a:rPr lang="en-GB" sz="1000"/>
              <a:t>&gt;Minimal &gt;Linked Document&lt;/</a:t>
            </a:r>
            <a:r>
              <a:rPr lang="en-GB" sz="1000" b="1">
                <a:solidFill>
                  <a:srgbClr val="008000"/>
                </a:solidFill>
                <a:effectLst/>
              </a:rPr>
              <a:t>h1</a:t>
            </a:r>
            <a:r>
              <a:rPr lang="en-GB" sz="1000"/>
              <a:t>&gt;</a:t>
            </a:r>
          </a:p>
          <a:p>
            <a:r>
              <a:rPr lang="en-GB" sz="1000"/>
              <a:t>    &lt;</a:t>
            </a:r>
            <a:r>
              <a:rPr lang="en-GB" sz="1000" b="1">
                <a:solidFill>
                  <a:srgbClr val="008000"/>
                </a:solidFill>
                <a:effectLst/>
              </a:rPr>
              <a:t>p</a:t>
            </a:r>
            <a:r>
              <a:rPr lang="en-GB" sz="1000"/>
              <a:t> </a:t>
            </a:r>
            <a:r>
              <a:rPr lang="en-GB" sz="1000">
                <a:solidFill>
                  <a:srgbClr val="687822"/>
                </a:solidFill>
                <a:effectLst/>
              </a:rPr>
              <a:t>id</a:t>
            </a:r>
            <a:r>
              <a:rPr lang="en-GB" sz="1000">
                <a:solidFill>
                  <a:srgbClr val="666666"/>
                </a:solidFill>
                <a:effectLst/>
              </a:rPr>
              <a:t>=</a:t>
            </a:r>
            <a:r>
              <a:rPr lang="en-GB" sz="1000">
                <a:solidFill>
                  <a:srgbClr val="BA2121"/>
                </a:solidFill>
                <a:effectLst/>
              </a:rPr>
              <a:t>"e1"</a:t>
            </a:r>
            <a:r>
              <a:rPr lang="en-GB" sz="1000"/>
              <a:t>&gt;Hello World&lt;/</a:t>
            </a:r>
            <a:r>
              <a:rPr lang="en-GB" sz="1000" b="1">
                <a:solidFill>
                  <a:srgbClr val="008000"/>
                </a:solidFill>
                <a:effectLst/>
              </a:rPr>
              <a:t>p</a:t>
            </a:r>
            <a:r>
              <a:rPr lang="en-GB" sz="1000"/>
              <a:t>&gt;</a:t>
            </a:r>
          </a:p>
          <a:p>
            <a:r>
              <a:rPr lang="en-GB" sz="1000"/>
              <a:t>  &lt;/</a:t>
            </a:r>
            <a:r>
              <a:rPr lang="en-GB" sz="1000" b="1">
                <a:solidFill>
                  <a:srgbClr val="008000"/>
                </a:solidFill>
                <a:effectLst/>
              </a:rPr>
              <a:t>body</a:t>
            </a:r>
            <a:r>
              <a:rPr lang="en-GB" sz="1000"/>
              <a:t>&gt;</a:t>
            </a:r>
            <a:br>
              <a:rPr lang="en-GB" sz="1000"/>
            </a:br>
            <a:r>
              <a:rPr lang="en-GB" sz="1000"/>
              <a:t>&lt;/</a:t>
            </a:r>
            <a:r>
              <a:rPr lang="en-GB" sz="1000" b="1">
                <a:solidFill>
                  <a:srgbClr val="008000"/>
                </a:solidFill>
                <a:effectLst/>
              </a:rPr>
              <a:t>html</a:t>
            </a:r>
            <a:r>
              <a:rPr lang="en-GB" sz="1000"/>
              <a:t>&gt;</a:t>
            </a:r>
            <a:endParaRPr lang="en-NL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D2D31D-2D20-F18E-93DB-448272B03D00}"/>
              </a:ext>
            </a:extLst>
          </p:cNvPr>
          <p:cNvSpPr txBox="1"/>
          <p:nvPr/>
        </p:nvSpPr>
        <p:spPr>
          <a:xfrm>
            <a:off x="4637988" y="195263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/>
              <a:t>HTML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1FD71E-2AD1-924E-2A98-8296EB7F03EC}"/>
              </a:ext>
            </a:extLst>
          </p:cNvPr>
          <p:cNvSpPr txBox="1"/>
          <p:nvPr/>
        </p:nvSpPr>
        <p:spPr>
          <a:xfrm>
            <a:off x="4637988" y="294991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/>
              <a:t>JSON-LD</a:t>
            </a:r>
          </a:p>
        </p:txBody>
      </p: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9B9B0B6A-21BA-324B-F351-56340D7A0B2B}"/>
              </a:ext>
            </a:extLst>
          </p:cNvPr>
          <p:cNvCxnSpPr>
            <a:stCxn id="3" idx="1"/>
            <a:endCxn id="4" idx="1"/>
          </p:cNvCxnSpPr>
          <p:nvPr/>
        </p:nvCxnSpPr>
        <p:spPr>
          <a:xfrm rot="10800000" flipV="1">
            <a:off x="4720263" y="1749585"/>
            <a:ext cx="12700" cy="2465278"/>
          </a:xfrm>
          <a:prstGeom prst="curvedConnector3">
            <a:avLst>
              <a:gd name="adj1" fmla="val 3284535"/>
            </a:avLst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B84FBCAE-EF01-437A-4620-16E7F36AE0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402318"/>
            <a:ext cx="1401033" cy="6403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C0F687-A007-0F57-4F72-FE4387AD4809}"/>
              </a:ext>
            </a:extLst>
          </p:cNvPr>
          <p:cNvSpPr txBox="1"/>
          <p:nvPr/>
        </p:nvSpPr>
        <p:spPr>
          <a:xfrm>
            <a:off x="4720263" y="3322311"/>
            <a:ext cx="4301187" cy="17851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>
                <a:solidFill>
                  <a:srgbClr val="BBBBBB"/>
                </a:solidFill>
                <a:effectLst/>
              </a:rPr>
              <a:t>{ </a:t>
            </a:r>
            <a:r>
              <a:rPr lang="en-GB" sz="1000">
                <a:solidFill>
                  <a:srgbClr val="BA2121"/>
                </a:solidFill>
                <a:effectLst/>
              </a:rPr>
              <a:t>"@context"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{ </a:t>
            </a:r>
          </a:p>
          <a:p>
            <a:r>
              <a:rPr lang="en-GB" sz="1000">
                <a:solidFill>
                  <a:srgbClr val="BBBBBB"/>
                </a:solidFill>
                <a:effectLst/>
              </a:rPr>
              <a:t>    </a:t>
            </a:r>
            <a:r>
              <a:rPr lang="en-GB" sz="1000">
                <a:solidFill>
                  <a:srgbClr val="BA2121"/>
                </a:solidFill>
                <a:effectLst/>
              </a:rPr>
              <a:t>"@vocab"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"http://</a:t>
            </a:r>
            <a:r>
              <a:rPr lang="en-GB" sz="1000" err="1">
                <a:solidFill>
                  <a:srgbClr val="BA2121"/>
                </a:solidFill>
                <a:effectLst/>
              </a:rPr>
              <a:t>schema.org</a:t>
            </a:r>
            <a:r>
              <a:rPr lang="en-GB" sz="1000">
                <a:solidFill>
                  <a:srgbClr val="BA2121"/>
                </a:solidFill>
                <a:effectLst/>
              </a:rPr>
              <a:t>/"</a:t>
            </a:r>
            <a:r>
              <a:rPr lang="en-GB" sz="1000">
                <a:solidFill>
                  <a:srgbClr val="BBBBBB"/>
                </a:solidFill>
                <a:effectLst/>
              </a:rPr>
              <a:t>,</a:t>
            </a:r>
          </a:p>
          <a:p>
            <a:r>
              <a:rPr lang="en-GB" sz="1000">
                <a:solidFill>
                  <a:srgbClr val="BBBBBB"/>
                </a:solidFill>
              </a:rPr>
              <a:t>    </a:t>
            </a:r>
            <a:r>
              <a:rPr lang="en-GB" sz="1000">
                <a:solidFill>
                  <a:srgbClr val="BA2121"/>
                </a:solidFill>
                <a:effectLst/>
              </a:rPr>
              <a:t>"doc"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"https://</a:t>
            </a:r>
            <a:r>
              <a:rPr lang="en-GB" sz="1000" err="1">
                <a:solidFill>
                  <a:srgbClr val="BA2121"/>
                </a:solidFill>
                <a:effectLst/>
              </a:rPr>
              <a:t>example.com</a:t>
            </a:r>
            <a:r>
              <a:rPr lang="en-GB" sz="1000">
                <a:solidFill>
                  <a:srgbClr val="BA2121"/>
                </a:solidFill>
                <a:effectLst/>
              </a:rPr>
              <a:t>/minimal#"</a:t>
            </a:r>
            <a:r>
              <a:rPr lang="en-GB" sz="1000">
                <a:solidFill>
                  <a:srgbClr val="BBBBBB"/>
                </a:solidFill>
                <a:effectLst/>
              </a:rPr>
              <a:t>, </a:t>
            </a:r>
          </a:p>
          <a:p>
            <a:r>
              <a:rPr lang="en-GB" sz="1000">
                <a:solidFill>
                  <a:srgbClr val="BBBBBB"/>
                </a:solidFill>
              </a:rPr>
              <a:t>    </a:t>
            </a:r>
            <a:r>
              <a:rPr lang="en-GB" sz="1000">
                <a:solidFill>
                  <a:srgbClr val="BA2121"/>
                </a:solidFill>
                <a:effectLst/>
              </a:rPr>
              <a:t>"ex"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"https://</a:t>
            </a:r>
            <a:r>
              <a:rPr lang="en-GB" sz="1000" err="1">
                <a:solidFill>
                  <a:srgbClr val="BA2121"/>
                </a:solidFill>
                <a:effectLst/>
              </a:rPr>
              <a:t>example.com</a:t>
            </a:r>
            <a:r>
              <a:rPr lang="en-GB" sz="1000">
                <a:solidFill>
                  <a:srgbClr val="BA2121"/>
                </a:solidFill>
                <a:effectLst/>
              </a:rPr>
              <a:t>/</a:t>
            </a:r>
            <a:r>
              <a:rPr lang="en-GB" sz="1000" err="1">
                <a:solidFill>
                  <a:srgbClr val="BA2121"/>
                </a:solidFill>
                <a:effectLst/>
              </a:rPr>
              <a:t>narrativeStructure</a:t>
            </a:r>
            <a:r>
              <a:rPr lang="en-GB" sz="1000">
                <a:solidFill>
                  <a:srgbClr val="BA2121"/>
                </a:solidFill>
                <a:effectLst/>
              </a:rPr>
              <a:t>/"</a:t>
            </a:r>
            <a:r>
              <a:rPr lang="en-GB" sz="1000">
                <a:solidFill>
                  <a:srgbClr val="BBBBBB"/>
                </a:solidFill>
                <a:effectLst/>
              </a:rPr>
              <a:t> }, </a:t>
            </a:r>
          </a:p>
          <a:p>
            <a:r>
              <a:rPr lang="en-GB" sz="1000">
                <a:solidFill>
                  <a:srgbClr val="BBBBBB"/>
                </a:solidFill>
              </a:rPr>
              <a:t>  </a:t>
            </a:r>
            <a:r>
              <a:rPr lang="en-GB" sz="1000">
                <a:solidFill>
                  <a:srgbClr val="BA2121"/>
                </a:solidFill>
                <a:effectLst/>
              </a:rPr>
              <a:t>"@graph"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{ </a:t>
            </a:r>
          </a:p>
          <a:p>
            <a:r>
              <a:rPr lang="en-GB" sz="1000">
                <a:solidFill>
                  <a:srgbClr val="BBBBBB"/>
                </a:solidFill>
              </a:rPr>
              <a:t>    </a:t>
            </a:r>
            <a:r>
              <a:rPr lang="en-GB" sz="1000">
                <a:solidFill>
                  <a:srgbClr val="BA2121"/>
                </a:solidFill>
                <a:effectLst/>
              </a:rPr>
              <a:t>"@id"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"https://</a:t>
            </a:r>
            <a:r>
              <a:rPr lang="en-GB" sz="1000" err="1">
                <a:solidFill>
                  <a:srgbClr val="BA2121"/>
                </a:solidFill>
                <a:effectLst/>
              </a:rPr>
              <a:t>example.com</a:t>
            </a:r>
            <a:r>
              <a:rPr lang="en-GB" sz="1000">
                <a:solidFill>
                  <a:srgbClr val="BA2121"/>
                </a:solidFill>
                <a:effectLst/>
              </a:rPr>
              <a:t>/minimal"</a:t>
            </a:r>
            <a:r>
              <a:rPr lang="en-GB" sz="1000">
                <a:solidFill>
                  <a:srgbClr val="BBBBBB"/>
                </a:solidFill>
                <a:effectLst/>
              </a:rPr>
              <a:t>,</a:t>
            </a:r>
          </a:p>
          <a:p>
            <a:r>
              <a:rPr lang="en-GB" sz="1000">
                <a:solidFill>
                  <a:srgbClr val="BA2121"/>
                </a:solidFill>
                <a:effectLst/>
              </a:rPr>
              <a:t>    "@type"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 err="1">
                <a:solidFill>
                  <a:srgbClr val="BA2121"/>
                </a:solidFill>
                <a:effectLst/>
              </a:rPr>
              <a:t>schema:Article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>
                <a:solidFill>
                  <a:srgbClr val="BBBBBB"/>
                </a:solidFill>
                <a:effectLst/>
              </a:rPr>
              <a:t>,</a:t>
            </a:r>
          </a:p>
          <a:p>
            <a:r>
              <a:rPr lang="en-GB" sz="1000">
                <a:solidFill>
                  <a:srgbClr val="BBBBBB"/>
                </a:solidFill>
              </a:rPr>
              <a:t>    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 err="1">
                <a:solidFill>
                  <a:srgbClr val="BA2121"/>
                </a:solidFill>
                <a:effectLst/>
              </a:rPr>
              <a:t>schema:conformsTo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"https://w3id.org/</a:t>
            </a:r>
            <a:r>
              <a:rPr lang="en-GB" sz="1000" err="1">
                <a:solidFill>
                  <a:srgbClr val="BA2121"/>
                </a:solidFill>
                <a:effectLst/>
              </a:rPr>
              <a:t>cpld</a:t>
            </a:r>
            <a:r>
              <a:rPr lang="en-GB" sz="1000">
                <a:solidFill>
                  <a:srgbClr val="BA2121"/>
                </a:solidFill>
                <a:effectLst/>
              </a:rPr>
              <a:t>/"</a:t>
            </a:r>
            <a:r>
              <a:rPr lang="en-GB" sz="1000">
                <a:solidFill>
                  <a:srgbClr val="BBBBBB"/>
                </a:solidFill>
                <a:effectLst/>
              </a:rPr>
              <a:t>, </a:t>
            </a:r>
          </a:p>
          <a:p>
            <a:r>
              <a:rPr lang="en-GB" sz="1000">
                <a:solidFill>
                  <a:srgbClr val="BBBBBB"/>
                </a:solidFill>
              </a:rPr>
              <a:t>    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 err="1">
                <a:solidFill>
                  <a:srgbClr val="BA2121"/>
                </a:solidFill>
                <a:effectLst/>
              </a:rPr>
              <a:t>schema:hasPart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[ { </a:t>
            </a:r>
          </a:p>
          <a:p>
            <a:r>
              <a:rPr lang="en-GB" sz="1000">
                <a:solidFill>
                  <a:srgbClr val="BBBBBB"/>
                </a:solidFill>
              </a:rPr>
              <a:t>        </a:t>
            </a:r>
            <a:r>
              <a:rPr lang="en-GB" sz="1000">
                <a:solidFill>
                  <a:srgbClr val="BA2121"/>
                </a:solidFill>
                <a:effectLst/>
              </a:rPr>
              <a:t>"@id"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"doc:e1"</a:t>
            </a:r>
            <a:r>
              <a:rPr lang="en-GB" sz="1000">
                <a:solidFill>
                  <a:srgbClr val="BBBBBB"/>
                </a:solidFill>
                <a:effectLst/>
              </a:rPr>
              <a:t>, </a:t>
            </a:r>
          </a:p>
          <a:p>
            <a:r>
              <a:rPr lang="en-GB" sz="1000">
                <a:solidFill>
                  <a:srgbClr val="BBBBBB"/>
                </a:solidFill>
              </a:rPr>
              <a:t>        </a:t>
            </a:r>
            <a:r>
              <a:rPr lang="en-GB" sz="1000">
                <a:solidFill>
                  <a:srgbClr val="BA2121"/>
                </a:solidFill>
                <a:effectLst/>
              </a:rPr>
              <a:t>"@type"</a:t>
            </a:r>
            <a:r>
              <a:rPr lang="en-GB" sz="1000">
                <a:solidFill>
                  <a:srgbClr val="666666"/>
                </a:solidFill>
                <a:effectLst/>
              </a:rPr>
              <a:t>:</a:t>
            </a:r>
            <a:r>
              <a:rPr lang="en-GB" sz="1000">
                <a:solidFill>
                  <a:srgbClr val="BBBBBB"/>
                </a:solidFill>
                <a:effectLst/>
              </a:rPr>
              <a:t> 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 err="1">
                <a:solidFill>
                  <a:srgbClr val="BA2121"/>
                </a:solidFill>
                <a:effectLst/>
              </a:rPr>
              <a:t>ex:Introduction</a:t>
            </a:r>
            <a:r>
              <a:rPr lang="en-GB" sz="1000">
                <a:solidFill>
                  <a:srgbClr val="BA2121"/>
                </a:solidFill>
                <a:effectLst/>
              </a:rPr>
              <a:t>"</a:t>
            </a:r>
            <a:r>
              <a:rPr lang="en-GB" sz="1000">
                <a:solidFill>
                  <a:srgbClr val="BBBBBB"/>
                </a:solidFill>
                <a:effectLst/>
              </a:rPr>
              <a:t> } ] } }</a:t>
            </a:r>
            <a:endParaRPr lang="en-NL" sz="1000"/>
          </a:p>
        </p:txBody>
      </p:sp>
    </p:spTree>
    <p:extLst>
      <p:ext uri="{BB962C8B-B14F-4D97-AF65-F5344CB8AC3E}">
        <p14:creationId xmlns:p14="http://schemas.microsoft.com/office/powerpoint/2010/main" val="318572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91ABBA88-14CF-4DDB-AB42-48D1345C31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263" y="835025"/>
            <a:ext cx="3708400" cy="3897313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 Content Profile is a set of rules that </a:t>
            </a:r>
            <a:r>
              <a:rPr lang="en-GB"/>
              <a:t>extends and refines the standard for specific use cases.</a:t>
            </a:r>
          </a:p>
          <a:p>
            <a:pPr lvl="2"/>
            <a:r>
              <a:rPr lang="en-US"/>
              <a:t>For example: A scholarly 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 Content Profile describes what data, metadata and document structure is required for a complete and valid instance of the profile.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 Content Profile can be expressed using </a:t>
            </a:r>
            <a:r>
              <a:rPr lang="en-GB"/>
              <a:t>schemas (XML schema or Relax NG for the HTML and SHACL, or </a:t>
            </a:r>
            <a:r>
              <a:rPr lang="en-GB" err="1"/>
              <a:t>ShEx</a:t>
            </a:r>
            <a:r>
              <a:rPr lang="en-GB"/>
              <a:t> JSON-schema for the Linked Data)</a:t>
            </a:r>
          </a:p>
          <a:p>
            <a:r>
              <a:rPr lang="en-US"/>
              <a:t>A Content Profile </a:t>
            </a:r>
            <a:r>
              <a:rPr lang="en-GB"/>
              <a:t>conforms to the W3C Publication Manifest definition of a Profile.</a:t>
            </a:r>
            <a:endParaRPr lang="en-NL"/>
          </a:p>
          <a:p>
            <a:endParaRPr lang="en-NL"/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95263"/>
            <a:ext cx="4061725" cy="504825"/>
          </a:xfrm>
        </p:spPr>
        <p:txBody>
          <a:bodyPr anchor="ctr">
            <a:normAutofit/>
          </a:bodyPr>
          <a:lstStyle/>
          <a:p>
            <a:r>
              <a:rPr lang="en-US"/>
              <a:t>What is a Content Profile?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D91E4-ED24-46C7-D519-DB49EEC2D396}"/>
              </a:ext>
            </a:extLst>
          </p:cNvPr>
          <p:cNvSpPr txBox="1"/>
          <p:nvPr/>
        </p:nvSpPr>
        <p:spPr>
          <a:xfrm>
            <a:off x="279400" y="22690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22560D-DD18-A9DD-C9CF-5802236476A1}"/>
              </a:ext>
            </a:extLst>
          </p:cNvPr>
          <p:cNvSpPr txBox="1"/>
          <p:nvPr/>
        </p:nvSpPr>
        <p:spPr>
          <a:xfrm>
            <a:off x="4492959" y="3739651"/>
            <a:ext cx="43011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hlinkClick r:id="rId3"/>
              </a:rPr>
              <a:t>https://www.w3.org/TR/pub-manifest/#dfn-profiles</a:t>
            </a: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hlinkClick r:id="rId4"/>
              </a:rPr>
              <a:t>https://www.w3.org/TR/shacl/</a:t>
            </a: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hlinkClick r:id="rId5"/>
              </a:rPr>
              <a:t>https://www.w3.org/TR/xmlschema11-1/</a:t>
            </a: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hlinkClick r:id="rId6"/>
              </a:rPr>
              <a:t>https://relaxng.org/</a:t>
            </a: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hlinkClick r:id="rId7"/>
              </a:rPr>
              <a:t>https://html.spec.whatwg.org/</a:t>
            </a: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hlinkClick r:id="rId8"/>
              </a:rPr>
              <a:t>https://w3id.org/cpld/</a:t>
            </a: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/>
              <a:t>https://</a:t>
            </a:r>
            <a:r>
              <a:rPr lang="en-GB" sz="1200" err="1"/>
              <a:t>www.niso.org</a:t>
            </a:r>
            <a:r>
              <a:rPr lang="en-GB" sz="1200"/>
              <a:t>/publications/z39105-2023-cpld</a:t>
            </a:r>
          </a:p>
        </p:txBody>
      </p:sp>
      <p:pic>
        <p:nvPicPr>
          <p:cNvPr id="12" name="Picture 11" descr="A diagram of a diagram&#10;&#10;Description automatically generated">
            <a:extLst>
              <a:ext uri="{FF2B5EF4-FFF2-40B4-BE49-F238E27FC236}">
                <a16:creationId xmlns:a16="http://schemas.microsoft.com/office/drawing/2014/main" id="{D1836031-1EE0-C687-7AAD-C9C5B75B3C8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48" y="700088"/>
            <a:ext cx="4465156" cy="3031896"/>
          </a:xfrm>
          <a:prstGeom prst="rect">
            <a:avLst/>
          </a:prstGeom>
        </p:spPr>
      </p:pic>
      <p:pic>
        <p:nvPicPr>
          <p:cNvPr id="14" name="Picture 13" descr="A logo with text and blue and orange lines&#10;&#10;Description automatically generated">
            <a:extLst>
              <a:ext uri="{FF2B5EF4-FFF2-40B4-BE49-F238E27FC236}">
                <a16:creationId xmlns:a16="http://schemas.microsoft.com/office/drawing/2014/main" id="{ED89C9C7-B391-3B73-85FE-A142E122C0B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67" y="4178658"/>
            <a:ext cx="1401033" cy="64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51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IBAQEBAQEBAQEBAQEBAQIAAAAAAAAAAwAAAAMAAAAA/////wQASwwAAAAAAAAAAAAAIAD///////////////8AAAD////////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yJ0heV53PlGtRYX1JzAFO0FAAAAAAADAAAAAwADAAAAAQADAAEA////////BAAAAAMAEAALm6GqAtnBEU68A6dwI+nKEAUAAAABAAMAAAAAAAM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CAMAAAAAAAAAAAAACAB////////////////AAAA////////////////BAAAAAMA////////BA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gEDAAAAAgD///////8aAAZMaW5rZWRTaGFwZXNEYXRhUHJvcGVydHlfMAUAAAAAAAQAAAADAAQAAAABAAQAAAAAAP///////w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CJ0heV53PlGtRYX1JzAFO0DRGF0YQAbAAAABExpbmtlZFNoYXBlRGF0YQAFAAAAAAACTmFtZQAZAAAATGlua2VkU2hhcGVzRGF0YVByb3BlcnR5ABBWZXJzaW9uAAAAAAAJTGFzdFdyaXRlAMzT+5l6AQAAAAEA/////50AnQAAAAVfaWQAEAAAAASboaoC2cERTrwDp3Aj6coQA0RhdGEAKgAAAAhQcmVzZW50YXRpb25TY2FubmVkRm9yTGlua2VkU2hhcGVzAAEAAk5hbWUAJAAAAExpbmtlZFNoYXBlUHJlc2VudGF0aW9uU2V0dGluZ3NEYXRhABBWZXJzaW9uAAAAAAAJTGFzdFdyaXRlAN/T+5l6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  <p:tag name="COAUTHORING_SESSION_ID" val="b566149e-3710-4e24-8c13-ab592f63e281"/>
  <p:tag name="UNDO_REDO_REVISION" val="91"/>
  <p:tag name="MIO_PRESENTATION_LANGUAGE" val="1033"/>
</p:tagLst>
</file>

<file path=ppt/theme/theme1.xml><?xml version="1.0" encoding="utf-8"?>
<a:theme xmlns:a="http://schemas.openxmlformats.org/drawingml/2006/main" name="Elsevier light">
  <a:themeElements>
    <a:clrScheme name="Elsevier2_0">
      <a:dk1>
        <a:srgbClr val="53565A"/>
      </a:dk1>
      <a:lt1>
        <a:sysClr val="window" lastClr="FFFFFF"/>
      </a:lt1>
      <a:dk2>
        <a:srgbClr val="000000"/>
      </a:dk2>
      <a:lt2>
        <a:srgbClr val="F2F2F2"/>
      </a:lt2>
      <a:accent1>
        <a:srgbClr val="3679E0"/>
      </a:accent1>
      <a:accent2>
        <a:srgbClr val="EB6500"/>
      </a:accent2>
      <a:accent3>
        <a:srgbClr val="8E8E8E"/>
      </a:accent3>
      <a:accent4>
        <a:srgbClr val="CDE4FF"/>
      </a:accent4>
      <a:accent5>
        <a:srgbClr val="FFF0E4"/>
      </a:accent5>
      <a:accent6>
        <a:srgbClr val="DCDCDC"/>
      </a:accent6>
      <a:hlink>
        <a:srgbClr val="53565A"/>
      </a:hlink>
      <a:folHlink>
        <a:srgbClr val="53565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Illustration 1">
      <a:srgbClr val="3679E0"/>
    </a:custClr>
    <a:custClr name="Illustration 2">
      <a:srgbClr val="C0F25D"/>
    </a:custClr>
    <a:custClr name="Illustration 3">
      <a:srgbClr val="661CCA"/>
    </a:custClr>
    <a:custClr name="Illustration 4">
      <a:srgbClr val="FDD300"/>
    </a:custClr>
    <a:custClr name="Illustration 5">
      <a:srgbClr val="ACD2FF"/>
    </a:custClr>
    <a:custClr name="Illustration 6">
      <a:srgbClr val="073973"/>
    </a:custClr>
    <a:custClr name="Illustration 7">
      <a:srgbClr val="FEB7B7"/>
    </a:custClr>
    <a:custClr name="Illustration 8">
      <a:srgbClr val="A92B1D"/>
    </a:custClr>
    <a:custClr name="Illustration 9">
      <a:srgbClr val="BB84FF"/>
    </a:custClr>
    <a:custClr name="Illustration 10">
      <a:srgbClr val="496E01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Data 1">
      <a:srgbClr val="3AABF0"/>
    </a:custClr>
    <a:custClr name="Data 2">
      <a:srgbClr val="702862"/>
    </a:custClr>
    <a:custClr name="Data 3">
      <a:srgbClr val="FF6E7D"/>
    </a:custClr>
    <a:custClr name="Data 4">
      <a:srgbClr val="D6EA08"/>
    </a:custClr>
    <a:custClr name="Data 5">
      <a:srgbClr val="FF322B"/>
    </a:custClr>
    <a:custClr name="Data 6">
      <a:srgbClr val="00BDC4"/>
    </a:custClr>
    <a:custClr name="Data 7">
      <a:srgbClr val="AC0015"/>
    </a:custClr>
    <a:custClr name="Data 8">
      <a:srgbClr val="6FBC26"/>
    </a:custClr>
    <a:custClr name="Data 9">
      <a:srgbClr val="E6008C"/>
    </a:custClr>
    <a:custClr name="Data 10">
      <a:srgbClr val="664129"/>
    </a:custClr>
  </a:custClrLst>
  <a:extLst>
    <a:ext uri="{05A4C25C-085E-4340-85A3-A5531E510DB2}">
      <thm15:themeFamily xmlns:thm15="http://schemas.microsoft.com/office/thememl/2012/main" name="ELS_PPT_20211118.potx" id="{6D51AB49-0B25-4DDB-B36B-8D36B2C7CBC0}" vid="{FD9B95B7-7997-4FB9-A47B-A8D416D981DD}"/>
    </a:ext>
  </a:extLst>
</a:theme>
</file>

<file path=ppt/theme/theme2.xml><?xml version="1.0" encoding="utf-8"?>
<a:theme xmlns:a="http://schemas.openxmlformats.org/drawingml/2006/main" name="Elsevier light - Charts and Data">
  <a:themeElements>
    <a:clrScheme name="Elsevier_ChartsAndData">
      <a:dk1>
        <a:srgbClr val="53565A"/>
      </a:dk1>
      <a:lt1>
        <a:sysClr val="window" lastClr="FFFFFF"/>
      </a:lt1>
      <a:dk2>
        <a:srgbClr val="000000"/>
      </a:dk2>
      <a:lt2>
        <a:srgbClr val="F2F2F2"/>
      </a:lt2>
      <a:accent1>
        <a:srgbClr val="3AABF0"/>
      </a:accent1>
      <a:accent2>
        <a:srgbClr val="702862"/>
      </a:accent2>
      <a:accent3>
        <a:srgbClr val="FF6E7D"/>
      </a:accent3>
      <a:accent4>
        <a:srgbClr val="D6EA08"/>
      </a:accent4>
      <a:accent5>
        <a:srgbClr val="FF322B"/>
      </a:accent5>
      <a:accent6>
        <a:srgbClr val="00BDC4"/>
      </a:accent6>
      <a:hlink>
        <a:srgbClr val="53565A"/>
      </a:hlink>
      <a:folHlink>
        <a:srgbClr val="53565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Illustration 1">
      <a:srgbClr val="3679E0"/>
    </a:custClr>
    <a:custClr name="Illustration 2">
      <a:srgbClr val="C0F25D"/>
    </a:custClr>
    <a:custClr name="Illustration 3">
      <a:srgbClr val="661CCA"/>
    </a:custClr>
    <a:custClr name="Illustration 4">
      <a:srgbClr val="FDD300"/>
    </a:custClr>
    <a:custClr name="Illustration 5">
      <a:srgbClr val="ACD2FF"/>
    </a:custClr>
    <a:custClr name="Illustration 6">
      <a:srgbClr val="073973"/>
    </a:custClr>
    <a:custClr name="Illustration 7">
      <a:srgbClr val="FEB7B7"/>
    </a:custClr>
    <a:custClr name="Illustration 8">
      <a:srgbClr val="A92B1D"/>
    </a:custClr>
    <a:custClr name="Illustration 9">
      <a:srgbClr val="BB84FF"/>
    </a:custClr>
    <a:custClr name="Illustration 10">
      <a:srgbClr val="496E01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Data 1">
      <a:srgbClr val="3AABF0"/>
    </a:custClr>
    <a:custClr name="Data 2">
      <a:srgbClr val="702862"/>
    </a:custClr>
    <a:custClr name="Data 3">
      <a:srgbClr val="FF6E7D"/>
    </a:custClr>
    <a:custClr name="Data 4">
      <a:srgbClr val="D6EA08"/>
    </a:custClr>
    <a:custClr name="Data 5">
      <a:srgbClr val="FF322B"/>
    </a:custClr>
    <a:custClr name="Data 6">
      <a:srgbClr val="00BDC4"/>
    </a:custClr>
    <a:custClr name="Data 7">
      <a:srgbClr val="AC0015"/>
    </a:custClr>
    <a:custClr name="Data 8">
      <a:srgbClr val="6FBC26"/>
    </a:custClr>
    <a:custClr name="Data 9">
      <a:srgbClr val="E6008C"/>
    </a:custClr>
    <a:custClr name="Data 10">
      <a:srgbClr val="664129"/>
    </a:custClr>
  </a:custClrLst>
  <a:extLst>
    <a:ext uri="{05A4C25C-085E-4340-85A3-A5531E510DB2}">
      <thm15:themeFamily xmlns:thm15="http://schemas.microsoft.com/office/thememl/2012/main" name="ELS_PPT_20211118.potx" id="{6D51AB49-0B25-4DDB-B36B-8D36B2C7CBC0}" vid="{F1895935-4782-4ED3-9F2E-DA9302EF7568}"/>
    </a:ext>
  </a:extLst>
</a:theme>
</file>

<file path=ppt/theme/theme3.xml><?xml version="1.0" encoding="utf-8"?>
<a:theme xmlns:a="http://schemas.openxmlformats.org/drawingml/2006/main" name="Elsevier dark">
  <a:themeElements>
    <a:clrScheme name="Elsevier_2.0_Dark">
      <a:dk1>
        <a:srgbClr val="53565A"/>
      </a:dk1>
      <a:lt1>
        <a:sysClr val="window" lastClr="FFFFFF"/>
      </a:lt1>
      <a:dk2>
        <a:srgbClr val="000000"/>
      </a:dk2>
      <a:lt2>
        <a:srgbClr val="F2F2F2"/>
      </a:lt2>
      <a:accent1>
        <a:srgbClr val="3679E0"/>
      </a:accent1>
      <a:accent2>
        <a:srgbClr val="EB6500"/>
      </a:accent2>
      <a:accent3>
        <a:srgbClr val="8E8E8E"/>
      </a:accent3>
      <a:accent4>
        <a:srgbClr val="CDE4FF"/>
      </a:accent4>
      <a:accent5>
        <a:srgbClr val="FFF0E4"/>
      </a:accent5>
      <a:accent6>
        <a:srgbClr val="DCDCDC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Illustration 1">
      <a:srgbClr val="3679E0"/>
    </a:custClr>
    <a:custClr name="Illustration 2">
      <a:srgbClr val="C0F25D"/>
    </a:custClr>
    <a:custClr name="Illustration 3">
      <a:srgbClr val="661CCA"/>
    </a:custClr>
    <a:custClr name="Illustration 4">
      <a:srgbClr val="FDD300"/>
    </a:custClr>
    <a:custClr name="Illustration 5">
      <a:srgbClr val="ACD2FF"/>
    </a:custClr>
    <a:custClr name="Illustration 6">
      <a:srgbClr val="073973"/>
    </a:custClr>
    <a:custClr name="Illustration 7">
      <a:srgbClr val="FEB7B7"/>
    </a:custClr>
    <a:custClr name="Illustration 8">
      <a:srgbClr val="A92B1D"/>
    </a:custClr>
    <a:custClr name="Illustration 9">
      <a:srgbClr val="BB84FF"/>
    </a:custClr>
    <a:custClr name="Illustration 10">
      <a:srgbClr val="496E01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Data 1">
      <a:srgbClr val="3AABF0"/>
    </a:custClr>
    <a:custClr name="Data 2">
      <a:srgbClr val="702862"/>
    </a:custClr>
    <a:custClr name="Data 3">
      <a:srgbClr val="FF6E7D"/>
    </a:custClr>
    <a:custClr name="Data 4">
      <a:srgbClr val="D6EA08"/>
    </a:custClr>
    <a:custClr name="Data 5">
      <a:srgbClr val="FF322B"/>
    </a:custClr>
    <a:custClr name="Data 6">
      <a:srgbClr val="00BDC4"/>
    </a:custClr>
    <a:custClr name="Data 7">
      <a:srgbClr val="AC0015"/>
    </a:custClr>
    <a:custClr name="Data 8">
      <a:srgbClr val="6FBC26"/>
    </a:custClr>
    <a:custClr name="Data 9">
      <a:srgbClr val="E6008C"/>
    </a:custClr>
    <a:custClr name="Data 10">
      <a:srgbClr val="664129"/>
    </a:custClr>
  </a:custClrLst>
  <a:extLst>
    <a:ext uri="{05A4C25C-085E-4340-85A3-A5531E510DB2}">
      <thm15:themeFamily xmlns:thm15="http://schemas.microsoft.com/office/thememl/2012/main" name="ELS_PPT_20211118.potx" id="{6D51AB49-0B25-4DDB-B36B-8D36B2C7CBC0}" vid="{0B725E11-DC5A-4140-B411-6A18A3B7ACAE}"/>
    </a:ext>
  </a:extLst>
</a:theme>
</file>

<file path=ppt/theme/theme4.xml><?xml version="1.0" encoding="utf-8"?>
<a:theme xmlns:a="http://schemas.openxmlformats.org/drawingml/2006/main" name="Elsevier dark - Charts and Data">
  <a:themeElements>
    <a:clrScheme name="Elsevier_ChartsAndData">
      <a:dk1>
        <a:srgbClr val="53565A"/>
      </a:dk1>
      <a:lt1>
        <a:sysClr val="window" lastClr="FFFFFF"/>
      </a:lt1>
      <a:dk2>
        <a:srgbClr val="000000"/>
      </a:dk2>
      <a:lt2>
        <a:srgbClr val="F2F2F2"/>
      </a:lt2>
      <a:accent1>
        <a:srgbClr val="3AABF0"/>
      </a:accent1>
      <a:accent2>
        <a:srgbClr val="702862"/>
      </a:accent2>
      <a:accent3>
        <a:srgbClr val="FF6E7D"/>
      </a:accent3>
      <a:accent4>
        <a:srgbClr val="D6EA08"/>
      </a:accent4>
      <a:accent5>
        <a:srgbClr val="FF322B"/>
      </a:accent5>
      <a:accent6>
        <a:srgbClr val="00BDC4"/>
      </a:accent6>
      <a:hlink>
        <a:srgbClr val="53565A"/>
      </a:hlink>
      <a:folHlink>
        <a:srgbClr val="53565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Illustration 1">
      <a:srgbClr val="3679E0"/>
    </a:custClr>
    <a:custClr name="Illustration 2">
      <a:srgbClr val="C0F25D"/>
    </a:custClr>
    <a:custClr name="Illustration 3">
      <a:srgbClr val="661CCA"/>
    </a:custClr>
    <a:custClr name="Illustration 4">
      <a:srgbClr val="FDD300"/>
    </a:custClr>
    <a:custClr name="Illustration 5">
      <a:srgbClr val="ACD2FF"/>
    </a:custClr>
    <a:custClr name="Illustration 6">
      <a:srgbClr val="073973"/>
    </a:custClr>
    <a:custClr name="Illustration 7">
      <a:srgbClr val="FEB7B7"/>
    </a:custClr>
    <a:custClr name="Illustration 8">
      <a:srgbClr val="A92B1D"/>
    </a:custClr>
    <a:custClr name="Illustration 9">
      <a:srgbClr val="BB84FF"/>
    </a:custClr>
    <a:custClr name="Illustration 10">
      <a:srgbClr val="496E01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Data 1">
      <a:srgbClr val="3AABF0"/>
    </a:custClr>
    <a:custClr name="Data 2">
      <a:srgbClr val="702862"/>
    </a:custClr>
    <a:custClr name="Data 3">
      <a:srgbClr val="FF6E7D"/>
    </a:custClr>
    <a:custClr name="Data 4">
      <a:srgbClr val="D6EA08"/>
    </a:custClr>
    <a:custClr name="Data 5">
      <a:srgbClr val="FF322B"/>
    </a:custClr>
    <a:custClr name="Data 6">
      <a:srgbClr val="00BDC4"/>
    </a:custClr>
    <a:custClr name="Data 7">
      <a:srgbClr val="AC0015"/>
    </a:custClr>
    <a:custClr name="Data 8">
      <a:srgbClr val="6FBC26"/>
    </a:custClr>
    <a:custClr name="Data 9">
      <a:srgbClr val="E6008C"/>
    </a:custClr>
    <a:custClr name="Data 10">
      <a:srgbClr val="664129"/>
    </a:custClr>
  </a:custClrLst>
  <a:extLst>
    <a:ext uri="{05A4C25C-085E-4340-85A3-A5531E510DB2}">
      <thm15:themeFamily xmlns:thm15="http://schemas.microsoft.com/office/thememl/2012/main" name="ELS_PPT_20211118.potx" id="{6D51AB49-0B25-4DDB-B36B-8D36B2C7CBC0}" vid="{8CCF67CE-5720-4FD2-9BFE-20E687D75710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oration xmlns="10054075-0894-4d14-867c-675de1f4c169" xsi:nil="true"/>
    <lcf76f155ced4ddcb4097134ff3c332f xmlns="10054075-0894-4d14-867c-675de1f4c169">
      <Terms xmlns="http://schemas.microsoft.com/office/infopath/2007/PartnerControls"/>
    </lcf76f155ced4ddcb4097134ff3c332f>
    <Notes xmlns="10054075-0894-4d14-867c-675de1f4c169" xsi:nil="true"/>
    <TaxCatchAll xmlns="2f69321a-4ae8-4b2f-9723-e9de5323271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D051233FE904B9B7F86EB133A099F" ma:contentTypeVersion="" ma:contentTypeDescription="Create a new document." ma:contentTypeScope="" ma:versionID="aaa5e538567be8d1c1e1df0e7de00ed6">
  <xsd:schema xmlns:xsd="http://www.w3.org/2001/XMLSchema" xmlns:xs="http://www.w3.org/2001/XMLSchema" xmlns:p="http://schemas.microsoft.com/office/2006/metadata/properties" xmlns:ns2="10054075-0894-4d14-867c-675de1f4c169" xmlns:ns3="2f69321a-4ae8-4b2f-9723-e9de53232710" targetNamespace="http://schemas.microsoft.com/office/2006/metadata/properties" ma:root="true" ma:fieldsID="185401c4fa5e3beae91df49df762e9fa" ns2:_="" ns3:_="">
    <xsd:import namespace="10054075-0894-4d14-867c-675de1f4c169"/>
    <xsd:import namespace="2f69321a-4ae8-4b2f-9723-e9de53232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collabor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Note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054075-0894-4d14-867c-675de1f4c1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collaboration" ma:index="15" nillable="true" ma:displayName="collaboration" ma:format="Dropdown" ma:internalName="collaboration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2763e4d-7885-4cd8-8534-835ebc0ec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s" ma:index="25" nillable="true" ma:displayName="Notes" ma:description="Simon Barker from LN demoed to Newsdesk product to Kristy, Daniella and Serena (nov 2022)" ma:format="Dropdown" ma:internalName="Note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69321a-4ae8-4b2f-9723-e9de5323271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c53655-e68d-4a30-ace6-b79dbb4dacc1}" ma:internalName="TaxCatchAll" ma:showField="CatchAllData" ma:web="2f69321a-4ae8-4b2f-9723-e9de53232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Meeting Subject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08CEF8-AE83-4C02-BE39-37E256930040}">
  <ds:schemaRefs>
    <ds:schemaRef ds:uri="10054075-0894-4d14-867c-675de1f4c169"/>
    <ds:schemaRef ds:uri="2f69321a-4ae8-4b2f-9723-e9de53232710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E387A32-47BE-4D8C-AD3E-715563D56A34}">
  <ds:schemaRefs>
    <ds:schemaRef ds:uri="10054075-0894-4d14-867c-675de1f4c169"/>
    <ds:schemaRef ds:uri="2f69321a-4ae8-4b2f-9723-e9de5323271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261B99F-C260-4558-B4C7-6AA628E6F2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Elsevier light</Template>
  <Application>Microsoft Office PowerPoint</Application>
  <PresentationFormat>On-screen Show (16:9)</PresentationFormat>
  <Slides>13</Slides>
  <Notes>13</Notes>
  <HiddenSlides>0</HiddenSlide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Elsevier light</vt:lpstr>
      <vt:lpstr>Elsevier light - Charts and Data</vt:lpstr>
      <vt:lpstr>Elsevier dark</vt:lpstr>
      <vt:lpstr>Elsevier dark - Charts and Data</vt:lpstr>
      <vt:lpstr>Content Profile/Linked Document</vt:lpstr>
      <vt:lpstr>PowerPoint Presentation</vt:lpstr>
      <vt:lpstr>PowerPoint Presentation</vt:lpstr>
      <vt:lpstr>PowerPoint Presentation</vt:lpstr>
      <vt:lpstr>Where do we come from?</vt:lpstr>
      <vt:lpstr>Where do we come from?</vt:lpstr>
      <vt:lpstr>Where did we want to go?</vt:lpstr>
      <vt:lpstr>What is a Linked Document?</vt:lpstr>
      <vt:lpstr>What is a Content Profile?</vt:lpstr>
      <vt:lpstr>Putting it together</vt:lpstr>
      <vt:lpstr>Putting it together</vt:lpstr>
      <vt:lpstr>Putting it together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Profile/Linked Document</dc:title>
  <dc:creator>Schouten, Edgar (ELS-AMS)</dc:creator>
  <cp:revision>3</cp:revision>
  <cp:lastPrinted>2018-07-23T12:36:44Z</cp:lastPrinted>
  <dcterms:created xsi:type="dcterms:W3CDTF">2024-07-23T18:52:18Z</dcterms:created>
  <dcterms:modified xsi:type="dcterms:W3CDTF">2024-09-02T13:46:31Z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sedEntity">
    <vt:lpwstr>Templates</vt:lpwstr>
  </property>
  <property fmtid="{D5CDD505-2E9C-101B-9397-08002B2CF9AE}" pid="3" name="MSIP_Label_549ac42a-3eb4-4074-b885-aea26bd6241e_Enabled">
    <vt:lpwstr>true</vt:lpwstr>
  </property>
  <property fmtid="{D5CDD505-2E9C-101B-9397-08002B2CF9AE}" pid="4" name="MSIP_Label_549ac42a-3eb4-4074-b885-aea26bd6241e_SetDate">
    <vt:lpwstr>2024-07-29T07:53:02Z</vt:lpwstr>
  </property>
  <property fmtid="{D5CDD505-2E9C-101B-9397-08002B2CF9AE}" pid="5" name="MSIP_Label_549ac42a-3eb4-4074-b885-aea26bd6241e_Method">
    <vt:lpwstr>Standard</vt:lpwstr>
  </property>
  <property fmtid="{D5CDD505-2E9C-101B-9397-08002B2CF9AE}" pid="6" name="MSIP_Label_549ac42a-3eb4-4074-b885-aea26bd6241e_Name">
    <vt:lpwstr>General Business</vt:lpwstr>
  </property>
  <property fmtid="{D5CDD505-2E9C-101B-9397-08002B2CF9AE}" pid="7" name="MSIP_Label_549ac42a-3eb4-4074-b885-aea26bd6241e_SiteId">
    <vt:lpwstr>9274ee3f-9425-4109-a27f-9fb15c10675d</vt:lpwstr>
  </property>
  <property fmtid="{D5CDD505-2E9C-101B-9397-08002B2CF9AE}" pid="8" name="MSIP_Label_549ac42a-3eb4-4074-b885-aea26bd6241e_ActionId">
    <vt:lpwstr>aabcc4bc-d5e1-45e8-8f7b-6ab46d686149</vt:lpwstr>
  </property>
  <property fmtid="{D5CDD505-2E9C-101B-9397-08002B2CF9AE}" pid="9" name="MSIP_Label_549ac42a-3eb4-4074-b885-aea26bd6241e_ContentBits">
    <vt:lpwstr>0</vt:lpwstr>
  </property>
  <property fmtid="{D5CDD505-2E9C-101B-9397-08002B2CF9AE}" pid="10" name="ContentTypeId">
    <vt:lpwstr>0x0101000B0D051233FE904B9B7F86EB133A099F</vt:lpwstr>
  </property>
  <property fmtid="{D5CDD505-2E9C-101B-9397-08002B2CF9AE}" pid="11" name="MediaServiceImageTags">
    <vt:lpwstr/>
  </property>
</Properties>
</file>