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401" r:id="rId5"/>
    <p:sldId id="424" r:id="rId6"/>
    <p:sldId id="408" r:id="rId7"/>
    <p:sldId id="425" r:id="rId8"/>
    <p:sldId id="409" r:id="rId9"/>
    <p:sldId id="423" r:id="rId10"/>
    <p:sldId id="420" r:id="rId11"/>
    <p:sldId id="427" r:id="rId12"/>
    <p:sldId id="434" r:id="rId13"/>
    <p:sldId id="435" r:id="rId14"/>
    <p:sldId id="438" r:id="rId15"/>
    <p:sldId id="447" r:id="rId16"/>
    <p:sldId id="445" r:id="rId17"/>
    <p:sldId id="444" r:id="rId18"/>
    <p:sldId id="439" r:id="rId19"/>
    <p:sldId id="446" r:id="rId20"/>
    <p:sldId id="421" r:id="rId21"/>
    <p:sldId id="440" r:id="rId22"/>
    <p:sldId id="422" r:id="rId23"/>
    <p:sldId id="437" r:id="rId24"/>
    <p:sldId id="428" r:id="rId25"/>
    <p:sldId id="441" r:id="rId26"/>
    <p:sldId id="27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tting useful XML out of Microsoft Excel: Balisage 2022" id="{A1FACE7C-34B3-334A-80A5-89AA9AE51798}">
          <p14:sldIdLst>
            <p14:sldId id="401"/>
            <p14:sldId id="424"/>
            <p14:sldId id="408"/>
            <p14:sldId id="425"/>
            <p14:sldId id="409"/>
            <p14:sldId id="423"/>
            <p14:sldId id="420"/>
            <p14:sldId id="427"/>
            <p14:sldId id="434"/>
            <p14:sldId id="435"/>
            <p14:sldId id="438"/>
            <p14:sldId id="447"/>
            <p14:sldId id="445"/>
            <p14:sldId id="444"/>
            <p14:sldId id="439"/>
            <p14:sldId id="446"/>
            <p14:sldId id="421"/>
            <p14:sldId id="440"/>
            <p14:sldId id="422"/>
            <p14:sldId id="437"/>
            <p14:sldId id="428"/>
            <p14:sldId id="441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000"/>
    <a:srgbClr val="407EC9"/>
    <a:srgbClr val="FF7000"/>
    <a:srgbClr val="FFB500"/>
    <a:srgbClr val="BB29BB"/>
    <a:srgbClr val="009CA6"/>
    <a:srgbClr val="58AE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/>
    <p:restoredTop sz="84894"/>
  </p:normalViewPr>
  <p:slideViewPr>
    <p:cSldViewPr snapToGrid="0" snapToObjects="1" showGuides="1">
      <p:cViewPr>
        <p:scale>
          <a:sx n="104" d="100"/>
          <a:sy n="104" d="100"/>
        </p:scale>
        <p:origin x="144" y="112"/>
      </p:cViewPr>
      <p:guideLst/>
    </p:cSldViewPr>
  </p:slideViewPr>
  <p:notesTextViewPr>
    <p:cViewPr>
      <p:scale>
        <a:sx n="80" d="100"/>
        <a:sy n="8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39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63A132A-F436-CD94-E889-CE5A513EF5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40F2B2-D6F3-2742-179C-B95516651E4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D7ECF-BC1F-6B48-A013-D0010351B159}" type="datetimeFigureOut">
              <a:rPr lang="en-US" smtClean="0"/>
              <a:t>8/2/22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B269B3-A036-0172-ED54-A1CFDB5074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C44A56-C372-27CC-0D34-EFC662441A3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9CFB0-E73C-8D49-A1B2-E6166E8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40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80F71-1FFA-1B42-8A32-3868DB5DF562}" type="datetimeFigureOut">
              <a:rPr lang="en-US" smtClean="0"/>
              <a:t>8/2/22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5000C-7FC6-6444-9ED8-FECD3AB60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289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vn.apache.org/repos/asf/poi/trunk/poi-examples/src/main/java/org/apache/poi/examples/xssf/eventusermodel/XLSX2CSV.java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Getting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498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526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90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For reading very huge files, take a look at the sample </a:t>
            </a:r>
            <a:r>
              <a:rPr lang="en-GB" dirty="0">
                <a:hlinkClick r:id="rId3"/>
              </a:rPr>
              <a:t>XLSX2CSV</a:t>
            </a:r>
            <a:r>
              <a:rPr lang="en-GB" dirty="0"/>
              <a:t> which shows how you can read a file in streaming fashion (again with some limitations on what information you can read out of the file, but there are ways to get at most of it if necessary).</a:t>
            </a:r>
            <a:endParaRPr lang="en-GB" sz="2800" dirty="0"/>
          </a:p>
          <a:p>
            <a:endParaRPr lang="en-L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354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47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1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9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69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err="1"/>
              <a:t>XProc</a:t>
            </a:r>
            <a:r>
              <a:rPr lang="en-GB" sz="1200" dirty="0"/>
              <a:t> - An XML Pipeline specifies a sequence of operations to be performed on documents.</a:t>
            </a:r>
          </a:p>
          <a:p>
            <a:endParaRPr lang="en-L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97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1200" dirty="0"/>
              <a:t>The "CALS Table Model" is the most widely adopted industry standard of SGML/XML representation for tables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1200" dirty="0"/>
              <a:t>Provides modules that transform charts (bar chart, pie chart and line chart) into SVG files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4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485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63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5000C-7FC6-6444-9ED8-FECD3AB607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22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E54CCD-B5F7-5942-8C0C-B61046E071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B36D55E-B088-D744-98B4-F500AE34DC07}"/>
              </a:ext>
            </a:extLst>
          </p:cNvPr>
          <p:cNvSpPr/>
          <p:nvPr userDrawn="1"/>
        </p:nvSpPr>
        <p:spPr>
          <a:xfrm>
            <a:off x="-1" y="5829438"/>
            <a:ext cx="12191999" cy="1031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0F9570B-192B-934F-82FB-1BF87C245C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72016" y="5997891"/>
            <a:ext cx="2501486" cy="6414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ABA920B-1B1A-AC4C-9CF0-17208396E9AE}"/>
              </a:ext>
            </a:extLst>
          </p:cNvPr>
          <p:cNvSpPr txBox="1"/>
          <p:nvPr userDrawn="1"/>
        </p:nvSpPr>
        <p:spPr>
          <a:xfrm>
            <a:off x="617454" y="1468735"/>
            <a:ext cx="7353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0" i="0" dirty="0">
                <a:solidFill>
                  <a:schemeClr val="bg1"/>
                </a:solidFill>
                <a:latin typeface="Typefi Scala Sans" panose="020B0304040101020102" pitchFamily="34" charset="77"/>
              </a:rPr>
              <a:t>Getting Useful XML out of Microsoft Excel.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D2F8EE-7DFE-A24C-A780-5F0EB9252B24}"/>
              </a:ext>
            </a:extLst>
          </p:cNvPr>
          <p:cNvSpPr txBox="1"/>
          <p:nvPr userDrawn="1"/>
        </p:nvSpPr>
        <p:spPr>
          <a:xfrm>
            <a:off x="617454" y="4091631"/>
            <a:ext cx="3762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i="0" dirty="0" err="1">
                <a:solidFill>
                  <a:schemeClr val="bg1"/>
                </a:solidFill>
                <a:latin typeface="Typefi Scala Sans" panose="020B0304040101020102" pitchFamily="34" charset="77"/>
              </a:rPr>
              <a:t>Gayanthika</a:t>
            </a:r>
            <a:r>
              <a:rPr lang="en-US" sz="2400" b="0" i="0" dirty="0">
                <a:solidFill>
                  <a:schemeClr val="bg1"/>
                </a:solidFill>
                <a:latin typeface="Typefi Scala Sans" panose="020B0304040101020102" pitchFamily="34" charset="77"/>
              </a:rPr>
              <a:t> </a:t>
            </a:r>
            <a:r>
              <a:rPr lang="en-US" sz="2400" b="0" i="0" dirty="0" err="1">
                <a:solidFill>
                  <a:schemeClr val="bg1"/>
                </a:solidFill>
                <a:latin typeface="Typefi Scala Sans" panose="020B0304040101020102" pitchFamily="34" charset="77"/>
              </a:rPr>
              <a:t>Udeshani</a:t>
            </a:r>
            <a:br>
              <a:rPr lang="en-US" sz="2400" b="0" i="0" dirty="0">
                <a:solidFill>
                  <a:schemeClr val="bg1"/>
                </a:solidFill>
                <a:latin typeface="Typefi Scala Sans" panose="020B0304040101020102" pitchFamily="34" charset="77"/>
              </a:rPr>
            </a:br>
            <a:r>
              <a:rPr lang="en-US" sz="2400" b="0" i="0" dirty="0">
                <a:solidFill>
                  <a:schemeClr val="bg1"/>
                </a:solidFill>
                <a:latin typeface="Typefi Scala Sans" panose="020B0304040101020102" pitchFamily="34" charset="77"/>
              </a:rPr>
              <a:t>and the XSLT team.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AAA005F-F8E2-A940-885A-07A36B376887}"/>
              </a:ext>
            </a:extLst>
          </p:cNvPr>
          <p:cNvCxnSpPr>
            <a:cxnSpLocks/>
          </p:cNvCxnSpPr>
          <p:nvPr userDrawn="1"/>
        </p:nvCxnSpPr>
        <p:spPr>
          <a:xfrm>
            <a:off x="617454" y="3575051"/>
            <a:ext cx="321627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8D47F7F7-672A-714A-8600-8B20A15B75B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18498" y="5752498"/>
            <a:ext cx="1105502" cy="110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1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resente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E64F5C8E-CF08-084F-9C84-FE6B0FF354B9}"/>
              </a:ext>
            </a:extLst>
          </p:cNvPr>
          <p:cNvSpPr txBox="1"/>
          <p:nvPr userDrawn="1"/>
        </p:nvSpPr>
        <p:spPr>
          <a:xfrm>
            <a:off x="5947666" y="2825897"/>
            <a:ext cx="325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i="0">
                <a:latin typeface="Typefi Scala Sans Bold" panose="020B0504040101020102" pitchFamily="34" charset="77"/>
              </a:rPr>
              <a:t>Name Surname</a:t>
            </a:r>
          </a:p>
          <a:p>
            <a:pPr>
              <a:lnSpc>
                <a:spcPct val="100000"/>
              </a:lnSpc>
            </a:pPr>
            <a:r>
              <a:rPr lang="en-US" sz="2400" b="0" i="1">
                <a:solidFill>
                  <a:schemeClr val="accent2"/>
                </a:solidFill>
                <a:latin typeface="Typefi Scala Sans" panose="020B0304040101020102" pitchFamily="34" charset="77"/>
              </a:rPr>
              <a:t>Job title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518B96-A229-7A42-9048-BB3FC682ED9D}"/>
              </a:ext>
            </a:extLst>
          </p:cNvPr>
          <p:cNvSpPr txBox="1"/>
          <p:nvPr userDrawn="1"/>
        </p:nvSpPr>
        <p:spPr>
          <a:xfrm>
            <a:off x="6188626" y="3745128"/>
            <a:ext cx="2515840" cy="1164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0" i="0" err="1">
                <a:latin typeface="Typefi Scala Sans" panose="020B0304040101020102" pitchFamily="34" charset="77"/>
              </a:rPr>
              <a:t>email@typefi</a:t>
            </a:r>
            <a:endParaRPr lang="en-US" sz="1600" b="0" i="0">
              <a:latin typeface="Typefi Scala Sans" panose="020B0304040101020102" pitchFamily="34" charset="77"/>
            </a:endParaRPr>
          </a:p>
          <a:p>
            <a:pPr>
              <a:lnSpc>
                <a:spcPct val="150000"/>
              </a:lnSpc>
            </a:pPr>
            <a:r>
              <a:rPr lang="en-US" sz="1600" b="0" i="0">
                <a:latin typeface="Typefi Scala Sans" panose="020B0304040101020102" pitchFamily="34" charset="77"/>
              </a:rPr>
              <a:t>@twitter</a:t>
            </a:r>
          </a:p>
          <a:p>
            <a:pPr>
              <a:lnSpc>
                <a:spcPct val="150000"/>
              </a:lnSpc>
            </a:pPr>
            <a:r>
              <a:rPr lang="en-US" sz="1600" b="0" i="0" err="1">
                <a:latin typeface="Typefi Scala Sans" panose="020B0304040101020102" pitchFamily="34" charset="77"/>
              </a:rPr>
              <a:t>LinkedInName</a:t>
            </a:r>
            <a:endParaRPr lang="en-US" sz="1600" b="0" i="0">
              <a:latin typeface="Typefi Scala Sans" panose="020B0304040101020102" pitchFamily="34" charset="77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9DF5D51-43FB-7E41-93FA-84446E3E5B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952354" y="3843916"/>
            <a:ext cx="233792" cy="23379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65987D7-BB6F-784F-A28D-88116A8C06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950546" y="4259609"/>
            <a:ext cx="233792" cy="2337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1911ED9-FF7F-AA4F-BDA7-9081B841043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954834" y="4621618"/>
            <a:ext cx="233792" cy="23379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7E67332-6114-3544-89A7-87E6EE3C3C1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3324412" y="2785131"/>
            <a:ext cx="2327845" cy="2330876"/>
          </a:xfrm>
          <a:prstGeom prst="rect">
            <a:avLst/>
          </a:prstGeom>
          <a:ln w="31750">
            <a:solidFill>
              <a:schemeClr val="accent2">
                <a:alpha val="0"/>
              </a:schemeClr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14D7F09-BFCC-6643-B330-F7E632B3A2E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0890610" y="6501105"/>
            <a:ext cx="936343" cy="1648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25728F-1000-F94F-8161-D6C67F9D5120}"/>
              </a:ext>
            </a:extLst>
          </p:cNvPr>
          <p:cNvSpPr txBox="1"/>
          <p:nvPr userDrawn="1"/>
        </p:nvSpPr>
        <p:spPr>
          <a:xfrm>
            <a:off x="215056" y="6501105"/>
            <a:ext cx="35866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Typefi Scala Sans" panose="020B0304040101020102" pitchFamily="34" charset="77"/>
              </a:rPr>
              <a:t>Balisage: </a:t>
            </a:r>
            <a:r>
              <a:rPr lang="en-US" sz="1000" b="0" i="0" dirty="0">
                <a:solidFill>
                  <a:schemeClr val="tx1"/>
                </a:solidFill>
                <a:latin typeface="Typefi Scala Sans" panose="020B0304040101020102" pitchFamily="34" charset="77"/>
              </a:rPr>
              <a:t>Getting Useful XML out of Microsoft Excel</a:t>
            </a:r>
            <a:r>
              <a:rPr lang="en-US" sz="1000" dirty="0">
                <a:latin typeface="Typefi Scala Sans" panose="020B0304040101020102" pitchFamily="34" charset="77"/>
              </a:rPr>
              <a:t> | 2022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70B40AC-3EC6-B146-A62D-912110EFE0DF}"/>
              </a:ext>
            </a:extLst>
          </p:cNvPr>
          <p:cNvCxnSpPr>
            <a:cxnSpLocks/>
          </p:cNvCxnSpPr>
          <p:nvPr userDrawn="1"/>
        </p:nvCxnSpPr>
        <p:spPr>
          <a:xfrm>
            <a:off x="0" y="1298186"/>
            <a:ext cx="3216275" cy="0"/>
          </a:xfrm>
          <a:prstGeom prst="line">
            <a:avLst/>
          </a:prstGeom>
          <a:ln w="25400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F672DA4-C899-594F-BD27-CCA30CAE7040}"/>
              </a:ext>
            </a:extLst>
          </p:cNvPr>
          <p:cNvSpPr txBox="1"/>
          <p:nvPr userDrawn="1"/>
        </p:nvSpPr>
        <p:spPr>
          <a:xfrm>
            <a:off x="617454" y="437526"/>
            <a:ext cx="47085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Meet the team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F1247E-275A-CC38-02CD-5231D5CE8DE9}"/>
              </a:ext>
            </a:extLst>
          </p:cNvPr>
          <p:cNvSpPr txBox="1"/>
          <p:nvPr userDrawn="1"/>
        </p:nvSpPr>
        <p:spPr>
          <a:xfrm>
            <a:off x="5274736" y="6501105"/>
            <a:ext cx="35866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Typefi Scala Sans" panose="020B0304040101020102" pitchFamily="34" charset="77"/>
              </a:rPr>
              <a:t>Balisage: </a:t>
            </a:r>
            <a:r>
              <a:rPr lang="en-US" sz="1000" b="0" i="0" dirty="0">
                <a:solidFill>
                  <a:schemeClr val="tx1"/>
                </a:solidFill>
                <a:latin typeface="Typefi Scala Sans" panose="020B0304040101020102" pitchFamily="34" charset="77"/>
              </a:rPr>
              <a:t>Getting Useful XML out of Microsoft Excel</a:t>
            </a:r>
            <a:r>
              <a:rPr lang="en-US" sz="1000" dirty="0">
                <a:latin typeface="Typefi Scala Sans" panose="020B0304040101020102" pitchFamily="34" charset="77"/>
              </a:rPr>
              <a:t> | 2022</a:t>
            </a:r>
          </a:p>
        </p:txBody>
      </p:sp>
    </p:spTree>
    <p:extLst>
      <p:ext uri="{BB962C8B-B14F-4D97-AF65-F5344CB8AC3E}">
        <p14:creationId xmlns:p14="http://schemas.microsoft.com/office/powerpoint/2010/main" val="267548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resente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E64F5C8E-CF08-084F-9C84-FE6B0FF354B9}"/>
              </a:ext>
            </a:extLst>
          </p:cNvPr>
          <p:cNvSpPr txBox="1"/>
          <p:nvPr userDrawn="1"/>
        </p:nvSpPr>
        <p:spPr>
          <a:xfrm>
            <a:off x="3092050" y="2825897"/>
            <a:ext cx="325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i="0">
                <a:latin typeface="Typefi Scala Sans Bold" panose="020B0504040101020102" pitchFamily="34" charset="77"/>
              </a:rPr>
              <a:t>Name Surname</a:t>
            </a:r>
          </a:p>
          <a:p>
            <a:pPr>
              <a:lnSpc>
                <a:spcPct val="100000"/>
              </a:lnSpc>
            </a:pPr>
            <a:r>
              <a:rPr lang="en-US" sz="2400" b="0" i="1">
                <a:solidFill>
                  <a:schemeClr val="accent2"/>
                </a:solidFill>
                <a:latin typeface="Typefi Scala Sans" panose="020B0304040101020102" pitchFamily="34" charset="77"/>
              </a:rPr>
              <a:t>Job title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518B96-A229-7A42-9048-BB3FC682ED9D}"/>
              </a:ext>
            </a:extLst>
          </p:cNvPr>
          <p:cNvSpPr txBox="1"/>
          <p:nvPr userDrawn="1"/>
        </p:nvSpPr>
        <p:spPr>
          <a:xfrm>
            <a:off x="3333010" y="3745128"/>
            <a:ext cx="2515840" cy="1164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0" i="0" dirty="0" err="1">
                <a:latin typeface="Typefi Scala Sans" panose="020B0304040101020102" pitchFamily="34" charset="77"/>
              </a:rPr>
              <a:t>email@typefi</a:t>
            </a:r>
            <a:endParaRPr lang="en-US" sz="1600" b="0" i="0" dirty="0">
              <a:latin typeface="Typefi Scala Sans" panose="020B0304040101020102" pitchFamily="34" charset="77"/>
            </a:endParaRPr>
          </a:p>
          <a:p>
            <a:pPr>
              <a:lnSpc>
                <a:spcPct val="150000"/>
              </a:lnSpc>
            </a:pPr>
            <a:r>
              <a:rPr lang="en-US" sz="1600" b="0" i="0" dirty="0">
                <a:latin typeface="Typefi Scala Sans" panose="020B0304040101020102" pitchFamily="34" charset="77"/>
              </a:rPr>
              <a:t>@twitter</a:t>
            </a:r>
          </a:p>
          <a:p>
            <a:pPr>
              <a:lnSpc>
                <a:spcPct val="150000"/>
              </a:lnSpc>
            </a:pPr>
            <a:r>
              <a:rPr lang="en-US" sz="1600" b="0" i="0" dirty="0" err="1">
                <a:latin typeface="Typefi Scala Sans" panose="020B0304040101020102" pitchFamily="34" charset="77"/>
              </a:rPr>
              <a:t>LinkedInName</a:t>
            </a:r>
            <a:endParaRPr lang="en-US" sz="1600" b="0" i="0" dirty="0">
              <a:latin typeface="Typefi Scala Sans" panose="020B0304040101020102" pitchFamily="34" charset="77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9DF5D51-43FB-7E41-93FA-84446E3E5B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096738" y="3843916"/>
            <a:ext cx="233792" cy="23379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65987D7-BB6F-784F-A28D-88116A8C06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094930" y="4259609"/>
            <a:ext cx="233792" cy="2337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1911ED9-FF7F-AA4F-BDA7-9081B841043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099218" y="4621618"/>
            <a:ext cx="233792" cy="23379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7E67332-6114-3544-89A7-87E6EE3C3C1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468796" y="2785131"/>
            <a:ext cx="2327845" cy="2330876"/>
          </a:xfrm>
          <a:prstGeom prst="rect">
            <a:avLst/>
          </a:prstGeom>
          <a:ln w="31750">
            <a:solidFill>
              <a:schemeClr val="accent2">
                <a:alpha val="0"/>
              </a:schemeClr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625EE4B-08CE-3A45-887D-0469103DB5B9}"/>
              </a:ext>
            </a:extLst>
          </p:cNvPr>
          <p:cNvSpPr txBox="1"/>
          <p:nvPr userDrawn="1"/>
        </p:nvSpPr>
        <p:spPr>
          <a:xfrm>
            <a:off x="8567328" y="2825897"/>
            <a:ext cx="325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i="0">
                <a:latin typeface="Typefi Scala Sans Bold" panose="020B0504040101020102" pitchFamily="34" charset="77"/>
              </a:rPr>
              <a:t>Name Surname</a:t>
            </a:r>
          </a:p>
          <a:p>
            <a:pPr>
              <a:lnSpc>
                <a:spcPct val="100000"/>
              </a:lnSpc>
            </a:pPr>
            <a:r>
              <a:rPr lang="en-US" sz="2400" b="0" i="1">
                <a:solidFill>
                  <a:schemeClr val="accent2"/>
                </a:solidFill>
                <a:latin typeface="Typefi Scala Sans" panose="020B0304040101020102" pitchFamily="34" charset="77"/>
              </a:rPr>
              <a:t>Job title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FEB2E7-5F69-1E45-AAC5-0199126B4C50}"/>
              </a:ext>
            </a:extLst>
          </p:cNvPr>
          <p:cNvSpPr txBox="1"/>
          <p:nvPr userDrawn="1"/>
        </p:nvSpPr>
        <p:spPr>
          <a:xfrm>
            <a:off x="8808288" y="3745128"/>
            <a:ext cx="2515840" cy="1164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0" i="0" err="1">
                <a:latin typeface="Typefi Scala Sans" panose="020B0304040101020102" pitchFamily="34" charset="77"/>
              </a:rPr>
              <a:t>email@typefi</a:t>
            </a:r>
            <a:endParaRPr lang="en-US" sz="1600" b="0" i="0">
              <a:latin typeface="Typefi Scala Sans" panose="020B0304040101020102" pitchFamily="34" charset="77"/>
            </a:endParaRPr>
          </a:p>
          <a:p>
            <a:pPr>
              <a:lnSpc>
                <a:spcPct val="150000"/>
              </a:lnSpc>
            </a:pPr>
            <a:r>
              <a:rPr lang="en-US" sz="1600" b="0" i="0">
                <a:latin typeface="Typefi Scala Sans" panose="020B0304040101020102" pitchFamily="34" charset="77"/>
              </a:rPr>
              <a:t>@twitter</a:t>
            </a:r>
          </a:p>
          <a:p>
            <a:pPr>
              <a:lnSpc>
                <a:spcPct val="150000"/>
              </a:lnSpc>
            </a:pPr>
            <a:r>
              <a:rPr lang="en-US" sz="1600" b="0" i="0" err="1">
                <a:latin typeface="Typefi Scala Sans" panose="020B0304040101020102" pitchFamily="34" charset="77"/>
              </a:rPr>
              <a:t>LinkedInName</a:t>
            </a:r>
            <a:endParaRPr lang="en-US" sz="1600" b="0" i="0">
              <a:latin typeface="Typefi Scala Sans" panose="020B0304040101020102" pitchFamily="34" charset="77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F6E276E-F3CE-5144-AC5F-A8BDCDE83E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572016" y="3843916"/>
            <a:ext cx="233792" cy="23379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214FBFC-E58E-C244-B04F-5E2B883892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570208" y="4259609"/>
            <a:ext cx="233792" cy="23379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2700A71-7B5E-4045-95E6-B7BFD6A458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574496" y="4621618"/>
            <a:ext cx="233792" cy="23379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09F732-57ED-0241-888E-F4F9FCEFB2C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5944074" y="2785131"/>
            <a:ext cx="2327845" cy="2330876"/>
          </a:xfrm>
          <a:prstGeom prst="rect">
            <a:avLst/>
          </a:prstGeom>
          <a:ln w="31750">
            <a:solidFill>
              <a:schemeClr val="accent2">
                <a:alpha val="0"/>
              </a:schemeClr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AA5276-11A1-0E4A-9193-12CFC185D8B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0890610" y="6501105"/>
            <a:ext cx="936343" cy="16489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EB5A705-530B-C142-878C-2DD3E28ABFCB}"/>
              </a:ext>
            </a:extLst>
          </p:cNvPr>
          <p:cNvSpPr txBox="1"/>
          <p:nvPr userDrawn="1"/>
        </p:nvSpPr>
        <p:spPr>
          <a:xfrm>
            <a:off x="215056" y="6501105"/>
            <a:ext cx="35866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Typefi Scala Sans" panose="020B0304040101020102" pitchFamily="34" charset="77"/>
              </a:rPr>
              <a:t>Balisage: </a:t>
            </a:r>
            <a:r>
              <a:rPr lang="en-US" sz="1000" b="0" i="0" dirty="0">
                <a:solidFill>
                  <a:schemeClr val="tx1"/>
                </a:solidFill>
                <a:latin typeface="Typefi Scala Sans" panose="020B0304040101020102" pitchFamily="34" charset="77"/>
              </a:rPr>
              <a:t>Getting Useful XML out of Microsoft Excel</a:t>
            </a:r>
            <a:r>
              <a:rPr lang="en-US" sz="1000" dirty="0">
                <a:latin typeface="Typefi Scala Sans" panose="020B0304040101020102" pitchFamily="34" charset="77"/>
              </a:rPr>
              <a:t> | 2022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7ED5403-CCA6-A641-A863-C8F70020C075}"/>
              </a:ext>
            </a:extLst>
          </p:cNvPr>
          <p:cNvCxnSpPr>
            <a:cxnSpLocks/>
          </p:cNvCxnSpPr>
          <p:nvPr userDrawn="1"/>
        </p:nvCxnSpPr>
        <p:spPr>
          <a:xfrm>
            <a:off x="0" y="1298186"/>
            <a:ext cx="3216275" cy="0"/>
          </a:xfrm>
          <a:prstGeom prst="line">
            <a:avLst/>
          </a:prstGeom>
          <a:ln w="25400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E4880FA-E09C-CF41-96CD-D1379F6B5404}"/>
              </a:ext>
            </a:extLst>
          </p:cNvPr>
          <p:cNvSpPr txBox="1"/>
          <p:nvPr userDrawn="1"/>
        </p:nvSpPr>
        <p:spPr>
          <a:xfrm>
            <a:off x="617454" y="437526"/>
            <a:ext cx="47085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Meet the team</a:t>
            </a: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C575C884-1DAA-48D4-E47B-494315C43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fld id="{F8575F8C-F90B-E84F-857A-1F763E4EDDD9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9147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esente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140E839-48C5-6E4B-B87D-185AB31ABB07}"/>
              </a:ext>
            </a:extLst>
          </p:cNvPr>
          <p:cNvGrpSpPr/>
          <p:nvPr userDrawn="1"/>
        </p:nvGrpSpPr>
        <p:grpSpPr>
          <a:xfrm>
            <a:off x="1466554" y="2173042"/>
            <a:ext cx="2430956" cy="3934034"/>
            <a:chOff x="824862" y="1957817"/>
            <a:chExt cx="2430956" cy="393403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7775CF1-C216-3E4E-A8A4-3CD405F60D8D}"/>
                </a:ext>
              </a:extLst>
            </p:cNvPr>
            <p:cNvSpPr txBox="1"/>
            <p:nvPr userDrawn="1"/>
          </p:nvSpPr>
          <p:spPr>
            <a:xfrm>
              <a:off x="824862" y="3964116"/>
              <a:ext cx="24099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1" i="0" dirty="0">
                  <a:latin typeface="Typefi Scala Sans Bold" panose="020B0504040101020102" pitchFamily="34" charset="77"/>
                </a:rPr>
                <a:t>Name Surname</a:t>
              </a:r>
            </a:p>
            <a:p>
              <a:pPr algn="ctr">
                <a:lnSpc>
                  <a:spcPct val="100000"/>
                </a:lnSpc>
              </a:pPr>
              <a:r>
                <a:rPr lang="en-US" sz="2000" b="0" i="1" dirty="0">
                  <a:solidFill>
                    <a:schemeClr val="accent2"/>
                  </a:solidFill>
                  <a:latin typeface="Typefi Scala Sans" panose="020B0304040101020102" pitchFamily="34" charset="77"/>
                </a:rPr>
                <a:t>Job title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3418845-07D4-C442-8AE3-D6628FEFAF71}"/>
                </a:ext>
              </a:extLst>
            </p:cNvPr>
            <p:cNvSpPr txBox="1"/>
            <p:nvPr userDrawn="1"/>
          </p:nvSpPr>
          <p:spPr>
            <a:xfrm>
              <a:off x="1604751" y="4726917"/>
              <a:ext cx="1651067" cy="1164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0" i="0" err="1">
                  <a:latin typeface="Typefi Scala Sans" panose="020B0304040101020102" pitchFamily="34" charset="77"/>
                </a:rPr>
                <a:t>email@typefi</a:t>
              </a:r>
              <a:endParaRPr lang="en-US" sz="1600" b="0" i="0">
                <a:latin typeface="Typefi Scala Sans" panose="020B0304040101020102" pitchFamily="34" charset="77"/>
              </a:endParaRPr>
            </a:p>
            <a:p>
              <a:pPr>
                <a:lnSpc>
                  <a:spcPct val="150000"/>
                </a:lnSpc>
              </a:pPr>
              <a:r>
                <a:rPr lang="en-US" sz="1600" b="0" i="0">
                  <a:latin typeface="Typefi Scala Sans" panose="020B0304040101020102" pitchFamily="34" charset="77"/>
                </a:rPr>
                <a:t>@twitter</a:t>
              </a:r>
            </a:p>
            <a:p>
              <a:pPr>
                <a:lnSpc>
                  <a:spcPct val="150000"/>
                </a:lnSpc>
              </a:pPr>
              <a:r>
                <a:rPr lang="en-US" sz="1600" b="0" i="0" err="1">
                  <a:latin typeface="Typefi Scala Sans" panose="020B0304040101020102" pitchFamily="34" charset="77"/>
                </a:rPr>
                <a:t>LinkedInName</a:t>
              </a:r>
              <a:endParaRPr lang="en-US" sz="1600" b="0" i="0">
                <a:latin typeface="Typefi Scala Sans" panose="020B0304040101020102" pitchFamily="34" charset="77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5063B83-362F-3C4D-9B5D-56D9686214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/>
            <a:stretch/>
          </p:blipFill>
          <p:spPr>
            <a:xfrm>
              <a:off x="1368479" y="4825705"/>
              <a:ext cx="233792" cy="233792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42B6B23-1865-D146-AA1E-4DAC7A47AF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/>
            <a:stretch/>
          </p:blipFill>
          <p:spPr>
            <a:xfrm>
              <a:off x="1366671" y="5241398"/>
              <a:ext cx="233792" cy="23379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2820A19-1C1E-4E48-A358-F7E941AB91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rcRect/>
            <a:stretch/>
          </p:blipFill>
          <p:spPr>
            <a:xfrm>
              <a:off x="1370959" y="5603407"/>
              <a:ext cx="233792" cy="233792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1D1793EA-8A77-B14E-9940-11FDD3C0C1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062395" y="1957817"/>
              <a:ext cx="1934890" cy="1937409"/>
            </a:xfrm>
            <a:prstGeom prst="rect">
              <a:avLst/>
            </a:prstGeom>
            <a:ln w="31750">
              <a:solidFill>
                <a:schemeClr val="accent2">
                  <a:alpha val="0"/>
                </a:schemeClr>
              </a:solidFill>
            </a:ln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ACD9CBA-2FA8-4048-B073-2F65DBC1FB6F}"/>
              </a:ext>
            </a:extLst>
          </p:cNvPr>
          <p:cNvGrpSpPr/>
          <p:nvPr userDrawn="1"/>
        </p:nvGrpSpPr>
        <p:grpSpPr>
          <a:xfrm>
            <a:off x="4782971" y="2173042"/>
            <a:ext cx="2430956" cy="3934034"/>
            <a:chOff x="824862" y="1957817"/>
            <a:chExt cx="2430956" cy="393403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88F2840-165F-2B4B-85AF-FFE1BA556EE3}"/>
                </a:ext>
              </a:extLst>
            </p:cNvPr>
            <p:cNvSpPr txBox="1"/>
            <p:nvPr userDrawn="1"/>
          </p:nvSpPr>
          <p:spPr>
            <a:xfrm>
              <a:off x="824862" y="3964116"/>
              <a:ext cx="24099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1" i="0">
                  <a:latin typeface="Typefi Scala Sans Bold" panose="020B0504040101020102" pitchFamily="34" charset="77"/>
                </a:rPr>
                <a:t>Name Surname</a:t>
              </a:r>
            </a:p>
            <a:p>
              <a:pPr algn="ctr">
                <a:lnSpc>
                  <a:spcPct val="100000"/>
                </a:lnSpc>
              </a:pPr>
              <a:r>
                <a:rPr lang="en-US" sz="2000" b="0" i="1">
                  <a:solidFill>
                    <a:schemeClr val="accent2"/>
                  </a:solidFill>
                  <a:latin typeface="Typefi Scala Sans" panose="020B0304040101020102" pitchFamily="34" charset="77"/>
                </a:rPr>
                <a:t>Job title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757EB81-8D4B-574E-B2F2-C2560E02E412}"/>
                </a:ext>
              </a:extLst>
            </p:cNvPr>
            <p:cNvSpPr txBox="1"/>
            <p:nvPr userDrawn="1"/>
          </p:nvSpPr>
          <p:spPr>
            <a:xfrm>
              <a:off x="1604751" y="4726917"/>
              <a:ext cx="1651067" cy="1164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0" i="0" err="1">
                  <a:latin typeface="Typefi Scala Sans" panose="020B0304040101020102" pitchFamily="34" charset="77"/>
                </a:rPr>
                <a:t>email@typefi</a:t>
              </a:r>
              <a:endParaRPr lang="en-US" sz="1600" b="0" i="0">
                <a:latin typeface="Typefi Scala Sans" panose="020B0304040101020102" pitchFamily="34" charset="77"/>
              </a:endParaRPr>
            </a:p>
            <a:p>
              <a:pPr>
                <a:lnSpc>
                  <a:spcPct val="150000"/>
                </a:lnSpc>
              </a:pPr>
              <a:r>
                <a:rPr lang="en-US" sz="1600" b="0" i="0">
                  <a:latin typeface="Typefi Scala Sans" panose="020B0304040101020102" pitchFamily="34" charset="77"/>
                </a:rPr>
                <a:t>@twitter</a:t>
              </a:r>
            </a:p>
            <a:p>
              <a:pPr>
                <a:lnSpc>
                  <a:spcPct val="150000"/>
                </a:lnSpc>
              </a:pPr>
              <a:r>
                <a:rPr lang="en-US" sz="1600" b="0" i="0" err="1">
                  <a:latin typeface="Typefi Scala Sans" panose="020B0304040101020102" pitchFamily="34" charset="77"/>
                </a:rPr>
                <a:t>LinkedInName</a:t>
              </a:r>
              <a:endParaRPr lang="en-US" sz="1600" b="0" i="0">
                <a:latin typeface="Typefi Scala Sans" panose="020B0304040101020102" pitchFamily="34" charset="77"/>
              </a:endParaRP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51F3B06E-E429-1B4D-A3BC-B73FD114DE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/>
            <a:stretch/>
          </p:blipFill>
          <p:spPr>
            <a:xfrm>
              <a:off x="1368479" y="4825705"/>
              <a:ext cx="233792" cy="233792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022763A6-BB12-EF40-A1BD-C60BF4F254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/>
            <a:stretch/>
          </p:blipFill>
          <p:spPr>
            <a:xfrm>
              <a:off x="1366671" y="5241398"/>
              <a:ext cx="233792" cy="233792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A85966A1-2497-2843-8116-2AFC6F6269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rcRect/>
            <a:stretch/>
          </p:blipFill>
          <p:spPr>
            <a:xfrm>
              <a:off x="1370959" y="5603407"/>
              <a:ext cx="233792" cy="233792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BDC60EE4-8033-8440-9747-339196862A6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062395" y="1957817"/>
              <a:ext cx="1934890" cy="1937409"/>
            </a:xfrm>
            <a:prstGeom prst="rect">
              <a:avLst/>
            </a:prstGeom>
            <a:ln w="31750">
              <a:solidFill>
                <a:schemeClr val="accent2">
                  <a:alpha val="0"/>
                </a:schemeClr>
              </a:solidFill>
            </a:ln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D9CA62B-8517-CF48-AD00-DC2074E18C77}"/>
              </a:ext>
            </a:extLst>
          </p:cNvPr>
          <p:cNvGrpSpPr/>
          <p:nvPr userDrawn="1"/>
        </p:nvGrpSpPr>
        <p:grpSpPr>
          <a:xfrm>
            <a:off x="8099388" y="2173042"/>
            <a:ext cx="2430956" cy="3934034"/>
            <a:chOff x="824862" y="1957817"/>
            <a:chExt cx="2430956" cy="3934034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B595844-21DA-774D-9EDC-5E9E290A67B3}"/>
                </a:ext>
              </a:extLst>
            </p:cNvPr>
            <p:cNvSpPr txBox="1"/>
            <p:nvPr userDrawn="1"/>
          </p:nvSpPr>
          <p:spPr>
            <a:xfrm>
              <a:off x="824862" y="3964116"/>
              <a:ext cx="24099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1" i="0">
                  <a:latin typeface="Typefi Scala Sans Bold" panose="020B0504040101020102" pitchFamily="34" charset="77"/>
                </a:rPr>
                <a:t>Name Surname</a:t>
              </a:r>
            </a:p>
            <a:p>
              <a:pPr algn="ctr">
                <a:lnSpc>
                  <a:spcPct val="100000"/>
                </a:lnSpc>
              </a:pPr>
              <a:r>
                <a:rPr lang="en-US" sz="2000" b="0" i="1">
                  <a:solidFill>
                    <a:schemeClr val="accent2"/>
                  </a:solidFill>
                  <a:latin typeface="Typefi Scala Sans" panose="020B0304040101020102" pitchFamily="34" charset="77"/>
                </a:rPr>
                <a:t>Job title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546779F-1E5F-EA46-BD59-8DCAD51F7857}"/>
                </a:ext>
              </a:extLst>
            </p:cNvPr>
            <p:cNvSpPr txBox="1"/>
            <p:nvPr userDrawn="1"/>
          </p:nvSpPr>
          <p:spPr>
            <a:xfrm>
              <a:off x="1604751" y="4726917"/>
              <a:ext cx="1651067" cy="1164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0" i="0" err="1">
                  <a:latin typeface="Typefi Scala Sans" panose="020B0304040101020102" pitchFamily="34" charset="77"/>
                </a:rPr>
                <a:t>email@typefi</a:t>
              </a:r>
              <a:endParaRPr lang="en-US" sz="1600" b="0" i="0">
                <a:latin typeface="Typefi Scala Sans" panose="020B0304040101020102" pitchFamily="34" charset="77"/>
              </a:endParaRPr>
            </a:p>
            <a:p>
              <a:pPr>
                <a:lnSpc>
                  <a:spcPct val="150000"/>
                </a:lnSpc>
              </a:pPr>
              <a:r>
                <a:rPr lang="en-US" sz="1600" b="0" i="0">
                  <a:latin typeface="Typefi Scala Sans" panose="020B0304040101020102" pitchFamily="34" charset="77"/>
                </a:rPr>
                <a:t>@twitter</a:t>
              </a:r>
            </a:p>
            <a:p>
              <a:pPr>
                <a:lnSpc>
                  <a:spcPct val="150000"/>
                </a:lnSpc>
              </a:pPr>
              <a:r>
                <a:rPr lang="en-US" sz="1600" b="0" i="0" err="1">
                  <a:latin typeface="Typefi Scala Sans" panose="020B0304040101020102" pitchFamily="34" charset="77"/>
                </a:rPr>
                <a:t>LinkedInName</a:t>
              </a:r>
              <a:endParaRPr lang="en-US" sz="1600" b="0" i="0">
                <a:latin typeface="Typefi Scala Sans" panose="020B0304040101020102" pitchFamily="34" charset="77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76A5DC9-3456-4E46-8EEE-92FC774AC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/>
            <a:stretch/>
          </p:blipFill>
          <p:spPr>
            <a:xfrm>
              <a:off x="1368479" y="4825705"/>
              <a:ext cx="233792" cy="233792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683C89B4-6771-684B-BB3B-A315FDD47D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/>
            <a:stretch/>
          </p:blipFill>
          <p:spPr>
            <a:xfrm>
              <a:off x="1366671" y="5241398"/>
              <a:ext cx="233792" cy="233792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C1FB0C0A-2328-F349-BE4F-B8C399E884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rcRect/>
            <a:stretch/>
          </p:blipFill>
          <p:spPr>
            <a:xfrm>
              <a:off x="1370959" y="5603407"/>
              <a:ext cx="233792" cy="233792"/>
            </a:xfrm>
            <a:prstGeom prst="rect">
              <a:avLst/>
            </a:prstGeom>
          </p:spPr>
        </p:pic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32371AEA-0D14-764A-B2E1-0BE68FA74F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062395" y="1957817"/>
              <a:ext cx="1934890" cy="1937409"/>
            </a:xfrm>
            <a:prstGeom prst="rect">
              <a:avLst/>
            </a:prstGeom>
            <a:ln w="31750">
              <a:solidFill>
                <a:schemeClr val="accent2">
                  <a:alpha val="0"/>
                </a:schemeClr>
              </a:solidFill>
            </a:ln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6EC36A86-730F-5847-A0C8-20A088EE428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0890610" y="6501105"/>
            <a:ext cx="936343" cy="16489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3172D12F-1CF4-0F44-AE3C-7D7131FFAE58}"/>
              </a:ext>
            </a:extLst>
          </p:cNvPr>
          <p:cNvSpPr txBox="1"/>
          <p:nvPr userDrawn="1"/>
        </p:nvSpPr>
        <p:spPr>
          <a:xfrm>
            <a:off x="215056" y="6501105"/>
            <a:ext cx="35866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Typefi Scala Sans" panose="020B0304040101020102" pitchFamily="34" charset="77"/>
              </a:rPr>
              <a:t>Balisage: </a:t>
            </a:r>
            <a:r>
              <a:rPr lang="en-US" sz="1000" b="0" i="0" dirty="0">
                <a:solidFill>
                  <a:schemeClr val="tx1"/>
                </a:solidFill>
                <a:latin typeface="Typefi Scala Sans" panose="020B0304040101020102" pitchFamily="34" charset="77"/>
              </a:rPr>
              <a:t>Getting Useful XML out of Microsoft Excel</a:t>
            </a:r>
            <a:r>
              <a:rPr lang="en-US" sz="1000" dirty="0">
                <a:latin typeface="Typefi Scala Sans" panose="020B0304040101020102" pitchFamily="34" charset="77"/>
              </a:rPr>
              <a:t> | 2022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26EDB81-744D-1B48-993D-CEB3487F6BB8}"/>
              </a:ext>
            </a:extLst>
          </p:cNvPr>
          <p:cNvCxnSpPr>
            <a:cxnSpLocks/>
          </p:cNvCxnSpPr>
          <p:nvPr userDrawn="1"/>
        </p:nvCxnSpPr>
        <p:spPr>
          <a:xfrm>
            <a:off x="0" y="1298186"/>
            <a:ext cx="3216275" cy="0"/>
          </a:xfrm>
          <a:prstGeom prst="line">
            <a:avLst/>
          </a:prstGeom>
          <a:ln w="25400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C560A03-3D42-3642-B320-DD0F0B88709F}"/>
              </a:ext>
            </a:extLst>
          </p:cNvPr>
          <p:cNvSpPr txBox="1"/>
          <p:nvPr userDrawn="1"/>
        </p:nvSpPr>
        <p:spPr>
          <a:xfrm>
            <a:off x="617454" y="437526"/>
            <a:ext cx="47085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Meet the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EBBD0-4349-65DC-742E-FBA095F42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fld id="{F8575F8C-F90B-E84F-857A-1F763E4EDDD9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1038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dy slide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F6B6C4E-543B-3546-8CA1-889310DC835D}"/>
              </a:ext>
            </a:extLst>
          </p:cNvPr>
          <p:cNvSpPr txBox="1"/>
          <p:nvPr userDrawn="1"/>
        </p:nvSpPr>
        <p:spPr>
          <a:xfrm>
            <a:off x="215056" y="6501105"/>
            <a:ext cx="35866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Typefi Scala Sans" panose="020B0304040101020102" pitchFamily="34" charset="77"/>
              </a:rPr>
              <a:t>Balisage: </a:t>
            </a:r>
            <a:r>
              <a:rPr lang="en-US" sz="1000" b="0" i="0" dirty="0">
                <a:solidFill>
                  <a:schemeClr val="tx1"/>
                </a:solidFill>
                <a:latin typeface="Typefi Scala Sans" panose="020B0304040101020102" pitchFamily="34" charset="77"/>
              </a:rPr>
              <a:t>Getting Useful XML out of Microsoft Excel</a:t>
            </a:r>
            <a:r>
              <a:rPr lang="en-US" sz="1000" dirty="0">
                <a:latin typeface="Typefi Scala Sans" panose="020B0304040101020102" pitchFamily="34" charset="77"/>
              </a:rPr>
              <a:t> | 2022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3DD3AFD-040F-A440-829C-23824303D62D}"/>
              </a:ext>
            </a:extLst>
          </p:cNvPr>
          <p:cNvCxnSpPr>
            <a:cxnSpLocks/>
          </p:cNvCxnSpPr>
          <p:nvPr userDrawn="1"/>
        </p:nvCxnSpPr>
        <p:spPr>
          <a:xfrm>
            <a:off x="0" y="1298186"/>
            <a:ext cx="3216275" cy="0"/>
          </a:xfrm>
          <a:prstGeom prst="line">
            <a:avLst/>
          </a:prstGeom>
          <a:ln w="25400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84E4286F-ADE5-7254-6271-60C19DC8A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fld id="{F8575F8C-F90B-E84F-857A-1F763E4EDDD9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4665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253" userDrawn="1">
          <p15:clr>
            <a:srgbClr val="FBAE40"/>
          </p15:clr>
        </p15:guide>
        <p15:guide id="2" pos="2026" userDrawn="1">
          <p15:clr>
            <a:srgbClr val="FBAE40"/>
          </p15:clr>
        </p15:guide>
        <p15:guide id="3" pos="293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F6B6C4E-543B-3546-8CA1-889310DC835D}"/>
              </a:ext>
            </a:extLst>
          </p:cNvPr>
          <p:cNvSpPr txBox="1"/>
          <p:nvPr userDrawn="1"/>
        </p:nvSpPr>
        <p:spPr>
          <a:xfrm>
            <a:off x="215056" y="6501105"/>
            <a:ext cx="35866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Typefi Scala Sans" panose="020B0304040101020102" pitchFamily="34" charset="77"/>
              </a:rPr>
              <a:t>Balisage: </a:t>
            </a:r>
            <a:r>
              <a:rPr lang="en-US" sz="1000" b="0" i="0" dirty="0">
                <a:solidFill>
                  <a:schemeClr val="tx1"/>
                </a:solidFill>
                <a:latin typeface="Typefi Scala Sans" panose="020B0304040101020102" pitchFamily="34" charset="77"/>
              </a:rPr>
              <a:t>Getting Useful XML out of Microsoft Excel</a:t>
            </a:r>
            <a:r>
              <a:rPr lang="en-US" sz="1000" dirty="0">
                <a:latin typeface="Typefi Scala Sans" panose="020B0304040101020102" pitchFamily="34" charset="77"/>
              </a:rPr>
              <a:t> | 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0777C4-3578-A341-84B9-E187F52195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890610" y="6501105"/>
            <a:ext cx="936343" cy="16489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EC81754-FD7A-6D40-A4C8-0D5C3F4B89E6}"/>
              </a:ext>
            </a:extLst>
          </p:cNvPr>
          <p:cNvCxnSpPr>
            <a:cxnSpLocks/>
          </p:cNvCxnSpPr>
          <p:nvPr userDrawn="1"/>
        </p:nvCxnSpPr>
        <p:spPr>
          <a:xfrm>
            <a:off x="0" y="1298186"/>
            <a:ext cx="3216275" cy="0"/>
          </a:xfrm>
          <a:prstGeom prst="line">
            <a:avLst/>
          </a:prstGeom>
          <a:ln w="25400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BA813B27-F196-BCCA-A0CF-695215315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fld id="{F8575F8C-F90B-E84F-857A-1F763E4EDDD9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288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253" userDrawn="1">
          <p15:clr>
            <a:srgbClr val="FBAE40"/>
          </p15:clr>
        </p15:guide>
        <p15:guide id="2" pos="2026" userDrawn="1">
          <p15:clr>
            <a:srgbClr val="FBAE40"/>
          </p15:clr>
        </p15:guide>
        <p15:guide id="3" pos="293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BF8DA2-13B9-8941-845B-1677812BDD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9DCEB6-34D2-0645-A9DF-E31937CBB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7351" y="2804207"/>
            <a:ext cx="7837297" cy="920402"/>
          </a:xfrm>
          <a:prstGeom prst="rect">
            <a:avLst/>
          </a:prstGeom>
        </p:spPr>
        <p:txBody>
          <a:bodyPr/>
          <a:lstStyle>
            <a:lvl1pPr algn="ctr">
              <a:defRPr sz="6000" b="0" i="0">
                <a:solidFill>
                  <a:schemeClr val="bg1"/>
                </a:solidFill>
                <a:latin typeface="Typefi Scala Sans" panose="020B0304040101020102" pitchFamily="34" charset="77"/>
              </a:defRPr>
            </a:lvl1pPr>
          </a:lstStyle>
          <a:p>
            <a:r>
              <a:rPr lang="en-US" dirty="0"/>
              <a:t>Let robots do the drudge work</a:t>
            </a:r>
          </a:p>
        </p:txBody>
      </p:sp>
    </p:spTree>
    <p:extLst>
      <p:ext uri="{BB962C8B-B14F-4D97-AF65-F5344CB8AC3E}">
        <p14:creationId xmlns:p14="http://schemas.microsoft.com/office/powerpoint/2010/main" val="400095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BF8DA2-13B9-8941-845B-1677812BDD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56F8CB8-D2E6-0448-AB75-FDD26F92F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1838" y="2508598"/>
            <a:ext cx="7108317" cy="920402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chemeClr val="bg1"/>
                </a:solidFill>
                <a:latin typeface="Typefi Scala Sans" panose="020B0304040101020102" pitchFamily="34" charset="77"/>
              </a:defRPr>
            </a:lvl1pPr>
          </a:lstStyle>
          <a:p>
            <a:r>
              <a:rPr lang="en-US" sz="8000" dirty="0"/>
              <a:t>Thank you!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4AC4B9-E325-834B-BDC2-38F6ADBE02C8}"/>
              </a:ext>
            </a:extLst>
          </p:cNvPr>
          <p:cNvSpPr txBox="1"/>
          <p:nvPr userDrawn="1"/>
        </p:nvSpPr>
        <p:spPr>
          <a:xfrm>
            <a:off x="4214731" y="5552712"/>
            <a:ext cx="3762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0" i="0" dirty="0">
                <a:solidFill>
                  <a:schemeClr val="bg1"/>
                </a:solidFill>
                <a:latin typeface="Typefi Scala Sans" panose="020B0304040101020102" pitchFamily="34" charset="77"/>
              </a:rPr>
              <a:t>Name Surname</a:t>
            </a:r>
          </a:p>
          <a:p>
            <a:pPr algn="ctr"/>
            <a:r>
              <a:rPr lang="en-US" sz="2400" b="0" i="1" dirty="0">
                <a:solidFill>
                  <a:schemeClr val="bg1"/>
                </a:solidFill>
                <a:latin typeface="Typefi Scala Sans" panose="020B0304040101020102" pitchFamily="34" charset="77"/>
              </a:rPr>
              <a:t>Job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DD769A-D79F-954F-8962-830731926A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80501" y="4546566"/>
            <a:ext cx="830997" cy="83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00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3BF89E1E-3A12-2946-B24F-F0BDF5CE0B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5751" y="1202436"/>
            <a:ext cx="6180498" cy="445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25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616F3-639F-6D4E-932F-B333BEBB5D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9D98F-06FD-284E-B044-83B815E766CA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93A12-D5E0-2C43-B114-4311DA8358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D792D-6F77-5048-B2D5-EB642A2A91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75F8C-F90B-E84F-857A-1F763E4ED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40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675" r:id="rId2"/>
    <p:sldLayoutId id="2147483676" r:id="rId3"/>
    <p:sldLayoutId id="2147483674" r:id="rId4"/>
    <p:sldLayoutId id="2147483700" r:id="rId5"/>
    <p:sldLayoutId id="2147483701" r:id="rId6"/>
    <p:sldLayoutId id="2147483660" r:id="rId7"/>
    <p:sldLayoutId id="2147483713" r:id="rId8"/>
    <p:sldLayoutId id="214748365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fgeorges.blogspot.com/2008/04/simple-svg-chart-generation-with-xslt.html" TargetMode="External"/><Relationship Id="rId13" Type="http://schemas.openxmlformats.org/officeDocument/2006/relationships/hyperlink" Target="https://cartesianproduct.wordpress.com/2011/07/16/using-xslt-to-manipulate-an-svg-file/" TargetMode="External"/><Relationship Id="rId18" Type="http://schemas.openxmlformats.org/officeDocument/2006/relationships/hyperlink" Target="https://exceljet.net/custom-number-formats" TargetMode="External"/><Relationship Id="rId26" Type="http://schemas.openxmlformats.org/officeDocument/2006/relationships/hyperlink" Target="https://www.xml.com/articles/2020/11/16/xproc-30-strategies-merging-documents/#sect-pass-as-collection" TargetMode="External"/><Relationship Id="rId3" Type="http://schemas.openxmlformats.org/officeDocument/2006/relationships/hyperlink" Target="%20http:/officeopenxml.com/SSstyles.php" TargetMode="External"/><Relationship Id="rId21" Type="http://schemas.openxmlformats.org/officeDocument/2006/relationships/hyperlink" Target="https://www.oasis-open.org/specs/a503.htm" TargetMode="External"/><Relationship Id="rId7" Type="http://schemas.openxmlformats.org/officeDocument/2006/relationships/hyperlink" Target="http://edutechwiki.unige.ch/en/XSLT_to_generate_SVG_tutorial" TargetMode="External"/><Relationship Id="rId12" Type="http://schemas.openxmlformats.org/officeDocument/2006/relationships/hyperlink" Target="https://franklinefrancis.github.io/SvgCharts4Xsl/" TargetMode="External"/><Relationship Id="rId17" Type="http://schemas.openxmlformats.org/officeDocument/2006/relationships/hyperlink" Target="https://gist.github.com/ebruchez/1245692" TargetMode="External"/><Relationship Id="rId25" Type="http://schemas.openxmlformats.org/officeDocument/2006/relationships/hyperlink" Target="https://www.balisage.net/Proceedings/vol23/print/Walsh02/BalisageVol23-Walsh02.html" TargetMode="External"/><Relationship Id="rId2" Type="http://schemas.openxmlformats.org/officeDocument/2006/relationships/hyperlink" Target="https://interoperability.blob.core.windows.net/files/MS-OI29500/%5bMS-OI29500%5d.pdf" TargetMode="External"/><Relationship Id="rId16" Type="http://schemas.openxmlformats.org/officeDocument/2006/relationships/hyperlink" Target="https://help.typefi.com/hc/en-us/articles/360001491415#h_3be5e014-f255-49b8-8454-6c7681861b1a" TargetMode="External"/><Relationship Id="rId20" Type="http://schemas.openxmlformats.org/officeDocument/2006/relationships/hyperlink" Target="https://poi.apache.org/components/spreadsheet/limitation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stackoverflow.com/questions/8056671/how-to-turn-an-xml-file-into-svg-using-xsl" TargetMode="External"/><Relationship Id="rId11" Type="http://schemas.openxmlformats.org/officeDocument/2006/relationships/hyperlink" Target="https://www.sleepingdog.org.uk/svg/chart/pie/" TargetMode="External"/><Relationship Id="rId24" Type="http://schemas.openxmlformats.org/officeDocument/2006/relationships/hyperlink" Target="https://spec.xproc.org/master/head/xproc/" TargetMode="External"/><Relationship Id="rId5" Type="http://schemas.openxmlformats.org/officeDocument/2006/relationships/hyperlink" Target="https://stackoverflow.com/questions/33422652/retrieving-data-from-excel-xml-using-xslt" TargetMode="External"/><Relationship Id="rId15" Type="http://schemas.openxmlformats.org/officeDocument/2006/relationships/hyperlink" Target="https://help.typefi.com/hc/en-us/articles/228240428-Content-XML-3-0-and-earlier" TargetMode="External"/><Relationship Id="rId23" Type="http://schemas.openxmlformats.org/officeDocument/2006/relationships/hyperlink" Target="https://dmaus.name/blog/2018.14/index.html" TargetMode="External"/><Relationship Id="rId28" Type="http://schemas.openxmlformats.org/officeDocument/2006/relationships/hyperlink" Target="https://www.ablebits.com/office-addins-blog/2015/03/11/change-date-format-excel/#excel-date-format" TargetMode="External"/><Relationship Id="rId10" Type="http://schemas.openxmlformats.org/officeDocument/2006/relationships/hyperlink" Target="https://developer.mozilla.org/en-US/docs/Web/SVG/Attribute" TargetMode="External"/><Relationship Id="rId19" Type="http://schemas.openxmlformats.org/officeDocument/2006/relationships/hyperlink" Target="https://docs.microsoft.com/en-us/openspecs/office_standards/ms-xlsx/6624db33-496c-47f7-a562-a54cb01b133f" TargetMode="External"/><Relationship Id="rId4" Type="http://schemas.openxmlformats.org/officeDocument/2006/relationships/hyperlink" Target="https://docs.microsoft.com/en-us/dotnet/api/documentformat.openxml.spreadsheet.sheetformatproperties?view=openxml-2.8.1" TargetMode="External"/><Relationship Id="rId9" Type="http://schemas.openxmlformats.org/officeDocument/2006/relationships/hyperlink" Target="https://www.w3.org/People/maxf/papers/2002-07-SVGOpen/svgopen.html" TargetMode="External"/><Relationship Id="rId14" Type="http://schemas.openxmlformats.org/officeDocument/2006/relationships/hyperlink" Target="https://developer.mozilla.org/en-US/docs/Web/SVG" TargetMode="External"/><Relationship Id="rId22" Type="http://schemas.openxmlformats.org/officeDocument/2006/relationships/hyperlink" Target="https://www.balisage.net/Proceedings/vol25/print/Nordstrom01/BalisageVol25-Nordstrom01.html" TargetMode="External"/><Relationship Id="rId27" Type="http://schemas.openxmlformats.org/officeDocument/2006/relationships/hyperlink" Target="https://stackoverflow.com/questions/64018372/how-do-i-convert-excel-serial-date-numbers-in-an-xml-file-to-mm-dd-yyyy-for-sq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375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868563-CCAB-BE47-B2A9-40AD050579A1}"/>
              </a:ext>
            </a:extLst>
          </p:cNvPr>
          <p:cNvSpPr txBox="1"/>
          <p:nvPr/>
        </p:nvSpPr>
        <p:spPr>
          <a:xfrm>
            <a:off x="617454" y="1517236"/>
            <a:ext cx="2377537" cy="923330"/>
          </a:xfrm>
          <a:prstGeom prst="rect">
            <a:avLst/>
          </a:prstGeom>
          <a:noFill/>
          <a:ln>
            <a:solidFill>
              <a:srgbClr val="FE5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E8BF6A"/>
                </a:solidFill>
              </a:rPr>
              <a:t>&lt;c </a:t>
            </a:r>
            <a:r>
              <a:rPr lang="en-GB" dirty="0">
                <a:solidFill>
                  <a:srgbClr val="BABABA"/>
                </a:solidFill>
              </a:rPr>
              <a:t>r</a:t>
            </a:r>
            <a:r>
              <a:rPr lang="en-GB" dirty="0">
                <a:solidFill>
                  <a:srgbClr val="6A8759"/>
                </a:solidFill>
              </a:rPr>
              <a:t>="E1" </a:t>
            </a:r>
            <a:r>
              <a:rPr lang="en-GB" dirty="0">
                <a:solidFill>
                  <a:srgbClr val="BABABA"/>
                </a:solidFill>
              </a:rPr>
              <a:t>s</a:t>
            </a:r>
            <a:r>
              <a:rPr lang="en-GB" dirty="0">
                <a:solidFill>
                  <a:srgbClr val="6A8759"/>
                </a:solidFill>
              </a:rPr>
              <a:t>=”9" </a:t>
            </a:r>
            <a:r>
              <a:rPr lang="en-GB" dirty="0">
                <a:solidFill>
                  <a:srgbClr val="BABABA"/>
                </a:solidFill>
              </a:rPr>
              <a:t>t</a:t>
            </a:r>
            <a:r>
              <a:rPr lang="en-GB" dirty="0">
                <a:solidFill>
                  <a:srgbClr val="6A8759"/>
                </a:solidFill>
              </a:rPr>
              <a:t>="s"</a:t>
            </a:r>
            <a:r>
              <a:rPr lang="en-GB" dirty="0">
                <a:solidFill>
                  <a:srgbClr val="E8BF6A"/>
                </a:solidFill>
              </a:rPr>
              <a:t>&gt;</a:t>
            </a:r>
            <a:br>
              <a:rPr lang="en-GB" dirty="0">
                <a:solidFill>
                  <a:srgbClr val="E8BF6A"/>
                </a:solidFill>
              </a:rPr>
            </a:br>
            <a:r>
              <a:rPr lang="en-GB" dirty="0">
                <a:solidFill>
                  <a:srgbClr val="E8BF6A"/>
                </a:solidFill>
              </a:rPr>
              <a:t>    &lt;v&gt;</a:t>
            </a:r>
            <a:r>
              <a:rPr lang="en-GB" dirty="0"/>
              <a:t>254</a:t>
            </a:r>
            <a:r>
              <a:rPr lang="en-GB" dirty="0">
                <a:solidFill>
                  <a:srgbClr val="E8BF6A"/>
                </a:solidFill>
              </a:rPr>
              <a:t>&lt;/v&gt;</a:t>
            </a:r>
            <a:br>
              <a:rPr lang="en-GB" dirty="0">
                <a:solidFill>
                  <a:srgbClr val="E8BF6A"/>
                </a:solidFill>
              </a:rPr>
            </a:br>
            <a:r>
              <a:rPr lang="en-GB" dirty="0">
                <a:solidFill>
                  <a:srgbClr val="E8BF6A"/>
                </a:solidFill>
              </a:rPr>
              <a:t>&lt;/c&gt;</a:t>
            </a:r>
            <a:endParaRPr lang="en-LK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A19BC0-549D-B246-8E83-700F1256F171}"/>
              </a:ext>
            </a:extLst>
          </p:cNvPr>
          <p:cNvSpPr txBox="1"/>
          <p:nvPr/>
        </p:nvSpPr>
        <p:spPr>
          <a:xfrm>
            <a:off x="3171744" y="2229714"/>
            <a:ext cx="3838655" cy="923330"/>
          </a:xfrm>
          <a:prstGeom prst="rect">
            <a:avLst/>
          </a:prstGeom>
          <a:noFill/>
          <a:ln>
            <a:solidFill>
              <a:srgbClr val="FE5000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E8BF6A"/>
                </a:solidFill>
              </a:rPr>
              <a:t>&lt;</a:t>
            </a:r>
            <a:r>
              <a:rPr lang="en-GB" dirty="0" err="1">
                <a:solidFill>
                  <a:srgbClr val="E8BF6A"/>
                </a:solidFill>
              </a:rPr>
              <a:t>si</a:t>
            </a:r>
            <a:r>
              <a:rPr lang="en-GB" dirty="0">
                <a:solidFill>
                  <a:srgbClr val="E8BF6A"/>
                </a:solidFill>
              </a:rPr>
              <a:t>&gt; </a:t>
            </a:r>
            <a:r>
              <a:rPr lang="en-GB" dirty="0"/>
              <a:t>/</a:t>
            </a:r>
            <a:r>
              <a:rPr lang="en-GB" dirty="0" err="1"/>
              <a:t>sst</a:t>
            </a:r>
            <a:r>
              <a:rPr lang="en-GB" dirty="0"/>
              <a:t>/</a:t>
            </a:r>
            <a:r>
              <a:rPr lang="en-GB" dirty="0" err="1"/>
              <a:t>si</a:t>
            </a:r>
            <a:r>
              <a:rPr lang="en-GB" dirty="0"/>
              <a:t>[255]</a:t>
            </a:r>
            <a:br>
              <a:rPr lang="en-GB" dirty="0"/>
            </a:br>
            <a:r>
              <a:rPr lang="en-GB" dirty="0">
                <a:solidFill>
                  <a:srgbClr val="E8BF6A"/>
                </a:solidFill>
              </a:rPr>
              <a:t>    &lt;t&gt;</a:t>
            </a:r>
            <a:r>
              <a:rPr lang="en-GB" dirty="0"/>
              <a:t>21 May - 27 May 2022</a:t>
            </a:r>
            <a:r>
              <a:rPr lang="en-GB" dirty="0">
                <a:solidFill>
                  <a:srgbClr val="E8BF6A"/>
                </a:solidFill>
              </a:rPr>
              <a:t>&lt;/t&gt;</a:t>
            </a:r>
            <a:br>
              <a:rPr lang="en-GB" dirty="0">
                <a:solidFill>
                  <a:srgbClr val="E8BF6A"/>
                </a:solidFill>
              </a:rPr>
            </a:br>
            <a:r>
              <a:rPr lang="en-GB" dirty="0">
                <a:solidFill>
                  <a:srgbClr val="E8BF6A"/>
                </a:solidFill>
              </a:rPr>
              <a:t>&lt;/</a:t>
            </a:r>
            <a:r>
              <a:rPr lang="en-GB" dirty="0" err="1">
                <a:solidFill>
                  <a:srgbClr val="E8BF6A"/>
                </a:solidFill>
              </a:rPr>
              <a:t>si</a:t>
            </a:r>
            <a:r>
              <a:rPr lang="en-GB" dirty="0">
                <a:solidFill>
                  <a:srgbClr val="E8BF6A"/>
                </a:solidFill>
              </a:rPr>
              <a:t>&gt;</a:t>
            </a:r>
            <a:endParaRPr lang="en-LK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1DD04C-36AE-114D-AD5A-5AB44E52A502}"/>
              </a:ext>
            </a:extLst>
          </p:cNvPr>
          <p:cNvSpPr txBox="1"/>
          <p:nvPr/>
        </p:nvSpPr>
        <p:spPr>
          <a:xfrm>
            <a:off x="2094271" y="3318063"/>
            <a:ext cx="9511747" cy="923330"/>
          </a:xfrm>
          <a:prstGeom prst="rect">
            <a:avLst/>
          </a:prstGeom>
          <a:noFill/>
          <a:ln>
            <a:solidFill>
              <a:srgbClr val="FE5000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E8BF6A"/>
                </a:solidFill>
              </a:rPr>
              <a:t>&lt;</a:t>
            </a:r>
            <a:r>
              <a:rPr lang="en-GB" dirty="0" err="1">
                <a:solidFill>
                  <a:srgbClr val="E8BF6A"/>
                </a:solidFill>
              </a:rPr>
              <a:t>xf</a:t>
            </a:r>
            <a:r>
              <a:rPr lang="en-GB" dirty="0">
                <a:solidFill>
                  <a:srgbClr val="E8BF6A"/>
                </a:solidFill>
              </a:rPr>
              <a:t> </a:t>
            </a:r>
            <a:r>
              <a:rPr lang="en-GB" dirty="0" err="1">
                <a:solidFill>
                  <a:srgbClr val="BABABA"/>
                </a:solidFill>
              </a:rPr>
              <a:t>numFmtId</a:t>
            </a:r>
            <a:r>
              <a:rPr lang="en-GB" dirty="0">
                <a:solidFill>
                  <a:srgbClr val="6A8759"/>
                </a:solidFill>
              </a:rPr>
              <a:t>=“0” </a:t>
            </a:r>
            <a:r>
              <a:rPr lang="en-GB" dirty="0" err="1">
                <a:solidFill>
                  <a:srgbClr val="BABABA"/>
                </a:solidFill>
              </a:rPr>
              <a:t>fontId</a:t>
            </a:r>
            <a:r>
              <a:rPr lang="en-GB" dirty="0">
                <a:solidFill>
                  <a:srgbClr val="6A8759"/>
                </a:solidFill>
              </a:rPr>
              <a:t>=“2” </a:t>
            </a:r>
            <a:r>
              <a:rPr lang="en-GB" dirty="0" err="1">
                <a:solidFill>
                  <a:srgbClr val="BABABA"/>
                </a:solidFill>
              </a:rPr>
              <a:t>fillId</a:t>
            </a:r>
            <a:r>
              <a:rPr lang="en-GB" dirty="0">
                <a:solidFill>
                  <a:srgbClr val="6A8759"/>
                </a:solidFill>
              </a:rPr>
              <a:t>="0" </a:t>
            </a:r>
            <a:r>
              <a:rPr lang="en-GB" dirty="0" err="1">
                <a:solidFill>
                  <a:srgbClr val="BABABA"/>
                </a:solidFill>
              </a:rPr>
              <a:t>borderId</a:t>
            </a:r>
            <a:r>
              <a:rPr lang="en-GB" dirty="0">
                <a:solidFill>
                  <a:srgbClr val="6A8759"/>
                </a:solidFill>
              </a:rPr>
              <a:t>="0" </a:t>
            </a:r>
            <a:r>
              <a:rPr lang="en-GB" dirty="0" err="1">
                <a:solidFill>
                  <a:srgbClr val="BABABA"/>
                </a:solidFill>
              </a:rPr>
              <a:t>xfId</a:t>
            </a:r>
            <a:r>
              <a:rPr lang="en-GB" dirty="0">
                <a:solidFill>
                  <a:srgbClr val="6A8759"/>
                </a:solidFill>
              </a:rPr>
              <a:t>="0" </a:t>
            </a:r>
            <a:r>
              <a:rPr lang="en-GB" b="1" dirty="0" err="1">
                <a:solidFill>
                  <a:srgbClr val="BABABA"/>
                </a:solidFill>
              </a:rPr>
              <a:t>applyFont</a:t>
            </a:r>
            <a:r>
              <a:rPr lang="en-GB" b="1" dirty="0">
                <a:solidFill>
                  <a:srgbClr val="6A8759"/>
                </a:solidFill>
              </a:rPr>
              <a:t>="1" </a:t>
            </a:r>
            <a:r>
              <a:rPr lang="en-GB" b="1" dirty="0" err="1">
                <a:solidFill>
                  <a:srgbClr val="BABABA"/>
                </a:solidFill>
              </a:rPr>
              <a:t>applyAlignment</a:t>
            </a:r>
            <a:r>
              <a:rPr lang="en-GB" b="1" dirty="0">
                <a:solidFill>
                  <a:srgbClr val="6A8759"/>
                </a:solidFill>
              </a:rPr>
              <a:t>=“1”</a:t>
            </a:r>
            <a:r>
              <a:rPr lang="en-GB" dirty="0">
                <a:solidFill>
                  <a:srgbClr val="6A8759"/>
                </a:solidFill>
              </a:rPr>
              <a:t>&gt;</a:t>
            </a:r>
            <a:br>
              <a:rPr lang="en-GB" dirty="0">
                <a:solidFill>
                  <a:srgbClr val="E8BF6A"/>
                </a:solidFill>
              </a:rPr>
            </a:br>
            <a:r>
              <a:rPr lang="en-GB" dirty="0">
                <a:solidFill>
                  <a:srgbClr val="E8BF6A"/>
                </a:solidFill>
              </a:rPr>
              <a:t>    &lt;alignment </a:t>
            </a:r>
            <a:r>
              <a:rPr lang="en-GB" dirty="0">
                <a:solidFill>
                  <a:srgbClr val="BABABA"/>
                </a:solidFill>
              </a:rPr>
              <a:t>horizontal</a:t>
            </a:r>
            <a:r>
              <a:rPr lang="en-GB" dirty="0">
                <a:solidFill>
                  <a:srgbClr val="6A8759"/>
                </a:solidFill>
              </a:rPr>
              <a:t>=“right”</a:t>
            </a:r>
            <a:r>
              <a:rPr lang="en-GB" dirty="0">
                <a:solidFill>
                  <a:srgbClr val="E8BF6A"/>
                </a:solidFill>
              </a:rPr>
              <a:t>/&gt;                                                                 </a:t>
            </a:r>
            <a:r>
              <a:rPr lang="en-GB" dirty="0"/>
              <a:t>/</a:t>
            </a:r>
            <a:r>
              <a:rPr lang="en-GB" dirty="0" err="1"/>
              <a:t>styleSheet</a:t>
            </a:r>
            <a:r>
              <a:rPr lang="en-GB" dirty="0"/>
              <a:t>/</a:t>
            </a:r>
            <a:r>
              <a:rPr lang="en-GB" dirty="0" err="1"/>
              <a:t>cellXfs</a:t>
            </a:r>
            <a:r>
              <a:rPr lang="en-GB" dirty="0"/>
              <a:t>/</a:t>
            </a:r>
            <a:r>
              <a:rPr lang="en-GB" dirty="0" err="1"/>
              <a:t>xf</a:t>
            </a:r>
            <a:r>
              <a:rPr lang="en-GB" dirty="0"/>
              <a:t>[10]</a:t>
            </a:r>
            <a:br>
              <a:rPr lang="en-GB" dirty="0">
                <a:solidFill>
                  <a:srgbClr val="E8BF6A"/>
                </a:solidFill>
              </a:rPr>
            </a:br>
            <a:r>
              <a:rPr lang="en-GB" dirty="0">
                <a:solidFill>
                  <a:srgbClr val="E8BF6A"/>
                </a:solidFill>
              </a:rPr>
              <a:t>&lt;/</a:t>
            </a:r>
            <a:r>
              <a:rPr lang="en-GB" dirty="0" err="1">
                <a:solidFill>
                  <a:srgbClr val="E8BF6A"/>
                </a:solidFill>
              </a:rPr>
              <a:t>xf</a:t>
            </a:r>
            <a:r>
              <a:rPr lang="en-GB" dirty="0">
                <a:solidFill>
                  <a:srgbClr val="E8BF6A"/>
                </a:solidFill>
              </a:rPr>
              <a:t>&gt;</a:t>
            </a:r>
            <a:endParaRPr lang="en-LK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06DB68-0E67-B49B-E301-FA4AF2449F69}"/>
              </a:ext>
            </a:extLst>
          </p:cNvPr>
          <p:cNvGrpSpPr/>
          <p:nvPr/>
        </p:nvGrpSpPr>
        <p:grpSpPr>
          <a:xfrm>
            <a:off x="5762418" y="4417650"/>
            <a:ext cx="4908434" cy="2031325"/>
            <a:chOff x="5562921" y="4682300"/>
            <a:chExt cx="4908434" cy="203132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A7C46CE-3544-C849-BE6D-3AB13E267664}"/>
                </a:ext>
              </a:extLst>
            </p:cNvPr>
            <p:cNvSpPr txBox="1"/>
            <p:nvPr/>
          </p:nvSpPr>
          <p:spPr>
            <a:xfrm>
              <a:off x="5562921" y="4682300"/>
              <a:ext cx="4908434" cy="2031325"/>
            </a:xfrm>
            <a:prstGeom prst="rect">
              <a:avLst/>
            </a:prstGeom>
            <a:noFill/>
            <a:ln>
              <a:solidFill>
                <a:srgbClr val="FE5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E8BF6A"/>
                  </a:solidFill>
                  <a:effectLst/>
                </a:rPr>
                <a:t>&lt;font&gt;</a:t>
              </a:r>
              <a:br>
                <a:rPr lang="en-GB" dirty="0">
                  <a:solidFill>
                    <a:srgbClr val="E8BF6A"/>
                  </a:solidFill>
                  <a:effectLst/>
                </a:rPr>
              </a:br>
              <a:r>
                <a:rPr lang="en-GB" dirty="0">
                  <a:solidFill>
                    <a:srgbClr val="E8BF6A"/>
                  </a:solidFill>
                  <a:effectLst/>
                </a:rPr>
                <a:t>    &lt;</a:t>
              </a:r>
              <a:r>
                <a:rPr lang="en-GB" dirty="0" err="1">
                  <a:solidFill>
                    <a:srgbClr val="E8BF6A"/>
                  </a:solidFill>
                  <a:effectLst/>
                </a:rPr>
                <a:t>sz</a:t>
              </a:r>
              <a:r>
                <a:rPr lang="en-GB" dirty="0">
                  <a:solidFill>
                    <a:srgbClr val="E8BF6A"/>
                  </a:solidFill>
                  <a:effectLst/>
                </a:rPr>
                <a:t> </a:t>
              </a:r>
              <a:r>
                <a:rPr lang="en-GB" dirty="0" err="1">
                  <a:solidFill>
                    <a:srgbClr val="BABABA"/>
                  </a:solidFill>
                  <a:effectLst/>
                </a:rPr>
                <a:t>val</a:t>
              </a:r>
              <a:r>
                <a:rPr lang="en-GB" dirty="0">
                  <a:solidFill>
                    <a:srgbClr val="6A8759"/>
                  </a:solidFill>
                  <a:effectLst/>
                </a:rPr>
                <a:t>="12"</a:t>
              </a:r>
              <a:r>
                <a:rPr lang="en-GB" dirty="0">
                  <a:solidFill>
                    <a:srgbClr val="E8BF6A"/>
                  </a:solidFill>
                  <a:effectLst/>
                </a:rPr>
                <a:t>/&gt;</a:t>
              </a:r>
              <a:br>
                <a:rPr lang="en-GB" dirty="0">
                  <a:solidFill>
                    <a:srgbClr val="E8BF6A"/>
                  </a:solidFill>
                  <a:effectLst/>
                </a:rPr>
              </a:br>
              <a:r>
                <a:rPr lang="en-GB" dirty="0">
                  <a:solidFill>
                    <a:srgbClr val="E8BF6A"/>
                  </a:solidFill>
                  <a:effectLst/>
                </a:rPr>
                <a:t>    &lt;</a:t>
              </a:r>
              <a:r>
                <a:rPr lang="en-GB" dirty="0" err="1">
                  <a:solidFill>
                    <a:srgbClr val="E8BF6A"/>
                  </a:solidFill>
                  <a:effectLst/>
                </a:rPr>
                <a:t>color</a:t>
              </a:r>
              <a:r>
                <a:rPr lang="en-GB" dirty="0">
                  <a:solidFill>
                    <a:srgbClr val="E8BF6A"/>
                  </a:solidFill>
                  <a:effectLst/>
                </a:rPr>
                <a:t> </a:t>
              </a:r>
              <a:r>
                <a:rPr lang="en-GB" dirty="0" err="1">
                  <a:solidFill>
                    <a:srgbClr val="BABABA"/>
                  </a:solidFill>
                  <a:effectLst/>
                </a:rPr>
                <a:t>rgb</a:t>
              </a:r>
              <a:r>
                <a:rPr lang="en-GB" dirty="0">
                  <a:solidFill>
                    <a:srgbClr val="6A8759"/>
                  </a:solidFill>
                  <a:effectLst/>
                </a:rPr>
                <a:t>="FFFF0000"</a:t>
              </a:r>
              <a:r>
                <a:rPr lang="en-GB" dirty="0">
                  <a:solidFill>
                    <a:srgbClr val="E8BF6A"/>
                  </a:solidFill>
                  <a:effectLst/>
                </a:rPr>
                <a:t>/&gt;</a:t>
              </a:r>
              <a:br>
                <a:rPr lang="en-GB" dirty="0">
                  <a:solidFill>
                    <a:srgbClr val="E8BF6A"/>
                  </a:solidFill>
                  <a:effectLst/>
                </a:rPr>
              </a:br>
              <a:r>
                <a:rPr lang="en-GB" dirty="0">
                  <a:solidFill>
                    <a:srgbClr val="E8BF6A"/>
                  </a:solidFill>
                  <a:effectLst/>
                </a:rPr>
                <a:t>    &lt;name </a:t>
              </a:r>
              <a:r>
                <a:rPr lang="en-GB" dirty="0" err="1">
                  <a:solidFill>
                    <a:srgbClr val="BABABA"/>
                  </a:solidFill>
                  <a:effectLst/>
                </a:rPr>
                <a:t>val</a:t>
              </a:r>
              <a:r>
                <a:rPr lang="en-GB" dirty="0">
                  <a:solidFill>
                    <a:srgbClr val="6A8759"/>
                  </a:solidFill>
                  <a:effectLst/>
                </a:rPr>
                <a:t>="Calibri"</a:t>
              </a:r>
              <a:r>
                <a:rPr lang="en-GB" dirty="0">
                  <a:solidFill>
                    <a:srgbClr val="E8BF6A"/>
                  </a:solidFill>
                  <a:effectLst/>
                </a:rPr>
                <a:t>/&gt;</a:t>
              </a:r>
              <a:br>
                <a:rPr lang="en-GB" dirty="0">
                  <a:solidFill>
                    <a:srgbClr val="E8BF6A"/>
                  </a:solidFill>
                  <a:effectLst/>
                </a:rPr>
              </a:br>
              <a:r>
                <a:rPr lang="en-GB" dirty="0">
                  <a:solidFill>
                    <a:srgbClr val="E8BF6A"/>
                  </a:solidFill>
                  <a:effectLst/>
                </a:rPr>
                <a:t>    &lt;family </a:t>
              </a:r>
              <a:r>
                <a:rPr lang="en-GB" dirty="0" err="1">
                  <a:solidFill>
                    <a:srgbClr val="BABABA"/>
                  </a:solidFill>
                  <a:effectLst/>
                </a:rPr>
                <a:t>val</a:t>
              </a:r>
              <a:r>
                <a:rPr lang="en-GB" dirty="0">
                  <a:solidFill>
                    <a:srgbClr val="6A8759"/>
                  </a:solidFill>
                  <a:effectLst/>
                </a:rPr>
                <a:t>="2"</a:t>
              </a:r>
              <a:r>
                <a:rPr lang="en-GB" dirty="0">
                  <a:solidFill>
                    <a:srgbClr val="E8BF6A"/>
                  </a:solidFill>
                  <a:effectLst/>
                </a:rPr>
                <a:t>/&gt;</a:t>
              </a:r>
              <a:br>
                <a:rPr lang="en-GB" dirty="0">
                  <a:solidFill>
                    <a:srgbClr val="E8BF6A"/>
                  </a:solidFill>
                  <a:effectLst/>
                </a:rPr>
              </a:br>
              <a:r>
                <a:rPr lang="en-GB" dirty="0">
                  <a:solidFill>
                    <a:srgbClr val="E8BF6A"/>
                  </a:solidFill>
                  <a:effectLst/>
                </a:rPr>
                <a:t>    &lt;scheme </a:t>
              </a:r>
              <a:r>
                <a:rPr lang="en-GB" dirty="0" err="1">
                  <a:solidFill>
                    <a:srgbClr val="BABABA"/>
                  </a:solidFill>
                  <a:effectLst/>
                </a:rPr>
                <a:t>val</a:t>
              </a:r>
              <a:r>
                <a:rPr lang="en-GB" dirty="0">
                  <a:solidFill>
                    <a:srgbClr val="6A8759"/>
                  </a:solidFill>
                  <a:effectLst/>
                </a:rPr>
                <a:t>="minor"</a:t>
              </a:r>
              <a:r>
                <a:rPr lang="en-GB" dirty="0">
                  <a:solidFill>
                    <a:srgbClr val="E8BF6A"/>
                  </a:solidFill>
                  <a:effectLst/>
                </a:rPr>
                <a:t>/&gt;</a:t>
              </a:r>
              <a:br>
                <a:rPr lang="en-GB" dirty="0">
                  <a:solidFill>
                    <a:srgbClr val="E8BF6A"/>
                  </a:solidFill>
                  <a:effectLst/>
                </a:rPr>
              </a:br>
              <a:r>
                <a:rPr lang="en-GB" dirty="0">
                  <a:solidFill>
                    <a:srgbClr val="E8BF6A"/>
                  </a:solidFill>
                  <a:effectLst/>
                </a:rPr>
                <a:t>&lt;/font&gt;</a:t>
              </a:r>
              <a:endParaRPr lang="en-LK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4E9744C-7063-4E44-8483-300E00E96A45}"/>
                </a:ext>
              </a:extLst>
            </p:cNvPr>
            <p:cNvSpPr txBox="1"/>
            <p:nvPr/>
          </p:nvSpPr>
          <p:spPr>
            <a:xfrm>
              <a:off x="7812476" y="4844636"/>
              <a:ext cx="252614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LK" dirty="0"/>
                <a:t>/styleSheet/fonts/font[3]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893A9C9-F03E-37EA-9684-9C54E259A12E}"/>
              </a:ext>
            </a:extLst>
          </p:cNvPr>
          <p:cNvSpPr txBox="1"/>
          <p:nvPr/>
        </p:nvSpPr>
        <p:spPr>
          <a:xfrm>
            <a:off x="617454" y="437526"/>
            <a:ext cx="91759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Style overrides and shared strings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8EA218A3-85B7-4DCE-CF5D-00166932D25C}"/>
              </a:ext>
            </a:extLst>
          </p:cNvPr>
          <p:cNvCxnSpPr>
            <a:cxnSpLocks/>
            <a:stCxn id="3" idx="2"/>
          </p:cNvCxnSpPr>
          <p:nvPr/>
        </p:nvCxnSpPr>
        <p:spPr>
          <a:xfrm rot="16200000" flipH="1">
            <a:off x="2271146" y="1975643"/>
            <a:ext cx="435674" cy="1365520"/>
          </a:xfrm>
          <a:prstGeom prst="bentConnector2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000D357E-8D83-AF74-955A-02B4EEBCD725}"/>
              </a:ext>
            </a:extLst>
          </p:cNvPr>
          <p:cNvCxnSpPr>
            <a:cxnSpLocks/>
            <a:endCxn id="14" idx="1"/>
          </p:cNvCxnSpPr>
          <p:nvPr/>
        </p:nvCxnSpPr>
        <p:spPr>
          <a:xfrm rot="16200000" flipH="1">
            <a:off x="1020285" y="2705742"/>
            <a:ext cx="1339164" cy="808808"/>
          </a:xfrm>
          <a:prstGeom prst="bentConnector2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61AFCBAC-8B7C-BED3-B710-9B2B2D56319A}"/>
              </a:ext>
            </a:extLst>
          </p:cNvPr>
          <p:cNvCxnSpPr>
            <a:cxnSpLocks/>
            <a:endCxn id="16" idx="1"/>
          </p:cNvCxnSpPr>
          <p:nvPr/>
        </p:nvCxnSpPr>
        <p:spPr>
          <a:xfrm rot="16200000" flipH="1">
            <a:off x="4927726" y="4598621"/>
            <a:ext cx="1188568" cy="480816"/>
          </a:xfrm>
          <a:prstGeom prst="bentConnector2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Snip Single Corner of Rectangle 34">
            <a:extLst>
              <a:ext uri="{FF2B5EF4-FFF2-40B4-BE49-F238E27FC236}">
                <a16:creationId xmlns:a16="http://schemas.microsoft.com/office/drawing/2014/main" id="{940C31C4-5509-EA45-9DB9-BE57F30AC23E}"/>
              </a:ext>
            </a:extLst>
          </p:cNvPr>
          <p:cNvSpPr/>
          <p:nvPr/>
        </p:nvSpPr>
        <p:spPr>
          <a:xfrm>
            <a:off x="3551583" y="1709530"/>
            <a:ext cx="1903661" cy="397566"/>
          </a:xfrm>
          <a:prstGeom prst="snip1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K" dirty="0">
                <a:ln w="0"/>
                <a:solidFill>
                  <a:schemeClr val="bg1"/>
                </a:solidFill>
              </a:rPr>
              <a:t>sharedString.xml</a:t>
            </a:r>
            <a:endParaRPr lang="en-LK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6" name="Snip Single Corner of Rectangle 35">
            <a:extLst>
              <a:ext uri="{FF2B5EF4-FFF2-40B4-BE49-F238E27FC236}">
                <a16:creationId xmlns:a16="http://schemas.microsoft.com/office/drawing/2014/main" id="{AEAA7BDE-0DF3-7B49-A9E7-3C0A028A1348}"/>
              </a:ext>
            </a:extLst>
          </p:cNvPr>
          <p:cNvSpPr/>
          <p:nvPr/>
        </p:nvSpPr>
        <p:spPr>
          <a:xfrm>
            <a:off x="1285464" y="4551662"/>
            <a:ext cx="1903661" cy="397566"/>
          </a:xfrm>
          <a:prstGeom prst="snip1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K" dirty="0">
                <a:ln w="0"/>
                <a:solidFill>
                  <a:schemeClr val="bg1"/>
                </a:solidFill>
              </a:rPr>
              <a:t>style</a:t>
            </a:r>
            <a:r>
              <a:rPr lang="en-LK">
                <a:ln w="0"/>
                <a:solidFill>
                  <a:schemeClr val="bg1"/>
                </a:solidFill>
              </a:rPr>
              <a:t>.xml</a:t>
            </a:r>
            <a:endParaRPr lang="en-LK" dirty="0">
              <a:ln w="0"/>
              <a:solidFill>
                <a:schemeClr val="bg1"/>
              </a:solidFill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7548B4E7-9B02-94B0-07B0-F9827A36B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10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19339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046E3D-1FA1-AE4B-ACB8-4A16D2EFF499}"/>
              </a:ext>
            </a:extLst>
          </p:cNvPr>
          <p:cNvSpPr txBox="1"/>
          <p:nvPr/>
        </p:nvSpPr>
        <p:spPr>
          <a:xfrm>
            <a:off x="185530" y="1398752"/>
            <a:ext cx="2981733" cy="3754874"/>
          </a:xfrm>
          <a:prstGeom prst="rect">
            <a:avLst/>
          </a:prstGeom>
          <a:noFill/>
          <a:ln>
            <a:solidFill>
              <a:srgbClr val="FF7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&lt;row r="8"&gt;</a:t>
            </a:r>
            <a:br>
              <a:rPr lang="en-GB" sz="1400" dirty="0"/>
            </a:br>
            <a:r>
              <a:rPr lang="en-GB" sz="1400" dirty="0">
                <a:highlight>
                  <a:srgbClr val="00FFFF"/>
                </a:highlight>
              </a:rPr>
              <a:t>    &lt;c r="B8" s="43"&gt;</a:t>
            </a:r>
            <a:br>
              <a:rPr lang="en-GB" sz="1400" dirty="0">
                <a:highlight>
                  <a:srgbClr val="00FFFF"/>
                </a:highlight>
              </a:rPr>
            </a:br>
            <a:r>
              <a:rPr lang="en-GB" sz="1400" dirty="0">
                <a:highlight>
                  <a:srgbClr val="00FFFF"/>
                </a:highlight>
              </a:rPr>
              <a:t>        &lt;v&gt;3.1415926535900001&lt;/v&gt;</a:t>
            </a:r>
            <a:br>
              <a:rPr lang="en-GB" sz="1400" dirty="0">
                <a:highlight>
                  <a:srgbClr val="00FFFF"/>
                </a:highlight>
              </a:rPr>
            </a:br>
            <a:r>
              <a:rPr lang="en-GB" sz="1400" dirty="0">
                <a:highlight>
                  <a:srgbClr val="00FFFF"/>
                </a:highlight>
              </a:rPr>
              <a:t>    &lt;/c&gt;</a:t>
            </a:r>
            <a:br>
              <a:rPr lang="en-GB" sz="1400" dirty="0"/>
            </a:br>
            <a:r>
              <a:rPr lang="en-GB" sz="1400" dirty="0"/>
              <a:t>    </a:t>
            </a:r>
            <a:r>
              <a:rPr lang="en-GB" sz="1400" dirty="0">
                <a:highlight>
                  <a:srgbClr val="FF7000"/>
                </a:highlight>
              </a:rPr>
              <a:t>&lt;c r="C8" s="7"&gt;</a:t>
            </a:r>
            <a:br>
              <a:rPr lang="en-GB" sz="1400" dirty="0">
                <a:highlight>
                  <a:srgbClr val="FF7000"/>
                </a:highlight>
              </a:rPr>
            </a:br>
            <a:r>
              <a:rPr lang="en-GB" sz="1400" dirty="0">
                <a:highlight>
                  <a:srgbClr val="FF7000"/>
                </a:highlight>
              </a:rPr>
              <a:t>        &lt;v&gt;3.1415926535900001&lt;/v&gt;</a:t>
            </a:r>
            <a:br>
              <a:rPr lang="en-GB" sz="1400" dirty="0">
                <a:highlight>
                  <a:srgbClr val="FF7000"/>
                </a:highlight>
              </a:rPr>
            </a:br>
            <a:r>
              <a:rPr lang="en-GB" sz="1400" dirty="0">
                <a:highlight>
                  <a:srgbClr val="FF7000"/>
                </a:highlight>
              </a:rPr>
              <a:t>    &lt;/c&gt;</a:t>
            </a:r>
            <a:br>
              <a:rPr lang="en-GB" sz="1400" dirty="0">
                <a:highlight>
                  <a:srgbClr val="FF7000"/>
                </a:highlight>
              </a:rPr>
            </a:br>
            <a:r>
              <a:rPr lang="en-GB" sz="1400" dirty="0">
                <a:highlight>
                  <a:srgbClr val="407EC9"/>
                </a:highlight>
              </a:rPr>
              <a:t>    &lt;c r="D8" s="8"&gt;</a:t>
            </a:r>
            <a:br>
              <a:rPr lang="en-GB" sz="1400" dirty="0">
                <a:highlight>
                  <a:srgbClr val="407EC9"/>
                </a:highlight>
              </a:rPr>
            </a:br>
            <a:r>
              <a:rPr lang="en-GB" sz="1400" dirty="0">
                <a:highlight>
                  <a:srgbClr val="407EC9"/>
                </a:highlight>
              </a:rPr>
              <a:t>        &lt;v&gt;3.1415926535900001&lt;/v&gt;</a:t>
            </a:r>
            <a:br>
              <a:rPr lang="en-GB" sz="1400" dirty="0">
                <a:highlight>
                  <a:srgbClr val="407EC9"/>
                </a:highlight>
              </a:rPr>
            </a:br>
            <a:r>
              <a:rPr lang="en-GB" sz="1400" dirty="0">
                <a:highlight>
                  <a:srgbClr val="407EC9"/>
                </a:highlight>
              </a:rPr>
              <a:t>    &lt;/c&gt;</a:t>
            </a:r>
            <a:br>
              <a:rPr lang="en-GB" sz="1400" dirty="0">
                <a:highlight>
                  <a:srgbClr val="407EC9"/>
                </a:highlight>
              </a:rPr>
            </a:br>
            <a:r>
              <a:rPr lang="en-GB" sz="1400" dirty="0">
                <a:highlight>
                  <a:srgbClr val="FFFF00"/>
                </a:highlight>
              </a:rPr>
              <a:t>    &lt;c r=”E8" s="12"&gt;</a:t>
            </a:r>
            <a:br>
              <a:rPr lang="en-GB" sz="1400" dirty="0">
                <a:highlight>
                  <a:srgbClr val="FFFF00"/>
                </a:highlight>
              </a:rPr>
            </a:br>
            <a:r>
              <a:rPr lang="en-GB" sz="1400" dirty="0">
                <a:highlight>
                  <a:srgbClr val="FFFF00"/>
                </a:highlight>
              </a:rPr>
              <a:t>       &lt;v&gt;0.67708333333333337&lt;/v&gt;</a:t>
            </a:r>
            <a:br>
              <a:rPr lang="en-GB" sz="1400" dirty="0">
                <a:highlight>
                  <a:srgbClr val="FFFF00"/>
                </a:highlight>
              </a:rPr>
            </a:br>
            <a:r>
              <a:rPr lang="en-GB" sz="1400" dirty="0">
                <a:highlight>
                  <a:srgbClr val="FFFF00"/>
                </a:highlight>
              </a:rPr>
              <a:t>    &lt;/c&gt;</a:t>
            </a:r>
            <a:br>
              <a:rPr lang="en-GB" sz="1400" dirty="0">
                <a:highlight>
                  <a:srgbClr val="FFFF00"/>
                </a:highlight>
              </a:rPr>
            </a:br>
            <a:r>
              <a:rPr lang="en-GB" sz="1400" dirty="0">
                <a:highlight>
                  <a:srgbClr val="C0C0C0"/>
                </a:highlight>
              </a:rPr>
              <a:t>    &lt;c r="F8" s="10"&gt;</a:t>
            </a:r>
            <a:br>
              <a:rPr lang="en-GB" sz="1400" dirty="0">
                <a:highlight>
                  <a:srgbClr val="C0C0C0"/>
                </a:highlight>
              </a:rPr>
            </a:br>
            <a:r>
              <a:rPr lang="en-GB" sz="1400" dirty="0">
                <a:highlight>
                  <a:srgbClr val="C0C0C0"/>
                </a:highlight>
              </a:rPr>
              <a:t>        &lt;v&gt;3.1415926535900001&lt;/v&gt;</a:t>
            </a:r>
            <a:br>
              <a:rPr lang="en-GB" sz="1400" dirty="0">
                <a:highlight>
                  <a:srgbClr val="C0C0C0"/>
                </a:highlight>
              </a:rPr>
            </a:br>
            <a:r>
              <a:rPr lang="en-GB" sz="1400" dirty="0">
                <a:highlight>
                  <a:srgbClr val="C0C0C0"/>
                </a:highlight>
              </a:rPr>
              <a:t>    &lt;/c&gt;</a:t>
            </a:r>
            <a:br>
              <a:rPr lang="en-GB" sz="1400" dirty="0"/>
            </a:br>
            <a:r>
              <a:rPr lang="en-GB" sz="1400" dirty="0"/>
              <a:t>&lt;/row&gt;</a:t>
            </a:r>
            <a:endParaRPr lang="en-LK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4831D2-DE62-1A44-9452-239D50EAB2B5}"/>
              </a:ext>
            </a:extLst>
          </p:cNvPr>
          <p:cNvSpPr txBox="1"/>
          <p:nvPr/>
        </p:nvSpPr>
        <p:spPr>
          <a:xfrm>
            <a:off x="3167263" y="1452967"/>
            <a:ext cx="8839203" cy="1169551"/>
          </a:xfrm>
          <a:prstGeom prst="rect">
            <a:avLst/>
          </a:prstGeom>
          <a:noFill/>
          <a:ln>
            <a:solidFill>
              <a:srgbClr val="FF7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highlight>
                  <a:srgbClr val="00FFFF"/>
                </a:highlight>
              </a:rPr>
              <a:t>&lt;</a:t>
            </a:r>
            <a:r>
              <a:rPr lang="en-GB" sz="1400" dirty="0" err="1">
                <a:highlight>
                  <a:srgbClr val="00FFFF"/>
                </a:highlight>
              </a:rPr>
              <a:t>xf</a:t>
            </a:r>
            <a:r>
              <a:rPr lang="en-GB" sz="1400" dirty="0">
                <a:highlight>
                  <a:srgbClr val="00FFFF"/>
                </a:highlight>
              </a:rPr>
              <a:t> </a:t>
            </a:r>
            <a:r>
              <a:rPr lang="en-GB" sz="1400" dirty="0" err="1">
                <a:highlight>
                  <a:srgbClr val="00FFFF"/>
                </a:highlight>
              </a:rPr>
              <a:t>numFmtId</a:t>
            </a:r>
            <a:r>
              <a:rPr lang="en-GB" sz="1400" dirty="0">
                <a:highlight>
                  <a:srgbClr val="00FFFF"/>
                </a:highlight>
              </a:rPr>
              <a:t>="0" </a:t>
            </a:r>
            <a:r>
              <a:rPr lang="en-GB" sz="1400" dirty="0" err="1">
                <a:highlight>
                  <a:srgbClr val="00FFFF"/>
                </a:highlight>
              </a:rPr>
              <a:t>fontId</a:t>
            </a:r>
            <a:r>
              <a:rPr lang="en-GB" sz="1400" dirty="0">
                <a:highlight>
                  <a:srgbClr val="00FFFF"/>
                </a:highlight>
              </a:rPr>
              <a:t>="0" </a:t>
            </a:r>
            <a:r>
              <a:rPr lang="en-GB" sz="1400" dirty="0" err="1">
                <a:highlight>
                  <a:srgbClr val="00FFFF"/>
                </a:highlight>
              </a:rPr>
              <a:t>fillId</a:t>
            </a:r>
            <a:r>
              <a:rPr lang="en-GB" sz="1400" dirty="0">
                <a:highlight>
                  <a:srgbClr val="00FFFF"/>
                </a:highlight>
              </a:rPr>
              <a:t>="0" </a:t>
            </a:r>
            <a:r>
              <a:rPr lang="en-GB" sz="1400" dirty="0" err="1">
                <a:highlight>
                  <a:srgbClr val="00FFFF"/>
                </a:highlight>
              </a:rPr>
              <a:t>borderId</a:t>
            </a:r>
            <a:r>
              <a:rPr lang="en-GB" sz="1400" dirty="0">
                <a:highlight>
                  <a:srgbClr val="00FFFF"/>
                </a:highlight>
              </a:rPr>
              <a:t>="0" </a:t>
            </a:r>
            <a:r>
              <a:rPr lang="en-GB" sz="1400" dirty="0" err="1">
                <a:highlight>
                  <a:srgbClr val="00FFFF"/>
                </a:highlight>
              </a:rPr>
              <a:t>xfId</a:t>
            </a:r>
            <a:r>
              <a:rPr lang="en-GB" sz="1400" dirty="0">
                <a:highlight>
                  <a:srgbClr val="00FFFF"/>
                </a:highlight>
              </a:rPr>
              <a:t>="0" </a:t>
            </a:r>
            <a:r>
              <a:rPr lang="en-GB" sz="1400" dirty="0" err="1">
                <a:highlight>
                  <a:srgbClr val="00FFFF"/>
                </a:highlight>
              </a:rPr>
              <a:t>applyNumberFormat</a:t>
            </a:r>
            <a:r>
              <a:rPr lang="en-GB" sz="1400" dirty="0">
                <a:highlight>
                  <a:srgbClr val="00FFFF"/>
                </a:highlight>
              </a:rPr>
              <a:t>="1"/&gt; 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styleSheet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cellXfs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xf</a:t>
            </a:r>
            <a:r>
              <a:rPr lang="en-GB" sz="1400" dirty="0">
                <a:solidFill>
                  <a:srgbClr val="FF7000"/>
                </a:solidFill>
              </a:rPr>
              <a:t>[44]</a:t>
            </a:r>
          </a:p>
          <a:p>
            <a:r>
              <a:rPr lang="en-GB" sz="1400" dirty="0">
                <a:highlight>
                  <a:srgbClr val="FF7000"/>
                </a:highlight>
              </a:rPr>
              <a:t>&lt;</a:t>
            </a:r>
            <a:r>
              <a:rPr lang="en-GB" sz="1400" dirty="0" err="1">
                <a:highlight>
                  <a:srgbClr val="FF7000"/>
                </a:highlight>
              </a:rPr>
              <a:t>xf</a:t>
            </a:r>
            <a:r>
              <a:rPr lang="en-GB" sz="1400" dirty="0">
                <a:highlight>
                  <a:srgbClr val="FF7000"/>
                </a:highlight>
              </a:rPr>
              <a:t> </a:t>
            </a:r>
            <a:r>
              <a:rPr lang="en-GB" sz="1400" dirty="0" err="1">
                <a:highlight>
                  <a:srgbClr val="FF7000"/>
                </a:highlight>
              </a:rPr>
              <a:t>numFmtId</a:t>
            </a:r>
            <a:r>
              <a:rPr lang="en-GB" sz="1400" dirty="0">
                <a:highlight>
                  <a:srgbClr val="FF7000"/>
                </a:highlight>
              </a:rPr>
              <a:t>="2" </a:t>
            </a:r>
            <a:r>
              <a:rPr lang="en-GB" sz="1400" dirty="0" err="1">
                <a:highlight>
                  <a:srgbClr val="FF7000"/>
                </a:highlight>
              </a:rPr>
              <a:t>fontId</a:t>
            </a:r>
            <a:r>
              <a:rPr lang="en-GB" sz="1400" dirty="0">
                <a:highlight>
                  <a:srgbClr val="FF7000"/>
                </a:highlight>
              </a:rPr>
              <a:t>="0" </a:t>
            </a:r>
            <a:r>
              <a:rPr lang="en-GB" sz="1400" dirty="0" err="1">
                <a:highlight>
                  <a:srgbClr val="FF7000"/>
                </a:highlight>
              </a:rPr>
              <a:t>fillId</a:t>
            </a:r>
            <a:r>
              <a:rPr lang="en-GB" sz="1400" dirty="0">
                <a:highlight>
                  <a:srgbClr val="FF7000"/>
                </a:highlight>
              </a:rPr>
              <a:t>="0" </a:t>
            </a:r>
            <a:r>
              <a:rPr lang="en-GB" sz="1400" dirty="0" err="1">
                <a:highlight>
                  <a:srgbClr val="FF7000"/>
                </a:highlight>
              </a:rPr>
              <a:t>borderId</a:t>
            </a:r>
            <a:r>
              <a:rPr lang="en-GB" sz="1400" dirty="0">
                <a:highlight>
                  <a:srgbClr val="FF7000"/>
                </a:highlight>
              </a:rPr>
              <a:t>="0" </a:t>
            </a:r>
            <a:r>
              <a:rPr lang="en-GB" sz="1400" dirty="0" err="1">
                <a:highlight>
                  <a:srgbClr val="FF7000"/>
                </a:highlight>
              </a:rPr>
              <a:t>xfId</a:t>
            </a:r>
            <a:r>
              <a:rPr lang="en-GB" sz="1400" dirty="0">
                <a:highlight>
                  <a:srgbClr val="FF7000"/>
                </a:highlight>
              </a:rPr>
              <a:t>="0" </a:t>
            </a:r>
            <a:r>
              <a:rPr lang="en-GB" sz="1400" dirty="0" err="1">
                <a:highlight>
                  <a:srgbClr val="FF7000"/>
                </a:highlight>
              </a:rPr>
              <a:t>applyNumberFormat</a:t>
            </a:r>
            <a:r>
              <a:rPr lang="en-GB" sz="1400" dirty="0">
                <a:highlight>
                  <a:srgbClr val="FF7000"/>
                </a:highlight>
              </a:rPr>
              <a:t>="1"/&gt; 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styleSheet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cellXfs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xf</a:t>
            </a:r>
            <a:r>
              <a:rPr lang="en-GB" sz="1400" dirty="0">
                <a:solidFill>
                  <a:srgbClr val="FF7000"/>
                </a:solidFill>
              </a:rPr>
              <a:t>[8]</a:t>
            </a:r>
            <a:br>
              <a:rPr lang="en-GB" sz="1400" dirty="0">
                <a:solidFill>
                  <a:srgbClr val="FF7000"/>
                </a:solidFill>
              </a:rPr>
            </a:br>
            <a:r>
              <a:rPr lang="en-GB" sz="1400" dirty="0">
                <a:highlight>
                  <a:srgbClr val="407EC9"/>
                </a:highlight>
              </a:rPr>
              <a:t>&lt;</a:t>
            </a:r>
            <a:r>
              <a:rPr lang="en-GB" sz="1400" dirty="0" err="1">
                <a:highlight>
                  <a:srgbClr val="407EC9"/>
                </a:highlight>
              </a:rPr>
              <a:t>xf</a:t>
            </a:r>
            <a:r>
              <a:rPr lang="en-GB" sz="1400" dirty="0">
                <a:highlight>
                  <a:srgbClr val="407EC9"/>
                </a:highlight>
              </a:rPr>
              <a:t> </a:t>
            </a:r>
            <a:r>
              <a:rPr lang="en-GB" sz="1400" dirty="0" err="1">
                <a:highlight>
                  <a:srgbClr val="407EC9"/>
                </a:highlight>
              </a:rPr>
              <a:t>numFmtId</a:t>
            </a:r>
            <a:r>
              <a:rPr lang="en-GB" sz="1400" dirty="0">
                <a:highlight>
                  <a:srgbClr val="407EC9"/>
                </a:highlight>
              </a:rPr>
              <a:t>="164" </a:t>
            </a:r>
            <a:r>
              <a:rPr lang="en-GB" sz="1400" dirty="0" err="1">
                <a:highlight>
                  <a:srgbClr val="407EC9"/>
                </a:highlight>
              </a:rPr>
              <a:t>fontId</a:t>
            </a:r>
            <a:r>
              <a:rPr lang="en-GB" sz="1400" dirty="0">
                <a:highlight>
                  <a:srgbClr val="407EC9"/>
                </a:highlight>
              </a:rPr>
              <a:t>="0" </a:t>
            </a:r>
            <a:r>
              <a:rPr lang="en-GB" sz="1400" dirty="0" err="1">
                <a:highlight>
                  <a:srgbClr val="407EC9"/>
                </a:highlight>
              </a:rPr>
              <a:t>fillId</a:t>
            </a:r>
            <a:r>
              <a:rPr lang="en-GB" sz="1400" dirty="0">
                <a:highlight>
                  <a:srgbClr val="407EC9"/>
                </a:highlight>
              </a:rPr>
              <a:t>="0" </a:t>
            </a:r>
            <a:r>
              <a:rPr lang="en-GB" sz="1400" dirty="0" err="1">
                <a:highlight>
                  <a:srgbClr val="407EC9"/>
                </a:highlight>
              </a:rPr>
              <a:t>borderId</a:t>
            </a:r>
            <a:r>
              <a:rPr lang="en-GB" sz="1400" dirty="0">
                <a:highlight>
                  <a:srgbClr val="407EC9"/>
                </a:highlight>
              </a:rPr>
              <a:t>="0" </a:t>
            </a:r>
            <a:r>
              <a:rPr lang="en-GB" sz="1400" dirty="0" err="1">
                <a:highlight>
                  <a:srgbClr val="407EC9"/>
                </a:highlight>
              </a:rPr>
              <a:t>xfId</a:t>
            </a:r>
            <a:r>
              <a:rPr lang="en-GB" sz="1400" dirty="0">
                <a:highlight>
                  <a:srgbClr val="407EC9"/>
                </a:highlight>
              </a:rPr>
              <a:t>="0" </a:t>
            </a:r>
            <a:r>
              <a:rPr lang="en-GB" sz="1400" dirty="0" err="1">
                <a:highlight>
                  <a:srgbClr val="407EC9"/>
                </a:highlight>
              </a:rPr>
              <a:t>applyNumberFormat</a:t>
            </a:r>
            <a:r>
              <a:rPr lang="en-GB" sz="1400" dirty="0">
                <a:highlight>
                  <a:srgbClr val="407EC9"/>
                </a:highlight>
              </a:rPr>
              <a:t>="1"/&gt; 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styleSheet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cellXfs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xf</a:t>
            </a:r>
            <a:r>
              <a:rPr lang="en-GB" sz="1400" dirty="0">
                <a:solidFill>
                  <a:srgbClr val="FF7000"/>
                </a:solidFill>
              </a:rPr>
              <a:t>[9]</a:t>
            </a:r>
            <a:br>
              <a:rPr lang="en-GB" sz="1400" dirty="0"/>
            </a:br>
            <a:r>
              <a:rPr lang="en-GB" sz="1400" dirty="0">
                <a:highlight>
                  <a:srgbClr val="FFFF00"/>
                </a:highlight>
              </a:rPr>
              <a:t>&lt;</a:t>
            </a:r>
            <a:r>
              <a:rPr lang="en-GB" sz="1400" dirty="0" err="1">
                <a:highlight>
                  <a:srgbClr val="FFFF00"/>
                </a:highlight>
              </a:rPr>
              <a:t>xf</a:t>
            </a:r>
            <a:r>
              <a:rPr lang="en-GB" sz="1400" dirty="0">
                <a:highlight>
                  <a:srgbClr val="FFFF00"/>
                </a:highlight>
              </a:rPr>
              <a:t> </a:t>
            </a:r>
            <a:r>
              <a:rPr lang="en-GB" sz="1400" dirty="0" err="1">
                <a:highlight>
                  <a:srgbClr val="FFFF00"/>
                </a:highlight>
              </a:rPr>
              <a:t>numFmtId</a:t>
            </a:r>
            <a:r>
              <a:rPr lang="en-GB" sz="1400" dirty="0">
                <a:highlight>
                  <a:srgbClr val="FFFF00"/>
                </a:highlight>
              </a:rPr>
              <a:t>="166" </a:t>
            </a:r>
            <a:r>
              <a:rPr lang="en-GB" sz="1400" dirty="0" err="1">
                <a:highlight>
                  <a:srgbClr val="FFFF00"/>
                </a:highlight>
              </a:rPr>
              <a:t>fontId</a:t>
            </a:r>
            <a:r>
              <a:rPr lang="en-GB" sz="1400" dirty="0">
                <a:highlight>
                  <a:srgbClr val="FFFF00"/>
                </a:highlight>
              </a:rPr>
              <a:t>="0" </a:t>
            </a:r>
            <a:r>
              <a:rPr lang="en-GB" sz="1400" dirty="0" err="1">
                <a:highlight>
                  <a:srgbClr val="FFFF00"/>
                </a:highlight>
              </a:rPr>
              <a:t>fillId</a:t>
            </a:r>
            <a:r>
              <a:rPr lang="en-GB" sz="1400" dirty="0">
                <a:highlight>
                  <a:srgbClr val="FFFF00"/>
                </a:highlight>
              </a:rPr>
              <a:t>="0" </a:t>
            </a:r>
            <a:r>
              <a:rPr lang="en-GB" sz="1400" dirty="0" err="1">
                <a:highlight>
                  <a:srgbClr val="FFFF00"/>
                </a:highlight>
              </a:rPr>
              <a:t>borderId</a:t>
            </a:r>
            <a:r>
              <a:rPr lang="en-GB" sz="1400" dirty="0">
                <a:highlight>
                  <a:srgbClr val="FFFF00"/>
                </a:highlight>
              </a:rPr>
              <a:t>="0" </a:t>
            </a:r>
            <a:r>
              <a:rPr lang="en-GB" sz="1400" dirty="0" err="1">
                <a:highlight>
                  <a:srgbClr val="FFFF00"/>
                </a:highlight>
              </a:rPr>
              <a:t>xfId</a:t>
            </a:r>
            <a:r>
              <a:rPr lang="en-GB" sz="1400" dirty="0">
                <a:highlight>
                  <a:srgbClr val="FFFF00"/>
                </a:highlight>
              </a:rPr>
              <a:t>="0" </a:t>
            </a:r>
            <a:r>
              <a:rPr lang="en-GB" sz="1400" dirty="0" err="1">
                <a:highlight>
                  <a:srgbClr val="FFFF00"/>
                </a:highlight>
              </a:rPr>
              <a:t>applyNumberFormat</a:t>
            </a:r>
            <a:r>
              <a:rPr lang="en-GB" sz="1400" dirty="0">
                <a:highlight>
                  <a:srgbClr val="FFFF00"/>
                </a:highlight>
              </a:rPr>
              <a:t>="1"/&gt;</a:t>
            </a:r>
            <a:r>
              <a:rPr lang="en-GB" sz="1400" dirty="0">
                <a:solidFill>
                  <a:srgbClr val="FF7000"/>
                </a:solidFill>
                <a:highlight>
                  <a:srgbClr val="FFFF00"/>
                </a:highlight>
              </a:rPr>
              <a:t> 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styleSheet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cellXfs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xf</a:t>
            </a:r>
            <a:r>
              <a:rPr lang="en-GB" sz="1400" dirty="0">
                <a:solidFill>
                  <a:srgbClr val="FF7000"/>
                </a:solidFill>
              </a:rPr>
              <a:t>[13]</a:t>
            </a:r>
            <a:endParaRPr lang="en-GB" sz="1400" dirty="0"/>
          </a:p>
          <a:p>
            <a:r>
              <a:rPr lang="en-GB" sz="1400" dirty="0">
                <a:highlight>
                  <a:srgbClr val="C0C0C0"/>
                </a:highlight>
              </a:rPr>
              <a:t>&lt;</a:t>
            </a:r>
            <a:r>
              <a:rPr lang="en-GB" sz="1400" dirty="0" err="1">
                <a:highlight>
                  <a:srgbClr val="C0C0C0"/>
                </a:highlight>
              </a:rPr>
              <a:t>xf</a:t>
            </a:r>
            <a:r>
              <a:rPr lang="en-GB" sz="1400" dirty="0">
                <a:highlight>
                  <a:srgbClr val="C0C0C0"/>
                </a:highlight>
              </a:rPr>
              <a:t> </a:t>
            </a:r>
            <a:r>
              <a:rPr lang="en-GB" sz="1400" dirty="0" err="1">
                <a:highlight>
                  <a:srgbClr val="C0C0C0"/>
                </a:highlight>
              </a:rPr>
              <a:t>numFmtId</a:t>
            </a:r>
            <a:r>
              <a:rPr lang="en-GB" sz="1400" dirty="0">
                <a:highlight>
                  <a:srgbClr val="C0C0C0"/>
                </a:highlight>
              </a:rPr>
              <a:t>="165" </a:t>
            </a:r>
            <a:r>
              <a:rPr lang="en-GB" sz="1400" dirty="0" err="1">
                <a:highlight>
                  <a:srgbClr val="C0C0C0"/>
                </a:highlight>
              </a:rPr>
              <a:t>fontId</a:t>
            </a:r>
            <a:r>
              <a:rPr lang="en-GB" sz="1400" dirty="0">
                <a:highlight>
                  <a:srgbClr val="C0C0C0"/>
                </a:highlight>
              </a:rPr>
              <a:t>="0" </a:t>
            </a:r>
            <a:r>
              <a:rPr lang="en-GB" sz="1400" dirty="0" err="1">
                <a:highlight>
                  <a:srgbClr val="C0C0C0"/>
                </a:highlight>
              </a:rPr>
              <a:t>fillId</a:t>
            </a:r>
            <a:r>
              <a:rPr lang="en-GB" sz="1400" dirty="0">
                <a:highlight>
                  <a:srgbClr val="C0C0C0"/>
                </a:highlight>
              </a:rPr>
              <a:t>="0" </a:t>
            </a:r>
            <a:r>
              <a:rPr lang="en-GB" sz="1400" dirty="0" err="1">
                <a:highlight>
                  <a:srgbClr val="C0C0C0"/>
                </a:highlight>
              </a:rPr>
              <a:t>borderId</a:t>
            </a:r>
            <a:r>
              <a:rPr lang="en-GB" sz="1400" dirty="0">
                <a:highlight>
                  <a:srgbClr val="C0C0C0"/>
                </a:highlight>
              </a:rPr>
              <a:t>="0" </a:t>
            </a:r>
            <a:r>
              <a:rPr lang="en-GB" sz="1400" dirty="0" err="1">
                <a:highlight>
                  <a:srgbClr val="C0C0C0"/>
                </a:highlight>
              </a:rPr>
              <a:t>xfId</a:t>
            </a:r>
            <a:r>
              <a:rPr lang="en-GB" sz="1400" dirty="0">
                <a:highlight>
                  <a:srgbClr val="C0C0C0"/>
                </a:highlight>
              </a:rPr>
              <a:t>="0" </a:t>
            </a:r>
            <a:r>
              <a:rPr lang="en-GB" sz="1400" dirty="0" err="1">
                <a:highlight>
                  <a:srgbClr val="C0C0C0"/>
                </a:highlight>
              </a:rPr>
              <a:t>applyNumberFormat</a:t>
            </a:r>
            <a:r>
              <a:rPr lang="en-GB" sz="1400" dirty="0">
                <a:highlight>
                  <a:srgbClr val="C0C0C0"/>
                </a:highlight>
              </a:rPr>
              <a:t>="1"/&gt;</a:t>
            </a:r>
            <a:r>
              <a:rPr lang="en-GB" sz="1400" dirty="0">
                <a:solidFill>
                  <a:srgbClr val="FF7000"/>
                </a:solidFill>
              </a:rPr>
              <a:t> /</a:t>
            </a:r>
            <a:r>
              <a:rPr lang="en-GB" sz="1400" dirty="0" err="1">
                <a:solidFill>
                  <a:srgbClr val="FF7000"/>
                </a:solidFill>
              </a:rPr>
              <a:t>styleSheet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cellXfs</a:t>
            </a:r>
            <a:r>
              <a:rPr lang="en-GB" sz="1400" dirty="0">
                <a:solidFill>
                  <a:srgbClr val="FF7000"/>
                </a:solidFill>
              </a:rPr>
              <a:t>/</a:t>
            </a:r>
            <a:r>
              <a:rPr lang="en-GB" sz="1400" dirty="0" err="1">
                <a:solidFill>
                  <a:srgbClr val="FF7000"/>
                </a:solidFill>
              </a:rPr>
              <a:t>xf</a:t>
            </a:r>
            <a:r>
              <a:rPr lang="en-GB" sz="1400" dirty="0">
                <a:solidFill>
                  <a:srgbClr val="FF7000"/>
                </a:solidFill>
              </a:rPr>
              <a:t>[11]</a:t>
            </a:r>
            <a:endParaRPr lang="en-LK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292A7-3406-724A-976F-9F63DD0FFCB1}"/>
              </a:ext>
            </a:extLst>
          </p:cNvPr>
          <p:cNvSpPr txBox="1"/>
          <p:nvPr/>
        </p:nvSpPr>
        <p:spPr>
          <a:xfrm>
            <a:off x="3167265" y="2628781"/>
            <a:ext cx="8839201" cy="1600438"/>
          </a:xfrm>
          <a:prstGeom prst="rect">
            <a:avLst/>
          </a:prstGeom>
          <a:noFill/>
          <a:ln>
            <a:solidFill>
              <a:srgbClr val="FF7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&lt;</a:t>
            </a:r>
            <a:r>
              <a:rPr lang="en-GB" sz="1400" dirty="0" err="1"/>
              <a:t>numFmts</a:t>
            </a:r>
            <a:r>
              <a:rPr lang="en-GB" sz="1400" dirty="0"/>
              <a:t> count="6"&gt;</a:t>
            </a:r>
            <a:br>
              <a:rPr lang="en-GB" sz="1400" dirty="0"/>
            </a:br>
            <a:r>
              <a:rPr lang="en-GB" sz="1400" dirty="0"/>
              <a:t>    &lt;</a:t>
            </a:r>
            <a:r>
              <a:rPr lang="en-GB" sz="1400" dirty="0" err="1"/>
              <a:t>numFmt</a:t>
            </a:r>
            <a:r>
              <a:rPr lang="en-GB" sz="1400" dirty="0"/>
              <a:t> </a:t>
            </a:r>
            <a:r>
              <a:rPr lang="en-GB" sz="1400" dirty="0" err="1"/>
              <a:t>numFmtId</a:t>
            </a:r>
            <a:r>
              <a:rPr lang="en-GB" sz="1400" dirty="0"/>
              <a:t>="8" </a:t>
            </a:r>
            <a:r>
              <a:rPr lang="en-GB" sz="1400" dirty="0" err="1"/>
              <a:t>formatCode</a:t>
            </a:r>
            <a:r>
              <a:rPr lang="en-GB" sz="1400" dirty="0"/>
              <a:t>="&amp;</a:t>
            </a:r>
            <a:r>
              <a:rPr lang="en-GB" sz="1400" dirty="0" err="1"/>
              <a:t>quot</a:t>
            </a:r>
            <a:r>
              <a:rPr lang="en-GB" sz="1400" dirty="0"/>
              <a:t>;$&amp;</a:t>
            </a:r>
            <a:r>
              <a:rPr lang="en-GB" sz="1400" dirty="0" err="1"/>
              <a:t>quot</a:t>
            </a:r>
            <a:r>
              <a:rPr lang="en-GB" sz="1400" dirty="0"/>
              <a:t>;#,##0.00_);[Red]\(&amp;</a:t>
            </a:r>
            <a:r>
              <a:rPr lang="en-GB" sz="1400" dirty="0" err="1"/>
              <a:t>quot</a:t>
            </a:r>
            <a:r>
              <a:rPr lang="en-GB" sz="1400" dirty="0"/>
              <a:t>;$&amp;</a:t>
            </a:r>
            <a:r>
              <a:rPr lang="en-GB" sz="1400" dirty="0" err="1"/>
              <a:t>quot</a:t>
            </a:r>
            <a:r>
              <a:rPr lang="en-GB" sz="1400" dirty="0"/>
              <a:t>;#,##0.00\)"/&gt;</a:t>
            </a:r>
            <a:br>
              <a:rPr lang="en-GB" sz="1400" dirty="0"/>
            </a:br>
            <a:r>
              <a:rPr lang="en-GB" sz="1400" dirty="0"/>
              <a:t>    </a:t>
            </a:r>
            <a:r>
              <a:rPr lang="en-GB" sz="1400" dirty="0">
                <a:highlight>
                  <a:srgbClr val="407EC9"/>
                </a:highlight>
              </a:rPr>
              <a:t>&lt;</a:t>
            </a:r>
            <a:r>
              <a:rPr lang="en-GB" sz="1400" dirty="0" err="1">
                <a:highlight>
                  <a:srgbClr val="407EC9"/>
                </a:highlight>
              </a:rPr>
              <a:t>numFmt</a:t>
            </a:r>
            <a:r>
              <a:rPr lang="en-GB" sz="1400" dirty="0">
                <a:highlight>
                  <a:srgbClr val="407EC9"/>
                </a:highlight>
              </a:rPr>
              <a:t> </a:t>
            </a:r>
            <a:r>
              <a:rPr lang="en-GB" sz="1400" dirty="0" err="1">
                <a:highlight>
                  <a:srgbClr val="407EC9"/>
                </a:highlight>
              </a:rPr>
              <a:t>numFmtId</a:t>
            </a:r>
            <a:r>
              <a:rPr lang="en-GB" sz="1400" dirty="0">
                <a:highlight>
                  <a:srgbClr val="407EC9"/>
                </a:highlight>
              </a:rPr>
              <a:t>="164" </a:t>
            </a:r>
            <a:r>
              <a:rPr lang="en-GB" sz="1400" dirty="0" err="1">
                <a:highlight>
                  <a:srgbClr val="407EC9"/>
                </a:highlight>
              </a:rPr>
              <a:t>formatCode</a:t>
            </a:r>
            <a:r>
              <a:rPr lang="en-GB" sz="1400" dirty="0">
                <a:highlight>
                  <a:srgbClr val="407EC9"/>
                </a:highlight>
              </a:rPr>
              <a:t>="&amp;</a:t>
            </a:r>
            <a:r>
              <a:rPr lang="en-GB" sz="1400" dirty="0" err="1">
                <a:highlight>
                  <a:srgbClr val="407EC9"/>
                </a:highlight>
              </a:rPr>
              <a:t>quot</a:t>
            </a:r>
            <a:r>
              <a:rPr lang="en-GB" sz="1400" dirty="0">
                <a:highlight>
                  <a:srgbClr val="407EC9"/>
                </a:highlight>
              </a:rPr>
              <a:t>;$&amp;</a:t>
            </a:r>
            <a:r>
              <a:rPr lang="en-GB" sz="1400" dirty="0" err="1">
                <a:highlight>
                  <a:srgbClr val="407EC9"/>
                </a:highlight>
              </a:rPr>
              <a:t>quot</a:t>
            </a:r>
            <a:r>
              <a:rPr lang="en-GB" sz="1400" dirty="0">
                <a:highlight>
                  <a:srgbClr val="407EC9"/>
                </a:highlight>
              </a:rPr>
              <a:t>;#,##0.00"/&gt;</a:t>
            </a:r>
            <a:br>
              <a:rPr lang="en-GB" sz="1400" dirty="0">
                <a:highlight>
                  <a:srgbClr val="407EC9"/>
                </a:highlight>
              </a:rPr>
            </a:br>
            <a:r>
              <a:rPr lang="en-GB" sz="1400" dirty="0">
                <a:highlight>
                  <a:srgbClr val="C0C0C0"/>
                </a:highlight>
              </a:rPr>
              <a:t>    &lt;</a:t>
            </a:r>
            <a:r>
              <a:rPr lang="en-GB" sz="1400" dirty="0" err="1">
                <a:highlight>
                  <a:srgbClr val="C0C0C0"/>
                </a:highlight>
              </a:rPr>
              <a:t>numFmt</a:t>
            </a:r>
            <a:r>
              <a:rPr lang="en-GB" sz="1400" dirty="0">
                <a:highlight>
                  <a:srgbClr val="C0C0C0"/>
                </a:highlight>
              </a:rPr>
              <a:t> </a:t>
            </a:r>
            <a:r>
              <a:rPr lang="en-GB" sz="1400" dirty="0" err="1">
                <a:highlight>
                  <a:srgbClr val="C0C0C0"/>
                </a:highlight>
              </a:rPr>
              <a:t>numFmtId</a:t>
            </a:r>
            <a:r>
              <a:rPr lang="en-GB" sz="1400" dirty="0">
                <a:highlight>
                  <a:srgbClr val="C0C0C0"/>
                </a:highlight>
              </a:rPr>
              <a:t>="165" </a:t>
            </a:r>
            <a:r>
              <a:rPr lang="en-GB" sz="1400" dirty="0" err="1">
                <a:highlight>
                  <a:srgbClr val="C0C0C0"/>
                </a:highlight>
              </a:rPr>
              <a:t>formatCode</a:t>
            </a:r>
            <a:r>
              <a:rPr lang="en-GB" sz="1400" dirty="0">
                <a:highlight>
                  <a:srgbClr val="C0C0C0"/>
                </a:highlight>
              </a:rPr>
              <a:t>="mm/dd/</a:t>
            </a:r>
            <a:r>
              <a:rPr lang="en-GB" sz="1400" dirty="0" err="1">
                <a:highlight>
                  <a:srgbClr val="C0C0C0"/>
                </a:highlight>
              </a:rPr>
              <a:t>yy</a:t>
            </a:r>
            <a:r>
              <a:rPr lang="en-GB" sz="1400" dirty="0">
                <a:highlight>
                  <a:srgbClr val="C0C0C0"/>
                </a:highlight>
              </a:rPr>
              <a:t>;@"/&gt;</a:t>
            </a:r>
            <a:br>
              <a:rPr lang="en-GB" sz="1400" dirty="0">
                <a:highlight>
                  <a:srgbClr val="C0C0C0"/>
                </a:highlight>
              </a:rPr>
            </a:br>
            <a:r>
              <a:rPr lang="en-GB" sz="1400" dirty="0">
                <a:highlight>
                  <a:srgbClr val="FFFF00"/>
                </a:highlight>
              </a:rPr>
              <a:t>    &lt;</a:t>
            </a:r>
            <a:r>
              <a:rPr lang="en-GB" sz="1400" dirty="0" err="1">
                <a:highlight>
                  <a:srgbClr val="FFFF00"/>
                </a:highlight>
              </a:rPr>
              <a:t>numFmt</a:t>
            </a:r>
            <a:r>
              <a:rPr lang="en-GB" sz="1400" dirty="0">
                <a:highlight>
                  <a:srgbClr val="FFFF00"/>
                </a:highlight>
              </a:rPr>
              <a:t> </a:t>
            </a:r>
            <a:r>
              <a:rPr lang="en-GB" sz="1400" dirty="0" err="1">
                <a:highlight>
                  <a:srgbClr val="FFFF00"/>
                </a:highlight>
              </a:rPr>
              <a:t>numFmtId</a:t>
            </a:r>
            <a:r>
              <a:rPr lang="en-GB" sz="1400" dirty="0">
                <a:highlight>
                  <a:srgbClr val="FFFF00"/>
                </a:highlight>
              </a:rPr>
              <a:t>="166" </a:t>
            </a:r>
            <a:r>
              <a:rPr lang="en-GB" sz="1400" dirty="0" err="1">
                <a:highlight>
                  <a:srgbClr val="FFFF00"/>
                </a:highlight>
              </a:rPr>
              <a:t>formatCode</a:t>
            </a:r>
            <a:r>
              <a:rPr lang="en-GB" sz="1400" dirty="0">
                <a:highlight>
                  <a:srgbClr val="FFFF00"/>
                </a:highlight>
              </a:rPr>
              <a:t>="</a:t>
            </a:r>
            <a:r>
              <a:rPr lang="en-GB" sz="1400" dirty="0" err="1">
                <a:highlight>
                  <a:srgbClr val="FFFF00"/>
                </a:highlight>
              </a:rPr>
              <a:t>h:mm:ss</a:t>
            </a:r>
            <a:r>
              <a:rPr lang="en-GB" sz="1400" dirty="0">
                <a:highlight>
                  <a:srgbClr val="FFFF00"/>
                </a:highlight>
              </a:rPr>
              <a:t>;@"/&gt;</a:t>
            </a:r>
            <a:br>
              <a:rPr lang="en-GB" sz="1400" dirty="0"/>
            </a:br>
            <a:r>
              <a:rPr lang="en-GB" sz="1400" dirty="0"/>
              <a:t>    &lt;</a:t>
            </a:r>
            <a:r>
              <a:rPr lang="en-GB" sz="1400" dirty="0" err="1"/>
              <a:t>numFmt</a:t>
            </a:r>
            <a:r>
              <a:rPr lang="en-GB" sz="1400" dirty="0"/>
              <a:t> </a:t>
            </a:r>
            <a:r>
              <a:rPr lang="en-GB" sz="1400" dirty="0" err="1"/>
              <a:t>numFmtId</a:t>
            </a:r>
            <a:r>
              <a:rPr lang="en-GB" sz="1400" dirty="0"/>
              <a:t>="167" </a:t>
            </a:r>
            <a:r>
              <a:rPr lang="en-GB" sz="1400" dirty="0" err="1"/>
              <a:t>formatCode</a:t>
            </a:r>
            <a:r>
              <a:rPr lang="en-GB" sz="1400" dirty="0"/>
              <a:t>="[$-409]</a:t>
            </a:r>
            <a:r>
              <a:rPr lang="en-GB" sz="1400" dirty="0" err="1"/>
              <a:t>h:mm:ss</a:t>
            </a:r>
            <a:r>
              <a:rPr lang="en-GB" sz="1400" dirty="0"/>
              <a:t>\ AM/PM;@"/&gt;</a:t>
            </a:r>
            <a:br>
              <a:rPr lang="en-GB" sz="1400" dirty="0"/>
            </a:br>
            <a:r>
              <a:rPr lang="en-GB" sz="1400" dirty="0"/>
              <a:t>&lt;/</a:t>
            </a:r>
            <a:r>
              <a:rPr lang="en-GB" sz="1400" dirty="0" err="1"/>
              <a:t>numFmts</a:t>
            </a:r>
            <a:r>
              <a:rPr lang="en-GB" sz="1400" dirty="0"/>
              <a:t>&gt;</a:t>
            </a:r>
            <a:endParaRPr lang="en-LK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F4589A-DC3D-9240-B136-BB1C60CB13ED}"/>
              </a:ext>
            </a:extLst>
          </p:cNvPr>
          <p:cNvSpPr txBox="1"/>
          <p:nvPr/>
        </p:nvSpPr>
        <p:spPr>
          <a:xfrm>
            <a:off x="6497388" y="4316782"/>
            <a:ext cx="3610453" cy="2308324"/>
          </a:xfrm>
          <a:prstGeom prst="rect">
            <a:avLst/>
          </a:prstGeom>
          <a:noFill/>
          <a:ln>
            <a:solidFill>
              <a:srgbClr val="FF7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&lt;</a:t>
            </a:r>
            <a:r>
              <a:rPr lang="en-GB" sz="1200" dirty="0" err="1"/>
              <a:t>xsl:map</a:t>
            </a:r>
            <a:r>
              <a:rPr lang="en-GB" sz="1200" dirty="0"/>
              <a:t>&gt;</a:t>
            </a:r>
            <a:br>
              <a:rPr lang="en-GB" sz="1200" dirty="0"/>
            </a:br>
            <a:r>
              <a:rPr lang="en-GB" sz="1200" dirty="0"/>
              <a:t>    &lt;</a:t>
            </a:r>
            <a:r>
              <a:rPr lang="en-GB" sz="1200" dirty="0" err="1"/>
              <a:t>xsl:map-entry</a:t>
            </a:r>
            <a:r>
              <a:rPr lang="en-GB" sz="1200" dirty="0"/>
              <a:t> key="1" select="'0'"/&gt;</a:t>
            </a:r>
            <a:br>
              <a:rPr lang="en-GB" sz="1200" dirty="0"/>
            </a:br>
            <a:r>
              <a:rPr lang="en-GB" sz="1200" dirty="0">
                <a:highlight>
                  <a:srgbClr val="FF7000"/>
                </a:highlight>
              </a:rPr>
              <a:t>    &lt;</a:t>
            </a:r>
            <a:r>
              <a:rPr lang="en-GB" sz="1200" dirty="0" err="1">
                <a:highlight>
                  <a:srgbClr val="FF7000"/>
                </a:highlight>
              </a:rPr>
              <a:t>xsl:map-entry</a:t>
            </a:r>
            <a:r>
              <a:rPr lang="en-GB" sz="1200" dirty="0">
                <a:highlight>
                  <a:srgbClr val="FF7000"/>
                </a:highlight>
              </a:rPr>
              <a:t> key="2" select="'0.00'"/&gt;</a:t>
            </a:r>
            <a:br>
              <a:rPr lang="en-GB" sz="1200" dirty="0"/>
            </a:br>
            <a:r>
              <a:rPr lang="en-GB" sz="1200" dirty="0"/>
              <a:t>    &lt;</a:t>
            </a:r>
            <a:r>
              <a:rPr lang="en-GB" sz="1200" dirty="0" err="1"/>
              <a:t>xsl:map-entry</a:t>
            </a:r>
            <a:r>
              <a:rPr lang="en-GB" sz="1200" dirty="0"/>
              <a:t> key="3" select="'#,##0'"/&gt;</a:t>
            </a:r>
            <a:br>
              <a:rPr lang="en-GB" sz="1200" dirty="0"/>
            </a:br>
            <a:r>
              <a:rPr lang="en-GB" sz="1200" dirty="0"/>
              <a:t>    &lt;</a:t>
            </a:r>
            <a:r>
              <a:rPr lang="en-GB" sz="1200" dirty="0" err="1"/>
              <a:t>xsl:map-entry</a:t>
            </a:r>
            <a:r>
              <a:rPr lang="en-GB" sz="1200" dirty="0"/>
              <a:t> key="4" select="'#,##0.00'"/&gt;</a:t>
            </a:r>
            <a:br>
              <a:rPr lang="en-GB" sz="1200" dirty="0"/>
            </a:br>
            <a:r>
              <a:rPr lang="en-GB" sz="1200" dirty="0"/>
              <a:t>    &lt;</a:t>
            </a:r>
            <a:r>
              <a:rPr lang="en-GB" sz="1200" dirty="0" err="1"/>
              <a:t>xsl:map-entry</a:t>
            </a:r>
            <a:r>
              <a:rPr lang="en-GB" sz="1200" dirty="0"/>
              <a:t> key="9" select="'0%'"/&gt;</a:t>
            </a:r>
            <a:br>
              <a:rPr lang="en-GB" sz="1200" dirty="0"/>
            </a:br>
            <a:r>
              <a:rPr lang="en-GB" sz="1200" dirty="0"/>
              <a:t>    &lt;</a:t>
            </a:r>
            <a:r>
              <a:rPr lang="en-GB" sz="1200" dirty="0" err="1"/>
              <a:t>xsl:map-entry</a:t>
            </a:r>
            <a:r>
              <a:rPr lang="en-GB" sz="1200" dirty="0"/>
              <a:t> key="10" select="'0.00%'"/&gt;</a:t>
            </a:r>
            <a:br>
              <a:rPr lang="en-GB" sz="1200" dirty="0"/>
            </a:br>
            <a:r>
              <a:rPr lang="en-GB" sz="1200" dirty="0"/>
              <a:t>    &lt;</a:t>
            </a:r>
            <a:r>
              <a:rPr lang="en-GB" sz="1200" dirty="0" err="1"/>
              <a:t>xsl:map-entry</a:t>
            </a:r>
            <a:r>
              <a:rPr lang="en-GB" sz="1200" dirty="0"/>
              <a:t> key="11" select="'0.00E+00'"/&gt;</a:t>
            </a:r>
            <a:br>
              <a:rPr lang="en-GB" sz="1200" dirty="0"/>
            </a:br>
            <a:r>
              <a:rPr lang="en-GB" sz="1200" dirty="0"/>
              <a:t>    &lt;</a:t>
            </a:r>
            <a:r>
              <a:rPr lang="en-GB" sz="1200" dirty="0" err="1"/>
              <a:t>xsl:map-entry</a:t>
            </a:r>
            <a:r>
              <a:rPr lang="en-GB" sz="1200" dirty="0"/>
              <a:t> key="12" select="'# ?/?'"/&gt;</a:t>
            </a:r>
            <a:br>
              <a:rPr lang="en-GB" sz="1200" dirty="0"/>
            </a:br>
            <a:r>
              <a:rPr lang="en-GB" sz="1200" dirty="0"/>
              <a:t>    &lt;</a:t>
            </a:r>
            <a:r>
              <a:rPr lang="en-GB" sz="1200" dirty="0" err="1"/>
              <a:t>xsl:map-entry</a:t>
            </a:r>
            <a:r>
              <a:rPr lang="en-GB" sz="1200" dirty="0"/>
              <a:t> key="13" select="'# ??/??’”/&gt;</a:t>
            </a:r>
            <a:br>
              <a:rPr lang="en-GB" sz="1200" dirty="0"/>
            </a:br>
            <a:r>
              <a:rPr lang="en-GB" sz="1200" dirty="0"/>
              <a:t>    &lt;</a:t>
            </a:r>
            <a:r>
              <a:rPr lang="en-GB" sz="1200" dirty="0" err="1"/>
              <a:t>xsl:map-entry</a:t>
            </a:r>
            <a:r>
              <a:rPr lang="en-GB" sz="1200" dirty="0"/>
              <a:t> key="14" select'=”’'mm-dd-</a:t>
            </a:r>
            <a:r>
              <a:rPr lang="en-GB" sz="1200" dirty="0" err="1"/>
              <a:t>yy</a:t>
            </a:r>
            <a:r>
              <a:rPr lang="en-GB" sz="1200" dirty="0"/>
              <a:t>’"/&gt;</a:t>
            </a:r>
          </a:p>
          <a:p>
            <a:r>
              <a:rPr lang="en-GB" sz="1200" dirty="0"/>
              <a:t>                     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7DD8B31-3511-FF4F-B811-A415E8897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167165"/>
              </p:ext>
            </p:extLst>
          </p:nvPr>
        </p:nvGraphicFramePr>
        <p:xfrm>
          <a:off x="5406887" y="917677"/>
          <a:ext cx="5367130" cy="381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6843">
                  <a:extLst>
                    <a:ext uri="{9D8B030D-6E8A-4147-A177-3AD203B41FA5}">
                      <a16:colId xmlns:a16="http://schemas.microsoft.com/office/drawing/2014/main" val="123159032"/>
                    </a:ext>
                  </a:extLst>
                </a:gridCol>
                <a:gridCol w="1054966">
                  <a:extLst>
                    <a:ext uri="{9D8B030D-6E8A-4147-A177-3AD203B41FA5}">
                      <a16:colId xmlns:a16="http://schemas.microsoft.com/office/drawing/2014/main" val="1130577208"/>
                    </a:ext>
                  </a:extLst>
                </a:gridCol>
                <a:gridCol w="821634">
                  <a:extLst>
                    <a:ext uri="{9D8B030D-6E8A-4147-A177-3AD203B41FA5}">
                      <a16:colId xmlns:a16="http://schemas.microsoft.com/office/drawing/2014/main" val="17963120"/>
                    </a:ext>
                  </a:extLst>
                </a:gridCol>
                <a:gridCol w="689113">
                  <a:extLst>
                    <a:ext uri="{9D8B030D-6E8A-4147-A177-3AD203B41FA5}">
                      <a16:colId xmlns:a16="http://schemas.microsoft.com/office/drawing/2014/main" val="129028806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65684624"/>
                    </a:ext>
                  </a:extLst>
                </a:gridCol>
                <a:gridCol w="1060174">
                  <a:extLst>
                    <a:ext uri="{9D8B030D-6E8A-4147-A177-3AD203B41FA5}">
                      <a16:colId xmlns:a16="http://schemas.microsoft.com/office/drawing/2014/main" val="4067954966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number format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LK" sz="1200" u="none" strike="noStrike" dirty="0">
                          <a:effectLst/>
                        </a:rPr>
                        <a:t>3.141592654</a:t>
                      </a:r>
                      <a:endParaRPr lang="en-L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LK" sz="1200" u="none" strike="noStrike" dirty="0">
                          <a:effectLst/>
                        </a:rPr>
                        <a:t>3.14</a:t>
                      </a:r>
                      <a:endParaRPr lang="en-L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LK" sz="1200" u="none" strike="noStrike" dirty="0">
                          <a:effectLst/>
                        </a:rPr>
                        <a:t>$3.14</a:t>
                      </a:r>
                      <a:endParaRPr lang="en-L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L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16:15:00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LK" sz="1200" u="none" strike="noStrike" dirty="0">
                          <a:effectLst/>
                        </a:rPr>
                        <a:t>01-03-00</a:t>
                      </a:r>
                      <a:endParaRPr lang="en-L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6822761"/>
                  </a:ext>
                </a:extLst>
              </a:tr>
            </a:tbl>
          </a:graphicData>
        </a:graphic>
      </p:graphicFrame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0BFD2E7D-0F90-F848-614C-BC717599B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11</a:t>
            </a:fld>
            <a:r>
              <a:rPr lang="en-AU" dirty="0"/>
              <a:t> –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599AE5-5AB7-2D11-DFF5-1173E4EADCE4}"/>
              </a:ext>
            </a:extLst>
          </p:cNvPr>
          <p:cNvSpPr txBox="1"/>
          <p:nvPr/>
        </p:nvSpPr>
        <p:spPr>
          <a:xfrm>
            <a:off x="617455" y="437526"/>
            <a:ext cx="3990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Number format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A6E760E-A5D6-0345-8E4C-D8777A8CEB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650374"/>
              </p:ext>
            </p:extLst>
          </p:nvPr>
        </p:nvGraphicFramePr>
        <p:xfrm>
          <a:off x="6255026" y="533546"/>
          <a:ext cx="4518991" cy="381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0417">
                  <a:extLst>
                    <a:ext uri="{9D8B030D-6E8A-4147-A177-3AD203B41FA5}">
                      <a16:colId xmlns:a16="http://schemas.microsoft.com/office/drawing/2014/main" val="2622252280"/>
                    </a:ext>
                  </a:extLst>
                </a:gridCol>
                <a:gridCol w="834887">
                  <a:extLst>
                    <a:ext uri="{9D8B030D-6E8A-4147-A177-3AD203B41FA5}">
                      <a16:colId xmlns:a16="http://schemas.microsoft.com/office/drawing/2014/main" val="1357037051"/>
                    </a:ext>
                  </a:extLst>
                </a:gridCol>
                <a:gridCol w="702366">
                  <a:extLst>
                    <a:ext uri="{9D8B030D-6E8A-4147-A177-3AD203B41FA5}">
                      <a16:colId xmlns:a16="http://schemas.microsoft.com/office/drawing/2014/main" val="3480094506"/>
                    </a:ext>
                  </a:extLst>
                </a:gridCol>
                <a:gridCol w="887895">
                  <a:extLst>
                    <a:ext uri="{9D8B030D-6E8A-4147-A177-3AD203B41FA5}">
                      <a16:colId xmlns:a16="http://schemas.microsoft.com/office/drawing/2014/main" val="1679203657"/>
                    </a:ext>
                  </a:extLst>
                </a:gridCol>
                <a:gridCol w="1073426">
                  <a:extLst>
                    <a:ext uri="{9D8B030D-6E8A-4147-A177-3AD203B41FA5}">
                      <a16:colId xmlns:a16="http://schemas.microsoft.com/office/drawing/2014/main" val="92684073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sng" strike="noStrike" dirty="0">
                          <a:effectLst/>
                        </a:rPr>
                        <a:t>general</a:t>
                      </a:r>
                      <a:endParaRPr lang="en-GB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sng" strike="noStrike" dirty="0">
                          <a:effectLst/>
                        </a:rPr>
                        <a:t>decimal (2 digits)</a:t>
                      </a:r>
                      <a:endParaRPr lang="en-GB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sng" strike="noStrike" dirty="0">
                          <a:effectLst/>
                        </a:rPr>
                        <a:t>currency</a:t>
                      </a:r>
                      <a:endParaRPr lang="en-GB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sng" strike="noStrike" dirty="0">
                          <a:effectLst/>
                        </a:rPr>
                        <a:t>24 hour</a:t>
                      </a:r>
                      <a:endParaRPr lang="en-GB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sng" strike="noStrike" dirty="0">
                          <a:effectLst/>
                        </a:rPr>
                        <a:t>mm/dd/</a:t>
                      </a:r>
                      <a:r>
                        <a:rPr lang="en-GB" sz="1200" u="sng" strike="noStrike" dirty="0" err="1">
                          <a:effectLst/>
                        </a:rPr>
                        <a:t>yy</a:t>
                      </a:r>
                      <a:endParaRPr lang="en-GB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8286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872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CE644D7-F554-9949-B55A-2787B015680F}"/>
              </a:ext>
            </a:extLst>
          </p:cNvPr>
          <p:cNvSpPr txBox="1"/>
          <p:nvPr/>
        </p:nvSpPr>
        <p:spPr>
          <a:xfrm>
            <a:off x="3073123" y="1479055"/>
            <a:ext cx="7841116" cy="584775"/>
          </a:xfrm>
          <a:prstGeom prst="rect">
            <a:avLst/>
          </a:prstGeom>
          <a:noFill/>
          <a:ln>
            <a:solidFill>
              <a:srgbClr val="FF7000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E8BF6A"/>
                </a:solidFill>
                <a:effectLst/>
              </a:rPr>
              <a:t>&lt;</a:t>
            </a:r>
            <a:r>
              <a:rPr lang="en-GB" sz="1600" dirty="0" err="1">
                <a:solidFill>
                  <a:srgbClr val="9876AA"/>
                </a:solidFill>
                <a:effectLst/>
              </a:rPr>
              <a:t>xsl</a:t>
            </a:r>
            <a:r>
              <a:rPr lang="en-GB" sz="1600" dirty="0" err="1">
                <a:solidFill>
                  <a:srgbClr val="E8BF6A"/>
                </a:solidFill>
                <a:effectLst/>
              </a:rPr>
              <a:t>:value-of</a:t>
            </a:r>
            <a:r>
              <a:rPr lang="en-GB" sz="1600" dirty="0">
                <a:solidFill>
                  <a:srgbClr val="E8BF6A"/>
                </a:solidFill>
                <a:effectLst/>
              </a:rPr>
              <a:t> </a:t>
            </a:r>
            <a:r>
              <a:rPr lang="en-GB" sz="1600" dirty="0">
                <a:solidFill>
                  <a:srgbClr val="BABABA"/>
                </a:solidFill>
                <a:effectLst/>
              </a:rPr>
              <a:t>select</a:t>
            </a:r>
            <a:r>
              <a:rPr lang="en-GB" sz="1600" dirty="0">
                <a:solidFill>
                  <a:srgbClr val="6A8759"/>
                </a:solidFill>
                <a:effectLst/>
              </a:rPr>
              <a:t>="format-date(</a:t>
            </a:r>
            <a:r>
              <a:rPr lang="en-GB" sz="1600" dirty="0" err="1">
                <a:solidFill>
                  <a:srgbClr val="6A8759"/>
                </a:solidFill>
                <a:effectLst/>
              </a:rPr>
              <a:t>tps:get-date-from-the-serial-no</a:t>
            </a:r>
            <a:r>
              <a:rPr lang="en-GB" sz="1600" dirty="0">
                <a:solidFill>
                  <a:srgbClr val="6A8759"/>
                </a:solidFill>
                <a:effectLst/>
              </a:rPr>
              <a:t>(.), '[M01]/[D01]/[Y01]')"</a:t>
            </a:r>
            <a:r>
              <a:rPr lang="en-GB" sz="1600" dirty="0">
                <a:solidFill>
                  <a:srgbClr val="E8BF6A"/>
                </a:solidFill>
                <a:effectLst/>
              </a:rPr>
              <a:t>/&gt;</a:t>
            </a:r>
            <a:br>
              <a:rPr lang="en-GB" sz="1600" dirty="0">
                <a:solidFill>
                  <a:srgbClr val="E8BF6A"/>
                </a:solidFill>
                <a:effectLst/>
              </a:rPr>
            </a:br>
            <a:r>
              <a:rPr lang="en-GB" sz="1600" dirty="0">
                <a:solidFill>
                  <a:srgbClr val="E8BF6A"/>
                </a:solidFill>
                <a:effectLst/>
              </a:rPr>
              <a:t>&lt;</a:t>
            </a:r>
            <a:r>
              <a:rPr lang="en-GB" sz="1600" dirty="0" err="1">
                <a:solidFill>
                  <a:srgbClr val="9876AA"/>
                </a:solidFill>
                <a:effectLst/>
              </a:rPr>
              <a:t>xsl</a:t>
            </a:r>
            <a:r>
              <a:rPr lang="en-GB" sz="1600" dirty="0" err="1">
                <a:solidFill>
                  <a:srgbClr val="E8BF6A"/>
                </a:solidFill>
                <a:effectLst/>
              </a:rPr>
              <a:t>:value-of</a:t>
            </a:r>
            <a:r>
              <a:rPr lang="en-GB" sz="1600" dirty="0">
                <a:solidFill>
                  <a:srgbClr val="E8BF6A"/>
                </a:solidFill>
                <a:effectLst/>
              </a:rPr>
              <a:t> </a:t>
            </a:r>
            <a:r>
              <a:rPr lang="en-GB" sz="1600" dirty="0">
                <a:solidFill>
                  <a:srgbClr val="BABABA"/>
                </a:solidFill>
                <a:effectLst/>
              </a:rPr>
              <a:t>select</a:t>
            </a:r>
            <a:r>
              <a:rPr lang="en-GB" sz="1600" dirty="0">
                <a:solidFill>
                  <a:srgbClr val="6A8759"/>
                </a:solidFill>
                <a:effectLst/>
              </a:rPr>
              <a:t>="</a:t>
            </a:r>
            <a:r>
              <a:rPr lang="en-GB" sz="1600" dirty="0" err="1">
                <a:solidFill>
                  <a:srgbClr val="6A8759"/>
                </a:solidFill>
                <a:effectLst/>
              </a:rPr>
              <a:t>tps:get-time-from-the-value</a:t>
            </a:r>
            <a:r>
              <a:rPr lang="en-GB" sz="1600" dirty="0">
                <a:solidFill>
                  <a:srgbClr val="6A8759"/>
                </a:solidFill>
                <a:effectLst/>
              </a:rPr>
              <a:t>(</a:t>
            </a:r>
            <a:r>
              <a:rPr lang="en-GB" sz="1600" dirty="0" err="1">
                <a:solidFill>
                  <a:srgbClr val="6A8759"/>
                </a:solidFill>
                <a:effectLst/>
              </a:rPr>
              <a:t>xs:double</a:t>
            </a:r>
            <a:r>
              <a:rPr lang="en-GB" sz="1600" dirty="0">
                <a:solidFill>
                  <a:srgbClr val="6A8759"/>
                </a:solidFill>
                <a:effectLst/>
              </a:rPr>
              <a:t>(.), $</a:t>
            </a:r>
            <a:r>
              <a:rPr lang="en-GB" sz="1600" dirty="0" err="1">
                <a:solidFill>
                  <a:srgbClr val="6A8759"/>
                </a:solidFill>
                <a:effectLst/>
              </a:rPr>
              <a:t>num</a:t>
            </a:r>
            <a:r>
              <a:rPr lang="en-GB" sz="1600" dirty="0">
                <a:solidFill>
                  <a:srgbClr val="6A8759"/>
                </a:solidFill>
                <a:effectLst/>
              </a:rPr>
              <a:t>-formats[1])"</a:t>
            </a:r>
            <a:r>
              <a:rPr lang="en-GB" sz="1600" dirty="0">
                <a:solidFill>
                  <a:srgbClr val="E8BF6A"/>
                </a:solidFill>
                <a:effectLst/>
              </a:rPr>
              <a:t>/&gt;</a:t>
            </a:r>
            <a:endParaRPr lang="en-LK" sz="1600" dirty="0"/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91321799-E712-CA4F-1346-42F91798A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12</a:t>
            </a:fld>
            <a:r>
              <a:rPr lang="en-AU" dirty="0"/>
              <a:t> –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01FE01-7C7D-53A0-D8C6-3242160172A8}"/>
              </a:ext>
            </a:extLst>
          </p:cNvPr>
          <p:cNvSpPr txBox="1"/>
          <p:nvPr/>
        </p:nvSpPr>
        <p:spPr>
          <a:xfrm>
            <a:off x="617454" y="437526"/>
            <a:ext cx="68837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Date time formats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5929BC33-A007-F743-A2B0-BEA493CA1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54" y="2063830"/>
            <a:ext cx="10036313" cy="36404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1A23C7-AE13-8341-9A97-D0AC67313D49}"/>
              </a:ext>
            </a:extLst>
          </p:cNvPr>
          <p:cNvSpPr txBox="1"/>
          <p:nvPr/>
        </p:nvSpPr>
        <p:spPr>
          <a:xfrm>
            <a:off x="3676716" y="5424779"/>
            <a:ext cx="4838568" cy="830997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3.1415926535900001 -&gt; base-date + 3 days -&gt; 1900-1-3 </a:t>
            </a:r>
          </a:p>
          <a:p>
            <a:r>
              <a:rPr lang="en-GB" sz="1600" dirty="0"/>
              <a:t>24 * 0.14159 -&gt; 3.3982224 -&gt;   3:24 AM</a:t>
            </a:r>
            <a:br>
              <a:rPr lang="en-GB" sz="1600" dirty="0"/>
            </a:br>
            <a:r>
              <a:rPr lang="en-GB" sz="1600" dirty="0"/>
              <a:t>                              (0.3982224*60 )</a:t>
            </a:r>
            <a:endParaRPr lang="en-LK" sz="1600" dirty="0"/>
          </a:p>
        </p:txBody>
      </p:sp>
    </p:spTree>
    <p:extLst>
      <p:ext uri="{BB962C8B-B14F-4D97-AF65-F5344CB8AC3E}">
        <p14:creationId xmlns:p14="http://schemas.microsoft.com/office/powerpoint/2010/main" val="371545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ll about conditional formatting based on another cell">
            <a:extLst>
              <a:ext uri="{FF2B5EF4-FFF2-40B4-BE49-F238E27FC236}">
                <a16:creationId xmlns:a16="http://schemas.microsoft.com/office/drawing/2014/main" id="{BF470A92-E704-2E40-9305-4DF62470C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550" y="3178470"/>
            <a:ext cx="4499893" cy="226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4E8F48-6445-1B41-8172-92F39D245FCA}"/>
              </a:ext>
            </a:extLst>
          </p:cNvPr>
          <p:cNvSpPr txBox="1"/>
          <p:nvPr/>
        </p:nvSpPr>
        <p:spPr>
          <a:xfrm>
            <a:off x="5046134" y="194846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LK" dirty="0"/>
              <a:t>("$"* #,##0.00_);_("$"* \(#,##0.00\);_("$"* "-"??_);_(@_)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36DEC67E-18C7-784E-BDA2-1B201ACABA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" y="2775914"/>
            <a:ext cx="6007100" cy="3073400"/>
          </a:xfrm>
          <a:prstGeom prst="rect">
            <a:avLst/>
          </a:prstGeom>
        </p:spPr>
      </p:pic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65828002-0DF8-D69E-A680-9532BC5C6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13</a:t>
            </a:fld>
            <a:r>
              <a:rPr lang="en-AU" dirty="0"/>
              <a:t> –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F33C9C-2401-4A0E-2AC4-3A03F29F121F}"/>
              </a:ext>
            </a:extLst>
          </p:cNvPr>
          <p:cNvSpPr txBox="1"/>
          <p:nvPr/>
        </p:nvSpPr>
        <p:spPr>
          <a:xfrm>
            <a:off x="617454" y="437526"/>
            <a:ext cx="68837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Custom number formats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0311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F8361D0-8DC5-404E-8721-CC0329DDB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392" y="1206967"/>
            <a:ext cx="5991167" cy="50883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63CA8AC-F8EE-09E8-22C5-A4335186EF38}"/>
              </a:ext>
            </a:extLst>
          </p:cNvPr>
          <p:cNvSpPr txBox="1"/>
          <p:nvPr/>
        </p:nvSpPr>
        <p:spPr>
          <a:xfrm>
            <a:off x="617454" y="437526"/>
            <a:ext cx="4988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XLSX table to CALS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  <p:sp>
        <p:nvSpPr>
          <p:cNvPr id="4" name="2x Australian Engineers (Baz, Dinesh)…">
            <a:extLst>
              <a:ext uri="{FF2B5EF4-FFF2-40B4-BE49-F238E27FC236}">
                <a16:creationId xmlns:a16="http://schemas.microsoft.com/office/drawing/2014/main" id="{DA214EF7-79BC-04A2-294F-3ACF96CFD03B}"/>
              </a:ext>
            </a:extLst>
          </p:cNvPr>
          <p:cNvSpPr txBox="1"/>
          <p:nvPr/>
        </p:nvSpPr>
        <p:spPr>
          <a:xfrm>
            <a:off x="489024" y="1549399"/>
            <a:ext cx="10284994" cy="2678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noAutofit/>
          </a:bodyPr>
          <a:lstStyle/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defRPr/>
            </a:pPr>
            <a:endParaRPr lang="en-GB" sz="1400" dirty="0"/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6A060D5A-99BF-FE49-D613-0783E07D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14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12861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3CA8AC-F8EE-09E8-22C5-A4335186EF38}"/>
              </a:ext>
            </a:extLst>
          </p:cNvPr>
          <p:cNvSpPr txBox="1"/>
          <p:nvPr/>
        </p:nvSpPr>
        <p:spPr>
          <a:xfrm>
            <a:off x="617454" y="437526"/>
            <a:ext cx="4988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XLSX table to CALS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  <p:sp>
        <p:nvSpPr>
          <p:cNvPr id="4" name="2x Australian Engineers (Baz, Dinesh)…">
            <a:extLst>
              <a:ext uri="{FF2B5EF4-FFF2-40B4-BE49-F238E27FC236}">
                <a16:creationId xmlns:a16="http://schemas.microsoft.com/office/drawing/2014/main" id="{DA214EF7-79BC-04A2-294F-3ACF96CFD03B}"/>
              </a:ext>
            </a:extLst>
          </p:cNvPr>
          <p:cNvSpPr txBox="1"/>
          <p:nvPr/>
        </p:nvSpPr>
        <p:spPr>
          <a:xfrm>
            <a:off x="489024" y="1206967"/>
            <a:ext cx="11491761" cy="2678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noAutofit/>
          </a:bodyPr>
          <a:lstStyle/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It is the most widely adopted industry standard of XML representation for tables.</a:t>
            </a:r>
            <a:endParaRPr lang="en-US" sz="2400" dirty="0"/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defRPr/>
            </a:pPr>
            <a:endParaRPr lang="en-GB" sz="1400" dirty="0"/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3F567188-772D-A72B-4145-CA5E51024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15</a:t>
            </a:fld>
            <a:r>
              <a:rPr lang="en-AU" dirty="0"/>
              <a:t> –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F34C30DE-F90A-0346-A40C-B19433862C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324789"/>
              </p:ext>
            </p:extLst>
          </p:nvPr>
        </p:nvGraphicFramePr>
        <p:xfrm>
          <a:off x="1431809" y="1720373"/>
          <a:ext cx="8128000" cy="4587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50464460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1762506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LK" dirty="0">
                          <a:solidFill>
                            <a:sysClr val="windowText" lastClr="000000"/>
                          </a:solidFill>
                        </a:rPr>
                        <a:t>XLSX 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dirty="0">
                          <a:solidFill>
                            <a:sysClr val="windowText" lastClr="000000"/>
                          </a:solidFill>
                        </a:rPr>
                        <a:t>CALS table element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573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LK" sz="1200" dirty="0">
                          <a:solidFill>
                            <a:sysClr val="windowText" lastClr="000000"/>
                          </a:solidFill>
                        </a:rPr>
                        <a:t>sheetData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&lt;table </a:t>
                      </a:r>
                    </a:p>
                    <a:p>
                      <a:pPr lvl="1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&lt;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tgroup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cols="number of columns"&gt;                       </a:t>
                      </a:r>
                    </a:p>
                    <a:p>
                      <a:pPr lvl="1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        &lt;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colspec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/&gt;</a:t>
                      </a:r>
                    </a:p>
                    <a:p>
                      <a:pPr lvl="1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        &lt;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thead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&gt; &lt;/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thead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&gt; </a:t>
                      </a:r>
                    </a:p>
                    <a:p>
                      <a:pPr lvl="1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        &lt;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tbody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&gt; &lt;/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tbody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&gt; </a:t>
                      </a:r>
                    </a:p>
                    <a:p>
                      <a:pPr lvl="1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        &lt;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tfoot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&gt; &lt;/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tfoot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&gt; </a:t>
                      </a:r>
                    </a:p>
                    <a:p>
                      <a:pPr lvl="1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&lt;/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tgroup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&gt; 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&lt;/table&gt; </a:t>
                      </a:r>
                      <a:endParaRPr lang="en-L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5386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</a:t>
                      </a:r>
                      <a:r>
                        <a:rPr lang="en-LK" sz="1200" dirty="0">
                          <a:solidFill>
                            <a:sysClr val="windowText" lastClr="000000"/>
                          </a:solidFill>
                        </a:rPr>
                        <a:t>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200" dirty="0">
                          <a:solidFill>
                            <a:sysClr val="windowText" lastClr="000000"/>
                          </a:solidFill>
                        </a:rPr>
                        <a:t>&lt;colspec&gt;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107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LK" sz="1200" dirty="0">
                          <a:solidFill>
                            <a:sysClr val="windowText" lastClr="000000"/>
                          </a:solidFill>
                        </a:rPr>
                        <a:t>row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200" dirty="0">
                          <a:solidFill>
                            <a:sysClr val="windowText" lastClr="000000"/>
                          </a:solidFill>
                        </a:rPr>
                        <a:t>&lt;row&gt;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225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LK" sz="1200" dirty="0">
                          <a:solidFill>
                            <a:sysClr val="windowText" lastClr="000000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200" dirty="0">
                          <a:solidFill>
                            <a:sysClr val="windowText" lastClr="000000"/>
                          </a:solidFill>
                        </a:rPr>
                        <a:t>&lt;entry&gt;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@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namest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specifies the starting cell number for horizontally merging cells.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@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nameend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specifies the ending cell number for horizontally merging cells.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@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morerows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specifies the number of additional rows for vertically merging cells.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@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valign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specifies the vertical alignment for the cell contents.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@align specifies the horizontal alignment for the cell contents.</a:t>
                      </a:r>
                    </a:p>
                    <a:p>
                      <a:endParaRPr lang="en-L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051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97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3CA8AC-F8EE-09E8-22C5-A4335186EF38}"/>
              </a:ext>
            </a:extLst>
          </p:cNvPr>
          <p:cNvSpPr txBox="1"/>
          <p:nvPr/>
        </p:nvSpPr>
        <p:spPr>
          <a:xfrm>
            <a:off x="617454" y="437526"/>
            <a:ext cx="4988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XLSX table to CALS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  <p:sp>
        <p:nvSpPr>
          <p:cNvPr id="4" name="2x Australian Engineers (Baz, Dinesh)…">
            <a:extLst>
              <a:ext uri="{FF2B5EF4-FFF2-40B4-BE49-F238E27FC236}">
                <a16:creationId xmlns:a16="http://schemas.microsoft.com/office/drawing/2014/main" id="{DA214EF7-79BC-04A2-294F-3ACF96CFD03B}"/>
              </a:ext>
            </a:extLst>
          </p:cNvPr>
          <p:cNvSpPr txBox="1"/>
          <p:nvPr/>
        </p:nvSpPr>
        <p:spPr>
          <a:xfrm>
            <a:off x="489024" y="1549400"/>
            <a:ext cx="10284994" cy="76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noAutofit/>
          </a:bodyPr>
          <a:lstStyle/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Processing instruction which contains style information.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81D6BB-6279-4440-B6BD-30B33769E050}"/>
              </a:ext>
            </a:extLst>
          </p:cNvPr>
          <p:cNvSpPr txBox="1"/>
          <p:nvPr/>
        </p:nvSpPr>
        <p:spPr>
          <a:xfrm>
            <a:off x="896423" y="2407965"/>
            <a:ext cx="10284995" cy="92333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E8BF6A"/>
                </a:solidFill>
                <a:effectLst/>
              </a:rPr>
              <a:t>&lt;entry </a:t>
            </a:r>
            <a:r>
              <a:rPr lang="en-GB" dirty="0" err="1">
                <a:solidFill>
                  <a:srgbClr val="BABABA"/>
                </a:solidFill>
                <a:effectLst/>
              </a:rPr>
              <a:t>namest</a:t>
            </a:r>
            <a:r>
              <a:rPr lang="en-GB" dirty="0">
                <a:solidFill>
                  <a:srgbClr val="6A8759"/>
                </a:solidFill>
                <a:effectLst/>
              </a:rPr>
              <a:t>="2" </a:t>
            </a:r>
            <a:r>
              <a:rPr lang="en-GB" dirty="0" err="1">
                <a:solidFill>
                  <a:srgbClr val="BABABA"/>
                </a:solidFill>
                <a:effectLst/>
              </a:rPr>
              <a:t>nameend</a:t>
            </a:r>
            <a:r>
              <a:rPr lang="en-GB" dirty="0">
                <a:solidFill>
                  <a:srgbClr val="6A8759"/>
                </a:solidFill>
                <a:effectLst/>
              </a:rPr>
              <a:t>="3" </a:t>
            </a:r>
            <a:r>
              <a:rPr lang="en-GB" dirty="0">
                <a:solidFill>
                  <a:srgbClr val="BABABA"/>
                </a:solidFill>
                <a:effectLst/>
              </a:rPr>
              <a:t>align</a:t>
            </a:r>
            <a:r>
              <a:rPr lang="en-GB" dirty="0">
                <a:solidFill>
                  <a:srgbClr val="6A8759"/>
                </a:solidFill>
                <a:effectLst/>
              </a:rPr>
              <a:t>="</a:t>
            </a:r>
            <a:r>
              <a:rPr lang="en-GB" dirty="0" err="1">
                <a:solidFill>
                  <a:srgbClr val="6A8759"/>
                </a:solidFill>
                <a:effectLst/>
              </a:rPr>
              <a:t>center</a:t>
            </a:r>
            <a:r>
              <a:rPr lang="en-GB" dirty="0">
                <a:solidFill>
                  <a:srgbClr val="6A8759"/>
                </a:solidFill>
                <a:effectLst/>
              </a:rPr>
              <a:t>" </a:t>
            </a:r>
            <a:r>
              <a:rPr lang="en-GB" dirty="0" err="1">
                <a:solidFill>
                  <a:srgbClr val="BABABA"/>
                </a:solidFill>
                <a:effectLst/>
              </a:rPr>
              <a:t>valign</a:t>
            </a:r>
            <a:r>
              <a:rPr lang="en-GB" dirty="0">
                <a:solidFill>
                  <a:srgbClr val="6A8759"/>
                </a:solidFill>
                <a:effectLst/>
              </a:rPr>
              <a:t>="bottom"</a:t>
            </a:r>
            <a:r>
              <a:rPr lang="en-GB" dirty="0">
                <a:solidFill>
                  <a:srgbClr val="E8BF6A"/>
                </a:solidFill>
                <a:effectLst/>
              </a:rPr>
              <a:t>&gt;&lt;?</a:t>
            </a:r>
            <a:r>
              <a:rPr lang="en-GB" dirty="0">
                <a:solidFill>
                  <a:srgbClr val="BABABA"/>
                </a:solidFill>
                <a:effectLst/>
              </a:rPr>
              <a:t>style </a:t>
            </a:r>
            <a:r>
              <a:rPr lang="en-GB" dirty="0">
                <a:solidFill>
                  <a:srgbClr val="6A8759"/>
                </a:solidFill>
                <a:effectLst/>
              </a:rPr>
              <a:t>bold</a:t>
            </a:r>
            <a:r>
              <a:rPr lang="en-GB" dirty="0">
                <a:solidFill>
                  <a:srgbClr val="E8BF6A"/>
                </a:solidFill>
                <a:effectLst/>
              </a:rPr>
              <a:t>?&gt;</a:t>
            </a:r>
            <a:r>
              <a:rPr lang="en-GB" dirty="0"/>
              <a:t>Heading 1</a:t>
            </a:r>
          </a:p>
          <a:p>
            <a:r>
              <a:rPr lang="en-GB" dirty="0">
                <a:solidFill>
                  <a:srgbClr val="E8BF6A"/>
                </a:solidFill>
              </a:rPr>
              <a:t>        &lt;?</a:t>
            </a:r>
            <a:r>
              <a:rPr lang="en-GB" dirty="0">
                <a:solidFill>
                  <a:srgbClr val="BABABA"/>
                </a:solidFill>
              </a:rPr>
              <a:t>cell-format </a:t>
            </a:r>
            <a:r>
              <a:rPr lang="en-GB" dirty="0">
                <a:solidFill>
                  <a:srgbClr val="6A8759"/>
                </a:solidFill>
              </a:rPr>
              <a:t>background-color:FFFFC7CE; foreground-color:FF9C0006; </a:t>
            </a:r>
            <a:r>
              <a:rPr lang="en-GB" dirty="0">
                <a:solidFill>
                  <a:srgbClr val="E8BF6A"/>
                </a:solidFill>
              </a:rPr>
              <a:t>?&gt;</a:t>
            </a:r>
            <a:endParaRPr lang="en-LK" dirty="0"/>
          </a:p>
          <a:p>
            <a:r>
              <a:rPr lang="en-GB" dirty="0">
                <a:solidFill>
                  <a:srgbClr val="E8BF6A"/>
                </a:solidFill>
                <a:effectLst/>
              </a:rPr>
              <a:t>&lt;/entry&gt;</a:t>
            </a:r>
            <a:endParaRPr lang="en-LK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28D4A7-F68F-2A41-9183-EA52BBE2FCAF}"/>
              </a:ext>
            </a:extLst>
          </p:cNvPr>
          <p:cNvSpPr txBox="1"/>
          <p:nvPr/>
        </p:nvSpPr>
        <p:spPr>
          <a:xfrm>
            <a:off x="896423" y="3488952"/>
            <a:ext cx="6790511" cy="147732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E8BF6A"/>
                </a:solidFill>
                <a:effectLst/>
              </a:rPr>
              <a:t>&lt;</a:t>
            </a:r>
            <a:r>
              <a:rPr lang="en-GB" dirty="0" err="1">
                <a:solidFill>
                  <a:srgbClr val="E8BF6A"/>
                </a:solidFill>
                <a:effectLst/>
              </a:rPr>
              <a:t>xsl:template</a:t>
            </a:r>
            <a:r>
              <a:rPr lang="en-GB" dirty="0">
                <a:solidFill>
                  <a:srgbClr val="E8BF6A"/>
                </a:solidFill>
                <a:effectLst/>
              </a:rPr>
              <a:t> </a:t>
            </a:r>
            <a:r>
              <a:rPr lang="en-GB" dirty="0">
                <a:solidFill>
                  <a:srgbClr val="BABABA"/>
                </a:solidFill>
                <a:effectLst/>
              </a:rPr>
              <a:t>match</a:t>
            </a:r>
            <a:r>
              <a:rPr lang="en-GB" dirty="0">
                <a:solidFill>
                  <a:srgbClr val="6A8759"/>
                </a:solidFill>
                <a:effectLst/>
              </a:rPr>
              <a:t>="processing-instruction('cell-format')"</a:t>
            </a:r>
            <a:r>
              <a:rPr lang="en-GB" dirty="0">
                <a:solidFill>
                  <a:srgbClr val="E8BF6A"/>
                </a:solidFill>
                <a:effectLst/>
              </a:rPr>
              <a:t>&gt;</a:t>
            </a:r>
            <a:br>
              <a:rPr lang="en-GB" dirty="0">
                <a:solidFill>
                  <a:srgbClr val="E8BF6A"/>
                </a:solidFill>
                <a:effectLst/>
              </a:rPr>
            </a:br>
            <a:r>
              <a:rPr lang="en-GB" dirty="0">
                <a:solidFill>
                  <a:srgbClr val="E8BF6A"/>
                </a:solidFill>
                <a:effectLst/>
              </a:rPr>
              <a:t>    &lt;</a:t>
            </a:r>
            <a:r>
              <a:rPr lang="en-GB" dirty="0" err="1">
                <a:solidFill>
                  <a:srgbClr val="9876AA"/>
                </a:solidFill>
                <a:effectLst/>
              </a:rPr>
              <a:t>tps</a:t>
            </a:r>
            <a:r>
              <a:rPr lang="en-GB" dirty="0" err="1">
                <a:solidFill>
                  <a:srgbClr val="E8BF6A"/>
                </a:solidFill>
                <a:effectLst/>
              </a:rPr>
              <a:t>:c</a:t>
            </a:r>
            <a:r>
              <a:rPr lang="en-GB" dirty="0">
                <a:solidFill>
                  <a:srgbClr val="E8BF6A"/>
                </a:solidFill>
                <a:effectLst/>
              </a:rPr>
              <a:t> </a:t>
            </a:r>
            <a:r>
              <a:rPr lang="en-GB" dirty="0">
                <a:solidFill>
                  <a:srgbClr val="BABABA"/>
                </a:solidFill>
                <a:effectLst/>
              </a:rPr>
              <a:t>type</a:t>
            </a:r>
            <a:r>
              <a:rPr lang="en-GB" dirty="0">
                <a:solidFill>
                  <a:srgbClr val="6A8759"/>
                </a:solidFill>
                <a:effectLst/>
              </a:rPr>
              <a:t>="cell-format"</a:t>
            </a:r>
            <a:r>
              <a:rPr lang="en-GB" dirty="0">
                <a:solidFill>
                  <a:srgbClr val="E8BF6A"/>
                </a:solidFill>
                <a:effectLst/>
              </a:rPr>
              <a:t>&gt;</a:t>
            </a:r>
            <a:br>
              <a:rPr lang="en-GB" dirty="0">
                <a:solidFill>
                  <a:srgbClr val="E8BF6A"/>
                </a:solidFill>
                <a:effectLst/>
              </a:rPr>
            </a:br>
            <a:r>
              <a:rPr lang="en-GB" dirty="0">
                <a:solidFill>
                  <a:srgbClr val="E8BF6A"/>
                </a:solidFill>
                <a:effectLst/>
              </a:rPr>
              <a:t>        &lt;</a:t>
            </a:r>
            <a:r>
              <a:rPr lang="en-GB" dirty="0" err="1">
                <a:solidFill>
                  <a:srgbClr val="E8BF6A"/>
                </a:solidFill>
                <a:effectLst/>
              </a:rPr>
              <a:t>xsl:value-of</a:t>
            </a:r>
            <a:r>
              <a:rPr lang="en-GB" dirty="0">
                <a:solidFill>
                  <a:srgbClr val="E8BF6A"/>
                </a:solidFill>
                <a:effectLst/>
              </a:rPr>
              <a:t> </a:t>
            </a:r>
            <a:r>
              <a:rPr lang="en-GB" dirty="0">
                <a:solidFill>
                  <a:srgbClr val="BABABA"/>
                </a:solidFill>
                <a:effectLst/>
              </a:rPr>
              <a:t>select</a:t>
            </a:r>
            <a:r>
              <a:rPr lang="en-GB" dirty="0">
                <a:solidFill>
                  <a:srgbClr val="6A8759"/>
                </a:solidFill>
                <a:effectLst/>
              </a:rPr>
              <a:t>="."</a:t>
            </a:r>
            <a:r>
              <a:rPr lang="en-GB" dirty="0">
                <a:solidFill>
                  <a:srgbClr val="E8BF6A"/>
                </a:solidFill>
                <a:effectLst/>
              </a:rPr>
              <a:t>/&gt;</a:t>
            </a:r>
            <a:br>
              <a:rPr lang="en-GB" dirty="0">
                <a:solidFill>
                  <a:srgbClr val="E8BF6A"/>
                </a:solidFill>
                <a:effectLst/>
              </a:rPr>
            </a:br>
            <a:r>
              <a:rPr lang="en-GB" dirty="0">
                <a:solidFill>
                  <a:srgbClr val="E8BF6A"/>
                </a:solidFill>
                <a:effectLst/>
              </a:rPr>
              <a:t>    &lt;/</a:t>
            </a:r>
            <a:r>
              <a:rPr lang="en-GB" dirty="0" err="1">
                <a:solidFill>
                  <a:srgbClr val="9876AA"/>
                </a:solidFill>
                <a:effectLst/>
              </a:rPr>
              <a:t>tps</a:t>
            </a:r>
            <a:r>
              <a:rPr lang="en-GB" dirty="0" err="1">
                <a:solidFill>
                  <a:srgbClr val="E8BF6A"/>
                </a:solidFill>
                <a:effectLst/>
              </a:rPr>
              <a:t>:c</a:t>
            </a:r>
            <a:r>
              <a:rPr lang="en-GB" dirty="0">
                <a:solidFill>
                  <a:srgbClr val="E8BF6A"/>
                </a:solidFill>
                <a:effectLst/>
              </a:rPr>
              <a:t>&gt;</a:t>
            </a:r>
            <a:br>
              <a:rPr lang="en-GB" dirty="0">
                <a:solidFill>
                  <a:srgbClr val="E8BF6A"/>
                </a:solidFill>
                <a:effectLst/>
              </a:rPr>
            </a:br>
            <a:r>
              <a:rPr lang="en-GB" dirty="0">
                <a:solidFill>
                  <a:srgbClr val="E8BF6A"/>
                </a:solidFill>
                <a:effectLst/>
              </a:rPr>
              <a:t>&lt;/</a:t>
            </a:r>
            <a:r>
              <a:rPr lang="en-GB" dirty="0" err="1">
                <a:solidFill>
                  <a:srgbClr val="E8BF6A"/>
                </a:solidFill>
                <a:effectLst/>
              </a:rPr>
              <a:t>xsl:template</a:t>
            </a:r>
            <a:r>
              <a:rPr lang="en-GB" dirty="0">
                <a:solidFill>
                  <a:srgbClr val="E8BF6A"/>
                </a:solidFill>
                <a:effectLst/>
              </a:rPr>
              <a:t>&gt;</a:t>
            </a:r>
            <a:endParaRPr lang="en-LK" dirty="0"/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A318D7A6-8C81-F8B2-6317-2FF843DF4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16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90054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836C43-9DED-25E7-25BF-3D42DE11938C}"/>
              </a:ext>
            </a:extLst>
          </p:cNvPr>
          <p:cNvSpPr txBox="1"/>
          <p:nvPr/>
        </p:nvSpPr>
        <p:spPr>
          <a:xfrm>
            <a:off x="617454" y="437526"/>
            <a:ext cx="93221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XLSX with charts and graphs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52AE72B0-7BB6-0B0A-7A53-975B73BB0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17</a:t>
            </a:fld>
            <a:r>
              <a:rPr lang="en-AU" dirty="0"/>
              <a:t> –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C534C643-94E7-BD44-8FE3-A7E13CE1C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369" y="1839118"/>
            <a:ext cx="9583262" cy="357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20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171759C2-3D07-294F-AC4E-E8E1997BB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440" y="4162467"/>
            <a:ext cx="10208002" cy="209736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8D1ED7-99A7-F844-A142-CE07581538EE}"/>
              </a:ext>
            </a:extLst>
          </p:cNvPr>
          <p:cNvSpPr txBox="1"/>
          <p:nvPr/>
        </p:nvSpPr>
        <p:spPr>
          <a:xfrm>
            <a:off x="617454" y="437526"/>
            <a:ext cx="54321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Charts to SVG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22B530DD-77EF-03C4-6154-405AC7E6D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18</a:t>
            </a:fld>
            <a:r>
              <a:rPr lang="en-AU" dirty="0"/>
              <a:t> –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303F4AF-FF7B-D34B-AB1E-36D4AA8A41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315323"/>
              </p:ext>
            </p:extLst>
          </p:nvPr>
        </p:nvGraphicFramePr>
        <p:xfrm>
          <a:off x="4447030" y="437526"/>
          <a:ext cx="4017348" cy="398423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08674">
                  <a:extLst>
                    <a:ext uri="{9D8B030D-6E8A-4147-A177-3AD203B41FA5}">
                      <a16:colId xmlns:a16="http://schemas.microsoft.com/office/drawing/2014/main" val="504644603"/>
                    </a:ext>
                  </a:extLst>
                </a:gridCol>
                <a:gridCol w="2008674">
                  <a:extLst>
                    <a:ext uri="{9D8B030D-6E8A-4147-A177-3AD203B41FA5}">
                      <a16:colId xmlns:a16="http://schemas.microsoft.com/office/drawing/2014/main" val="254742090"/>
                    </a:ext>
                  </a:extLst>
                </a:gridCol>
              </a:tblGrid>
              <a:tr h="315149"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573947"/>
                  </a:ext>
                </a:extLst>
              </a:tr>
              <a:tr h="315149"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&lt;defs&gt;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Store graphical 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5386672"/>
                  </a:ext>
                </a:extLst>
              </a:tr>
              <a:tr h="92220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&lt;path&gt;</a:t>
                      </a:r>
                    </a:p>
                    <a:p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              M x, y </a:t>
                      </a:r>
                      <a:br>
                        <a:rPr lang="en-GB" sz="1400" dirty="0">
                          <a:solidFill>
                            <a:sysClr val="windowText" lastClr="000000"/>
                          </a:solidFill>
                        </a:rPr>
                      </a:br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              A</a:t>
                      </a:r>
                    </a:p>
                    <a:p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              L </a:t>
                      </a:r>
                      <a:r>
                        <a:rPr lang="en-GB" sz="1400" dirty="0" err="1">
                          <a:solidFill>
                            <a:sysClr val="windowText" lastClr="000000"/>
                          </a:solidFill>
                        </a:rPr>
                        <a:t>x,y</a:t>
                      </a:r>
                      <a:endParaRPr lang="en-LK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LK" sz="14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Move to</a:t>
                      </a:r>
                    </a:p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Elliptic arc</a:t>
                      </a:r>
                    </a:p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Line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107917"/>
                  </a:ext>
                </a:extLst>
              </a:tr>
              <a:tr h="315149"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&lt;rotate&gt;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Rotate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225709"/>
                  </a:ext>
                </a:extLst>
              </a:tr>
              <a:tr h="505724"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&lt;clippath&gt;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Specify a boundary to be drawn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051668"/>
                  </a:ext>
                </a:extLst>
              </a:tr>
              <a:tr h="315149"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&lt;circle&gt;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Circles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9525563"/>
                  </a:ext>
                </a:extLst>
              </a:tr>
              <a:tr h="315149"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&lt;use&gt;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Duplicates the 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598815"/>
                  </a:ext>
                </a:extLst>
              </a:tr>
              <a:tr h="315149"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&lt;rect&gt;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Rectangles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006104"/>
                  </a:ext>
                </a:extLst>
              </a:tr>
              <a:tr h="315149"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&lt;text&gt;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Text 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839591"/>
                  </a:ext>
                </a:extLst>
              </a:tr>
              <a:tr h="315149"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&lt;line&gt;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LK" sz="1400" dirty="0">
                          <a:solidFill>
                            <a:sysClr val="windowText" lastClr="000000"/>
                          </a:solidFill>
                        </a:rPr>
                        <a:t>Lines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190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42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8D2A65F1-F254-9F4C-AD0A-775D1ACE4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8546" y="1772089"/>
            <a:ext cx="3022600" cy="2406885"/>
          </a:xfrm>
          <a:prstGeom prst="rect">
            <a:avLst/>
          </a:prstGeom>
        </p:spPr>
      </p:pic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CD96CE72-9C4F-7C4E-8778-9EF5960129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22883" y="2015048"/>
            <a:ext cx="2866461" cy="2149846"/>
          </a:xfrm>
          <a:prstGeom prst="rect">
            <a:avLst/>
          </a:prstGeom>
        </p:spPr>
      </p:pic>
      <p:pic>
        <p:nvPicPr>
          <p:cNvPr id="4" name="Picture 3" descr="Chart, pie chart&#10;&#10;Description automatically generated">
            <a:extLst>
              <a:ext uri="{FF2B5EF4-FFF2-40B4-BE49-F238E27FC236}">
                <a16:creationId xmlns:a16="http://schemas.microsoft.com/office/drawing/2014/main" id="{AB27FA3F-5708-1443-B9A0-DE6BBB9EFF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378" y="2062548"/>
            <a:ext cx="2618643" cy="1844953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23D8071B-E834-C969-B478-2B3B68E6B1EB}"/>
              </a:ext>
            </a:extLst>
          </p:cNvPr>
          <p:cNvGrpSpPr/>
          <p:nvPr/>
        </p:nvGrpSpPr>
        <p:grpSpPr>
          <a:xfrm>
            <a:off x="2561511" y="4317461"/>
            <a:ext cx="6350453" cy="2336800"/>
            <a:chOff x="2561511" y="4186833"/>
            <a:chExt cx="6350453" cy="2336800"/>
          </a:xfrm>
        </p:grpSpPr>
        <p:pic>
          <p:nvPicPr>
            <p:cNvPr id="5" name="Picture 4" descr="Chart, bar chart&#10;&#10;Description automatically generated">
              <a:extLst>
                <a:ext uri="{FF2B5EF4-FFF2-40B4-BE49-F238E27FC236}">
                  <a16:creationId xmlns:a16="http://schemas.microsoft.com/office/drawing/2014/main" id="{1693E6E3-21D6-6C46-9FD2-AC31C628C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61511" y="4302506"/>
              <a:ext cx="3063638" cy="1844953"/>
            </a:xfrm>
            <a:prstGeom prst="rect">
              <a:avLst/>
            </a:prstGeom>
          </p:spPr>
        </p:pic>
        <p:pic>
          <p:nvPicPr>
            <p:cNvPr id="6" name="Picture 5" descr="Chart, bar chart&#10;&#10;Description automatically generated">
              <a:extLst>
                <a:ext uri="{FF2B5EF4-FFF2-40B4-BE49-F238E27FC236}">
                  <a16:creationId xmlns:a16="http://schemas.microsoft.com/office/drawing/2014/main" id="{0669AE57-C576-2D40-AE3F-1C3A0E26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89364" y="4186833"/>
              <a:ext cx="3022600" cy="2336800"/>
            </a:xfrm>
            <a:prstGeom prst="rect">
              <a:avLst/>
            </a:prstGeom>
          </p:spPr>
        </p:pic>
      </p:grp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6750A986-B30D-8945-990C-CC73FB0D93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0427" y="2056359"/>
            <a:ext cx="2792274" cy="16861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3FFF83-9635-6D61-8151-38B5A1C88048}"/>
              </a:ext>
            </a:extLst>
          </p:cNvPr>
          <p:cNvSpPr txBox="1"/>
          <p:nvPr/>
        </p:nvSpPr>
        <p:spPr>
          <a:xfrm>
            <a:off x="617454" y="437526"/>
            <a:ext cx="54321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Charts to SVG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69534F-CB23-1DEB-D567-D4B3C1C8436C}"/>
              </a:ext>
            </a:extLst>
          </p:cNvPr>
          <p:cNvCxnSpPr>
            <a:cxnSpLocks/>
          </p:cNvCxnSpPr>
          <p:nvPr/>
        </p:nvCxnSpPr>
        <p:spPr>
          <a:xfrm>
            <a:off x="272275" y="4175741"/>
            <a:ext cx="11647450" cy="0"/>
          </a:xfrm>
          <a:prstGeom prst="line">
            <a:avLst/>
          </a:prstGeom>
          <a:ln w="31750">
            <a:solidFill>
              <a:srgbClr val="FF7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22C242-A696-16C0-8569-6B288B9F006B}"/>
              </a:ext>
            </a:extLst>
          </p:cNvPr>
          <p:cNvCxnSpPr>
            <a:cxnSpLocks/>
          </p:cNvCxnSpPr>
          <p:nvPr/>
        </p:nvCxnSpPr>
        <p:spPr>
          <a:xfrm>
            <a:off x="5877489" y="1796550"/>
            <a:ext cx="0" cy="2379191"/>
          </a:xfrm>
          <a:prstGeom prst="line">
            <a:avLst/>
          </a:prstGeom>
          <a:ln w="31750">
            <a:solidFill>
              <a:srgbClr val="FF7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946916E2-0AEC-BD85-4734-8927A8C8C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19</a:t>
            </a:fld>
            <a:r>
              <a:rPr lang="en-AU" dirty="0"/>
              <a:t> –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FBC55A-61BD-A948-B8E0-53419422689B}"/>
              </a:ext>
            </a:extLst>
          </p:cNvPr>
          <p:cNvSpPr txBox="1"/>
          <p:nvPr/>
        </p:nvSpPr>
        <p:spPr>
          <a:xfrm>
            <a:off x="1166033" y="1559096"/>
            <a:ext cx="746642" cy="369332"/>
          </a:xfrm>
          <a:prstGeom prst="rect">
            <a:avLst/>
          </a:prstGeom>
          <a:noFill/>
          <a:ln>
            <a:solidFill>
              <a:srgbClr val="FE5000"/>
            </a:solidFill>
          </a:ln>
        </p:spPr>
        <p:txBody>
          <a:bodyPr wrap="square" rtlCol="0">
            <a:spAutoFit/>
          </a:bodyPr>
          <a:lstStyle/>
          <a:p>
            <a:r>
              <a:rPr lang="en-LK" dirty="0"/>
              <a:t>Excel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30AA89-BC39-494F-8C63-788001392F5E}"/>
              </a:ext>
            </a:extLst>
          </p:cNvPr>
          <p:cNvSpPr txBox="1"/>
          <p:nvPr/>
        </p:nvSpPr>
        <p:spPr>
          <a:xfrm>
            <a:off x="3720009" y="1511596"/>
            <a:ext cx="746642" cy="369332"/>
          </a:xfrm>
          <a:prstGeom prst="rect">
            <a:avLst/>
          </a:prstGeom>
          <a:noFill/>
          <a:ln>
            <a:solidFill>
              <a:srgbClr val="FE5000"/>
            </a:solidFill>
          </a:ln>
        </p:spPr>
        <p:txBody>
          <a:bodyPr wrap="square" rtlCol="0">
            <a:spAutoFit/>
          </a:bodyPr>
          <a:lstStyle/>
          <a:p>
            <a:r>
              <a:rPr lang="en-LK" dirty="0"/>
              <a:t>SVG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06B06A-6003-6B41-8F2D-DA6133F75ECE}"/>
              </a:ext>
            </a:extLst>
          </p:cNvPr>
          <p:cNvSpPr txBox="1"/>
          <p:nvPr/>
        </p:nvSpPr>
        <p:spPr>
          <a:xfrm>
            <a:off x="7144568" y="1475611"/>
            <a:ext cx="746642" cy="369332"/>
          </a:xfrm>
          <a:prstGeom prst="rect">
            <a:avLst/>
          </a:prstGeom>
          <a:noFill/>
          <a:ln>
            <a:solidFill>
              <a:srgbClr val="FE5000"/>
            </a:solidFill>
          </a:ln>
        </p:spPr>
        <p:txBody>
          <a:bodyPr wrap="square" rtlCol="0">
            <a:spAutoFit/>
          </a:bodyPr>
          <a:lstStyle/>
          <a:p>
            <a:r>
              <a:rPr lang="en-LK" dirty="0"/>
              <a:t>Excel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A9BB59-65AD-3547-8024-B474F6986E85}"/>
              </a:ext>
            </a:extLst>
          </p:cNvPr>
          <p:cNvSpPr txBox="1"/>
          <p:nvPr/>
        </p:nvSpPr>
        <p:spPr>
          <a:xfrm>
            <a:off x="4828903" y="4259316"/>
            <a:ext cx="746642" cy="369332"/>
          </a:xfrm>
          <a:prstGeom prst="rect">
            <a:avLst/>
          </a:prstGeom>
          <a:noFill/>
          <a:ln>
            <a:solidFill>
              <a:srgbClr val="FE5000"/>
            </a:solidFill>
          </a:ln>
        </p:spPr>
        <p:txBody>
          <a:bodyPr wrap="square" rtlCol="0">
            <a:spAutoFit/>
          </a:bodyPr>
          <a:lstStyle/>
          <a:p>
            <a:r>
              <a:rPr lang="en-LK" dirty="0"/>
              <a:t>Excel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6DF78F-2CEF-5547-8E63-8621451DD571}"/>
              </a:ext>
            </a:extLst>
          </p:cNvPr>
          <p:cNvSpPr txBox="1"/>
          <p:nvPr/>
        </p:nvSpPr>
        <p:spPr>
          <a:xfrm>
            <a:off x="7517889" y="4321955"/>
            <a:ext cx="746642" cy="369332"/>
          </a:xfrm>
          <a:prstGeom prst="rect">
            <a:avLst/>
          </a:prstGeom>
          <a:noFill/>
          <a:ln>
            <a:solidFill>
              <a:srgbClr val="FE5000"/>
            </a:solidFill>
          </a:ln>
        </p:spPr>
        <p:txBody>
          <a:bodyPr wrap="square" rtlCol="0">
            <a:spAutoFit/>
          </a:bodyPr>
          <a:lstStyle/>
          <a:p>
            <a:r>
              <a:rPr lang="en-LK" dirty="0"/>
              <a:t>SVG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0ED171-E7B0-E541-B286-BEECB3831738}"/>
              </a:ext>
            </a:extLst>
          </p:cNvPr>
          <p:cNvSpPr txBox="1"/>
          <p:nvPr/>
        </p:nvSpPr>
        <p:spPr>
          <a:xfrm>
            <a:off x="9842304" y="1511596"/>
            <a:ext cx="746642" cy="369332"/>
          </a:xfrm>
          <a:prstGeom prst="rect">
            <a:avLst/>
          </a:prstGeom>
          <a:noFill/>
          <a:ln>
            <a:solidFill>
              <a:srgbClr val="FE5000"/>
            </a:solidFill>
          </a:ln>
        </p:spPr>
        <p:txBody>
          <a:bodyPr wrap="square" rtlCol="0">
            <a:spAutoFit/>
          </a:bodyPr>
          <a:lstStyle/>
          <a:p>
            <a:r>
              <a:rPr lang="en-LK" dirty="0"/>
              <a:t>SVG</a:t>
            </a:r>
          </a:p>
        </p:txBody>
      </p:sp>
    </p:spTree>
    <p:extLst>
      <p:ext uri="{BB962C8B-B14F-4D97-AF65-F5344CB8AC3E}">
        <p14:creationId xmlns:p14="http://schemas.microsoft.com/office/powerpoint/2010/main" val="18559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E690685-56CC-E54D-94FA-0D757055714B}"/>
              </a:ext>
            </a:extLst>
          </p:cNvPr>
          <p:cNvSpPr txBox="1"/>
          <p:nvPr/>
        </p:nvSpPr>
        <p:spPr>
          <a:xfrm>
            <a:off x="1033669" y="3857245"/>
            <a:ext cx="994354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A solution that </a:t>
            </a:r>
            <a:r>
              <a:rPr lang="en-GB" sz="3200" b="1" dirty="0"/>
              <a:t>transforms</a:t>
            </a:r>
            <a:r>
              <a:rPr lang="en-GB" sz="3200" dirty="0"/>
              <a:t> a </a:t>
            </a:r>
            <a:br>
              <a:rPr lang="en-GB" sz="3200" dirty="0"/>
            </a:br>
            <a:r>
              <a:rPr lang="en-GB" sz="3200" b="1" dirty="0"/>
              <a:t>Microsoft Excel Open XML Spreadsheet </a:t>
            </a:r>
            <a:r>
              <a:rPr lang="en-GB" sz="3200" dirty="0"/>
              <a:t>(XLSX) file </a:t>
            </a:r>
            <a:br>
              <a:rPr lang="en-GB" sz="3200" dirty="0"/>
            </a:br>
            <a:r>
              <a:rPr lang="en-GB" sz="3200" dirty="0"/>
              <a:t>into a shallow-structured XML file used at Type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ﬁ</a:t>
            </a:r>
            <a:r>
              <a:rPr lang="en-GB" sz="3200" dirty="0"/>
              <a:t>, </a:t>
            </a:r>
            <a:br>
              <a:rPr lang="en-GB" sz="3200" dirty="0"/>
            </a:br>
            <a:r>
              <a:rPr lang="en-GB" sz="3200" dirty="0"/>
              <a:t>called </a:t>
            </a:r>
            <a:r>
              <a:rPr lang="en-GB" sz="3200" b="1" dirty="0"/>
              <a:t>Content XML </a:t>
            </a:r>
            <a:r>
              <a:rPr lang="en-GB" sz="3200" dirty="0"/>
              <a:t>(CXML), using XSLT and </a:t>
            </a:r>
            <a:r>
              <a:rPr lang="en-GB" sz="3200" dirty="0" err="1"/>
              <a:t>XProc</a:t>
            </a:r>
            <a:r>
              <a:rPr lang="en-GB" sz="3200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A13DDF-6AF9-B84D-9538-F19602B2328C}"/>
              </a:ext>
            </a:extLst>
          </p:cNvPr>
          <p:cNvSpPr txBox="1"/>
          <p:nvPr/>
        </p:nvSpPr>
        <p:spPr>
          <a:xfrm>
            <a:off x="1033670" y="8547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LK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3006DA-19DD-90D0-59AD-E3D860DEBA8A}"/>
              </a:ext>
            </a:extLst>
          </p:cNvPr>
          <p:cNvSpPr txBox="1"/>
          <p:nvPr/>
        </p:nvSpPr>
        <p:spPr>
          <a:xfrm>
            <a:off x="617454" y="437526"/>
            <a:ext cx="6618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Purpose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554A90-F53B-2429-2552-6459B16545B0}"/>
              </a:ext>
            </a:extLst>
          </p:cNvPr>
          <p:cNvCxnSpPr/>
          <p:nvPr/>
        </p:nvCxnSpPr>
        <p:spPr>
          <a:xfrm>
            <a:off x="1033670" y="6020973"/>
            <a:ext cx="9943547" cy="0"/>
          </a:xfrm>
          <a:prstGeom prst="line">
            <a:avLst/>
          </a:prstGeom>
          <a:ln w="31750">
            <a:solidFill>
              <a:srgbClr val="FF7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O MORE with Typefi | Automated publishing for print, online and mobile">
            <a:extLst>
              <a:ext uri="{FF2B5EF4-FFF2-40B4-BE49-F238E27FC236}">
                <a16:creationId xmlns:a16="http://schemas.microsoft.com/office/drawing/2014/main" id="{376AEC53-15AF-CF4D-BE46-1B21E7E06B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058" y="1236116"/>
            <a:ext cx="3725333" cy="248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E69BC482-6A56-7E72-FC50-FA5B42EFA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2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10986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3CA8AC-F8EE-09E8-22C5-A4335186EF38}"/>
              </a:ext>
            </a:extLst>
          </p:cNvPr>
          <p:cNvSpPr txBox="1"/>
          <p:nvPr/>
        </p:nvSpPr>
        <p:spPr>
          <a:xfrm>
            <a:off x="617455" y="437526"/>
            <a:ext cx="28976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Discussion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  <p:sp>
        <p:nvSpPr>
          <p:cNvPr id="4" name="2x Australian Engineers (Baz, Dinesh)…">
            <a:extLst>
              <a:ext uri="{FF2B5EF4-FFF2-40B4-BE49-F238E27FC236}">
                <a16:creationId xmlns:a16="http://schemas.microsoft.com/office/drawing/2014/main" id="{DA214EF7-79BC-04A2-294F-3ACF96CFD03B}"/>
              </a:ext>
            </a:extLst>
          </p:cNvPr>
          <p:cNvSpPr txBox="1"/>
          <p:nvPr/>
        </p:nvSpPr>
        <p:spPr>
          <a:xfrm>
            <a:off x="462519" y="1547930"/>
            <a:ext cx="11393683" cy="3644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noAutofit/>
          </a:bodyPr>
          <a:lstStyle/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The solution uses </a:t>
            </a:r>
            <a:r>
              <a:rPr lang="en-GB" sz="2200" dirty="0" err="1"/>
              <a:t>Xproc</a:t>
            </a:r>
            <a:r>
              <a:rPr lang="en-GB" sz="2200" dirty="0"/>
              <a:t>, XSLT, </a:t>
            </a:r>
            <a:r>
              <a:rPr lang="en-GB" sz="2200" dirty="0" err="1"/>
              <a:t>Xpath</a:t>
            </a:r>
            <a:r>
              <a:rPr lang="en-GB" sz="2200" dirty="0"/>
              <a:t>, and ANT scripts and provides a CXML file as the final output.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CALS tables are derived from </a:t>
            </a:r>
            <a:r>
              <a:rPr lang="en-GB" sz="2200" dirty="0" err="1"/>
              <a:t>sheet.xml</a:t>
            </a:r>
            <a:r>
              <a:rPr lang="en-GB" sz="2200" dirty="0"/>
              <a:t> and other related files.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The </a:t>
            </a:r>
            <a:r>
              <a:rPr lang="en-GB" sz="2200" dirty="0" err="1"/>
              <a:t>chart.xml</a:t>
            </a:r>
            <a:r>
              <a:rPr lang="en-GB" sz="2200" dirty="0"/>
              <a:t> → SVG file—but using a java library would be more efficient for complex graphs.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It considers the common input XLSX file structure in corresponding order, but an arbitrary file structure will be considered in future versions.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200" i="1" dirty="0"/>
              <a:t>doc</a:t>
            </a:r>
            <a:r>
              <a:rPr lang="en-GB" sz="2200" dirty="0"/>
              <a:t>('</a:t>
            </a:r>
            <a:r>
              <a:rPr lang="en-GB" sz="2200" dirty="0" err="1"/>
              <a:t>jar:file</a:t>
            </a:r>
            <a:r>
              <a:rPr lang="en-GB" sz="2200" dirty="0"/>
              <a:t>:/Users/</a:t>
            </a:r>
            <a:r>
              <a:rPr lang="en-GB" sz="2200" dirty="0" err="1"/>
              <a:t>gayanthika</a:t>
            </a:r>
            <a:r>
              <a:rPr lang="en-GB" sz="2200" dirty="0"/>
              <a:t>/Documents/</a:t>
            </a:r>
            <a:r>
              <a:rPr lang="en-GB" sz="2200" dirty="0" err="1"/>
              <a:t>proservice</a:t>
            </a:r>
            <a:r>
              <a:rPr lang="en-GB" sz="2200" dirty="0"/>
              <a:t>/Research-work/xslx2cxml/data/in/</a:t>
            </a:r>
            <a:r>
              <a:rPr lang="en-GB" sz="2200" dirty="0" err="1"/>
              <a:t>pie.xlsx</a:t>
            </a:r>
            <a:r>
              <a:rPr lang="en-GB" sz="2200" dirty="0"/>
              <a:t>!/xl/</a:t>
            </a:r>
            <a:r>
              <a:rPr lang="en-GB" sz="2200" dirty="0" err="1"/>
              <a:t>workbook.xml</a:t>
            </a:r>
            <a:r>
              <a:rPr lang="en-GB" sz="2200" dirty="0"/>
              <a:t>’) is available with XSLT 3.0, </a:t>
            </a:r>
            <a:br>
              <a:rPr lang="en-GB" sz="2200" dirty="0"/>
            </a:br>
            <a:r>
              <a:rPr lang="en-GB" sz="2200" dirty="0"/>
              <a:t>but we chose X\Proc.</a:t>
            </a:r>
            <a:endParaRPr lang="en-AU" sz="2200" dirty="0"/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8E1AC3E-00FF-BB0D-6F97-B8D9FE166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20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401161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Power of Taking Small Steps to Achieve Your Goals | by Linda OBrien |  Medium">
            <a:extLst>
              <a:ext uri="{FF2B5EF4-FFF2-40B4-BE49-F238E27FC236}">
                <a16:creationId xmlns:a16="http://schemas.microsoft.com/office/drawing/2014/main" id="{488A2A59-7394-374C-80FC-B0348AE53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498" y="4232744"/>
            <a:ext cx="36830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7EAE53-1EA2-2CF0-E8E0-CA37F81A1FF1}"/>
              </a:ext>
            </a:extLst>
          </p:cNvPr>
          <p:cNvSpPr txBox="1"/>
          <p:nvPr/>
        </p:nvSpPr>
        <p:spPr>
          <a:xfrm>
            <a:off x="617455" y="437526"/>
            <a:ext cx="28976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Why XSLT?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F9F95D1E-4785-12D7-B6D2-21771A89E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21</a:t>
            </a:fld>
            <a:r>
              <a:rPr lang="en-AU" dirty="0"/>
              <a:t> –</a:t>
            </a:r>
          </a:p>
        </p:txBody>
      </p:sp>
      <p:sp>
        <p:nvSpPr>
          <p:cNvPr id="3" name="2x Australian Engineers (Baz, Dinesh)…">
            <a:extLst>
              <a:ext uri="{FF2B5EF4-FFF2-40B4-BE49-F238E27FC236}">
                <a16:creationId xmlns:a16="http://schemas.microsoft.com/office/drawing/2014/main" id="{5E22ADEB-4B7B-606C-6D9F-F63A0A0BC28A}"/>
              </a:ext>
            </a:extLst>
          </p:cNvPr>
          <p:cNvSpPr txBox="1"/>
          <p:nvPr/>
        </p:nvSpPr>
        <p:spPr>
          <a:xfrm>
            <a:off x="462519" y="1547929"/>
            <a:ext cx="10990727" cy="3907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noAutofit/>
          </a:bodyPr>
          <a:lstStyle/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Limitations of Apache POI—for huge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ﬁ</a:t>
            </a:r>
            <a:r>
              <a:rPr lang="en-GB" sz="2200" dirty="0"/>
              <a:t>les using the default POI classes you will likely need </a:t>
            </a:r>
            <a:br>
              <a:rPr lang="en-GB" sz="2200" dirty="0"/>
            </a:br>
            <a:r>
              <a:rPr lang="en-GB" sz="2200" dirty="0"/>
              <a:t>a very large amount of memory.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The previous approach, with the Apache POI, read the XLSX file using the streaming fashion, but again with some limitations on what information you can read out of the file.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The existing application supports Word documents that are processed using XSLT features; therefore, our goal is to use a similar approach in the Excel converters.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The Excel file structure is complex, but we still prefer XSLT.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200" dirty="0"/>
              <a:t>Future work : Calculation chain, formulas, pivot tables etc.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defRPr/>
            </a:pPr>
            <a:br>
              <a:rPr lang="en-GB" sz="1600" dirty="0"/>
            </a:br>
            <a:r>
              <a:rPr lang="en-GB" sz="1600" dirty="0"/>
              <a:t>https://</a:t>
            </a:r>
            <a:r>
              <a:rPr lang="en-GB" sz="1600" dirty="0" err="1"/>
              <a:t>poi.apache.org</a:t>
            </a:r>
            <a:r>
              <a:rPr lang="en-GB" sz="1600" dirty="0"/>
              <a:t>/components/spreadsheet/</a:t>
            </a:r>
            <a:r>
              <a:rPr lang="en-GB" sz="1600" dirty="0" err="1"/>
              <a:t>limitations.html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9371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3CA8AC-F8EE-09E8-22C5-A4335186EF38}"/>
              </a:ext>
            </a:extLst>
          </p:cNvPr>
          <p:cNvSpPr txBox="1"/>
          <p:nvPr/>
        </p:nvSpPr>
        <p:spPr>
          <a:xfrm>
            <a:off x="617455" y="437526"/>
            <a:ext cx="28976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GB" sz="4400" dirty="0"/>
              <a:t>References</a:t>
            </a:r>
            <a:endParaRPr lang="en-US" sz="4400" dirty="0">
              <a:latin typeface="Typefi Scala Sans" panose="020B0304040101020102" pitchFamily="34" charset="77"/>
            </a:endParaRPr>
          </a:p>
        </p:txBody>
      </p:sp>
      <p:sp>
        <p:nvSpPr>
          <p:cNvPr id="4" name="2x Australian Engineers (Baz, Dinesh)…">
            <a:extLst>
              <a:ext uri="{FF2B5EF4-FFF2-40B4-BE49-F238E27FC236}">
                <a16:creationId xmlns:a16="http://schemas.microsoft.com/office/drawing/2014/main" id="{DA214EF7-79BC-04A2-294F-3ACF96CFD03B}"/>
              </a:ext>
            </a:extLst>
          </p:cNvPr>
          <p:cNvSpPr txBox="1"/>
          <p:nvPr/>
        </p:nvSpPr>
        <p:spPr>
          <a:xfrm>
            <a:off x="237886" y="1640275"/>
            <a:ext cx="11716228" cy="4559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000" dirty="0"/>
              <a:t>Microsoft Corporation. February 15, 2022. Office Implementation Information for ISO/IEC 29500 Standards Support. </a:t>
            </a:r>
            <a:r>
              <a:rPr lang="en-GB" sz="1000" dirty="0">
                <a:hlinkClick r:id="rId2"/>
              </a:rPr>
              <a:t>https://interoperability.blob.core.windows.net/files/MS-OI29500/%5bMS-OI29500%5d.pdf</a:t>
            </a:r>
            <a:r>
              <a:rPr lang="en-GB" sz="10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00" dirty="0"/>
              <a:t>Spreadsheet styles. </a:t>
            </a:r>
            <a:r>
              <a:rPr lang="en-GB" sz="1000" dirty="0">
                <a:hlinkClick r:id="rId3"/>
              </a:rPr>
              <a:t>http://officeopenxml.com/SSstyles.php</a:t>
            </a:r>
            <a:r>
              <a:rPr lang="en-GB" sz="10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00" dirty="0"/>
              <a:t>Microsoft Office, API Reference. </a:t>
            </a:r>
            <a:r>
              <a:rPr lang="en-GB" sz="1000" dirty="0">
                <a:hlinkClick r:id="rId4"/>
              </a:rPr>
              <a:t>https://docs.microsoft.com/en-us/dotnet/api/documentformat.openxml.spreadsheet.sheetformatproperties?view=openxml-2.8.1</a:t>
            </a:r>
            <a:r>
              <a:rPr lang="en-GB" sz="10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00" dirty="0"/>
              <a:t>"Retrieving data from Excel XML using XSLT". </a:t>
            </a:r>
            <a:r>
              <a:rPr lang="en-GB" sz="1000" dirty="0">
                <a:hlinkClick r:id="rId5"/>
              </a:rPr>
              <a:t>https://stackoverflow.com/questions/33422652/retrieving-data-from-excel-xml-using-xslt</a:t>
            </a:r>
            <a:r>
              <a:rPr lang="en-GB" sz="10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00" dirty="0"/>
              <a:t>"How to turn an XML file into SVG using XSL?" </a:t>
            </a:r>
            <a:r>
              <a:rPr lang="en-GB" sz="1000" dirty="0">
                <a:hlinkClick r:id="rId6"/>
              </a:rPr>
              <a:t>https://stackoverflow.com/questions/8056671/how-to-turn-an-xml-file-into-svg-using-xsl</a:t>
            </a:r>
            <a:r>
              <a:rPr lang="en-GB" sz="10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00" dirty="0"/>
              <a:t>XSLT to generate SVG tutorial, 2016. </a:t>
            </a:r>
            <a:r>
              <a:rPr lang="en-GB" sz="1000" dirty="0">
                <a:hlinkClick r:id="rId7"/>
              </a:rPr>
              <a:t>http://edutechwiki.unige.ch/en/XSLT_to_generate_SVG_tutorial</a:t>
            </a:r>
            <a:r>
              <a:rPr lang="en-GB" sz="10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00" dirty="0"/>
              <a:t>Florent Georges, 2008, Simple SVG chart generation with XSLT. </a:t>
            </a:r>
            <a:r>
              <a:rPr lang="en-GB" sz="1000" dirty="0">
                <a:hlinkClick r:id="rId8"/>
              </a:rPr>
              <a:t>http://fgeorges.blogspot.com/2008/04/simple-svg-chart-generation-with-xslt.html</a:t>
            </a:r>
            <a:r>
              <a:rPr lang="en-GB" sz="10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00" dirty="0"/>
              <a:t>Max </a:t>
            </a:r>
            <a:r>
              <a:rPr lang="en-GB" sz="1000" dirty="0" err="1"/>
              <a:t>Froumentin</a:t>
            </a:r>
            <a:r>
              <a:rPr lang="en-GB" sz="1000" dirty="0"/>
              <a:t>, Vincent Hardy, W3C, Using XSLT and SVG together: a survey of case studies. </a:t>
            </a:r>
            <a:r>
              <a:rPr lang="en-GB" sz="1000" dirty="0">
                <a:hlinkClick r:id="rId9"/>
              </a:rPr>
              <a:t>https://www.w3.org/People/maxf/papers/2002-07-SVGOpen/svgopen.html</a:t>
            </a:r>
            <a:r>
              <a:rPr lang="en-GB" sz="10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00" dirty="0"/>
              <a:t>SVG attribute reference. </a:t>
            </a:r>
            <a:r>
              <a:rPr lang="en-GB" sz="1000" dirty="0">
                <a:hlinkClick r:id="rId10"/>
              </a:rPr>
              <a:t>https://developer.mozilla.org/en-US/docs/Web/SVG/Attribute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A pure XSLT/SVG pie chart. </a:t>
            </a:r>
            <a:r>
              <a:rPr lang="en-GB" sz="1000" dirty="0">
                <a:hlinkClick r:id="rId11"/>
              </a:rPr>
              <a:t>httcacaps://www.sleepingdog.org.uk/svg/chart/pie/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SvgCharts4XSL. </a:t>
            </a:r>
            <a:r>
              <a:rPr lang="en-GB" sz="1000" dirty="0">
                <a:hlinkClick r:id="rId12"/>
              </a:rPr>
              <a:t>https://franklinefrancis.github.io/SvgCharts4Xsl/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Adrian McMenamin, 2011, Using XSLT to manipulate an SVG file. </a:t>
            </a:r>
            <a:r>
              <a:rPr lang="en-GB" sz="1000" dirty="0">
                <a:hlinkClick r:id="rId13"/>
              </a:rPr>
              <a:t>https://cartesianproduct.wordpress.com/2011/07/16/using-xslt-to-manipulate-an-svg-file/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SVG: Scalable Vector Graphics. </a:t>
            </a:r>
            <a:r>
              <a:rPr lang="en-GB" sz="1000" dirty="0">
                <a:hlinkClick r:id="rId14"/>
              </a:rPr>
              <a:t>https://developer.mozilla.org/en-US/docs/Web/SVG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Ben Hauser, Content XML 3.0 and earlier. </a:t>
            </a:r>
            <a:r>
              <a:rPr lang="en-GB" sz="1000" dirty="0">
                <a:hlinkClick r:id="rId15"/>
              </a:rPr>
              <a:t>https://help.typefi.com/hc/en-us/articles/228240428-Content-XML-3-0-and-earlier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Laura Powers, 2021, "Local style overrides.” </a:t>
            </a:r>
            <a:r>
              <a:rPr lang="en-GB" sz="1000" dirty="0">
                <a:hlinkClick r:id="rId16"/>
              </a:rPr>
              <a:t>https://help.typefi.com/hc/en-us/articles/360001491415#h_3be5e014-f255-49b8-8454-6c7681861b1a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Erik </a:t>
            </a:r>
            <a:r>
              <a:rPr lang="en-GB" sz="1000" dirty="0" err="1"/>
              <a:t>Bruchez</a:t>
            </a:r>
            <a:r>
              <a:rPr lang="en-GB" sz="1000" dirty="0"/>
              <a:t>, "Unzipping an Excel 2007 .xlsx file and extracting data in XPL/XSLT." </a:t>
            </a:r>
            <a:r>
              <a:rPr lang="en-GB" sz="1000" dirty="0">
                <a:hlinkClick r:id="rId17"/>
              </a:rPr>
              <a:t>https://gist.github.com/ebruchez/1245692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Dave Bruns, "Excel customer number formats." </a:t>
            </a:r>
            <a:r>
              <a:rPr lang="en-GB" sz="1000" dirty="0">
                <a:hlinkClick r:id="rId18"/>
              </a:rPr>
              <a:t>https://exceljet.net/custom-number-formats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Appendix A, Full XML schema. </a:t>
            </a:r>
            <a:r>
              <a:rPr lang="en-GB" sz="1000" dirty="0">
                <a:hlinkClick r:id="rId19"/>
              </a:rPr>
              <a:t>https://docs.microsoft.com/en-us/openspecs/office_standards/ms-xlsx/6624db33-496c-47f7-a562-a54cb01b133f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Apache POI, HSSF and XSSF Limitations. </a:t>
            </a:r>
            <a:r>
              <a:rPr lang="en-GB" sz="1000" dirty="0">
                <a:hlinkClick r:id="rId20"/>
              </a:rPr>
              <a:t>https://poi.apache.org/components/spreadsheet/limitations.html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Harvey Bingham, OASIS Technical Resolution TR 9503:1995, Exchange Table Model Document Type Definition. </a:t>
            </a:r>
            <a:r>
              <a:rPr lang="en-GB" sz="1000" dirty="0">
                <a:hlinkClick r:id="rId21"/>
              </a:rPr>
              <a:t>https://www.oasis-open.org/specs/a503.htm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Ari </a:t>
            </a:r>
            <a:r>
              <a:rPr lang="en-GB" sz="1000" dirty="0" err="1"/>
              <a:t>Nordström</a:t>
            </a:r>
            <a:r>
              <a:rPr lang="en-GB" sz="1000" dirty="0"/>
              <a:t>, Balisage: The Markup Conference 2020, Balisage Paper: Pipelined XSLT Transformations. </a:t>
            </a:r>
            <a:r>
              <a:rPr lang="en-GB" sz="1000" dirty="0">
                <a:hlinkClick r:id="rId22"/>
              </a:rPr>
              <a:t>https://www.balisage.net/Proceedings/vol25/print/Nordstrom01/BalisageVol25-Nordstrom01.html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David Maus, 2018, </a:t>
            </a:r>
            <a:r>
              <a:rPr lang="en-GB" sz="1000" dirty="0" err="1"/>
              <a:t>XProc</a:t>
            </a:r>
            <a:r>
              <a:rPr lang="en-GB" sz="1000" dirty="0"/>
              <a:t> Step by Step: Implementing a DOCX to TEI step. </a:t>
            </a:r>
            <a:r>
              <a:rPr lang="en-GB" sz="1000" dirty="0">
                <a:hlinkClick r:id="rId23"/>
              </a:rPr>
              <a:t>https://dmaus.name/blog/2018.14/index.html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Community Group Report 1 July 2022, </a:t>
            </a:r>
            <a:r>
              <a:rPr lang="en-GB" sz="1000" dirty="0" err="1"/>
              <a:t>XProc</a:t>
            </a:r>
            <a:r>
              <a:rPr lang="en-GB" sz="1000" dirty="0"/>
              <a:t> 3.0: An XML Pipeline Language. </a:t>
            </a:r>
            <a:r>
              <a:rPr lang="en-GB" sz="1000" dirty="0">
                <a:hlinkClick r:id="rId24"/>
              </a:rPr>
              <a:t>https://spec.xproc.org/master/head/xproc/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Norman Walsh, Achim </a:t>
            </a:r>
            <a:r>
              <a:rPr lang="en-GB" sz="1000" dirty="0" err="1"/>
              <a:t>Berndzen</a:t>
            </a:r>
            <a:r>
              <a:rPr lang="en-GB" sz="1000" dirty="0"/>
              <a:t>, Balisage: The Markup Conference 2019, Balisage Paper: </a:t>
            </a:r>
            <a:r>
              <a:rPr lang="en-GB" sz="1000" dirty="0" err="1"/>
              <a:t>XProc</a:t>
            </a:r>
            <a:r>
              <a:rPr lang="en-GB" sz="1000" dirty="0"/>
              <a:t> 3.0. </a:t>
            </a:r>
            <a:r>
              <a:rPr lang="en-GB" sz="1000" dirty="0">
                <a:hlinkClick r:id="rId25"/>
              </a:rPr>
              <a:t>https://www.balisage.net/Proceedings/vol23/print/Walsh02/BalisageVol23-Walsh02.html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Erik Siegel, 2020, </a:t>
            </a:r>
            <a:r>
              <a:rPr lang="en-GB" sz="1000" dirty="0" err="1"/>
              <a:t>XProc</a:t>
            </a:r>
            <a:r>
              <a:rPr lang="en-GB" sz="1000" dirty="0"/>
              <a:t> 3.0 - Strategies for merging documents. </a:t>
            </a:r>
            <a:r>
              <a:rPr lang="en-GB" sz="1000" dirty="0">
                <a:hlinkClick r:id="rId26"/>
              </a:rPr>
              <a:t>https://www.xml.com/articles/2020/11/16/xproc-30-strategies-merging-documents/#sect-pass-as-collection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How do I convert Excel Serial Date Numbers in an XML file to mm/dd/</a:t>
            </a:r>
            <a:r>
              <a:rPr lang="en-GB" sz="1000" dirty="0" err="1"/>
              <a:t>yyyy</a:t>
            </a:r>
            <a:r>
              <a:rPr lang="en-GB" sz="1000" dirty="0"/>
              <a:t> for SQL Server in an SSIS Package? </a:t>
            </a:r>
            <a:r>
              <a:rPr lang="en-GB" sz="1000" dirty="0">
                <a:hlinkClick r:id="rId27"/>
              </a:rPr>
              <a:t>https://stackoverflow.com/questions/64018372/how-do-i-convert-excel-serial-date-numbers-in-an-xml-file-to-mm-dd-yyyy-for-sql</a:t>
            </a:r>
            <a:r>
              <a:rPr lang="en-GB" sz="1000" dirty="0"/>
              <a:t> </a:t>
            </a:r>
          </a:p>
          <a:p>
            <a:pPr marL="285750" indent="-285750">
              <a:buFont typeface="+mj-lt"/>
              <a:buAutoNum type="arabicPeriod"/>
            </a:pPr>
            <a:r>
              <a:rPr lang="en-GB" sz="1000" dirty="0"/>
              <a:t>How to change date format in Excel and create custom formatting. </a:t>
            </a:r>
            <a:r>
              <a:rPr lang="en-GB" sz="1000" dirty="0">
                <a:hlinkClick r:id="rId28"/>
              </a:rPr>
              <a:t>https://www.ablebits.com/office-addins-blog/2015/03/11/change-date-format-excel/#excel-date-format</a:t>
            </a:r>
            <a:r>
              <a:rPr lang="en-GB" sz="1000" dirty="0"/>
              <a:t> </a:t>
            </a: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7B7DA129-71BC-12EF-05DC-BE0880858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22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170954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5EF5184-E21D-534F-A1B2-69CCBF0D9BD1}"/>
              </a:ext>
            </a:extLst>
          </p:cNvPr>
          <p:cNvSpPr txBox="1"/>
          <p:nvPr/>
        </p:nvSpPr>
        <p:spPr>
          <a:xfrm>
            <a:off x="4214731" y="5662440"/>
            <a:ext cx="3762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0" dirty="0" err="1">
                <a:solidFill>
                  <a:schemeClr val="bg1"/>
                </a:solidFill>
                <a:latin typeface="Typefi Scala Sans" panose="020B0304040101020102" pitchFamily="34" charset="77"/>
              </a:rPr>
              <a:t>Gayanthika</a:t>
            </a:r>
            <a:r>
              <a:rPr lang="en-US" sz="2000" b="0" i="0" dirty="0">
                <a:solidFill>
                  <a:schemeClr val="bg1"/>
                </a:solidFill>
                <a:latin typeface="Typefi Scala Sans" panose="020B0304040101020102" pitchFamily="34" charset="77"/>
              </a:rPr>
              <a:t> </a:t>
            </a:r>
            <a:r>
              <a:rPr lang="en-US" sz="2000" b="0" i="0" dirty="0" err="1">
                <a:solidFill>
                  <a:schemeClr val="bg1"/>
                </a:solidFill>
                <a:latin typeface="Typefi Scala Sans" panose="020B0304040101020102" pitchFamily="34" charset="77"/>
              </a:rPr>
              <a:t>Udeshani</a:t>
            </a:r>
            <a:br>
              <a:rPr lang="en-US" sz="2000" dirty="0">
                <a:solidFill>
                  <a:schemeClr val="bg1"/>
                </a:solidFill>
                <a:latin typeface="Typefi Scala Sans" panose="020B0304040101020102" pitchFamily="34" charset="77"/>
              </a:rPr>
            </a:br>
            <a:r>
              <a:rPr lang="en-US" sz="2000" dirty="0">
                <a:solidFill>
                  <a:schemeClr val="bg1"/>
                </a:solidFill>
                <a:latin typeface="Typefi Scala Sans" panose="020B0304040101020102" pitchFamily="34" charset="77"/>
              </a:rPr>
              <a:t>and t</a:t>
            </a:r>
            <a:r>
              <a:rPr lang="en-US" sz="2000" b="0" dirty="0">
                <a:solidFill>
                  <a:schemeClr val="bg1"/>
                </a:solidFill>
                <a:latin typeface="Typefi Scala Sans" panose="020B0304040101020102" pitchFamily="34" charset="77"/>
              </a:rPr>
              <a:t>he XSLT Team, Type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ﬁ</a:t>
            </a:r>
            <a:endParaRPr lang="en-US" sz="2000" b="0" dirty="0">
              <a:solidFill>
                <a:schemeClr val="bg1"/>
              </a:solidFill>
              <a:latin typeface="Typefi Scala Sans" panose="020B0304040101020102" pitchFamily="34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68686F-B297-C447-A34E-97213F31F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501" y="4546566"/>
            <a:ext cx="830997" cy="8309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C1CBB5-10BF-DA44-B1D6-D2241F9DE022}"/>
              </a:ext>
            </a:extLst>
          </p:cNvPr>
          <p:cNvSpPr txBox="1"/>
          <p:nvPr/>
        </p:nvSpPr>
        <p:spPr>
          <a:xfrm>
            <a:off x="4214731" y="3580066"/>
            <a:ext cx="376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0" i="0" dirty="0" err="1">
                <a:solidFill>
                  <a:schemeClr val="bg1"/>
                </a:solidFill>
                <a:latin typeface="Typefi Scala Sans" panose="020B0304040101020102" pitchFamily="34" charset="77"/>
              </a:rPr>
              <a:t>gudeshani@typefi.com</a:t>
            </a:r>
            <a:endParaRPr lang="en-US" sz="2400" b="0" i="1" dirty="0">
              <a:solidFill>
                <a:schemeClr val="bg1"/>
              </a:solidFill>
              <a:latin typeface="Typefi Scala Sans" panose="020B0304040101020102" pitchFamily="34" charset="77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40568C6-2ACC-1C40-A976-3CE9D50F0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572" y="1500622"/>
            <a:ext cx="7108317" cy="920402"/>
          </a:xfrm>
        </p:spPr>
        <p:txBody>
          <a:bodyPr/>
          <a:lstStyle/>
          <a:p>
            <a:r>
              <a:rPr lang="en-US" sz="8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2473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A13DDF-6AF9-B84D-9538-F19602B2328C}"/>
              </a:ext>
            </a:extLst>
          </p:cNvPr>
          <p:cNvSpPr txBox="1"/>
          <p:nvPr/>
        </p:nvSpPr>
        <p:spPr>
          <a:xfrm>
            <a:off x="1033670" y="8547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LK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13B092-F135-DD5A-E1AE-1812A8961A6E}"/>
              </a:ext>
            </a:extLst>
          </p:cNvPr>
          <p:cNvSpPr txBox="1"/>
          <p:nvPr/>
        </p:nvSpPr>
        <p:spPr>
          <a:xfrm>
            <a:off x="617454" y="437526"/>
            <a:ext cx="6618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The main research areas</a:t>
            </a:r>
          </a:p>
        </p:txBody>
      </p:sp>
      <p:sp>
        <p:nvSpPr>
          <p:cNvPr id="4" name="2x Australian Engineers (Baz, Dinesh)…">
            <a:extLst>
              <a:ext uri="{FF2B5EF4-FFF2-40B4-BE49-F238E27FC236}">
                <a16:creationId xmlns:a16="http://schemas.microsoft.com/office/drawing/2014/main" id="{FD1C9CD3-06BE-3345-31F7-D398D3B96DEC}"/>
              </a:ext>
            </a:extLst>
          </p:cNvPr>
          <p:cNvSpPr txBox="1"/>
          <p:nvPr/>
        </p:nvSpPr>
        <p:spPr>
          <a:xfrm>
            <a:off x="489024" y="1549398"/>
            <a:ext cx="10284994" cy="162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noAutofit/>
          </a:bodyPr>
          <a:lstStyle/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+mj-lt"/>
              <a:buAutoNum type="arabicPeriod"/>
              <a:defRPr/>
            </a:pPr>
            <a:r>
              <a:rPr lang="en-GB" sz="2400" dirty="0"/>
              <a:t>The </a:t>
            </a:r>
            <a:r>
              <a:rPr lang="en-GB" sz="2400" dirty="0" err="1"/>
              <a:t>XProc</a:t>
            </a:r>
            <a:r>
              <a:rPr lang="en-GB" sz="2400" dirty="0"/>
              <a:t> pipeline to read the Excel file content.</a:t>
            </a:r>
            <a:endParaRPr lang="en-AU" sz="1200" dirty="0"/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+mj-lt"/>
              <a:buAutoNum type="arabicPeriod"/>
              <a:defRPr/>
            </a:pPr>
            <a:r>
              <a:rPr lang="en-GB" sz="2400" dirty="0"/>
              <a:t>Map the XLSX table information to the CALS table elements and attributes.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+mj-lt"/>
              <a:buAutoNum type="arabicPeriod"/>
              <a:defRPr/>
            </a:pPr>
            <a:r>
              <a:rPr lang="en-GB" sz="2400" dirty="0"/>
              <a:t>Convert the </a:t>
            </a:r>
            <a:r>
              <a:rPr lang="en-GB" sz="2400" dirty="0" err="1"/>
              <a:t>chart.xml</a:t>
            </a:r>
            <a:r>
              <a:rPr lang="en-GB" sz="2400" dirty="0"/>
              <a:t> into an SVG file.</a:t>
            </a:r>
          </a:p>
        </p:txBody>
      </p:sp>
      <p:pic>
        <p:nvPicPr>
          <p:cNvPr id="4102" name="Picture 6" descr="Excel Essential Training (Office 365/Microsoft 365) Online Class | LinkedIn  Learning, formerly Lynda.com">
            <a:extLst>
              <a:ext uri="{FF2B5EF4-FFF2-40B4-BE49-F238E27FC236}">
                <a16:creationId xmlns:a16="http://schemas.microsoft.com/office/drawing/2014/main" id="{05A7C949-95B5-3940-A14C-6EDF5F2E1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711" y="3546984"/>
            <a:ext cx="4499113" cy="251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589D7607-FF12-021F-33B4-EBE6743CF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3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270261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50DEF58-DB09-5346-817C-F9D265748B66}"/>
              </a:ext>
            </a:extLst>
          </p:cNvPr>
          <p:cNvSpPr txBox="1"/>
          <p:nvPr/>
        </p:nvSpPr>
        <p:spPr>
          <a:xfrm>
            <a:off x="3051313" y="324433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LK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B038AA-3C96-2F42-90DC-8EEA604C42BE}"/>
              </a:ext>
            </a:extLst>
          </p:cNvPr>
          <p:cNvSpPr txBox="1"/>
          <p:nvPr/>
        </p:nvSpPr>
        <p:spPr>
          <a:xfrm>
            <a:off x="3051313" y="3244334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LK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060433-D5E4-FE41-A2E6-068471C03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5754" y="147030"/>
            <a:ext cx="2409933" cy="62955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D07967-356B-6D46-8289-1C34C1E4270D}"/>
              </a:ext>
            </a:extLst>
          </p:cNvPr>
          <p:cNvSpPr txBox="1"/>
          <p:nvPr/>
        </p:nvSpPr>
        <p:spPr>
          <a:xfrm>
            <a:off x="617454" y="437526"/>
            <a:ext cx="6618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File structure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E30CA08C-46DF-7981-B1FB-6C9440F5D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4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210311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59AFB9-76AC-A342-BDC2-8A2BAFB579FF}"/>
              </a:ext>
            </a:extLst>
          </p:cNvPr>
          <p:cNvSpPr txBox="1"/>
          <p:nvPr/>
        </p:nvSpPr>
        <p:spPr>
          <a:xfrm>
            <a:off x="617454" y="437526"/>
            <a:ext cx="6618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High-level architecture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CB32D9E-94D7-AD42-A054-5C49545A8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54" y="1768785"/>
            <a:ext cx="10919791" cy="411194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39D40A-1D9A-21CB-7943-DCB8FFC33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5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24580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B7777AA-988E-3B51-B611-6389A51CA618}"/>
              </a:ext>
            </a:extLst>
          </p:cNvPr>
          <p:cNvSpPr txBox="1"/>
          <p:nvPr/>
        </p:nvSpPr>
        <p:spPr>
          <a:xfrm>
            <a:off x="617455" y="437526"/>
            <a:ext cx="4458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How it works?</a:t>
            </a:r>
          </a:p>
        </p:txBody>
      </p:sp>
      <p:sp>
        <p:nvSpPr>
          <p:cNvPr id="7" name="2x Australian Engineers (Baz, Dinesh)…">
            <a:extLst>
              <a:ext uri="{FF2B5EF4-FFF2-40B4-BE49-F238E27FC236}">
                <a16:creationId xmlns:a16="http://schemas.microsoft.com/office/drawing/2014/main" id="{2D495F80-7B8E-B8A4-03C1-DA8834397446}"/>
              </a:ext>
            </a:extLst>
          </p:cNvPr>
          <p:cNvSpPr txBox="1"/>
          <p:nvPr/>
        </p:nvSpPr>
        <p:spPr>
          <a:xfrm>
            <a:off x="489024" y="1549399"/>
            <a:ext cx="10284994" cy="34738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noAutofit/>
          </a:bodyPr>
          <a:lstStyle/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Input parameters.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Cell range and sheet name: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endParaRPr lang="en-GB" sz="2400" dirty="0"/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defRPr/>
            </a:pPr>
            <a:endParaRPr lang="en-GB" sz="2400" dirty="0"/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XSLT 3.0 features, for example: </a:t>
            </a:r>
            <a:r>
              <a:rPr lang="en-GB" sz="2400" dirty="0" err="1"/>
              <a:t>xsl:iterate</a:t>
            </a:r>
            <a:r>
              <a:rPr lang="en-GB" sz="2400" dirty="0"/>
              <a:t> to calculate the total column width.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Reusable XSLT functions.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53294B-C540-A647-BBA2-F4A582B8A11A}"/>
              </a:ext>
            </a:extLst>
          </p:cNvPr>
          <p:cNvSpPr txBox="1"/>
          <p:nvPr/>
        </p:nvSpPr>
        <p:spPr>
          <a:xfrm>
            <a:off x="930597" y="3213808"/>
            <a:ext cx="8636000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E8BF6A"/>
                </a:solidFill>
                <a:effectLst/>
              </a:rPr>
              <a:t>&lt;</a:t>
            </a:r>
            <a:r>
              <a:rPr lang="en-GB" dirty="0" err="1">
                <a:solidFill>
                  <a:srgbClr val="E8BF6A"/>
                </a:solidFill>
                <a:effectLst/>
              </a:rPr>
              <a:t>xsl:variable</a:t>
            </a:r>
            <a:r>
              <a:rPr lang="en-GB" dirty="0">
                <a:solidFill>
                  <a:srgbClr val="E8BF6A"/>
                </a:solidFill>
                <a:effectLst/>
              </a:rPr>
              <a:t> </a:t>
            </a:r>
            <a:r>
              <a:rPr lang="en-GB" dirty="0">
                <a:solidFill>
                  <a:srgbClr val="BABABA"/>
                </a:solidFill>
                <a:effectLst/>
              </a:rPr>
              <a:t>name</a:t>
            </a:r>
            <a:r>
              <a:rPr lang="en-GB" dirty="0">
                <a:solidFill>
                  <a:srgbClr val="6A8759"/>
                </a:solidFill>
                <a:effectLst/>
              </a:rPr>
              <a:t>="</a:t>
            </a:r>
            <a:r>
              <a:rPr lang="en-GB" dirty="0" err="1">
                <a:solidFill>
                  <a:srgbClr val="6A8759"/>
                </a:solidFill>
                <a:effectLst/>
              </a:rPr>
              <a:t>cell.range</a:t>
            </a:r>
            <a:r>
              <a:rPr lang="en-GB" dirty="0">
                <a:solidFill>
                  <a:srgbClr val="6A8759"/>
                </a:solidFill>
                <a:effectLst/>
              </a:rPr>
              <a:t>" </a:t>
            </a:r>
            <a:r>
              <a:rPr lang="en-GB" dirty="0">
                <a:solidFill>
                  <a:srgbClr val="BABABA"/>
                </a:solidFill>
                <a:effectLst/>
              </a:rPr>
              <a:t>select</a:t>
            </a:r>
            <a:r>
              <a:rPr lang="en-GB" dirty="0">
                <a:solidFill>
                  <a:srgbClr val="6A8759"/>
                </a:solidFill>
                <a:effectLst/>
              </a:rPr>
              <a:t>="$worksheet/</a:t>
            </a:r>
            <a:r>
              <a:rPr lang="en-GB" dirty="0" err="1">
                <a:solidFill>
                  <a:srgbClr val="6A8759"/>
                </a:solidFill>
                <a:effectLst/>
              </a:rPr>
              <a:t>e:dimension</a:t>
            </a:r>
            <a:r>
              <a:rPr lang="en-GB" dirty="0">
                <a:solidFill>
                  <a:srgbClr val="6A8759"/>
                </a:solidFill>
                <a:effectLst/>
              </a:rPr>
              <a:t>/@ref" </a:t>
            </a:r>
            <a:r>
              <a:rPr lang="en-GB" dirty="0">
                <a:solidFill>
                  <a:srgbClr val="BABABA"/>
                </a:solidFill>
                <a:effectLst/>
              </a:rPr>
              <a:t>as</a:t>
            </a:r>
            <a:r>
              <a:rPr lang="en-GB" dirty="0">
                <a:solidFill>
                  <a:srgbClr val="6A8759"/>
                </a:solidFill>
                <a:effectLst/>
              </a:rPr>
              <a:t>="</a:t>
            </a:r>
            <a:r>
              <a:rPr lang="en-GB" dirty="0" err="1">
                <a:solidFill>
                  <a:srgbClr val="6A8759"/>
                </a:solidFill>
                <a:effectLst/>
              </a:rPr>
              <a:t>xs:string</a:t>
            </a:r>
            <a:r>
              <a:rPr lang="en-GB" dirty="0">
                <a:solidFill>
                  <a:srgbClr val="6A8759"/>
                </a:solidFill>
                <a:effectLst/>
              </a:rPr>
              <a:t>?"</a:t>
            </a:r>
            <a:r>
              <a:rPr lang="en-GB" dirty="0">
                <a:solidFill>
                  <a:srgbClr val="E8BF6A"/>
                </a:solidFill>
                <a:effectLst/>
              </a:rPr>
              <a:t>/&gt;</a:t>
            </a:r>
            <a:endParaRPr lang="en-LK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3CE1BD-A9CB-AD42-B4FD-672A954331C7}"/>
              </a:ext>
            </a:extLst>
          </p:cNvPr>
          <p:cNvSpPr txBox="1"/>
          <p:nvPr/>
        </p:nvSpPr>
        <p:spPr>
          <a:xfrm>
            <a:off x="930597" y="254894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E8BF6A"/>
                </a:solidFill>
                <a:effectLst/>
              </a:rPr>
              <a:t>&lt;dimension </a:t>
            </a:r>
            <a:r>
              <a:rPr lang="en-GB" dirty="0">
                <a:solidFill>
                  <a:srgbClr val="BABABA"/>
                </a:solidFill>
                <a:effectLst/>
              </a:rPr>
              <a:t>ref</a:t>
            </a:r>
            <a:r>
              <a:rPr lang="en-GB" dirty="0">
                <a:solidFill>
                  <a:srgbClr val="6A8759"/>
                </a:solidFill>
                <a:effectLst/>
              </a:rPr>
              <a:t>="A1:I836"</a:t>
            </a:r>
            <a:r>
              <a:rPr lang="en-GB" dirty="0">
                <a:solidFill>
                  <a:srgbClr val="E8BF6A"/>
                </a:solidFill>
                <a:effectLst/>
              </a:rPr>
              <a:t>/&gt;</a:t>
            </a:r>
            <a:endParaRPr lang="en-LK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F3530C-7084-439B-3C89-857B431F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6</a:t>
            </a:fld>
            <a:r>
              <a:rPr lang="en-AU" dirty="0"/>
              <a:t> –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9CF1C-6892-B543-855A-282F422B780D}"/>
              </a:ext>
            </a:extLst>
          </p:cNvPr>
          <p:cNvSpPr txBox="1"/>
          <p:nvPr/>
        </p:nvSpPr>
        <p:spPr>
          <a:xfrm>
            <a:off x="928538" y="3691224"/>
            <a:ext cx="8635999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E8BF6A"/>
                </a:solidFill>
                <a:effectLst/>
              </a:rPr>
              <a:t>&lt;</a:t>
            </a:r>
            <a:r>
              <a:rPr lang="en-GB" dirty="0" err="1">
                <a:solidFill>
                  <a:srgbClr val="E8BF6A"/>
                </a:solidFill>
                <a:effectLst/>
              </a:rPr>
              <a:t>sheetView</a:t>
            </a:r>
            <a:r>
              <a:rPr lang="en-GB" dirty="0">
                <a:solidFill>
                  <a:srgbClr val="E8BF6A"/>
                </a:solidFill>
                <a:effectLst/>
              </a:rPr>
              <a:t> </a:t>
            </a:r>
            <a:r>
              <a:rPr lang="en-GB" dirty="0" err="1">
                <a:solidFill>
                  <a:srgbClr val="BABABA"/>
                </a:solidFill>
                <a:effectLst/>
              </a:rPr>
              <a:t>tabSelected</a:t>
            </a:r>
            <a:r>
              <a:rPr lang="en-GB" dirty="0">
                <a:solidFill>
                  <a:srgbClr val="6A8759"/>
                </a:solidFill>
                <a:effectLst/>
              </a:rPr>
              <a:t>="1" </a:t>
            </a:r>
            <a:r>
              <a:rPr lang="en-GB" dirty="0" err="1">
                <a:solidFill>
                  <a:srgbClr val="BABABA"/>
                </a:solidFill>
                <a:effectLst/>
              </a:rPr>
              <a:t>showRuler</a:t>
            </a:r>
            <a:r>
              <a:rPr lang="en-GB" dirty="0">
                <a:solidFill>
                  <a:srgbClr val="6A8759"/>
                </a:solidFill>
                <a:effectLst/>
              </a:rPr>
              <a:t>="0" </a:t>
            </a:r>
            <a:r>
              <a:rPr lang="en-GB" dirty="0" err="1">
                <a:solidFill>
                  <a:srgbClr val="BABABA"/>
                </a:solidFill>
                <a:effectLst/>
              </a:rPr>
              <a:t>workbookViewId</a:t>
            </a:r>
            <a:r>
              <a:rPr lang="en-GB" dirty="0">
                <a:solidFill>
                  <a:srgbClr val="6A8759"/>
                </a:solidFill>
                <a:effectLst/>
              </a:rPr>
              <a:t>="0"</a:t>
            </a:r>
            <a:r>
              <a:rPr lang="en-GB" dirty="0">
                <a:solidFill>
                  <a:srgbClr val="E8BF6A"/>
                </a:solidFill>
                <a:effectLst/>
              </a:rPr>
              <a:t>&gt;</a:t>
            </a:r>
            <a:endParaRPr lang="en-LK" dirty="0"/>
          </a:p>
        </p:txBody>
      </p:sp>
    </p:spTree>
    <p:extLst>
      <p:ext uri="{BB962C8B-B14F-4D97-AF65-F5344CB8AC3E}">
        <p14:creationId xmlns:p14="http://schemas.microsoft.com/office/powerpoint/2010/main" val="310819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Text, letter&#10;&#10;Description automatically generated">
            <a:extLst>
              <a:ext uri="{FF2B5EF4-FFF2-40B4-BE49-F238E27FC236}">
                <a16:creationId xmlns:a16="http://schemas.microsoft.com/office/drawing/2014/main" id="{792CD2D2-1E49-7B41-BB4F-ADEF6646D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0" y="2815450"/>
            <a:ext cx="8915400" cy="2133408"/>
          </a:xfrm>
          <a:prstGeom prst="rect">
            <a:avLst/>
          </a:prstGeom>
        </p:spPr>
      </p:pic>
      <p:pic>
        <p:nvPicPr>
          <p:cNvPr id="2050" name="Picture 2" descr="3D Illustration of Yellow Pipeline. the Idea of Transport System, Artery,  Export and Import of Oil and Gas. Supply of Drinking Stock Illustration -  Illustration of power, metal: 168013259">
            <a:extLst>
              <a:ext uri="{FF2B5EF4-FFF2-40B4-BE49-F238E27FC236}">
                <a16:creationId xmlns:a16="http://schemas.microsoft.com/office/drawing/2014/main" id="{9C5C11B3-8232-7E45-A088-3F1C2E75B3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35"/>
          <a:stretch/>
        </p:blipFill>
        <p:spPr bwMode="auto">
          <a:xfrm>
            <a:off x="7738247" y="1139938"/>
            <a:ext cx="2815453" cy="128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6057E8-A9E4-3745-B43A-C11C6F520DD5}"/>
              </a:ext>
            </a:extLst>
          </p:cNvPr>
          <p:cNvSpPr txBox="1"/>
          <p:nvPr/>
        </p:nvSpPr>
        <p:spPr>
          <a:xfrm>
            <a:off x="1638300" y="5335933"/>
            <a:ext cx="93162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collection() could not detect the extracted content as a valid XML file, instead returning an xs:base64Binary object, while the expected output was a document-node().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FE229-624B-7685-F73B-E6D29D9D3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7</a:t>
            </a:fld>
            <a:r>
              <a:rPr lang="en-AU" dirty="0"/>
              <a:t> –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539D70-AA6A-5085-7916-665D82722C9C}"/>
              </a:ext>
            </a:extLst>
          </p:cNvPr>
          <p:cNvSpPr txBox="1"/>
          <p:nvPr/>
        </p:nvSpPr>
        <p:spPr>
          <a:xfrm>
            <a:off x="617454" y="437526"/>
            <a:ext cx="62405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US" sz="4400" dirty="0" err="1">
                <a:latin typeface="Typefi Scala Sans" panose="020B0304040101020102" pitchFamily="34" charset="77"/>
              </a:rPr>
              <a:t>XProc</a:t>
            </a:r>
            <a:r>
              <a:rPr lang="en-US" sz="4400" dirty="0">
                <a:latin typeface="Typefi Scala Sans" panose="020B0304040101020102" pitchFamily="34" charset="77"/>
              </a:rPr>
              <a:t> pipeline version 1.0</a:t>
            </a:r>
          </a:p>
        </p:txBody>
      </p:sp>
    </p:spTree>
    <p:extLst>
      <p:ext uri="{BB962C8B-B14F-4D97-AF65-F5344CB8AC3E}">
        <p14:creationId xmlns:p14="http://schemas.microsoft.com/office/powerpoint/2010/main" val="306472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A13DDF-6AF9-B84D-9538-F19602B2328C}"/>
              </a:ext>
            </a:extLst>
          </p:cNvPr>
          <p:cNvSpPr txBox="1"/>
          <p:nvPr/>
        </p:nvSpPr>
        <p:spPr>
          <a:xfrm>
            <a:off x="1033670" y="8547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LK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662AA1-1CF9-74A8-D42C-34FFF2B0A779}"/>
              </a:ext>
            </a:extLst>
          </p:cNvPr>
          <p:cNvSpPr txBox="1"/>
          <p:nvPr/>
        </p:nvSpPr>
        <p:spPr>
          <a:xfrm>
            <a:off x="617454" y="437526"/>
            <a:ext cx="95656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This </a:t>
            </a:r>
            <a:r>
              <a:rPr lang="en-GB" sz="4400" dirty="0" err="1"/>
              <a:t>XProc</a:t>
            </a:r>
            <a:r>
              <a:rPr lang="en-GB" sz="4400" dirty="0"/>
              <a:t> pipeline follows these steps:</a:t>
            </a:r>
          </a:p>
        </p:txBody>
      </p:sp>
      <p:sp>
        <p:nvSpPr>
          <p:cNvPr id="4" name="2x Australian Engineers (Baz, Dinesh)…">
            <a:extLst>
              <a:ext uri="{FF2B5EF4-FFF2-40B4-BE49-F238E27FC236}">
                <a16:creationId xmlns:a16="http://schemas.microsoft.com/office/drawing/2014/main" id="{E5D5F122-1DDB-4E83-DB6E-DCD48A67520F}"/>
              </a:ext>
            </a:extLst>
          </p:cNvPr>
          <p:cNvSpPr txBox="1"/>
          <p:nvPr/>
        </p:nvSpPr>
        <p:spPr>
          <a:xfrm>
            <a:off x="489023" y="1549399"/>
            <a:ext cx="11265441" cy="31110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noAutofit/>
          </a:bodyPr>
          <a:lstStyle/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Get the input parameters from the ANT script (input file path and the XSLT stylesheet).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Unzip the XLSX file.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Iterate over the ZIP file and add the file path as an attribute.</a:t>
            </a:r>
          </a:p>
          <a:p>
            <a:pPr marL="914400" lvl="1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This will be used from the XSLT side to read the file content.</a:t>
            </a:r>
            <a:endParaRPr lang="en-GB" sz="2400" dirty="0"/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Call the XSLT program and pass the unzip file information as a parameter.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Write the output files to the disk.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3E9484-6351-104C-8429-B44F18A3F62F}"/>
              </a:ext>
            </a:extLst>
          </p:cNvPr>
          <p:cNvSpPr txBox="1"/>
          <p:nvPr/>
        </p:nvSpPr>
        <p:spPr>
          <a:xfrm>
            <a:off x="221974" y="5233006"/>
            <a:ext cx="11748052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/>
              <a:t>&lt;</a:t>
            </a:r>
            <a:r>
              <a:rPr lang="en-GB" dirty="0" err="1"/>
              <a:t>xsl:variable</a:t>
            </a:r>
            <a:r>
              <a:rPr lang="en-GB" dirty="0"/>
              <a:t> name="worksheet" select="collection()[*/base-</a:t>
            </a:r>
            <a:r>
              <a:rPr lang="en-GB" dirty="0" err="1"/>
              <a:t>uri</a:t>
            </a:r>
            <a:r>
              <a:rPr lang="en-GB" dirty="0"/>
              <a:t>() </a:t>
            </a:r>
            <a:r>
              <a:rPr lang="en-GB" dirty="0" err="1"/>
              <a:t>eq</a:t>
            </a:r>
            <a:r>
              <a:rPr lang="en-GB" dirty="0"/>
              <a:t> 'xl/worksheets/sheet1.xml']" as="document-node()"/&gt;</a:t>
            </a:r>
            <a:endParaRPr lang="en-LK" dirty="0"/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D108CAE6-281A-B491-A044-94A3EA530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8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115014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CD07967-356B-6D46-8289-1C34C1E4270D}"/>
              </a:ext>
            </a:extLst>
          </p:cNvPr>
          <p:cNvSpPr txBox="1"/>
          <p:nvPr/>
        </p:nvSpPr>
        <p:spPr>
          <a:xfrm>
            <a:off x="617455" y="437526"/>
            <a:ext cx="3309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n-US" sz="4400" dirty="0">
                <a:latin typeface="Typefi Scala Sans" panose="020B0304040101020102" pitchFamily="34" charset="77"/>
              </a:rPr>
              <a:t>Input </a:t>
            </a: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ﬁ</a:t>
            </a:r>
            <a:r>
              <a:rPr lang="en-US" sz="4400" dirty="0">
                <a:latin typeface="Typefi Scala Sans" panose="020B0304040101020102" pitchFamily="34" charset="77"/>
              </a:rPr>
              <a:t>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193784-F8E3-7D42-9B0B-6F18DB71D65A}"/>
              </a:ext>
            </a:extLst>
          </p:cNvPr>
          <p:cNvSpPr txBox="1"/>
          <p:nvPr/>
        </p:nvSpPr>
        <p:spPr>
          <a:xfrm>
            <a:off x="5016035" y="6498263"/>
            <a:ext cx="53222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chemeClr val="bg1">
                    <a:lumMod val="65000"/>
                  </a:schemeClr>
                </a:solidFill>
              </a:rPr>
              <a:t>S</a:t>
            </a:r>
            <a:r>
              <a:rPr lang="en-LK" sz="1000" i="1">
                <a:solidFill>
                  <a:schemeClr val="bg1">
                    <a:lumMod val="65000"/>
                  </a:schemeClr>
                </a:solidFill>
              </a:rPr>
              <a:t>ource: </a:t>
            </a:r>
            <a:r>
              <a:rPr lang="en-GB" sz="1000" i="1" dirty="0">
                <a:solidFill>
                  <a:schemeClr val="bg1">
                    <a:lumMod val="65000"/>
                  </a:schemeClr>
                </a:solidFill>
              </a:rPr>
              <a:t>https://</a:t>
            </a:r>
            <a:r>
              <a:rPr lang="en-GB" sz="1000" i="1" dirty="0" err="1">
                <a:solidFill>
                  <a:schemeClr val="bg1">
                    <a:lumMod val="65000"/>
                  </a:schemeClr>
                </a:solidFill>
              </a:rPr>
              <a:t>docs.microsoft.com</a:t>
            </a:r>
            <a:r>
              <a:rPr lang="en-GB" sz="1000" i="1" dirty="0">
                <a:solidFill>
                  <a:schemeClr val="bg1">
                    <a:lumMod val="65000"/>
                  </a:schemeClr>
                </a:solidFill>
              </a:rPr>
              <a:t>/</a:t>
            </a:r>
            <a:r>
              <a:rPr lang="en-GB" sz="1000" i="1" dirty="0" err="1">
                <a:solidFill>
                  <a:schemeClr val="bg1">
                    <a:lumMod val="65000"/>
                  </a:schemeClr>
                </a:solidFill>
              </a:rPr>
              <a:t>en</a:t>
            </a:r>
            <a:r>
              <a:rPr lang="en-GB" sz="1000" i="1" dirty="0">
                <a:solidFill>
                  <a:schemeClr val="bg1">
                    <a:lumMod val="65000"/>
                  </a:schemeClr>
                </a:solidFill>
              </a:rPr>
              <a:t>-us/office/open-xml/structure-of-a-</a:t>
            </a:r>
            <a:r>
              <a:rPr lang="en-GB" sz="1000" i="1" dirty="0" err="1">
                <a:solidFill>
                  <a:schemeClr val="bg1">
                    <a:lumMod val="65000"/>
                  </a:schemeClr>
                </a:solidFill>
              </a:rPr>
              <a:t>spreadsheetml</a:t>
            </a:r>
            <a:r>
              <a:rPr lang="en-GB" sz="1000" i="1" dirty="0">
                <a:solidFill>
                  <a:schemeClr val="bg1">
                    <a:lumMod val="65000"/>
                  </a:schemeClr>
                </a:solidFill>
              </a:rPr>
              <a:t>-document</a:t>
            </a:r>
            <a:endParaRPr lang="en-LK" sz="1000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DA170673-BA4A-DB48-AC38-163795F05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313" y="1790002"/>
            <a:ext cx="4808607" cy="370888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91DA089-6F11-9941-AD27-2173F3EA20EF}"/>
              </a:ext>
            </a:extLst>
          </p:cNvPr>
          <p:cNvCxnSpPr>
            <a:cxnSpLocks/>
          </p:cNvCxnSpPr>
          <p:nvPr/>
        </p:nvCxnSpPr>
        <p:spPr>
          <a:xfrm>
            <a:off x="1341912" y="2027651"/>
            <a:ext cx="2236175" cy="735427"/>
          </a:xfrm>
          <a:prstGeom prst="straightConnector1">
            <a:avLst/>
          </a:prstGeom>
          <a:ln w="25400">
            <a:solidFill>
              <a:srgbClr val="FF7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D451414-2825-804A-B5C9-D3749A1C22BA}"/>
              </a:ext>
            </a:extLst>
          </p:cNvPr>
          <p:cNvCxnSpPr>
            <a:cxnSpLocks/>
          </p:cNvCxnSpPr>
          <p:nvPr/>
        </p:nvCxnSpPr>
        <p:spPr>
          <a:xfrm flipH="1">
            <a:off x="5255177" y="1485569"/>
            <a:ext cx="1080818" cy="1277509"/>
          </a:xfrm>
          <a:prstGeom prst="straightConnector1">
            <a:avLst/>
          </a:prstGeom>
          <a:ln w="25400">
            <a:solidFill>
              <a:srgbClr val="FF7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EA3183-47C3-234C-B956-D0A2D5CE2405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7149616" y="1429360"/>
            <a:ext cx="1523925" cy="1333718"/>
          </a:xfrm>
          <a:prstGeom prst="straightConnector1">
            <a:avLst/>
          </a:prstGeom>
          <a:ln w="25400">
            <a:solidFill>
              <a:srgbClr val="FF7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5D5AAEE-20D4-1744-8167-6360E9A96837}"/>
              </a:ext>
            </a:extLst>
          </p:cNvPr>
          <p:cNvCxnSpPr>
            <a:cxnSpLocks/>
          </p:cNvCxnSpPr>
          <p:nvPr/>
        </p:nvCxnSpPr>
        <p:spPr>
          <a:xfrm>
            <a:off x="2543126" y="3226843"/>
            <a:ext cx="1600861" cy="0"/>
          </a:xfrm>
          <a:prstGeom prst="straightConnector1">
            <a:avLst/>
          </a:prstGeom>
          <a:ln w="25400">
            <a:solidFill>
              <a:srgbClr val="FF7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E346E7E-234C-6B45-8771-A9037378F1D4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7636151" y="2713456"/>
            <a:ext cx="1037390" cy="375224"/>
          </a:xfrm>
          <a:prstGeom prst="straightConnector1">
            <a:avLst/>
          </a:prstGeom>
          <a:ln w="25400">
            <a:solidFill>
              <a:srgbClr val="FF7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EB4496-EF13-824B-91F1-EC0E00B5E68B}"/>
              </a:ext>
            </a:extLst>
          </p:cNvPr>
          <p:cNvCxnSpPr>
            <a:cxnSpLocks/>
          </p:cNvCxnSpPr>
          <p:nvPr/>
        </p:nvCxnSpPr>
        <p:spPr>
          <a:xfrm flipV="1">
            <a:off x="2125683" y="3631157"/>
            <a:ext cx="1800887" cy="368356"/>
          </a:xfrm>
          <a:prstGeom prst="straightConnector1">
            <a:avLst/>
          </a:prstGeom>
          <a:ln w="25400">
            <a:solidFill>
              <a:srgbClr val="FF7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9DD588F-6BF1-2C4B-B2B6-55B01223A235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7616687" y="3866836"/>
            <a:ext cx="1056854" cy="1274"/>
          </a:xfrm>
          <a:prstGeom prst="straightConnector1">
            <a:avLst/>
          </a:prstGeom>
          <a:ln w="25400">
            <a:solidFill>
              <a:srgbClr val="FF7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71B32BB-AFA3-B643-B9FD-4BC1645BF587}"/>
              </a:ext>
            </a:extLst>
          </p:cNvPr>
          <p:cNvCxnSpPr>
            <a:cxnSpLocks/>
          </p:cNvCxnSpPr>
          <p:nvPr/>
        </p:nvCxnSpPr>
        <p:spPr>
          <a:xfrm flipV="1">
            <a:off x="2125683" y="4589296"/>
            <a:ext cx="2625220" cy="251871"/>
          </a:xfrm>
          <a:prstGeom prst="straightConnector1">
            <a:avLst/>
          </a:prstGeom>
          <a:ln w="25400">
            <a:solidFill>
              <a:srgbClr val="FF7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83BC222-1806-C646-B011-A5B8412F92E1}"/>
              </a:ext>
            </a:extLst>
          </p:cNvPr>
          <p:cNvSpPr txBox="1"/>
          <p:nvPr/>
        </p:nvSpPr>
        <p:spPr>
          <a:xfrm>
            <a:off x="741980" y="1813265"/>
            <a:ext cx="197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B</a:t>
            </a:r>
            <a:r>
              <a:rPr lang="en-LK"/>
              <a:t>old</a:t>
            </a:r>
            <a:endParaRPr lang="en-LK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40E6D-4292-384F-B10C-29473E45C371}"/>
              </a:ext>
            </a:extLst>
          </p:cNvPr>
          <p:cNvSpPr txBox="1"/>
          <p:nvPr/>
        </p:nvSpPr>
        <p:spPr>
          <a:xfrm>
            <a:off x="6396707" y="1244694"/>
            <a:ext cx="197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I</a:t>
            </a:r>
            <a:r>
              <a:rPr lang="en-LK"/>
              <a:t>talic</a:t>
            </a:r>
            <a:endParaRPr lang="en-LK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E17F3C-F2F4-534C-834E-9502EF1C8DF9}"/>
              </a:ext>
            </a:extLst>
          </p:cNvPr>
          <p:cNvSpPr txBox="1"/>
          <p:nvPr/>
        </p:nvSpPr>
        <p:spPr>
          <a:xfrm>
            <a:off x="8673541" y="1244694"/>
            <a:ext cx="197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U</a:t>
            </a:r>
            <a:r>
              <a:rPr lang="en-LK"/>
              <a:t>nderline</a:t>
            </a:r>
            <a:endParaRPr lang="en-LK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506CE3-23B0-7240-8A93-EAC3DDD42499}"/>
              </a:ext>
            </a:extLst>
          </p:cNvPr>
          <p:cNvSpPr txBox="1"/>
          <p:nvPr/>
        </p:nvSpPr>
        <p:spPr>
          <a:xfrm>
            <a:off x="8673541" y="2528790"/>
            <a:ext cx="197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  <a:r>
              <a:rPr lang="en-LK" dirty="0"/>
              <a:t>ackground color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AD15E96-E0A9-E04D-AA07-0DE1B0D08F3B}"/>
              </a:ext>
            </a:extLst>
          </p:cNvPr>
          <p:cNvSpPr txBox="1"/>
          <p:nvPr/>
        </p:nvSpPr>
        <p:spPr>
          <a:xfrm>
            <a:off x="741980" y="3017503"/>
            <a:ext cx="197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Foreground</a:t>
            </a:r>
            <a:r>
              <a:rPr lang="en-LK"/>
              <a:t> </a:t>
            </a:r>
            <a:r>
              <a:rPr lang="en-LK" dirty="0"/>
              <a:t>color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AC589CD-E238-B843-9D4B-0D06670DF282}"/>
              </a:ext>
            </a:extLst>
          </p:cNvPr>
          <p:cNvSpPr txBox="1"/>
          <p:nvPr/>
        </p:nvSpPr>
        <p:spPr>
          <a:xfrm>
            <a:off x="741980" y="3834117"/>
            <a:ext cx="197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Border styles</a:t>
            </a:r>
            <a:endParaRPr lang="en-LK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5FD8445-97F1-2D43-AE63-4425C97728DE}"/>
              </a:ext>
            </a:extLst>
          </p:cNvPr>
          <p:cNvSpPr txBox="1"/>
          <p:nvPr/>
        </p:nvSpPr>
        <p:spPr>
          <a:xfrm>
            <a:off x="8673541" y="3682170"/>
            <a:ext cx="197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Number formats</a:t>
            </a:r>
            <a:endParaRPr lang="en-LK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A8F534-2073-4344-BF85-704E6A7122BB}"/>
              </a:ext>
            </a:extLst>
          </p:cNvPr>
          <p:cNvSpPr txBox="1"/>
          <p:nvPr/>
        </p:nvSpPr>
        <p:spPr>
          <a:xfrm>
            <a:off x="741980" y="4635236"/>
            <a:ext cx="197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Merged cells</a:t>
            </a:r>
            <a:endParaRPr lang="en-LK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D5AA7D-6391-8840-8054-1F59714F91DB}"/>
              </a:ext>
            </a:extLst>
          </p:cNvPr>
          <p:cNvSpPr txBox="1"/>
          <p:nvPr/>
        </p:nvSpPr>
        <p:spPr>
          <a:xfrm>
            <a:off x="8154846" y="4236168"/>
            <a:ext cx="2883357" cy="2895536"/>
          </a:xfrm>
          <a:prstGeom prst="rect">
            <a:avLst/>
          </a:prstGeom>
          <a:noFill/>
          <a:ln>
            <a:solidFill>
              <a:srgbClr val="FF7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defRPr/>
            </a:pPr>
            <a:r>
              <a:rPr lang="en-GB" sz="2000" b="1" dirty="0"/>
              <a:t>More features:</a:t>
            </a:r>
          </a:p>
          <a:p>
            <a:pPr lvl="1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H</a:t>
            </a:r>
            <a:r>
              <a:rPr lang="en-LK" dirty="0"/>
              <a:t>idden rows/columns</a:t>
            </a:r>
          </a:p>
          <a:p>
            <a:pPr lvl="1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LK" dirty="0"/>
              <a:t>Date time formatting</a:t>
            </a:r>
          </a:p>
          <a:p>
            <a:pPr lvl="1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LK" dirty="0"/>
              <a:t>Conditional formatting</a:t>
            </a:r>
          </a:p>
          <a:p>
            <a:pPr lvl="1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LK" dirty="0"/>
              <a:t>Orientation</a:t>
            </a:r>
          </a:p>
          <a:p>
            <a:pPr lvl="1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endParaRPr lang="en-LK" dirty="0"/>
          </a:p>
          <a:p>
            <a:pPr lvl="1" indent="-457200">
              <a:lnSpc>
                <a:spcPct val="12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endParaRPr lang="en-LK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3E7C4CDD-2A22-79CF-32F0-8DB4034D3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7668" y="6442544"/>
            <a:ext cx="2743200" cy="365125"/>
          </a:xfrm>
        </p:spPr>
        <p:txBody>
          <a:bodyPr/>
          <a:lstStyle>
            <a:lvl1pPr algn="ctr">
              <a:defRPr lang="en-US" sz="1000" b="0" i="0" kern="1200" smtClean="0">
                <a:solidFill>
                  <a:schemeClr val="tx1"/>
                </a:solidFill>
                <a:latin typeface="Typefi Scala Sans" panose="020B0304040101020102" pitchFamily="34" charset="77"/>
                <a:ea typeface="+mn-ea"/>
                <a:cs typeface="+mn-cs"/>
              </a:defRPr>
            </a:lvl1pPr>
          </a:lstStyle>
          <a:p>
            <a:r>
              <a:rPr lang="en-AU" dirty="0"/>
              <a:t>– </a:t>
            </a:r>
            <a:fld id="{F8575F8C-F90B-E84F-857A-1F763E4EDDD9}" type="slidenum">
              <a:rPr lang="en-AU" smtClean="0"/>
              <a:pPr/>
              <a:t>9</a:t>
            </a:fld>
            <a:r>
              <a:rPr lang="en-AU" dirty="0"/>
              <a:t> –</a:t>
            </a:r>
          </a:p>
        </p:txBody>
      </p:sp>
    </p:spTree>
    <p:extLst>
      <p:ext uri="{BB962C8B-B14F-4D97-AF65-F5344CB8AC3E}">
        <p14:creationId xmlns:p14="http://schemas.microsoft.com/office/powerpoint/2010/main" val="128005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Typefi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FE500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97eb8e0-1790-491a-8015-83778e2c06d2">
      <Terms xmlns="http://schemas.microsoft.com/office/infopath/2007/PartnerControls"/>
    </lcf76f155ced4ddcb4097134ff3c332f>
    <TaxCatchAll xmlns="dc819368-cc94-454f-99a7-c823173df97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277DD198A7EF45A5A78AEF27B1237B" ma:contentTypeVersion="16" ma:contentTypeDescription="Create a new document." ma:contentTypeScope="" ma:versionID="7eb547159c159eb72a4443124dfc8642">
  <xsd:schema xmlns:xsd="http://www.w3.org/2001/XMLSchema" xmlns:xs="http://www.w3.org/2001/XMLSchema" xmlns:p="http://schemas.microsoft.com/office/2006/metadata/properties" xmlns:ns2="497eb8e0-1790-491a-8015-83778e2c06d2" xmlns:ns3="dc819368-cc94-454f-99a7-c823173df977" targetNamespace="http://schemas.microsoft.com/office/2006/metadata/properties" ma:root="true" ma:fieldsID="7a65d5434808c85f11d3b0b882ad7051" ns2:_="" ns3:_="">
    <xsd:import namespace="497eb8e0-1790-491a-8015-83778e2c06d2"/>
    <xsd:import namespace="dc819368-cc94-454f-99a7-c823173df9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7eb8e0-1790-491a-8015-83778e2c06d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4793aa6-b6ec-469b-9a51-8b32fedad2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19368-cc94-454f-99a7-c823173df97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b267fdc-c99e-4d06-bdfe-52092ae37493}" ma:internalName="TaxCatchAll" ma:showField="CatchAllData" ma:web="dc819368-cc94-454f-99a7-c823173df9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5EC5D1-D708-4883-9D5C-29F81532DB2A}">
  <ds:schemaRefs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497eb8e0-1790-491a-8015-83778e2c06d2"/>
    <ds:schemaRef ds:uri="http://schemas.microsoft.com/office/infopath/2007/PartnerControls"/>
    <ds:schemaRef ds:uri="dc819368-cc94-454f-99a7-c823173df977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66366F1-7EF2-40BD-99B0-168E7E9474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7eb8e0-1790-491a-8015-83778e2c06d2"/>
    <ds:schemaRef ds:uri="dc819368-cc94-454f-99a7-c823173df9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10315B-6F25-44ED-89D2-AC9A29AF1F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7106</TotalTime>
  <Words>2687</Words>
  <Application>Microsoft Macintosh PowerPoint</Application>
  <PresentationFormat>Widescreen</PresentationFormat>
  <Paragraphs>225</Paragraphs>
  <Slides>23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Typefi Scala Sans</vt:lpstr>
      <vt:lpstr>Typefi Scala Sans 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Sofie Dennemoser</dc:creator>
  <cp:lastModifiedBy>Gayanthika Udeshani</cp:lastModifiedBy>
  <cp:revision>126</cp:revision>
  <dcterms:created xsi:type="dcterms:W3CDTF">2020-12-02T00:46:51Z</dcterms:created>
  <dcterms:modified xsi:type="dcterms:W3CDTF">2022-08-02T12:40:59Z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0x01010037277DD198A7EF45A5A78AEF27B1237B</vt:lpwstr>
  </property>
</Properties>
</file>