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4"/>
  </p:notesMasterIdLst>
  <p:sldIdLst>
    <p:sldId id="256" r:id="rId2"/>
    <p:sldId id="298" r:id="rId3"/>
    <p:sldId id="310" r:id="rId4"/>
    <p:sldId id="271" r:id="rId5"/>
    <p:sldId id="312" r:id="rId6"/>
    <p:sldId id="314" r:id="rId7"/>
    <p:sldId id="315" r:id="rId8"/>
    <p:sldId id="322" r:id="rId9"/>
    <p:sldId id="320" r:id="rId10"/>
    <p:sldId id="319" r:id="rId11"/>
    <p:sldId id="323" r:id="rId12"/>
    <p:sldId id="324" r:id="rId13"/>
    <p:sldId id="325" r:id="rId14"/>
    <p:sldId id="317" r:id="rId15"/>
    <p:sldId id="318" r:id="rId16"/>
    <p:sldId id="316" r:id="rId17"/>
    <p:sldId id="327" r:id="rId18"/>
    <p:sldId id="329" r:id="rId19"/>
    <p:sldId id="331" r:id="rId20"/>
    <p:sldId id="332" r:id="rId21"/>
    <p:sldId id="330" r:id="rId22"/>
    <p:sldId id="334" r:id="rId23"/>
    <p:sldId id="336" r:id="rId24"/>
    <p:sldId id="335" r:id="rId25"/>
    <p:sldId id="338" r:id="rId26"/>
    <p:sldId id="339" r:id="rId27"/>
    <p:sldId id="340" r:id="rId28"/>
    <p:sldId id="342" r:id="rId29"/>
    <p:sldId id="341" r:id="rId30"/>
    <p:sldId id="337" r:id="rId31"/>
    <p:sldId id="344" r:id="rId32"/>
    <p:sldId id="345" r:id="rId33"/>
    <p:sldId id="343" r:id="rId34"/>
    <p:sldId id="348" r:id="rId35"/>
    <p:sldId id="349" r:id="rId36"/>
    <p:sldId id="350" r:id="rId37"/>
    <p:sldId id="352" r:id="rId38"/>
    <p:sldId id="353" r:id="rId39"/>
    <p:sldId id="354" r:id="rId40"/>
    <p:sldId id="355" r:id="rId41"/>
    <p:sldId id="351" r:id="rId42"/>
    <p:sldId id="35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6" autoAdjust="0"/>
    <p:restoredTop sz="86559" autoAdjust="0"/>
  </p:normalViewPr>
  <p:slideViewPr>
    <p:cSldViewPr snapToGrid="0">
      <p:cViewPr varScale="1">
        <p:scale>
          <a:sx n="71" d="100"/>
          <a:sy n="71" d="100"/>
        </p:scale>
        <p:origin x="648" y="6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B463BC-A93F-4E54-9807-4CE759DB8DC3}" type="datetimeFigureOut">
              <a:rPr lang="en-US" smtClean="0"/>
              <a:t>9/11/2022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954C3-D12C-4CD3-8171-C7EABD9E1DF5}" type="slidenum">
              <a:rPr lang="en-US" smtClean="0"/>
              <a:t>‹#›</a:t>
            </a:fld>
            <a:endParaRPr lang="en-US"/>
          </a:p>
        </p:txBody>
      </p:sp>
    </p:spTree>
    <p:extLst>
      <p:ext uri="{BB962C8B-B14F-4D97-AF65-F5344CB8AC3E}">
        <p14:creationId xmlns:p14="http://schemas.microsoft.com/office/powerpoint/2010/main" val="2702790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954C3-D12C-4CD3-8171-C7EABD9E1DF5}" type="slidenum">
              <a:rPr lang="en-US" smtClean="0"/>
              <a:t>4</a:t>
            </a:fld>
            <a:endParaRPr lang="en-US"/>
          </a:p>
        </p:txBody>
      </p:sp>
    </p:spTree>
    <p:extLst>
      <p:ext uri="{BB962C8B-B14F-4D97-AF65-F5344CB8AC3E}">
        <p14:creationId xmlns:p14="http://schemas.microsoft.com/office/powerpoint/2010/main" val="5924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2019</a:t>
            </a:r>
            <a:endParaRPr lang="en-US" dirty="0"/>
          </a:p>
        </p:txBody>
      </p:sp>
      <p:sp>
        <p:nvSpPr>
          <p:cNvPr id="4" name="Slide Number Placeholder 3"/>
          <p:cNvSpPr>
            <a:spLocks noGrp="1"/>
          </p:cNvSpPr>
          <p:nvPr>
            <p:ph type="sldNum" sz="quarter" idx="10"/>
          </p:nvPr>
        </p:nvSpPr>
        <p:spPr/>
        <p:txBody>
          <a:bodyPr/>
          <a:lstStyle/>
          <a:p>
            <a:fld id="{D97954C3-D12C-4CD3-8171-C7EABD9E1DF5}" type="slidenum">
              <a:rPr lang="en-US" smtClean="0"/>
              <a:t>14</a:t>
            </a:fld>
            <a:endParaRPr lang="en-US"/>
          </a:p>
        </p:txBody>
      </p:sp>
    </p:spTree>
    <p:extLst>
      <p:ext uri="{BB962C8B-B14F-4D97-AF65-F5344CB8AC3E}">
        <p14:creationId xmlns:p14="http://schemas.microsoft.com/office/powerpoint/2010/main" val="1139994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JSON blurb is a reference to the PRAGMA</a:t>
            </a:r>
            <a:r>
              <a:rPr lang="en-US" baseline="0" dirty="0" smtClean="0"/>
              <a:t> </a:t>
            </a:r>
            <a:r>
              <a:rPr lang="en-US" baseline="0" dirty="0" err="1" smtClean="0"/>
              <a:t>iXML</a:t>
            </a:r>
            <a:r>
              <a:rPr lang="en-US" baseline="0" dirty="0" smtClean="0"/>
              <a:t> discussion of the day before.</a:t>
            </a:r>
            <a:endParaRPr lang="en-US" dirty="0"/>
          </a:p>
        </p:txBody>
      </p:sp>
      <p:sp>
        <p:nvSpPr>
          <p:cNvPr id="4" name="Slide Number Placeholder 3"/>
          <p:cNvSpPr>
            <a:spLocks noGrp="1"/>
          </p:cNvSpPr>
          <p:nvPr>
            <p:ph type="sldNum" sz="quarter" idx="10"/>
          </p:nvPr>
        </p:nvSpPr>
        <p:spPr/>
        <p:txBody>
          <a:bodyPr/>
          <a:lstStyle/>
          <a:p>
            <a:fld id="{D97954C3-D12C-4CD3-8171-C7EABD9E1DF5}" type="slidenum">
              <a:rPr lang="en-US" smtClean="0"/>
              <a:t>38</a:t>
            </a:fld>
            <a:endParaRPr lang="en-US"/>
          </a:p>
        </p:txBody>
      </p:sp>
    </p:spTree>
    <p:extLst>
      <p:ext uri="{BB962C8B-B14F-4D97-AF65-F5344CB8AC3E}">
        <p14:creationId xmlns:p14="http://schemas.microsoft.com/office/powerpoint/2010/main" val="2239794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9/11/2022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Human Readability </a:t>
            </a:r>
            <a:br>
              <a:rPr lang="en-US" dirty="0" smtClean="0"/>
            </a:br>
            <a:r>
              <a:rPr lang="en-US" dirty="0" smtClean="0"/>
              <a:t>of Data Files</a:t>
            </a:r>
            <a:endParaRPr lang="en-US" dirty="0"/>
          </a:p>
        </p:txBody>
      </p:sp>
      <p:sp>
        <p:nvSpPr>
          <p:cNvPr id="3" name="Subtitle 2"/>
          <p:cNvSpPr>
            <a:spLocks noGrp="1"/>
          </p:cNvSpPr>
          <p:nvPr>
            <p:ph type="subTitle" idx="1"/>
          </p:nvPr>
        </p:nvSpPr>
        <p:spPr>
          <a:xfrm>
            <a:off x="1507067" y="4450884"/>
            <a:ext cx="7766936" cy="2073742"/>
          </a:xfrm>
        </p:spPr>
        <p:txBody>
          <a:bodyPr>
            <a:normAutofit/>
          </a:bodyPr>
          <a:lstStyle/>
          <a:p>
            <a:pPr algn="ctr"/>
            <a:r>
              <a:rPr lang="en-US" dirty="0">
                <a:solidFill>
                  <a:schemeClr val="tx1"/>
                </a:solidFill>
              </a:rPr>
              <a:t>Michael R. Gryk</a:t>
            </a:r>
          </a:p>
          <a:p>
            <a:pPr algn="ctr"/>
            <a:r>
              <a:rPr lang="en-US" dirty="0">
                <a:solidFill>
                  <a:schemeClr val="tx1"/>
                </a:solidFill>
              </a:rPr>
              <a:t>UCONN Health</a:t>
            </a:r>
          </a:p>
          <a:p>
            <a:pPr algn="ctr"/>
            <a:r>
              <a:rPr lang="en-US" dirty="0">
                <a:solidFill>
                  <a:schemeClr val="tx1"/>
                </a:solidFill>
              </a:rPr>
              <a:t>University of Illinois, Urbana-Champaign</a:t>
            </a:r>
          </a:p>
          <a:p>
            <a:pPr algn="ctr"/>
            <a:endParaRPr lang="en-US" dirty="0">
              <a:solidFill>
                <a:schemeClr val="tx1"/>
              </a:solidFill>
            </a:endParaRPr>
          </a:p>
          <a:p>
            <a:pPr algn="ctr"/>
            <a:r>
              <a:rPr lang="en-US" dirty="0">
                <a:solidFill>
                  <a:schemeClr val="tx1"/>
                </a:solidFill>
              </a:rPr>
              <a:t>Balisage </a:t>
            </a:r>
            <a:r>
              <a:rPr lang="en-US" dirty="0" smtClean="0">
                <a:solidFill>
                  <a:schemeClr val="tx1"/>
                </a:solidFill>
              </a:rPr>
              <a:t>2022: </a:t>
            </a:r>
            <a:r>
              <a:rPr lang="en-US" dirty="0">
                <a:solidFill>
                  <a:schemeClr val="tx1"/>
                </a:solidFill>
              </a:rPr>
              <a:t>August </a:t>
            </a:r>
            <a:r>
              <a:rPr lang="en-US" dirty="0" smtClean="0">
                <a:solidFill>
                  <a:schemeClr val="tx1"/>
                </a:solidFill>
              </a:rPr>
              <a:t>3, 2022</a:t>
            </a:r>
            <a:endParaRPr lang="en-US" dirty="0">
              <a:solidFill>
                <a:schemeClr val="tx1"/>
              </a:solidFill>
            </a:endParaRPr>
          </a:p>
        </p:txBody>
      </p:sp>
    </p:spTree>
    <p:extLst>
      <p:ext uri="{BB962C8B-B14F-4D97-AF65-F5344CB8AC3E}">
        <p14:creationId xmlns:p14="http://schemas.microsoft.com/office/powerpoint/2010/main" val="2567960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301" y="167616"/>
            <a:ext cx="11029542" cy="3579194"/>
          </a:xfrm>
        </p:spPr>
      </p:pic>
      <p:sp>
        <p:nvSpPr>
          <p:cNvPr id="5" name="Rectangle 4"/>
          <p:cNvSpPr/>
          <p:nvPr/>
        </p:nvSpPr>
        <p:spPr>
          <a:xfrm>
            <a:off x="4951141" y="2843561"/>
            <a:ext cx="1594625" cy="323385"/>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7520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301" y="167616"/>
            <a:ext cx="11029542" cy="3579194"/>
          </a:xfr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810" y="1957213"/>
            <a:ext cx="9799565" cy="4343145"/>
          </a:xfrm>
          <a:prstGeom prst="rect">
            <a:avLst/>
          </a:prstGeom>
        </p:spPr>
      </p:pic>
      <p:sp>
        <p:nvSpPr>
          <p:cNvPr id="6" name="Rectangle 5"/>
          <p:cNvSpPr/>
          <p:nvPr/>
        </p:nvSpPr>
        <p:spPr>
          <a:xfrm>
            <a:off x="1726580" y="5096109"/>
            <a:ext cx="3347225" cy="429147"/>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728750" y="4700198"/>
            <a:ext cx="1594625" cy="395911"/>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27144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42503" y="407194"/>
            <a:ext cx="9799565" cy="4343145"/>
            <a:chOff x="1523810" y="1957213"/>
            <a:chExt cx="9799565" cy="4343145"/>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810" y="1957213"/>
              <a:ext cx="9799565" cy="4343145"/>
            </a:xfrm>
            <a:prstGeom prst="rect">
              <a:avLst/>
            </a:prstGeom>
          </p:spPr>
        </p:pic>
        <p:sp>
          <p:nvSpPr>
            <p:cNvPr id="6" name="Rectangle 5"/>
            <p:cNvSpPr/>
            <p:nvPr/>
          </p:nvSpPr>
          <p:spPr>
            <a:xfrm>
              <a:off x="1726580" y="5096109"/>
              <a:ext cx="3347225" cy="429147"/>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728750" y="4700198"/>
              <a:ext cx="1594625" cy="395911"/>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9539" y="2338680"/>
            <a:ext cx="8954378" cy="4207085"/>
          </a:xfrm>
          <a:prstGeom prst="rect">
            <a:avLst/>
          </a:prstGeom>
        </p:spPr>
      </p:pic>
      <p:sp>
        <p:nvSpPr>
          <p:cNvPr id="9" name="Rectangle 8"/>
          <p:cNvSpPr/>
          <p:nvPr/>
        </p:nvSpPr>
        <p:spPr>
          <a:xfrm>
            <a:off x="3295185" y="3757962"/>
            <a:ext cx="5648093" cy="423746"/>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03018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2689" y="631903"/>
            <a:ext cx="11363028" cy="5444544"/>
          </a:xfrm>
        </p:spPr>
      </p:pic>
      <p:sp>
        <p:nvSpPr>
          <p:cNvPr id="5" name="Rectangle 4"/>
          <p:cNvSpPr/>
          <p:nvPr/>
        </p:nvSpPr>
        <p:spPr>
          <a:xfrm>
            <a:off x="1661531" y="3557239"/>
            <a:ext cx="7014118" cy="468351"/>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535150" y="5527288"/>
            <a:ext cx="5947318" cy="468351"/>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55178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99288" y="273952"/>
            <a:ext cx="10762002" cy="3597162"/>
          </a:xfr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85" y="4328314"/>
            <a:ext cx="10676940" cy="2083637"/>
          </a:xfrm>
          <a:prstGeom prst="rect">
            <a:avLst/>
          </a:prstGeom>
        </p:spPr>
      </p:pic>
      <p:sp>
        <p:nvSpPr>
          <p:cNvPr id="9" name="Rectangle 8"/>
          <p:cNvSpPr/>
          <p:nvPr/>
        </p:nvSpPr>
        <p:spPr>
          <a:xfrm>
            <a:off x="2352906" y="5330283"/>
            <a:ext cx="3267309" cy="390293"/>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03864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288" y="273952"/>
            <a:ext cx="10762002" cy="3597162"/>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312" y="981308"/>
            <a:ext cx="8166653" cy="5596788"/>
          </a:xfrm>
          <a:prstGeom prst="rect">
            <a:avLst/>
          </a:prstGeom>
          <a:ln>
            <a:solidFill>
              <a:schemeClr val="tx1"/>
            </a:solidFill>
          </a:ln>
        </p:spPr>
      </p:pic>
      <p:sp>
        <p:nvSpPr>
          <p:cNvPr id="5" name="Rectangle 4"/>
          <p:cNvSpPr/>
          <p:nvPr/>
        </p:nvSpPr>
        <p:spPr>
          <a:xfrm>
            <a:off x="3534938" y="6055112"/>
            <a:ext cx="2029522" cy="256479"/>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33254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8243" y="276032"/>
            <a:ext cx="8649211" cy="524742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9138" y="2670663"/>
            <a:ext cx="7992590" cy="4086795"/>
          </a:xfrm>
          <a:prstGeom prst="rect">
            <a:avLst/>
          </a:prstGeom>
          <a:ln>
            <a:solidFill>
              <a:schemeClr val="tx1"/>
            </a:solidFill>
          </a:ln>
        </p:spPr>
      </p:pic>
      <p:sp>
        <p:nvSpPr>
          <p:cNvPr id="7" name="Rectangle 6"/>
          <p:cNvSpPr/>
          <p:nvPr/>
        </p:nvSpPr>
        <p:spPr>
          <a:xfrm>
            <a:off x="6657278" y="4828478"/>
            <a:ext cx="3612995" cy="501805"/>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41556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3948" y="922804"/>
            <a:ext cx="6727076" cy="1262835"/>
          </a:xfrm>
        </p:spPr>
        <p:txBody>
          <a:bodyPr>
            <a:normAutofit/>
          </a:bodyPr>
          <a:lstStyle/>
          <a:p>
            <a:pPr marL="0" indent="0">
              <a:buNone/>
            </a:pPr>
            <a:r>
              <a:rPr lang="en-US" sz="3200" dirty="0" smtClean="0"/>
              <a:t>Everyone talks about the weather, but nobody does anything about it.</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3949" y="256477"/>
            <a:ext cx="4728118" cy="3546089"/>
          </a:xfrm>
          <a:prstGeom prst="rect">
            <a:avLst/>
          </a:prstGeom>
        </p:spPr>
      </p:pic>
    </p:spTree>
    <p:extLst>
      <p:ext uri="{BB962C8B-B14F-4D97-AF65-F5344CB8AC3E}">
        <p14:creationId xmlns:p14="http://schemas.microsoft.com/office/powerpoint/2010/main" val="34284076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3948" y="922804"/>
            <a:ext cx="6727076" cy="1262835"/>
          </a:xfrm>
        </p:spPr>
        <p:txBody>
          <a:bodyPr>
            <a:normAutofit/>
          </a:bodyPr>
          <a:lstStyle/>
          <a:p>
            <a:pPr marL="0" indent="0">
              <a:buNone/>
            </a:pPr>
            <a:r>
              <a:rPr lang="en-US" sz="3200" dirty="0" smtClean="0"/>
              <a:t>Everyone talks about the weather, but nobody does anything about it.</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3949" y="256477"/>
            <a:ext cx="4728118" cy="3546089"/>
          </a:xfrm>
          <a:prstGeom prst="rect">
            <a:avLst/>
          </a:prstGeom>
        </p:spPr>
      </p:pic>
      <p:sp>
        <p:nvSpPr>
          <p:cNvPr id="5" name="Content Placeholder 2"/>
          <p:cNvSpPr txBox="1">
            <a:spLocks/>
          </p:cNvSpPr>
          <p:nvPr/>
        </p:nvSpPr>
        <p:spPr>
          <a:xfrm>
            <a:off x="1398446" y="4320211"/>
            <a:ext cx="7857066" cy="175720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3200" dirty="0" smtClean="0">
                <a:solidFill>
                  <a:schemeClr val="accent2"/>
                </a:solidFill>
              </a:rPr>
              <a:t>Everyone values the human readability of data formats, but what do we all mean by it?</a:t>
            </a:r>
            <a:endParaRPr lang="en-US" sz="3200" dirty="0">
              <a:solidFill>
                <a:schemeClr val="accent2"/>
              </a:solidFill>
            </a:endParaRPr>
          </a:p>
        </p:txBody>
      </p:sp>
    </p:spTree>
    <p:extLst>
      <p:ext uri="{BB962C8B-B14F-4D97-AF65-F5344CB8AC3E}">
        <p14:creationId xmlns:p14="http://schemas.microsoft.com/office/powerpoint/2010/main" val="9722693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Readability of Text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7300" y="1470721"/>
            <a:ext cx="7236702" cy="4720235"/>
          </a:xfrm>
          <a:prstGeom prst="rect">
            <a:avLst/>
          </a:prstGeom>
        </p:spPr>
      </p:pic>
    </p:spTree>
    <p:extLst>
      <p:ext uri="{BB962C8B-B14F-4D97-AF65-F5344CB8AC3E}">
        <p14:creationId xmlns:p14="http://schemas.microsoft.com/office/powerpoint/2010/main" val="1770464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16F6F-5528-4BEF-95B1-C7FCCDFAA98E}"/>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642BCFC6-3807-493F-A757-1417942EE53D}"/>
              </a:ext>
            </a:extLst>
          </p:cNvPr>
          <p:cNvSpPr>
            <a:spLocks noGrp="1"/>
          </p:cNvSpPr>
          <p:nvPr>
            <p:ph idx="1"/>
          </p:nvPr>
        </p:nvSpPr>
        <p:spPr>
          <a:xfrm>
            <a:off x="677334" y="5365717"/>
            <a:ext cx="8596668" cy="1047750"/>
          </a:xfrm>
        </p:spPr>
        <p:txBody>
          <a:bodyPr>
            <a:normAutofit/>
          </a:bodyPr>
          <a:lstStyle/>
          <a:p>
            <a:pPr marL="0" indent="0">
              <a:buNone/>
            </a:pPr>
            <a:r>
              <a:rPr lang="en-US" dirty="0"/>
              <a:t>This work was supported in part by the National Institute of General Medical Sciences of the National Institutes of Health under Award Numbers </a:t>
            </a:r>
            <a:r>
              <a:rPr lang="en-US" dirty="0" smtClean="0"/>
              <a:t>GM-109046</a:t>
            </a:r>
            <a:r>
              <a:rPr lang="en-US" dirty="0"/>
              <a:t>.</a:t>
            </a:r>
          </a:p>
        </p:txBody>
      </p:sp>
      <p:pic>
        <p:nvPicPr>
          <p:cNvPr id="5" name="Picture 4" descr="Graphical user interface, text&#10;&#10;Description automatically generated with medium confidence">
            <a:extLst>
              <a:ext uri="{FF2B5EF4-FFF2-40B4-BE49-F238E27FC236}">
                <a16:creationId xmlns:a16="http://schemas.microsoft.com/office/drawing/2014/main" id="{ABF40DB0-BD4D-4297-AD7A-486947B7B671}"/>
              </a:ext>
            </a:extLst>
          </p:cNvPr>
          <p:cNvPicPr>
            <a:picLocks noChangeAspect="1"/>
          </p:cNvPicPr>
          <p:nvPr/>
        </p:nvPicPr>
        <p:blipFill>
          <a:blip r:embed="rId2"/>
          <a:stretch>
            <a:fillRect/>
          </a:stretch>
        </p:blipFill>
        <p:spPr>
          <a:xfrm>
            <a:off x="677333" y="3432592"/>
            <a:ext cx="7284637" cy="1598159"/>
          </a:xfrm>
          <a:prstGeom prst="rect">
            <a:avLst/>
          </a:prstGeom>
        </p:spPr>
      </p:pic>
      <p:sp>
        <p:nvSpPr>
          <p:cNvPr id="4" name="TextBox 3"/>
          <p:cNvSpPr txBox="1"/>
          <p:nvPr/>
        </p:nvSpPr>
        <p:spPr>
          <a:xfrm>
            <a:off x="677333" y="1587696"/>
            <a:ext cx="7284637" cy="1200329"/>
          </a:xfrm>
          <a:prstGeom prst="rect">
            <a:avLst/>
          </a:prstGeom>
          <a:noFill/>
        </p:spPr>
        <p:txBody>
          <a:bodyPr wrap="square" rtlCol="0">
            <a:spAutoFit/>
          </a:bodyPr>
          <a:lstStyle/>
          <a:p>
            <a:r>
              <a:rPr lang="en-US" sz="3600" dirty="0" smtClean="0"/>
              <a:t>Balisage Organizers and Reviewers</a:t>
            </a:r>
          </a:p>
          <a:p>
            <a:r>
              <a:rPr lang="en-US" sz="3600" dirty="0" smtClean="0"/>
              <a:t>Prof. Bertram </a:t>
            </a:r>
            <a:r>
              <a:rPr lang="en-US" sz="3600" dirty="0" err="1" smtClean="0"/>
              <a:t>Ludäscher</a:t>
            </a:r>
            <a:endParaRPr lang="en-US" sz="3600" dirty="0"/>
          </a:p>
        </p:txBody>
      </p:sp>
      <p:pic>
        <p:nvPicPr>
          <p:cNvPr id="12" name="Picture 11"/>
          <p:cNvPicPr>
            <a:picLocks noChangeAspect="1"/>
          </p:cNvPicPr>
          <p:nvPr/>
        </p:nvPicPr>
        <p:blipFill>
          <a:blip r:embed="rId3"/>
          <a:stretch>
            <a:fillRect/>
          </a:stretch>
        </p:blipFill>
        <p:spPr>
          <a:xfrm>
            <a:off x="7961970" y="2891729"/>
            <a:ext cx="1616363" cy="1616363"/>
          </a:xfrm>
          <a:prstGeom prst="rect">
            <a:avLst/>
          </a:prstGeom>
        </p:spPr>
      </p:pic>
      <p:sp>
        <p:nvSpPr>
          <p:cNvPr id="6" name="TextBox 5"/>
          <p:cNvSpPr txBox="1"/>
          <p:nvPr/>
        </p:nvSpPr>
        <p:spPr>
          <a:xfrm>
            <a:off x="8052648" y="4562239"/>
            <a:ext cx="1435008" cy="369332"/>
          </a:xfrm>
          <a:prstGeom prst="rect">
            <a:avLst/>
          </a:prstGeom>
          <a:noFill/>
        </p:spPr>
        <p:txBody>
          <a:bodyPr wrap="none" rtlCol="0">
            <a:spAutoFit/>
          </a:bodyPr>
          <a:lstStyle/>
          <a:p>
            <a:r>
              <a:rPr lang="en-US" dirty="0" smtClean="0"/>
              <a:t>Eldon Ulrich</a:t>
            </a:r>
            <a:endParaRPr lang="en-US" dirty="0"/>
          </a:p>
        </p:txBody>
      </p:sp>
    </p:spTree>
    <p:extLst>
      <p:ext uri="{BB962C8B-B14F-4D97-AF65-F5344CB8AC3E}">
        <p14:creationId xmlns:p14="http://schemas.microsoft.com/office/powerpoint/2010/main" val="32153734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Readability of Text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38" y="1930400"/>
            <a:ext cx="7236702" cy="4023959"/>
          </a:xfrm>
          <a:prstGeom prst="rect">
            <a:avLst/>
          </a:prstGeom>
        </p:spPr>
      </p:pic>
      <p:sp>
        <p:nvSpPr>
          <p:cNvPr id="6" name="Rectangle 5"/>
          <p:cNvSpPr/>
          <p:nvPr/>
        </p:nvSpPr>
        <p:spPr>
          <a:xfrm>
            <a:off x="1752638" y="2890790"/>
            <a:ext cx="5445365" cy="501805"/>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34516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 </a:t>
            </a:r>
            <a:r>
              <a:rPr lang="en-US" dirty="0"/>
              <a:t>206.835 – </a:t>
            </a:r>
            <a:r>
              <a:rPr lang="en-US" dirty="0" smtClean="0"/>
              <a:t>1.015*(</a:t>
            </a:r>
            <a:r>
              <a:rPr lang="en-US" dirty="0" err="1" smtClean="0"/>
              <a:t>aws</a:t>
            </a:r>
            <a:r>
              <a:rPr lang="en-US" dirty="0" smtClean="0"/>
              <a:t>) </a:t>
            </a:r>
            <a:r>
              <a:rPr lang="en-US" dirty="0"/>
              <a:t>– </a:t>
            </a:r>
            <a:r>
              <a:rPr lang="en-US" dirty="0" smtClean="0"/>
              <a:t>84.6*(</a:t>
            </a:r>
            <a:r>
              <a:rPr lang="en-US" dirty="0" err="1" smtClean="0"/>
              <a:t>asw</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smtClean="0"/>
              <a:t>“</a:t>
            </a:r>
            <a:r>
              <a:rPr lang="en-US" dirty="0"/>
              <a:t>I do not like green eggs and ham. I do not like them, Sam I am</a:t>
            </a:r>
            <a:r>
              <a:rPr lang="en-US" dirty="0" smtClean="0"/>
              <a:t>.” – Dr. Seuss</a:t>
            </a:r>
          </a:p>
          <a:p>
            <a:r>
              <a:rPr lang="en-US" dirty="0" smtClean="0"/>
              <a:t>Average words per sentence: </a:t>
            </a:r>
            <a:r>
              <a:rPr lang="en-US" dirty="0" smtClean="0">
                <a:solidFill>
                  <a:schemeClr val="accent2"/>
                </a:solidFill>
              </a:rPr>
              <a:t>8</a:t>
            </a:r>
          </a:p>
          <a:p>
            <a:r>
              <a:rPr lang="en-US" dirty="0" smtClean="0"/>
              <a:t>Average syllables per word: </a:t>
            </a:r>
            <a:r>
              <a:rPr lang="en-US" dirty="0" smtClean="0">
                <a:solidFill>
                  <a:schemeClr val="accent2"/>
                </a:solidFill>
              </a:rPr>
              <a:t>1</a:t>
            </a:r>
          </a:p>
          <a:p>
            <a:r>
              <a:rPr lang="en-US" dirty="0" smtClean="0"/>
              <a:t>Reading Ease: </a:t>
            </a:r>
            <a:r>
              <a:rPr lang="en-US" dirty="0" smtClean="0">
                <a:solidFill>
                  <a:schemeClr val="accent2"/>
                </a:solidFill>
              </a:rPr>
              <a:t>114</a:t>
            </a:r>
            <a:endParaRPr lang="en-US" dirty="0">
              <a:solidFill>
                <a:schemeClr val="accent2"/>
              </a:solidFill>
            </a:endParaRPr>
          </a:p>
        </p:txBody>
      </p:sp>
    </p:spTree>
    <p:extLst>
      <p:ext uri="{BB962C8B-B14F-4D97-AF65-F5344CB8AC3E}">
        <p14:creationId xmlns:p14="http://schemas.microsoft.com/office/powerpoint/2010/main" val="4437600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 </a:t>
            </a:r>
            <a:r>
              <a:rPr lang="en-US" dirty="0"/>
              <a:t>206.835 – </a:t>
            </a:r>
            <a:r>
              <a:rPr lang="en-US" dirty="0" smtClean="0"/>
              <a:t>1.015*(</a:t>
            </a:r>
            <a:r>
              <a:rPr lang="en-US" dirty="0" err="1" smtClean="0"/>
              <a:t>aws</a:t>
            </a:r>
            <a:r>
              <a:rPr lang="en-US" dirty="0" smtClean="0"/>
              <a:t>) </a:t>
            </a:r>
            <a:r>
              <a:rPr lang="en-US" dirty="0"/>
              <a:t>– </a:t>
            </a:r>
            <a:r>
              <a:rPr lang="en-US" dirty="0" smtClean="0"/>
              <a:t>84.6*(</a:t>
            </a:r>
            <a:r>
              <a:rPr lang="en-US" dirty="0" err="1" smtClean="0"/>
              <a:t>asw</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a:t>
            </a:r>
            <a:r>
              <a:rPr lang="en-US" dirty="0"/>
              <a:t>I do not like green eggs and ham. I do not like them, Sam I am</a:t>
            </a:r>
            <a:r>
              <a:rPr lang="en-US" dirty="0" smtClean="0"/>
              <a:t>.” – Dr. Seuss</a:t>
            </a:r>
          </a:p>
          <a:p>
            <a:r>
              <a:rPr lang="en-US" dirty="0" smtClean="0"/>
              <a:t>Average words per sentence: </a:t>
            </a:r>
            <a:r>
              <a:rPr lang="en-US" dirty="0" smtClean="0">
                <a:solidFill>
                  <a:schemeClr val="accent2"/>
                </a:solidFill>
              </a:rPr>
              <a:t>8</a:t>
            </a:r>
          </a:p>
          <a:p>
            <a:r>
              <a:rPr lang="en-US" dirty="0" smtClean="0"/>
              <a:t>Average syllables per word: </a:t>
            </a:r>
            <a:r>
              <a:rPr lang="en-US" dirty="0" smtClean="0">
                <a:solidFill>
                  <a:schemeClr val="accent2"/>
                </a:solidFill>
              </a:rPr>
              <a:t>1</a:t>
            </a:r>
          </a:p>
          <a:p>
            <a:r>
              <a:rPr lang="en-US" dirty="0" smtClean="0"/>
              <a:t>Reading Ease: </a:t>
            </a:r>
            <a:r>
              <a:rPr lang="en-US" dirty="0" smtClean="0">
                <a:solidFill>
                  <a:schemeClr val="accent2"/>
                </a:solidFill>
              </a:rPr>
              <a:t>114</a:t>
            </a:r>
          </a:p>
          <a:p>
            <a:endParaRPr lang="en-US" dirty="0">
              <a:solidFill>
                <a:schemeClr val="accent2"/>
              </a:solidFill>
            </a:endParaRPr>
          </a:p>
          <a:p>
            <a:pPr marL="0" indent="0">
              <a:buNone/>
            </a:pPr>
            <a:r>
              <a:rPr lang="en-US" dirty="0" smtClean="0">
                <a:solidFill>
                  <a:schemeClr val="tx1"/>
                </a:solidFill>
              </a:rPr>
              <a:t>“The </a:t>
            </a:r>
            <a:r>
              <a:rPr lang="en-US" dirty="0">
                <a:solidFill>
                  <a:schemeClr val="tx1"/>
                </a:solidFill>
              </a:rPr>
              <a:t>broad topic of readability is discussed in this manuscript with attention to the various aspects of written text which either foster or counter readability. Drawing on efforts in the educational system, a metric is proposed for estimating the relative human readability of structured data within an archival file format</a:t>
            </a:r>
            <a:r>
              <a:rPr lang="en-US" dirty="0" smtClean="0">
                <a:solidFill>
                  <a:schemeClr val="tx1"/>
                </a:solidFill>
              </a:rPr>
              <a:t>.” - Abstract</a:t>
            </a:r>
          </a:p>
          <a:p>
            <a:r>
              <a:rPr lang="en-US" dirty="0"/>
              <a:t>Average words per sentence: </a:t>
            </a:r>
            <a:r>
              <a:rPr lang="en-US" dirty="0" smtClean="0">
                <a:solidFill>
                  <a:schemeClr val="accent2"/>
                </a:solidFill>
              </a:rPr>
              <a:t>25</a:t>
            </a:r>
            <a:endParaRPr lang="en-US" dirty="0">
              <a:solidFill>
                <a:schemeClr val="accent2"/>
              </a:solidFill>
            </a:endParaRPr>
          </a:p>
          <a:p>
            <a:r>
              <a:rPr lang="en-US" dirty="0"/>
              <a:t>Average syllables per word: </a:t>
            </a:r>
            <a:r>
              <a:rPr lang="en-US" dirty="0" smtClean="0">
                <a:solidFill>
                  <a:schemeClr val="accent2"/>
                </a:solidFill>
              </a:rPr>
              <a:t>1.92</a:t>
            </a:r>
            <a:endParaRPr lang="en-US" dirty="0">
              <a:solidFill>
                <a:schemeClr val="accent2"/>
              </a:solidFill>
            </a:endParaRPr>
          </a:p>
          <a:p>
            <a:r>
              <a:rPr lang="en-US" dirty="0"/>
              <a:t>Reading Ease: </a:t>
            </a:r>
            <a:r>
              <a:rPr lang="en-US" dirty="0" smtClean="0">
                <a:solidFill>
                  <a:schemeClr val="accent2"/>
                </a:solidFill>
              </a:rPr>
              <a:t>19</a:t>
            </a:r>
            <a:endParaRPr lang="en-US" dirty="0">
              <a:solidFill>
                <a:schemeClr val="accent2"/>
              </a:solidFill>
            </a:endParaRPr>
          </a:p>
          <a:p>
            <a:pPr marL="0" indent="0">
              <a:buNone/>
            </a:pPr>
            <a:endParaRPr lang="en-US" dirty="0">
              <a:solidFill>
                <a:schemeClr val="tx1"/>
              </a:solidFill>
            </a:endParaRPr>
          </a:p>
        </p:txBody>
      </p:sp>
    </p:spTree>
    <p:extLst>
      <p:ext uri="{BB962C8B-B14F-4D97-AF65-F5344CB8AC3E}">
        <p14:creationId xmlns:p14="http://schemas.microsoft.com/office/powerpoint/2010/main" val="1645067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 </a:t>
            </a:r>
            <a:r>
              <a:rPr lang="en-US" dirty="0"/>
              <a:t>206.835 – </a:t>
            </a:r>
            <a:r>
              <a:rPr lang="en-US" dirty="0" smtClean="0"/>
              <a:t>1.015*(</a:t>
            </a:r>
            <a:r>
              <a:rPr lang="en-US" dirty="0" err="1" smtClean="0"/>
              <a:t>aws</a:t>
            </a:r>
            <a:r>
              <a:rPr lang="en-US" dirty="0" smtClean="0"/>
              <a:t>) </a:t>
            </a:r>
            <a:r>
              <a:rPr lang="en-US" dirty="0"/>
              <a:t>– </a:t>
            </a:r>
            <a:r>
              <a:rPr lang="en-US" dirty="0" smtClean="0"/>
              <a:t>84.6*(</a:t>
            </a:r>
            <a:r>
              <a:rPr lang="en-US" dirty="0" err="1" smtClean="0"/>
              <a:t>asw</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a:t>
            </a:r>
            <a:r>
              <a:rPr lang="en-US" dirty="0"/>
              <a:t>I do not like green eggs and ham. I do not like them, Sam I am</a:t>
            </a:r>
            <a:r>
              <a:rPr lang="en-US" dirty="0" smtClean="0"/>
              <a:t>.” – Dr. Seuss</a:t>
            </a:r>
          </a:p>
          <a:p>
            <a:r>
              <a:rPr lang="en-US" dirty="0" smtClean="0"/>
              <a:t>Average words per sentence: </a:t>
            </a:r>
            <a:r>
              <a:rPr lang="en-US" dirty="0" smtClean="0">
                <a:solidFill>
                  <a:schemeClr val="accent2"/>
                </a:solidFill>
              </a:rPr>
              <a:t>8</a:t>
            </a:r>
          </a:p>
          <a:p>
            <a:r>
              <a:rPr lang="en-US" dirty="0" smtClean="0"/>
              <a:t>Average syllables per word: </a:t>
            </a:r>
            <a:r>
              <a:rPr lang="en-US" dirty="0" smtClean="0">
                <a:solidFill>
                  <a:schemeClr val="accent2"/>
                </a:solidFill>
              </a:rPr>
              <a:t>1</a:t>
            </a:r>
          </a:p>
          <a:p>
            <a:r>
              <a:rPr lang="en-US" dirty="0" smtClean="0"/>
              <a:t>Reading Ease: </a:t>
            </a:r>
            <a:r>
              <a:rPr lang="en-US" dirty="0" smtClean="0">
                <a:solidFill>
                  <a:schemeClr val="accent2"/>
                </a:solidFill>
              </a:rPr>
              <a:t>114</a:t>
            </a:r>
          </a:p>
          <a:p>
            <a:endParaRPr lang="en-US" dirty="0">
              <a:solidFill>
                <a:schemeClr val="accent2"/>
              </a:solidFill>
            </a:endParaRPr>
          </a:p>
          <a:p>
            <a:pPr marL="0" indent="0">
              <a:buNone/>
            </a:pPr>
            <a:r>
              <a:rPr lang="en-US" dirty="0" smtClean="0">
                <a:solidFill>
                  <a:schemeClr val="tx1"/>
                </a:solidFill>
              </a:rPr>
              <a:t>“The </a:t>
            </a:r>
            <a:r>
              <a:rPr lang="en-US" dirty="0">
                <a:solidFill>
                  <a:schemeClr val="tx1"/>
                </a:solidFill>
              </a:rPr>
              <a:t>broad topic of readability is discussed in this manuscript with attention to the various aspects of written text which either foster or counter readability. Drawing on efforts in the educational system, a metric is proposed for estimating the relative human readability of structured data within an archival file format</a:t>
            </a:r>
            <a:r>
              <a:rPr lang="en-US" dirty="0" smtClean="0">
                <a:solidFill>
                  <a:schemeClr val="tx1"/>
                </a:solidFill>
              </a:rPr>
              <a:t>.” - Abstract</a:t>
            </a:r>
          </a:p>
          <a:p>
            <a:r>
              <a:rPr lang="en-US" dirty="0"/>
              <a:t>Average words per sentence: </a:t>
            </a:r>
            <a:r>
              <a:rPr lang="en-US" dirty="0" smtClean="0">
                <a:solidFill>
                  <a:schemeClr val="accent2"/>
                </a:solidFill>
              </a:rPr>
              <a:t>25</a:t>
            </a:r>
            <a:endParaRPr lang="en-US" dirty="0">
              <a:solidFill>
                <a:schemeClr val="accent2"/>
              </a:solidFill>
            </a:endParaRPr>
          </a:p>
          <a:p>
            <a:r>
              <a:rPr lang="en-US" dirty="0"/>
              <a:t>Average syllables per word: </a:t>
            </a:r>
            <a:r>
              <a:rPr lang="en-US" dirty="0" smtClean="0">
                <a:solidFill>
                  <a:schemeClr val="accent2"/>
                </a:solidFill>
              </a:rPr>
              <a:t>1.92</a:t>
            </a:r>
            <a:endParaRPr lang="en-US" dirty="0">
              <a:solidFill>
                <a:schemeClr val="accent2"/>
              </a:solidFill>
            </a:endParaRPr>
          </a:p>
          <a:p>
            <a:r>
              <a:rPr lang="en-US" dirty="0"/>
              <a:t>Reading Ease: </a:t>
            </a:r>
            <a:r>
              <a:rPr lang="en-US" dirty="0" smtClean="0">
                <a:solidFill>
                  <a:schemeClr val="accent2"/>
                </a:solidFill>
              </a:rPr>
              <a:t>19</a:t>
            </a:r>
            <a:endParaRPr lang="en-US" dirty="0">
              <a:solidFill>
                <a:schemeClr val="accent2"/>
              </a:solidFill>
            </a:endParaRPr>
          </a:p>
          <a:p>
            <a:pPr marL="0" indent="0">
              <a:buNone/>
            </a:pP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0731" y="2583304"/>
            <a:ext cx="5943718" cy="4101844"/>
          </a:xfrm>
          <a:prstGeom prst="rect">
            <a:avLst/>
          </a:prstGeom>
        </p:spPr>
      </p:pic>
      <p:sp>
        <p:nvSpPr>
          <p:cNvPr id="5" name="TextBox 4"/>
          <p:cNvSpPr txBox="1"/>
          <p:nvPr/>
        </p:nvSpPr>
        <p:spPr>
          <a:xfrm>
            <a:off x="4070197" y="6009941"/>
            <a:ext cx="2776653" cy="523220"/>
          </a:xfrm>
          <a:prstGeom prst="rect">
            <a:avLst/>
          </a:prstGeom>
          <a:noFill/>
        </p:spPr>
        <p:txBody>
          <a:bodyPr wrap="square" rtlCol="0">
            <a:spAutoFit/>
          </a:bodyPr>
          <a:lstStyle/>
          <a:p>
            <a:r>
              <a:rPr lang="en-US" sz="2800" dirty="0" smtClean="0">
                <a:solidFill>
                  <a:schemeClr val="accent2">
                    <a:lumMod val="75000"/>
                  </a:schemeClr>
                </a:solidFill>
              </a:rPr>
              <a:t>Microsoft Word</a:t>
            </a:r>
            <a:endParaRPr lang="en-US" sz="2800" dirty="0">
              <a:solidFill>
                <a:schemeClr val="accent2">
                  <a:lumMod val="75000"/>
                </a:schemeClr>
              </a:solidFill>
            </a:endParaRPr>
          </a:p>
        </p:txBody>
      </p:sp>
    </p:spTree>
    <p:extLst>
      <p:ext uri="{BB962C8B-B14F-4D97-AF65-F5344CB8AC3E}">
        <p14:creationId xmlns:p14="http://schemas.microsoft.com/office/powerpoint/2010/main" val="28330640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Ease for Scientific Data Formats</a:t>
            </a:r>
            <a:endParaRPr lang="en-US" dirty="0"/>
          </a:p>
        </p:txBody>
      </p:sp>
      <p:sp>
        <p:nvSpPr>
          <p:cNvPr id="3" name="Content Placeholder 2"/>
          <p:cNvSpPr>
            <a:spLocks noGrp="1"/>
          </p:cNvSpPr>
          <p:nvPr>
            <p:ph idx="1"/>
          </p:nvPr>
        </p:nvSpPr>
        <p:spPr/>
        <p:txBody>
          <a:bodyPr>
            <a:normAutofit/>
          </a:bodyPr>
          <a:lstStyle/>
          <a:p>
            <a:r>
              <a:rPr lang="en-US" sz="2400" dirty="0" smtClean="0"/>
              <a:t>Natural language texts consist of chapters, paragraphs, sentences, words, syllables and characters.</a:t>
            </a:r>
          </a:p>
          <a:p>
            <a:pPr lvl="1"/>
            <a:r>
              <a:rPr lang="en-US" sz="2200" dirty="0" smtClean="0"/>
              <a:t>and images but that brings up an entirely different, potentially interesting, discussion. </a:t>
            </a:r>
            <a:r>
              <a:rPr lang="en-US" sz="2200" dirty="0" smtClean="0">
                <a:latin typeface="Segoe UI Emoji" panose="020B0502040204020203" pitchFamily="34" charset="0"/>
                <a:ea typeface="Segoe UI Emoji" panose="020B0502040204020203" pitchFamily="34" charset="0"/>
              </a:rPr>
              <a:t>🙂</a:t>
            </a:r>
            <a:endParaRPr lang="en-US" sz="2200" dirty="0" smtClean="0"/>
          </a:p>
          <a:p>
            <a:r>
              <a:rPr lang="en-US" sz="2400" dirty="0" err="1" smtClean="0"/>
              <a:t>Flesch’s</a:t>
            </a:r>
            <a:r>
              <a:rPr lang="en-US" sz="2400" dirty="0" smtClean="0"/>
              <a:t> work focuses on sentences, words and syllables</a:t>
            </a:r>
          </a:p>
          <a:p>
            <a:r>
              <a:rPr lang="en-US" sz="2400" dirty="0" smtClean="0"/>
              <a:t>Do we have something similar in scientific data files, particularly, something that we can </a:t>
            </a:r>
            <a:r>
              <a:rPr lang="en-US" sz="2400" dirty="0" smtClean="0">
                <a:solidFill>
                  <a:schemeClr val="accent2">
                    <a:lumMod val="75000"/>
                  </a:schemeClr>
                </a:solidFill>
              </a:rPr>
              <a:t>count</a:t>
            </a:r>
            <a:r>
              <a:rPr lang="en-US" sz="2400" dirty="0" smtClean="0"/>
              <a:t>?</a:t>
            </a:r>
            <a:endParaRPr lang="en-US" sz="2400" dirty="0"/>
          </a:p>
        </p:txBody>
      </p:sp>
    </p:spTree>
    <p:extLst>
      <p:ext uri="{BB962C8B-B14F-4D97-AF65-F5344CB8AC3E}">
        <p14:creationId xmlns:p14="http://schemas.microsoft.com/office/powerpoint/2010/main" val="2441518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Ease for Scientific Data Formats</a:t>
            </a:r>
            <a:endParaRPr lang="en-US" dirty="0"/>
          </a:p>
        </p:txBody>
      </p:sp>
      <p:sp>
        <p:nvSpPr>
          <p:cNvPr id="3" name="Content Placeholder 2"/>
          <p:cNvSpPr>
            <a:spLocks noGrp="1"/>
          </p:cNvSpPr>
          <p:nvPr>
            <p:ph idx="1"/>
          </p:nvPr>
        </p:nvSpPr>
        <p:spPr>
          <a:xfrm>
            <a:off x="6241792" y="2903652"/>
            <a:ext cx="4095388" cy="1976513"/>
          </a:xfrm>
        </p:spPr>
        <p:txBody>
          <a:bodyPr>
            <a:normAutofit/>
          </a:bodyPr>
          <a:lstStyle/>
          <a:p>
            <a:r>
              <a:rPr lang="en-US" sz="2400" dirty="0" smtClean="0"/>
              <a:t>Do we have something similar in scientific data files, particularly, something that we can </a:t>
            </a:r>
            <a:r>
              <a:rPr lang="en-US" sz="2400" dirty="0" smtClean="0">
                <a:solidFill>
                  <a:schemeClr val="accent2">
                    <a:lumMod val="75000"/>
                  </a:schemeClr>
                </a:solidFill>
              </a:rPr>
              <a:t>count</a:t>
            </a:r>
            <a:r>
              <a:rPr lang="en-US" sz="2400" dirty="0" smtClean="0"/>
              <a:t>?</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4800" smtClean="0">
                <a:latin typeface="Courier New" panose="02070309020205020404" pitchFamily="49" charset="0"/>
                <a:cs typeface="Courier New" panose="02070309020205020404" pitchFamily="49" charset="0"/>
              </a:rPr>
              <a:t>data_5208</a:t>
            </a:r>
          </a:p>
          <a:p>
            <a:pPr marL="0" indent="0">
              <a:buFont typeface="Wingdings 3" charset="2"/>
              <a:buNone/>
            </a:pPr>
            <a:endParaRPr lang="en" sz="480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 sz="4800" smtClean="0">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Entry information  #</a:t>
            </a:r>
          </a:p>
          <a:p>
            <a:pPr marL="0" indent="0">
              <a:spcBef>
                <a:spcPts val="0"/>
              </a:spcBef>
              <a:buFont typeface="Wingdings 3" charset="2"/>
              <a:buNone/>
            </a:pPr>
            <a:r>
              <a:rPr lang="en" sz="4800" smtClean="0">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 sz="480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save_entry_information</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_Entry.Version_type                   original</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_Entry.Submission_date                2001-11-14    </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_Entry.Last_release_date              2002-05-07</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_Entry.Original_release_date          2002-05-07</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_Entry.Origination                    author</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_Entry.NMR_STAR_version               3.1.1.61</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_Entry.Original_NMR_STAR_version      2.1</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_Entry.Experimental_method            NMR</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_Entry.Experimental_method_subtype    .</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_Entry.Details                        .</a:t>
            </a:r>
          </a:p>
          <a:p>
            <a:pPr marL="0" indent="0">
              <a:spcBef>
                <a:spcPts val="0"/>
              </a:spcBef>
              <a:buFont typeface="Wingdings 3" charset="2"/>
              <a:buNone/>
            </a:pPr>
            <a:endParaRPr lang="en-US" sz="480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loop_</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_Entry_author.Ordinal</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_Entry_author.Given_name</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_Entry_author.Family_name</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_Entry_author.First_initial</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_Entry_author.Middle_initials</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_Entry_author.Family_title</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_Entry_author.Entry_ID</a:t>
            </a:r>
          </a:p>
          <a:p>
            <a:pPr marL="0" indent="0">
              <a:spcBef>
                <a:spcPts val="0"/>
              </a:spcBef>
              <a:buFont typeface="Wingdings 3" charset="2"/>
              <a:buNone/>
            </a:pPr>
            <a:endParaRPr lang="en" sz="480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1 Michael Gryk        . R. . 5208 </a:t>
            </a:r>
          </a:p>
          <a:p>
            <a:pPr marL="0" indent="0">
              <a:spcBef>
                <a:spcPts val="0"/>
              </a:spcBef>
              <a:buFont typeface="Wingdings 3" charset="2"/>
              <a:buNone/>
            </a:pPr>
            <a:r>
              <a:rPr lang="pl-PL" sz="4800" smtClean="0">
                <a:latin typeface="Courier New" panose="02070309020205020404" pitchFamily="49" charset="0"/>
                <a:cs typeface="Courier New" panose="02070309020205020404" pitchFamily="49" charset="0"/>
              </a:rPr>
              <a:t>      2 Mark    Maciejewski . W. . 5208 </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3 Anthony Robertson   . .  . 5208 </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4 Mary    Mullen      . A. . 5208 </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5 Samuel  Wilson      . H. . 5208 </a:t>
            </a:r>
          </a:p>
          <a:p>
            <a:pPr marL="0" indent="0">
              <a:spcBef>
                <a:spcPts val="0"/>
              </a:spcBef>
              <a:buFont typeface="Wingdings 3" charset="2"/>
              <a:buNone/>
            </a:pPr>
            <a:r>
              <a:rPr lang="en-US" sz="4800" smtClean="0">
                <a:latin typeface="Courier New" panose="02070309020205020404" pitchFamily="49" charset="0"/>
                <a:cs typeface="Courier New" panose="02070309020205020404" pitchFamily="49" charset="0"/>
              </a:rPr>
              <a:t>      6 Gregory Mullen      . P. . 5208 </a:t>
            </a:r>
          </a:p>
          <a:p>
            <a:pPr marL="0" indent="0">
              <a:spcBef>
                <a:spcPts val="0"/>
              </a:spcBef>
              <a:buFont typeface="Wingdings 3" charset="2"/>
              <a:buNone/>
            </a:pPr>
            <a:endParaRPr lang="en-US" sz="4300" smtClean="0">
              <a:latin typeface="Courier New" panose="02070309020205020404" pitchFamily="49" charset="0"/>
              <a:cs typeface="Courier New" panose="02070309020205020404" pitchFamily="49" charset="0"/>
            </a:endParaRPr>
          </a:p>
          <a:p>
            <a:pPr marL="0" indent="0">
              <a:buFont typeface="Wingdings 3" charset="2"/>
              <a:buNone/>
            </a:pPr>
            <a:endParaRPr lang="en-US" smtClean="0"/>
          </a:p>
          <a:p>
            <a:pPr marL="0" indent="0">
              <a:buFont typeface="Wingdings 3" charset="2"/>
              <a:buNone/>
            </a:pPr>
            <a:endParaRPr lang="en-US" dirty="0"/>
          </a:p>
        </p:txBody>
      </p:sp>
    </p:spTree>
    <p:extLst>
      <p:ext uri="{BB962C8B-B14F-4D97-AF65-F5344CB8AC3E}">
        <p14:creationId xmlns:p14="http://schemas.microsoft.com/office/powerpoint/2010/main" val="37182619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Ease for Scientific Data Formats</a:t>
            </a:r>
            <a:endParaRPr lang="en-US" dirty="0"/>
          </a:p>
        </p:txBody>
      </p:sp>
      <p:sp>
        <p:nvSpPr>
          <p:cNvPr id="3" name="Content Placeholder 2"/>
          <p:cNvSpPr>
            <a:spLocks noGrp="1"/>
          </p:cNvSpPr>
          <p:nvPr>
            <p:ph idx="1"/>
          </p:nvPr>
        </p:nvSpPr>
        <p:spPr>
          <a:xfrm>
            <a:off x="6241792" y="2903652"/>
            <a:ext cx="4095388" cy="1976513"/>
          </a:xfrm>
        </p:spPr>
        <p:txBody>
          <a:bodyPr>
            <a:normAutofit fontScale="92500" lnSpcReduction="20000"/>
          </a:bodyPr>
          <a:lstStyle/>
          <a:p>
            <a:r>
              <a:rPr lang="en-US" sz="2400" dirty="0" smtClean="0"/>
              <a:t>Do we have something similar in scientific data files, particularly, something that we can </a:t>
            </a:r>
            <a:r>
              <a:rPr lang="en-US" sz="2400" dirty="0" smtClean="0">
                <a:solidFill>
                  <a:schemeClr val="accent2">
                    <a:lumMod val="75000"/>
                  </a:schemeClr>
                </a:solidFill>
              </a:rPr>
              <a:t>count</a:t>
            </a:r>
            <a:r>
              <a:rPr lang="en-US" sz="2400" dirty="0" smtClean="0"/>
              <a:t>?</a:t>
            </a:r>
          </a:p>
          <a:p>
            <a:r>
              <a:rPr lang="en-US" sz="2400" dirty="0" smtClean="0">
                <a:solidFill>
                  <a:schemeClr val="accent6">
                    <a:lumMod val="75000"/>
                  </a:schemeClr>
                </a:solidFill>
              </a:rPr>
              <a:t>Names / Identifiers</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4800" dirty="0" smtClean="0">
                <a:latin typeface="Courier New" panose="02070309020205020404" pitchFamily="49" charset="0"/>
                <a:cs typeface="Courier New" panose="02070309020205020404" pitchFamily="49" charset="0"/>
              </a:rPr>
              <a:t>data_</a:t>
            </a:r>
            <a:r>
              <a:rPr lang="en-US" sz="4800" dirty="0" smtClean="0">
                <a:solidFill>
                  <a:schemeClr val="accent6">
                    <a:lumMod val="75000"/>
                  </a:schemeClr>
                </a:solidFill>
                <a:latin typeface="Courier New" panose="02070309020205020404" pitchFamily="49" charset="0"/>
                <a:cs typeface="Courier New" panose="02070309020205020404" pitchFamily="49" charset="0"/>
              </a:rPr>
              <a:t>5208</a:t>
            </a:r>
          </a:p>
          <a:p>
            <a:pPr marL="0" indent="0">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 sz="4800" dirty="0" smtClean="0">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Entry information  #</a:t>
            </a:r>
          </a:p>
          <a:p>
            <a:pPr marL="0" indent="0">
              <a:spcBef>
                <a:spcPts val="0"/>
              </a:spcBef>
              <a:buFont typeface="Wingdings 3" charset="2"/>
              <a:buNone/>
            </a:pPr>
            <a:r>
              <a:rPr lang="en" sz="4800" dirty="0" smtClean="0">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err="1" smtClean="0">
                <a:latin typeface="Courier New" panose="02070309020205020404" pitchFamily="49" charset="0"/>
                <a:cs typeface="Courier New" panose="02070309020205020404" pitchFamily="49" charset="0"/>
              </a:rPr>
              <a:t>save_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entry_information</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smtClean="0">
                <a:latin typeface="Courier New" panose="02070309020205020404" pitchFamily="49" charset="0"/>
                <a:cs typeface="Courier New" panose="02070309020205020404" pitchFamily="49" charset="0"/>
              </a:rPr>
              <a:t>                   original</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smtClean="0">
                <a:latin typeface="Courier New" panose="02070309020205020404" pitchFamily="49" charset="0"/>
                <a:cs typeface="Courier New" panose="02070309020205020404" pitchFamily="49" charset="0"/>
              </a:rPr>
              <a:t>                2001-11-14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smtClean="0">
                <a:latin typeface="Courier New" panose="02070309020205020404" pitchFamily="49" charset="0"/>
                <a:cs typeface="Courier New" panose="02070309020205020404" pitchFamily="49" charset="0"/>
              </a:rPr>
              <a:t>              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smtClean="0">
                <a:latin typeface="Courier New" panose="02070309020205020404" pitchFamily="49" charset="0"/>
                <a:cs typeface="Courier New" panose="02070309020205020404" pitchFamily="49" charset="0"/>
              </a:rPr>
              <a:t>          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smtClean="0">
                <a:latin typeface="Courier New" panose="02070309020205020404" pitchFamily="49" charset="0"/>
                <a:cs typeface="Courier New" panose="02070309020205020404" pitchFamily="49" charset="0"/>
              </a:rPr>
              <a:t>                    author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smtClean="0">
                <a:latin typeface="Courier New" panose="02070309020205020404" pitchFamily="49" charset="0"/>
                <a:cs typeface="Courier New" panose="02070309020205020404" pitchFamily="49" charset="0"/>
              </a:rPr>
              <a:t>               3.1.1.61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smtClean="0">
                <a:latin typeface="Courier New" panose="02070309020205020404" pitchFamily="49" charset="0"/>
                <a:cs typeface="Courier New" panose="02070309020205020404" pitchFamily="49" charset="0"/>
              </a:rPr>
              <a:t>      2.1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smtClean="0">
                <a:latin typeface="Courier New" panose="02070309020205020404" pitchFamily="49" charset="0"/>
                <a:cs typeface="Courier New" panose="02070309020205020404" pitchFamily="49" charset="0"/>
              </a:rPr>
              <a:t>            NMR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smtClean="0">
                <a:latin typeface="Courier New" panose="02070309020205020404" pitchFamily="49" charset="0"/>
                <a:cs typeface="Courier New" panose="02070309020205020404" pitchFamily="49" charset="0"/>
              </a:rPr>
              <a:t>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smtClean="0">
                <a:latin typeface="Courier New" panose="02070309020205020404" pitchFamily="49" charset="0"/>
                <a:cs typeface="Courier New" panose="02070309020205020404" pitchFamily="49" charset="0"/>
              </a:rPr>
              <a:t>                        .</a:t>
            </a:r>
          </a:p>
          <a:p>
            <a:pPr marL="0" indent="0">
              <a:spcBef>
                <a:spcPts val="0"/>
              </a:spcBef>
              <a:buFont typeface="Wingdings 3" charset="2"/>
              <a:buNone/>
            </a:pPr>
            <a:endParaRPr lang="en-US"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loop_</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Entry_author.Ordinal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Entry_author.Given_name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Entry_author.First_initial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Entry_author.Middle_initials</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Entry_author.Family_title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Entry_author.Entry_ID</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1 Michael </a:t>
            </a:r>
            <a:r>
              <a:rPr lang="en-US" sz="4800" dirty="0" err="1" smtClean="0">
                <a:latin typeface="Courier New" panose="02070309020205020404" pitchFamily="49" charset="0"/>
                <a:cs typeface="Courier New" panose="02070309020205020404" pitchFamily="49" charset="0"/>
              </a:rPr>
              <a:t>Gryk</a:t>
            </a:r>
            <a:r>
              <a:rPr lang="en-US" sz="4800" dirty="0" smtClean="0">
                <a:latin typeface="Courier New" panose="02070309020205020404" pitchFamily="49" charset="0"/>
                <a:cs typeface="Courier New" panose="02070309020205020404" pitchFamily="49" charset="0"/>
              </a:rPr>
              <a:t>        . R. . 5208 </a:t>
            </a:r>
          </a:p>
          <a:p>
            <a:pPr marL="0" indent="0">
              <a:spcBef>
                <a:spcPts val="0"/>
              </a:spcBef>
              <a:buFont typeface="Wingdings 3" charset="2"/>
              <a:buNone/>
            </a:pPr>
            <a:r>
              <a:rPr lang="pl-PL" sz="4800" dirty="0" smtClean="0">
                <a:latin typeface="Courier New" panose="02070309020205020404" pitchFamily="49" charset="0"/>
                <a:cs typeface="Courier New" panose="02070309020205020404" pitchFamily="49" charset="0"/>
              </a:rPr>
              <a:t>      2 Mark    Maciejewski . W. . 5208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3 Anthony Robertson   . .  . 5208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4 Mary    Mullen      . A. . 5208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5 Samuel  Wilson      . H. . 5208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6 Gregory Mullen      . P. . 5208 </a:t>
            </a:r>
          </a:p>
          <a:p>
            <a:pPr marL="0" indent="0">
              <a:spcBef>
                <a:spcPts val="0"/>
              </a:spcBef>
              <a:buFont typeface="Wingdings 3" charset="2"/>
              <a:buNone/>
            </a:pP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11188841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Ease for Scientific Data Formats</a:t>
            </a:r>
            <a:endParaRPr lang="en-US" dirty="0"/>
          </a:p>
        </p:txBody>
      </p:sp>
      <p:sp>
        <p:nvSpPr>
          <p:cNvPr id="3" name="Content Placeholder 2"/>
          <p:cNvSpPr>
            <a:spLocks noGrp="1"/>
          </p:cNvSpPr>
          <p:nvPr>
            <p:ph idx="1"/>
          </p:nvPr>
        </p:nvSpPr>
        <p:spPr>
          <a:xfrm>
            <a:off x="6241792" y="2903652"/>
            <a:ext cx="4095388" cy="2460085"/>
          </a:xfrm>
        </p:spPr>
        <p:txBody>
          <a:bodyPr>
            <a:normAutofit fontScale="92500" lnSpcReduction="10000"/>
          </a:bodyPr>
          <a:lstStyle/>
          <a:p>
            <a:r>
              <a:rPr lang="en-US" sz="2400" dirty="0" smtClean="0"/>
              <a:t>Do we have something similar in scientific data files, particularly, something that we can </a:t>
            </a:r>
            <a:r>
              <a:rPr lang="en-US" sz="2400" dirty="0" smtClean="0">
                <a:solidFill>
                  <a:schemeClr val="accent2">
                    <a:lumMod val="75000"/>
                  </a:schemeClr>
                </a:solidFill>
              </a:rPr>
              <a:t>count</a:t>
            </a:r>
            <a:r>
              <a:rPr lang="en-US" sz="2400" dirty="0" smtClean="0"/>
              <a:t>?</a:t>
            </a:r>
          </a:p>
          <a:p>
            <a:r>
              <a:rPr lang="en-US" sz="2400" dirty="0" smtClean="0">
                <a:solidFill>
                  <a:schemeClr val="accent6">
                    <a:lumMod val="75000"/>
                  </a:schemeClr>
                </a:solidFill>
              </a:rPr>
              <a:t>Names / Identifiers</a:t>
            </a:r>
          </a:p>
          <a:p>
            <a:r>
              <a:rPr lang="en-US" sz="2400" dirty="0" smtClean="0">
                <a:solidFill>
                  <a:schemeClr val="accent4">
                    <a:lumMod val="75000"/>
                  </a:schemeClr>
                </a:solidFill>
              </a:rPr>
              <a:t>Data Values</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4800" dirty="0" smtClean="0">
                <a:latin typeface="Courier New" panose="02070309020205020404" pitchFamily="49" charset="0"/>
                <a:cs typeface="Courier New" panose="02070309020205020404" pitchFamily="49" charset="0"/>
              </a:rPr>
              <a:t>data_</a:t>
            </a:r>
            <a:r>
              <a:rPr lang="en-US" sz="4800" dirty="0" smtClean="0">
                <a:solidFill>
                  <a:schemeClr val="accent6">
                    <a:lumMod val="75000"/>
                  </a:schemeClr>
                </a:solidFill>
                <a:latin typeface="Courier New" panose="02070309020205020404" pitchFamily="49" charset="0"/>
                <a:cs typeface="Courier New" panose="02070309020205020404" pitchFamily="49" charset="0"/>
              </a:rPr>
              <a:t>5208</a:t>
            </a:r>
          </a:p>
          <a:p>
            <a:pPr marL="0" indent="0">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 sz="4800" dirty="0" smtClean="0">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Entry information  #</a:t>
            </a:r>
          </a:p>
          <a:p>
            <a:pPr marL="0" indent="0">
              <a:spcBef>
                <a:spcPts val="0"/>
              </a:spcBef>
              <a:buFont typeface="Wingdings 3" charset="2"/>
              <a:buNone/>
            </a:pPr>
            <a:r>
              <a:rPr lang="en" sz="4800" dirty="0" smtClean="0">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err="1" smtClean="0">
                <a:latin typeface="Courier New" panose="02070309020205020404" pitchFamily="49" charset="0"/>
                <a:cs typeface="Courier New" panose="02070309020205020404" pitchFamily="49" charset="0"/>
              </a:rPr>
              <a:t>save_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entry_information</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original</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2001-11-14</a:t>
            </a:r>
            <a:r>
              <a:rPr lang="en-US" sz="4800" dirty="0" smtClean="0">
                <a:latin typeface="Courier New" panose="02070309020205020404" pitchFamily="49" charset="0"/>
                <a:cs typeface="Courier New" panose="02070309020205020404" pitchFamily="49" charset="0"/>
              </a:rPr>
              <a:t>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author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3.1.1.61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NMR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US"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loop_</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Entry_author.Ordinal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Entry_author.Given_name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Entry_author.First_initial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Entry_author.Middle_initials</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Entry_author.Family_title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Entry_author.Entry_ID</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1 Michael </a:t>
            </a:r>
            <a:r>
              <a:rPr lang="en-US" sz="4800" dirty="0" err="1" smtClean="0">
                <a:solidFill>
                  <a:schemeClr val="accent4">
                    <a:lumMod val="75000"/>
                  </a:schemeClr>
                </a:solidFill>
                <a:latin typeface="Courier New" panose="02070309020205020404" pitchFamily="49" charset="0"/>
                <a:cs typeface="Courier New" panose="02070309020205020404" pitchFamily="49" charset="0"/>
              </a:rPr>
              <a:t>Gryk</a:t>
            </a:r>
            <a:r>
              <a:rPr lang="en-US" sz="4800" dirty="0" smtClean="0">
                <a:solidFill>
                  <a:schemeClr val="accent4">
                    <a:lumMod val="75000"/>
                  </a:schemeClr>
                </a:solidFill>
                <a:latin typeface="Courier New" panose="02070309020205020404" pitchFamily="49" charset="0"/>
                <a:cs typeface="Courier New" panose="02070309020205020404" pitchFamily="49" charset="0"/>
              </a:rPr>
              <a:t>        . R. . 5208 </a:t>
            </a:r>
          </a:p>
          <a:p>
            <a:pPr marL="0" indent="0">
              <a:spcBef>
                <a:spcPts val="0"/>
              </a:spcBef>
              <a:buFont typeface="Wingdings 3" charset="2"/>
              <a:buNone/>
            </a:pPr>
            <a:r>
              <a:rPr lang="pl-PL" sz="4800" dirty="0" smtClean="0">
                <a:solidFill>
                  <a:schemeClr val="accent4">
                    <a:lumMod val="75000"/>
                  </a:schemeClr>
                </a:solidFill>
                <a:latin typeface="Courier New" panose="02070309020205020404" pitchFamily="49" charset="0"/>
                <a:cs typeface="Courier New" panose="02070309020205020404" pitchFamily="49" charset="0"/>
              </a:rPr>
              <a:t>      2 Mark    Maciejewski . W.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3 Anthony Robertson   . .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4 Mary    Mullen      . A.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5 Samuel  Wilson      . H.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6 Gregory Mullen      . P. . 5208 </a:t>
            </a:r>
          </a:p>
          <a:p>
            <a:pPr marL="0" indent="0">
              <a:spcBef>
                <a:spcPts val="0"/>
              </a:spcBef>
              <a:buFont typeface="Wingdings 3" charset="2"/>
              <a:buNone/>
            </a:pP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5508732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Ease for Scientific Data Formats</a:t>
            </a:r>
            <a:endParaRPr lang="en-US" dirty="0"/>
          </a:p>
        </p:txBody>
      </p:sp>
      <p:sp>
        <p:nvSpPr>
          <p:cNvPr id="3" name="Content Placeholder 2"/>
          <p:cNvSpPr>
            <a:spLocks noGrp="1"/>
          </p:cNvSpPr>
          <p:nvPr>
            <p:ph idx="1"/>
          </p:nvPr>
        </p:nvSpPr>
        <p:spPr>
          <a:xfrm>
            <a:off x="6241792" y="2903652"/>
            <a:ext cx="4095388" cy="2816924"/>
          </a:xfrm>
        </p:spPr>
        <p:txBody>
          <a:bodyPr>
            <a:normAutofit fontScale="92500" lnSpcReduction="20000"/>
          </a:bodyPr>
          <a:lstStyle/>
          <a:p>
            <a:r>
              <a:rPr lang="en-US" sz="2400" dirty="0" smtClean="0"/>
              <a:t>Do we have something similar in scientific data files, particularly, something that we can </a:t>
            </a:r>
            <a:r>
              <a:rPr lang="en-US" sz="2400" dirty="0" smtClean="0">
                <a:solidFill>
                  <a:schemeClr val="accent2">
                    <a:lumMod val="75000"/>
                  </a:schemeClr>
                </a:solidFill>
              </a:rPr>
              <a:t>count</a:t>
            </a:r>
            <a:r>
              <a:rPr lang="en-US" sz="2400" dirty="0" smtClean="0"/>
              <a:t>?</a:t>
            </a:r>
          </a:p>
          <a:p>
            <a:r>
              <a:rPr lang="en-US" sz="2400" dirty="0" smtClean="0">
                <a:solidFill>
                  <a:schemeClr val="accent6">
                    <a:lumMod val="75000"/>
                  </a:schemeClr>
                </a:solidFill>
              </a:rPr>
              <a:t>Names / Identifiers</a:t>
            </a:r>
          </a:p>
          <a:p>
            <a:r>
              <a:rPr lang="en-US" sz="2400" dirty="0" smtClean="0">
                <a:solidFill>
                  <a:schemeClr val="accent4">
                    <a:lumMod val="75000"/>
                  </a:schemeClr>
                </a:solidFill>
              </a:rPr>
              <a:t>Data Values</a:t>
            </a:r>
          </a:p>
          <a:p>
            <a:r>
              <a:rPr lang="en-US" sz="2400" dirty="0" smtClean="0">
                <a:solidFill>
                  <a:srgbClr val="00B050"/>
                </a:solidFill>
              </a:rPr>
              <a:t>Comments</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4800" dirty="0" smtClean="0">
                <a:latin typeface="Courier New" panose="02070309020205020404" pitchFamily="49" charset="0"/>
                <a:cs typeface="Courier New" panose="02070309020205020404" pitchFamily="49" charset="0"/>
              </a:rPr>
              <a:t>data_</a:t>
            </a:r>
            <a:r>
              <a:rPr lang="en-US" sz="4800" dirty="0" smtClean="0">
                <a:solidFill>
                  <a:schemeClr val="accent6">
                    <a:lumMod val="75000"/>
                  </a:schemeClr>
                </a:solidFill>
                <a:latin typeface="Courier New" panose="02070309020205020404" pitchFamily="49" charset="0"/>
                <a:cs typeface="Courier New" panose="02070309020205020404" pitchFamily="49" charset="0"/>
              </a:rPr>
              <a:t>5208</a:t>
            </a:r>
          </a:p>
          <a:p>
            <a:pPr marL="0" indent="0">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 sz="4800" dirty="0" smtClean="0">
                <a:solidFill>
                  <a:srgbClr val="00B050"/>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solidFill>
                  <a:srgbClr val="00B050"/>
                </a:solidFill>
                <a:latin typeface="Courier New" panose="02070309020205020404" pitchFamily="49" charset="0"/>
                <a:cs typeface="Courier New" panose="02070309020205020404" pitchFamily="49" charset="0"/>
              </a:rPr>
              <a:t>#  Entry information  #</a:t>
            </a:r>
          </a:p>
          <a:p>
            <a:pPr marL="0" indent="0">
              <a:spcBef>
                <a:spcPts val="0"/>
              </a:spcBef>
              <a:buFont typeface="Wingdings 3" charset="2"/>
              <a:buNone/>
            </a:pPr>
            <a:r>
              <a:rPr lang="en" sz="4800" dirty="0" smtClean="0">
                <a:solidFill>
                  <a:srgbClr val="00B050"/>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err="1" smtClean="0">
                <a:latin typeface="Courier New" panose="02070309020205020404" pitchFamily="49" charset="0"/>
                <a:cs typeface="Courier New" panose="02070309020205020404" pitchFamily="49" charset="0"/>
              </a:rPr>
              <a:t>save_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entry_information</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original</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2001-11-14</a:t>
            </a:r>
            <a:r>
              <a:rPr lang="en-US" sz="4800" dirty="0" smtClean="0">
                <a:latin typeface="Courier New" panose="02070309020205020404" pitchFamily="49" charset="0"/>
                <a:cs typeface="Courier New" panose="02070309020205020404" pitchFamily="49" charset="0"/>
              </a:rPr>
              <a:t>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author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3.1.1.61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NMR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US"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loop_</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Entry_author.Ordinal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Entry_author.Given_name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Entry_author.First_initial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Entry_author.Middle_initials</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Entry_author.Family_title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Entry_author.Entry_ID</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1 Michael </a:t>
            </a:r>
            <a:r>
              <a:rPr lang="en-US" sz="4800" dirty="0" err="1" smtClean="0">
                <a:solidFill>
                  <a:schemeClr val="accent4">
                    <a:lumMod val="75000"/>
                  </a:schemeClr>
                </a:solidFill>
                <a:latin typeface="Courier New" panose="02070309020205020404" pitchFamily="49" charset="0"/>
                <a:cs typeface="Courier New" panose="02070309020205020404" pitchFamily="49" charset="0"/>
              </a:rPr>
              <a:t>Gryk</a:t>
            </a:r>
            <a:r>
              <a:rPr lang="en-US" sz="4800" dirty="0" smtClean="0">
                <a:solidFill>
                  <a:schemeClr val="accent4">
                    <a:lumMod val="75000"/>
                  </a:schemeClr>
                </a:solidFill>
                <a:latin typeface="Courier New" panose="02070309020205020404" pitchFamily="49" charset="0"/>
                <a:cs typeface="Courier New" panose="02070309020205020404" pitchFamily="49" charset="0"/>
              </a:rPr>
              <a:t>        . R. . 5208 </a:t>
            </a:r>
          </a:p>
          <a:p>
            <a:pPr marL="0" indent="0">
              <a:spcBef>
                <a:spcPts val="0"/>
              </a:spcBef>
              <a:buFont typeface="Wingdings 3" charset="2"/>
              <a:buNone/>
            </a:pPr>
            <a:r>
              <a:rPr lang="pl-PL" sz="4800" dirty="0" smtClean="0">
                <a:solidFill>
                  <a:schemeClr val="accent4">
                    <a:lumMod val="75000"/>
                  </a:schemeClr>
                </a:solidFill>
                <a:latin typeface="Courier New" panose="02070309020205020404" pitchFamily="49" charset="0"/>
                <a:cs typeface="Courier New" panose="02070309020205020404" pitchFamily="49" charset="0"/>
              </a:rPr>
              <a:t>      2 Mark    Maciejewski . W.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3 Anthony Robertson   . .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4 Mary    Mullen      . A.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5 Samuel  Wilson      . H.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6 Gregory Mullen      . P. . 5208 </a:t>
            </a:r>
          </a:p>
          <a:p>
            <a:pPr marL="0" indent="0">
              <a:spcBef>
                <a:spcPts val="0"/>
              </a:spcBef>
              <a:buFont typeface="Wingdings 3" charset="2"/>
              <a:buNone/>
            </a:pP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17322611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Ease for Scientific Data Formats</a:t>
            </a:r>
            <a:endParaRPr lang="en-US" dirty="0"/>
          </a:p>
        </p:txBody>
      </p:sp>
      <p:sp>
        <p:nvSpPr>
          <p:cNvPr id="3" name="Content Placeholder 2"/>
          <p:cNvSpPr>
            <a:spLocks noGrp="1"/>
          </p:cNvSpPr>
          <p:nvPr>
            <p:ph idx="1"/>
          </p:nvPr>
        </p:nvSpPr>
        <p:spPr>
          <a:xfrm>
            <a:off x="6241792" y="2903652"/>
            <a:ext cx="4095388" cy="3184914"/>
          </a:xfrm>
        </p:spPr>
        <p:txBody>
          <a:bodyPr>
            <a:normAutofit fontScale="92500" lnSpcReduction="20000"/>
          </a:bodyPr>
          <a:lstStyle/>
          <a:p>
            <a:r>
              <a:rPr lang="en-US" sz="2400" dirty="0" smtClean="0"/>
              <a:t>Do we have something similar in scientific data files, particularly, something that we can </a:t>
            </a:r>
            <a:r>
              <a:rPr lang="en-US" sz="2400" dirty="0" smtClean="0">
                <a:solidFill>
                  <a:schemeClr val="accent2">
                    <a:lumMod val="75000"/>
                  </a:schemeClr>
                </a:solidFill>
              </a:rPr>
              <a:t>count</a:t>
            </a:r>
            <a:r>
              <a:rPr lang="en-US" sz="2400" dirty="0" smtClean="0"/>
              <a:t>?</a:t>
            </a:r>
          </a:p>
          <a:p>
            <a:r>
              <a:rPr lang="en-US" sz="2400" dirty="0" smtClean="0">
                <a:solidFill>
                  <a:schemeClr val="accent6">
                    <a:lumMod val="75000"/>
                  </a:schemeClr>
                </a:solidFill>
              </a:rPr>
              <a:t>Names / Identifiers</a:t>
            </a:r>
          </a:p>
          <a:p>
            <a:r>
              <a:rPr lang="en-US" sz="2400" dirty="0" smtClean="0">
                <a:solidFill>
                  <a:schemeClr val="accent4">
                    <a:lumMod val="75000"/>
                  </a:schemeClr>
                </a:solidFill>
              </a:rPr>
              <a:t>Data Values</a:t>
            </a:r>
          </a:p>
          <a:p>
            <a:r>
              <a:rPr lang="en-US" sz="2400" dirty="0" smtClean="0">
                <a:solidFill>
                  <a:srgbClr val="00B050"/>
                </a:solidFill>
              </a:rPr>
              <a:t>Comments</a:t>
            </a:r>
          </a:p>
          <a:p>
            <a:r>
              <a:rPr lang="en-US" sz="2400" b="1" dirty="0" smtClean="0">
                <a:solidFill>
                  <a:schemeClr val="tx1"/>
                </a:solidFill>
              </a:rPr>
              <a:t>Syntactical Constructs</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4800" b="1" dirty="0" smtClean="0">
                <a:latin typeface="Courier New" panose="02070309020205020404" pitchFamily="49" charset="0"/>
                <a:cs typeface="Courier New" panose="02070309020205020404" pitchFamily="49" charset="0"/>
              </a:rPr>
              <a:t>data_</a:t>
            </a:r>
            <a:r>
              <a:rPr lang="en-US" sz="4800" dirty="0" smtClean="0">
                <a:solidFill>
                  <a:schemeClr val="accent6">
                    <a:lumMod val="75000"/>
                  </a:schemeClr>
                </a:solidFill>
                <a:latin typeface="Courier New" panose="02070309020205020404" pitchFamily="49" charset="0"/>
                <a:cs typeface="Courier New" panose="02070309020205020404" pitchFamily="49" charset="0"/>
              </a:rPr>
              <a:t>5208</a:t>
            </a:r>
          </a:p>
          <a:p>
            <a:pPr marL="0" indent="0">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 sz="4800" dirty="0" smtClean="0">
                <a:solidFill>
                  <a:srgbClr val="00B050"/>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solidFill>
                  <a:srgbClr val="00B050"/>
                </a:solidFill>
                <a:latin typeface="Courier New" panose="02070309020205020404" pitchFamily="49" charset="0"/>
                <a:cs typeface="Courier New" panose="02070309020205020404" pitchFamily="49" charset="0"/>
              </a:rPr>
              <a:t>#  Entry information  #</a:t>
            </a:r>
          </a:p>
          <a:p>
            <a:pPr marL="0" indent="0">
              <a:spcBef>
                <a:spcPts val="0"/>
              </a:spcBef>
              <a:buFont typeface="Wingdings 3" charset="2"/>
              <a:buNone/>
            </a:pPr>
            <a:r>
              <a:rPr lang="en" sz="4800" dirty="0" smtClean="0">
                <a:solidFill>
                  <a:srgbClr val="00B050"/>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b="1" dirty="0" err="1" smtClean="0">
                <a:latin typeface="Courier New" panose="02070309020205020404" pitchFamily="49" charset="0"/>
                <a:cs typeface="Courier New" panose="02070309020205020404" pitchFamily="49" charset="0"/>
              </a:rPr>
              <a:t>save_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entry_information</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original</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2001-11-14</a:t>
            </a:r>
            <a:r>
              <a:rPr lang="en-US" sz="4800" dirty="0" smtClean="0">
                <a:latin typeface="Courier New" panose="02070309020205020404" pitchFamily="49" charset="0"/>
                <a:cs typeface="Courier New" panose="02070309020205020404" pitchFamily="49" charset="0"/>
              </a:rPr>
              <a:t>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author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3.1.1.61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NMR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US"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b="1" dirty="0" smtClean="0">
                <a:latin typeface="Courier New" panose="02070309020205020404" pitchFamily="49" charset="0"/>
                <a:cs typeface="Courier New" panose="02070309020205020404" pitchFamily="49" charset="0"/>
              </a:rPr>
              <a:t>loop_</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Entry_author.Ordinal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Entry_author.Given_name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Entry_author.First_initial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Entry_author.Middle_initials</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Entry_author.Family_title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Entry_author.Entry_ID</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1 Michael </a:t>
            </a:r>
            <a:r>
              <a:rPr lang="en-US" sz="4800" dirty="0" err="1" smtClean="0">
                <a:solidFill>
                  <a:schemeClr val="accent4">
                    <a:lumMod val="75000"/>
                  </a:schemeClr>
                </a:solidFill>
                <a:latin typeface="Courier New" panose="02070309020205020404" pitchFamily="49" charset="0"/>
                <a:cs typeface="Courier New" panose="02070309020205020404" pitchFamily="49" charset="0"/>
              </a:rPr>
              <a:t>Gryk</a:t>
            </a:r>
            <a:r>
              <a:rPr lang="en-US" sz="4800" dirty="0" smtClean="0">
                <a:solidFill>
                  <a:schemeClr val="accent4">
                    <a:lumMod val="75000"/>
                  </a:schemeClr>
                </a:solidFill>
                <a:latin typeface="Courier New" panose="02070309020205020404" pitchFamily="49" charset="0"/>
                <a:cs typeface="Courier New" panose="02070309020205020404" pitchFamily="49" charset="0"/>
              </a:rPr>
              <a:t>        . R. . 5208 </a:t>
            </a:r>
          </a:p>
          <a:p>
            <a:pPr marL="0" indent="0">
              <a:spcBef>
                <a:spcPts val="0"/>
              </a:spcBef>
              <a:buFont typeface="Wingdings 3" charset="2"/>
              <a:buNone/>
            </a:pPr>
            <a:r>
              <a:rPr lang="pl-PL" sz="4800" dirty="0" smtClean="0">
                <a:solidFill>
                  <a:schemeClr val="accent4">
                    <a:lumMod val="75000"/>
                  </a:schemeClr>
                </a:solidFill>
                <a:latin typeface="Courier New" panose="02070309020205020404" pitchFamily="49" charset="0"/>
                <a:cs typeface="Courier New" panose="02070309020205020404" pitchFamily="49" charset="0"/>
              </a:rPr>
              <a:t>      2 Mark    Maciejewski . W.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3 Anthony Robertson   . .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4 Mary    Mullen      . A.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5 Samuel  Wilson      . H.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6 Gregory Mullen      . P. . 5208 </a:t>
            </a:r>
          </a:p>
          <a:p>
            <a:pPr marL="0" indent="0">
              <a:spcBef>
                <a:spcPts val="0"/>
              </a:spcBef>
              <a:buFont typeface="Wingdings 3" charset="2"/>
              <a:buNone/>
            </a:pP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3770873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of talk</a:t>
            </a:r>
            <a:endParaRPr lang="en-US" dirty="0"/>
          </a:p>
        </p:txBody>
      </p:sp>
      <p:sp>
        <p:nvSpPr>
          <p:cNvPr id="3" name="Content Placeholder 2"/>
          <p:cNvSpPr>
            <a:spLocks noGrp="1"/>
          </p:cNvSpPr>
          <p:nvPr>
            <p:ph idx="1"/>
          </p:nvPr>
        </p:nvSpPr>
        <p:spPr/>
        <p:txBody>
          <a:bodyPr/>
          <a:lstStyle/>
          <a:p>
            <a:r>
              <a:rPr lang="en-US" sz="2800" dirty="0" smtClean="0"/>
              <a:t>Background and motivations of “human readability”</a:t>
            </a:r>
          </a:p>
          <a:p>
            <a:r>
              <a:rPr lang="en-US" sz="2800" dirty="0" smtClean="0"/>
              <a:t>Natural language context (human readability of text passages)</a:t>
            </a:r>
          </a:p>
          <a:p>
            <a:r>
              <a:rPr lang="en-US" sz="2800" dirty="0" smtClean="0"/>
              <a:t>A possible metric for readability of data</a:t>
            </a:r>
          </a:p>
          <a:p>
            <a:r>
              <a:rPr lang="en-US" sz="2800" dirty="0" smtClean="0"/>
              <a:t>Examples</a:t>
            </a:r>
          </a:p>
          <a:p>
            <a:r>
              <a:rPr lang="en-US" sz="2800" dirty="0" smtClean="0"/>
              <a:t>Limitations, Critiques and Discussion</a:t>
            </a:r>
          </a:p>
          <a:p>
            <a:endParaRPr lang="en-US" dirty="0"/>
          </a:p>
        </p:txBody>
      </p:sp>
    </p:spTree>
    <p:extLst>
      <p:ext uri="{BB962C8B-B14F-4D97-AF65-F5344CB8AC3E}">
        <p14:creationId xmlns:p14="http://schemas.microsoft.com/office/powerpoint/2010/main" val="28499654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Names / Identifiers (more is better)</a:t>
            </a:r>
            <a:endParaRPr lang="en-US" dirty="0"/>
          </a:p>
        </p:txBody>
      </p:sp>
      <p:sp>
        <p:nvSpPr>
          <p:cNvPr id="3" name="Content Placeholder 2"/>
          <p:cNvSpPr>
            <a:spLocks noGrp="1"/>
          </p:cNvSpPr>
          <p:nvPr>
            <p:ph idx="1"/>
          </p:nvPr>
        </p:nvSpPr>
        <p:spPr/>
        <p:txBody>
          <a:bodyPr/>
          <a:lstStyle/>
          <a:p>
            <a:pPr marL="0" indent="0">
              <a:buNone/>
            </a:pPr>
            <a:r>
              <a:rPr lang="en-US" dirty="0" smtClean="0"/>
              <a:t>In general, it seems reasonable that more verbose names improve readability</a:t>
            </a:r>
          </a:p>
          <a:p>
            <a:endParaRPr lang="en-US" dirty="0"/>
          </a:p>
          <a:p>
            <a:r>
              <a:rPr lang="en-US" dirty="0" smtClean="0"/>
              <a:t>a = l * w</a:t>
            </a:r>
          </a:p>
          <a:p>
            <a:r>
              <a:rPr lang="en-US" dirty="0" smtClean="0"/>
              <a:t>area = length * width</a:t>
            </a:r>
          </a:p>
          <a:p>
            <a:r>
              <a:rPr lang="en-US" dirty="0" err="1" smtClean="0"/>
              <a:t>rectangle.area</a:t>
            </a:r>
            <a:r>
              <a:rPr lang="en-US" dirty="0" smtClean="0"/>
              <a:t> = </a:t>
            </a:r>
            <a:r>
              <a:rPr lang="en-US" dirty="0" err="1" smtClean="0"/>
              <a:t>base.length</a:t>
            </a:r>
            <a:r>
              <a:rPr lang="en-US" dirty="0" smtClean="0"/>
              <a:t> * </a:t>
            </a:r>
            <a:r>
              <a:rPr lang="en-US" dirty="0" err="1" smtClean="0"/>
              <a:t>side.width</a:t>
            </a:r>
            <a:endParaRPr lang="en-US" dirty="0" smtClean="0"/>
          </a:p>
          <a:p>
            <a:endParaRPr lang="en-US" dirty="0"/>
          </a:p>
          <a:p>
            <a:pPr marL="0" indent="0">
              <a:buNone/>
            </a:pPr>
            <a:r>
              <a:rPr lang="en-US" u="sng" dirty="0" smtClean="0"/>
              <a:t>Counter example in code</a:t>
            </a:r>
            <a:r>
              <a:rPr lang="en-US" dirty="0" smtClean="0"/>
              <a:t>:</a:t>
            </a:r>
          </a:p>
          <a:p>
            <a:pPr marL="0" indent="0">
              <a:buNone/>
            </a:pPr>
            <a:r>
              <a:rPr lang="en-US" dirty="0" smtClean="0"/>
              <a:t>for (</a:t>
            </a:r>
            <a:r>
              <a:rPr lang="en-US" dirty="0" err="1" smtClean="0"/>
              <a:t>i</a:t>
            </a:r>
            <a:r>
              <a:rPr lang="en-US" dirty="0" smtClean="0"/>
              <a:t>=0; </a:t>
            </a:r>
            <a:r>
              <a:rPr lang="en-US" dirty="0" err="1" smtClean="0"/>
              <a:t>i</a:t>
            </a:r>
            <a:r>
              <a:rPr lang="en-US" dirty="0" smtClean="0"/>
              <a:t>&lt;n; </a:t>
            </a:r>
            <a:r>
              <a:rPr lang="en-US" dirty="0" err="1" smtClean="0"/>
              <a:t>i</a:t>
            </a:r>
            <a:r>
              <a:rPr lang="en-US" dirty="0" smtClean="0"/>
              <a:t>++) …</a:t>
            </a:r>
          </a:p>
          <a:p>
            <a:pPr marL="0" indent="0">
              <a:buNone/>
            </a:pPr>
            <a:r>
              <a:rPr lang="en-US" dirty="0" smtClean="0"/>
              <a:t>for (</a:t>
            </a:r>
            <a:r>
              <a:rPr lang="en-US" dirty="0" err="1" smtClean="0"/>
              <a:t>incremented_variable</a:t>
            </a:r>
            <a:r>
              <a:rPr lang="en-US" dirty="0" smtClean="0"/>
              <a:t>=0; </a:t>
            </a:r>
            <a:r>
              <a:rPr lang="en-US" dirty="0" err="1" smtClean="0"/>
              <a:t>incremented_variable</a:t>
            </a:r>
            <a:r>
              <a:rPr lang="en-US" dirty="0" smtClean="0"/>
              <a:t> &lt; </a:t>
            </a:r>
            <a:r>
              <a:rPr lang="en-US" dirty="0" err="1" smtClean="0"/>
              <a:t>maximum_increment</a:t>
            </a:r>
            <a:r>
              <a:rPr lang="en-US" dirty="0" smtClean="0"/>
              <a:t>; </a:t>
            </a:r>
            <a:r>
              <a:rPr lang="en-US" dirty="0" err="1" smtClean="0"/>
              <a:t>incremented_variable</a:t>
            </a:r>
            <a:r>
              <a:rPr lang="en-US" dirty="0" smtClean="0"/>
              <a:t> = </a:t>
            </a:r>
            <a:r>
              <a:rPr lang="en-US" dirty="0" err="1" smtClean="0"/>
              <a:t>incremented_variable</a:t>
            </a:r>
            <a:r>
              <a:rPr lang="en-US" dirty="0" smtClean="0"/>
              <a:t> + 1)</a:t>
            </a:r>
          </a:p>
          <a:p>
            <a:endParaRPr lang="en-US" dirty="0"/>
          </a:p>
        </p:txBody>
      </p:sp>
    </p:spTree>
    <p:extLst>
      <p:ext uri="{BB962C8B-B14F-4D97-AF65-F5344CB8AC3E}">
        <p14:creationId xmlns:p14="http://schemas.microsoft.com/office/powerpoint/2010/main" val="7187463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Values (the data is the data)</a:t>
            </a:r>
            <a:endParaRPr lang="en-US" dirty="0"/>
          </a:p>
        </p:txBody>
      </p:sp>
      <p:sp>
        <p:nvSpPr>
          <p:cNvPr id="3" name="Content Placeholder 2"/>
          <p:cNvSpPr>
            <a:spLocks noGrp="1"/>
          </p:cNvSpPr>
          <p:nvPr>
            <p:ph idx="1"/>
          </p:nvPr>
        </p:nvSpPr>
        <p:spPr>
          <a:xfrm>
            <a:off x="677334" y="1536120"/>
            <a:ext cx="8596668" cy="3880773"/>
          </a:xfrm>
        </p:spPr>
        <p:txBody>
          <a:bodyPr>
            <a:normAutofit/>
          </a:bodyPr>
          <a:lstStyle/>
          <a:p>
            <a:pPr marL="0" indent="0">
              <a:buNone/>
            </a:pPr>
            <a:r>
              <a:rPr lang="en-US" dirty="0" smtClean="0"/>
              <a:t>Data is the currency of science and each scientific domain will have requirements on how their data are reported.  These choices may or may not improve the readability of scientific data files.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85062173"/>
              </p:ext>
            </p:extLst>
          </p:nvPr>
        </p:nvGraphicFramePr>
        <p:xfrm>
          <a:off x="1006088" y="2856920"/>
          <a:ext cx="8795834" cy="2785596"/>
        </p:xfrm>
        <a:graphic>
          <a:graphicData uri="http://schemas.openxmlformats.org/drawingml/2006/table">
            <a:tbl>
              <a:tblPr firstRow="1" bandRow="1">
                <a:tableStyleId>{5C22544A-7EE6-4342-B048-85BDC9FD1C3A}</a:tableStyleId>
              </a:tblPr>
              <a:tblGrid>
                <a:gridCol w="2350473">
                  <a:extLst>
                    <a:ext uri="{9D8B030D-6E8A-4147-A177-3AD203B41FA5}">
                      <a16:colId xmlns:a16="http://schemas.microsoft.com/office/drawing/2014/main" val="3484753974"/>
                    </a:ext>
                  </a:extLst>
                </a:gridCol>
                <a:gridCol w="2920324">
                  <a:extLst>
                    <a:ext uri="{9D8B030D-6E8A-4147-A177-3AD203B41FA5}">
                      <a16:colId xmlns:a16="http://schemas.microsoft.com/office/drawing/2014/main" val="3010057588"/>
                    </a:ext>
                  </a:extLst>
                </a:gridCol>
                <a:gridCol w="3525037">
                  <a:extLst>
                    <a:ext uri="{9D8B030D-6E8A-4147-A177-3AD203B41FA5}">
                      <a16:colId xmlns:a16="http://schemas.microsoft.com/office/drawing/2014/main" val="178627661"/>
                    </a:ext>
                  </a:extLst>
                </a:gridCol>
              </a:tblGrid>
              <a:tr h="464266">
                <a:tc>
                  <a:txBody>
                    <a:bodyPr/>
                    <a:lstStyle/>
                    <a:p>
                      <a:r>
                        <a:rPr lang="en-US" dirty="0" smtClean="0"/>
                        <a:t>Type</a:t>
                      </a:r>
                      <a:endParaRPr lang="en-US" dirty="0"/>
                    </a:p>
                  </a:txBody>
                  <a:tcPr/>
                </a:tc>
                <a:tc>
                  <a:txBody>
                    <a:bodyPr/>
                    <a:lstStyle/>
                    <a:p>
                      <a:r>
                        <a:rPr lang="en-US" dirty="0" smtClean="0"/>
                        <a:t>Value</a:t>
                      </a:r>
                      <a:endParaRPr lang="en-US" dirty="0"/>
                    </a:p>
                  </a:txBody>
                  <a:tcPr/>
                </a:tc>
                <a:tc>
                  <a:txBody>
                    <a:bodyPr/>
                    <a:lstStyle/>
                    <a:p>
                      <a:r>
                        <a:rPr lang="en-US" dirty="0" smtClean="0"/>
                        <a:t>Audience</a:t>
                      </a:r>
                      <a:endParaRPr lang="en-US" dirty="0"/>
                    </a:p>
                  </a:txBody>
                  <a:tcPr/>
                </a:tc>
                <a:extLst>
                  <a:ext uri="{0D108BD9-81ED-4DB2-BD59-A6C34878D82A}">
                    <a16:rowId xmlns:a16="http://schemas.microsoft.com/office/drawing/2014/main" val="3202991511"/>
                  </a:ext>
                </a:extLst>
              </a:tr>
              <a:tr h="464266">
                <a:tc>
                  <a:txBody>
                    <a:bodyPr/>
                    <a:lstStyle/>
                    <a:p>
                      <a:r>
                        <a:rPr lang="en-US" dirty="0" smtClean="0"/>
                        <a:t>Textual</a:t>
                      </a:r>
                      <a:endParaRPr lang="en-US" dirty="0"/>
                    </a:p>
                  </a:txBody>
                  <a:tcPr/>
                </a:tc>
                <a:tc>
                  <a:txBody>
                    <a:bodyPr/>
                    <a:lstStyle/>
                    <a:p>
                      <a:r>
                        <a:rPr lang="en-US" dirty="0" smtClean="0"/>
                        <a:t>Orange</a:t>
                      </a:r>
                      <a:endParaRPr lang="en-US" dirty="0"/>
                    </a:p>
                  </a:txBody>
                  <a:tcPr/>
                </a:tc>
                <a:tc>
                  <a:txBody>
                    <a:bodyPr/>
                    <a:lstStyle/>
                    <a:p>
                      <a:r>
                        <a:rPr lang="en-US" dirty="0" smtClean="0"/>
                        <a:t>Human (general)</a:t>
                      </a:r>
                      <a:endParaRPr lang="en-US" dirty="0"/>
                    </a:p>
                  </a:txBody>
                  <a:tcPr/>
                </a:tc>
                <a:extLst>
                  <a:ext uri="{0D108BD9-81ED-4DB2-BD59-A6C34878D82A}">
                    <a16:rowId xmlns:a16="http://schemas.microsoft.com/office/drawing/2014/main" val="2814445351"/>
                  </a:ext>
                </a:extLst>
              </a:tr>
              <a:tr h="464266">
                <a:tc>
                  <a:txBody>
                    <a:bodyPr/>
                    <a:lstStyle/>
                    <a:p>
                      <a:r>
                        <a:rPr lang="en-US" dirty="0" smtClean="0"/>
                        <a:t>Wavelength</a:t>
                      </a:r>
                      <a:endParaRPr lang="en-US" dirty="0"/>
                    </a:p>
                  </a:txBody>
                  <a:tcPr/>
                </a:tc>
                <a:tc>
                  <a:txBody>
                    <a:bodyPr/>
                    <a:lstStyle/>
                    <a:p>
                      <a:r>
                        <a:rPr lang="en-US" dirty="0" smtClean="0"/>
                        <a:t>600 nm</a:t>
                      </a:r>
                      <a:endParaRPr lang="en-US" dirty="0"/>
                    </a:p>
                  </a:txBody>
                  <a:tcPr/>
                </a:tc>
                <a:tc>
                  <a:txBody>
                    <a:bodyPr/>
                    <a:lstStyle/>
                    <a:p>
                      <a:r>
                        <a:rPr lang="en-US" dirty="0" smtClean="0"/>
                        <a:t>Human (scientist)</a:t>
                      </a:r>
                      <a:r>
                        <a:rPr lang="en-US" baseline="0" dirty="0" smtClean="0"/>
                        <a:t> / machine</a:t>
                      </a:r>
                      <a:endParaRPr lang="en-US" dirty="0"/>
                    </a:p>
                  </a:txBody>
                  <a:tcPr/>
                </a:tc>
                <a:extLst>
                  <a:ext uri="{0D108BD9-81ED-4DB2-BD59-A6C34878D82A}">
                    <a16:rowId xmlns:a16="http://schemas.microsoft.com/office/drawing/2014/main" val="513348715"/>
                  </a:ext>
                </a:extLst>
              </a:tr>
              <a:tr h="464266">
                <a:tc>
                  <a:txBody>
                    <a:bodyPr/>
                    <a:lstStyle/>
                    <a:p>
                      <a:r>
                        <a:rPr lang="en-US" dirty="0" smtClean="0"/>
                        <a:t>RGB: hex</a:t>
                      </a:r>
                      <a:endParaRPr lang="en-US" dirty="0"/>
                    </a:p>
                  </a:txBody>
                  <a:tcPr/>
                </a:tc>
                <a:tc>
                  <a:txBody>
                    <a:bodyPr/>
                    <a:lstStyle/>
                    <a:p>
                      <a:r>
                        <a:rPr lang="en-US" sz="1800" b="0" i="0" kern="1200" dirty="0" smtClean="0">
                          <a:solidFill>
                            <a:schemeClr val="dk1"/>
                          </a:solidFill>
                          <a:effectLst/>
                          <a:latin typeface="+mn-lt"/>
                          <a:ea typeface="+mn-ea"/>
                          <a:cs typeface="+mn-cs"/>
                        </a:rPr>
                        <a:t>#FFBE00</a:t>
                      </a:r>
                      <a:endParaRPr lang="en-US" dirty="0"/>
                    </a:p>
                  </a:txBody>
                  <a:tcPr/>
                </a:tc>
                <a:tc>
                  <a:txBody>
                    <a:bodyPr/>
                    <a:lstStyle/>
                    <a:p>
                      <a:r>
                        <a:rPr lang="en-US" dirty="0" smtClean="0"/>
                        <a:t>Machine</a:t>
                      </a:r>
                      <a:endParaRPr lang="en-US" dirty="0"/>
                    </a:p>
                  </a:txBody>
                  <a:tcPr/>
                </a:tc>
                <a:extLst>
                  <a:ext uri="{0D108BD9-81ED-4DB2-BD59-A6C34878D82A}">
                    <a16:rowId xmlns:a16="http://schemas.microsoft.com/office/drawing/2014/main" val="1625708515"/>
                  </a:ext>
                </a:extLst>
              </a:tr>
              <a:tr h="464266">
                <a:tc>
                  <a:txBody>
                    <a:bodyPr/>
                    <a:lstStyle/>
                    <a:p>
                      <a:r>
                        <a:rPr lang="en-US" dirty="0" smtClean="0"/>
                        <a:t>RGB: decimal</a:t>
                      </a:r>
                      <a:endParaRPr lang="en-US" dirty="0"/>
                    </a:p>
                  </a:txBody>
                  <a:tcPr/>
                </a:tc>
                <a:tc>
                  <a:txBody>
                    <a:bodyPr/>
                    <a:lstStyle/>
                    <a:p>
                      <a:r>
                        <a:rPr lang="en-US" sz="1800" b="0" i="0" kern="1200" dirty="0" smtClean="0">
                          <a:solidFill>
                            <a:schemeClr val="dk1"/>
                          </a:solidFill>
                          <a:effectLst/>
                          <a:latin typeface="+mn-lt"/>
                          <a:ea typeface="+mn-ea"/>
                          <a:cs typeface="+mn-cs"/>
                        </a:rPr>
                        <a:t>255, 190, 0</a:t>
                      </a:r>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Machine</a:t>
                      </a:r>
                    </a:p>
                  </a:txBody>
                  <a:tcPr/>
                </a:tc>
                <a:extLst>
                  <a:ext uri="{0D108BD9-81ED-4DB2-BD59-A6C34878D82A}">
                    <a16:rowId xmlns:a16="http://schemas.microsoft.com/office/drawing/2014/main" val="3084770391"/>
                  </a:ext>
                </a:extLst>
              </a:tr>
              <a:tr h="464266">
                <a:tc>
                  <a:txBody>
                    <a:bodyPr/>
                    <a:lstStyle/>
                    <a:p>
                      <a:r>
                        <a:rPr lang="en-US" dirty="0" smtClean="0"/>
                        <a:t>CMYK</a:t>
                      </a:r>
                      <a:endParaRPr lang="en-US" dirty="0"/>
                    </a:p>
                  </a:txBody>
                  <a:tcPr/>
                </a:tc>
                <a:tc>
                  <a:txBody>
                    <a:bodyPr/>
                    <a:lstStyle/>
                    <a:p>
                      <a:pPr fontAlgn="t"/>
                      <a:r>
                        <a:rPr lang="en-US" dirty="0">
                          <a:effectLst/>
                        </a:rPr>
                        <a:t>0%, 25%, 100%, 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Machine</a:t>
                      </a:r>
                    </a:p>
                  </a:txBody>
                  <a:tcPr/>
                </a:tc>
                <a:extLst>
                  <a:ext uri="{0D108BD9-81ED-4DB2-BD59-A6C34878D82A}">
                    <a16:rowId xmlns:a16="http://schemas.microsoft.com/office/drawing/2014/main" val="1723682959"/>
                  </a:ext>
                </a:extLst>
              </a:tr>
            </a:tbl>
          </a:graphicData>
        </a:graphic>
      </p:graphicFrame>
    </p:spTree>
    <p:extLst>
      <p:ext uri="{BB962C8B-B14F-4D97-AF65-F5344CB8AC3E}">
        <p14:creationId xmlns:p14="http://schemas.microsoft.com/office/powerpoint/2010/main" val="37700475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(less is better)</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0076" y="1617486"/>
            <a:ext cx="4017486" cy="4671801"/>
          </a:xfrm>
          <a:prstGeom prst="rect">
            <a:avLst/>
          </a:prstGeom>
        </p:spPr>
      </p:pic>
      <p:sp>
        <p:nvSpPr>
          <p:cNvPr id="7" name="TextBox 6"/>
          <p:cNvSpPr txBox="1"/>
          <p:nvPr/>
        </p:nvSpPr>
        <p:spPr>
          <a:xfrm>
            <a:off x="3205508" y="4490819"/>
            <a:ext cx="1919500" cy="369332"/>
          </a:xfrm>
          <a:prstGeom prst="rect">
            <a:avLst/>
          </a:prstGeom>
          <a:noFill/>
        </p:spPr>
        <p:txBody>
          <a:bodyPr wrap="none" rtlCol="0">
            <a:spAutoFit/>
          </a:bodyPr>
          <a:lstStyle/>
          <a:p>
            <a:r>
              <a:rPr lang="en-US" dirty="0" smtClean="0">
                <a:solidFill>
                  <a:schemeClr val="accent6">
                    <a:lumMod val="75000"/>
                  </a:schemeClr>
                </a:solidFill>
              </a:rPr>
              <a:t>Parameter Name</a:t>
            </a:r>
            <a:endParaRPr lang="en-US" dirty="0">
              <a:solidFill>
                <a:schemeClr val="accent6">
                  <a:lumMod val="75000"/>
                </a:schemeClr>
              </a:solidFill>
            </a:endParaRPr>
          </a:p>
        </p:txBody>
      </p:sp>
      <p:cxnSp>
        <p:nvCxnSpPr>
          <p:cNvPr id="9" name="Straight Arrow Connector 8"/>
          <p:cNvCxnSpPr/>
          <p:nvPr/>
        </p:nvCxnSpPr>
        <p:spPr>
          <a:xfrm>
            <a:off x="4975668" y="4806176"/>
            <a:ext cx="889873" cy="223024"/>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41502" y="5445215"/>
            <a:ext cx="1891736" cy="369332"/>
          </a:xfrm>
          <a:prstGeom prst="rect">
            <a:avLst/>
          </a:prstGeom>
          <a:noFill/>
        </p:spPr>
        <p:txBody>
          <a:bodyPr wrap="none" rtlCol="0">
            <a:spAutoFit/>
          </a:bodyPr>
          <a:lstStyle/>
          <a:p>
            <a:r>
              <a:rPr lang="en-US" dirty="0" smtClean="0">
                <a:solidFill>
                  <a:schemeClr val="accent3">
                    <a:lumMod val="50000"/>
                  </a:schemeClr>
                </a:solidFill>
              </a:rPr>
              <a:t>Parameter Value</a:t>
            </a:r>
            <a:endParaRPr lang="en-US" dirty="0">
              <a:solidFill>
                <a:schemeClr val="accent3">
                  <a:lumMod val="50000"/>
                </a:schemeClr>
              </a:solidFill>
            </a:endParaRPr>
          </a:p>
        </p:txBody>
      </p:sp>
      <p:cxnSp>
        <p:nvCxnSpPr>
          <p:cNvPr id="11" name="Straight Arrow Connector 10"/>
          <p:cNvCxnSpPr>
            <a:stCxn id="10" idx="3"/>
          </p:cNvCxnSpPr>
          <p:nvPr/>
        </p:nvCxnSpPr>
        <p:spPr>
          <a:xfrm flipV="1">
            <a:off x="5333238" y="5386491"/>
            <a:ext cx="654381" cy="243390"/>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6341" y="1617486"/>
            <a:ext cx="3222703" cy="1754326"/>
          </a:xfrm>
          <a:prstGeom prst="rect">
            <a:avLst/>
          </a:prstGeom>
          <a:noFill/>
        </p:spPr>
        <p:txBody>
          <a:bodyPr wrap="square" rtlCol="0">
            <a:spAutoFit/>
          </a:bodyPr>
          <a:lstStyle/>
          <a:p>
            <a:r>
              <a:rPr lang="en-US" dirty="0" smtClean="0"/>
              <a:t>This is a parameter file used by the Varian NMR spectrometers.  (Line numbers on the left are not part of the file but were introduced by the viewer.)</a:t>
            </a:r>
            <a:endParaRPr lang="en-US" dirty="0"/>
          </a:p>
        </p:txBody>
      </p:sp>
    </p:spTree>
    <p:extLst>
      <p:ext uri="{BB962C8B-B14F-4D97-AF65-F5344CB8AC3E}">
        <p14:creationId xmlns:p14="http://schemas.microsoft.com/office/powerpoint/2010/main" val="33972020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metric for readability?</a:t>
            </a:r>
            <a:endParaRPr lang="en-US" dirty="0"/>
          </a:p>
        </p:txBody>
      </p:sp>
      <p:sp>
        <p:nvSpPr>
          <p:cNvPr id="3" name="Content Placeholder 2"/>
          <p:cNvSpPr>
            <a:spLocks noGrp="1"/>
          </p:cNvSpPr>
          <p:nvPr>
            <p:ph idx="1"/>
          </p:nvPr>
        </p:nvSpPr>
        <p:spPr>
          <a:xfrm>
            <a:off x="677334" y="2160589"/>
            <a:ext cx="8042920" cy="3972581"/>
          </a:xfrm>
        </p:spPr>
        <p:txBody>
          <a:bodyPr>
            <a:normAutofit/>
          </a:bodyPr>
          <a:lstStyle/>
          <a:p>
            <a:pPr marL="0" indent="0">
              <a:buNone/>
            </a:pPr>
            <a:r>
              <a:rPr lang="en-US" sz="2000" dirty="0" smtClean="0"/>
              <a:t>                  Characters used for data names and values</a:t>
            </a:r>
          </a:p>
          <a:p>
            <a:pPr marL="0" indent="0">
              <a:buNone/>
            </a:pPr>
            <a:r>
              <a:rPr lang="en-US" sz="2000" dirty="0" smtClean="0"/>
              <a:t>Total characters (including syntax but not whitespace or comments)</a:t>
            </a:r>
          </a:p>
          <a:p>
            <a:pPr marL="0" indent="0">
              <a:buNone/>
            </a:pPr>
            <a:endParaRPr lang="en-US" sz="2000" dirty="0"/>
          </a:p>
          <a:p>
            <a:pPr marL="0" indent="0">
              <a:buNone/>
            </a:pPr>
            <a:endParaRPr lang="en-US" sz="2000" dirty="0" smtClean="0"/>
          </a:p>
          <a:p>
            <a:pPr marL="0" indent="0">
              <a:buNone/>
            </a:pPr>
            <a:r>
              <a:rPr lang="en-US" sz="2000" dirty="0" smtClean="0"/>
              <a:t>This simple formula is used to compare three serialization of the STAR NMR data file: STAR, JSON and XML</a:t>
            </a:r>
            <a:endParaRPr lang="en-US" sz="2000" dirty="0"/>
          </a:p>
        </p:txBody>
      </p:sp>
      <p:cxnSp>
        <p:nvCxnSpPr>
          <p:cNvPr id="5" name="Straight Connector 4"/>
          <p:cNvCxnSpPr/>
          <p:nvPr/>
        </p:nvCxnSpPr>
        <p:spPr>
          <a:xfrm>
            <a:off x="758285" y="2575931"/>
            <a:ext cx="770549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19504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 we have examined before</a:t>
            </a:r>
            <a:endParaRPr lang="en-US" dirty="0"/>
          </a:p>
        </p:txBody>
      </p:sp>
      <p:sp>
        <p:nvSpPr>
          <p:cNvPr id="3" name="Content Placeholder 2"/>
          <p:cNvSpPr>
            <a:spLocks noGrp="1"/>
          </p:cNvSpPr>
          <p:nvPr>
            <p:ph idx="1"/>
          </p:nvPr>
        </p:nvSpPr>
        <p:spPr>
          <a:xfrm>
            <a:off x="6241792" y="2903652"/>
            <a:ext cx="4095388" cy="3184914"/>
          </a:xfrm>
        </p:spPr>
        <p:txBody>
          <a:bodyPr>
            <a:normAutofit lnSpcReduction="10000"/>
          </a:bodyPr>
          <a:lstStyle/>
          <a:p>
            <a:r>
              <a:rPr lang="en-US" sz="2400" dirty="0" smtClean="0"/>
              <a:t>Comments and whitespace are ignored</a:t>
            </a:r>
          </a:p>
          <a:p>
            <a:r>
              <a:rPr lang="en-US" sz="2400" dirty="0" smtClean="0">
                <a:solidFill>
                  <a:schemeClr val="tx1"/>
                </a:solidFill>
              </a:rPr>
              <a:t>Score: </a:t>
            </a:r>
            <a:r>
              <a:rPr lang="en-US" sz="2400" b="1" dirty="0" smtClean="0">
                <a:solidFill>
                  <a:schemeClr val="accent2"/>
                </a:solidFill>
              </a:rPr>
              <a:t>93.8%</a:t>
            </a:r>
          </a:p>
          <a:p>
            <a:r>
              <a:rPr lang="en-US" sz="2400" dirty="0" smtClean="0">
                <a:solidFill>
                  <a:schemeClr val="tx1"/>
                </a:solidFill>
              </a:rPr>
              <a:t>(Note, this is for the larger example in the paper.  I haven’t checked this abbreviated example.)</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4800" b="1" dirty="0" smtClean="0">
                <a:latin typeface="Courier New" panose="02070309020205020404" pitchFamily="49" charset="0"/>
                <a:cs typeface="Courier New" panose="02070309020205020404" pitchFamily="49" charset="0"/>
              </a:rPr>
              <a:t>data_</a:t>
            </a:r>
            <a:r>
              <a:rPr lang="en-US" sz="4800" dirty="0" smtClean="0">
                <a:solidFill>
                  <a:schemeClr val="accent6">
                    <a:lumMod val="75000"/>
                  </a:schemeClr>
                </a:solidFill>
                <a:latin typeface="Courier New" panose="02070309020205020404" pitchFamily="49" charset="0"/>
                <a:cs typeface="Courier New" panose="02070309020205020404" pitchFamily="49" charset="0"/>
              </a:rPr>
              <a:t>5208</a:t>
            </a:r>
          </a:p>
          <a:p>
            <a:pPr marL="0" indent="0">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 sz="4800" dirty="0" smtClean="0">
                <a:solidFill>
                  <a:srgbClr val="00B050"/>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solidFill>
                  <a:srgbClr val="00B050"/>
                </a:solidFill>
                <a:latin typeface="Courier New" panose="02070309020205020404" pitchFamily="49" charset="0"/>
                <a:cs typeface="Courier New" panose="02070309020205020404" pitchFamily="49" charset="0"/>
              </a:rPr>
              <a:t>#  Entry information  #</a:t>
            </a:r>
          </a:p>
          <a:p>
            <a:pPr marL="0" indent="0">
              <a:spcBef>
                <a:spcPts val="0"/>
              </a:spcBef>
              <a:buFont typeface="Wingdings 3" charset="2"/>
              <a:buNone/>
            </a:pPr>
            <a:r>
              <a:rPr lang="en" sz="4800" dirty="0" smtClean="0">
                <a:solidFill>
                  <a:srgbClr val="00B050"/>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b="1" dirty="0" err="1" smtClean="0">
                <a:latin typeface="Courier New" panose="02070309020205020404" pitchFamily="49" charset="0"/>
                <a:cs typeface="Courier New" panose="02070309020205020404" pitchFamily="49" charset="0"/>
              </a:rPr>
              <a:t>save_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entry_information</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original</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2001-11-14</a:t>
            </a:r>
            <a:r>
              <a:rPr lang="en-US" sz="4800" dirty="0" smtClean="0">
                <a:latin typeface="Courier New" panose="02070309020205020404" pitchFamily="49" charset="0"/>
                <a:cs typeface="Courier New" panose="02070309020205020404" pitchFamily="49" charset="0"/>
              </a:rPr>
              <a:t>    </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author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3.1.1.61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2.1</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NMR</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a:t>
            </a:r>
          </a:p>
          <a:p>
            <a:pPr marL="0" indent="0">
              <a:spcBef>
                <a:spcPts val="0"/>
              </a:spcBef>
              <a:buFont typeface="Wingdings 3" charset="2"/>
              <a:buNone/>
            </a:pPr>
            <a:endParaRPr lang="en-US"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b="1" dirty="0" smtClean="0">
                <a:latin typeface="Courier New" panose="02070309020205020404" pitchFamily="49" charset="0"/>
                <a:cs typeface="Courier New" panose="02070309020205020404" pitchFamily="49" charset="0"/>
              </a:rPr>
              <a:t>loop_</a:t>
            </a: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Entry_author.Ordinal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Entry_author.Given_name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Entry_author.Family_name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Entry_author.First_initial</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Entry_author.Middle_initials</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Entry_author.Family_title</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b="1" dirty="0" smtClean="0">
                <a:latin typeface="Courier New" panose="02070309020205020404" pitchFamily="49" charset="0"/>
                <a:cs typeface="Courier New" panose="02070309020205020404" pitchFamily="49" charset="0"/>
              </a:rPr>
              <a:t>_</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Entry_author.Entry_ID</a:t>
            </a:r>
            <a:endParaRPr lang="en-US" sz="4800" dirty="0" smtClean="0">
              <a:solidFill>
                <a:schemeClr val="accent6">
                  <a:lumMod val="75000"/>
                </a:schemeClr>
              </a:solidFill>
              <a:latin typeface="Courier New" panose="02070309020205020404" pitchFamily="49" charset="0"/>
              <a:cs typeface="Courier New" panose="02070309020205020404" pitchFamily="49" charset="0"/>
            </a:endParaRPr>
          </a:p>
          <a:p>
            <a:pPr marL="0" indent="0">
              <a:spcBef>
                <a:spcPts val="0"/>
              </a:spcBef>
              <a:buFont typeface="Wingdings 3" charset="2"/>
              <a:buNone/>
            </a:pPr>
            <a:endParaRPr lang="en" sz="4800" dirty="0" smtClean="0">
              <a:latin typeface="Courier New" panose="02070309020205020404" pitchFamily="49" charset="0"/>
              <a:cs typeface="Courier New" panose="02070309020205020404" pitchFamily="49" charset="0"/>
            </a:endParaRPr>
          </a:p>
          <a:p>
            <a:pPr marL="0" indent="0">
              <a:spcBef>
                <a:spcPts val="0"/>
              </a:spcBef>
              <a:buFont typeface="Wingdings 3" charset="2"/>
              <a:buNone/>
            </a:pPr>
            <a:r>
              <a:rPr lang="en-US" sz="4800" dirty="0" smtClean="0">
                <a:latin typeface="Courier New" panose="02070309020205020404" pitchFamily="49" charset="0"/>
                <a:cs typeface="Courier New" panose="02070309020205020404" pitchFamily="49" charset="0"/>
              </a:rPr>
              <a:t>      </a:t>
            </a:r>
            <a:r>
              <a:rPr lang="en-US" sz="4800" dirty="0" smtClean="0">
                <a:solidFill>
                  <a:schemeClr val="accent4">
                    <a:lumMod val="75000"/>
                  </a:schemeClr>
                </a:solidFill>
                <a:latin typeface="Courier New" panose="02070309020205020404" pitchFamily="49" charset="0"/>
                <a:cs typeface="Courier New" panose="02070309020205020404" pitchFamily="49" charset="0"/>
              </a:rPr>
              <a:t>1 Michael </a:t>
            </a:r>
            <a:r>
              <a:rPr lang="en-US" sz="4800" dirty="0" err="1" smtClean="0">
                <a:solidFill>
                  <a:schemeClr val="accent4">
                    <a:lumMod val="75000"/>
                  </a:schemeClr>
                </a:solidFill>
                <a:latin typeface="Courier New" panose="02070309020205020404" pitchFamily="49" charset="0"/>
                <a:cs typeface="Courier New" panose="02070309020205020404" pitchFamily="49" charset="0"/>
              </a:rPr>
              <a:t>Gryk</a:t>
            </a:r>
            <a:r>
              <a:rPr lang="en-US" sz="4800" dirty="0" smtClean="0">
                <a:solidFill>
                  <a:schemeClr val="accent4">
                    <a:lumMod val="75000"/>
                  </a:schemeClr>
                </a:solidFill>
                <a:latin typeface="Courier New" panose="02070309020205020404" pitchFamily="49" charset="0"/>
                <a:cs typeface="Courier New" panose="02070309020205020404" pitchFamily="49" charset="0"/>
              </a:rPr>
              <a:t>        . R. . 5208 </a:t>
            </a:r>
          </a:p>
          <a:p>
            <a:pPr marL="0" indent="0">
              <a:spcBef>
                <a:spcPts val="0"/>
              </a:spcBef>
              <a:buFont typeface="Wingdings 3" charset="2"/>
              <a:buNone/>
            </a:pPr>
            <a:r>
              <a:rPr lang="pl-PL" sz="4800" dirty="0" smtClean="0">
                <a:solidFill>
                  <a:schemeClr val="accent4">
                    <a:lumMod val="75000"/>
                  </a:schemeClr>
                </a:solidFill>
                <a:latin typeface="Courier New" panose="02070309020205020404" pitchFamily="49" charset="0"/>
                <a:cs typeface="Courier New" panose="02070309020205020404" pitchFamily="49" charset="0"/>
              </a:rPr>
              <a:t>      2 Mark    Maciejewski . W.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3 Anthony Robertson   . .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4 Mary    Mullen      . A.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5 Samuel  Wilson      . H. . 5208 </a:t>
            </a:r>
          </a:p>
          <a:p>
            <a:pPr marL="0" indent="0">
              <a:spcBef>
                <a:spcPts val="0"/>
              </a:spcBef>
              <a:buFont typeface="Wingdings 3" charset="2"/>
              <a:buNone/>
            </a:pPr>
            <a:r>
              <a:rPr lang="en-US" sz="4800" dirty="0" smtClean="0">
                <a:solidFill>
                  <a:schemeClr val="accent4">
                    <a:lumMod val="75000"/>
                  </a:schemeClr>
                </a:solidFill>
                <a:latin typeface="Courier New" panose="02070309020205020404" pitchFamily="49" charset="0"/>
                <a:cs typeface="Courier New" panose="02070309020205020404" pitchFamily="49" charset="0"/>
              </a:rPr>
              <a:t>      6 Gregory Mullen      . P. . 5208 </a:t>
            </a:r>
          </a:p>
          <a:p>
            <a:pPr marL="0" indent="0">
              <a:spcBef>
                <a:spcPts val="0"/>
              </a:spcBef>
              <a:buFont typeface="Wingdings 3" charset="2"/>
              <a:buNone/>
            </a:pP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32406108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JSON representation</a:t>
            </a:r>
            <a:endParaRPr lang="en-US" dirty="0"/>
          </a:p>
        </p:txBody>
      </p:sp>
      <p:sp>
        <p:nvSpPr>
          <p:cNvPr id="3" name="Content Placeholder 2"/>
          <p:cNvSpPr>
            <a:spLocks noGrp="1"/>
          </p:cNvSpPr>
          <p:nvPr>
            <p:ph idx="1"/>
          </p:nvPr>
        </p:nvSpPr>
        <p:spPr>
          <a:xfrm>
            <a:off x="6241792" y="2903652"/>
            <a:ext cx="4095388" cy="3184914"/>
          </a:xfrm>
        </p:spPr>
        <p:txBody>
          <a:bodyPr>
            <a:normAutofit/>
          </a:bodyPr>
          <a:lstStyle/>
          <a:p>
            <a:r>
              <a:rPr lang="en-US" sz="2400" dirty="0" smtClean="0"/>
              <a:t>JSON has no comments</a:t>
            </a:r>
          </a:p>
          <a:p>
            <a:r>
              <a:rPr lang="en-US" sz="2400" dirty="0" smtClean="0">
                <a:solidFill>
                  <a:schemeClr val="tx1"/>
                </a:solidFill>
              </a:rPr>
              <a:t>Score: </a:t>
            </a:r>
            <a:r>
              <a:rPr lang="en-US" sz="2400" b="1" dirty="0" smtClean="0">
                <a:solidFill>
                  <a:schemeClr val="accent2"/>
                </a:solidFill>
              </a:rPr>
              <a:t>72.5%</a:t>
            </a:r>
          </a:p>
          <a:p>
            <a:r>
              <a:rPr lang="en-US" sz="2400" dirty="0" smtClean="0">
                <a:solidFill>
                  <a:schemeClr val="tx1"/>
                </a:solidFill>
              </a:rPr>
              <a:t>This particular data can be challenging to read in lists as ‘.’ is used for NULL.</a:t>
            </a:r>
          </a:p>
          <a:p>
            <a:pPr marL="0" indent="0">
              <a:buNone/>
            </a:pPr>
            <a:endParaRPr lang="en-US" sz="2400" dirty="0" smtClean="0"/>
          </a:p>
        </p:txBody>
      </p:sp>
      <p:sp>
        <p:nvSpPr>
          <p:cNvPr id="5" name="Content Placeholder 2"/>
          <p:cNvSpPr txBox="1">
            <a:spLocks/>
          </p:cNvSpPr>
          <p:nvPr/>
        </p:nvSpPr>
        <p:spPr>
          <a:xfrm>
            <a:off x="554669" y="1270000"/>
            <a:ext cx="5500443"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en-US" sz="4800" dirty="0">
                <a:latin typeface="Courier New" panose="02070309020205020404" pitchFamily="49" charset="0"/>
                <a:cs typeface="Courier New" panose="02070309020205020404" pitchFamily="49" charset="0"/>
              </a:rPr>
              <a:t>{"STAR-file" : </a:t>
            </a:r>
          </a:p>
          <a:p>
            <a:pPr marL="0" indent="0">
              <a:spcBef>
                <a:spcPts val="0"/>
              </a:spcBef>
              <a:buNone/>
            </a:pPr>
            <a:r>
              <a:rPr lang="en-US" sz="4800" dirty="0">
                <a:latin typeface="Courier New" panose="02070309020205020404" pitchFamily="49" charset="0"/>
                <a:cs typeface="Courier New" panose="02070309020205020404" pitchFamily="49" charset="0"/>
              </a:rPr>
              <a:t> {"data" : { </a:t>
            </a:r>
          </a:p>
          <a:p>
            <a:pPr marL="0" indent="0">
              <a:spcBef>
                <a:spcPts val="0"/>
              </a:spcBef>
              <a:buNone/>
            </a:pPr>
            <a:r>
              <a:rPr lang="en-US" sz="4800" dirty="0">
                <a:latin typeface="Courier New" panose="02070309020205020404" pitchFamily="49" charset="0"/>
                <a:cs typeface="Courier New" panose="02070309020205020404" pitchFamily="49" charset="0"/>
              </a:rPr>
              <a:t>   "name" : "</a:t>
            </a:r>
            <a:r>
              <a:rPr lang="en-US" sz="4800" dirty="0">
                <a:solidFill>
                  <a:schemeClr val="accent6">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   "save" : { "name" : "</a:t>
            </a:r>
            <a:r>
              <a:rPr lang="en-US" sz="4800" dirty="0" err="1">
                <a:solidFill>
                  <a:schemeClr val="accent6">
                    <a:lumMod val="75000"/>
                  </a:schemeClr>
                </a:solidFill>
                <a:latin typeface="Courier New" panose="02070309020205020404" pitchFamily="49" charset="0"/>
                <a:cs typeface="Courier New" panose="02070309020205020404" pitchFamily="49" charset="0"/>
              </a:rPr>
              <a:t>entry_information</a:t>
            </a: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smtClean="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original</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2001-11-14</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Entry.Accession_date</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2001-11-14</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2002-05-07</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2002-05-07</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author</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3.1.1.61</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2.1</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NMR</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err="1">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a:latin typeface="Courier New" panose="02070309020205020404" pitchFamily="49" charset="0"/>
                <a:cs typeface="Courier New" panose="02070309020205020404" pitchFamily="49" charset="0"/>
              </a:rPr>
              <a:t>" : "</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smtClean="0">
                <a:latin typeface="Courier New" panose="02070309020205020404" pitchFamily="49" charset="0"/>
                <a:cs typeface="Courier New" panose="02070309020205020404" pitchFamily="49" charset="0"/>
              </a:rPr>
              <a:t>	"</a:t>
            </a:r>
            <a:r>
              <a:rPr lang="en-US" sz="4800" dirty="0">
                <a:latin typeface="Courier New" panose="02070309020205020404" pitchFamily="49" charset="0"/>
                <a:cs typeface="Courier New" panose="02070309020205020404" pitchFamily="49" charset="0"/>
              </a:rPr>
              <a:t>loop" : [["</a:t>
            </a:r>
            <a:r>
              <a:rPr lang="en-US" sz="4800" dirty="0">
                <a:solidFill>
                  <a:schemeClr val="accent6">
                    <a:lumMod val="75000"/>
                  </a:schemeClr>
                </a:solidFill>
                <a:latin typeface="Courier New" panose="02070309020205020404" pitchFamily="49" charset="0"/>
                <a:cs typeface="Courier New" panose="02070309020205020404" pitchFamily="49" charset="0"/>
              </a:rPr>
              <a:t>Entry_author.Ordinal</a:t>
            </a:r>
            <a:r>
              <a:rPr lang="en-US" sz="4800" dirty="0">
                <a:latin typeface="Courier New" panose="02070309020205020404" pitchFamily="49" charset="0"/>
                <a:cs typeface="Courier New" panose="02070309020205020404" pitchFamily="49" charset="0"/>
              </a:rPr>
              <a:t>","</a:t>
            </a:r>
            <a:r>
              <a:rPr lang="en-US" sz="4800" dirty="0">
                <a:solidFill>
                  <a:schemeClr val="accent6">
                    <a:lumMod val="75000"/>
                  </a:schemeClr>
                </a:solidFill>
                <a:latin typeface="Courier New" panose="02070309020205020404" pitchFamily="49" charset="0"/>
                <a:cs typeface="Courier New" panose="02070309020205020404" pitchFamily="49" charset="0"/>
              </a:rPr>
              <a:t>Entry_author.Given_name</a:t>
            </a:r>
            <a:r>
              <a:rPr lang="en-US" sz="4800" dirty="0">
                <a:latin typeface="Courier New" panose="02070309020205020404" pitchFamily="49" charset="0"/>
                <a:cs typeface="Courier New" panose="02070309020205020404" pitchFamily="49" charset="0"/>
              </a:rPr>
              <a:t>","</a:t>
            </a:r>
            <a:r>
              <a:rPr lang="en-US" sz="4800" dirty="0">
                <a:solidFill>
                  <a:schemeClr val="accent6">
                    <a:lumMod val="75000"/>
                  </a:schemeClr>
                </a:solidFill>
                <a:latin typeface="Courier New" panose="02070309020205020404" pitchFamily="49" charset="0"/>
                <a:cs typeface="Courier New" panose="02070309020205020404" pitchFamily="49" charset="0"/>
              </a:rPr>
              <a:t>Entry_author.Family_name</a:t>
            </a:r>
            <a:r>
              <a:rPr lang="en-US" sz="4800" dirty="0">
                <a:latin typeface="Courier New" panose="02070309020205020404" pitchFamily="49" charset="0"/>
                <a:cs typeface="Courier New" panose="02070309020205020404" pitchFamily="49" charset="0"/>
              </a:rPr>
              <a:t>","</a:t>
            </a:r>
            <a:r>
              <a:rPr lang="en-US" sz="4800" dirty="0">
                <a:solidFill>
                  <a:schemeClr val="accent6">
                    <a:lumMod val="75000"/>
                  </a:schemeClr>
                </a:solidFill>
                <a:latin typeface="Courier New" panose="02070309020205020404" pitchFamily="49" charset="0"/>
                <a:cs typeface="Courier New" panose="02070309020205020404" pitchFamily="49" charset="0"/>
              </a:rPr>
              <a:t>Entry_author.First_initial</a:t>
            </a:r>
            <a:r>
              <a:rPr lang="en-US" sz="4800" dirty="0">
                <a:latin typeface="Courier New" panose="02070309020205020404" pitchFamily="49" charset="0"/>
                <a:cs typeface="Courier New" panose="02070309020205020404" pitchFamily="49" charset="0"/>
              </a:rPr>
              <a:t>","</a:t>
            </a:r>
            <a:r>
              <a:rPr lang="en-US" sz="4800" dirty="0">
                <a:solidFill>
                  <a:schemeClr val="accent6">
                    <a:lumMod val="75000"/>
                  </a:schemeClr>
                </a:solidFill>
                <a:latin typeface="Courier New" panose="02070309020205020404" pitchFamily="49" charset="0"/>
                <a:cs typeface="Courier New" panose="02070309020205020404" pitchFamily="49" charset="0"/>
              </a:rPr>
              <a:t>Entry_author.Middle_initials</a:t>
            </a:r>
            <a:r>
              <a:rPr lang="en-US" sz="4800" dirty="0">
                <a:latin typeface="Courier New" panose="02070309020205020404" pitchFamily="49" charset="0"/>
                <a:cs typeface="Courier New" panose="02070309020205020404" pitchFamily="49" charset="0"/>
              </a:rPr>
              <a:t>","</a:t>
            </a:r>
            <a:r>
              <a:rPr lang="en-US" sz="4800" dirty="0">
                <a:solidFill>
                  <a:schemeClr val="accent6">
                    <a:lumMod val="75000"/>
                  </a:schemeClr>
                </a:solidFill>
                <a:latin typeface="Courier New" panose="02070309020205020404" pitchFamily="49" charset="0"/>
                <a:cs typeface="Courier New" panose="02070309020205020404" pitchFamily="49" charset="0"/>
              </a:rPr>
              <a:t>Entry_author.Family_title</a:t>
            </a:r>
            <a:r>
              <a:rPr lang="en-US" sz="4800" dirty="0">
                <a:latin typeface="Courier New" panose="02070309020205020404" pitchFamily="49" charset="0"/>
                <a:cs typeface="Courier New" panose="02070309020205020404" pitchFamily="49" charset="0"/>
              </a:rPr>
              <a:t>","</a:t>
            </a:r>
            <a:r>
              <a:rPr lang="en-US" sz="4800" dirty="0">
                <a:solidFill>
                  <a:schemeClr val="accent6">
                    <a:lumMod val="75000"/>
                  </a:schemeClr>
                </a:solidFill>
                <a:latin typeface="Courier New" panose="02070309020205020404" pitchFamily="49" charset="0"/>
                <a:cs typeface="Courier New" panose="02070309020205020404" pitchFamily="49" charset="0"/>
              </a:rPr>
              <a:t>Entry_author.Entry_ID</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a:solidFill>
                  <a:schemeClr val="accent4">
                    <a:lumMod val="75000"/>
                  </a:schemeClr>
                </a:solidFill>
                <a:latin typeface="Courier New" panose="02070309020205020404" pitchFamily="49" charset="0"/>
                <a:cs typeface="Courier New" panose="02070309020205020404" pitchFamily="49" charset="0"/>
              </a:rPr>
              <a:t>1</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Michael</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Gryk</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R.</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a:solidFill>
                  <a:schemeClr val="accent4">
                    <a:lumMod val="75000"/>
                  </a:schemeClr>
                </a:solidFill>
                <a:latin typeface="Courier New" panose="02070309020205020404" pitchFamily="49" charset="0"/>
                <a:cs typeface="Courier New" panose="02070309020205020404" pitchFamily="49" charset="0"/>
              </a:rPr>
              <a:t>2</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Mark</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Maciejewski</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W.</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a:solidFill>
                  <a:schemeClr val="accent4">
                    <a:lumMod val="75000"/>
                  </a:schemeClr>
                </a:solidFill>
                <a:latin typeface="Courier New" panose="02070309020205020404" pitchFamily="49" charset="0"/>
                <a:cs typeface="Courier New" panose="02070309020205020404" pitchFamily="49" charset="0"/>
              </a:rPr>
              <a:t>3</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Anthony</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Robertson</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a:solidFill>
                  <a:schemeClr val="accent4">
                    <a:lumMod val="75000"/>
                  </a:schemeClr>
                </a:solidFill>
                <a:latin typeface="Courier New" panose="02070309020205020404" pitchFamily="49" charset="0"/>
                <a:cs typeface="Courier New" panose="02070309020205020404" pitchFamily="49" charset="0"/>
              </a:rPr>
              <a:t>4</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Mary</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Mullen</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a:solidFill>
                  <a:schemeClr val="accent4">
                    <a:lumMod val="75000"/>
                  </a:schemeClr>
                </a:solidFill>
                <a:latin typeface="Courier New" panose="02070309020205020404" pitchFamily="49" charset="0"/>
                <a:cs typeface="Courier New" panose="02070309020205020404" pitchFamily="49" charset="0"/>
              </a:rPr>
              <a:t>5</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Samuel</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Wilson</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H.</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a:solidFill>
                  <a:schemeClr val="accent4">
                    <a:lumMod val="75000"/>
                  </a:schemeClr>
                </a:solidFill>
                <a:latin typeface="Courier New" panose="02070309020205020404" pitchFamily="49" charset="0"/>
                <a:cs typeface="Courier New" panose="02070309020205020404" pitchFamily="49" charset="0"/>
              </a:rPr>
              <a:t>6</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Gregory</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Mullen</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P.</a:t>
            </a:r>
            <a:r>
              <a:rPr lang="en-US" sz="4800" dirty="0">
                <a:latin typeface="Courier New" panose="02070309020205020404" pitchFamily="49" charset="0"/>
                <a:cs typeface="Courier New" panose="02070309020205020404" pitchFamily="49" charset="0"/>
              </a:rPr>
              <a: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smtClean="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  </a:t>
            </a:r>
            <a:r>
              <a:rPr lang="en-US"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a:t>
            </a:r>
            <a:endParaRPr lang="en-US" sz="4800" dirty="0" smtClean="0">
              <a:latin typeface="Courier New" panose="02070309020205020404" pitchFamily="49" charset="0"/>
              <a:cs typeface="Courier New" panose="02070309020205020404" pitchFamily="49" charset="0"/>
            </a:endParaRPr>
          </a:p>
          <a:p>
            <a:pPr marL="0" indent="0">
              <a:spcBef>
                <a:spcPts val="0"/>
              </a:spcBef>
              <a:buNone/>
            </a:pP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31890179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 representation</a:t>
            </a:r>
            <a:endParaRPr lang="en-US" dirty="0"/>
          </a:p>
        </p:txBody>
      </p:sp>
      <p:sp>
        <p:nvSpPr>
          <p:cNvPr id="3" name="Content Placeholder 2"/>
          <p:cNvSpPr>
            <a:spLocks noGrp="1"/>
          </p:cNvSpPr>
          <p:nvPr>
            <p:ph idx="1"/>
          </p:nvPr>
        </p:nvSpPr>
        <p:spPr>
          <a:xfrm>
            <a:off x="7000075" y="2629652"/>
            <a:ext cx="4095388" cy="3184914"/>
          </a:xfrm>
        </p:spPr>
        <p:txBody>
          <a:bodyPr>
            <a:normAutofit/>
          </a:bodyPr>
          <a:lstStyle/>
          <a:p>
            <a:r>
              <a:rPr lang="en-US" sz="2400" dirty="0" smtClean="0"/>
              <a:t>Comments and whitespace are ignored</a:t>
            </a:r>
          </a:p>
          <a:p>
            <a:r>
              <a:rPr lang="en-US" sz="2400" dirty="0" smtClean="0">
                <a:solidFill>
                  <a:schemeClr val="tx1"/>
                </a:solidFill>
              </a:rPr>
              <a:t>Score: </a:t>
            </a:r>
            <a:r>
              <a:rPr lang="en-US" sz="2400" b="1" dirty="0" smtClean="0">
                <a:solidFill>
                  <a:schemeClr val="accent2"/>
                </a:solidFill>
              </a:rPr>
              <a:t>40.5%</a:t>
            </a:r>
          </a:p>
          <a:p>
            <a:r>
              <a:rPr lang="en-US" sz="2400" dirty="0" smtClean="0">
                <a:solidFill>
                  <a:schemeClr val="tx1"/>
                </a:solidFill>
              </a:rPr>
              <a:t>Tabular data is clearly the rough spot for XML (vs. STAR or JSON)</a:t>
            </a:r>
          </a:p>
          <a:p>
            <a:pPr marL="0" indent="0">
              <a:buNone/>
            </a:pPr>
            <a:endParaRPr lang="en-US" sz="2400" dirty="0" smtClean="0"/>
          </a:p>
        </p:txBody>
      </p:sp>
      <p:sp>
        <p:nvSpPr>
          <p:cNvPr id="5" name="Content Placeholder 2"/>
          <p:cNvSpPr txBox="1">
            <a:spLocks/>
          </p:cNvSpPr>
          <p:nvPr/>
        </p:nvSpPr>
        <p:spPr>
          <a:xfrm>
            <a:off x="554669" y="1270000"/>
            <a:ext cx="6147214" cy="5243819"/>
          </a:xfrm>
          <a:prstGeom prst="rect">
            <a:avLst/>
          </a:prstGeom>
          <a:ln>
            <a:solidFill>
              <a:schemeClr val="tx1"/>
            </a:solidFill>
          </a:ln>
        </p:spPr>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en-US" sz="4800" dirty="0">
                <a:latin typeface="Courier New" panose="02070309020205020404" pitchFamily="49" charset="0"/>
                <a:cs typeface="Courier New" panose="02070309020205020404" pitchFamily="49" charset="0"/>
              </a:rPr>
              <a:t>&lt;STAR-file version="Hall_96" </a:t>
            </a:r>
            <a:r>
              <a:rPr lang="en-US" sz="4800" dirty="0" err="1">
                <a:latin typeface="Courier New" panose="02070309020205020404" pitchFamily="49" charset="0"/>
                <a:cs typeface="Courier New" panose="02070309020205020404" pitchFamily="49" charset="0"/>
              </a:rPr>
              <a:t>xmlns</a:t>
            </a:r>
            <a:r>
              <a:rPr lang="en-US" sz="4800" dirty="0">
                <a:latin typeface="Courier New" panose="02070309020205020404" pitchFamily="49" charset="0"/>
                <a:cs typeface="Courier New" panose="02070309020205020404" pitchFamily="49" charset="0"/>
              </a:rPr>
              <a:t>="BMRB.STAR" </a:t>
            </a:r>
            <a:r>
              <a:rPr lang="en-US" sz="4800" dirty="0" err="1">
                <a:latin typeface="Courier New" panose="02070309020205020404" pitchFamily="49" charset="0"/>
                <a:cs typeface="Courier New" panose="02070309020205020404" pitchFamily="49" charset="0"/>
              </a:rPr>
              <a:t>xmlns:xsi</a:t>
            </a:r>
            <a:r>
              <a:rPr lang="en-US" sz="4800" dirty="0">
                <a:latin typeface="Courier New" panose="02070309020205020404" pitchFamily="49" charset="0"/>
                <a:cs typeface="Courier New" panose="02070309020205020404" pitchFamily="49" charset="0"/>
              </a:rPr>
              <a:t>="star.xsd"&gt;</a:t>
            </a:r>
          </a:p>
          <a:p>
            <a:pPr marL="0" indent="0">
              <a:spcBef>
                <a:spcPts val="0"/>
              </a:spcBef>
              <a:buNone/>
            </a:pPr>
            <a:r>
              <a:rPr lang="en-US" sz="4800" dirty="0">
                <a:latin typeface="Courier New" panose="02070309020205020404" pitchFamily="49" charset="0"/>
                <a:cs typeface="Courier New" panose="02070309020205020404" pitchFamily="49" charset="0"/>
              </a:rPr>
              <a:t> &lt;data name="</a:t>
            </a:r>
            <a:r>
              <a:rPr lang="en-US" sz="4800" dirty="0">
                <a:solidFill>
                  <a:schemeClr val="accent6">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  &lt;</a:t>
            </a:r>
            <a:r>
              <a:rPr lang="en-US" sz="4800" dirty="0">
                <a:latin typeface="Courier New" panose="02070309020205020404" pitchFamily="49" charset="0"/>
                <a:cs typeface="Courier New" panose="02070309020205020404" pitchFamily="49" charset="0"/>
              </a:rPr>
              <a:t>save name="</a:t>
            </a:r>
            <a:r>
              <a:rPr lang="en-US" sz="4800" dirty="0" err="1">
                <a:solidFill>
                  <a:schemeClr val="accent6">
                    <a:lumMod val="75000"/>
                  </a:schemeClr>
                </a:solidFill>
                <a:latin typeface="Courier New" panose="02070309020205020404" pitchFamily="49" charset="0"/>
                <a:cs typeface="Courier New" panose="02070309020205020404" pitchFamily="49" charset="0"/>
              </a:rPr>
              <a:t>entry_information</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smtClean="0">
                <a:latin typeface="Courier New" panose="02070309020205020404" pitchFamily="49" charset="0"/>
                <a:cs typeface="Courier New" panose="02070309020205020404" pitchFamily="49" charset="0"/>
              </a:rPr>
              <a:t>	&lt;</a:t>
            </a:r>
            <a:r>
              <a:rPr lang="en-US" sz="4800" dirty="0">
                <a:latin typeface="Courier New" panose="02070309020205020404" pitchFamily="49" charset="0"/>
                <a:cs typeface="Courier New" panose="02070309020205020404" pitchFamily="49" charset="0"/>
              </a:rPr>
              <a: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Entry.Version_type</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original</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Entry.Submission_date</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2001-11-14</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Entry.Accession_date</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&gt;</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2001-11-14</a:t>
            </a:r>
            <a:r>
              <a:rPr lang="en-US" sz="4800" dirty="0" smtClean="0">
                <a:latin typeface="Courier New" panose="02070309020205020404" pitchFamily="49" charset="0"/>
                <a:cs typeface="Courier New" panose="02070309020205020404" pitchFamily="49" charset="0"/>
              </a:rPr>
              <a:t>&lt;/</a:t>
            </a:r>
            <a:r>
              <a:rPr lang="en-US" sz="4800" dirty="0">
                <a:latin typeface="Courier New" panose="02070309020205020404" pitchFamily="49" charset="0"/>
                <a:cs typeface="Courier New" panose="02070309020205020404" pitchFamily="49" charset="0"/>
              </a:rPr>
              <a: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Entry.Last_release_date</a:t>
            </a:r>
            <a:r>
              <a:rPr lang="en-US" sz="4800" dirty="0">
                <a:latin typeface="Courier New" panose="02070309020205020404" pitchFamily="49" charset="0"/>
                <a:cs typeface="Courier New" panose="02070309020205020404" pitchFamily="49" charset="0"/>
              </a:rPr>
              <a:t>" &gt;</a:t>
            </a:r>
            <a:r>
              <a:rPr lang="en-US" sz="4800" dirty="0" smtClean="0">
                <a:solidFill>
                  <a:schemeClr val="accent4">
                    <a:lumMod val="75000"/>
                  </a:schemeClr>
                </a:solidFill>
                <a:latin typeface="Courier New" panose="02070309020205020404" pitchFamily="49" charset="0"/>
                <a:cs typeface="Courier New" panose="02070309020205020404" pitchFamily="49" charset="0"/>
              </a:rPr>
              <a:t>2002-05-07</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Entry.Original_release_date</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2002-05-07</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Entry.Origination</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author</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Entry.NMR_STAR_version</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3.1.1.61</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Entry.Original_NMR_STAR_version</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2.1</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Entry.Experimental_method</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NMR</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smtClean="0">
                <a:latin typeface="Courier New" panose="02070309020205020404" pitchFamily="49" charset="0"/>
                <a:cs typeface="Courier New" panose="02070309020205020404" pitchFamily="49" charset="0"/>
              </a:rPr>
              <a:t>="</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Entry.Experimental_method_subtype</a:t>
            </a:r>
            <a:r>
              <a:rPr lang="en-US" sz="4800" dirty="0" smtClean="0">
                <a:latin typeface="Courier New" panose="02070309020205020404" pitchFamily="49" charset="0"/>
                <a:cs typeface="Courier New" panose="02070309020205020404" pitchFamily="49" charset="0"/>
              </a:rPr>
              <a:t>" </a:t>
            </a:r>
            <a:r>
              <a:rPr lang="en-US" sz="4800" dirty="0">
                <a:latin typeface="Courier New" panose="02070309020205020404" pitchFamily="49" charset="0"/>
                <a:cs typeface="Courier New" panose="02070309020205020404" pitchFamily="49" charset="0"/>
              </a:rPr>
              <a:t>&gt;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&lt;/datum&gt;</a:t>
            </a:r>
          </a:p>
          <a:p>
            <a:pPr marL="0" indent="0">
              <a:spcBef>
                <a:spcPts val="0"/>
              </a:spcBef>
              <a:buNone/>
            </a:pPr>
            <a:r>
              <a:rPr lang="en-US" sz="4800" dirty="0">
                <a:latin typeface="Courier New" panose="02070309020205020404" pitchFamily="49" charset="0"/>
                <a:cs typeface="Courier New" panose="02070309020205020404" pitchFamily="49" charset="0"/>
              </a:rPr>
              <a:t>     &lt;datum key</a:t>
            </a:r>
            <a:r>
              <a:rPr lang="en-US" sz="4800" dirty="0" smtClean="0">
                <a:latin typeface="Courier New" panose="02070309020205020404" pitchFamily="49" charset="0"/>
                <a:cs typeface="Courier New" panose="02070309020205020404" pitchFamily="49" charset="0"/>
              </a:rPr>
              <a:t>="</a:t>
            </a:r>
            <a:r>
              <a:rPr lang="en-US" sz="4800" dirty="0" err="1" smtClean="0">
                <a:solidFill>
                  <a:schemeClr val="accent6">
                    <a:lumMod val="75000"/>
                  </a:schemeClr>
                </a:solidFill>
                <a:latin typeface="Courier New" panose="02070309020205020404" pitchFamily="49" charset="0"/>
                <a:cs typeface="Courier New" panose="02070309020205020404" pitchFamily="49" charset="0"/>
              </a:rPr>
              <a:t>Entry.Details</a:t>
            </a:r>
            <a:r>
              <a:rPr lang="en-US" sz="4800" dirty="0">
                <a:latin typeface="Courier New" panose="02070309020205020404" pitchFamily="49" charset="0"/>
                <a:cs typeface="Courier New" panose="02070309020205020404" pitchFamily="49" charset="0"/>
              </a:rPr>
              <a:t>" &gt;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&lt;/datum</a:t>
            </a:r>
            <a:r>
              <a:rPr lang="en-US" sz="4800" dirty="0" smtClean="0">
                <a:latin typeface="Courier New" panose="02070309020205020404" pitchFamily="49" charset="0"/>
                <a:cs typeface="Courier New" panose="02070309020205020404" pitchFamily="49" charset="0"/>
              </a:rPr>
              <a:t>&gt;</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&lt;loop&gt;</a:t>
            </a:r>
          </a:p>
          <a:p>
            <a:pPr marL="0" indent="0">
              <a:spcBef>
                <a:spcPts val="0"/>
              </a:spcBef>
              <a:buNone/>
            </a:pPr>
            <a:r>
              <a:rPr lang="en-US" sz="4800" dirty="0">
                <a:latin typeface="Courier New" panose="02070309020205020404" pitchFamily="49" charset="0"/>
                <a:cs typeface="Courier New" panose="02070309020205020404" pitchFamily="49" charset="0"/>
              </a:rPr>
              <a:t>      &lt;header&gt;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Entry_author.Ordinal</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Entry_author.Given_name</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Entry_author.Family_name</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Entry_author.First_initial</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Entry_author.Middle_initials</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Entry_author.Family_title</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&lt;column key="</a:t>
            </a:r>
            <a:r>
              <a:rPr lang="en-US" sz="4800" dirty="0" err="1">
                <a:solidFill>
                  <a:schemeClr val="accent6">
                    <a:lumMod val="75000"/>
                  </a:schemeClr>
                </a:solidFill>
                <a:latin typeface="Courier New" panose="02070309020205020404" pitchFamily="49" charset="0"/>
                <a:cs typeface="Courier New" panose="02070309020205020404" pitchFamily="49" charset="0"/>
              </a:rPr>
              <a:t>Entry_author.Entry_ID</a:t>
            </a:r>
            <a:r>
              <a:rPr lang="en-US" sz="4800" dirty="0">
                <a:latin typeface="Courier New" panose="02070309020205020404" pitchFamily="49" charset="0"/>
                <a:cs typeface="Courier New" panose="02070309020205020404" pitchFamily="49" charset="0"/>
              </a:rPr>
              <a:t>"/&gt;</a:t>
            </a:r>
          </a:p>
          <a:p>
            <a:pPr marL="0" indent="0">
              <a:spcBef>
                <a:spcPts val="0"/>
              </a:spcBef>
              <a:buNone/>
            </a:pPr>
            <a:r>
              <a:rPr lang="en-US" sz="4800" dirty="0">
                <a:latin typeface="Courier New" panose="02070309020205020404" pitchFamily="49" charset="0"/>
                <a:cs typeface="Courier New" panose="02070309020205020404" pitchFamily="49" charset="0"/>
              </a:rPr>
              <a:t>      &lt;/header&gt;</a:t>
            </a:r>
          </a:p>
          <a:p>
            <a:pPr marL="0" indent="0">
              <a:spcBef>
                <a:spcPts val="0"/>
              </a:spcBef>
              <a:buNone/>
            </a:pPr>
            <a:r>
              <a:rPr lang="en-US" sz="4800" dirty="0">
                <a:latin typeface="Courier New" panose="02070309020205020404" pitchFamily="49" charset="0"/>
                <a:cs typeface="Courier New" panose="02070309020205020404" pitchFamily="49" charset="0"/>
              </a:rPr>
              <a:t>      &lt;row&gt;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a:solidFill>
                  <a:schemeClr val="accent4">
                    <a:lumMod val="75000"/>
                  </a:schemeClr>
                </a:solidFill>
                <a:latin typeface="Courier New" panose="02070309020205020404" pitchFamily="49" charset="0"/>
                <a:cs typeface="Courier New" panose="02070309020205020404" pitchFamily="49" charset="0"/>
              </a:rPr>
              <a:t>1</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a:solidFill>
                  <a:schemeClr val="accent4">
                    <a:lumMod val="75000"/>
                  </a:schemeClr>
                </a:solidFill>
                <a:latin typeface="Courier New" panose="02070309020205020404" pitchFamily="49" charset="0"/>
                <a:cs typeface="Courier New" panose="02070309020205020404" pitchFamily="49" charset="0"/>
              </a:rPr>
              <a:t>Michael</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err="1">
                <a:solidFill>
                  <a:schemeClr val="accent4">
                    <a:lumMod val="75000"/>
                  </a:schemeClr>
                </a:solidFill>
                <a:latin typeface="Courier New" panose="02070309020205020404" pitchFamily="49" charset="0"/>
                <a:cs typeface="Courier New" panose="02070309020205020404" pitchFamily="49" charset="0"/>
              </a:rPr>
              <a:t>Gryk</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a:solidFill>
                  <a:schemeClr val="accent4">
                    <a:lumMod val="75000"/>
                  </a:schemeClr>
                </a:solidFill>
                <a:latin typeface="Courier New" panose="02070309020205020404" pitchFamily="49" charset="0"/>
                <a:cs typeface="Courier New" panose="02070309020205020404" pitchFamily="49" charset="0"/>
              </a:rPr>
              <a:t>R.</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a:solidFill>
                  <a:schemeClr val="accent4">
                    <a:lumMod val="75000"/>
                  </a:schemeClr>
                </a:solidFill>
                <a:latin typeface="Courier New" panose="02070309020205020404" pitchFamily="49" charset="0"/>
                <a:cs typeface="Courier New" panose="02070309020205020404" pitchFamily="49" charset="0"/>
              </a:rPr>
              <a:t>.</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&lt;cell&gt;</a:t>
            </a:r>
            <a:r>
              <a:rPr lang="en-US" sz="4800" dirty="0">
                <a:solidFill>
                  <a:schemeClr val="accent4">
                    <a:lumMod val="75000"/>
                  </a:schemeClr>
                </a:solidFill>
                <a:latin typeface="Courier New" panose="02070309020205020404" pitchFamily="49" charset="0"/>
                <a:cs typeface="Courier New" panose="02070309020205020404" pitchFamily="49" charset="0"/>
              </a:rPr>
              <a:t>5208</a:t>
            </a:r>
            <a:r>
              <a:rPr lang="en-US" sz="4800" dirty="0">
                <a:latin typeface="Courier New" panose="02070309020205020404" pitchFamily="49" charset="0"/>
                <a:cs typeface="Courier New" panose="02070309020205020404" pitchFamily="49" charset="0"/>
              </a:rPr>
              <a:t>&lt;/cell&gt;</a:t>
            </a:r>
          </a:p>
          <a:p>
            <a:pPr marL="0" indent="0">
              <a:spcBef>
                <a:spcPts val="0"/>
              </a:spcBef>
              <a:buNone/>
            </a:pPr>
            <a:r>
              <a:rPr lang="en-US" sz="4800" dirty="0">
                <a:latin typeface="Courier New" panose="02070309020205020404" pitchFamily="49" charset="0"/>
                <a:cs typeface="Courier New" panose="02070309020205020404" pitchFamily="49" charset="0"/>
              </a:rPr>
              <a:t>      &lt;/row&gt;</a:t>
            </a:r>
            <a:endParaRPr lang="en-US" sz="4300" dirty="0" smtClean="0">
              <a:latin typeface="Courier New" panose="02070309020205020404" pitchFamily="49" charset="0"/>
              <a:cs typeface="Courier New" panose="02070309020205020404" pitchFamily="49" charset="0"/>
            </a:endParaRPr>
          </a:p>
          <a:p>
            <a:pPr marL="0" indent="0">
              <a:buFont typeface="Wingdings 3" charset="2"/>
              <a:buNone/>
            </a:pPr>
            <a:endParaRPr lang="en-US" dirty="0" smtClean="0"/>
          </a:p>
          <a:p>
            <a:pPr marL="0" indent="0">
              <a:buFont typeface="Wingdings 3" charset="2"/>
              <a:buNone/>
            </a:pPr>
            <a:endParaRPr lang="en-US" dirty="0"/>
          </a:p>
        </p:txBody>
      </p:sp>
    </p:spTree>
    <p:extLst>
      <p:ext uri="{BB962C8B-B14F-4D97-AF65-F5344CB8AC3E}">
        <p14:creationId xmlns:p14="http://schemas.microsoft.com/office/powerpoint/2010/main" val="5091294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Critiques, Limitations, Pain Points, </a:t>
            </a:r>
            <a:br>
              <a:rPr lang="en-US" dirty="0" smtClean="0"/>
            </a:br>
            <a:r>
              <a:rPr lang="en-US" dirty="0" smtClean="0"/>
              <a:t>Discussion Points</a:t>
            </a:r>
            <a:endParaRPr lang="en-US" dirty="0"/>
          </a:p>
        </p:txBody>
      </p:sp>
    </p:spTree>
    <p:extLst>
      <p:ext uri="{BB962C8B-B14F-4D97-AF65-F5344CB8AC3E}">
        <p14:creationId xmlns:p14="http://schemas.microsoft.com/office/powerpoint/2010/main" val="40602056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a:t>
            </a:r>
            <a:endParaRPr lang="en-US" dirty="0"/>
          </a:p>
        </p:txBody>
      </p:sp>
      <p:sp>
        <p:nvSpPr>
          <p:cNvPr id="3" name="Content Placeholder 2"/>
          <p:cNvSpPr>
            <a:spLocks noGrp="1"/>
          </p:cNvSpPr>
          <p:nvPr>
            <p:ph idx="1"/>
          </p:nvPr>
        </p:nvSpPr>
        <p:spPr>
          <a:xfrm>
            <a:off x="677334" y="1796514"/>
            <a:ext cx="8596668" cy="2745948"/>
          </a:xfrm>
        </p:spPr>
        <p:txBody>
          <a:bodyPr>
            <a:normAutofit fontScale="92500"/>
          </a:bodyPr>
          <a:lstStyle/>
          <a:p>
            <a:r>
              <a:rPr lang="en-US" sz="2400" dirty="0" smtClean="0"/>
              <a:t>JSON has no comments</a:t>
            </a:r>
          </a:p>
          <a:p>
            <a:r>
              <a:rPr lang="en-US" sz="2400" dirty="0" smtClean="0"/>
              <a:t>Commenting out?  What is the readability effect?  Usability of commenting out? STAR only supports single-line comments.</a:t>
            </a:r>
          </a:p>
          <a:p>
            <a:r>
              <a:rPr lang="en-US" sz="2400" dirty="0" smtClean="0"/>
              <a:t>If comments are not interpreted by the machine, is it fair to count them as improving human readability?  Since comments are included purposefully to improve understandability, is it fair not to count them?</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8741" y="4816024"/>
            <a:ext cx="7628133" cy="1239088"/>
          </a:xfrm>
          <a:prstGeom prst="rect">
            <a:avLst/>
          </a:prstGeom>
          <a:ln>
            <a:solidFill>
              <a:schemeClr val="tx1"/>
            </a:solidFill>
          </a:ln>
        </p:spPr>
      </p:pic>
      <p:sp>
        <p:nvSpPr>
          <p:cNvPr id="5" name="TextBox 4"/>
          <p:cNvSpPr txBox="1"/>
          <p:nvPr/>
        </p:nvSpPr>
        <p:spPr>
          <a:xfrm>
            <a:off x="6809219" y="6055112"/>
            <a:ext cx="3647655" cy="307777"/>
          </a:xfrm>
          <a:prstGeom prst="rect">
            <a:avLst/>
          </a:prstGeom>
          <a:noFill/>
        </p:spPr>
        <p:txBody>
          <a:bodyPr wrap="square" rtlCol="0">
            <a:spAutoFit/>
          </a:bodyPr>
          <a:lstStyle/>
          <a:p>
            <a:r>
              <a:rPr lang="en-US" sz="1400" dirty="0"/>
              <a:t>https://en.wikipedia.org/wiki/JSON</a:t>
            </a:r>
          </a:p>
        </p:txBody>
      </p:sp>
    </p:spTree>
    <p:extLst>
      <p:ext uri="{BB962C8B-B14F-4D97-AF65-F5344CB8AC3E}">
        <p14:creationId xmlns:p14="http://schemas.microsoft.com/office/powerpoint/2010/main" val="12283443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Whitespace</a:t>
            </a:r>
            <a:endParaRPr lang="en-US" dirty="0"/>
          </a:p>
        </p:txBody>
      </p:sp>
      <p:sp>
        <p:nvSpPr>
          <p:cNvPr id="3" name="Content Placeholder 2"/>
          <p:cNvSpPr>
            <a:spLocks noGrp="1"/>
          </p:cNvSpPr>
          <p:nvPr>
            <p:ph idx="1"/>
          </p:nvPr>
        </p:nvSpPr>
        <p:spPr>
          <a:xfrm>
            <a:off x="677334" y="2160589"/>
            <a:ext cx="8596668" cy="4139850"/>
          </a:xfrm>
        </p:spPr>
        <p:txBody>
          <a:bodyPr/>
          <a:lstStyle/>
          <a:p>
            <a:r>
              <a:rPr lang="en-US" dirty="0" smtClean="0"/>
              <a:t>STAR definitely has an advantage (with respect to this formula) in using whitespace as a delimiter. The bulk of its syntactical characters are “free”.</a:t>
            </a:r>
          </a:p>
          <a:p>
            <a:r>
              <a:rPr lang="en-US" dirty="0" smtClean="0"/>
              <a:t>It may also </a:t>
            </a:r>
            <a:r>
              <a:rPr lang="en-US" dirty="0" smtClean="0"/>
              <a:t>be unfair </a:t>
            </a:r>
            <a:r>
              <a:rPr lang="en-US" dirty="0" smtClean="0"/>
              <a:t>to pretty print when assessing readability.</a:t>
            </a:r>
          </a:p>
          <a:p>
            <a:r>
              <a:rPr lang="en-US" dirty="0" smtClean="0"/>
              <a:t>The following is completely valid STAR</a:t>
            </a:r>
            <a:endParaRPr lang="en-US" dirty="0"/>
          </a:p>
        </p:txBody>
      </p:sp>
      <p:sp>
        <p:nvSpPr>
          <p:cNvPr id="4" name="TextBox 3"/>
          <p:cNvSpPr txBox="1"/>
          <p:nvPr/>
        </p:nvSpPr>
        <p:spPr>
          <a:xfrm>
            <a:off x="959005" y="3869473"/>
            <a:ext cx="8575288" cy="2708434"/>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loop</a:t>
            </a:r>
            <a:r>
              <a:rPr lang="en-US" sz="2000" dirty="0" smtClean="0">
                <a:latin typeface="Courier New" panose="02070309020205020404" pitchFamily="49" charset="0"/>
                <a:cs typeface="Courier New" panose="02070309020205020404" pitchFamily="49" charset="0"/>
              </a:rPr>
              <a:t>_ </a:t>
            </a:r>
            <a:r>
              <a:rPr lang="en-US" sz="2000" dirty="0">
                <a:latin typeface="Courier New" panose="02070309020205020404" pitchFamily="49" charset="0"/>
                <a:cs typeface="Courier New" panose="02070309020205020404" pitchFamily="49" charset="0"/>
              </a:rPr>
              <a:t>_</a:t>
            </a:r>
            <a:r>
              <a:rPr lang="en-US" sz="2000" dirty="0" err="1" smtClean="0">
                <a:latin typeface="Courier New" panose="02070309020205020404" pitchFamily="49" charset="0"/>
                <a:cs typeface="Courier New" panose="02070309020205020404" pitchFamily="49" charset="0"/>
              </a:rPr>
              <a:t>Entry_author.Ordinal</a:t>
            </a:r>
            <a:r>
              <a:rPr lang="en-US" sz="2000" dirty="0" smtClean="0">
                <a:latin typeface="Courier New" panose="02070309020205020404" pitchFamily="49" charset="0"/>
                <a:cs typeface="Courier New" panose="02070309020205020404" pitchFamily="49" charset="0"/>
              </a:rPr>
              <a:t> _</a:t>
            </a:r>
            <a:r>
              <a:rPr lang="en-US" sz="2000" dirty="0" err="1" smtClean="0">
                <a:latin typeface="Courier New" panose="02070309020205020404" pitchFamily="49" charset="0"/>
                <a:cs typeface="Courier New" panose="02070309020205020404" pitchFamily="49" charset="0"/>
              </a:rPr>
              <a:t>Entry_author.Given_name</a:t>
            </a:r>
            <a:r>
              <a:rPr lang="en-US" sz="2000" dirty="0" smtClean="0">
                <a:latin typeface="Courier New" panose="02070309020205020404" pitchFamily="49" charset="0"/>
                <a:cs typeface="Courier New" panose="02070309020205020404" pitchFamily="49" charset="0"/>
              </a:rPr>
              <a:t> _</a:t>
            </a:r>
            <a:r>
              <a:rPr lang="en-US" sz="2000" dirty="0" err="1" smtClean="0">
                <a:latin typeface="Courier New" panose="02070309020205020404" pitchFamily="49" charset="0"/>
                <a:cs typeface="Courier New" panose="02070309020205020404" pitchFamily="49" charset="0"/>
              </a:rPr>
              <a:t>Entry_author.Family_name</a:t>
            </a:r>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_</a:t>
            </a:r>
            <a:r>
              <a:rPr lang="en-US" sz="2000" dirty="0" err="1" smtClean="0">
                <a:latin typeface="Courier New" panose="02070309020205020404" pitchFamily="49" charset="0"/>
                <a:cs typeface="Courier New" panose="02070309020205020404" pitchFamily="49" charset="0"/>
              </a:rPr>
              <a:t>Entry_author.First_initial</a:t>
            </a:r>
            <a:r>
              <a:rPr lang="en-US" sz="2000" dirty="0" smtClean="0">
                <a:latin typeface="Courier New" panose="02070309020205020404" pitchFamily="49" charset="0"/>
                <a:cs typeface="Courier New" panose="02070309020205020404" pitchFamily="49" charset="0"/>
              </a:rPr>
              <a:t> _</a:t>
            </a:r>
            <a:r>
              <a:rPr lang="en-US" sz="2000" dirty="0" err="1" smtClean="0">
                <a:latin typeface="Courier New" panose="02070309020205020404" pitchFamily="49" charset="0"/>
                <a:cs typeface="Courier New" panose="02070309020205020404" pitchFamily="49" charset="0"/>
              </a:rPr>
              <a:t>Entry_author.Middle_initials</a:t>
            </a:r>
            <a:r>
              <a:rPr lang="en-US" sz="2000" dirty="0" smtClean="0">
                <a:latin typeface="Courier New" panose="02070309020205020404" pitchFamily="49" charset="0"/>
                <a:cs typeface="Courier New" panose="02070309020205020404" pitchFamily="49" charset="0"/>
              </a:rPr>
              <a:t> _</a:t>
            </a:r>
            <a:r>
              <a:rPr lang="en-US" sz="2000" dirty="0" err="1" smtClean="0">
                <a:latin typeface="Courier New" panose="02070309020205020404" pitchFamily="49" charset="0"/>
                <a:cs typeface="Courier New" panose="02070309020205020404" pitchFamily="49" charset="0"/>
              </a:rPr>
              <a:t>Entry_author.Family_title</a:t>
            </a:r>
            <a:r>
              <a:rPr lang="en-US" sz="2000" dirty="0" smtClean="0">
                <a:latin typeface="Courier New" panose="02070309020205020404" pitchFamily="49" charset="0"/>
                <a:cs typeface="Courier New" panose="02070309020205020404" pitchFamily="49" charset="0"/>
              </a:rPr>
              <a:t> _</a:t>
            </a:r>
            <a:r>
              <a:rPr lang="en-US" sz="2000" dirty="0" err="1" smtClean="0">
                <a:latin typeface="Courier New" panose="02070309020205020404" pitchFamily="49" charset="0"/>
                <a:cs typeface="Courier New" panose="02070309020205020404" pitchFamily="49" charset="0"/>
              </a:rPr>
              <a:t>Entry_author.Entry_ID</a:t>
            </a:r>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1 Michael </a:t>
            </a:r>
            <a:r>
              <a:rPr lang="en-US" sz="2000" dirty="0" err="1">
                <a:latin typeface="Courier New" panose="02070309020205020404" pitchFamily="49" charset="0"/>
                <a:cs typeface="Courier New" panose="02070309020205020404" pitchFamily="49" charset="0"/>
              </a:rPr>
              <a:t>Gryk</a:t>
            </a:r>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R. . 5208 </a:t>
            </a:r>
            <a:r>
              <a:rPr lang="en-US" sz="2000" dirty="0" smtClean="0">
                <a:latin typeface="Courier New" panose="02070309020205020404" pitchFamily="49" charset="0"/>
                <a:cs typeface="Courier New" panose="02070309020205020404" pitchFamily="49" charset="0"/>
              </a:rPr>
              <a:t>2 Mark </a:t>
            </a:r>
            <a:r>
              <a:rPr lang="en-US" sz="2000" dirty="0" err="1">
                <a:latin typeface="Courier New" panose="02070309020205020404" pitchFamily="49" charset="0"/>
                <a:cs typeface="Courier New" panose="02070309020205020404" pitchFamily="49" charset="0"/>
              </a:rPr>
              <a:t>Maciejewski</a:t>
            </a:r>
            <a:r>
              <a:rPr lang="en-US" sz="2000" dirty="0">
                <a:latin typeface="Courier New" panose="02070309020205020404" pitchFamily="49" charset="0"/>
                <a:cs typeface="Courier New" panose="02070309020205020404" pitchFamily="49" charset="0"/>
              </a:rPr>
              <a:t> . W. . 5208 </a:t>
            </a:r>
            <a:r>
              <a:rPr lang="en-US" sz="2000" dirty="0" smtClean="0">
                <a:latin typeface="Courier New" panose="02070309020205020404" pitchFamily="49" charset="0"/>
                <a:cs typeface="Courier New" panose="02070309020205020404" pitchFamily="49" charset="0"/>
              </a:rPr>
              <a:t>3 </a:t>
            </a:r>
            <a:r>
              <a:rPr lang="en-US" sz="2000" dirty="0">
                <a:latin typeface="Courier New" panose="02070309020205020404" pitchFamily="49" charset="0"/>
                <a:cs typeface="Courier New" panose="02070309020205020404" pitchFamily="49" charset="0"/>
              </a:rPr>
              <a:t>Anthony Robertson </a:t>
            </a:r>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  . 5208 </a:t>
            </a:r>
            <a:r>
              <a:rPr lang="en-US" sz="2000" dirty="0" smtClean="0">
                <a:latin typeface="Courier New" panose="02070309020205020404" pitchFamily="49" charset="0"/>
                <a:cs typeface="Courier New" panose="02070309020205020404" pitchFamily="49" charset="0"/>
              </a:rPr>
              <a:t>4 </a:t>
            </a:r>
            <a:r>
              <a:rPr lang="en-US" sz="2000" dirty="0">
                <a:latin typeface="Courier New" panose="02070309020205020404" pitchFamily="49" charset="0"/>
                <a:cs typeface="Courier New" panose="02070309020205020404" pitchFamily="49" charset="0"/>
              </a:rPr>
              <a:t>Mary </a:t>
            </a:r>
            <a:r>
              <a:rPr lang="en-US" sz="2000" dirty="0" smtClean="0">
                <a:latin typeface="Courier New" panose="02070309020205020404" pitchFamily="49" charset="0"/>
                <a:cs typeface="Courier New" panose="02070309020205020404" pitchFamily="49" charset="0"/>
              </a:rPr>
              <a:t>Mullen . </a:t>
            </a:r>
            <a:r>
              <a:rPr lang="en-US" sz="2000" dirty="0">
                <a:latin typeface="Courier New" panose="02070309020205020404" pitchFamily="49" charset="0"/>
                <a:cs typeface="Courier New" panose="02070309020205020404" pitchFamily="49" charset="0"/>
              </a:rPr>
              <a:t>A. . 5208 </a:t>
            </a:r>
            <a:r>
              <a:rPr lang="en-US" sz="2000" dirty="0" smtClean="0">
                <a:latin typeface="Courier New" panose="02070309020205020404" pitchFamily="49" charset="0"/>
                <a:cs typeface="Courier New" panose="02070309020205020404" pitchFamily="49" charset="0"/>
              </a:rPr>
              <a:t>5 </a:t>
            </a:r>
            <a:r>
              <a:rPr lang="en-US" sz="2000" dirty="0">
                <a:latin typeface="Courier New" panose="02070309020205020404" pitchFamily="49" charset="0"/>
                <a:cs typeface="Courier New" panose="02070309020205020404" pitchFamily="49" charset="0"/>
              </a:rPr>
              <a:t>Samuel  Wilson </a:t>
            </a:r>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H. . 5208 </a:t>
            </a:r>
            <a:r>
              <a:rPr lang="en-US" sz="2000" dirty="0" smtClean="0">
                <a:latin typeface="Courier New" panose="02070309020205020404" pitchFamily="49" charset="0"/>
                <a:cs typeface="Courier New" panose="02070309020205020404" pitchFamily="49" charset="0"/>
              </a:rPr>
              <a:t>6 </a:t>
            </a:r>
            <a:r>
              <a:rPr lang="en-US" sz="2000" dirty="0">
                <a:latin typeface="Courier New" panose="02070309020205020404" pitchFamily="49" charset="0"/>
                <a:cs typeface="Courier New" panose="02070309020205020404" pitchFamily="49" charset="0"/>
              </a:rPr>
              <a:t>Gregory Mullen </a:t>
            </a:r>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P. . 5208 </a:t>
            </a:r>
          </a:p>
          <a:p>
            <a:endParaRPr lang="en-US" sz="1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945925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6846" y="657543"/>
            <a:ext cx="2680506" cy="2010380"/>
          </a:xfrm>
          <a:prstGeom prst="rect">
            <a:avLst/>
          </a:prstGeom>
        </p:spPr>
      </p:pic>
      <p:grpSp>
        <p:nvGrpSpPr>
          <p:cNvPr id="10" name="Group 9"/>
          <p:cNvGrpSpPr/>
          <p:nvPr/>
        </p:nvGrpSpPr>
        <p:grpSpPr>
          <a:xfrm>
            <a:off x="8009262" y="421174"/>
            <a:ext cx="3624550" cy="2483119"/>
            <a:chOff x="8009262" y="408316"/>
            <a:chExt cx="3624550" cy="2483119"/>
          </a:xfrm>
        </p:grpSpPr>
        <p:sp>
          <p:nvSpPr>
            <p:cNvPr id="9" name="Rectangle 8"/>
            <p:cNvSpPr/>
            <p:nvPr/>
          </p:nvSpPr>
          <p:spPr>
            <a:xfrm>
              <a:off x="8009262" y="408316"/>
              <a:ext cx="3624550" cy="2483119"/>
            </a:xfrm>
            <a:prstGeom prst="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7465" y="565925"/>
              <a:ext cx="3048144" cy="2167900"/>
            </a:xfrm>
            <a:prstGeom prst="rect">
              <a:avLst/>
            </a:prstGeom>
            <a:ln>
              <a:solidFill>
                <a:schemeClr val="accent2"/>
              </a:solidFill>
            </a:ln>
          </p:spPr>
        </p:pic>
      </p:gr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562661" y="558239"/>
            <a:ext cx="2761237" cy="2208989"/>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784" y="3391043"/>
            <a:ext cx="2208990" cy="294532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41888" y="3391043"/>
            <a:ext cx="2670423" cy="2945320"/>
          </a:xfrm>
          <a:prstGeom prst="rect">
            <a:avLst/>
          </a:prstGeom>
        </p:spPr>
      </p:pic>
      <p:sp>
        <p:nvSpPr>
          <p:cNvPr id="11" name="TextBox 10"/>
          <p:cNvSpPr txBox="1"/>
          <p:nvPr/>
        </p:nvSpPr>
        <p:spPr>
          <a:xfrm>
            <a:off x="8009262" y="3294043"/>
            <a:ext cx="3624550" cy="2985433"/>
          </a:xfrm>
          <a:prstGeom prst="rect">
            <a:avLst/>
          </a:prstGeom>
          <a:solidFill>
            <a:schemeClr val="bg1"/>
          </a:solidFill>
          <a:ln>
            <a:solidFill>
              <a:schemeClr val="accent2"/>
            </a:solidFill>
          </a:ln>
        </p:spPr>
        <p:txBody>
          <a:bodyPr wrap="square" rtlCol="0">
            <a:spAutoFit/>
          </a:bodyPr>
          <a:lstStyle/>
          <a:p>
            <a:pPr algn="ctr"/>
            <a:endParaRPr lang="en-US" dirty="0">
              <a:latin typeface="Arial Black" panose="020B0A04020102020204" pitchFamily="34" charset="0"/>
              <a:cs typeface="Courier New" panose="02070309020205020404" pitchFamily="49" charset="0"/>
            </a:endParaRPr>
          </a:p>
          <a:p>
            <a:pPr algn="ctr"/>
            <a:endParaRPr lang="en-US" dirty="0">
              <a:latin typeface="Arial Black" panose="020B0A04020102020204" pitchFamily="34" charset="0"/>
              <a:cs typeface="Courier New" panose="02070309020205020404" pitchFamily="49" charset="0"/>
            </a:endParaRPr>
          </a:p>
          <a:p>
            <a:pPr algn="ctr"/>
            <a:endParaRPr lang="en-US" dirty="0">
              <a:latin typeface="Arial Black" panose="020B0A04020102020204" pitchFamily="34" charset="0"/>
              <a:cs typeface="Courier New" panose="02070309020205020404" pitchFamily="49" charset="0"/>
            </a:endParaRPr>
          </a:p>
          <a:p>
            <a:pPr algn="ctr"/>
            <a:endParaRPr lang="en-US" dirty="0">
              <a:latin typeface="Arial Black" panose="020B0A04020102020204" pitchFamily="34" charset="0"/>
              <a:cs typeface="Courier New" panose="02070309020205020404" pitchFamily="49" charset="0"/>
            </a:endParaRPr>
          </a:p>
          <a:p>
            <a:pPr algn="ctr"/>
            <a:r>
              <a:rPr lang="en-US" sz="4400" dirty="0">
                <a:latin typeface="Arial Black" panose="020B0A04020102020204" pitchFamily="34" charset="0"/>
                <a:cs typeface="Courier New" panose="02070309020205020404" pitchFamily="49" charset="0"/>
              </a:rPr>
              <a:t>STAR FILE</a:t>
            </a:r>
          </a:p>
          <a:p>
            <a:pPr algn="ctr"/>
            <a:endParaRPr lang="en-US" dirty="0">
              <a:latin typeface="Arial Black" panose="020B0A04020102020204" pitchFamily="34" charset="0"/>
              <a:cs typeface="Courier New" panose="02070309020205020404" pitchFamily="49" charset="0"/>
            </a:endParaRPr>
          </a:p>
          <a:p>
            <a:pPr algn="ctr"/>
            <a:endParaRPr lang="en-US" dirty="0">
              <a:latin typeface="Arial Black" panose="020B0A04020102020204" pitchFamily="34" charset="0"/>
              <a:cs typeface="Courier New" panose="02070309020205020404" pitchFamily="49" charset="0"/>
            </a:endParaRPr>
          </a:p>
          <a:p>
            <a:pPr algn="ctr"/>
            <a:endParaRPr lang="en-US" dirty="0">
              <a:latin typeface="Arial Black" panose="020B0A04020102020204" pitchFamily="34" charset="0"/>
              <a:cs typeface="Courier New" panose="02070309020205020404" pitchFamily="49" charset="0"/>
            </a:endParaRPr>
          </a:p>
          <a:p>
            <a:pPr algn="ctr"/>
            <a:endParaRPr lang="en-US" dirty="0">
              <a:latin typeface="Arial Black" panose="020B0A04020102020204" pitchFamily="34" charset="0"/>
              <a:cs typeface="Courier New" panose="02070309020205020404" pitchFamily="49" charset="0"/>
            </a:endParaRPr>
          </a:p>
        </p:txBody>
      </p:sp>
      <p:sp>
        <p:nvSpPr>
          <p:cNvPr id="12" name="Right Arrow 11"/>
          <p:cNvSpPr/>
          <p:nvPr/>
        </p:nvSpPr>
        <p:spPr>
          <a:xfrm>
            <a:off x="3338278" y="1370786"/>
            <a:ext cx="751282" cy="5838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3338278" y="4571756"/>
            <a:ext cx="751282" cy="5838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7082625" y="2733825"/>
            <a:ext cx="751282" cy="5838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95289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STAR/XML comparison</a:t>
            </a:r>
            <a:endParaRPr lang="en-US" dirty="0"/>
          </a:p>
        </p:txBody>
      </p:sp>
      <p:sp>
        <p:nvSpPr>
          <p:cNvPr id="3" name="Content Placeholder 2"/>
          <p:cNvSpPr>
            <a:spLocks noGrp="1"/>
          </p:cNvSpPr>
          <p:nvPr>
            <p:ph idx="1"/>
          </p:nvPr>
        </p:nvSpPr>
        <p:spPr/>
        <p:txBody>
          <a:bodyPr/>
          <a:lstStyle/>
          <a:p>
            <a:r>
              <a:rPr lang="en-US" dirty="0" smtClean="0"/>
              <a:t>For this paper I made use of the work I had done for last year’s Balisage. Namely, I used the XML schema developed to represent the STAR data structure and to be transformed back to STAR, to JSON, to FODS, etc.</a:t>
            </a:r>
          </a:p>
          <a:p>
            <a:r>
              <a:rPr lang="en-US" dirty="0" smtClean="0"/>
              <a:t>That schema by design has elements of the STAR structure explicitly embedded within it.  That potentially makes the XML encoding more verbose resulting in a smaller score.  Perhaps a different XML schema could be developed which could represent the same data in a more readable fashion (although I think in general tabular data is tough to read as XML.)</a:t>
            </a:r>
          </a:p>
          <a:p>
            <a:r>
              <a:rPr lang="en-US" dirty="0" smtClean="0"/>
              <a:t>XML after all is a markup language, not just a data format – even if that is how some choose to use it.  This provides a huge benefit of being able to easily reserialize in whatever form you think is more readable.</a:t>
            </a:r>
          </a:p>
          <a:p>
            <a:pPr lvl="1"/>
            <a:r>
              <a:rPr lang="en-US" dirty="0" smtClean="0"/>
              <a:t>Oxygen in BMRB.</a:t>
            </a:r>
            <a:endParaRPr lang="en-US" dirty="0"/>
          </a:p>
        </p:txBody>
      </p:sp>
    </p:spTree>
    <p:extLst>
      <p:ext uri="{BB962C8B-B14F-4D97-AF65-F5344CB8AC3E}">
        <p14:creationId xmlns:p14="http://schemas.microsoft.com/office/powerpoint/2010/main" val="603751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3948" y="922804"/>
            <a:ext cx="6727076" cy="1262835"/>
          </a:xfrm>
        </p:spPr>
        <p:txBody>
          <a:bodyPr>
            <a:normAutofit/>
          </a:bodyPr>
          <a:lstStyle/>
          <a:p>
            <a:pPr marL="0" indent="0">
              <a:buNone/>
            </a:pPr>
            <a:r>
              <a:rPr lang="en-US" sz="3200" dirty="0" smtClean="0"/>
              <a:t>Everyone talks about the weather, but nobody does anything about it.</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3949" y="256477"/>
            <a:ext cx="4728118" cy="3546089"/>
          </a:xfrm>
          <a:prstGeom prst="rect">
            <a:avLst/>
          </a:prstGeom>
        </p:spPr>
      </p:pic>
      <p:sp>
        <p:nvSpPr>
          <p:cNvPr id="5" name="Content Placeholder 2"/>
          <p:cNvSpPr txBox="1">
            <a:spLocks/>
          </p:cNvSpPr>
          <p:nvPr/>
        </p:nvSpPr>
        <p:spPr>
          <a:xfrm>
            <a:off x="1398446" y="4320211"/>
            <a:ext cx="7857066" cy="175720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3200" dirty="0" smtClean="0">
                <a:solidFill>
                  <a:schemeClr val="accent2"/>
                </a:solidFill>
              </a:rPr>
              <a:t>Perhaps “human readability” is simply not meant as an objective criterion.</a:t>
            </a:r>
            <a:endParaRPr lang="en-US" sz="3200" dirty="0">
              <a:solidFill>
                <a:schemeClr val="tx1"/>
              </a:solidFill>
            </a:endParaRPr>
          </a:p>
        </p:txBody>
      </p:sp>
    </p:spTree>
    <p:extLst>
      <p:ext uri="{BB962C8B-B14F-4D97-AF65-F5344CB8AC3E}">
        <p14:creationId xmlns:p14="http://schemas.microsoft.com/office/powerpoint/2010/main" val="22897599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611684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STAR file</a:t>
            </a:r>
            <a:endParaRPr lang="en-US" dirty="0"/>
          </a:p>
        </p:txBody>
      </p:sp>
      <p:sp>
        <p:nvSpPr>
          <p:cNvPr id="3" name="Content Placeholder 2"/>
          <p:cNvSpPr>
            <a:spLocks noGrp="1"/>
          </p:cNvSpPr>
          <p:nvPr>
            <p:ph idx="1"/>
          </p:nvPr>
        </p:nvSpPr>
        <p:spPr>
          <a:xfrm>
            <a:off x="1145684" y="1270000"/>
            <a:ext cx="5500443" cy="5243819"/>
          </a:xfrm>
          <a:ln>
            <a:solidFill>
              <a:schemeClr val="tx1"/>
            </a:solidFill>
          </a:ln>
        </p:spPr>
        <p:txBody>
          <a:bodyPr>
            <a:normAutofit fontScale="25000" lnSpcReduction="20000"/>
          </a:bodyPr>
          <a:lstStyle/>
          <a:p>
            <a:pPr marL="0" indent="0">
              <a:buNone/>
            </a:pPr>
            <a:r>
              <a:rPr lang="en-US" sz="4800" dirty="0" smtClean="0">
                <a:latin typeface="Courier New" panose="02070309020205020404" pitchFamily="49" charset="0"/>
                <a:cs typeface="Courier New" panose="02070309020205020404" pitchFamily="49" charset="0"/>
              </a:rPr>
              <a:t>data_5208</a:t>
            </a:r>
          </a:p>
          <a:p>
            <a:pPr marL="0" indent="0">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Entry information  #</a:t>
            </a: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err="1">
                <a:latin typeface="Courier New" panose="02070309020205020404" pitchFamily="49" charset="0"/>
                <a:cs typeface="Courier New" panose="02070309020205020404" pitchFamily="49" charset="0"/>
              </a:rPr>
              <a:t>save_entry_information</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Entry.Version_type</a:t>
            </a:r>
            <a:r>
              <a:rPr lang="en-US" sz="4800" dirty="0">
                <a:latin typeface="Courier New" panose="02070309020205020404" pitchFamily="49" charset="0"/>
                <a:cs typeface="Courier New" panose="02070309020205020404" pitchFamily="49" charset="0"/>
              </a:rPr>
              <a:t>                   original</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Entry.Submission_date</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2001-11-14    </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Entry.Last_release_date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Entry.Origination</a:t>
            </a:r>
            <a:r>
              <a:rPr lang="en-US" sz="4800" dirty="0">
                <a:latin typeface="Courier New" panose="02070309020205020404" pitchFamily="49" charset="0"/>
                <a:cs typeface="Courier New" panose="02070309020205020404" pitchFamily="49" charset="0"/>
              </a:rPr>
              <a:t>                    author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Entry.NMR_STAR_version</a:t>
            </a:r>
            <a:r>
              <a:rPr lang="en-US" sz="4800" dirty="0">
                <a:latin typeface="Courier New" panose="02070309020205020404" pitchFamily="49" charset="0"/>
                <a:cs typeface="Courier New" panose="02070309020205020404" pitchFamily="49" charset="0"/>
              </a:rPr>
              <a:t>               3.1.1.61</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Entry.Original_NMR_STAR_version</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2.1</a:t>
            </a: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a:latin typeface="Courier New" panose="02070309020205020404" pitchFamily="49" charset="0"/>
                <a:cs typeface="Courier New" panose="02070309020205020404" pitchFamily="49" charset="0"/>
              </a:rPr>
              <a:t>Entry.Experimental_method            NMR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Entry.Experimental_method_subtype</a:t>
            </a: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Entry.Details</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a:t>
            </a:r>
          </a:p>
          <a:p>
            <a:pPr marL="0" indent="0">
              <a:spcBef>
                <a:spcPts val="0"/>
              </a:spcBef>
              <a:buNone/>
            </a:pPr>
            <a:endParaRPr lang="en-US" sz="4800" dirty="0" smtClean="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loop_</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Entry_author.Ordinal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Entry_author.Given_name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Entry_author.First_initial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Entry_author.Middle_initials</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Entry_author.Family_title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Entry_author.Entry_ID</a:t>
            </a:r>
            <a:endParaRPr lang="en-US" sz="4800" dirty="0">
              <a:latin typeface="Courier New" panose="02070309020205020404" pitchFamily="49" charset="0"/>
              <a:cs typeface="Courier New" panose="02070309020205020404" pitchFamily="49" charset="0"/>
            </a:endParaRP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1 Michael </a:t>
            </a:r>
            <a:r>
              <a:rPr lang="en-US" sz="4800" dirty="0" err="1">
                <a:latin typeface="Courier New" panose="02070309020205020404" pitchFamily="49" charset="0"/>
                <a:cs typeface="Courier New" panose="02070309020205020404" pitchFamily="49" charset="0"/>
              </a:rPr>
              <a:t>Gryk</a:t>
            </a:r>
            <a:r>
              <a:rPr lang="en-US" sz="4800" dirty="0">
                <a:latin typeface="Courier New" panose="02070309020205020404" pitchFamily="49" charset="0"/>
                <a:cs typeface="Courier New" panose="02070309020205020404" pitchFamily="49" charset="0"/>
              </a:rPr>
              <a:t>        . R. . 5208 </a:t>
            </a:r>
          </a:p>
          <a:p>
            <a:pPr marL="0" indent="0">
              <a:spcBef>
                <a:spcPts val="0"/>
              </a:spcBef>
              <a:buNone/>
            </a:pPr>
            <a:r>
              <a:rPr lang="pl-PL" sz="4800" dirty="0">
                <a:latin typeface="Courier New" panose="02070309020205020404" pitchFamily="49" charset="0"/>
                <a:cs typeface="Courier New" panose="02070309020205020404" pitchFamily="49" charset="0"/>
              </a:rPr>
              <a:t>      2 Mark    Maciejewski . W. . 5208 </a:t>
            </a:r>
          </a:p>
          <a:p>
            <a:pPr marL="0" indent="0">
              <a:spcBef>
                <a:spcPts val="0"/>
              </a:spcBef>
              <a:buNone/>
            </a:pPr>
            <a:r>
              <a:rPr lang="en-US" sz="4800" dirty="0">
                <a:latin typeface="Courier New" panose="02070309020205020404" pitchFamily="49" charset="0"/>
                <a:cs typeface="Courier New" panose="02070309020205020404" pitchFamily="49" charset="0"/>
              </a:rPr>
              <a:t>      3 Anthony Robertson   . .  . 5208 </a:t>
            </a:r>
          </a:p>
          <a:p>
            <a:pPr marL="0" indent="0">
              <a:spcBef>
                <a:spcPts val="0"/>
              </a:spcBef>
              <a:buNone/>
            </a:pPr>
            <a:r>
              <a:rPr lang="en-US" sz="4800" dirty="0">
                <a:latin typeface="Courier New" panose="02070309020205020404" pitchFamily="49" charset="0"/>
                <a:cs typeface="Courier New" panose="02070309020205020404" pitchFamily="49" charset="0"/>
              </a:rPr>
              <a:t>      4 Mary    Mullen      . A. . 5208 </a:t>
            </a:r>
          </a:p>
          <a:p>
            <a:pPr marL="0" indent="0">
              <a:spcBef>
                <a:spcPts val="0"/>
              </a:spcBef>
              <a:buNone/>
            </a:pPr>
            <a:r>
              <a:rPr lang="en-US" sz="4800" dirty="0">
                <a:latin typeface="Courier New" panose="02070309020205020404" pitchFamily="49" charset="0"/>
                <a:cs typeface="Courier New" panose="02070309020205020404" pitchFamily="49" charset="0"/>
              </a:rPr>
              <a:t>      5 Samuel  Wilson      . H. . 5208 </a:t>
            </a:r>
          </a:p>
          <a:p>
            <a:pPr marL="0" indent="0">
              <a:spcBef>
                <a:spcPts val="0"/>
              </a:spcBef>
              <a:buNone/>
            </a:pPr>
            <a:r>
              <a:rPr lang="en-US" sz="4800" dirty="0">
                <a:latin typeface="Courier New" panose="02070309020205020404" pitchFamily="49" charset="0"/>
                <a:cs typeface="Courier New" panose="02070309020205020404" pitchFamily="49" charset="0"/>
              </a:rPr>
              <a:t>      6 Gregory Mullen      . P. . 5208 </a:t>
            </a:r>
          </a:p>
          <a:p>
            <a:pPr marL="0" indent="0">
              <a:spcBef>
                <a:spcPts val="0"/>
              </a:spcBef>
              <a:buNone/>
            </a:pPr>
            <a:endParaRPr lang="en-US" sz="4300" dirty="0">
              <a:latin typeface="Courier New" panose="02070309020205020404" pitchFamily="49" charset="0"/>
              <a:cs typeface="Courier New" panose="02070309020205020404" pitchFamily="49" charset="0"/>
            </a:endParaRP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094042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STAR file</a:t>
            </a:r>
            <a:endParaRPr lang="en-US" dirty="0"/>
          </a:p>
        </p:txBody>
      </p:sp>
      <p:sp>
        <p:nvSpPr>
          <p:cNvPr id="3" name="Content Placeholder 2"/>
          <p:cNvSpPr>
            <a:spLocks noGrp="1"/>
          </p:cNvSpPr>
          <p:nvPr>
            <p:ph idx="1"/>
          </p:nvPr>
        </p:nvSpPr>
        <p:spPr>
          <a:xfrm>
            <a:off x="1145684" y="1270000"/>
            <a:ext cx="5500443" cy="5243819"/>
          </a:xfrm>
          <a:ln>
            <a:solidFill>
              <a:schemeClr val="tx1"/>
            </a:solidFill>
          </a:ln>
        </p:spPr>
        <p:txBody>
          <a:bodyPr>
            <a:normAutofit fontScale="25000" lnSpcReduction="20000"/>
          </a:bodyPr>
          <a:lstStyle/>
          <a:p>
            <a:pPr marL="0" indent="0">
              <a:buNone/>
            </a:pPr>
            <a:r>
              <a:rPr lang="en-US" sz="4800" dirty="0" smtClean="0">
                <a:latin typeface="Courier New" panose="02070309020205020404" pitchFamily="49" charset="0"/>
                <a:cs typeface="Courier New" panose="02070309020205020404" pitchFamily="49" charset="0"/>
              </a:rPr>
              <a:t>data_5208</a:t>
            </a:r>
          </a:p>
          <a:p>
            <a:pPr marL="0" indent="0">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Entry information  #</a:t>
            </a: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err="1">
                <a:latin typeface="Courier New" panose="02070309020205020404" pitchFamily="49" charset="0"/>
                <a:cs typeface="Courier New" panose="02070309020205020404" pitchFamily="49" charset="0"/>
              </a:rPr>
              <a:t>save_entry_information</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Entry.Version_type</a:t>
            </a:r>
            <a:r>
              <a:rPr lang="en-US" sz="4800" dirty="0">
                <a:latin typeface="Courier New" panose="02070309020205020404" pitchFamily="49" charset="0"/>
                <a:cs typeface="Courier New" panose="02070309020205020404" pitchFamily="49" charset="0"/>
              </a:rPr>
              <a:t>                   original</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Entry.Submission_date</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2001-11-14    </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Entry.Last_release_date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Entry.Origination</a:t>
            </a:r>
            <a:r>
              <a:rPr lang="en-US" sz="4800" dirty="0">
                <a:latin typeface="Courier New" panose="02070309020205020404" pitchFamily="49" charset="0"/>
                <a:cs typeface="Courier New" panose="02070309020205020404" pitchFamily="49" charset="0"/>
              </a:rPr>
              <a:t>                    author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Entry.NMR_STAR_version</a:t>
            </a:r>
            <a:r>
              <a:rPr lang="en-US" sz="4800" dirty="0">
                <a:latin typeface="Courier New" panose="02070309020205020404" pitchFamily="49" charset="0"/>
                <a:cs typeface="Courier New" panose="02070309020205020404" pitchFamily="49" charset="0"/>
              </a:rPr>
              <a:t>               3.1.1.61</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Entry.Original_NMR_STAR_version</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2.1</a:t>
            </a: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a:latin typeface="Courier New" panose="02070309020205020404" pitchFamily="49" charset="0"/>
                <a:cs typeface="Courier New" panose="02070309020205020404" pitchFamily="49" charset="0"/>
              </a:rPr>
              <a:t>Entry.Experimental_method            NMR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Entry.Experimental_method_subtype</a:t>
            </a: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Entry.Details</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a:t>
            </a:r>
          </a:p>
          <a:p>
            <a:pPr marL="0" indent="0">
              <a:spcBef>
                <a:spcPts val="0"/>
              </a:spcBef>
              <a:buNone/>
            </a:pPr>
            <a:endParaRPr lang="en-US" sz="4800" dirty="0" smtClean="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loop_</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Entry_author.Ordinal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Entry_author.Given_name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Entry_author.First_initial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Entry_author.Middle_initials</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Entry_author.Family_title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Entry_author.Entry_ID</a:t>
            </a:r>
            <a:endParaRPr lang="en-US" sz="4800" dirty="0">
              <a:latin typeface="Courier New" panose="02070309020205020404" pitchFamily="49" charset="0"/>
              <a:cs typeface="Courier New" panose="02070309020205020404" pitchFamily="49" charset="0"/>
            </a:endParaRP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1 Michael </a:t>
            </a:r>
            <a:r>
              <a:rPr lang="en-US" sz="4800" dirty="0" err="1">
                <a:latin typeface="Courier New" panose="02070309020205020404" pitchFamily="49" charset="0"/>
                <a:cs typeface="Courier New" panose="02070309020205020404" pitchFamily="49" charset="0"/>
              </a:rPr>
              <a:t>Gryk</a:t>
            </a:r>
            <a:r>
              <a:rPr lang="en-US" sz="4800" dirty="0">
                <a:latin typeface="Courier New" panose="02070309020205020404" pitchFamily="49" charset="0"/>
                <a:cs typeface="Courier New" panose="02070309020205020404" pitchFamily="49" charset="0"/>
              </a:rPr>
              <a:t>        . R. . 5208 </a:t>
            </a:r>
          </a:p>
          <a:p>
            <a:pPr marL="0" indent="0">
              <a:spcBef>
                <a:spcPts val="0"/>
              </a:spcBef>
              <a:buNone/>
            </a:pPr>
            <a:r>
              <a:rPr lang="pl-PL" sz="4800" dirty="0">
                <a:latin typeface="Courier New" panose="02070309020205020404" pitchFamily="49" charset="0"/>
                <a:cs typeface="Courier New" panose="02070309020205020404" pitchFamily="49" charset="0"/>
              </a:rPr>
              <a:t>      2 Mark    Maciejewski . W. . 5208 </a:t>
            </a:r>
          </a:p>
          <a:p>
            <a:pPr marL="0" indent="0">
              <a:spcBef>
                <a:spcPts val="0"/>
              </a:spcBef>
              <a:buNone/>
            </a:pPr>
            <a:r>
              <a:rPr lang="en-US" sz="4800" dirty="0">
                <a:latin typeface="Courier New" panose="02070309020205020404" pitchFamily="49" charset="0"/>
                <a:cs typeface="Courier New" panose="02070309020205020404" pitchFamily="49" charset="0"/>
              </a:rPr>
              <a:t>      3 Anthony Robertson   . .  . 5208 </a:t>
            </a:r>
          </a:p>
          <a:p>
            <a:pPr marL="0" indent="0">
              <a:spcBef>
                <a:spcPts val="0"/>
              </a:spcBef>
              <a:buNone/>
            </a:pPr>
            <a:r>
              <a:rPr lang="en-US" sz="4800" dirty="0">
                <a:latin typeface="Courier New" panose="02070309020205020404" pitchFamily="49" charset="0"/>
                <a:cs typeface="Courier New" panose="02070309020205020404" pitchFamily="49" charset="0"/>
              </a:rPr>
              <a:t>      4 Mary    Mullen      . A. . 5208 </a:t>
            </a:r>
          </a:p>
          <a:p>
            <a:pPr marL="0" indent="0">
              <a:spcBef>
                <a:spcPts val="0"/>
              </a:spcBef>
              <a:buNone/>
            </a:pPr>
            <a:r>
              <a:rPr lang="en-US" sz="4800" dirty="0">
                <a:latin typeface="Courier New" panose="02070309020205020404" pitchFamily="49" charset="0"/>
                <a:cs typeface="Courier New" panose="02070309020205020404" pitchFamily="49" charset="0"/>
              </a:rPr>
              <a:t>      5 Samuel  Wilson      . H. . 5208 </a:t>
            </a:r>
          </a:p>
          <a:p>
            <a:pPr marL="0" indent="0">
              <a:spcBef>
                <a:spcPts val="0"/>
              </a:spcBef>
              <a:buNone/>
            </a:pPr>
            <a:r>
              <a:rPr lang="en-US" sz="4800" dirty="0">
                <a:latin typeface="Courier New" panose="02070309020205020404" pitchFamily="49" charset="0"/>
                <a:cs typeface="Courier New" panose="02070309020205020404" pitchFamily="49" charset="0"/>
              </a:rPr>
              <a:t>      6 Gregory Mullen      . P. . 5208 </a:t>
            </a:r>
          </a:p>
          <a:p>
            <a:pPr marL="0" indent="0">
              <a:spcBef>
                <a:spcPts val="0"/>
              </a:spcBef>
              <a:buNone/>
            </a:pPr>
            <a:endParaRPr lang="en-US" sz="4300" dirty="0">
              <a:latin typeface="Courier New" panose="02070309020205020404" pitchFamily="49" charset="0"/>
              <a:cs typeface="Courier New" panose="02070309020205020404" pitchFamily="49" charset="0"/>
            </a:endParaRPr>
          </a:p>
          <a:p>
            <a:pPr marL="0" indent="0">
              <a:buNone/>
            </a:pPr>
            <a:endParaRPr lang="en-US" dirty="0" smtClean="0"/>
          </a:p>
          <a:p>
            <a:pPr marL="0" indent="0">
              <a:buNone/>
            </a:pPr>
            <a:endParaRPr lang="en-US" dirty="0"/>
          </a:p>
        </p:txBody>
      </p:sp>
      <p:sp>
        <p:nvSpPr>
          <p:cNvPr id="4" name="TextBox 3"/>
          <p:cNvSpPr txBox="1"/>
          <p:nvPr/>
        </p:nvSpPr>
        <p:spPr>
          <a:xfrm>
            <a:off x="4125952" y="1228284"/>
            <a:ext cx="7471316" cy="1200329"/>
          </a:xfrm>
          <a:prstGeom prst="rect">
            <a:avLst/>
          </a:prstGeom>
          <a:solidFill>
            <a:schemeClr val="bg1"/>
          </a:solidFill>
          <a:ln>
            <a:solidFill>
              <a:schemeClr val="tx1"/>
            </a:solidFill>
          </a:ln>
        </p:spPr>
        <p:txBody>
          <a:bodyPr wrap="square" rtlCol="0">
            <a:spAutoFit/>
          </a:bodyPr>
          <a:lstStyle/>
          <a:p>
            <a:pPr algn="just"/>
            <a:r>
              <a:rPr lang="en-US" dirty="0" smtClean="0"/>
              <a:t>At last year’s Balisage, I described an exercise of deconstructing this format along with an XML schema for the generic STAR structure, XSLT’s for round-tripping back to STAR, converting to JSON, and even converting to spreadsheets.</a:t>
            </a:r>
            <a:endParaRPr lang="en-US" dirty="0"/>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2049" y="2758813"/>
            <a:ext cx="7079122" cy="3878909"/>
          </a:xfrm>
          <a:prstGeom prst="rect">
            <a:avLst/>
          </a:prstGeom>
          <a:ln w="22225">
            <a:solidFill>
              <a:schemeClr val="tx1"/>
            </a:solidFill>
          </a:ln>
        </p:spPr>
      </p:pic>
    </p:spTree>
    <p:extLst>
      <p:ext uri="{BB962C8B-B14F-4D97-AF65-F5344CB8AC3E}">
        <p14:creationId xmlns:p14="http://schemas.microsoft.com/office/powerpoint/2010/main" val="3111320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STAR file</a:t>
            </a:r>
            <a:endParaRPr lang="en-US" dirty="0"/>
          </a:p>
        </p:txBody>
      </p:sp>
      <p:sp>
        <p:nvSpPr>
          <p:cNvPr id="3" name="Content Placeholder 2"/>
          <p:cNvSpPr>
            <a:spLocks noGrp="1"/>
          </p:cNvSpPr>
          <p:nvPr>
            <p:ph idx="1"/>
          </p:nvPr>
        </p:nvSpPr>
        <p:spPr>
          <a:xfrm>
            <a:off x="1145684" y="1270000"/>
            <a:ext cx="5500443" cy="5243819"/>
          </a:xfrm>
          <a:ln>
            <a:solidFill>
              <a:schemeClr val="tx1"/>
            </a:solidFill>
          </a:ln>
        </p:spPr>
        <p:txBody>
          <a:bodyPr>
            <a:normAutofit fontScale="25000" lnSpcReduction="20000"/>
          </a:bodyPr>
          <a:lstStyle/>
          <a:p>
            <a:pPr marL="0" indent="0">
              <a:buNone/>
            </a:pPr>
            <a:r>
              <a:rPr lang="en-US" sz="4800" dirty="0" smtClean="0">
                <a:latin typeface="Courier New" panose="02070309020205020404" pitchFamily="49" charset="0"/>
                <a:cs typeface="Courier New" panose="02070309020205020404" pitchFamily="49" charset="0"/>
              </a:rPr>
              <a:t>data_5208</a:t>
            </a:r>
          </a:p>
          <a:p>
            <a:pPr marL="0" indent="0">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Entry information  #</a:t>
            </a: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err="1">
                <a:latin typeface="Courier New" panose="02070309020205020404" pitchFamily="49" charset="0"/>
                <a:cs typeface="Courier New" panose="02070309020205020404" pitchFamily="49" charset="0"/>
              </a:rPr>
              <a:t>save_entry_information</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Entry.Version_type</a:t>
            </a:r>
            <a:r>
              <a:rPr lang="en-US" sz="4800" dirty="0">
                <a:latin typeface="Courier New" panose="02070309020205020404" pitchFamily="49" charset="0"/>
                <a:cs typeface="Courier New" panose="02070309020205020404" pitchFamily="49" charset="0"/>
              </a:rPr>
              <a:t>                   original</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Entry.Submission_date</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2001-11-14    </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Entry.Last_release_date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Entry.Origination</a:t>
            </a:r>
            <a:r>
              <a:rPr lang="en-US" sz="4800" dirty="0">
                <a:latin typeface="Courier New" panose="02070309020205020404" pitchFamily="49" charset="0"/>
                <a:cs typeface="Courier New" panose="02070309020205020404" pitchFamily="49" charset="0"/>
              </a:rPr>
              <a:t>                    author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Entry.NMR_STAR_version</a:t>
            </a:r>
            <a:r>
              <a:rPr lang="en-US" sz="4800" dirty="0">
                <a:latin typeface="Courier New" panose="02070309020205020404" pitchFamily="49" charset="0"/>
                <a:cs typeface="Courier New" panose="02070309020205020404" pitchFamily="49" charset="0"/>
              </a:rPr>
              <a:t>               3.1.1.61</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Entry.Original_NMR_STAR_version</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2.1</a:t>
            </a: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a:latin typeface="Courier New" panose="02070309020205020404" pitchFamily="49" charset="0"/>
                <a:cs typeface="Courier New" panose="02070309020205020404" pitchFamily="49" charset="0"/>
              </a:rPr>
              <a:t>Entry.Experimental_method            NMR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Entry.Experimental_method_subtype</a:t>
            </a: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Entry.Details</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a:t>
            </a:r>
          </a:p>
          <a:p>
            <a:pPr marL="0" indent="0">
              <a:spcBef>
                <a:spcPts val="0"/>
              </a:spcBef>
              <a:buNone/>
            </a:pPr>
            <a:endParaRPr lang="en-US" sz="4800" dirty="0" smtClean="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loop_</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Entry_author.Ordinal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Entry_author.Given_name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Entry_author.First_initial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Entry_author.Middle_initials</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Entry_author.Family_title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Entry_author.Entry_ID</a:t>
            </a:r>
            <a:endParaRPr lang="en-US" sz="4800" dirty="0">
              <a:latin typeface="Courier New" panose="02070309020205020404" pitchFamily="49" charset="0"/>
              <a:cs typeface="Courier New" panose="02070309020205020404" pitchFamily="49" charset="0"/>
            </a:endParaRP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1 Michael </a:t>
            </a:r>
            <a:r>
              <a:rPr lang="en-US" sz="4800" dirty="0" err="1">
                <a:latin typeface="Courier New" panose="02070309020205020404" pitchFamily="49" charset="0"/>
                <a:cs typeface="Courier New" panose="02070309020205020404" pitchFamily="49" charset="0"/>
              </a:rPr>
              <a:t>Gryk</a:t>
            </a:r>
            <a:r>
              <a:rPr lang="en-US" sz="4800" dirty="0">
                <a:latin typeface="Courier New" panose="02070309020205020404" pitchFamily="49" charset="0"/>
                <a:cs typeface="Courier New" panose="02070309020205020404" pitchFamily="49" charset="0"/>
              </a:rPr>
              <a:t>        . R. . 5208 </a:t>
            </a:r>
          </a:p>
          <a:p>
            <a:pPr marL="0" indent="0">
              <a:spcBef>
                <a:spcPts val="0"/>
              </a:spcBef>
              <a:buNone/>
            </a:pPr>
            <a:r>
              <a:rPr lang="pl-PL" sz="4800" dirty="0">
                <a:latin typeface="Courier New" panose="02070309020205020404" pitchFamily="49" charset="0"/>
                <a:cs typeface="Courier New" panose="02070309020205020404" pitchFamily="49" charset="0"/>
              </a:rPr>
              <a:t>      2 Mark    Maciejewski . W. . 5208 </a:t>
            </a:r>
          </a:p>
          <a:p>
            <a:pPr marL="0" indent="0">
              <a:spcBef>
                <a:spcPts val="0"/>
              </a:spcBef>
              <a:buNone/>
            </a:pPr>
            <a:r>
              <a:rPr lang="en-US" sz="4800" dirty="0">
                <a:latin typeface="Courier New" panose="02070309020205020404" pitchFamily="49" charset="0"/>
                <a:cs typeface="Courier New" panose="02070309020205020404" pitchFamily="49" charset="0"/>
              </a:rPr>
              <a:t>      3 Anthony Robertson   . .  . 5208 </a:t>
            </a:r>
          </a:p>
          <a:p>
            <a:pPr marL="0" indent="0">
              <a:spcBef>
                <a:spcPts val="0"/>
              </a:spcBef>
              <a:buNone/>
            </a:pPr>
            <a:r>
              <a:rPr lang="en-US" sz="4800" dirty="0">
                <a:latin typeface="Courier New" panose="02070309020205020404" pitchFamily="49" charset="0"/>
                <a:cs typeface="Courier New" panose="02070309020205020404" pitchFamily="49" charset="0"/>
              </a:rPr>
              <a:t>      4 Mary    Mullen      . A. . 5208 </a:t>
            </a:r>
          </a:p>
          <a:p>
            <a:pPr marL="0" indent="0">
              <a:spcBef>
                <a:spcPts val="0"/>
              </a:spcBef>
              <a:buNone/>
            </a:pPr>
            <a:r>
              <a:rPr lang="en-US" sz="4800" dirty="0">
                <a:latin typeface="Courier New" panose="02070309020205020404" pitchFamily="49" charset="0"/>
                <a:cs typeface="Courier New" panose="02070309020205020404" pitchFamily="49" charset="0"/>
              </a:rPr>
              <a:t>      5 Samuel  Wilson      . H. . 5208 </a:t>
            </a:r>
          </a:p>
          <a:p>
            <a:pPr marL="0" indent="0">
              <a:spcBef>
                <a:spcPts val="0"/>
              </a:spcBef>
              <a:buNone/>
            </a:pPr>
            <a:r>
              <a:rPr lang="en-US" sz="4800" dirty="0">
                <a:latin typeface="Courier New" panose="02070309020205020404" pitchFamily="49" charset="0"/>
                <a:cs typeface="Courier New" panose="02070309020205020404" pitchFamily="49" charset="0"/>
              </a:rPr>
              <a:t>      6 Gregory Mullen      . P. . 5208 </a:t>
            </a:r>
          </a:p>
          <a:p>
            <a:pPr marL="0" indent="0">
              <a:spcBef>
                <a:spcPts val="0"/>
              </a:spcBef>
              <a:buNone/>
            </a:pPr>
            <a:endParaRPr lang="en-US" sz="4300" dirty="0">
              <a:latin typeface="Courier New" panose="02070309020205020404" pitchFamily="49" charset="0"/>
              <a:cs typeface="Courier New" panose="02070309020205020404" pitchFamily="49" charset="0"/>
            </a:endParaRPr>
          </a:p>
          <a:p>
            <a:pPr marL="0" indent="0">
              <a:buNone/>
            </a:pPr>
            <a:endParaRPr lang="en-US" dirty="0" smtClean="0"/>
          </a:p>
          <a:p>
            <a:pPr marL="0" indent="0">
              <a:buNone/>
            </a:pPr>
            <a:endParaRPr lang="en-US" dirty="0"/>
          </a:p>
        </p:txBody>
      </p:sp>
      <p:sp>
        <p:nvSpPr>
          <p:cNvPr id="6" name="TextBox 5"/>
          <p:cNvSpPr txBox="1"/>
          <p:nvPr/>
        </p:nvSpPr>
        <p:spPr>
          <a:xfrm>
            <a:off x="4092499" y="3066586"/>
            <a:ext cx="7471316" cy="2031325"/>
          </a:xfrm>
          <a:prstGeom prst="rect">
            <a:avLst/>
          </a:prstGeom>
          <a:solidFill>
            <a:schemeClr val="bg1"/>
          </a:solidFill>
          <a:ln>
            <a:solidFill>
              <a:schemeClr val="tx1"/>
            </a:solidFill>
          </a:ln>
        </p:spPr>
        <p:txBody>
          <a:bodyPr wrap="square" rtlCol="0">
            <a:spAutoFit/>
          </a:bodyPr>
          <a:lstStyle/>
          <a:p>
            <a:pPr algn="just"/>
            <a:r>
              <a:rPr lang="en-US" dirty="0"/>
              <a:t>The needs of the NMR and broader scientific community and rapidly developing technologies (data visualization, computation efficiency, and the expanding World Wide Web), placed many requirements on the choice of the format specification. ASN.1, XML, and SGML formats did not meet the need for easy </a:t>
            </a:r>
            <a:r>
              <a:rPr lang="en-US" b="1" dirty="0">
                <a:solidFill>
                  <a:schemeClr val="accent2"/>
                </a:solidFill>
              </a:rPr>
              <a:t>human readability </a:t>
            </a:r>
            <a:r>
              <a:rPr lang="en-US" dirty="0"/>
              <a:t>and efficient manual editing with common text editing software. </a:t>
            </a:r>
            <a:endParaRPr lang="en-US" dirty="0" smtClean="0"/>
          </a:p>
          <a:p>
            <a:r>
              <a:rPr lang="en-US" dirty="0"/>
              <a:t>	</a:t>
            </a:r>
            <a:r>
              <a:rPr lang="en-US" dirty="0" smtClean="0"/>
              <a:t>					- Internal BMRB document</a:t>
            </a:r>
            <a:endParaRPr lang="en-US" dirty="0"/>
          </a:p>
        </p:txBody>
      </p:sp>
    </p:spTree>
    <p:extLst>
      <p:ext uri="{BB962C8B-B14F-4D97-AF65-F5344CB8AC3E}">
        <p14:creationId xmlns:p14="http://schemas.microsoft.com/office/powerpoint/2010/main" val="2959951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STAR file</a:t>
            </a:r>
            <a:endParaRPr lang="en-US" dirty="0"/>
          </a:p>
        </p:txBody>
      </p:sp>
      <p:sp>
        <p:nvSpPr>
          <p:cNvPr id="3" name="Content Placeholder 2"/>
          <p:cNvSpPr>
            <a:spLocks noGrp="1"/>
          </p:cNvSpPr>
          <p:nvPr>
            <p:ph idx="1"/>
          </p:nvPr>
        </p:nvSpPr>
        <p:spPr>
          <a:xfrm>
            <a:off x="1145684" y="1270000"/>
            <a:ext cx="5500443" cy="5243819"/>
          </a:xfrm>
          <a:ln>
            <a:solidFill>
              <a:schemeClr val="tx1"/>
            </a:solidFill>
          </a:ln>
        </p:spPr>
        <p:txBody>
          <a:bodyPr>
            <a:normAutofit fontScale="25000" lnSpcReduction="20000"/>
          </a:bodyPr>
          <a:lstStyle/>
          <a:p>
            <a:pPr marL="0" indent="0">
              <a:buNone/>
            </a:pPr>
            <a:r>
              <a:rPr lang="en-US" sz="4800" dirty="0" smtClean="0">
                <a:latin typeface="Courier New" panose="02070309020205020404" pitchFamily="49" charset="0"/>
                <a:cs typeface="Courier New" panose="02070309020205020404" pitchFamily="49" charset="0"/>
              </a:rPr>
              <a:t>data_5208</a:t>
            </a:r>
          </a:p>
          <a:p>
            <a:pPr marL="0" indent="0">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r>
              <a:rPr lang="en-US" sz="4800" dirty="0">
                <a:latin typeface="Courier New" panose="02070309020205020404" pitchFamily="49" charset="0"/>
                <a:cs typeface="Courier New" panose="02070309020205020404" pitchFamily="49" charset="0"/>
              </a:rPr>
              <a:t>#  Entry information  #</a:t>
            </a:r>
          </a:p>
          <a:p>
            <a:pPr marL="0" indent="0">
              <a:spcBef>
                <a:spcPts val="0"/>
              </a:spcBef>
              <a:buNone/>
            </a:pPr>
            <a:r>
              <a:rPr lang="en" sz="4800" dirty="0">
                <a:latin typeface="Courier New" panose="02070309020205020404" pitchFamily="49" charset="0"/>
                <a:cs typeface="Courier New" panose="02070309020205020404" pitchFamily="49" charset="0"/>
              </a:rPr>
              <a:t>#######################</a:t>
            </a: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err="1">
                <a:latin typeface="Courier New" panose="02070309020205020404" pitchFamily="49" charset="0"/>
                <a:cs typeface="Courier New" panose="02070309020205020404" pitchFamily="49" charset="0"/>
              </a:rPr>
              <a:t>save_entry_information</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Entry.Version_type</a:t>
            </a:r>
            <a:r>
              <a:rPr lang="en-US" sz="4800" dirty="0">
                <a:latin typeface="Courier New" panose="02070309020205020404" pitchFamily="49" charset="0"/>
                <a:cs typeface="Courier New" panose="02070309020205020404" pitchFamily="49" charset="0"/>
              </a:rPr>
              <a:t>                   original</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Entry.Submission_date</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2001-11-14    </a:t>
            </a:r>
          </a:p>
          <a:p>
            <a:pPr marL="0" indent="0">
              <a:spcBef>
                <a:spcPts val="0"/>
              </a:spcBef>
              <a:buNone/>
            </a:pP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Entry.Last_release_date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Entry.Original_release_date</a:t>
            </a:r>
            <a:r>
              <a:rPr lang="en-US" sz="4800" dirty="0">
                <a:latin typeface="Courier New" panose="02070309020205020404" pitchFamily="49" charset="0"/>
                <a:cs typeface="Courier New" panose="02070309020205020404" pitchFamily="49" charset="0"/>
              </a:rPr>
              <a:t>          2002-05-07</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Entry.Origination</a:t>
            </a:r>
            <a:r>
              <a:rPr lang="en-US" sz="4800" dirty="0">
                <a:latin typeface="Courier New" panose="02070309020205020404" pitchFamily="49" charset="0"/>
                <a:cs typeface="Courier New" panose="02070309020205020404" pitchFamily="49" charset="0"/>
              </a:rPr>
              <a:t>                    author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Entry.NMR_STAR_version</a:t>
            </a:r>
            <a:r>
              <a:rPr lang="en-US" sz="4800" dirty="0">
                <a:latin typeface="Courier New" panose="02070309020205020404" pitchFamily="49" charset="0"/>
                <a:cs typeface="Courier New" panose="02070309020205020404" pitchFamily="49" charset="0"/>
              </a:rPr>
              <a:t>               3.1.1.61</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Entry.Original_NMR_STAR_version</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2.1</a:t>
            </a:r>
          </a:p>
          <a:p>
            <a:pPr marL="0" indent="0">
              <a:spcBef>
                <a:spcPts val="0"/>
              </a:spcBef>
              <a:buNone/>
            </a:pPr>
            <a:r>
              <a:rPr lang="en-US" sz="4800" dirty="0" smtClean="0">
                <a:latin typeface="Courier New" panose="02070309020205020404" pitchFamily="49" charset="0"/>
                <a:cs typeface="Courier New" panose="02070309020205020404" pitchFamily="49" charset="0"/>
              </a:rPr>
              <a:t>   _</a:t>
            </a:r>
            <a:r>
              <a:rPr lang="en-US" sz="4800" dirty="0">
                <a:latin typeface="Courier New" panose="02070309020205020404" pitchFamily="49" charset="0"/>
                <a:cs typeface="Courier New" panose="02070309020205020404" pitchFamily="49" charset="0"/>
              </a:rPr>
              <a:t>Entry.Experimental_method            NMR</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Entry.Experimental_method_subtype</a:t>
            </a:r>
            <a:r>
              <a:rPr lang="en-US" sz="4800" dirty="0">
                <a:latin typeface="Courier New" panose="02070309020205020404" pitchFamily="49" charset="0"/>
                <a:cs typeface="Courier New" panose="02070309020205020404" pitchFamily="49" charset="0"/>
              </a:rPr>
              <a:t>    .</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Entry.Details</a:t>
            </a:r>
            <a:r>
              <a:rPr lang="en-US" sz="4800" dirty="0">
                <a:latin typeface="Courier New" panose="02070309020205020404" pitchFamily="49" charset="0"/>
                <a:cs typeface="Courier New" panose="02070309020205020404" pitchFamily="49" charset="0"/>
              </a:rPr>
              <a:t>                        </a:t>
            </a:r>
            <a:r>
              <a:rPr lang="en-US" sz="4800" dirty="0" smtClean="0">
                <a:latin typeface="Courier New" panose="02070309020205020404" pitchFamily="49" charset="0"/>
                <a:cs typeface="Courier New" panose="02070309020205020404" pitchFamily="49" charset="0"/>
              </a:rPr>
              <a:t>.</a:t>
            </a:r>
          </a:p>
          <a:p>
            <a:pPr marL="0" indent="0">
              <a:spcBef>
                <a:spcPts val="0"/>
              </a:spcBef>
              <a:buNone/>
            </a:pPr>
            <a:endParaRPr lang="en-US" sz="4800" dirty="0" smtClean="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loop_</a:t>
            </a: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Entry_author.Ordinal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Entry_author.Given_name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Entry_author.Family_name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Entry_author.First_initial</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Entry_author.Middle_initials</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Entry_author.Family_title</a:t>
            </a:r>
            <a:endParaRPr lang="en-US"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_</a:t>
            </a:r>
            <a:r>
              <a:rPr lang="en-US" sz="4800" dirty="0" err="1">
                <a:latin typeface="Courier New" panose="02070309020205020404" pitchFamily="49" charset="0"/>
                <a:cs typeface="Courier New" panose="02070309020205020404" pitchFamily="49" charset="0"/>
              </a:rPr>
              <a:t>Entry_author.Entry_ID</a:t>
            </a:r>
            <a:endParaRPr lang="en-US" sz="4800" dirty="0">
              <a:latin typeface="Courier New" panose="02070309020205020404" pitchFamily="49" charset="0"/>
              <a:cs typeface="Courier New" panose="02070309020205020404" pitchFamily="49" charset="0"/>
            </a:endParaRPr>
          </a:p>
          <a:p>
            <a:pPr marL="0" indent="0">
              <a:spcBef>
                <a:spcPts val="0"/>
              </a:spcBef>
              <a:buNone/>
            </a:pPr>
            <a:endParaRPr lang="en" sz="4800" dirty="0">
              <a:latin typeface="Courier New" panose="02070309020205020404" pitchFamily="49" charset="0"/>
              <a:cs typeface="Courier New" panose="02070309020205020404" pitchFamily="49" charset="0"/>
            </a:endParaRPr>
          </a:p>
          <a:p>
            <a:pPr marL="0" indent="0">
              <a:spcBef>
                <a:spcPts val="0"/>
              </a:spcBef>
              <a:buNone/>
            </a:pPr>
            <a:r>
              <a:rPr lang="en-US" sz="4800" dirty="0">
                <a:latin typeface="Courier New" panose="02070309020205020404" pitchFamily="49" charset="0"/>
                <a:cs typeface="Courier New" panose="02070309020205020404" pitchFamily="49" charset="0"/>
              </a:rPr>
              <a:t>      1 Michael </a:t>
            </a:r>
            <a:r>
              <a:rPr lang="en-US" sz="4800" dirty="0" err="1">
                <a:latin typeface="Courier New" panose="02070309020205020404" pitchFamily="49" charset="0"/>
                <a:cs typeface="Courier New" panose="02070309020205020404" pitchFamily="49" charset="0"/>
              </a:rPr>
              <a:t>Gryk</a:t>
            </a:r>
            <a:r>
              <a:rPr lang="en-US" sz="4800" dirty="0">
                <a:latin typeface="Courier New" panose="02070309020205020404" pitchFamily="49" charset="0"/>
                <a:cs typeface="Courier New" panose="02070309020205020404" pitchFamily="49" charset="0"/>
              </a:rPr>
              <a:t>        . R. . 5208 </a:t>
            </a:r>
          </a:p>
          <a:p>
            <a:pPr marL="0" indent="0">
              <a:spcBef>
                <a:spcPts val="0"/>
              </a:spcBef>
              <a:buNone/>
            </a:pPr>
            <a:r>
              <a:rPr lang="pl-PL" sz="4800" dirty="0">
                <a:latin typeface="Courier New" panose="02070309020205020404" pitchFamily="49" charset="0"/>
                <a:cs typeface="Courier New" panose="02070309020205020404" pitchFamily="49" charset="0"/>
              </a:rPr>
              <a:t>      2 Mark    Maciejewski . W. . 5208 </a:t>
            </a:r>
          </a:p>
          <a:p>
            <a:pPr marL="0" indent="0">
              <a:spcBef>
                <a:spcPts val="0"/>
              </a:spcBef>
              <a:buNone/>
            </a:pPr>
            <a:r>
              <a:rPr lang="en-US" sz="4800" dirty="0">
                <a:latin typeface="Courier New" panose="02070309020205020404" pitchFamily="49" charset="0"/>
                <a:cs typeface="Courier New" panose="02070309020205020404" pitchFamily="49" charset="0"/>
              </a:rPr>
              <a:t>      3 Anthony Robertson   . .  . 5208 </a:t>
            </a:r>
          </a:p>
          <a:p>
            <a:pPr marL="0" indent="0">
              <a:spcBef>
                <a:spcPts val="0"/>
              </a:spcBef>
              <a:buNone/>
            </a:pPr>
            <a:r>
              <a:rPr lang="en-US" sz="4800" dirty="0">
                <a:latin typeface="Courier New" panose="02070309020205020404" pitchFamily="49" charset="0"/>
                <a:cs typeface="Courier New" panose="02070309020205020404" pitchFamily="49" charset="0"/>
              </a:rPr>
              <a:t>      4 Mary    Mullen      . A. . 5208 </a:t>
            </a:r>
          </a:p>
          <a:p>
            <a:pPr marL="0" indent="0">
              <a:spcBef>
                <a:spcPts val="0"/>
              </a:spcBef>
              <a:buNone/>
            </a:pPr>
            <a:r>
              <a:rPr lang="en-US" sz="4800" dirty="0">
                <a:latin typeface="Courier New" panose="02070309020205020404" pitchFamily="49" charset="0"/>
                <a:cs typeface="Courier New" panose="02070309020205020404" pitchFamily="49" charset="0"/>
              </a:rPr>
              <a:t>      5 Samuel  Wilson      . H. . 5208 </a:t>
            </a:r>
          </a:p>
          <a:p>
            <a:pPr marL="0" indent="0">
              <a:spcBef>
                <a:spcPts val="0"/>
              </a:spcBef>
              <a:buNone/>
            </a:pPr>
            <a:r>
              <a:rPr lang="en-US" sz="4800" dirty="0">
                <a:latin typeface="Courier New" panose="02070309020205020404" pitchFamily="49" charset="0"/>
                <a:cs typeface="Courier New" panose="02070309020205020404" pitchFamily="49" charset="0"/>
              </a:rPr>
              <a:t>      6 Gregory Mullen      . P. . 5208 </a:t>
            </a:r>
          </a:p>
          <a:p>
            <a:pPr marL="0" indent="0">
              <a:spcBef>
                <a:spcPts val="0"/>
              </a:spcBef>
              <a:buNone/>
            </a:pPr>
            <a:endParaRPr lang="en-US" sz="4300" dirty="0">
              <a:latin typeface="Courier New" panose="02070309020205020404" pitchFamily="49" charset="0"/>
              <a:cs typeface="Courier New" panose="02070309020205020404" pitchFamily="49" charset="0"/>
            </a:endParaRPr>
          </a:p>
          <a:p>
            <a:pPr marL="0" indent="0">
              <a:buNone/>
            </a:pPr>
            <a:endParaRPr lang="en-US" dirty="0" smtClean="0"/>
          </a:p>
          <a:p>
            <a:pPr marL="0" indent="0">
              <a:buNone/>
            </a:pPr>
            <a:endParaRPr lang="en-US" dirty="0"/>
          </a:p>
        </p:txBody>
      </p:sp>
      <p:sp>
        <p:nvSpPr>
          <p:cNvPr id="6" name="TextBox 5"/>
          <p:cNvSpPr txBox="1"/>
          <p:nvPr/>
        </p:nvSpPr>
        <p:spPr>
          <a:xfrm>
            <a:off x="4092499" y="3066586"/>
            <a:ext cx="7471316" cy="2031325"/>
          </a:xfrm>
          <a:prstGeom prst="rect">
            <a:avLst/>
          </a:prstGeom>
          <a:solidFill>
            <a:schemeClr val="bg1"/>
          </a:solidFill>
          <a:ln>
            <a:solidFill>
              <a:schemeClr val="tx1"/>
            </a:solidFill>
          </a:ln>
        </p:spPr>
        <p:txBody>
          <a:bodyPr wrap="square" rtlCol="0">
            <a:spAutoFit/>
          </a:bodyPr>
          <a:lstStyle/>
          <a:p>
            <a:pPr algn="just"/>
            <a:r>
              <a:rPr lang="en-US" dirty="0"/>
              <a:t>The needs of the NMR and broader scientific community and rapidly developing technologies (data visualization, computation efficiency, and the expanding World Wide Web), placed many requirements on the choice of the format specification. ASN.1, XML, and SGML formats did not meet the need for easy </a:t>
            </a:r>
            <a:r>
              <a:rPr lang="en-US" b="1" dirty="0">
                <a:solidFill>
                  <a:schemeClr val="accent2"/>
                </a:solidFill>
              </a:rPr>
              <a:t>human readability </a:t>
            </a:r>
            <a:r>
              <a:rPr lang="en-US" dirty="0"/>
              <a:t>and efficient manual editing with common text editing software. </a:t>
            </a:r>
            <a:endParaRPr lang="en-US" dirty="0" smtClean="0"/>
          </a:p>
          <a:p>
            <a:r>
              <a:rPr lang="en-US" dirty="0"/>
              <a:t>	</a:t>
            </a:r>
            <a:r>
              <a:rPr lang="en-US" dirty="0" smtClean="0"/>
              <a:t>					- Internal BMRB document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9973" y="2961572"/>
            <a:ext cx="10058400" cy="2995763"/>
          </a:xfrm>
          <a:prstGeom prst="rect">
            <a:avLst/>
          </a:prstGeom>
          <a:ln w="12700">
            <a:solidFill>
              <a:schemeClr val="tx1"/>
            </a:solidFill>
          </a:ln>
        </p:spPr>
      </p:pic>
      <p:sp>
        <p:nvSpPr>
          <p:cNvPr id="7" name="Rectangle 6"/>
          <p:cNvSpPr/>
          <p:nvPr/>
        </p:nvSpPr>
        <p:spPr>
          <a:xfrm>
            <a:off x="2408663" y="4638908"/>
            <a:ext cx="3367669" cy="323385"/>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1299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PROV-Notation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4838" y="1930400"/>
            <a:ext cx="10992233" cy="3812582"/>
          </a:xfrm>
        </p:spPr>
      </p:pic>
      <p:sp>
        <p:nvSpPr>
          <p:cNvPr id="5" name="Rectangle 4"/>
          <p:cNvSpPr/>
          <p:nvPr/>
        </p:nvSpPr>
        <p:spPr>
          <a:xfrm>
            <a:off x="1572321" y="5051502"/>
            <a:ext cx="9556596" cy="390293"/>
          </a:xfrm>
          <a:prstGeom prst="rect">
            <a:avLst/>
          </a:prstGeom>
          <a:solidFill>
            <a:schemeClr val="accent1">
              <a:alpha val="2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303722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19554</TotalTime>
  <Words>3299</Words>
  <Application>Microsoft Office PowerPoint</Application>
  <PresentationFormat>Widescreen</PresentationFormat>
  <Paragraphs>566</Paragraphs>
  <Slides>42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Arial Black</vt:lpstr>
      <vt:lpstr>Calibri</vt:lpstr>
      <vt:lpstr>Courier New</vt:lpstr>
      <vt:lpstr>Segoe UI Emoji</vt:lpstr>
      <vt:lpstr>Trebuchet MS</vt:lpstr>
      <vt:lpstr>Wingdings 3</vt:lpstr>
      <vt:lpstr>Facet</vt:lpstr>
      <vt:lpstr>Human Readability  of Data Files</vt:lpstr>
      <vt:lpstr>Acknowledgements</vt:lpstr>
      <vt:lpstr>Outline of talk</vt:lpstr>
      <vt:lpstr>PowerPoint Presentation</vt:lpstr>
      <vt:lpstr>Example STAR file</vt:lpstr>
      <vt:lpstr>Example STAR file</vt:lpstr>
      <vt:lpstr>Example STAR file</vt:lpstr>
      <vt:lpstr>Example STAR file</vt:lpstr>
      <vt:lpstr>PROV-Notation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Readability of Text</vt:lpstr>
      <vt:lpstr>Readability of Text</vt:lpstr>
      <vt:lpstr>R.E.= 206.835 – 1.015*(aws) – 84.6*(asw)</vt:lpstr>
      <vt:lpstr>R.E.= 206.835 – 1.015*(aws) – 84.6*(asw)</vt:lpstr>
      <vt:lpstr>R.E.= 206.835 – 1.015*(aws) – 84.6*(asw)</vt:lpstr>
      <vt:lpstr>Reading Ease for Scientific Data Formats</vt:lpstr>
      <vt:lpstr>Reading Ease for Scientific Data Formats</vt:lpstr>
      <vt:lpstr>Reading Ease for Scientific Data Formats</vt:lpstr>
      <vt:lpstr>Reading Ease for Scientific Data Formats</vt:lpstr>
      <vt:lpstr>Reading Ease for Scientific Data Formats</vt:lpstr>
      <vt:lpstr>Reading Ease for Scientific Data Formats</vt:lpstr>
      <vt:lpstr>Names / Identifiers (more is better)</vt:lpstr>
      <vt:lpstr>Data Values (the data is the data)</vt:lpstr>
      <vt:lpstr>Syntax (less is better)</vt:lpstr>
      <vt:lpstr>Simple metric for readability?</vt:lpstr>
      <vt:lpstr>STAR we have examined before</vt:lpstr>
      <vt:lpstr>JSON representation</vt:lpstr>
      <vt:lpstr>XML representation</vt:lpstr>
      <vt:lpstr>Critiques, Limitations, Pain Points,  Discussion Points</vt:lpstr>
      <vt:lpstr>Comments</vt:lpstr>
      <vt:lpstr>Whitespace</vt:lpstr>
      <vt:lpstr>The STAR/XML comparison</vt:lpstr>
      <vt:lpstr>PowerPoint Presentation</vt:lpstr>
      <vt:lpstr>Questions?</vt:lpstr>
    </vt:vector>
  </TitlesOfParts>
  <Company>UConn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Deconstructing STAR</dc:title>
  <dc:creator>gryk</dc:creator>
  <cp:lastModifiedBy>Gryk,Michael R.</cp:lastModifiedBy>
  <cp:revision>140</cp:revision>
  <dcterms:created xsi:type="dcterms:W3CDTF">2020-10-15T15:20:48Z</dcterms:created>
  <dcterms:modified xsi:type="dcterms:W3CDTF">2022-09-11T17:25:02Z</dcterms:modified>
</cp:coreProperties>
</file>