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sldIdLst>
    <p:sldId id="259" r:id="rId2"/>
    <p:sldId id="261" r:id="rId3"/>
    <p:sldId id="256" r:id="rId4"/>
    <p:sldId id="257" r:id="rId5"/>
    <p:sldId id="262" r:id="rId6"/>
    <p:sldId id="263" r:id="rId7"/>
    <p:sldId id="264" r:id="rId8"/>
    <p:sldId id="355" r:id="rId9"/>
    <p:sldId id="266" r:id="rId10"/>
    <p:sldId id="267" r:id="rId11"/>
    <p:sldId id="268" r:id="rId12"/>
    <p:sldId id="269" r:id="rId13"/>
    <p:sldId id="270" r:id="rId14"/>
    <p:sldId id="271" r:id="rId15"/>
    <p:sldId id="272" r:id="rId16"/>
    <p:sldId id="273" r:id="rId17"/>
    <p:sldId id="274" r:id="rId18"/>
    <p:sldId id="275" r:id="rId19"/>
    <p:sldId id="354" r:id="rId20"/>
    <p:sldId id="277" r:id="rId21"/>
    <p:sldId id="278" r:id="rId22"/>
    <p:sldId id="279" r:id="rId23"/>
    <p:sldId id="280" r:id="rId24"/>
    <p:sldId id="282" r:id="rId25"/>
    <p:sldId id="283" r:id="rId26"/>
    <p:sldId id="284" r:id="rId27"/>
    <p:sldId id="372"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348" r:id="rId43"/>
    <p:sldId id="299" r:id="rId44"/>
    <p:sldId id="300" r:id="rId45"/>
    <p:sldId id="301" r:id="rId46"/>
    <p:sldId id="302" r:id="rId47"/>
    <p:sldId id="303" r:id="rId48"/>
    <p:sldId id="304" r:id="rId49"/>
    <p:sldId id="345" r:id="rId50"/>
    <p:sldId id="305" r:id="rId51"/>
    <p:sldId id="306" r:id="rId52"/>
    <p:sldId id="307" r:id="rId53"/>
    <p:sldId id="308" r:id="rId54"/>
    <p:sldId id="309" r:id="rId55"/>
    <p:sldId id="371" r:id="rId56"/>
    <p:sldId id="347" r:id="rId57"/>
    <p:sldId id="311" r:id="rId58"/>
    <p:sldId id="312" r:id="rId59"/>
    <p:sldId id="366" r:id="rId60"/>
    <p:sldId id="346" r:id="rId61"/>
    <p:sldId id="313" r:id="rId62"/>
    <p:sldId id="314" r:id="rId63"/>
    <p:sldId id="315" r:id="rId64"/>
    <p:sldId id="317" r:id="rId65"/>
    <p:sldId id="318" r:id="rId66"/>
    <p:sldId id="364" r:id="rId67"/>
    <p:sldId id="360" r:id="rId68"/>
    <p:sldId id="319" r:id="rId69"/>
    <p:sldId id="320" r:id="rId70"/>
    <p:sldId id="343" r:id="rId71"/>
    <p:sldId id="344" r:id="rId72"/>
    <p:sldId id="373" r:id="rId73"/>
    <p:sldId id="374" r:id="rId74"/>
    <p:sldId id="370"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02" autoAdjust="0"/>
    <p:restoredTop sz="69727" autoAdjust="0"/>
  </p:normalViewPr>
  <p:slideViewPr>
    <p:cSldViewPr snapToGrid="0">
      <p:cViewPr varScale="1">
        <p:scale>
          <a:sx n="58" d="100"/>
          <a:sy n="58" d="100"/>
        </p:scale>
        <p:origin x="1111" y="34"/>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p:scale>
          <a:sx n="200" d="100"/>
          <a:sy n="200" d="100"/>
        </p:scale>
        <p:origin x="238" y="-253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6656A-6C82-463E-9E3D-03D7521EB4EE}" type="datetimeFigureOut">
              <a:rPr lang="en-US" smtClean="0"/>
              <a:t>8/6/2021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21AE22-AFEB-4E73-9326-2549877E320C}" type="slidenum">
              <a:rPr lang="en-US" smtClean="0"/>
              <a:t>‹#›</a:t>
            </a:fld>
            <a:endParaRPr lang="en-US"/>
          </a:p>
        </p:txBody>
      </p:sp>
    </p:spTree>
    <p:extLst>
      <p:ext uri="{BB962C8B-B14F-4D97-AF65-F5344CB8AC3E}">
        <p14:creationId xmlns:p14="http://schemas.microsoft.com/office/powerpoint/2010/main" val="192707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sgmlsource.com/history/sgmlhist.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afternoon!  This is a difficult story to tell, as it’s a story where we, the fans of meaning conveyed by markup, mostly lose after a long winning streak. A lot of people still prefer not to acknowledge that the losses ever mattered.  </a:t>
            </a:r>
          </a:p>
          <a:p>
            <a:endParaRPr lang="en-US" dirty="0"/>
          </a:p>
          <a:p>
            <a:r>
              <a:rPr lang="en-US" dirty="0"/>
              <a:t>To soften the edges a bit, I’m telling the story with Playmobil figures, something I did at Extreme Markup Languages in 2003. This is… a lot of sugar wrapped around a fundamentally bitter flavor. Hopefully the result pulls off that trick like chocolate does.  Balancing the ingredients is hard, though, and I’m not at all sure the bitterness has had enough time to ferment.</a:t>
            </a:r>
          </a:p>
          <a:p>
            <a:endParaRPr lang="en-US" dirty="0"/>
          </a:p>
          <a:p>
            <a:r>
              <a:rPr lang="en-US" dirty="0"/>
              <a:t>A lot of the history may seem excessively familiar, but hopefully the combination is not. I hope this new telling of old stories will help you re-examine what you know, to revisit community and communities. </a:t>
            </a:r>
          </a:p>
          <a:p>
            <a:endParaRPr lang="en-US" dirty="0"/>
          </a:p>
          <a:p>
            <a:r>
              <a:rPr lang="en-US" dirty="0"/>
              <a:t>Playmobil has obvious limitations, so all characters and situations are extremely approximate.  I will occasionally use real photos as well.  Thank you to David Megginson, </a:t>
            </a:r>
            <a:r>
              <a:rPr lang="en-US" dirty="0" err="1"/>
              <a:t>Edd</a:t>
            </a:r>
            <a:r>
              <a:rPr lang="en-US" dirty="0"/>
              <a:t> </a:t>
            </a:r>
            <a:r>
              <a:rPr lang="en-US" dirty="0" err="1"/>
              <a:t>Dumbill</a:t>
            </a:r>
            <a:r>
              <a:rPr lang="en-US" dirty="0"/>
              <a:t>, Tommie </a:t>
            </a:r>
            <a:r>
              <a:rPr lang="en-US" dirty="0" err="1"/>
              <a:t>Usdin</a:t>
            </a:r>
            <a:r>
              <a:rPr lang="en-US" dirty="0"/>
              <a:t>, Kyle Weems (aka </a:t>
            </a:r>
            <a:r>
              <a:rPr lang="en-US" dirty="0" err="1"/>
              <a:t>CSSquirrel</a:t>
            </a:r>
            <a:r>
              <a:rPr lang="en-US" dirty="0"/>
              <a:t>), and The Unicode Consortium for permissions clearances to use their content, and to the people appearing in the photos as well.  And as always, my opinions are likely not my employer’s opinions.</a:t>
            </a:r>
          </a:p>
          <a:p>
            <a:endParaRPr lang="en-US" dirty="0"/>
          </a:p>
          <a:p>
            <a:r>
              <a:rPr lang="en-US" dirty="0"/>
              <a:t>This talk covers somewhat different territory from the paper, looking at the human stories of evangelism, extraction, and community, while the paper focuses much more tightly on the actual markup and </a:t>
            </a:r>
            <a:r>
              <a:rPr lang="en-US" b="1" dirty="0"/>
              <a:t>where</a:t>
            </a:r>
            <a:r>
              <a:rPr lang="en-US" dirty="0"/>
              <a:t> semantics are conveyed. The paper has many more details of the rise, the decline, and the corners that offer hope for semantic uses of markup. I hope the talk and the paper are mutually reinforcing, though simply telling the story of the paper would be extremely… sad in this context.</a:t>
            </a:r>
          </a:p>
        </p:txBody>
      </p:sp>
      <p:sp>
        <p:nvSpPr>
          <p:cNvPr id="4" name="Slide Number Placeholder 3"/>
          <p:cNvSpPr>
            <a:spLocks noGrp="1"/>
          </p:cNvSpPr>
          <p:nvPr>
            <p:ph type="sldNum" sz="quarter" idx="5"/>
          </p:nvPr>
        </p:nvSpPr>
        <p:spPr/>
        <p:txBody>
          <a:bodyPr/>
          <a:lstStyle/>
          <a:p>
            <a:fld id="{A521AE22-AFEB-4E73-9326-2549877E320C}" type="slidenum">
              <a:rPr lang="en-US" smtClean="0"/>
              <a:t>1</a:t>
            </a:fld>
            <a:endParaRPr lang="en-US"/>
          </a:p>
        </p:txBody>
      </p:sp>
    </p:spTree>
    <p:extLst>
      <p:ext uri="{BB962C8B-B14F-4D97-AF65-F5344CB8AC3E}">
        <p14:creationId xmlns:p14="http://schemas.microsoft.com/office/powerpoint/2010/main" val="33109974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spread, and spread.</a:t>
            </a:r>
          </a:p>
        </p:txBody>
      </p:sp>
      <p:sp>
        <p:nvSpPr>
          <p:cNvPr id="4" name="Slide Number Placeholder 3"/>
          <p:cNvSpPr>
            <a:spLocks noGrp="1"/>
          </p:cNvSpPr>
          <p:nvPr>
            <p:ph type="sldNum" sz="quarter" idx="5"/>
          </p:nvPr>
        </p:nvSpPr>
        <p:spPr/>
        <p:txBody>
          <a:bodyPr/>
          <a:lstStyle/>
          <a:p>
            <a:fld id="{A521AE22-AFEB-4E73-9326-2549877E320C}" type="slidenum">
              <a:rPr lang="en-US" smtClean="0"/>
              <a:t>10</a:t>
            </a:fld>
            <a:endParaRPr lang="en-US"/>
          </a:p>
        </p:txBody>
      </p:sp>
    </p:spTree>
    <p:extLst>
      <p:ext uri="{BB962C8B-B14F-4D97-AF65-F5344CB8AC3E}">
        <p14:creationId xmlns:p14="http://schemas.microsoft.com/office/powerpoint/2010/main" val="3976683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was something great starting here…</a:t>
            </a:r>
          </a:p>
        </p:txBody>
      </p:sp>
      <p:sp>
        <p:nvSpPr>
          <p:cNvPr id="4" name="Slide Number Placeholder 3"/>
          <p:cNvSpPr>
            <a:spLocks noGrp="1"/>
          </p:cNvSpPr>
          <p:nvPr>
            <p:ph type="sldNum" sz="quarter" idx="5"/>
          </p:nvPr>
        </p:nvSpPr>
        <p:spPr/>
        <p:txBody>
          <a:bodyPr/>
          <a:lstStyle/>
          <a:p>
            <a:fld id="{A521AE22-AFEB-4E73-9326-2549877E320C}" type="slidenum">
              <a:rPr lang="en-US" smtClean="0"/>
              <a:t>11</a:t>
            </a:fld>
            <a:endParaRPr lang="en-US"/>
          </a:p>
        </p:txBody>
      </p:sp>
    </p:spTree>
    <p:extLst>
      <p:ext uri="{BB962C8B-B14F-4D97-AF65-F5344CB8AC3E}">
        <p14:creationId xmlns:p14="http://schemas.microsoft.com/office/powerpoint/2010/main" val="603653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the GCA, then the American National Standards Institute (ANSI), and then the International Organization for Standardization (ISO) brought together experts and implementers to build a more comprehensive set of tools.</a:t>
            </a:r>
          </a:p>
        </p:txBody>
      </p:sp>
      <p:sp>
        <p:nvSpPr>
          <p:cNvPr id="4" name="Slide Number Placeholder 3"/>
          <p:cNvSpPr>
            <a:spLocks noGrp="1"/>
          </p:cNvSpPr>
          <p:nvPr>
            <p:ph type="sldNum" sz="quarter" idx="5"/>
          </p:nvPr>
        </p:nvSpPr>
        <p:spPr/>
        <p:txBody>
          <a:bodyPr/>
          <a:lstStyle/>
          <a:p>
            <a:fld id="{A521AE22-AFEB-4E73-9326-2549877E320C}" type="slidenum">
              <a:rPr lang="en-US" smtClean="0"/>
              <a:t>12</a:t>
            </a:fld>
            <a:endParaRPr lang="en-US"/>
          </a:p>
        </p:txBody>
      </p:sp>
    </p:spTree>
    <p:extLst>
      <p:ext uri="{BB962C8B-B14F-4D97-AF65-F5344CB8AC3E}">
        <p14:creationId xmlns:p14="http://schemas.microsoft.com/office/powerpoint/2010/main" val="1505857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military-industrial complex eagerly participated.  There is a securely invisible figure there, too.</a:t>
            </a:r>
          </a:p>
        </p:txBody>
      </p:sp>
      <p:sp>
        <p:nvSpPr>
          <p:cNvPr id="4" name="Slide Number Placeholder 3"/>
          <p:cNvSpPr>
            <a:spLocks noGrp="1"/>
          </p:cNvSpPr>
          <p:nvPr>
            <p:ph type="sldNum" sz="quarter" idx="5"/>
          </p:nvPr>
        </p:nvSpPr>
        <p:spPr/>
        <p:txBody>
          <a:bodyPr/>
          <a:lstStyle/>
          <a:p>
            <a:fld id="{A521AE22-AFEB-4E73-9326-2549877E320C}" type="slidenum">
              <a:rPr lang="en-US" smtClean="0"/>
              <a:t>13</a:t>
            </a:fld>
            <a:endParaRPr lang="en-US"/>
          </a:p>
        </p:txBody>
      </p:sp>
    </p:spTree>
    <p:extLst>
      <p:ext uri="{BB962C8B-B14F-4D97-AF65-F5344CB8AC3E}">
        <p14:creationId xmlns:p14="http://schemas.microsoft.com/office/powerpoint/2010/main" val="2632990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professions saw opportunities and possibilities in this work.</a:t>
            </a:r>
          </a:p>
        </p:txBody>
      </p:sp>
      <p:sp>
        <p:nvSpPr>
          <p:cNvPr id="4" name="Slide Number Placeholder 3"/>
          <p:cNvSpPr>
            <a:spLocks noGrp="1"/>
          </p:cNvSpPr>
          <p:nvPr>
            <p:ph type="sldNum" sz="quarter" idx="5"/>
          </p:nvPr>
        </p:nvSpPr>
        <p:spPr/>
        <p:txBody>
          <a:bodyPr/>
          <a:lstStyle/>
          <a:p>
            <a:fld id="{A521AE22-AFEB-4E73-9326-2549877E320C}" type="slidenum">
              <a:rPr lang="en-US" smtClean="0"/>
              <a:t>14</a:t>
            </a:fld>
            <a:endParaRPr lang="en-US"/>
          </a:p>
        </p:txBody>
      </p:sp>
    </p:spTree>
    <p:extLst>
      <p:ext uri="{BB962C8B-B14F-4D97-AF65-F5344CB8AC3E}">
        <p14:creationId xmlns:p14="http://schemas.microsoft.com/office/powerpoint/2010/main" val="947654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who wanted to build things and clean things up were eager to join.</a:t>
            </a:r>
          </a:p>
        </p:txBody>
      </p:sp>
      <p:sp>
        <p:nvSpPr>
          <p:cNvPr id="4" name="Slide Number Placeholder 3"/>
          <p:cNvSpPr>
            <a:spLocks noGrp="1"/>
          </p:cNvSpPr>
          <p:nvPr>
            <p:ph type="sldNum" sz="quarter" idx="5"/>
          </p:nvPr>
        </p:nvSpPr>
        <p:spPr/>
        <p:txBody>
          <a:bodyPr/>
          <a:lstStyle/>
          <a:p>
            <a:fld id="{A521AE22-AFEB-4E73-9326-2549877E320C}" type="slidenum">
              <a:rPr lang="en-US" smtClean="0"/>
              <a:t>15</a:t>
            </a:fld>
            <a:endParaRPr lang="en-US"/>
          </a:p>
        </p:txBody>
      </p:sp>
    </p:spTree>
    <p:extLst>
      <p:ext uri="{BB962C8B-B14F-4D97-AF65-F5344CB8AC3E}">
        <p14:creationId xmlns:p14="http://schemas.microsoft.com/office/powerpoint/2010/main" val="4028030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crowd grew bigger as SGML emerged into the world, with supporting technologies like </a:t>
            </a:r>
            <a:r>
              <a:rPr lang="en-US" dirty="0" err="1"/>
              <a:t>HyTime</a:t>
            </a:r>
            <a:r>
              <a:rPr lang="en-US" dirty="0"/>
              <a:t>, DSSSL, and more appearing.  TEI pizza chefs arrived.</a:t>
            </a:r>
          </a:p>
        </p:txBody>
      </p:sp>
      <p:sp>
        <p:nvSpPr>
          <p:cNvPr id="4" name="Slide Number Placeholder 3"/>
          <p:cNvSpPr>
            <a:spLocks noGrp="1"/>
          </p:cNvSpPr>
          <p:nvPr>
            <p:ph type="sldNum" sz="quarter" idx="5"/>
          </p:nvPr>
        </p:nvSpPr>
        <p:spPr/>
        <p:txBody>
          <a:bodyPr/>
          <a:lstStyle/>
          <a:p>
            <a:fld id="{A521AE22-AFEB-4E73-9326-2549877E320C}" type="slidenum">
              <a:rPr lang="en-US" smtClean="0"/>
              <a:t>16</a:t>
            </a:fld>
            <a:endParaRPr lang="en-US"/>
          </a:p>
        </p:txBody>
      </p:sp>
    </p:spTree>
    <p:extLst>
      <p:ext uri="{BB962C8B-B14F-4D97-AF65-F5344CB8AC3E}">
        <p14:creationId xmlns:p14="http://schemas.microsoft.com/office/powerpoint/2010/main" val="1934402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SGML included a sample vocabulary, built on a model from the earliest days of GML, which the American Association of Publishers and others expanded </a:t>
            </a:r>
          </a:p>
        </p:txBody>
      </p:sp>
      <p:sp>
        <p:nvSpPr>
          <p:cNvPr id="4" name="Slide Number Placeholder 3"/>
          <p:cNvSpPr>
            <a:spLocks noGrp="1"/>
          </p:cNvSpPr>
          <p:nvPr>
            <p:ph type="sldNum" sz="quarter" idx="5"/>
          </p:nvPr>
        </p:nvSpPr>
        <p:spPr/>
        <p:txBody>
          <a:bodyPr/>
          <a:lstStyle/>
          <a:p>
            <a:fld id="{A521AE22-AFEB-4E73-9326-2549877E320C}" type="slidenum">
              <a:rPr lang="en-US" smtClean="0"/>
              <a:t>17</a:t>
            </a:fld>
            <a:endParaRPr lang="en-US"/>
          </a:p>
        </p:txBody>
      </p:sp>
    </p:spTree>
    <p:extLst>
      <p:ext uri="{BB962C8B-B14F-4D97-AF65-F5344CB8AC3E}">
        <p14:creationId xmlns:p14="http://schemas.microsoft.com/office/powerpoint/2010/main" val="1125067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CERN in 1989, Tim Berners-Lee built on that vocabulary and extended it slightly for the Internet. He wanted to help researchers communicate.  The </a:t>
            </a:r>
            <a:r>
              <a:rPr lang="en-US" dirty="0" err="1"/>
              <a:t>NEXTcube</a:t>
            </a:r>
            <a:r>
              <a:rPr lang="en-US" dirty="0"/>
              <a:t> working as a server with real pages in it, and a simple browser, may have been more convincing than the diagram.</a:t>
            </a:r>
          </a:p>
        </p:txBody>
      </p:sp>
      <p:sp>
        <p:nvSpPr>
          <p:cNvPr id="4" name="Slide Number Placeholder 3"/>
          <p:cNvSpPr>
            <a:spLocks noGrp="1"/>
          </p:cNvSpPr>
          <p:nvPr>
            <p:ph type="sldNum" sz="quarter" idx="5"/>
          </p:nvPr>
        </p:nvSpPr>
        <p:spPr/>
        <p:txBody>
          <a:bodyPr/>
          <a:lstStyle/>
          <a:p>
            <a:fld id="{A521AE22-AFEB-4E73-9326-2549877E320C}" type="slidenum">
              <a:rPr lang="en-US" smtClean="0"/>
              <a:t>18</a:t>
            </a:fld>
            <a:endParaRPr lang="en-US"/>
          </a:p>
        </p:txBody>
      </p:sp>
    </p:spTree>
    <p:extLst>
      <p:ext uri="{BB962C8B-B14F-4D97-AF65-F5344CB8AC3E}">
        <p14:creationId xmlns:p14="http://schemas.microsoft.com/office/powerpoint/2010/main" val="2189481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few people liked it</a:t>
            </a:r>
          </a:p>
        </p:txBody>
      </p:sp>
      <p:sp>
        <p:nvSpPr>
          <p:cNvPr id="4" name="Slide Number Placeholder 3"/>
          <p:cNvSpPr>
            <a:spLocks noGrp="1"/>
          </p:cNvSpPr>
          <p:nvPr>
            <p:ph type="sldNum" sz="quarter" idx="5"/>
          </p:nvPr>
        </p:nvSpPr>
        <p:spPr/>
        <p:txBody>
          <a:bodyPr/>
          <a:lstStyle/>
          <a:p>
            <a:fld id="{A521AE22-AFEB-4E73-9326-2549877E320C}" type="slidenum">
              <a:rPr lang="en-US" smtClean="0"/>
              <a:t>19</a:t>
            </a:fld>
            <a:endParaRPr lang="en-US"/>
          </a:p>
        </p:txBody>
      </p:sp>
    </p:spTree>
    <p:extLst>
      <p:ext uri="{BB962C8B-B14F-4D97-AF65-F5344CB8AC3E}">
        <p14:creationId xmlns:p14="http://schemas.microsoft.com/office/powerpoint/2010/main" val="2940306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Back in 2003, I presented a talk called “what can you do with half a parser” that is now doubtless forgotten except that it used Playmobil figures and music.  This, the opening, showed the origins of markup.</a:t>
            </a:r>
          </a:p>
        </p:txBody>
      </p:sp>
      <p:sp>
        <p:nvSpPr>
          <p:cNvPr id="4" name="Slide Number Placeholder 3"/>
          <p:cNvSpPr>
            <a:spLocks noGrp="1"/>
          </p:cNvSpPr>
          <p:nvPr>
            <p:ph type="sldNum" sz="quarter" idx="5"/>
          </p:nvPr>
        </p:nvSpPr>
        <p:spPr/>
        <p:txBody>
          <a:bodyPr/>
          <a:lstStyle/>
          <a:p>
            <a:fld id="{A521AE22-AFEB-4E73-9326-2549877E320C}" type="slidenum">
              <a:rPr lang="en-US" smtClean="0"/>
              <a:t>2</a:t>
            </a:fld>
            <a:endParaRPr lang="en-US"/>
          </a:p>
        </p:txBody>
      </p:sp>
    </p:spTree>
    <p:extLst>
      <p:ext uri="{BB962C8B-B14F-4D97-AF65-F5344CB8AC3E}">
        <p14:creationId xmlns:p14="http://schemas.microsoft.com/office/powerpoint/2010/main" val="965498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they brought more friends, including some people who started writing more and more browsers, with new capabilities that</a:t>
            </a:r>
          </a:p>
        </p:txBody>
      </p:sp>
      <p:sp>
        <p:nvSpPr>
          <p:cNvPr id="4" name="Slide Number Placeholder 3"/>
          <p:cNvSpPr>
            <a:spLocks noGrp="1"/>
          </p:cNvSpPr>
          <p:nvPr>
            <p:ph type="sldNum" sz="quarter" idx="5"/>
          </p:nvPr>
        </p:nvSpPr>
        <p:spPr/>
        <p:txBody>
          <a:bodyPr/>
          <a:lstStyle/>
          <a:p>
            <a:fld id="{A521AE22-AFEB-4E73-9326-2549877E320C}" type="slidenum">
              <a:rPr lang="en-US" smtClean="0"/>
              <a:t>20</a:t>
            </a:fld>
            <a:endParaRPr lang="en-US"/>
          </a:p>
        </p:txBody>
      </p:sp>
    </p:spTree>
    <p:extLst>
      <p:ext uri="{BB962C8B-B14F-4D97-AF65-F5344CB8AC3E}">
        <p14:creationId xmlns:p14="http://schemas.microsoft.com/office/powerpoint/2010/main" val="1497861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Brought in more and more people as the Web become more accessible in multiple meanings of accessible.</a:t>
            </a:r>
          </a:p>
        </p:txBody>
      </p:sp>
      <p:sp>
        <p:nvSpPr>
          <p:cNvPr id="4" name="Slide Number Placeholder 3"/>
          <p:cNvSpPr>
            <a:spLocks noGrp="1"/>
          </p:cNvSpPr>
          <p:nvPr>
            <p:ph type="sldNum" sz="quarter" idx="5"/>
          </p:nvPr>
        </p:nvSpPr>
        <p:spPr/>
        <p:txBody>
          <a:bodyPr/>
          <a:lstStyle/>
          <a:p>
            <a:fld id="{A521AE22-AFEB-4E73-9326-2549877E320C}" type="slidenum">
              <a:rPr lang="en-US" smtClean="0"/>
              <a:t>21</a:t>
            </a:fld>
            <a:endParaRPr lang="en-US"/>
          </a:p>
        </p:txBody>
      </p:sp>
    </p:spTree>
    <p:extLst>
      <p:ext uri="{BB962C8B-B14F-4D97-AF65-F5344CB8AC3E}">
        <p14:creationId xmlns:p14="http://schemas.microsoft.com/office/powerpoint/2010/main" val="3829137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crowd kept growing, reaching a larger and larger slice of not always technically-sophisticated people.</a:t>
            </a:r>
          </a:p>
        </p:txBody>
      </p:sp>
      <p:sp>
        <p:nvSpPr>
          <p:cNvPr id="4" name="Slide Number Placeholder 3"/>
          <p:cNvSpPr>
            <a:spLocks noGrp="1"/>
          </p:cNvSpPr>
          <p:nvPr>
            <p:ph type="sldNum" sz="quarter" idx="5"/>
          </p:nvPr>
        </p:nvSpPr>
        <p:spPr/>
        <p:txBody>
          <a:bodyPr/>
          <a:lstStyle/>
          <a:p>
            <a:fld id="{A521AE22-AFEB-4E73-9326-2549877E320C}" type="slidenum">
              <a:rPr lang="en-US" smtClean="0"/>
              <a:t>22</a:t>
            </a:fld>
            <a:endParaRPr lang="en-US"/>
          </a:p>
        </p:txBody>
      </p:sp>
    </p:spTree>
    <p:extLst>
      <p:ext uri="{BB962C8B-B14F-4D97-AF65-F5344CB8AC3E}">
        <p14:creationId xmlns:p14="http://schemas.microsoft.com/office/powerpoint/2010/main" val="2664149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many people, so quickly… and the diversity of applications was overwhelming.</a:t>
            </a:r>
          </a:p>
          <a:p>
            <a:endParaRPr lang="en-US" dirty="0"/>
          </a:p>
        </p:txBody>
      </p:sp>
      <p:sp>
        <p:nvSpPr>
          <p:cNvPr id="4" name="Slide Number Placeholder 3"/>
          <p:cNvSpPr>
            <a:spLocks noGrp="1"/>
          </p:cNvSpPr>
          <p:nvPr>
            <p:ph type="sldNum" sz="quarter" idx="5"/>
          </p:nvPr>
        </p:nvSpPr>
        <p:spPr/>
        <p:txBody>
          <a:bodyPr/>
          <a:lstStyle/>
          <a:p>
            <a:fld id="{A521AE22-AFEB-4E73-9326-2549877E320C}" type="slidenum">
              <a:rPr lang="en-US" smtClean="0"/>
              <a:t>23</a:t>
            </a:fld>
            <a:endParaRPr lang="en-US"/>
          </a:p>
        </p:txBody>
      </p:sp>
    </p:spTree>
    <p:extLst>
      <p:ext uri="{BB962C8B-B14F-4D97-AF65-F5344CB8AC3E}">
        <p14:creationId xmlns:p14="http://schemas.microsoft.com/office/powerpoint/2010/main" val="1694873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Santa Claus showed up.</a:t>
            </a:r>
          </a:p>
        </p:txBody>
      </p:sp>
      <p:sp>
        <p:nvSpPr>
          <p:cNvPr id="4" name="Slide Number Placeholder 3"/>
          <p:cNvSpPr>
            <a:spLocks noGrp="1"/>
          </p:cNvSpPr>
          <p:nvPr>
            <p:ph type="sldNum" sz="quarter" idx="5"/>
          </p:nvPr>
        </p:nvSpPr>
        <p:spPr/>
        <p:txBody>
          <a:bodyPr/>
          <a:lstStyle/>
          <a:p>
            <a:fld id="{A521AE22-AFEB-4E73-9326-2549877E320C}" type="slidenum">
              <a:rPr lang="en-US" smtClean="0"/>
              <a:t>24</a:t>
            </a:fld>
            <a:endParaRPr lang="en-US"/>
          </a:p>
        </p:txBody>
      </p:sp>
    </p:spTree>
    <p:extLst>
      <p:ext uri="{BB962C8B-B14F-4D97-AF65-F5344CB8AC3E}">
        <p14:creationId xmlns:p14="http://schemas.microsoft.com/office/powerpoint/2010/main" val="4095779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respectable people started using the web for business.</a:t>
            </a:r>
          </a:p>
          <a:p>
            <a:endParaRPr lang="en-US" dirty="0"/>
          </a:p>
        </p:txBody>
      </p:sp>
      <p:sp>
        <p:nvSpPr>
          <p:cNvPr id="4" name="Slide Number Placeholder 3"/>
          <p:cNvSpPr>
            <a:spLocks noGrp="1"/>
          </p:cNvSpPr>
          <p:nvPr>
            <p:ph type="sldNum" sz="quarter" idx="5"/>
          </p:nvPr>
        </p:nvSpPr>
        <p:spPr/>
        <p:txBody>
          <a:bodyPr/>
          <a:lstStyle/>
          <a:p>
            <a:fld id="{A521AE22-AFEB-4E73-9326-2549877E320C}" type="slidenum">
              <a:rPr lang="en-US" smtClean="0"/>
              <a:t>25</a:t>
            </a:fld>
            <a:endParaRPr lang="en-US"/>
          </a:p>
        </p:txBody>
      </p:sp>
    </p:spTree>
    <p:extLst>
      <p:ext uri="{BB962C8B-B14F-4D97-AF65-F5344CB8AC3E}">
        <p14:creationId xmlns:p14="http://schemas.microsoft.com/office/powerpoint/2010/main" val="3023549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Kids, ponies of all kinds, trash pandas, and more came on to the Web quickly.</a:t>
            </a:r>
          </a:p>
        </p:txBody>
      </p:sp>
      <p:sp>
        <p:nvSpPr>
          <p:cNvPr id="4" name="Slide Number Placeholder 3"/>
          <p:cNvSpPr>
            <a:spLocks noGrp="1"/>
          </p:cNvSpPr>
          <p:nvPr>
            <p:ph type="sldNum" sz="quarter" idx="5"/>
          </p:nvPr>
        </p:nvSpPr>
        <p:spPr/>
        <p:txBody>
          <a:bodyPr/>
          <a:lstStyle/>
          <a:p>
            <a:fld id="{A521AE22-AFEB-4E73-9326-2549877E320C}" type="slidenum">
              <a:rPr lang="en-US" smtClean="0"/>
              <a:t>26</a:t>
            </a:fld>
            <a:endParaRPr lang="en-US"/>
          </a:p>
        </p:txBody>
      </p:sp>
    </p:spTree>
    <p:extLst>
      <p:ext uri="{BB962C8B-B14F-4D97-AF65-F5344CB8AC3E}">
        <p14:creationId xmlns:p14="http://schemas.microsoft.com/office/powerpoint/2010/main" val="1083728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apparently a few pirates, too.</a:t>
            </a:r>
          </a:p>
        </p:txBody>
      </p:sp>
      <p:sp>
        <p:nvSpPr>
          <p:cNvPr id="4" name="Slide Number Placeholder 3"/>
          <p:cNvSpPr>
            <a:spLocks noGrp="1"/>
          </p:cNvSpPr>
          <p:nvPr>
            <p:ph type="sldNum" sz="quarter" idx="5"/>
          </p:nvPr>
        </p:nvSpPr>
        <p:spPr/>
        <p:txBody>
          <a:bodyPr/>
          <a:lstStyle/>
          <a:p>
            <a:fld id="{A521AE22-AFEB-4E73-9326-2549877E320C}" type="slidenum">
              <a:rPr lang="en-US" smtClean="0"/>
              <a:t>27</a:t>
            </a:fld>
            <a:endParaRPr lang="en-US"/>
          </a:p>
        </p:txBody>
      </p:sp>
    </p:spTree>
    <p:extLst>
      <p:ext uri="{BB962C8B-B14F-4D97-AF65-F5344CB8AC3E}">
        <p14:creationId xmlns:p14="http://schemas.microsoft.com/office/powerpoint/2010/main" val="724442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web could go as far as your imagination would take you,</a:t>
            </a:r>
          </a:p>
        </p:txBody>
      </p:sp>
      <p:sp>
        <p:nvSpPr>
          <p:cNvPr id="4" name="Slide Number Placeholder 3"/>
          <p:cNvSpPr>
            <a:spLocks noGrp="1"/>
          </p:cNvSpPr>
          <p:nvPr>
            <p:ph type="sldNum" sz="quarter" idx="5"/>
          </p:nvPr>
        </p:nvSpPr>
        <p:spPr/>
        <p:txBody>
          <a:bodyPr/>
          <a:lstStyle/>
          <a:p>
            <a:fld id="{A521AE22-AFEB-4E73-9326-2549877E320C}" type="slidenum">
              <a:rPr lang="en-US" smtClean="0"/>
              <a:t>28</a:t>
            </a:fld>
            <a:endParaRPr lang="en-US"/>
          </a:p>
        </p:txBody>
      </p:sp>
    </p:spTree>
    <p:extLst>
      <p:ext uri="{BB962C8B-B14F-4D97-AF65-F5344CB8AC3E}">
        <p14:creationId xmlns:p14="http://schemas.microsoft.com/office/powerpoint/2010/main" val="20019159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Presenting information in many ways to many people.</a:t>
            </a:r>
          </a:p>
        </p:txBody>
      </p:sp>
      <p:sp>
        <p:nvSpPr>
          <p:cNvPr id="4" name="Slide Number Placeholder 3"/>
          <p:cNvSpPr>
            <a:spLocks noGrp="1"/>
          </p:cNvSpPr>
          <p:nvPr>
            <p:ph type="sldNum" sz="quarter" idx="5"/>
          </p:nvPr>
        </p:nvSpPr>
        <p:spPr/>
        <p:txBody>
          <a:bodyPr/>
          <a:lstStyle/>
          <a:p>
            <a:fld id="{A521AE22-AFEB-4E73-9326-2549877E320C}" type="slidenum">
              <a:rPr lang="en-US" smtClean="0"/>
              <a:t>29</a:t>
            </a:fld>
            <a:endParaRPr lang="en-US"/>
          </a:p>
        </p:txBody>
      </p:sp>
    </p:spTree>
    <p:extLst>
      <p:ext uri="{BB962C8B-B14F-4D97-AF65-F5344CB8AC3E}">
        <p14:creationId xmlns:p14="http://schemas.microsoft.com/office/powerpoint/2010/main" val="350466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[Next slide]</a:t>
            </a:r>
          </a:p>
        </p:txBody>
      </p:sp>
      <p:sp>
        <p:nvSpPr>
          <p:cNvPr id="4" name="Slide Number Placeholder 3"/>
          <p:cNvSpPr>
            <a:spLocks noGrp="1"/>
          </p:cNvSpPr>
          <p:nvPr>
            <p:ph type="sldNum" sz="quarter" idx="5"/>
          </p:nvPr>
        </p:nvSpPr>
        <p:spPr/>
        <p:txBody>
          <a:bodyPr/>
          <a:lstStyle/>
          <a:p>
            <a:fld id="{A521AE22-AFEB-4E73-9326-2549877E320C}" type="slidenum">
              <a:rPr lang="en-US" smtClean="0"/>
              <a:t>3</a:t>
            </a:fld>
            <a:endParaRPr lang="en-US"/>
          </a:p>
        </p:txBody>
      </p:sp>
    </p:spTree>
    <p:extLst>
      <p:ext uri="{BB962C8B-B14F-4D97-AF65-F5344CB8AC3E}">
        <p14:creationId xmlns:p14="http://schemas.microsoft.com/office/powerpoint/2010/main" val="3050050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the saying goes, “On the Internet, no one knows you’re a dog.”  And, of course, everyone knows that the Internet is primarily a medium for spreading cat pictures.</a:t>
            </a:r>
          </a:p>
        </p:txBody>
      </p:sp>
      <p:sp>
        <p:nvSpPr>
          <p:cNvPr id="4" name="Slide Number Placeholder 3"/>
          <p:cNvSpPr>
            <a:spLocks noGrp="1"/>
          </p:cNvSpPr>
          <p:nvPr>
            <p:ph type="sldNum" sz="quarter" idx="5"/>
          </p:nvPr>
        </p:nvSpPr>
        <p:spPr/>
        <p:txBody>
          <a:bodyPr/>
          <a:lstStyle/>
          <a:p>
            <a:fld id="{A521AE22-AFEB-4E73-9326-2549877E320C}" type="slidenum">
              <a:rPr lang="en-US" smtClean="0"/>
              <a:t>30</a:t>
            </a:fld>
            <a:endParaRPr lang="en-US"/>
          </a:p>
        </p:txBody>
      </p:sp>
    </p:spTree>
    <p:extLst>
      <p:ext uri="{BB962C8B-B14F-4D97-AF65-F5344CB8AC3E}">
        <p14:creationId xmlns:p14="http://schemas.microsoft.com/office/powerpoint/2010/main" val="31764524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Pretty much from the beginning, of course, there were bots of various kinds. Proxies and spiders came first, but bots crawl HTML constantly.</a:t>
            </a:r>
          </a:p>
        </p:txBody>
      </p:sp>
      <p:sp>
        <p:nvSpPr>
          <p:cNvPr id="4" name="Slide Number Placeholder 3"/>
          <p:cNvSpPr>
            <a:spLocks noGrp="1"/>
          </p:cNvSpPr>
          <p:nvPr>
            <p:ph type="sldNum" sz="quarter" idx="5"/>
          </p:nvPr>
        </p:nvSpPr>
        <p:spPr/>
        <p:txBody>
          <a:bodyPr/>
          <a:lstStyle/>
          <a:p>
            <a:fld id="{A521AE22-AFEB-4E73-9326-2549877E320C}" type="slidenum">
              <a:rPr lang="en-US" smtClean="0"/>
              <a:t>31</a:t>
            </a:fld>
            <a:endParaRPr lang="en-US"/>
          </a:p>
        </p:txBody>
      </p:sp>
    </p:spTree>
    <p:extLst>
      <p:ext uri="{BB962C8B-B14F-4D97-AF65-F5344CB8AC3E}">
        <p14:creationId xmlns:p14="http://schemas.microsoft.com/office/powerpoint/2010/main" val="297910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of course, there were people wearing tinfoil hats.</a:t>
            </a:r>
          </a:p>
        </p:txBody>
      </p:sp>
      <p:sp>
        <p:nvSpPr>
          <p:cNvPr id="4" name="Slide Number Placeholder 3"/>
          <p:cNvSpPr>
            <a:spLocks noGrp="1"/>
          </p:cNvSpPr>
          <p:nvPr>
            <p:ph type="sldNum" sz="quarter" idx="5"/>
          </p:nvPr>
        </p:nvSpPr>
        <p:spPr/>
        <p:txBody>
          <a:bodyPr/>
          <a:lstStyle/>
          <a:p>
            <a:fld id="{A521AE22-AFEB-4E73-9326-2549877E320C}" type="slidenum">
              <a:rPr lang="en-US" smtClean="0"/>
              <a:t>32</a:t>
            </a:fld>
            <a:endParaRPr lang="en-US"/>
          </a:p>
        </p:txBody>
      </p:sp>
    </p:spTree>
    <p:extLst>
      <p:ext uri="{BB962C8B-B14F-4D97-AF65-F5344CB8AC3E}">
        <p14:creationId xmlns:p14="http://schemas.microsoft.com/office/powerpoint/2010/main" val="37917606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use of markup did not go over well in all quarters.</a:t>
            </a:r>
          </a:p>
          <a:p>
            <a:endParaRPr lang="en-US" dirty="0"/>
          </a:p>
          <a:p>
            <a:r>
              <a:rPr lang="en-US" dirty="0"/>
              <a:t>“The Web sucks. It is lightweight, shallow, trivial, and disposable. It is simple enough that any idiot can use it, and this, weirdly enough, is considered good.”  That was Tim Bray, in Wired magazine. And then a bit later in our story, the New York Times reported that:</a:t>
            </a:r>
          </a:p>
          <a:p>
            <a:endParaRPr lang="en-US" dirty="0"/>
          </a:p>
          <a:p>
            <a:r>
              <a:rPr lang="en-US" dirty="0"/>
              <a:t>“despite its power, HTML has flaws, the most obvious being an inability to make distinctions between the presentation of data and the data itself.  HTML, in other words, deals only with the “appearance” of information….</a:t>
            </a:r>
          </a:p>
          <a:p>
            <a:endParaRPr lang="en-US" dirty="0"/>
          </a:p>
          <a:p>
            <a:r>
              <a:rPr lang="en-US" dirty="0"/>
              <a:t>Now, </a:t>
            </a:r>
            <a:r>
              <a:rPr lang="en-US" b="1" dirty="0"/>
              <a:t>inevitably</a:t>
            </a:r>
            <a:r>
              <a:rPr lang="en-US" dirty="0"/>
              <a:t>, the next generation of Web language, called XML (or Extensible Markup Language), is emerging, and many software designers can barely contain their excitement over its potential to create a </a:t>
            </a:r>
            <a:r>
              <a:rPr lang="en-US" b="1" dirty="0"/>
              <a:t>real</a:t>
            </a:r>
            <a:r>
              <a:rPr lang="en-US" dirty="0"/>
              <a:t> Internet lingua franca.”</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SGML community knew it could do more. Team XML was forming.  Again, it wasn’t just two leaders – Jon </a:t>
            </a:r>
            <a:r>
              <a:rPr lang="en-US" dirty="0" err="1"/>
              <a:t>Bosak</a:t>
            </a:r>
            <a:r>
              <a:rPr lang="en-US" dirty="0"/>
              <a:t> and Tim Bray built on the SGML ideas and a growing eagerness in the community to try something simpler.  Yuri </a:t>
            </a:r>
            <a:r>
              <a:rPr lang="en-US" dirty="0" err="1"/>
              <a:t>Rubinsky</a:t>
            </a:r>
            <a:r>
              <a:rPr lang="en-US" dirty="0"/>
              <a:t> is often mentioned as the patron saint, but died too soon to see this.  Jon and Tim spearheaded a new process, though, at the home of the Web, the World Wide Web Consortium, the W3C.</a:t>
            </a:r>
          </a:p>
          <a:p>
            <a:endParaRPr lang="en-US" dirty="0"/>
          </a:p>
        </p:txBody>
      </p:sp>
      <p:sp>
        <p:nvSpPr>
          <p:cNvPr id="4" name="Slide Number Placeholder 3"/>
          <p:cNvSpPr>
            <a:spLocks noGrp="1"/>
          </p:cNvSpPr>
          <p:nvPr>
            <p:ph type="sldNum" sz="quarter" idx="5"/>
          </p:nvPr>
        </p:nvSpPr>
        <p:spPr/>
        <p:txBody>
          <a:bodyPr/>
          <a:lstStyle/>
          <a:p>
            <a:fld id="{A521AE22-AFEB-4E73-9326-2549877E320C}" type="slidenum">
              <a:rPr lang="en-US" smtClean="0"/>
              <a:t>33</a:t>
            </a:fld>
            <a:endParaRPr lang="en-US"/>
          </a:p>
        </p:txBody>
      </p:sp>
    </p:spTree>
    <p:extLst>
      <p:ext uri="{BB962C8B-B14F-4D97-AF65-F5344CB8AC3E}">
        <p14:creationId xmlns:p14="http://schemas.microsoft.com/office/powerpoint/2010/main" val="3606257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dark corner at the W3C, though certainly not secretly, the SGML Editorial Review Board, eventually the SGML Working Group, and then the XML Working Group got going, putting SGML on a diet.</a:t>
            </a:r>
          </a:p>
        </p:txBody>
      </p:sp>
      <p:sp>
        <p:nvSpPr>
          <p:cNvPr id="4" name="Slide Number Placeholder 3"/>
          <p:cNvSpPr>
            <a:spLocks noGrp="1"/>
          </p:cNvSpPr>
          <p:nvPr>
            <p:ph type="sldNum" sz="quarter" idx="5"/>
          </p:nvPr>
        </p:nvSpPr>
        <p:spPr/>
        <p:txBody>
          <a:bodyPr/>
          <a:lstStyle/>
          <a:p>
            <a:fld id="{A521AE22-AFEB-4E73-9326-2549877E320C}" type="slidenum">
              <a:rPr lang="en-US" smtClean="0"/>
              <a:t>34</a:t>
            </a:fld>
            <a:endParaRPr lang="en-US"/>
          </a:p>
        </p:txBody>
      </p:sp>
    </p:spTree>
    <p:extLst>
      <p:ext uri="{BB962C8B-B14F-4D97-AF65-F5344CB8AC3E}">
        <p14:creationId xmlns:p14="http://schemas.microsoft.com/office/powerpoint/2010/main" val="2640179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SGML itself – though DSSSL and </a:t>
            </a:r>
            <a:r>
              <a:rPr lang="en-US" dirty="0" err="1"/>
              <a:t>HyTime</a:t>
            </a:r>
            <a:r>
              <a:rPr lang="en-US" dirty="0"/>
              <a:t> would come soon – they shrank the specification dramatically. Perhaps they didn’t literally take chainsaws to the specification</a:t>
            </a:r>
          </a:p>
        </p:txBody>
      </p:sp>
      <p:sp>
        <p:nvSpPr>
          <p:cNvPr id="4" name="Slide Number Placeholder 3"/>
          <p:cNvSpPr>
            <a:spLocks noGrp="1"/>
          </p:cNvSpPr>
          <p:nvPr>
            <p:ph type="sldNum" sz="quarter" idx="5"/>
          </p:nvPr>
        </p:nvSpPr>
        <p:spPr/>
        <p:txBody>
          <a:bodyPr/>
          <a:lstStyle/>
          <a:p>
            <a:fld id="{A521AE22-AFEB-4E73-9326-2549877E320C}" type="slidenum">
              <a:rPr lang="en-US" smtClean="0"/>
              <a:t>35</a:t>
            </a:fld>
            <a:endParaRPr lang="en-US"/>
          </a:p>
        </p:txBody>
      </p:sp>
    </p:spTree>
    <p:extLst>
      <p:ext uri="{BB962C8B-B14F-4D97-AF65-F5344CB8AC3E}">
        <p14:creationId xmlns:p14="http://schemas.microsoft.com/office/powerpoint/2010/main" val="16411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 reduce it to a postcard, but they dropped a lot of features to produce something simple to standardize and implement across a wide variety of software platforms.  This simple foundation made document syntax much easier to process, but…</a:t>
            </a:r>
          </a:p>
        </p:txBody>
      </p:sp>
      <p:sp>
        <p:nvSpPr>
          <p:cNvPr id="4" name="Slide Number Placeholder 3"/>
          <p:cNvSpPr>
            <a:spLocks noGrp="1"/>
          </p:cNvSpPr>
          <p:nvPr>
            <p:ph type="sldNum" sz="quarter" idx="5"/>
          </p:nvPr>
        </p:nvSpPr>
        <p:spPr/>
        <p:txBody>
          <a:bodyPr/>
          <a:lstStyle/>
          <a:p>
            <a:fld id="{A521AE22-AFEB-4E73-9326-2549877E320C}" type="slidenum">
              <a:rPr lang="en-US" smtClean="0"/>
              <a:t>36</a:t>
            </a:fld>
            <a:endParaRPr lang="en-US"/>
          </a:p>
        </p:txBody>
      </p:sp>
    </p:spTree>
    <p:extLst>
      <p:ext uri="{BB962C8B-B14F-4D97-AF65-F5344CB8AC3E}">
        <p14:creationId xmlns:p14="http://schemas.microsoft.com/office/powerpoint/2010/main" val="32774720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everyone stayed around for XML </a:t>
            </a:r>
          </a:p>
        </p:txBody>
      </p:sp>
      <p:sp>
        <p:nvSpPr>
          <p:cNvPr id="4" name="Slide Number Placeholder 3"/>
          <p:cNvSpPr>
            <a:spLocks noGrp="1"/>
          </p:cNvSpPr>
          <p:nvPr>
            <p:ph type="sldNum" sz="quarter" idx="5"/>
          </p:nvPr>
        </p:nvSpPr>
        <p:spPr/>
        <p:txBody>
          <a:bodyPr/>
          <a:lstStyle/>
          <a:p>
            <a:fld id="{A521AE22-AFEB-4E73-9326-2549877E320C}" type="slidenum">
              <a:rPr lang="en-US" smtClean="0"/>
              <a:t>37</a:t>
            </a:fld>
            <a:endParaRPr lang="en-US"/>
          </a:p>
        </p:txBody>
      </p:sp>
    </p:spTree>
    <p:extLst>
      <p:ext uri="{BB962C8B-B14F-4D97-AF65-F5344CB8AC3E}">
        <p14:creationId xmlns:p14="http://schemas.microsoft.com/office/powerpoint/2010/main" val="6246626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people remained with strictly SGML work, preferring to keep key features.</a:t>
            </a:r>
          </a:p>
          <a:p>
            <a:endParaRPr lang="en-US" dirty="0"/>
          </a:p>
        </p:txBody>
      </p:sp>
      <p:sp>
        <p:nvSpPr>
          <p:cNvPr id="4" name="Slide Number Placeholder 3"/>
          <p:cNvSpPr>
            <a:spLocks noGrp="1"/>
          </p:cNvSpPr>
          <p:nvPr>
            <p:ph type="sldNum" sz="quarter" idx="5"/>
          </p:nvPr>
        </p:nvSpPr>
        <p:spPr/>
        <p:txBody>
          <a:bodyPr/>
          <a:lstStyle/>
          <a:p>
            <a:fld id="{A521AE22-AFEB-4E73-9326-2549877E320C}" type="slidenum">
              <a:rPr lang="en-US" smtClean="0"/>
              <a:t>38</a:t>
            </a:fld>
            <a:endParaRPr lang="en-US"/>
          </a:p>
        </p:txBody>
      </p:sp>
    </p:spTree>
    <p:extLst>
      <p:ext uri="{BB962C8B-B14F-4D97-AF65-F5344CB8AC3E}">
        <p14:creationId xmlns:p14="http://schemas.microsoft.com/office/powerpoint/2010/main" val="2248403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crowd grew, though not nearly to the same size or diversity of uses as the HTML crowd.  XHTML, a reimplementation of HTML using XML syntax, helped spread XML to a wider and more web-oriented crowd, though. The Steering Committee of the Web Standards Project said “XML’s strict rules for conformance give XHTML a backbone that HTML has never had, and promise to open up new possibilities for XHTML processing, storage, and creation as the standard spreads. It’s a big step forward.”  Well, okay.  Really, that was me quoted, though, with their imprimatur in a press release.  Tim Bray was on the Steering Committee too, so I think his opinion of the Web might have shifted.</a:t>
            </a:r>
          </a:p>
        </p:txBody>
      </p:sp>
      <p:sp>
        <p:nvSpPr>
          <p:cNvPr id="4" name="Slide Number Placeholder 3"/>
          <p:cNvSpPr>
            <a:spLocks noGrp="1"/>
          </p:cNvSpPr>
          <p:nvPr>
            <p:ph type="sldNum" sz="quarter" idx="5"/>
          </p:nvPr>
        </p:nvSpPr>
        <p:spPr/>
        <p:txBody>
          <a:bodyPr/>
          <a:lstStyle/>
          <a:p>
            <a:fld id="{A521AE22-AFEB-4E73-9326-2549877E320C}" type="slidenum">
              <a:rPr lang="en-US" smtClean="0"/>
              <a:t>39</a:t>
            </a:fld>
            <a:endParaRPr lang="en-US"/>
          </a:p>
        </p:txBody>
      </p:sp>
    </p:spTree>
    <p:extLst>
      <p:ext uri="{BB962C8B-B14F-4D97-AF65-F5344CB8AC3E}">
        <p14:creationId xmlns:p14="http://schemas.microsoft.com/office/powerpoint/2010/main" val="2918602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[silence until music done]</a:t>
            </a:r>
          </a:p>
        </p:txBody>
      </p:sp>
      <p:sp>
        <p:nvSpPr>
          <p:cNvPr id="4" name="Slide Number Placeholder 3"/>
          <p:cNvSpPr>
            <a:spLocks noGrp="1"/>
          </p:cNvSpPr>
          <p:nvPr>
            <p:ph type="sldNum" sz="quarter" idx="5"/>
          </p:nvPr>
        </p:nvSpPr>
        <p:spPr/>
        <p:txBody>
          <a:bodyPr/>
          <a:lstStyle/>
          <a:p>
            <a:fld id="{A521AE22-AFEB-4E73-9326-2549877E320C}" type="slidenum">
              <a:rPr lang="en-US" smtClean="0"/>
              <a:t>4</a:t>
            </a:fld>
            <a:endParaRPr lang="en-US"/>
          </a:p>
        </p:txBody>
      </p:sp>
    </p:spTree>
    <p:extLst>
      <p:ext uri="{BB962C8B-B14F-4D97-AF65-F5344CB8AC3E}">
        <p14:creationId xmlns:p14="http://schemas.microsoft.com/office/powerpoint/2010/main" val="5881803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lots of people came to XML, because a standard and relatively simple way to create labeled information and documents is a powerful thing.  It certainly wasn’t the first approach to propose that, but it was the first to succeed at demonstrating that it could be useful, powerful, and flexible, all at the same time.</a:t>
            </a:r>
          </a:p>
          <a:p>
            <a:endParaRPr lang="en-US" dirty="0"/>
          </a:p>
          <a:p>
            <a:r>
              <a:rPr lang="en-US" dirty="0"/>
              <a:t>And, of course, there were bots, again.  XML made their jobs easier, though in practice many of them kept their parsing powers more flexible than XML required.</a:t>
            </a:r>
          </a:p>
        </p:txBody>
      </p:sp>
      <p:sp>
        <p:nvSpPr>
          <p:cNvPr id="4" name="Slide Number Placeholder 3"/>
          <p:cNvSpPr>
            <a:spLocks noGrp="1"/>
          </p:cNvSpPr>
          <p:nvPr>
            <p:ph type="sldNum" sz="quarter" idx="5"/>
          </p:nvPr>
        </p:nvSpPr>
        <p:spPr/>
        <p:txBody>
          <a:bodyPr/>
          <a:lstStyle/>
          <a:p>
            <a:fld id="{A521AE22-AFEB-4E73-9326-2549877E320C}" type="slidenum">
              <a:rPr lang="en-US" smtClean="0"/>
              <a:t>40</a:t>
            </a:fld>
            <a:endParaRPr lang="en-US"/>
          </a:p>
        </p:txBody>
      </p:sp>
    </p:spTree>
    <p:extLst>
      <p:ext uri="{BB962C8B-B14F-4D97-AF65-F5344CB8AC3E}">
        <p14:creationId xmlns:p14="http://schemas.microsoft.com/office/powerpoint/2010/main" val="8609794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bot-like creations even appeared “in person” at XML conference hotels.</a:t>
            </a:r>
          </a:p>
        </p:txBody>
      </p:sp>
      <p:sp>
        <p:nvSpPr>
          <p:cNvPr id="4" name="Slide Number Placeholder 3"/>
          <p:cNvSpPr>
            <a:spLocks noGrp="1"/>
          </p:cNvSpPr>
          <p:nvPr>
            <p:ph type="sldNum" sz="quarter" idx="5"/>
          </p:nvPr>
        </p:nvSpPr>
        <p:spPr/>
        <p:txBody>
          <a:bodyPr/>
          <a:lstStyle/>
          <a:p>
            <a:fld id="{A521AE22-AFEB-4E73-9326-2549877E320C}" type="slidenum">
              <a:rPr lang="en-US" smtClean="0"/>
              <a:t>41</a:t>
            </a:fld>
            <a:endParaRPr lang="en-US"/>
          </a:p>
        </p:txBody>
      </p:sp>
    </p:spTree>
    <p:extLst>
      <p:ext uri="{BB962C8B-B14F-4D97-AF65-F5344CB8AC3E}">
        <p14:creationId xmlns:p14="http://schemas.microsoft.com/office/powerpoint/2010/main" val="32094199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XML gold rush was on.  Prospectors brought knowledge and tools to the mine, welcomed by technology and media support for the latest and greatest.</a:t>
            </a:r>
          </a:p>
        </p:txBody>
      </p:sp>
      <p:sp>
        <p:nvSpPr>
          <p:cNvPr id="4" name="Slide Number Placeholder 3"/>
          <p:cNvSpPr>
            <a:spLocks noGrp="1"/>
          </p:cNvSpPr>
          <p:nvPr>
            <p:ph type="sldNum" sz="quarter" idx="5"/>
          </p:nvPr>
        </p:nvSpPr>
        <p:spPr/>
        <p:txBody>
          <a:bodyPr/>
          <a:lstStyle/>
          <a:p>
            <a:fld id="{A521AE22-AFEB-4E73-9326-2549877E320C}" type="slidenum">
              <a:rPr lang="en-US" smtClean="0"/>
              <a:t>42</a:t>
            </a:fld>
            <a:endParaRPr lang="en-US"/>
          </a:p>
        </p:txBody>
      </p:sp>
    </p:spTree>
    <p:extLst>
      <p:ext uri="{BB962C8B-B14F-4D97-AF65-F5344CB8AC3E}">
        <p14:creationId xmlns:p14="http://schemas.microsoft.com/office/powerpoint/2010/main" val="17204825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Weird scenes inside the gold mine ensued, as companies and developers applied XML to everything they could.</a:t>
            </a:r>
          </a:p>
        </p:txBody>
      </p:sp>
      <p:sp>
        <p:nvSpPr>
          <p:cNvPr id="4" name="Slide Number Placeholder 3"/>
          <p:cNvSpPr>
            <a:spLocks noGrp="1"/>
          </p:cNvSpPr>
          <p:nvPr>
            <p:ph type="sldNum" sz="quarter" idx="5"/>
          </p:nvPr>
        </p:nvSpPr>
        <p:spPr/>
        <p:txBody>
          <a:bodyPr/>
          <a:lstStyle/>
          <a:p>
            <a:fld id="{A521AE22-AFEB-4E73-9326-2549877E320C}" type="slidenum">
              <a:rPr lang="en-US" smtClean="0"/>
              <a:t>43</a:t>
            </a:fld>
            <a:endParaRPr lang="en-US"/>
          </a:p>
        </p:txBody>
      </p:sp>
    </p:spTree>
    <p:extLst>
      <p:ext uri="{BB962C8B-B14F-4D97-AF65-F5344CB8AC3E}">
        <p14:creationId xmlns:p14="http://schemas.microsoft.com/office/powerpoint/2010/main" val="36052481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Business-to-business interactions, common office applications, object serialization and storage, configuration files, content meant for the web, paper, </a:t>
            </a:r>
            <a:r>
              <a:rPr lang="en-US" dirty="0" err="1"/>
              <a:t>ebooks</a:t>
            </a:r>
            <a:r>
              <a:rPr lang="en-US" dirty="0"/>
              <a:t>, and elsewhere… it was a busy </a:t>
            </a:r>
            <a:r>
              <a:rPr lang="en-US" dirty="0" err="1"/>
              <a:t>busy</a:t>
            </a:r>
            <a:r>
              <a:rPr lang="en-US" dirty="0"/>
              <a:t> time.</a:t>
            </a:r>
          </a:p>
        </p:txBody>
      </p:sp>
      <p:sp>
        <p:nvSpPr>
          <p:cNvPr id="4" name="Slide Number Placeholder 3"/>
          <p:cNvSpPr>
            <a:spLocks noGrp="1"/>
          </p:cNvSpPr>
          <p:nvPr>
            <p:ph type="sldNum" sz="quarter" idx="5"/>
          </p:nvPr>
        </p:nvSpPr>
        <p:spPr/>
        <p:txBody>
          <a:bodyPr/>
          <a:lstStyle/>
          <a:p>
            <a:fld id="{A521AE22-AFEB-4E73-9326-2549877E320C}" type="slidenum">
              <a:rPr lang="en-US" smtClean="0"/>
              <a:t>44</a:t>
            </a:fld>
            <a:endParaRPr lang="en-US"/>
          </a:p>
        </p:txBody>
      </p:sp>
    </p:spTree>
    <p:extLst>
      <p:ext uri="{BB962C8B-B14F-4D97-AF65-F5344CB8AC3E}">
        <p14:creationId xmlns:p14="http://schemas.microsoft.com/office/powerpoint/2010/main" val="18475242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XML and its surrounding technologies could be lucrative.  Many companies and consultants hauled gold out of the mines.</a:t>
            </a:r>
          </a:p>
        </p:txBody>
      </p:sp>
      <p:sp>
        <p:nvSpPr>
          <p:cNvPr id="4" name="Slide Number Placeholder 3"/>
          <p:cNvSpPr>
            <a:spLocks noGrp="1"/>
          </p:cNvSpPr>
          <p:nvPr>
            <p:ph type="sldNum" sz="quarter" idx="5"/>
          </p:nvPr>
        </p:nvSpPr>
        <p:spPr/>
        <p:txBody>
          <a:bodyPr/>
          <a:lstStyle/>
          <a:p>
            <a:fld id="{A521AE22-AFEB-4E73-9326-2549877E320C}" type="slidenum">
              <a:rPr lang="en-US" smtClean="0"/>
              <a:t>45</a:t>
            </a:fld>
            <a:endParaRPr lang="en-US"/>
          </a:p>
        </p:txBody>
      </p:sp>
    </p:spTree>
    <p:extLst>
      <p:ext uri="{BB962C8B-B14F-4D97-AF65-F5344CB8AC3E}">
        <p14:creationId xmlns:p14="http://schemas.microsoft.com/office/powerpoint/2010/main" val="1657654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Miners built sophisticated projects in those mines, and were often well-compensated for it.</a:t>
            </a:r>
          </a:p>
        </p:txBody>
      </p:sp>
      <p:sp>
        <p:nvSpPr>
          <p:cNvPr id="4" name="Slide Number Placeholder 3"/>
          <p:cNvSpPr>
            <a:spLocks noGrp="1"/>
          </p:cNvSpPr>
          <p:nvPr>
            <p:ph type="sldNum" sz="quarter" idx="5"/>
          </p:nvPr>
        </p:nvSpPr>
        <p:spPr/>
        <p:txBody>
          <a:bodyPr/>
          <a:lstStyle/>
          <a:p>
            <a:fld id="{A521AE22-AFEB-4E73-9326-2549877E320C}" type="slidenum">
              <a:rPr lang="en-US" smtClean="0"/>
              <a:t>46</a:t>
            </a:fld>
            <a:endParaRPr lang="en-US"/>
          </a:p>
        </p:txBody>
      </p:sp>
    </p:spTree>
    <p:extLst>
      <p:ext uri="{BB962C8B-B14F-4D97-AF65-F5344CB8AC3E}">
        <p14:creationId xmlns:p14="http://schemas.microsoft.com/office/powerpoint/2010/main" val="28276534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 long day in the mines, a stop at the Saloon for refreshments seemed like a good idea.</a:t>
            </a:r>
          </a:p>
        </p:txBody>
      </p:sp>
      <p:sp>
        <p:nvSpPr>
          <p:cNvPr id="4" name="Slide Number Placeholder 3"/>
          <p:cNvSpPr>
            <a:spLocks noGrp="1"/>
          </p:cNvSpPr>
          <p:nvPr>
            <p:ph type="sldNum" sz="quarter" idx="5"/>
          </p:nvPr>
        </p:nvSpPr>
        <p:spPr/>
        <p:txBody>
          <a:bodyPr/>
          <a:lstStyle/>
          <a:p>
            <a:fld id="{A521AE22-AFEB-4E73-9326-2549877E320C}" type="slidenum">
              <a:rPr lang="en-US" smtClean="0"/>
              <a:t>47</a:t>
            </a:fld>
            <a:endParaRPr lang="en-US"/>
          </a:p>
        </p:txBody>
      </p:sp>
    </p:spTree>
    <p:extLst>
      <p:ext uri="{BB962C8B-B14F-4D97-AF65-F5344CB8AC3E}">
        <p14:creationId xmlns:p14="http://schemas.microsoft.com/office/powerpoint/2010/main" val="39414082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often laptops and phones as well as mugs out, and bots learning from electronic conversations.</a:t>
            </a:r>
          </a:p>
        </p:txBody>
      </p:sp>
      <p:sp>
        <p:nvSpPr>
          <p:cNvPr id="4" name="Slide Number Placeholder 3"/>
          <p:cNvSpPr>
            <a:spLocks noGrp="1"/>
          </p:cNvSpPr>
          <p:nvPr>
            <p:ph type="sldNum" sz="quarter" idx="5"/>
          </p:nvPr>
        </p:nvSpPr>
        <p:spPr/>
        <p:txBody>
          <a:bodyPr/>
          <a:lstStyle/>
          <a:p>
            <a:fld id="{A521AE22-AFEB-4E73-9326-2549877E320C}" type="slidenum">
              <a:rPr lang="en-US" smtClean="0"/>
              <a:t>48</a:t>
            </a:fld>
            <a:endParaRPr lang="en-US"/>
          </a:p>
        </p:txBody>
      </p:sp>
    </p:spTree>
    <p:extLst>
      <p:ext uri="{BB962C8B-B14F-4D97-AF65-F5344CB8AC3E}">
        <p14:creationId xmlns:p14="http://schemas.microsoft.com/office/powerpoint/2010/main" val="3639091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a heady time, with lots of excitement and dreams of more to come.</a:t>
            </a:r>
          </a:p>
        </p:txBody>
      </p:sp>
      <p:sp>
        <p:nvSpPr>
          <p:cNvPr id="4" name="Slide Number Placeholder 3"/>
          <p:cNvSpPr>
            <a:spLocks noGrp="1"/>
          </p:cNvSpPr>
          <p:nvPr>
            <p:ph type="sldNum" sz="quarter" idx="5"/>
          </p:nvPr>
        </p:nvSpPr>
        <p:spPr/>
        <p:txBody>
          <a:bodyPr/>
          <a:lstStyle/>
          <a:p>
            <a:fld id="{A521AE22-AFEB-4E73-9326-2549877E320C}" type="slidenum">
              <a:rPr lang="en-US" smtClean="0"/>
              <a:t>49</a:t>
            </a:fld>
            <a:endParaRPr lang="en-US"/>
          </a:p>
        </p:txBody>
      </p:sp>
    </p:spTree>
    <p:extLst>
      <p:ext uri="{BB962C8B-B14F-4D97-AF65-F5344CB8AC3E}">
        <p14:creationId xmlns:p14="http://schemas.microsoft.com/office/powerpoint/2010/main" val="254609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That’s not how it was. Moon-watcher and his friends are thrilling, but as someone reminded me in 2003, there was meaning before markup.  In the Beginning was the Word, not the Tag.  Or did whitespace come first, in some inchoate form?</a:t>
            </a:r>
          </a:p>
          <a:p>
            <a:endParaRPr lang="en-US" dirty="0"/>
          </a:p>
          <a:p>
            <a:r>
              <a:rPr lang="en-US" dirty="0"/>
              <a:t>There were lots of things we like to look back and call markup – tags on scrolls? Punctuation? - but markup itself came later.</a:t>
            </a:r>
          </a:p>
        </p:txBody>
      </p:sp>
      <p:sp>
        <p:nvSpPr>
          <p:cNvPr id="4" name="Slide Number Placeholder 3"/>
          <p:cNvSpPr>
            <a:spLocks noGrp="1"/>
          </p:cNvSpPr>
          <p:nvPr>
            <p:ph type="sldNum" sz="quarter" idx="5"/>
          </p:nvPr>
        </p:nvSpPr>
        <p:spPr/>
        <p:txBody>
          <a:bodyPr/>
          <a:lstStyle/>
          <a:p>
            <a:fld id="{A521AE22-AFEB-4E73-9326-2549877E320C}" type="slidenum">
              <a:rPr lang="en-US" smtClean="0"/>
              <a:t>5</a:t>
            </a:fld>
            <a:endParaRPr lang="en-US"/>
          </a:p>
        </p:txBody>
      </p:sp>
    </p:spTree>
    <p:extLst>
      <p:ext uri="{BB962C8B-B14F-4D97-AF65-F5344CB8AC3E}">
        <p14:creationId xmlns:p14="http://schemas.microsoft.com/office/powerpoint/2010/main" val="16317809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course, that enthusiasm changed things.  That tiny spec</a:t>
            </a:r>
          </a:p>
        </p:txBody>
      </p:sp>
      <p:sp>
        <p:nvSpPr>
          <p:cNvPr id="4" name="Slide Number Placeholder 3"/>
          <p:cNvSpPr>
            <a:spLocks noGrp="1"/>
          </p:cNvSpPr>
          <p:nvPr>
            <p:ph type="sldNum" sz="quarter" idx="5"/>
          </p:nvPr>
        </p:nvSpPr>
        <p:spPr/>
        <p:txBody>
          <a:bodyPr/>
          <a:lstStyle/>
          <a:p>
            <a:fld id="{A521AE22-AFEB-4E73-9326-2549877E320C}" type="slidenum">
              <a:rPr lang="en-US" smtClean="0"/>
              <a:t>50</a:t>
            </a:fld>
            <a:endParaRPr lang="en-US"/>
          </a:p>
        </p:txBody>
      </p:sp>
    </p:spTree>
    <p:extLst>
      <p:ext uri="{BB962C8B-B14F-4D97-AF65-F5344CB8AC3E}">
        <p14:creationId xmlns:p14="http://schemas.microsoft.com/office/powerpoint/2010/main" val="2552811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Quickly turned into a book (for me, literally a notebook) of specifications</a:t>
            </a:r>
          </a:p>
        </p:txBody>
      </p:sp>
      <p:sp>
        <p:nvSpPr>
          <p:cNvPr id="4" name="Slide Number Placeholder 3"/>
          <p:cNvSpPr>
            <a:spLocks noGrp="1"/>
          </p:cNvSpPr>
          <p:nvPr>
            <p:ph type="sldNum" sz="quarter" idx="5"/>
          </p:nvPr>
        </p:nvSpPr>
        <p:spPr/>
        <p:txBody>
          <a:bodyPr/>
          <a:lstStyle/>
          <a:p>
            <a:fld id="{A521AE22-AFEB-4E73-9326-2549877E320C}" type="slidenum">
              <a:rPr lang="en-US" smtClean="0"/>
              <a:t>51</a:t>
            </a:fld>
            <a:endParaRPr lang="en-US"/>
          </a:p>
        </p:txBody>
      </p:sp>
    </p:spTree>
    <p:extLst>
      <p:ext uri="{BB962C8B-B14F-4D97-AF65-F5344CB8AC3E}">
        <p14:creationId xmlns:p14="http://schemas.microsoft.com/office/powerpoint/2010/main" val="29622105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then a library of specifications</a:t>
            </a:r>
          </a:p>
        </p:txBody>
      </p:sp>
      <p:sp>
        <p:nvSpPr>
          <p:cNvPr id="4" name="Slide Number Placeholder 3"/>
          <p:cNvSpPr>
            <a:spLocks noGrp="1"/>
          </p:cNvSpPr>
          <p:nvPr>
            <p:ph type="sldNum" sz="quarter" idx="5"/>
          </p:nvPr>
        </p:nvSpPr>
        <p:spPr/>
        <p:txBody>
          <a:bodyPr/>
          <a:lstStyle/>
          <a:p>
            <a:fld id="{A521AE22-AFEB-4E73-9326-2549877E320C}" type="slidenum">
              <a:rPr lang="en-US" smtClean="0"/>
              <a:t>52</a:t>
            </a:fld>
            <a:endParaRPr lang="en-US"/>
          </a:p>
        </p:txBody>
      </p:sp>
    </p:spTree>
    <p:extLst>
      <p:ext uri="{BB962C8B-B14F-4D97-AF65-F5344CB8AC3E}">
        <p14:creationId xmlns:p14="http://schemas.microsoft.com/office/powerpoint/2010/main" val="126204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more specifications</a:t>
            </a:r>
          </a:p>
        </p:txBody>
      </p:sp>
      <p:sp>
        <p:nvSpPr>
          <p:cNvPr id="4" name="Slide Number Placeholder 3"/>
          <p:cNvSpPr>
            <a:spLocks noGrp="1"/>
          </p:cNvSpPr>
          <p:nvPr>
            <p:ph type="sldNum" sz="quarter" idx="5"/>
          </p:nvPr>
        </p:nvSpPr>
        <p:spPr/>
        <p:txBody>
          <a:bodyPr/>
          <a:lstStyle/>
          <a:p>
            <a:fld id="{A521AE22-AFEB-4E73-9326-2549877E320C}" type="slidenum">
              <a:rPr lang="en-US" smtClean="0"/>
              <a:t>53</a:t>
            </a:fld>
            <a:endParaRPr lang="en-US"/>
          </a:p>
        </p:txBody>
      </p:sp>
    </p:spTree>
    <p:extLst>
      <p:ext uri="{BB962C8B-B14F-4D97-AF65-F5344CB8AC3E}">
        <p14:creationId xmlns:p14="http://schemas.microsoft.com/office/powerpoint/2010/main" val="20433226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yet more specifications…</a:t>
            </a:r>
          </a:p>
        </p:txBody>
      </p:sp>
      <p:sp>
        <p:nvSpPr>
          <p:cNvPr id="4" name="Slide Number Placeholder 3"/>
          <p:cNvSpPr>
            <a:spLocks noGrp="1"/>
          </p:cNvSpPr>
          <p:nvPr>
            <p:ph type="sldNum" sz="quarter" idx="5"/>
          </p:nvPr>
        </p:nvSpPr>
        <p:spPr/>
        <p:txBody>
          <a:bodyPr/>
          <a:lstStyle/>
          <a:p>
            <a:fld id="{A521AE22-AFEB-4E73-9326-2549877E320C}" type="slidenum">
              <a:rPr lang="en-US" smtClean="0"/>
              <a:t>54</a:t>
            </a:fld>
            <a:endParaRPr lang="en-US"/>
          </a:p>
        </p:txBody>
      </p:sp>
    </p:spTree>
    <p:extLst>
      <p:ext uri="{BB962C8B-B14F-4D97-AF65-F5344CB8AC3E}">
        <p14:creationId xmlns:p14="http://schemas.microsoft.com/office/powerpoint/2010/main" val="3695381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groups of markup practitioners were, of course, using markup for different reasons.  Some of the standards sprawl was specifically about the markup, but some of it was about building the Semantic Web or Web Services on top of that core.  The layering wasn’t always neat – the structures of namespaces and schemas definitely intertwined with projects that people and institutions wanted to build on top of XML.</a:t>
            </a:r>
          </a:p>
        </p:txBody>
      </p:sp>
      <p:sp>
        <p:nvSpPr>
          <p:cNvPr id="4" name="Slide Number Placeholder 3"/>
          <p:cNvSpPr>
            <a:spLocks noGrp="1"/>
          </p:cNvSpPr>
          <p:nvPr>
            <p:ph type="sldNum" sz="quarter" idx="5"/>
          </p:nvPr>
        </p:nvSpPr>
        <p:spPr/>
        <p:txBody>
          <a:bodyPr/>
          <a:lstStyle/>
          <a:p>
            <a:fld id="{A521AE22-AFEB-4E73-9326-2549877E320C}" type="slidenum">
              <a:rPr lang="en-US" smtClean="0"/>
              <a:t>55</a:t>
            </a:fld>
            <a:endParaRPr lang="en-US"/>
          </a:p>
        </p:txBody>
      </p:sp>
    </p:spTree>
    <p:extLst>
      <p:ext uri="{BB962C8B-B14F-4D97-AF65-F5344CB8AC3E}">
        <p14:creationId xmlns:p14="http://schemas.microsoft.com/office/powerpoint/2010/main" val="23329655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lot of XML use was really object serialization, as a close look at, say, Apple </a:t>
            </a:r>
            <a:r>
              <a:rPr lang="en-US" dirty="0" err="1"/>
              <a:t>plists</a:t>
            </a:r>
            <a:r>
              <a:rPr lang="en-US" dirty="0"/>
              <a:t>, any of the Microsoft Office formats that use XML in a syntactic sense, or many of the “on the wire” web services approaches will reveal.  </a:t>
            </a:r>
            <a:br>
              <a:rPr lang="en-US" dirty="0"/>
            </a:br>
            <a:br>
              <a:rPr lang="en-US" dirty="0"/>
            </a:br>
            <a:r>
              <a:rPr lang="en-US" dirty="0"/>
              <a:t>A technology that was both meant to be an object serialization and had XML’s key feature of inspection as text could have huge advantages…</a:t>
            </a:r>
          </a:p>
        </p:txBody>
      </p:sp>
      <p:sp>
        <p:nvSpPr>
          <p:cNvPr id="4" name="Slide Number Placeholder 3"/>
          <p:cNvSpPr>
            <a:spLocks noGrp="1"/>
          </p:cNvSpPr>
          <p:nvPr>
            <p:ph type="sldNum" sz="quarter" idx="5"/>
          </p:nvPr>
        </p:nvSpPr>
        <p:spPr/>
        <p:txBody>
          <a:bodyPr/>
          <a:lstStyle/>
          <a:p>
            <a:fld id="{A521AE22-AFEB-4E73-9326-2549877E320C}" type="slidenum">
              <a:rPr lang="en-US" smtClean="0"/>
              <a:t>56</a:t>
            </a:fld>
            <a:endParaRPr lang="en-US"/>
          </a:p>
        </p:txBody>
      </p:sp>
    </p:spTree>
    <p:extLst>
      <p:ext uri="{BB962C8B-B14F-4D97-AF65-F5344CB8AC3E}">
        <p14:creationId xmlns:p14="http://schemas.microsoft.com/office/powerpoint/2010/main" val="6131399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Douglas Crockford found a convenient “does enough” object notation format that was already part of JavaScript.  Even the full ECMAScript standard is 16 pages, about half of them blank or similarly uninformative. Text, arrays, numbers, and strings were enough to challenge the larger and more formal orthodoxy of XML.  Crockford presented JSON at XML 2007, and John Cowan replied from the audience that “I, for one, welcome our new JSON overlords.”</a:t>
            </a:r>
          </a:p>
        </p:txBody>
      </p:sp>
      <p:sp>
        <p:nvSpPr>
          <p:cNvPr id="4" name="Slide Number Placeholder 3"/>
          <p:cNvSpPr>
            <a:spLocks noGrp="1"/>
          </p:cNvSpPr>
          <p:nvPr>
            <p:ph type="sldNum" sz="quarter" idx="5"/>
          </p:nvPr>
        </p:nvSpPr>
        <p:spPr/>
        <p:txBody>
          <a:bodyPr/>
          <a:lstStyle/>
          <a:p>
            <a:fld id="{A521AE22-AFEB-4E73-9326-2549877E320C}" type="slidenum">
              <a:rPr lang="en-US" smtClean="0"/>
              <a:t>57</a:t>
            </a:fld>
            <a:endParaRPr lang="en-US"/>
          </a:p>
        </p:txBody>
      </p:sp>
    </p:spTree>
    <p:extLst>
      <p:ext uri="{BB962C8B-B14F-4D97-AF65-F5344CB8AC3E}">
        <p14:creationId xmlns:p14="http://schemas.microsoft.com/office/powerpoint/2010/main" val="29146156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crowd that had been using XML for APIs and object serialization stayed to hear and implement Crockford’s message. Conveniently, JSON syntax was easy to turn into a neat subset of YAML (YAML </a:t>
            </a:r>
            <a:r>
              <a:rPr lang="en-US" dirty="0" err="1"/>
              <a:t>Ain’t</a:t>
            </a:r>
            <a:r>
              <a:rPr lang="en-US" dirty="0"/>
              <a:t> Markup Language), which had spun off of the xml-dev mailing list earlier. Over the next few years, JSON and YAML grew into many use cases that had formerly used XML.</a:t>
            </a:r>
          </a:p>
        </p:txBody>
      </p:sp>
      <p:sp>
        <p:nvSpPr>
          <p:cNvPr id="4" name="Slide Number Placeholder 3"/>
          <p:cNvSpPr>
            <a:spLocks noGrp="1"/>
          </p:cNvSpPr>
          <p:nvPr>
            <p:ph type="sldNum" sz="quarter" idx="5"/>
          </p:nvPr>
        </p:nvSpPr>
        <p:spPr/>
        <p:txBody>
          <a:bodyPr/>
          <a:lstStyle/>
          <a:p>
            <a:fld id="{A521AE22-AFEB-4E73-9326-2549877E320C}" type="slidenum">
              <a:rPr lang="en-US" smtClean="0"/>
              <a:t>58</a:t>
            </a:fld>
            <a:endParaRPr lang="en-US"/>
          </a:p>
        </p:txBody>
      </p:sp>
    </p:spTree>
    <p:extLst>
      <p:ext uri="{BB962C8B-B14F-4D97-AF65-F5344CB8AC3E}">
        <p14:creationId xmlns:p14="http://schemas.microsoft.com/office/powerpoint/2010/main" val="32774612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same time, XHTML was faltering. Many web developers were unenthusiastic about precision markup, and a key crowd of programmers inside the browser makers wanted script everywhere possible.  JavaScript – again partly thanks to Douglas Crockford – was finding its moment. Competition with Flash was making some kinds of developers long for more imperative models of programming.  The W3C was deep into declarative and often XML models, but some powerful W3C members were not.</a:t>
            </a:r>
          </a:p>
        </p:txBody>
      </p:sp>
      <p:sp>
        <p:nvSpPr>
          <p:cNvPr id="4" name="Slide Number Placeholder 3"/>
          <p:cNvSpPr>
            <a:spLocks noGrp="1"/>
          </p:cNvSpPr>
          <p:nvPr>
            <p:ph type="sldNum" sz="quarter" idx="5"/>
          </p:nvPr>
        </p:nvSpPr>
        <p:spPr/>
        <p:txBody>
          <a:bodyPr/>
          <a:lstStyle/>
          <a:p>
            <a:fld id="{A521AE22-AFEB-4E73-9326-2549877E320C}" type="slidenum">
              <a:rPr lang="en-US" smtClean="0"/>
              <a:t>59</a:t>
            </a:fld>
            <a:endParaRPr lang="en-US"/>
          </a:p>
        </p:txBody>
      </p:sp>
    </p:spTree>
    <p:extLst>
      <p:ext uri="{BB962C8B-B14F-4D97-AF65-F5344CB8AC3E}">
        <p14:creationId xmlns:p14="http://schemas.microsoft.com/office/powerpoint/2010/main" val="4028032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Even after computers appeared, markup took a while.  Yes, it’s possible to do markup with punch cards, but it is more fun, at least in a traditional sense, in systems with friendlier interfaces and some tolerance for verbosity.</a:t>
            </a:r>
          </a:p>
          <a:p>
            <a:endParaRPr lang="en-US" dirty="0"/>
          </a:p>
          <a:p>
            <a:r>
              <a:rPr lang="en-US" dirty="0"/>
              <a:t>It took some time.</a:t>
            </a:r>
          </a:p>
        </p:txBody>
      </p:sp>
      <p:sp>
        <p:nvSpPr>
          <p:cNvPr id="4" name="Slide Number Placeholder 3"/>
          <p:cNvSpPr>
            <a:spLocks noGrp="1"/>
          </p:cNvSpPr>
          <p:nvPr>
            <p:ph type="sldNum" sz="quarter" idx="5"/>
          </p:nvPr>
        </p:nvSpPr>
        <p:spPr/>
        <p:txBody>
          <a:bodyPr/>
          <a:lstStyle/>
          <a:p>
            <a:fld id="{A521AE22-AFEB-4E73-9326-2549877E320C}" type="slidenum">
              <a:rPr lang="en-US" smtClean="0"/>
              <a:t>6</a:t>
            </a:fld>
            <a:endParaRPr lang="en-US"/>
          </a:p>
        </p:txBody>
      </p:sp>
    </p:spTree>
    <p:extLst>
      <p:ext uri="{BB962C8B-B14F-4D97-AF65-F5344CB8AC3E}">
        <p14:creationId xmlns:p14="http://schemas.microsoft.com/office/powerpoint/2010/main" val="19624166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Flash, Ajax, and then iPhone and Android apps drove endless conversations about applications.  And who builds applications like those?  Programmers.  Typically, programmers used to imperative programming and scripting.</a:t>
            </a:r>
          </a:p>
        </p:txBody>
      </p:sp>
      <p:sp>
        <p:nvSpPr>
          <p:cNvPr id="4" name="Slide Number Placeholder 3"/>
          <p:cNvSpPr>
            <a:spLocks noGrp="1"/>
          </p:cNvSpPr>
          <p:nvPr>
            <p:ph type="sldNum" sz="quarter" idx="5"/>
          </p:nvPr>
        </p:nvSpPr>
        <p:spPr/>
        <p:txBody>
          <a:bodyPr/>
          <a:lstStyle/>
          <a:p>
            <a:fld id="{A521AE22-AFEB-4E73-9326-2549877E320C}" type="slidenum">
              <a:rPr lang="en-US" smtClean="0"/>
              <a:t>60</a:t>
            </a:fld>
            <a:endParaRPr lang="en-US"/>
          </a:p>
        </p:txBody>
      </p:sp>
    </p:spTree>
    <p:extLst>
      <p:ext uri="{BB962C8B-B14F-4D97-AF65-F5344CB8AC3E}">
        <p14:creationId xmlns:p14="http://schemas.microsoft.com/office/powerpoint/2010/main" val="39053374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W3C rejected their position paper. that crew from Opera and Netscape set up their own throne room in WHATWG, and others were clearly interested.  Google and Apple joined the conversation quickly, with Google’s Ian Hickson, </a:t>
            </a:r>
            <a:r>
              <a:rPr lang="en-US" dirty="0" err="1"/>
              <a:t>Hixie</a:t>
            </a:r>
            <a:r>
              <a:rPr lang="en-US" dirty="0"/>
              <a:t>, the most visible.</a:t>
            </a:r>
          </a:p>
        </p:txBody>
      </p:sp>
      <p:sp>
        <p:nvSpPr>
          <p:cNvPr id="4" name="Slide Number Placeholder 3"/>
          <p:cNvSpPr>
            <a:spLocks noGrp="1"/>
          </p:cNvSpPr>
          <p:nvPr>
            <p:ph type="sldNum" sz="quarter" idx="5"/>
          </p:nvPr>
        </p:nvSpPr>
        <p:spPr/>
        <p:txBody>
          <a:bodyPr/>
          <a:lstStyle/>
          <a:p>
            <a:fld id="{A521AE22-AFEB-4E73-9326-2549877E320C}" type="slidenum">
              <a:rPr lang="en-US" smtClean="0"/>
              <a:t>61</a:t>
            </a:fld>
            <a:endParaRPr lang="en-US"/>
          </a:p>
        </p:txBody>
      </p:sp>
    </p:spTree>
    <p:extLst>
      <p:ext uri="{BB962C8B-B14F-4D97-AF65-F5344CB8AC3E}">
        <p14:creationId xmlns:p14="http://schemas.microsoft.com/office/powerpoint/2010/main" val="5105920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started as proposal to add functionality to forms quickly turned into a full proposal for a next version of HTML, HTML5.</a:t>
            </a:r>
          </a:p>
        </p:txBody>
      </p:sp>
      <p:sp>
        <p:nvSpPr>
          <p:cNvPr id="4" name="Slide Number Placeholder 3"/>
          <p:cNvSpPr>
            <a:spLocks noGrp="1"/>
          </p:cNvSpPr>
          <p:nvPr>
            <p:ph type="sldNum" sz="quarter" idx="5"/>
          </p:nvPr>
        </p:nvSpPr>
        <p:spPr/>
        <p:txBody>
          <a:bodyPr/>
          <a:lstStyle/>
          <a:p>
            <a:fld id="{A521AE22-AFEB-4E73-9326-2549877E320C}" type="slidenum">
              <a:rPr lang="en-US" smtClean="0"/>
              <a:t>62</a:t>
            </a:fld>
            <a:endParaRPr lang="en-US"/>
          </a:p>
        </p:txBody>
      </p:sp>
    </p:spTree>
    <p:extLst>
      <p:ext uri="{BB962C8B-B14F-4D97-AF65-F5344CB8AC3E}">
        <p14:creationId xmlns:p14="http://schemas.microsoft.com/office/powerpoint/2010/main" val="38429875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more and more people came over to the HTML5 side</a:t>
            </a:r>
          </a:p>
        </p:txBody>
      </p:sp>
      <p:sp>
        <p:nvSpPr>
          <p:cNvPr id="4" name="Slide Number Placeholder 3"/>
          <p:cNvSpPr>
            <a:spLocks noGrp="1"/>
          </p:cNvSpPr>
          <p:nvPr>
            <p:ph type="sldNum" sz="quarter" idx="5"/>
          </p:nvPr>
        </p:nvSpPr>
        <p:spPr/>
        <p:txBody>
          <a:bodyPr/>
          <a:lstStyle/>
          <a:p>
            <a:fld id="{A521AE22-AFEB-4E73-9326-2549877E320C}" type="slidenum">
              <a:rPr lang="en-US" smtClean="0"/>
              <a:t>63</a:t>
            </a:fld>
            <a:endParaRPr lang="en-US"/>
          </a:p>
        </p:txBody>
      </p:sp>
    </p:spTree>
    <p:extLst>
      <p:ext uri="{BB962C8B-B14F-4D97-AF65-F5344CB8AC3E}">
        <p14:creationId xmlns:p14="http://schemas.microsoft.com/office/powerpoint/2010/main" val="26046149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W3C at first tried to include their ideas – after all, the WHATWG core was W3C members – but eventually it surrendered.  In 2010, the W3C halted work on XHTML. “Today the Director announces that when the XHTML 2 Working Group charter expires as scheduled at the end of 2009, the charter will not be renewed. By doing so, and by increasing resources in the HTML Working Group, W3C hopes to accelerate the progress of HTML 5 and clarify W3C's position regarding the future of HTML.” </a:t>
            </a:r>
            <a:r>
              <a:rPr lang="en-US" dirty="0" err="1"/>
              <a:t>XForms</a:t>
            </a:r>
            <a:r>
              <a:rPr lang="en-US" dirty="0"/>
              <a:t> work ended in 2015. In 2019, the W3C stopped work on HTML, leaving it to the WHATWG ‘living standard’.</a:t>
            </a:r>
          </a:p>
        </p:txBody>
      </p:sp>
      <p:sp>
        <p:nvSpPr>
          <p:cNvPr id="4" name="Slide Number Placeholder 3"/>
          <p:cNvSpPr>
            <a:spLocks noGrp="1"/>
          </p:cNvSpPr>
          <p:nvPr>
            <p:ph type="sldNum" sz="quarter" idx="5"/>
          </p:nvPr>
        </p:nvSpPr>
        <p:spPr/>
        <p:txBody>
          <a:bodyPr/>
          <a:lstStyle/>
          <a:p>
            <a:fld id="{A521AE22-AFEB-4E73-9326-2549877E320C}" type="slidenum">
              <a:rPr lang="en-US" smtClean="0"/>
              <a:t>64</a:t>
            </a:fld>
            <a:endParaRPr lang="en-US"/>
          </a:p>
        </p:txBody>
      </p:sp>
    </p:spTree>
    <p:extLst>
      <p:ext uri="{BB962C8B-B14F-4D97-AF65-F5344CB8AC3E}">
        <p14:creationId xmlns:p14="http://schemas.microsoft.com/office/powerpoint/2010/main" val="20465022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WHATWG core is small, but control of the gateway specification for the Web – and its implementation! - gives them huge power.</a:t>
            </a:r>
          </a:p>
        </p:txBody>
      </p:sp>
      <p:sp>
        <p:nvSpPr>
          <p:cNvPr id="4" name="Slide Number Placeholder 3"/>
          <p:cNvSpPr>
            <a:spLocks noGrp="1"/>
          </p:cNvSpPr>
          <p:nvPr>
            <p:ph type="sldNum" sz="quarter" idx="5"/>
          </p:nvPr>
        </p:nvSpPr>
        <p:spPr/>
        <p:txBody>
          <a:bodyPr/>
          <a:lstStyle/>
          <a:p>
            <a:fld id="{A521AE22-AFEB-4E73-9326-2549877E320C}" type="slidenum">
              <a:rPr lang="en-US" smtClean="0"/>
              <a:t>65</a:t>
            </a:fld>
            <a:endParaRPr lang="en-US"/>
          </a:p>
        </p:txBody>
      </p:sp>
    </p:spTree>
    <p:extLst>
      <p:ext uri="{BB962C8B-B14F-4D97-AF65-F5344CB8AC3E}">
        <p14:creationId xmlns:p14="http://schemas.microsoft.com/office/powerpoint/2010/main" val="37828029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wasn’t, of course, a simple or friendly conversation.  “Objective” is always a huge red flag for me, but I’ll leave it to you to evaluate this statement overall. [pause]</a:t>
            </a:r>
          </a:p>
        </p:txBody>
      </p:sp>
      <p:sp>
        <p:nvSpPr>
          <p:cNvPr id="4" name="Slide Number Placeholder 3"/>
          <p:cNvSpPr>
            <a:spLocks noGrp="1"/>
          </p:cNvSpPr>
          <p:nvPr>
            <p:ph type="sldNum" sz="quarter" idx="5"/>
          </p:nvPr>
        </p:nvSpPr>
        <p:spPr/>
        <p:txBody>
          <a:bodyPr/>
          <a:lstStyle/>
          <a:p>
            <a:fld id="{A521AE22-AFEB-4E73-9326-2549877E320C}" type="slidenum">
              <a:rPr lang="en-US" smtClean="0"/>
              <a:t>66</a:t>
            </a:fld>
            <a:endParaRPr lang="en-US"/>
          </a:p>
        </p:txBody>
      </p:sp>
    </p:spTree>
    <p:extLst>
      <p:ext uri="{BB962C8B-B14F-4D97-AF65-F5344CB8AC3E}">
        <p14:creationId xmlns:p14="http://schemas.microsoft.com/office/powerpoint/2010/main" val="42192187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can’t tell the story as well as Kyle Weems already has, in his </a:t>
            </a:r>
            <a:r>
              <a:rPr lang="en-US" dirty="0" err="1"/>
              <a:t>CSSquirrel</a:t>
            </a:r>
            <a:r>
              <a:rPr lang="en-US" dirty="0"/>
              <a:t> comics.  Many parts of </a:t>
            </a:r>
            <a:r>
              <a:rPr lang="en-US" dirty="0" err="1"/>
              <a:t>CSSquirrel</a:t>
            </a:r>
            <a:r>
              <a:rPr lang="en-US" dirty="0"/>
              <a:t> only make sense if you know HTML culture deeply, but I think this moment of “Irrelevant. We’ll tell you how HTML5 is going to be, and you’ll like it” is clear enough on its own.</a:t>
            </a:r>
          </a:p>
        </p:txBody>
      </p:sp>
      <p:sp>
        <p:nvSpPr>
          <p:cNvPr id="4" name="Slide Number Placeholder 3"/>
          <p:cNvSpPr>
            <a:spLocks noGrp="1"/>
          </p:cNvSpPr>
          <p:nvPr>
            <p:ph type="sldNum" sz="quarter" idx="5"/>
          </p:nvPr>
        </p:nvSpPr>
        <p:spPr/>
        <p:txBody>
          <a:bodyPr/>
          <a:lstStyle/>
          <a:p>
            <a:fld id="{A521AE22-AFEB-4E73-9326-2549877E320C}" type="slidenum">
              <a:rPr lang="en-US" smtClean="0"/>
              <a:t>67</a:t>
            </a:fld>
            <a:endParaRPr lang="en-US"/>
          </a:p>
        </p:txBody>
      </p:sp>
    </p:spTree>
    <p:extLst>
      <p:ext uri="{BB962C8B-B14F-4D97-AF65-F5344CB8AC3E}">
        <p14:creationId xmlns:p14="http://schemas.microsoft.com/office/powerpoint/2010/main" val="22786701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WHATWG has triumphed.  If you’re talking about contemporary HTML, their work is now primary.  Even beyond them, though, more and more HTML documents are collections of div elements.</a:t>
            </a:r>
          </a:p>
        </p:txBody>
      </p:sp>
      <p:sp>
        <p:nvSpPr>
          <p:cNvPr id="4" name="Slide Number Placeholder 3"/>
          <p:cNvSpPr>
            <a:spLocks noGrp="1"/>
          </p:cNvSpPr>
          <p:nvPr>
            <p:ph type="sldNum" sz="quarter" idx="5"/>
          </p:nvPr>
        </p:nvSpPr>
        <p:spPr/>
        <p:txBody>
          <a:bodyPr/>
          <a:lstStyle/>
          <a:p>
            <a:fld id="{A521AE22-AFEB-4E73-9326-2549877E320C}" type="slidenum">
              <a:rPr lang="en-US" smtClean="0"/>
              <a:t>68</a:t>
            </a:fld>
            <a:endParaRPr lang="en-US"/>
          </a:p>
        </p:txBody>
      </p:sp>
    </p:spTree>
    <p:extLst>
      <p:ext uri="{BB962C8B-B14F-4D97-AF65-F5344CB8AC3E}">
        <p14:creationId xmlns:p14="http://schemas.microsoft.com/office/powerpoint/2010/main" val="8595259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XML’s growth curve had already flattened as XML became normal, and developers had carved out the subsets they preferred to use.  Now it started shrinking fast as JSON took over API duties, and as the HTML5 DOCTYPE took over.</a:t>
            </a:r>
          </a:p>
        </p:txBody>
      </p:sp>
      <p:sp>
        <p:nvSpPr>
          <p:cNvPr id="4" name="Slide Number Placeholder 3"/>
          <p:cNvSpPr>
            <a:spLocks noGrp="1"/>
          </p:cNvSpPr>
          <p:nvPr>
            <p:ph type="sldNum" sz="quarter" idx="5"/>
          </p:nvPr>
        </p:nvSpPr>
        <p:spPr/>
        <p:txBody>
          <a:bodyPr/>
          <a:lstStyle/>
          <a:p>
            <a:fld id="{A521AE22-AFEB-4E73-9326-2549877E320C}" type="slidenum">
              <a:rPr lang="en-US" smtClean="0"/>
              <a:t>69</a:t>
            </a:fld>
            <a:endParaRPr lang="en-US"/>
          </a:p>
        </p:txBody>
      </p:sp>
    </p:spTree>
    <p:extLst>
      <p:ext uri="{BB962C8B-B14F-4D97-AF65-F5344CB8AC3E}">
        <p14:creationId xmlns:p14="http://schemas.microsoft.com/office/powerpoint/2010/main" val="32124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a:t>
            </a:r>
            <a:r>
              <a:rPr lang="en-US" dirty="0" err="1"/>
              <a:t>tellings</a:t>
            </a:r>
            <a:r>
              <a:rPr lang="en-US" dirty="0"/>
              <a:t> of Markup Language history and theology start with Charles Goldfarb. Like all of the primary characters you’ll see in this talk, he’s a point at which ideas converged.  According to A Brief History of the Development of SGML (</a:t>
            </a:r>
            <a:r>
              <a:rPr lang="en-US" dirty="0">
                <a:hlinkClick r:id="rId3"/>
              </a:rPr>
              <a:t>http://www.sgmlsource.com/history/sgmlhist.htm</a:t>
            </a:r>
            <a:r>
              <a:rPr lang="en-US" dirty="0"/>
              <a:t>) , a June 1990 publication of the SGML Users’ Group, “generic coding” first emerged in the late 1960s, when William </a:t>
            </a:r>
            <a:r>
              <a:rPr lang="en-US" dirty="0" err="1"/>
              <a:t>Tunnicliffe</a:t>
            </a:r>
            <a:r>
              <a:rPr lang="en-US" dirty="0"/>
              <a:t>, Stanley Rice, and Norman </a:t>
            </a:r>
            <a:r>
              <a:rPr lang="en-US" dirty="0" err="1"/>
              <a:t>Scharpf</a:t>
            </a:r>
            <a:r>
              <a:rPr lang="en-US" dirty="0"/>
              <a:t> got the ideas going at the Graphics Communication Association, the GCA.  Goldfarb’s implementations at IBM, with his colleagues Edward Mosher and Raymond Lorie, the G, M, and L, made him the point person for these conversations.</a:t>
            </a:r>
          </a:p>
          <a:p>
            <a:endParaRPr lang="en-US" dirty="0"/>
          </a:p>
          <a:p>
            <a:r>
              <a:rPr lang="en-US" dirty="0"/>
              <a:t>It’s almost like he was a Playmobil figure pulled out by a kid to play a role in a bigger story.</a:t>
            </a:r>
          </a:p>
        </p:txBody>
      </p:sp>
      <p:sp>
        <p:nvSpPr>
          <p:cNvPr id="4" name="Slide Number Placeholder 3"/>
          <p:cNvSpPr>
            <a:spLocks noGrp="1"/>
          </p:cNvSpPr>
          <p:nvPr>
            <p:ph type="sldNum" sz="quarter" idx="5"/>
          </p:nvPr>
        </p:nvSpPr>
        <p:spPr/>
        <p:txBody>
          <a:bodyPr/>
          <a:lstStyle/>
          <a:p>
            <a:fld id="{A521AE22-AFEB-4E73-9326-2549877E320C}" type="slidenum">
              <a:rPr lang="en-US" smtClean="0"/>
              <a:t>7</a:t>
            </a:fld>
            <a:endParaRPr lang="en-US"/>
          </a:p>
        </p:txBody>
      </p:sp>
    </p:spTree>
    <p:extLst>
      <p:ext uri="{BB962C8B-B14F-4D97-AF65-F5344CB8AC3E}">
        <p14:creationId xmlns:p14="http://schemas.microsoft.com/office/powerpoint/2010/main" val="31252560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largest and most lucrative gold mines shifted, to become all about JSON and apps, with little room for XML.</a:t>
            </a:r>
          </a:p>
        </p:txBody>
      </p:sp>
      <p:sp>
        <p:nvSpPr>
          <p:cNvPr id="4" name="Slide Number Placeholder 3"/>
          <p:cNvSpPr>
            <a:spLocks noGrp="1"/>
          </p:cNvSpPr>
          <p:nvPr>
            <p:ph type="sldNum" sz="quarter" idx="5"/>
          </p:nvPr>
        </p:nvSpPr>
        <p:spPr/>
        <p:txBody>
          <a:bodyPr/>
          <a:lstStyle/>
          <a:p>
            <a:fld id="{A521AE22-AFEB-4E73-9326-2549877E320C}" type="slidenum">
              <a:rPr lang="en-US" smtClean="0"/>
              <a:t>70</a:t>
            </a:fld>
            <a:endParaRPr lang="en-US"/>
          </a:p>
        </p:txBody>
      </p:sp>
    </p:spTree>
    <p:extLst>
      <p:ext uri="{BB962C8B-B14F-4D97-AF65-F5344CB8AC3E}">
        <p14:creationId xmlns:p14="http://schemas.microsoft.com/office/powerpoint/2010/main" val="2896868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Markup was, to put it bluntly, out of style.  XML wasn’t popular.  Semantic markup, presentational or not, fell out of HTML.  </a:t>
            </a:r>
            <a:r>
              <a:rPr lang="en-US"/>
              <a:t>Worse, HTML </a:t>
            </a:r>
            <a:r>
              <a:rPr lang="en-US" dirty="0"/>
              <a:t>was (and is) routinely derided as unimportant because it was “not a programming language”, often by programmers who only know ten elements and primarily use </a:t>
            </a:r>
            <a:r>
              <a:rPr lang="en-US" dirty="0" err="1"/>
              <a:t>divs</a:t>
            </a:r>
            <a:r>
              <a:rPr lang="en-US" dirty="0"/>
              <a:t>.  Heck, some of those folks came here to tell the crowd that "the web ecosystem routed around the damage of XML's influence by making HTML better suited for extensibility than ever before“. Which, well, web components aren’t really taking the world by storm so much either.</a:t>
            </a:r>
            <a:br>
              <a:rPr lang="en-US" dirty="0"/>
            </a:br>
            <a:br>
              <a:rPr lang="en-US" dirty="0"/>
            </a:br>
            <a:r>
              <a:rPr lang="en-US" dirty="0"/>
              <a:t>Even in its former stronghold, the W3C, the XML Core Working Group ended in 2016, and the XSLT/XQuery Working Group ended in 2018.</a:t>
            </a:r>
          </a:p>
        </p:txBody>
      </p:sp>
      <p:sp>
        <p:nvSpPr>
          <p:cNvPr id="4" name="Slide Number Placeholder 3"/>
          <p:cNvSpPr>
            <a:spLocks noGrp="1"/>
          </p:cNvSpPr>
          <p:nvPr>
            <p:ph type="sldNum" sz="quarter" idx="5"/>
          </p:nvPr>
        </p:nvSpPr>
        <p:spPr/>
        <p:txBody>
          <a:bodyPr/>
          <a:lstStyle/>
          <a:p>
            <a:fld id="{A521AE22-AFEB-4E73-9326-2549877E320C}" type="slidenum">
              <a:rPr lang="en-US" smtClean="0"/>
              <a:t>71</a:t>
            </a:fld>
            <a:endParaRPr lang="en-US"/>
          </a:p>
        </p:txBody>
      </p:sp>
    </p:spTree>
    <p:extLst>
      <p:ext uri="{BB962C8B-B14F-4D97-AF65-F5344CB8AC3E}">
        <p14:creationId xmlns:p14="http://schemas.microsoft.com/office/powerpoint/2010/main" val="3994063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who value markup are now, effectively, a remnant church, the ones who remain. I know that many people, for many good reasons, even Christians, aren’t eager to have their work compared to Christian churches, maybe especially churches that see themselves holding on at the last in a sinful world.  I apologize for that awkwardness, but the metaphor works too well, in ways both good and bad. Like many remnants, there’s a strong dose of looking to inner strongholds for answers, a denial that we have lost anything, and contempt for the worldly. While this is not new – I saw similar at XML 2007 even – it has definitely grown with time.  </a:t>
            </a:r>
          </a:p>
        </p:txBody>
      </p:sp>
      <p:sp>
        <p:nvSpPr>
          <p:cNvPr id="4" name="Slide Number Placeholder 3"/>
          <p:cNvSpPr>
            <a:spLocks noGrp="1"/>
          </p:cNvSpPr>
          <p:nvPr>
            <p:ph type="sldNum" sz="quarter" idx="5"/>
          </p:nvPr>
        </p:nvSpPr>
        <p:spPr/>
        <p:txBody>
          <a:bodyPr/>
          <a:lstStyle/>
          <a:p>
            <a:fld id="{A521AE22-AFEB-4E73-9326-2549877E320C}" type="slidenum">
              <a:rPr lang="en-US" smtClean="0"/>
              <a:t>72</a:t>
            </a:fld>
            <a:endParaRPr lang="en-US"/>
          </a:p>
        </p:txBody>
      </p:sp>
    </p:spTree>
    <p:extLst>
      <p:ext uri="{BB962C8B-B14F-4D97-AF65-F5344CB8AC3E}">
        <p14:creationId xmlns:p14="http://schemas.microsoft.com/office/powerpoint/2010/main" val="26854491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review comments for this paper felt very much in that zone. </a:t>
            </a:r>
          </a:p>
          <a:p>
            <a:endParaRPr lang="en-US" dirty="0"/>
          </a:p>
          <a:p>
            <a:r>
              <a:rPr lang="en-US" dirty="0"/>
              <a:t>“The majority of human authored content on a daily basis is produced in XML, via MSWord, ODF-based products, which is to say nothing of the US Government Printing Office output. </a:t>
            </a:r>
          </a:p>
          <a:p>
            <a:endParaRPr lang="en-US" dirty="0"/>
          </a:p>
          <a:p>
            <a:r>
              <a:rPr lang="en-US" dirty="0"/>
              <a:t>A large amount of web traffic does consist of JSON and other semantically bare formats, but does anyone care about the semantics of porn downloads?”</a:t>
            </a:r>
          </a:p>
          <a:p>
            <a:endParaRPr lang="en-US" dirty="0"/>
          </a:p>
          <a:p>
            <a:r>
              <a:rPr lang="en-US" dirty="0"/>
              <a:t>Hmm…  And then a question?</a:t>
            </a:r>
          </a:p>
          <a:p>
            <a:endParaRPr lang="en-US" dirty="0"/>
          </a:p>
          <a:p>
            <a:r>
              <a:rPr lang="en-US" dirty="0"/>
              <a:t>“And what about all the other folks making submissions about how, nevertheless, they persisted -- using semantic markup?  Are they just technical chickens running around not realizing their heads are cut off?“ </a:t>
            </a:r>
          </a:p>
          <a:p>
            <a:endParaRPr lang="en-US" dirty="0"/>
          </a:p>
          <a:p>
            <a:r>
              <a:rPr lang="en-US" dirty="0"/>
              <a:t>We sound a lot like the relational database purists, most notably Fabian Pascal, did when we first arrived on the scene, and we have a situation in common.</a:t>
            </a:r>
          </a:p>
        </p:txBody>
      </p:sp>
      <p:sp>
        <p:nvSpPr>
          <p:cNvPr id="4" name="Slide Number Placeholder 3"/>
          <p:cNvSpPr>
            <a:spLocks noGrp="1"/>
          </p:cNvSpPr>
          <p:nvPr>
            <p:ph type="sldNum" sz="quarter" idx="5"/>
          </p:nvPr>
        </p:nvSpPr>
        <p:spPr/>
        <p:txBody>
          <a:bodyPr/>
          <a:lstStyle/>
          <a:p>
            <a:fld id="{A521AE22-AFEB-4E73-9326-2549877E320C}" type="slidenum">
              <a:rPr lang="en-US" smtClean="0"/>
              <a:t>73</a:t>
            </a:fld>
            <a:endParaRPr lang="en-US"/>
          </a:p>
        </p:txBody>
      </p:sp>
    </p:spTree>
    <p:extLst>
      <p:ext uri="{BB962C8B-B14F-4D97-AF65-F5344CB8AC3E}">
        <p14:creationId xmlns:p14="http://schemas.microsoft.com/office/powerpoint/2010/main" val="36993538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 try to focus on the bright side.  As a different reviewer suggested, “Rather than a eulogy for markup's heyday, how about a look at how views of, and use of, markup have changed over time and speculate on how they might change into the future?”  I don’t exactly have that, but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is a sanctuary. Or sanctuaries, actually.  I’ll focus on this one, Balisage, today, but also remember XML Prague, XML Summer School, Declarative Amsterdam, Markup UK, and more. </a:t>
            </a:r>
          </a:p>
        </p:txBody>
      </p:sp>
      <p:sp>
        <p:nvSpPr>
          <p:cNvPr id="4" name="Slide Number Placeholder 3"/>
          <p:cNvSpPr>
            <a:spLocks noGrp="1"/>
          </p:cNvSpPr>
          <p:nvPr>
            <p:ph type="sldNum" sz="quarter" idx="5"/>
          </p:nvPr>
        </p:nvSpPr>
        <p:spPr/>
        <p:txBody>
          <a:bodyPr/>
          <a:lstStyle/>
          <a:p>
            <a:fld id="{A521AE22-AFEB-4E73-9326-2549877E320C}" type="slidenum">
              <a:rPr lang="en-US" smtClean="0"/>
              <a:t>74</a:t>
            </a:fld>
            <a:endParaRPr lang="en-US"/>
          </a:p>
        </p:txBody>
      </p:sp>
    </p:spTree>
    <p:extLst>
      <p:ext uri="{BB962C8B-B14F-4D97-AF65-F5344CB8AC3E}">
        <p14:creationId xmlns:p14="http://schemas.microsoft.com/office/powerpoint/2010/main" val="33830395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Come on in, explore the stained glass for a moment, and let your eyes adjust to the light.</a:t>
            </a:r>
          </a:p>
          <a:p>
            <a:endParaRPr lang="en-US" dirty="0"/>
          </a:p>
          <a:p>
            <a:r>
              <a:rPr lang="en-US" i="1" dirty="0"/>
              <a:t>[pause then next four slowly.]</a:t>
            </a:r>
          </a:p>
        </p:txBody>
      </p:sp>
      <p:sp>
        <p:nvSpPr>
          <p:cNvPr id="4" name="Slide Number Placeholder 3"/>
          <p:cNvSpPr>
            <a:spLocks noGrp="1"/>
          </p:cNvSpPr>
          <p:nvPr>
            <p:ph type="sldNum" sz="quarter" idx="5"/>
          </p:nvPr>
        </p:nvSpPr>
        <p:spPr/>
        <p:txBody>
          <a:bodyPr/>
          <a:lstStyle/>
          <a:p>
            <a:fld id="{A521AE22-AFEB-4E73-9326-2549877E320C}" type="slidenum">
              <a:rPr lang="en-US" smtClean="0"/>
              <a:t>75</a:t>
            </a:fld>
            <a:endParaRPr lang="en-US"/>
          </a:p>
        </p:txBody>
      </p:sp>
    </p:spTree>
    <p:extLst>
      <p:ext uri="{BB962C8B-B14F-4D97-AF65-F5344CB8AC3E}">
        <p14:creationId xmlns:p14="http://schemas.microsoft.com/office/powerpoint/2010/main" val="23514691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[pause]</a:t>
            </a:r>
          </a:p>
        </p:txBody>
      </p:sp>
      <p:sp>
        <p:nvSpPr>
          <p:cNvPr id="4" name="Slide Number Placeholder 3"/>
          <p:cNvSpPr>
            <a:spLocks noGrp="1"/>
          </p:cNvSpPr>
          <p:nvPr>
            <p:ph type="sldNum" sz="quarter" idx="5"/>
          </p:nvPr>
        </p:nvSpPr>
        <p:spPr/>
        <p:txBody>
          <a:bodyPr/>
          <a:lstStyle/>
          <a:p>
            <a:fld id="{A521AE22-AFEB-4E73-9326-2549877E320C}" type="slidenum">
              <a:rPr lang="en-US" smtClean="0"/>
              <a:t>76</a:t>
            </a:fld>
            <a:endParaRPr lang="en-US"/>
          </a:p>
        </p:txBody>
      </p:sp>
    </p:spTree>
    <p:extLst>
      <p:ext uri="{BB962C8B-B14F-4D97-AF65-F5344CB8AC3E}">
        <p14:creationId xmlns:p14="http://schemas.microsoft.com/office/powerpoint/2010/main" val="13190221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[pause]</a:t>
            </a:r>
          </a:p>
        </p:txBody>
      </p:sp>
      <p:sp>
        <p:nvSpPr>
          <p:cNvPr id="4" name="Slide Number Placeholder 3"/>
          <p:cNvSpPr>
            <a:spLocks noGrp="1"/>
          </p:cNvSpPr>
          <p:nvPr>
            <p:ph type="sldNum" sz="quarter" idx="5"/>
          </p:nvPr>
        </p:nvSpPr>
        <p:spPr/>
        <p:txBody>
          <a:bodyPr/>
          <a:lstStyle/>
          <a:p>
            <a:fld id="{A521AE22-AFEB-4E73-9326-2549877E320C}" type="slidenum">
              <a:rPr lang="en-US" smtClean="0"/>
              <a:t>77</a:t>
            </a:fld>
            <a:endParaRPr lang="en-US"/>
          </a:p>
        </p:txBody>
      </p:sp>
    </p:spTree>
    <p:extLst>
      <p:ext uri="{BB962C8B-B14F-4D97-AF65-F5344CB8AC3E}">
        <p14:creationId xmlns:p14="http://schemas.microsoft.com/office/powerpoint/2010/main" val="4274228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[pause]</a:t>
            </a:r>
          </a:p>
        </p:txBody>
      </p:sp>
      <p:sp>
        <p:nvSpPr>
          <p:cNvPr id="4" name="Slide Number Placeholder 3"/>
          <p:cNvSpPr>
            <a:spLocks noGrp="1"/>
          </p:cNvSpPr>
          <p:nvPr>
            <p:ph type="sldNum" sz="quarter" idx="5"/>
          </p:nvPr>
        </p:nvSpPr>
        <p:spPr/>
        <p:txBody>
          <a:bodyPr/>
          <a:lstStyle/>
          <a:p>
            <a:fld id="{A521AE22-AFEB-4E73-9326-2549877E320C}" type="slidenum">
              <a:rPr lang="en-US" smtClean="0"/>
              <a:t>78</a:t>
            </a:fld>
            <a:endParaRPr lang="en-US"/>
          </a:p>
        </p:txBody>
      </p:sp>
    </p:spTree>
    <p:extLst>
      <p:ext uri="{BB962C8B-B14F-4D97-AF65-F5344CB8AC3E}">
        <p14:creationId xmlns:p14="http://schemas.microsoft.com/office/powerpoint/2010/main" val="17413764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[pause]</a:t>
            </a:r>
          </a:p>
        </p:txBody>
      </p:sp>
      <p:sp>
        <p:nvSpPr>
          <p:cNvPr id="4" name="Slide Number Placeholder 3"/>
          <p:cNvSpPr>
            <a:spLocks noGrp="1"/>
          </p:cNvSpPr>
          <p:nvPr>
            <p:ph type="sldNum" sz="quarter" idx="5"/>
          </p:nvPr>
        </p:nvSpPr>
        <p:spPr/>
        <p:txBody>
          <a:bodyPr/>
          <a:lstStyle/>
          <a:p>
            <a:fld id="{A521AE22-AFEB-4E73-9326-2549877E320C}" type="slidenum">
              <a:rPr lang="en-US" smtClean="0"/>
              <a:t>79</a:t>
            </a:fld>
            <a:endParaRPr lang="en-US"/>
          </a:p>
        </p:txBody>
      </p:sp>
    </p:spTree>
    <p:extLst>
      <p:ext uri="{BB962C8B-B14F-4D97-AF65-F5344CB8AC3E}">
        <p14:creationId xmlns:p14="http://schemas.microsoft.com/office/powerpoint/2010/main" val="3713250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Clearly, these were good ideas, and IBM had the equipment and people to run with them.</a:t>
            </a:r>
          </a:p>
        </p:txBody>
      </p:sp>
      <p:sp>
        <p:nvSpPr>
          <p:cNvPr id="4" name="Slide Number Placeholder 3"/>
          <p:cNvSpPr>
            <a:spLocks noGrp="1"/>
          </p:cNvSpPr>
          <p:nvPr>
            <p:ph type="sldNum" sz="quarter" idx="5"/>
          </p:nvPr>
        </p:nvSpPr>
        <p:spPr/>
        <p:txBody>
          <a:bodyPr/>
          <a:lstStyle/>
          <a:p>
            <a:fld id="{A521AE22-AFEB-4E73-9326-2549877E320C}" type="slidenum">
              <a:rPr lang="en-US" smtClean="0"/>
              <a:t>8</a:t>
            </a:fld>
            <a:endParaRPr lang="en-US"/>
          </a:p>
        </p:txBody>
      </p:sp>
    </p:spTree>
    <p:extLst>
      <p:ext uri="{BB962C8B-B14F-4D97-AF65-F5344CB8AC3E}">
        <p14:creationId xmlns:p14="http://schemas.microsoft.com/office/powerpoint/2010/main" val="36912704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[pause]</a:t>
            </a:r>
          </a:p>
        </p:txBody>
      </p:sp>
      <p:sp>
        <p:nvSpPr>
          <p:cNvPr id="4" name="Slide Number Placeholder 3"/>
          <p:cNvSpPr>
            <a:spLocks noGrp="1"/>
          </p:cNvSpPr>
          <p:nvPr>
            <p:ph type="sldNum" sz="quarter" idx="5"/>
          </p:nvPr>
        </p:nvSpPr>
        <p:spPr/>
        <p:txBody>
          <a:bodyPr/>
          <a:lstStyle/>
          <a:p>
            <a:fld id="{A521AE22-AFEB-4E73-9326-2549877E320C}" type="slidenum">
              <a:rPr lang="en-US" smtClean="0"/>
              <a:t>80</a:t>
            </a:fld>
            <a:endParaRPr lang="en-US"/>
          </a:p>
        </p:txBody>
      </p:sp>
    </p:spTree>
    <p:extLst>
      <p:ext uri="{BB962C8B-B14F-4D97-AF65-F5344CB8AC3E}">
        <p14:creationId xmlns:p14="http://schemas.microsoft.com/office/powerpoint/2010/main" val="4060271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Dearly beloved, we are gathered here today to discuss the many things you can achieve with well-considered markup vocabularies and workflows.</a:t>
            </a:r>
          </a:p>
        </p:txBody>
      </p:sp>
      <p:sp>
        <p:nvSpPr>
          <p:cNvPr id="4" name="Slide Number Placeholder 3"/>
          <p:cNvSpPr>
            <a:spLocks noGrp="1"/>
          </p:cNvSpPr>
          <p:nvPr>
            <p:ph type="sldNum" sz="quarter" idx="5"/>
          </p:nvPr>
        </p:nvSpPr>
        <p:spPr/>
        <p:txBody>
          <a:bodyPr/>
          <a:lstStyle/>
          <a:p>
            <a:fld id="{A521AE22-AFEB-4E73-9326-2549877E320C}" type="slidenum">
              <a:rPr lang="en-US" smtClean="0"/>
              <a:t>81</a:t>
            </a:fld>
            <a:endParaRPr lang="en-US"/>
          </a:p>
        </p:txBody>
      </p:sp>
    </p:spTree>
    <p:extLst>
      <p:ext uri="{BB962C8B-B14F-4D97-AF65-F5344CB8AC3E}">
        <p14:creationId xmlns:p14="http://schemas.microsoft.com/office/powerpoint/2010/main" val="21997099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 long and welcoming history that shows how we can learn from what worked in our past while changing constantly.  Rembrandt may not be buried here</a:t>
            </a:r>
            <a:r>
              <a:rPr lang="en-US"/>
              <a:t>, but this </a:t>
            </a:r>
            <a:r>
              <a:rPr lang="en-US" dirty="0"/>
              <a:t>is “the heart of the XML community and its ideals” as Jean Paoli put it earlier this week.</a:t>
            </a:r>
          </a:p>
        </p:txBody>
      </p:sp>
      <p:sp>
        <p:nvSpPr>
          <p:cNvPr id="4" name="Slide Number Placeholder 3"/>
          <p:cNvSpPr>
            <a:spLocks noGrp="1"/>
          </p:cNvSpPr>
          <p:nvPr>
            <p:ph type="sldNum" sz="quarter" idx="5"/>
          </p:nvPr>
        </p:nvSpPr>
        <p:spPr/>
        <p:txBody>
          <a:bodyPr/>
          <a:lstStyle/>
          <a:p>
            <a:fld id="{A521AE22-AFEB-4E73-9326-2549877E320C}" type="slidenum">
              <a:rPr lang="en-US" smtClean="0"/>
              <a:t>82</a:t>
            </a:fld>
            <a:endParaRPr lang="en-US"/>
          </a:p>
        </p:txBody>
      </p:sp>
    </p:spTree>
    <p:extLst>
      <p:ext uri="{BB962C8B-B14F-4D97-AF65-F5344CB8AC3E}">
        <p14:creationId xmlns:p14="http://schemas.microsoft.com/office/powerpoint/2010/main" val="42450140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crowd is somewhat grayer, but still has some amazing hats, a library of specifications outlining possibilities, and eagerness to talk about documents, data, standards, implementations, and more.</a:t>
            </a:r>
          </a:p>
        </p:txBody>
      </p:sp>
      <p:sp>
        <p:nvSpPr>
          <p:cNvPr id="4" name="Slide Number Placeholder 3"/>
          <p:cNvSpPr>
            <a:spLocks noGrp="1"/>
          </p:cNvSpPr>
          <p:nvPr>
            <p:ph type="sldNum" sz="quarter" idx="5"/>
          </p:nvPr>
        </p:nvSpPr>
        <p:spPr/>
        <p:txBody>
          <a:bodyPr/>
          <a:lstStyle/>
          <a:p>
            <a:fld id="{A521AE22-AFEB-4E73-9326-2549877E320C}" type="slidenum">
              <a:rPr lang="en-US" smtClean="0"/>
              <a:t>83</a:t>
            </a:fld>
            <a:endParaRPr lang="en-US"/>
          </a:p>
        </p:txBody>
      </p:sp>
    </p:spTree>
    <p:extLst>
      <p:ext uri="{BB962C8B-B14F-4D97-AF65-F5344CB8AC3E}">
        <p14:creationId xmlns:p14="http://schemas.microsoft.com/office/powerpoint/2010/main" val="4024540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Lately we’ve added remote presentations for an age where gathering in person is difficult.</a:t>
            </a:r>
          </a:p>
        </p:txBody>
      </p:sp>
      <p:sp>
        <p:nvSpPr>
          <p:cNvPr id="4" name="Slide Number Placeholder 3"/>
          <p:cNvSpPr>
            <a:spLocks noGrp="1"/>
          </p:cNvSpPr>
          <p:nvPr>
            <p:ph type="sldNum" sz="quarter" idx="5"/>
          </p:nvPr>
        </p:nvSpPr>
        <p:spPr/>
        <p:txBody>
          <a:bodyPr/>
          <a:lstStyle/>
          <a:p>
            <a:fld id="{A521AE22-AFEB-4E73-9326-2549877E320C}" type="slidenum">
              <a:rPr lang="en-US" smtClean="0"/>
              <a:t>84</a:t>
            </a:fld>
            <a:endParaRPr lang="en-US"/>
          </a:p>
        </p:txBody>
      </p:sp>
    </p:spTree>
    <p:extLst>
      <p:ext uri="{BB962C8B-B14F-4D97-AF65-F5344CB8AC3E}">
        <p14:creationId xmlns:p14="http://schemas.microsoft.com/office/powerpoint/2010/main" val="15596847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audience is, as always, a mix of old-timers, newcomers, and some bots. We’ve gathered for decades to share information with each other, to discuss sacred texts, even – maybe especially – forgotten texts. Sometimes, we convene a panel of people with very different ideas who all want to share and compare. Between the bigger sessions, we’d like to talk with you one-on-one.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521AE22-AFEB-4E73-9326-2549877E320C}" type="slidenum">
              <a:rPr lang="en-US" smtClean="0"/>
              <a:t>85</a:t>
            </a:fld>
            <a:endParaRPr lang="en-US"/>
          </a:p>
        </p:txBody>
      </p:sp>
    </p:spTree>
    <p:extLst>
      <p:ext uri="{BB962C8B-B14F-4D97-AF65-F5344CB8AC3E}">
        <p14:creationId xmlns:p14="http://schemas.microsoft.com/office/powerpoint/2010/main" val="38849518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Yes, there is the occasional strawman.  Don’t you have some too? (This one is really meant to train knights for jousting.)</a:t>
            </a:r>
          </a:p>
        </p:txBody>
      </p:sp>
      <p:sp>
        <p:nvSpPr>
          <p:cNvPr id="4" name="Slide Number Placeholder 3"/>
          <p:cNvSpPr>
            <a:spLocks noGrp="1"/>
          </p:cNvSpPr>
          <p:nvPr>
            <p:ph type="sldNum" sz="quarter" idx="5"/>
          </p:nvPr>
        </p:nvSpPr>
        <p:spPr/>
        <p:txBody>
          <a:bodyPr/>
          <a:lstStyle/>
          <a:p>
            <a:fld id="{A521AE22-AFEB-4E73-9326-2549877E320C}" type="slidenum">
              <a:rPr lang="en-US" smtClean="0"/>
              <a:t>86</a:t>
            </a:fld>
            <a:endParaRPr lang="en-US"/>
          </a:p>
        </p:txBody>
      </p:sp>
    </p:spTree>
    <p:extLst>
      <p:ext uri="{BB962C8B-B14F-4D97-AF65-F5344CB8AC3E}">
        <p14:creationId xmlns:p14="http://schemas.microsoft.com/office/powerpoint/2010/main" val="221652171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meeting room celebrates the technologies and the people who have come before. Maybe we can find some solidarity across multiple approaches?</a:t>
            </a:r>
          </a:p>
        </p:txBody>
      </p:sp>
      <p:sp>
        <p:nvSpPr>
          <p:cNvPr id="4" name="Slide Number Placeholder 3"/>
          <p:cNvSpPr>
            <a:spLocks noGrp="1"/>
          </p:cNvSpPr>
          <p:nvPr>
            <p:ph type="sldNum" sz="quarter" idx="5"/>
          </p:nvPr>
        </p:nvSpPr>
        <p:spPr/>
        <p:txBody>
          <a:bodyPr/>
          <a:lstStyle/>
          <a:p>
            <a:fld id="{A521AE22-AFEB-4E73-9326-2549877E320C}" type="slidenum">
              <a:rPr lang="en-US" smtClean="0"/>
              <a:t>87</a:t>
            </a:fld>
            <a:endParaRPr lang="en-US"/>
          </a:p>
        </p:txBody>
      </p:sp>
    </p:spTree>
    <p:extLst>
      <p:ext uri="{BB962C8B-B14F-4D97-AF65-F5344CB8AC3E}">
        <p14:creationId xmlns:p14="http://schemas.microsoft.com/office/powerpoint/2010/main" val="36070957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very walls tell stories, of technologies and people triumphant and not triumphant – we learned from them all. </a:t>
            </a:r>
          </a:p>
        </p:txBody>
      </p:sp>
      <p:sp>
        <p:nvSpPr>
          <p:cNvPr id="4" name="Slide Number Placeholder 3"/>
          <p:cNvSpPr>
            <a:spLocks noGrp="1"/>
          </p:cNvSpPr>
          <p:nvPr>
            <p:ph type="sldNum" sz="quarter" idx="5"/>
          </p:nvPr>
        </p:nvSpPr>
        <p:spPr/>
        <p:txBody>
          <a:bodyPr/>
          <a:lstStyle/>
          <a:p>
            <a:fld id="{A521AE22-AFEB-4E73-9326-2549877E320C}" type="slidenum">
              <a:rPr lang="en-US" smtClean="0"/>
              <a:t>88</a:t>
            </a:fld>
            <a:endParaRPr lang="en-US"/>
          </a:p>
        </p:txBody>
      </p:sp>
    </p:spTree>
    <p:extLst>
      <p:ext uri="{BB962C8B-B14F-4D97-AF65-F5344CB8AC3E}">
        <p14:creationId xmlns:p14="http://schemas.microsoft.com/office/powerpoint/2010/main" val="35618985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Banners, posters – some of these would be embroidered banners if this wasn’t Playmobil – celebrating organizations, specifications, and community gathering places.</a:t>
            </a:r>
          </a:p>
        </p:txBody>
      </p:sp>
      <p:sp>
        <p:nvSpPr>
          <p:cNvPr id="4" name="Slide Number Placeholder 3"/>
          <p:cNvSpPr>
            <a:spLocks noGrp="1"/>
          </p:cNvSpPr>
          <p:nvPr>
            <p:ph type="sldNum" sz="quarter" idx="5"/>
          </p:nvPr>
        </p:nvSpPr>
        <p:spPr/>
        <p:txBody>
          <a:bodyPr/>
          <a:lstStyle/>
          <a:p>
            <a:fld id="{A521AE22-AFEB-4E73-9326-2549877E320C}" type="slidenum">
              <a:rPr lang="en-US" smtClean="0"/>
              <a:t>89</a:t>
            </a:fld>
            <a:endParaRPr lang="en-US"/>
          </a:p>
        </p:txBody>
      </p:sp>
    </p:spTree>
    <p:extLst>
      <p:ext uri="{BB962C8B-B14F-4D97-AF65-F5344CB8AC3E}">
        <p14:creationId xmlns:p14="http://schemas.microsoft.com/office/powerpoint/2010/main" val="335622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and more people heard about what was possible here, and interest spread.</a:t>
            </a:r>
          </a:p>
        </p:txBody>
      </p:sp>
      <p:sp>
        <p:nvSpPr>
          <p:cNvPr id="4" name="Slide Number Placeholder 3"/>
          <p:cNvSpPr>
            <a:spLocks noGrp="1"/>
          </p:cNvSpPr>
          <p:nvPr>
            <p:ph type="sldNum" sz="quarter" idx="5"/>
          </p:nvPr>
        </p:nvSpPr>
        <p:spPr/>
        <p:txBody>
          <a:bodyPr/>
          <a:lstStyle/>
          <a:p>
            <a:fld id="{A521AE22-AFEB-4E73-9326-2549877E320C}" type="slidenum">
              <a:rPr lang="en-US" smtClean="0"/>
              <a:t>9</a:t>
            </a:fld>
            <a:endParaRPr lang="en-US"/>
          </a:p>
        </p:txBody>
      </p:sp>
    </p:spTree>
    <p:extLst>
      <p:ext uri="{BB962C8B-B14F-4D97-AF65-F5344CB8AC3E}">
        <p14:creationId xmlns:p14="http://schemas.microsoft.com/office/powerpoint/2010/main" val="34295364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not all just formal services – we gather for coffee, cake, and other enjoyable treats supporting conversation.</a:t>
            </a:r>
          </a:p>
        </p:txBody>
      </p:sp>
      <p:sp>
        <p:nvSpPr>
          <p:cNvPr id="4" name="Slide Number Placeholder 3"/>
          <p:cNvSpPr>
            <a:spLocks noGrp="1"/>
          </p:cNvSpPr>
          <p:nvPr>
            <p:ph type="sldNum" sz="quarter" idx="5"/>
          </p:nvPr>
        </p:nvSpPr>
        <p:spPr/>
        <p:txBody>
          <a:bodyPr/>
          <a:lstStyle/>
          <a:p>
            <a:fld id="{A521AE22-AFEB-4E73-9326-2549877E320C}" type="slidenum">
              <a:rPr lang="en-US" smtClean="0"/>
              <a:t>90</a:t>
            </a:fld>
            <a:endParaRPr lang="en-US"/>
          </a:p>
        </p:txBody>
      </p:sp>
    </p:spTree>
    <p:extLst>
      <p:ext uri="{BB962C8B-B14F-4D97-AF65-F5344CB8AC3E}">
        <p14:creationId xmlns:p14="http://schemas.microsoft.com/office/powerpoint/2010/main" val="369466647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happy to talk about clean structures, minimally redundant markup, humans in the loop, conversions, overlap, creating more XSLT hackers, digital humanities, trees, graphs, </a:t>
            </a:r>
            <a:r>
              <a:rPr lang="en-US" dirty="0" err="1"/>
              <a:t>ebooks</a:t>
            </a:r>
            <a:r>
              <a:rPr lang="en-US" dirty="0"/>
              <a:t>, cookbooks, stylesheets, projects gone wrong – or right – and so much more.</a:t>
            </a:r>
          </a:p>
        </p:txBody>
      </p:sp>
      <p:sp>
        <p:nvSpPr>
          <p:cNvPr id="4" name="Slide Number Placeholder 3"/>
          <p:cNvSpPr>
            <a:spLocks noGrp="1"/>
          </p:cNvSpPr>
          <p:nvPr>
            <p:ph type="sldNum" sz="quarter" idx="5"/>
          </p:nvPr>
        </p:nvSpPr>
        <p:spPr/>
        <p:txBody>
          <a:bodyPr/>
          <a:lstStyle/>
          <a:p>
            <a:fld id="{A521AE22-AFEB-4E73-9326-2549877E320C}" type="slidenum">
              <a:rPr lang="en-US" smtClean="0"/>
              <a:t>91</a:t>
            </a:fld>
            <a:endParaRPr lang="en-US"/>
          </a:p>
        </p:txBody>
      </p:sp>
    </p:spTree>
    <p:extLst>
      <p:ext uri="{BB962C8B-B14F-4D97-AF65-F5344CB8AC3E}">
        <p14:creationId xmlns:p14="http://schemas.microsoft.com/office/powerpoint/2010/main" val="245790328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People’s interests overlap. Or don’t, sometimes.  Even in this much smaller remnant there are still fields of interest that only connect through markup, not even always markup with angle brackets.</a:t>
            </a:r>
          </a:p>
        </p:txBody>
      </p:sp>
      <p:sp>
        <p:nvSpPr>
          <p:cNvPr id="4" name="Slide Number Placeholder 3"/>
          <p:cNvSpPr>
            <a:spLocks noGrp="1"/>
          </p:cNvSpPr>
          <p:nvPr>
            <p:ph type="sldNum" sz="quarter" idx="5"/>
          </p:nvPr>
        </p:nvSpPr>
        <p:spPr/>
        <p:txBody>
          <a:bodyPr/>
          <a:lstStyle/>
          <a:p>
            <a:fld id="{A521AE22-AFEB-4E73-9326-2549877E320C}" type="slidenum">
              <a:rPr lang="en-US" smtClean="0"/>
              <a:t>92</a:t>
            </a:fld>
            <a:endParaRPr lang="en-US"/>
          </a:p>
        </p:txBody>
      </p:sp>
    </p:spTree>
    <p:extLst>
      <p:ext uri="{BB962C8B-B14F-4D97-AF65-F5344CB8AC3E}">
        <p14:creationId xmlns:p14="http://schemas.microsoft.com/office/powerpoint/2010/main" val="374438235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is welcome – even, hopefully, some of those hoodie-wearing programmers</a:t>
            </a:r>
          </a:p>
        </p:txBody>
      </p:sp>
      <p:sp>
        <p:nvSpPr>
          <p:cNvPr id="4" name="Slide Number Placeholder 3"/>
          <p:cNvSpPr>
            <a:spLocks noGrp="1"/>
          </p:cNvSpPr>
          <p:nvPr>
            <p:ph type="sldNum" sz="quarter" idx="5"/>
          </p:nvPr>
        </p:nvSpPr>
        <p:spPr/>
        <p:txBody>
          <a:bodyPr/>
          <a:lstStyle/>
          <a:p>
            <a:fld id="{A521AE22-AFEB-4E73-9326-2549877E320C}" type="slidenum">
              <a:rPr lang="en-US" smtClean="0"/>
              <a:t>93</a:t>
            </a:fld>
            <a:endParaRPr lang="en-US"/>
          </a:p>
        </p:txBody>
      </p:sp>
    </p:spTree>
    <p:extLst>
      <p:ext uri="{BB962C8B-B14F-4D97-AF65-F5344CB8AC3E}">
        <p14:creationId xmlns:p14="http://schemas.microsoft.com/office/powerpoint/2010/main" val="272565201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might, perhaps, have reconsidered their fondness for imperative solutions and be looking for something different.</a:t>
            </a:r>
          </a:p>
        </p:txBody>
      </p:sp>
      <p:sp>
        <p:nvSpPr>
          <p:cNvPr id="4" name="Slide Number Placeholder 3"/>
          <p:cNvSpPr>
            <a:spLocks noGrp="1"/>
          </p:cNvSpPr>
          <p:nvPr>
            <p:ph type="sldNum" sz="quarter" idx="5"/>
          </p:nvPr>
        </p:nvSpPr>
        <p:spPr/>
        <p:txBody>
          <a:bodyPr/>
          <a:lstStyle/>
          <a:p>
            <a:fld id="{A521AE22-AFEB-4E73-9326-2549877E320C}" type="slidenum">
              <a:rPr lang="en-US" smtClean="0"/>
              <a:t>94</a:t>
            </a:fld>
            <a:endParaRPr lang="en-US"/>
          </a:p>
        </p:txBody>
      </p:sp>
    </p:spTree>
    <p:extLst>
      <p:ext uri="{BB962C8B-B14F-4D97-AF65-F5344CB8AC3E}">
        <p14:creationId xmlns:p14="http://schemas.microsoft.com/office/powerpoint/2010/main" val="1316463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BAB22-EDB1-4018-BB69-292E0D292D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ECD271-4AA7-4DC7-B67E-9CE4642186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CF5A6F2-8C07-4E74-AB13-C04BE9DA3211}"/>
              </a:ext>
            </a:extLst>
          </p:cNvPr>
          <p:cNvSpPr>
            <a:spLocks noGrp="1"/>
          </p:cNvSpPr>
          <p:nvPr>
            <p:ph type="dt" sz="half" idx="10"/>
          </p:nvPr>
        </p:nvSpPr>
        <p:spPr/>
        <p:txBody>
          <a:bodyPr/>
          <a:lstStyle/>
          <a:p>
            <a:fld id="{65BBDE58-EB2C-4DE6-BF58-B46753B84691}" type="datetimeFigureOut">
              <a:rPr lang="en-US" smtClean="0"/>
              <a:t>8/6/2021</a:t>
            </a:fld>
            <a:endParaRPr lang="en-US"/>
          </a:p>
        </p:txBody>
      </p:sp>
      <p:sp>
        <p:nvSpPr>
          <p:cNvPr id="5" name="Footer Placeholder 4">
            <a:extLst>
              <a:ext uri="{FF2B5EF4-FFF2-40B4-BE49-F238E27FC236}">
                <a16:creationId xmlns:a16="http://schemas.microsoft.com/office/drawing/2014/main" id="{F4FDCC88-7E06-4692-98CD-8D977B81B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D692E4-4445-4824-8BCE-4EB6B19D861E}"/>
              </a:ext>
            </a:extLst>
          </p:cNvPr>
          <p:cNvSpPr>
            <a:spLocks noGrp="1"/>
          </p:cNvSpPr>
          <p:nvPr>
            <p:ph type="sldNum" sz="quarter" idx="12"/>
          </p:nvPr>
        </p:nvSpPr>
        <p:spPr/>
        <p:txBody>
          <a:bodyPr/>
          <a:lstStyle/>
          <a:p>
            <a:fld id="{400570F4-62FF-4650-A0C8-5E09B7A72A93}" type="slidenum">
              <a:rPr lang="en-US" smtClean="0"/>
              <a:t>‹#›</a:t>
            </a:fld>
            <a:endParaRPr lang="en-US"/>
          </a:p>
        </p:txBody>
      </p:sp>
    </p:spTree>
    <p:extLst>
      <p:ext uri="{BB962C8B-B14F-4D97-AF65-F5344CB8AC3E}">
        <p14:creationId xmlns:p14="http://schemas.microsoft.com/office/powerpoint/2010/main" val="1111028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021AF-F6F1-408A-A464-400D5521A36A}"/>
              </a:ext>
            </a:extLst>
          </p:cNvPr>
          <p:cNvSpPr>
            <a:spLocks noGrp="1"/>
          </p:cNvSpPr>
          <p:nvPr>
            <p:ph type="title"/>
          </p:nvPr>
        </p:nvSpPr>
        <p:spPr/>
        <p:txBody>
          <a:bodyPr/>
          <a:lstStyle>
            <a:lvl1pPr>
              <a:defRPr>
                <a:latin typeface="Roboto" panose="02000000000000000000" pitchFamily="2" charset="0"/>
                <a:ea typeface="Roboto" panose="02000000000000000000" pitchFamily="2" charset="0"/>
              </a:defRPr>
            </a:lvl1pPr>
          </a:lstStyle>
          <a:p>
            <a:r>
              <a:rPr lang="en-US"/>
              <a:t>Click to edit Master title style</a:t>
            </a:r>
          </a:p>
        </p:txBody>
      </p:sp>
      <p:sp>
        <p:nvSpPr>
          <p:cNvPr id="3" name="Vertical Text Placeholder 2">
            <a:extLst>
              <a:ext uri="{FF2B5EF4-FFF2-40B4-BE49-F238E27FC236}">
                <a16:creationId xmlns:a16="http://schemas.microsoft.com/office/drawing/2014/main" id="{7B6CC9CF-99DD-4A2F-AE97-366EC1E0952B}"/>
              </a:ext>
            </a:extLst>
          </p:cNvPr>
          <p:cNvSpPr>
            <a:spLocks noGrp="1"/>
          </p:cNvSpPr>
          <p:nvPr>
            <p:ph type="body" orient="vert" idx="1"/>
          </p:nvPr>
        </p:nvSpPr>
        <p:spPr/>
        <p:txBody>
          <a:bodyPr vert="eaVert"/>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4DEBA2-6987-48CB-A81A-4AA377658DC3}"/>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5" name="Footer Placeholder 4">
            <a:extLst>
              <a:ext uri="{FF2B5EF4-FFF2-40B4-BE49-F238E27FC236}">
                <a16:creationId xmlns:a16="http://schemas.microsoft.com/office/drawing/2014/main" id="{764DC7C5-21FB-40F3-BCB9-3607F91BDD3C}"/>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6" name="Slide Number Placeholder 5">
            <a:extLst>
              <a:ext uri="{FF2B5EF4-FFF2-40B4-BE49-F238E27FC236}">
                <a16:creationId xmlns:a16="http://schemas.microsoft.com/office/drawing/2014/main" id="{6715AF12-2A85-4819-A764-C0D01A066FA6}"/>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363175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3984A6-24C7-444A-B193-9B9B2E5CBE77}"/>
              </a:ext>
            </a:extLst>
          </p:cNvPr>
          <p:cNvSpPr>
            <a:spLocks noGrp="1"/>
          </p:cNvSpPr>
          <p:nvPr>
            <p:ph type="title" orient="vert"/>
          </p:nvPr>
        </p:nvSpPr>
        <p:spPr>
          <a:xfrm>
            <a:off x="8724900" y="365125"/>
            <a:ext cx="2628900" cy="5811838"/>
          </a:xfrm>
        </p:spPr>
        <p:txBody>
          <a:bodyPr vert="eaVert"/>
          <a:lstStyle>
            <a:lvl1pPr>
              <a:defRPr>
                <a:latin typeface="Roboto" panose="02000000000000000000" pitchFamily="2" charset="0"/>
                <a:ea typeface="Roboto" panose="02000000000000000000" pitchFamily="2" charset="0"/>
              </a:defRPr>
            </a:lvl1pPr>
          </a:lstStyle>
          <a:p>
            <a:r>
              <a:rPr lang="en-US"/>
              <a:t>Click to edit Master title style</a:t>
            </a:r>
          </a:p>
        </p:txBody>
      </p:sp>
      <p:sp>
        <p:nvSpPr>
          <p:cNvPr id="3" name="Vertical Text Placeholder 2">
            <a:extLst>
              <a:ext uri="{FF2B5EF4-FFF2-40B4-BE49-F238E27FC236}">
                <a16:creationId xmlns:a16="http://schemas.microsoft.com/office/drawing/2014/main" id="{DEB7F488-77B8-4CC4-A989-B79B8078DDB0}"/>
              </a:ext>
            </a:extLst>
          </p:cNvPr>
          <p:cNvSpPr>
            <a:spLocks noGrp="1"/>
          </p:cNvSpPr>
          <p:nvPr>
            <p:ph type="body" orient="vert" idx="1"/>
          </p:nvPr>
        </p:nvSpPr>
        <p:spPr>
          <a:xfrm>
            <a:off x="838200" y="365125"/>
            <a:ext cx="7734300" cy="5811838"/>
          </a:xfrm>
        </p:spPr>
        <p:txBody>
          <a:bodyPr vert="eaVert"/>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860DDF-F1E7-46ED-9CE9-367D0C9C23C5}"/>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5" name="Footer Placeholder 4">
            <a:extLst>
              <a:ext uri="{FF2B5EF4-FFF2-40B4-BE49-F238E27FC236}">
                <a16:creationId xmlns:a16="http://schemas.microsoft.com/office/drawing/2014/main" id="{6B8D491D-B5A7-4CB4-A4A2-47CD1E76FA4F}"/>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6" name="Slide Number Placeholder 5">
            <a:extLst>
              <a:ext uri="{FF2B5EF4-FFF2-40B4-BE49-F238E27FC236}">
                <a16:creationId xmlns:a16="http://schemas.microsoft.com/office/drawing/2014/main" id="{A1EFC293-31D3-4A86-A4F8-8724EBD92260}"/>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10664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8F464-2A01-4DB3-B2BE-DB6E56F06AEC}"/>
              </a:ext>
            </a:extLst>
          </p:cNvPr>
          <p:cNvSpPr>
            <a:spLocks noGrp="1"/>
          </p:cNvSpPr>
          <p:nvPr>
            <p:ph type="title"/>
          </p:nvPr>
        </p:nvSpPr>
        <p:spPr/>
        <p:txBody>
          <a:bodyPr/>
          <a:lstStyle>
            <a:lvl1pPr>
              <a:defRPr>
                <a:latin typeface="Roboto" panose="02000000000000000000" pitchFamily="2" charset="0"/>
                <a:ea typeface="Roboto" panose="02000000000000000000" pitchFamily="2" charset="0"/>
                <a:cs typeface="1533 GLC Augereau Pro" panose="020A0502060000020000"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D9F2DFC7-DA72-4A47-9166-492AD3D7E317}"/>
              </a:ext>
            </a:extLst>
          </p:cNvPr>
          <p:cNvSpPr>
            <a:spLocks noGrp="1"/>
          </p:cNvSpPr>
          <p:nvPr>
            <p:ph idx="1"/>
          </p:nvPr>
        </p:nvSpPr>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A4E344D-F13F-4CEB-BCEB-8164EAF1CDA8}"/>
              </a:ext>
            </a:extLst>
          </p:cNvPr>
          <p:cNvSpPr>
            <a:spLocks noGrp="1"/>
          </p:cNvSpPr>
          <p:nvPr>
            <p:ph type="dt" sz="half" idx="10"/>
          </p:nvPr>
        </p:nvSpPr>
        <p:spPr/>
        <p:txBody>
          <a:bodyPr/>
          <a:lstStyle/>
          <a:p>
            <a:fld id="{65BBDE58-EB2C-4DE6-BF58-B46753B84691}" type="datetimeFigureOut">
              <a:rPr lang="en-US" smtClean="0"/>
              <a:t>8/6/2021</a:t>
            </a:fld>
            <a:endParaRPr lang="en-US"/>
          </a:p>
        </p:txBody>
      </p:sp>
      <p:sp>
        <p:nvSpPr>
          <p:cNvPr id="5" name="Footer Placeholder 4">
            <a:extLst>
              <a:ext uri="{FF2B5EF4-FFF2-40B4-BE49-F238E27FC236}">
                <a16:creationId xmlns:a16="http://schemas.microsoft.com/office/drawing/2014/main" id="{0BE3132F-E69F-45DE-9961-6C333D485E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7DC3CB-8EBE-4038-8CD2-3A8D7086F893}"/>
              </a:ext>
            </a:extLst>
          </p:cNvPr>
          <p:cNvSpPr>
            <a:spLocks noGrp="1"/>
          </p:cNvSpPr>
          <p:nvPr>
            <p:ph type="sldNum" sz="quarter" idx="12"/>
          </p:nvPr>
        </p:nvSpPr>
        <p:spPr/>
        <p:txBody>
          <a:bodyPr/>
          <a:lstStyle/>
          <a:p>
            <a:fld id="{400570F4-62FF-4650-A0C8-5E09B7A72A93}" type="slidenum">
              <a:rPr lang="en-US" smtClean="0"/>
              <a:t>‹#›</a:t>
            </a:fld>
            <a:endParaRPr lang="en-US"/>
          </a:p>
        </p:txBody>
      </p:sp>
    </p:spTree>
    <p:extLst>
      <p:ext uri="{BB962C8B-B14F-4D97-AF65-F5344CB8AC3E}">
        <p14:creationId xmlns:p14="http://schemas.microsoft.com/office/powerpoint/2010/main" val="1389711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6388A-E47C-47E0-92D5-A498141A7EFD}"/>
              </a:ext>
            </a:extLst>
          </p:cNvPr>
          <p:cNvSpPr>
            <a:spLocks noGrp="1"/>
          </p:cNvSpPr>
          <p:nvPr>
            <p:ph type="title"/>
          </p:nvPr>
        </p:nvSpPr>
        <p:spPr>
          <a:xfrm>
            <a:off x="831850" y="1709738"/>
            <a:ext cx="10515600" cy="2852737"/>
          </a:xfrm>
        </p:spPr>
        <p:txBody>
          <a:bodyPr anchor="b"/>
          <a:lstStyle>
            <a:lvl1pPr>
              <a:defRPr sz="6000">
                <a:latin typeface="Roboto" panose="02000000000000000000" pitchFamily="2" charset="0"/>
                <a:ea typeface="Roboto" panose="02000000000000000000" pitchFamily="2" charset="0"/>
              </a:defRPr>
            </a:lvl1pPr>
          </a:lstStyle>
          <a:p>
            <a:r>
              <a:rPr lang="en-US"/>
              <a:t>Click to edit Master title style</a:t>
            </a:r>
          </a:p>
        </p:txBody>
      </p:sp>
      <p:sp>
        <p:nvSpPr>
          <p:cNvPr id="3" name="Text Placeholder 2">
            <a:extLst>
              <a:ext uri="{FF2B5EF4-FFF2-40B4-BE49-F238E27FC236}">
                <a16:creationId xmlns:a16="http://schemas.microsoft.com/office/drawing/2014/main" id="{91BC48CB-8C1F-4BEC-8773-CB97641FEE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Roboto" panose="02000000000000000000" pitchFamily="2" charset="0"/>
                <a:ea typeface="Roboto"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0EBF98-BB0A-4FEE-8D92-D3FD3B9875DA}"/>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5" name="Footer Placeholder 4">
            <a:extLst>
              <a:ext uri="{FF2B5EF4-FFF2-40B4-BE49-F238E27FC236}">
                <a16:creationId xmlns:a16="http://schemas.microsoft.com/office/drawing/2014/main" id="{7C5F4140-003D-4518-ADEA-604BD703A138}"/>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6" name="Slide Number Placeholder 5">
            <a:extLst>
              <a:ext uri="{FF2B5EF4-FFF2-40B4-BE49-F238E27FC236}">
                <a16:creationId xmlns:a16="http://schemas.microsoft.com/office/drawing/2014/main" id="{40EC2C91-1231-4522-A496-5A0F5CE2D01D}"/>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180290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C6BC7-63C6-40A3-B7D1-126BDEF0D41E}"/>
              </a:ext>
            </a:extLst>
          </p:cNvPr>
          <p:cNvSpPr>
            <a:spLocks noGrp="1"/>
          </p:cNvSpPr>
          <p:nvPr>
            <p:ph type="title"/>
          </p:nvPr>
        </p:nvSpPr>
        <p:spPr/>
        <p:txBody>
          <a:bodyPr/>
          <a:lstStyle>
            <a:lvl1pPr>
              <a:defRPr>
                <a:latin typeface="Roboto" panose="02000000000000000000" pitchFamily="2" charset="0"/>
                <a:ea typeface="Roboto" panose="02000000000000000000"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7D6DAF27-6A8A-426B-9F5E-77A08D3A0A91}"/>
              </a:ext>
            </a:extLst>
          </p:cNvPr>
          <p:cNvSpPr>
            <a:spLocks noGrp="1"/>
          </p:cNvSpPr>
          <p:nvPr>
            <p:ph sz="half" idx="1"/>
          </p:nvPr>
        </p:nvSpPr>
        <p:spPr>
          <a:xfrm>
            <a:off x="838200" y="1825625"/>
            <a:ext cx="5181600" cy="4351338"/>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539417B-3565-43FD-9E23-CE9FB05C7158}"/>
              </a:ext>
            </a:extLst>
          </p:cNvPr>
          <p:cNvSpPr>
            <a:spLocks noGrp="1"/>
          </p:cNvSpPr>
          <p:nvPr>
            <p:ph sz="half" idx="2"/>
          </p:nvPr>
        </p:nvSpPr>
        <p:spPr>
          <a:xfrm>
            <a:off x="6172200" y="1825625"/>
            <a:ext cx="5181600" cy="4351338"/>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27979E-CF25-4D9D-9850-731C495C8161}"/>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6" name="Footer Placeholder 5">
            <a:extLst>
              <a:ext uri="{FF2B5EF4-FFF2-40B4-BE49-F238E27FC236}">
                <a16:creationId xmlns:a16="http://schemas.microsoft.com/office/drawing/2014/main" id="{F9CC8CE4-ACE1-4EC8-894E-EFAE7AB807F8}"/>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7" name="Slide Number Placeholder 6">
            <a:extLst>
              <a:ext uri="{FF2B5EF4-FFF2-40B4-BE49-F238E27FC236}">
                <a16:creationId xmlns:a16="http://schemas.microsoft.com/office/drawing/2014/main" id="{BF523DAB-A6C6-483E-94DB-3ADEFDDB3CDA}"/>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2246692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57C65-B3F9-401A-B63B-7F2BB19251F9}"/>
              </a:ext>
            </a:extLst>
          </p:cNvPr>
          <p:cNvSpPr>
            <a:spLocks noGrp="1"/>
          </p:cNvSpPr>
          <p:nvPr>
            <p:ph type="title"/>
          </p:nvPr>
        </p:nvSpPr>
        <p:spPr>
          <a:xfrm>
            <a:off x="839788" y="365125"/>
            <a:ext cx="10515600" cy="1325563"/>
          </a:xfrm>
        </p:spPr>
        <p:txBody>
          <a:bodyPr/>
          <a:lstStyle>
            <a:lvl1pPr>
              <a:defRPr>
                <a:latin typeface="Roboto" panose="02000000000000000000" pitchFamily="2" charset="0"/>
                <a:ea typeface="Roboto" panose="02000000000000000000" pitchFamily="2" charset="0"/>
              </a:defRPr>
            </a:lvl1pPr>
          </a:lstStyle>
          <a:p>
            <a:r>
              <a:rPr lang="en-US"/>
              <a:t>Click to edit Master title style</a:t>
            </a:r>
          </a:p>
        </p:txBody>
      </p:sp>
      <p:sp>
        <p:nvSpPr>
          <p:cNvPr id="3" name="Text Placeholder 2">
            <a:extLst>
              <a:ext uri="{FF2B5EF4-FFF2-40B4-BE49-F238E27FC236}">
                <a16:creationId xmlns:a16="http://schemas.microsoft.com/office/drawing/2014/main" id="{BB24B229-DA9B-47E9-9BA7-C8A7D5FD5E80}"/>
              </a:ext>
            </a:extLst>
          </p:cNvPr>
          <p:cNvSpPr>
            <a:spLocks noGrp="1"/>
          </p:cNvSpPr>
          <p:nvPr>
            <p:ph type="body" idx="1"/>
          </p:nvPr>
        </p:nvSpPr>
        <p:spPr>
          <a:xfrm>
            <a:off x="839788" y="1681163"/>
            <a:ext cx="5157787" cy="823912"/>
          </a:xfrm>
        </p:spPr>
        <p:txBody>
          <a:bodyPr anchor="b"/>
          <a:lstStyle>
            <a:lvl1pPr marL="0" indent="0">
              <a:buNone/>
              <a:defRPr sz="2400" b="1">
                <a:latin typeface="Roboto" panose="02000000000000000000" pitchFamily="2" charset="0"/>
                <a:ea typeface="Roboto"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37F2E5-5C15-4C3E-851A-372BDA0EEB08}"/>
              </a:ext>
            </a:extLst>
          </p:cNvPr>
          <p:cNvSpPr>
            <a:spLocks noGrp="1"/>
          </p:cNvSpPr>
          <p:nvPr>
            <p:ph sz="half" idx="2"/>
          </p:nvPr>
        </p:nvSpPr>
        <p:spPr>
          <a:xfrm>
            <a:off x="839788" y="2505075"/>
            <a:ext cx="5157787" cy="3684588"/>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3EC828-478C-474A-9F2B-5277F1E3BC8B}"/>
              </a:ext>
            </a:extLst>
          </p:cNvPr>
          <p:cNvSpPr>
            <a:spLocks noGrp="1"/>
          </p:cNvSpPr>
          <p:nvPr>
            <p:ph type="body" sz="quarter" idx="3"/>
          </p:nvPr>
        </p:nvSpPr>
        <p:spPr>
          <a:xfrm>
            <a:off x="6172200" y="1681163"/>
            <a:ext cx="5183188" cy="823912"/>
          </a:xfrm>
        </p:spPr>
        <p:txBody>
          <a:bodyPr anchor="b"/>
          <a:lstStyle>
            <a:lvl1pPr marL="0" indent="0">
              <a:buNone/>
              <a:defRPr sz="2400" b="1">
                <a:latin typeface="Roboto" panose="02000000000000000000" pitchFamily="2" charset="0"/>
                <a:ea typeface="Roboto"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6B73A6-B947-4334-9676-0E0D0D39C569}"/>
              </a:ext>
            </a:extLst>
          </p:cNvPr>
          <p:cNvSpPr>
            <a:spLocks noGrp="1"/>
          </p:cNvSpPr>
          <p:nvPr>
            <p:ph sz="quarter" idx="4"/>
          </p:nvPr>
        </p:nvSpPr>
        <p:spPr>
          <a:xfrm>
            <a:off x="6172200" y="2505075"/>
            <a:ext cx="5183188" cy="3684588"/>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9A1ED85-62E3-4466-AD83-3072A16D6D5E}"/>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8" name="Footer Placeholder 7">
            <a:extLst>
              <a:ext uri="{FF2B5EF4-FFF2-40B4-BE49-F238E27FC236}">
                <a16:creationId xmlns:a16="http://schemas.microsoft.com/office/drawing/2014/main" id="{AE281323-41F6-4B2C-8B45-489D06966089}"/>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9" name="Slide Number Placeholder 8">
            <a:extLst>
              <a:ext uri="{FF2B5EF4-FFF2-40B4-BE49-F238E27FC236}">
                <a16:creationId xmlns:a16="http://schemas.microsoft.com/office/drawing/2014/main" id="{61C4B2CA-1762-4178-BC48-B331686ADF62}"/>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1939198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2C211-B2FF-4646-A19C-CD99BFDAE9D3}"/>
              </a:ext>
            </a:extLst>
          </p:cNvPr>
          <p:cNvSpPr>
            <a:spLocks noGrp="1"/>
          </p:cNvSpPr>
          <p:nvPr>
            <p:ph type="title"/>
          </p:nvPr>
        </p:nvSpPr>
        <p:spPr/>
        <p:txBody>
          <a:bodyPr/>
          <a:lstStyle>
            <a:lvl1pPr>
              <a:defRPr>
                <a:latin typeface="Roboto" panose="02000000000000000000" pitchFamily="2" charset="0"/>
                <a:ea typeface="Roboto" panose="02000000000000000000"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CA63F128-6443-4D0C-A9EC-A2F8C4EC56BE}"/>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4" name="Footer Placeholder 3">
            <a:extLst>
              <a:ext uri="{FF2B5EF4-FFF2-40B4-BE49-F238E27FC236}">
                <a16:creationId xmlns:a16="http://schemas.microsoft.com/office/drawing/2014/main" id="{3B39F87C-E737-431D-89D6-B214AC2664A1}"/>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5" name="Slide Number Placeholder 4">
            <a:extLst>
              <a:ext uri="{FF2B5EF4-FFF2-40B4-BE49-F238E27FC236}">
                <a16:creationId xmlns:a16="http://schemas.microsoft.com/office/drawing/2014/main" id="{35E8CF29-EEA7-475C-BCBE-4D8F9717FBEB}"/>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4057788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6D2508-1207-41BD-A3DC-1C48B01790F7}"/>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3" name="Footer Placeholder 2">
            <a:extLst>
              <a:ext uri="{FF2B5EF4-FFF2-40B4-BE49-F238E27FC236}">
                <a16:creationId xmlns:a16="http://schemas.microsoft.com/office/drawing/2014/main" id="{4C2A04B5-AF9F-402B-9858-98812B6913A6}"/>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4" name="Slide Number Placeholder 3">
            <a:extLst>
              <a:ext uri="{FF2B5EF4-FFF2-40B4-BE49-F238E27FC236}">
                <a16:creationId xmlns:a16="http://schemas.microsoft.com/office/drawing/2014/main" id="{5A572ED2-4DE0-4C65-80A5-28ADB1A5A63F}"/>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2041219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5722D-AE9B-47D8-9C76-AB40FA67A71F}"/>
              </a:ext>
            </a:extLst>
          </p:cNvPr>
          <p:cNvSpPr>
            <a:spLocks noGrp="1"/>
          </p:cNvSpPr>
          <p:nvPr>
            <p:ph type="title"/>
          </p:nvPr>
        </p:nvSpPr>
        <p:spPr>
          <a:xfrm>
            <a:off x="839788" y="457200"/>
            <a:ext cx="3932237" cy="1600200"/>
          </a:xfrm>
        </p:spPr>
        <p:txBody>
          <a:bodyPr anchor="b"/>
          <a:lstStyle>
            <a:lvl1pPr>
              <a:defRPr sz="3200">
                <a:latin typeface="Roboto" panose="02000000000000000000" pitchFamily="2" charset="0"/>
                <a:ea typeface="Roboto" panose="02000000000000000000"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5B1B8BB3-5635-4C99-81A6-027A5C535EE0}"/>
              </a:ext>
            </a:extLst>
          </p:cNvPr>
          <p:cNvSpPr>
            <a:spLocks noGrp="1"/>
          </p:cNvSpPr>
          <p:nvPr>
            <p:ph idx="1"/>
          </p:nvPr>
        </p:nvSpPr>
        <p:spPr>
          <a:xfrm>
            <a:off x="5183188" y="987425"/>
            <a:ext cx="6172200" cy="4873625"/>
          </a:xfrm>
        </p:spPr>
        <p:txBody>
          <a:bodyPr/>
          <a:lstStyle>
            <a:lvl1pPr>
              <a:defRPr sz="3200">
                <a:latin typeface="Roboto" panose="02000000000000000000" pitchFamily="2" charset="0"/>
                <a:ea typeface="Roboto" panose="02000000000000000000" pitchFamily="2" charset="0"/>
              </a:defRPr>
            </a:lvl1pPr>
            <a:lvl2pPr>
              <a:defRPr sz="2800">
                <a:latin typeface="Roboto" panose="02000000000000000000" pitchFamily="2" charset="0"/>
                <a:ea typeface="Roboto" panose="02000000000000000000" pitchFamily="2" charset="0"/>
              </a:defRPr>
            </a:lvl2pPr>
            <a:lvl3pPr>
              <a:defRPr sz="2400">
                <a:latin typeface="Roboto" panose="02000000000000000000" pitchFamily="2" charset="0"/>
                <a:ea typeface="Roboto" panose="02000000000000000000" pitchFamily="2" charset="0"/>
              </a:defRPr>
            </a:lvl3pPr>
            <a:lvl4pPr>
              <a:defRPr sz="2000">
                <a:latin typeface="Roboto" panose="02000000000000000000" pitchFamily="2" charset="0"/>
                <a:ea typeface="Roboto" panose="02000000000000000000" pitchFamily="2" charset="0"/>
              </a:defRPr>
            </a:lvl4pPr>
            <a:lvl5pPr>
              <a:defRPr sz="2000">
                <a:latin typeface="Roboto" panose="02000000000000000000" pitchFamily="2" charset="0"/>
                <a:ea typeface="Roboto" panose="02000000000000000000" pitchFamily="2"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23B2ACF-AC43-4450-AB08-4AB0EAF7A24B}"/>
              </a:ext>
            </a:extLst>
          </p:cNvPr>
          <p:cNvSpPr>
            <a:spLocks noGrp="1"/>
          </p:cNvSpPr>
          <p:nvPr>
            <p:ph type="body" sz="half" idx="2"/>
          </p:nvPr>
        </p:nvSpPr>
        <p:spPr>
          <a:xfrm>
            <a:off x="839788" y="2057400"/>
            <a:ext cx="3932237" cy="3811588"/>
          </a:xfrm>
        </p:spPr>
        <p:txBody>
          <a:bodyPr/>
          <a:lstStyle>
            <a:lvl1pPr marL="0" indent="0">
              <a:buNone/>
              <a:defRPr sz="1600">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BAE730-2348-4697-87A9-6B906BCB6E61}"/>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6" name="Footer Placeholder 5">
            <a:extLst>
              <a:ext uri="{FF2B5EF4-FFF2-40B4-BE49-F238E27FC236}">
                <a16:creationId xmlns:a16="http://schemas.microsoft.com/office/drawing/2014/main" id="{89896948-157D-44DA-A0B7-8CF7B8450A6E}"/>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7" name="Slide Number Placeholder 6">
            <a:extLst>
              <a:ext uri="{FF2B5EF4-FFF2-40B4-BE49-F238E27FC236}">
                <a16:creationId xmlns:a16="http://schemas.microsoft.com/office/drawing/2014/main" id="{C2B2471E-81AB-4D6E-BD7D-890509B8C9CC}"/>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2896422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626B0-E472-4DAF-8C21-BAE88A68CD7D}"/>
              </a:ext>
            </a:extLst>
          </p:cNvPr>
          <p:cNvSpPr>
            <a:spLocks noGrp="1"/>
          </p:cNvSpPr>
          <p:nvPr>
            <p:ph type="title"/>
          </p:nvPr>
        </p:nvSpPr>
        <p:spPr>
          <a:xfrm>
            <a:off x="839788" y="457200"/>
            <a:ext cx="3932237" cy="1600200"/>
          </a:xfrm>
        </p:spPr>
        <p:txBody>
          <a:bodyPr anchor="b"/>
          <a:lstStyle>
            <a:lvl1pPr>
              <a:defRPr sz="3200">
                <a:latin typeface="Roboto" panose="02000000000000000000" pitchFamily="2" charset="0"/>
                <a:ea typeface="Roboto" panose="02000000000000000000" pitchFamily="2"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8098B0F2-30AF-401A-8046-890C6E50134C}"/>
              </a:ext>
            </a:extLst>
          </p:cNvPr>
          <p:cNvSpPr>
            <a:spLocks noGrp="1"/>
          </p:cNvSpPr>
          <p:nvPr>
            <p:ph type="pic" idx="1"/>
          </p:nvPr>
        </p:nvSpPr>
        <p:spPr>
          <a:xfrm>
            <a:off x="5183188" y="987425"/>
            <a:ext cx="6172200" cy="4873625"/>
          </a:xfrm>
        </p:spPr>
        <p:txBody>
          <a:bodyPr/>
          <a:lstStyle>
            <a:lvl1pPr marL="0" indent="0">
              <a:buNone/>
              <a:defRPr sz="3200">
                <a:latin typeface="Roboto" panose="02000000000000000000" pitchFamily="2" charset="0"/>
                <a:ea typeface="Roboto" panose="02000000000000000000" pitchFamily="2"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7E0800-3C9C-4A1C-B805-5D327E3A5001}"/>
              </a:ext>
            </a:extLst>
          </p:cNvPr>
          <p:cNvSpPr>
            <a:spLocks noGrp="1"/>
          </p:cNvSpPr>
          <p:nvPr>
            <p:ph type="body" sz="half" idx="2"/>
          </p:nvPr>
        </p:nvSpPr>
        <p:spPr>
          <a:xfrm>
            <a:off x="839788" y="2057400"/>
            <a:ext cx="3932237" cy="3811588"/>
          </a:xfrm>
        </p:spPr>
        <p:txBody>
          <a:bodyPr/>
          <a:lstStyle>
            <a:lvl1pPr marL="0" indent="0">
              <a:buNone/>
              <a:defRPr sz="1600">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E03F2C-EEC4-4AB3-BCC0-51407F547F31}"/>
              </a:ext>
            </a:extLst>
          </p:cNvPr>
          <p:cNvSpPr>
            <a:spLocks noGrp="1"/>
          </p:cNvSpPr>
          <p:nvPr>
            <p:ph type="dt" sz="half" idx="10"/>
          </p:nvPr>
        </p:nvSpPr>
        <p:spPr/>
        <p:txBody>
          <a:bodyPr/>
          <a:lstStyle>
            <a:lvl1pPr>
              <a:defRPr>
                <a:latin typeface="Roboto" panose="02000000000000000000" pitchFamily="2" charset="0"/>
                <a:ea typeface="Roboto" panose="02000000000000000000" pitchFamily="2" charset="0"/>
              </a:defRPr>
            </a:lvl1pPr>
          </a:lstStyle>
          <a:p>
            <a:fld id="{65BBDE58-EB2C-4DE6-BF58-B46753B84691}" type="datetimeFigureOut">
              <a:rPr lang="en-US" smtClean="0"/>
              <a:pPr/>
              <a:t>8/6/2021</a:t>
            </a:fld>
            <a:endParaRPr lang="en-US"/>
          </a:p>
        </p:txBody>
      </p:sp>
      <p:sp>
        <p:nvSpPr>
          <p:cNvPr id="6" name="Footer Placeholder 5">
            <a:extLst>
              <a:ext uri="{FF2B5EF4-FFF2-40B4-BE49-F238E27FC236}">
                <a16:creationId xmlns:a16="http://schemas.microsoft.com/office/drawing/2014/main" id="{1688D5FD-68F7-4ED5-B220-8A7D4E966D3D}"/>
              </a:ext>
            </a:extLst>
          </p:cNvPr>
          <p:cNvSpPr>
            <a:spLocks noGrp="1"/>
          </p:cNvSpPr>
          <p:nvPr>
            <p:ph type="ftr" sz="quarter" idx="11"/>
          </p:nvPr>
        </p:nvSpPr>
        <p:spPr/>
        <p:txBody>
          <a:bodyPr/>
          <a:lstStyle>
            <a:lvl1pPr>
              <a:defRPr>
                <a:latin typeface="Roboto" panose="02000000000000000000" pitchFamily="2" charset="0"/>
                <a:ea typeface="Roboto" panose="02000000000000000000" pitchFamily="2" charset="0"/>
              </a:defRPr>
            </a:lvl1pPr>
          </a:lstStyle>
          <a:p>
            <a:endParaRPr lang="en-US"/>
          </a:p>
        </p:txBody>
      </p:sp>
      <p:sp>
        <p:nvSpPr>
          <p:cNvPr id="7" name="Slide Number Placeholder 6">
            <a:extLst>
              <a:ext uri="{FF2B5EF4-FFF2-40B4-BE49-F238E27FC236}">
                <a16:creationId xmlns:a16="http://schemas.microsoft.com/office/drawing/2014/main" id="{FD709F7E-8E49-4CF7-A7CC-2BB5EDA53CD9}"/>
              </a:ext>
            </a:extLst>
          </p:cNvPr>
          <p:cNvSpPr>
            <a:spLocks noGrp="1"/>
          </p:cNvSpPr>
          <p:nvPr>
            <p:ph type="sldNum" sz="quarter" idx="12"/>
          </p:nvPr>
        </p:nvSpPr>
        <p:spPr/>
        <p:txBody>
          <a:bodyPr/>
          <a:lstStyle>
            <a:lvl1pPr>
              <a:defRPr>
                <a:latin typeface="Roboto" panose="02000000000000000000" pitchFamily="2" charset="0"/>
                <a:ea typeface="Roboto" panose="02000000000000000000" pitchFamily="2" charset="0"/>
              </a:defRPr>
            </a:lvl1pPr>
          </a:lstStyle>
          <a:p>
            <a:fld id="{400570F4-62FF-4650-A0C8-5E09B7A72A93}" type="slidenum">
              <a:rPr lang="en-US" smtClean="0"/>
              <a:pPr/>
              <a:t>‹#›</a:t>
            </a:fld>
            <a:endParaRPr lang="en-US"/>
          </a:p>
        </p:txBody>
      </p:sp>
    </p:spTree>
    <p:extLst>
      <p:ext uri="{BB962C8B-B14F-4D97-AF65-F5344CB8AC3E}">
        <p14:creationId xmlns:p14="http://schemas.microsoft.com/office/powerpoint/2010/main" val="2498630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52D3C4-107A-42EE-B95F-FDFF124C5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A1ECD5-42DC-4BCE-A82C-E271B38BA0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ED3C0C-DB11-44F1-8030-01B76D6B9D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BBDE58-EB2C-4DE6-BF58-B46753B84691}" type="datetimeFigureOut">
              <a:rPr lang="en-US" smtClean="0"/>
              <a:t>8/6/2021</a:t>
            </a:fld>
            <a:endParaRPr lang="en-US"/>
          </a:p>
        </p:txBody>
      </p:sp>
      <p:sp>
        <p:nvSpPr>
          <p:cNvPr id="5" name="Footer Placeholder 4">
            <a:extLst>
              <a:ext uri="{FF2B5EF4-FFF2-40B4-BE49-F238E27FC236}">
                <a16:creationId xmlns:a16="http://schemas.microsoft.com/office/drawing/2014/main" id="{D5FCB678-AC15-4A93-9C9F-10943CE49B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C070406-F4B0-4413-BA0E-E723D51920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0570F4-62FF-4650-A0C8-5E09B7A72A93}" type="slidenum">
              <a:rPr lang="en-US" smtClean="0"/>
              <a:t>‹#›</a:t>
            </a:fld>
            <a:endParaRPr lang="en-US"/>
          </a:p>
        </p:txBody>
      </p:sp>
    </p:spTree>
    <p:extLst>
      <p:ext uri="{BB962C8B-B14F-4D97-AF65-F5344CB8AC3E}">
        <p14:creationId xmlns:p14="http://schemas.microsoft.com/office/powerpoint/2010/main" val="1568960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hyperlink" Target="https://commons.wikimedia.org/wiki/File:Sascha_Ende_-_Also_Sprach_Zarathustra_(feat._Richard_Strauss)_(cc-by)_(filmmusic).mp3" TargetMode="Externa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18" Type="http://schemas.openxmlformats.org/officeDocument/2006/relationships/image" Target="../media/image24.jpg"/><Relationship Id="rId3" Type="http://schemas.openxmlformats.org/officeDocument/2006/relationships/image" Target="../media/image9.jpg"/><Relationship Id="rId21" Type="http://schemas.openxmlformats.org/officeDocument/2006/relationships/image" Target="../media/image27.jpg"/><Relationship Id="rId7" Type="http://schemas.openxmlformats.org/officeDocument/2006/relationships/image" Target="../media/image13.jpg"/><Relationship Id="rId12" Type="http://schemas.openxmlformats.org/officeDocument/2006/relationships/image" Target="../media/image18.jpg"/><Relationship Id="rId17" Type="http://schemas.openxmlformats.org/officeDocument/2006/relationships/image" Target="../media/image23.jpg"/><Relationship Id="rId2" Type="http://schemas.openxmlformats.org/officeDocument/2006/relationships/notesSlide" Target="../notesSlides/notesSlide4.xml"/><Relationship Id="rId16" Type="http://schemas.openxmlformats.org/officeDocument/2006/relationships/image" Target="../media/image22.jpg"/><Relationship Id="rId20" Type="http://schemas.openxmlformats.org/officeDocument/2006/relationships/image" Target="../media/image26.jpg"/><Relationship Id="rId1" Type="http://schemas.openxmlformats.org/officeDocument/2006/relationships/slideLayout" Target="../slideLayouts/slideLayout7.xml"/><Relationship Id="rId6" Type="http://schemas.openxmlformats.org/officeDocument/2006/relationships/image" Target="../media/image12.jpg"/><Relationship Id="rId11" Type="http://schemas.openxmlformats.org/officeDocument/2006/relationships/image" Target="../media/image17.jpg"/><Relationship Id="rId24" Type="http://schemas.openxmlformats.org/officeDocument/2006/relationships/hyperlink" Target="https://commons.wikimedia.org/wiki/File:Sascha_Ende_-_Also_Sprach_Zarathustra_(feat._Richard_Strauss)_(cc-by)_(filmmusic).mp3" TargetMode="External"/><Relationship Id="rId5" Type="http://schemas.openxmlformats.org/officeDocument/2006/relationships/image" Target="../media/image11.jpg"/><Relationship Id="rId15" Type="http://schemas.openxmlformats.org/officeDocument/2006/relationships/image" Target="../media/image21.jpg"/><Relationship Id="rId23" Type="http://schemas.openxmlformats.org/officeDocument/2006/relationships/image" Target="../media/image29.jpg"/><Relationship Id="rId10" Type="http://schemas.openxmlformats.org/officeDocument/2006/relationships/image" Target="../media/image16.jpg"/><Relationship Id="rId19" Type="http://schemas.openxmlformats.org/officeDocument/2006/relationships/image" Target="../media/image25.jpg"/><Relationship Id="rId4" Type="http://schemas.openxmlformats.org/officeDocument/2006/relationships/image" Target="../media/image10.jpg"/><Relationship Id="rId9" Type="http://schemas.openxmlformats.org/officeDocument/2006/relationships/image" Target="../media/image15.jpg"/><Relationship Id="rId14" Type="http://schemas.openxmlformats.org/officeDocument/2006/relationships/image" Target="../media/image20.jpg"/><Relationship Id="rId22" Type="http://schemas.openxmlformats.org/officeDocument/2006/relationships/image" Target="../media/image28.jpg"/></Relationships>
</file>

<file path=ppt/slides/_rels/slide4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https://www.w3.org/2000/Talks/1206-xml2k-tbl/slide1-0.html"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www.w3.org/2004/04/webapps-cdf-ws/papers/opera.html"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ln.hixie.ch/?start=1623051423&amp;count=1" TargetMode="External"/><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89EA2-3872-42E4-A123-19FD4905788C}"/>
              </a:ext>
            </a:extLst>
          </p:cNvPr>
          <p:cNvSpPr>
            <a:spLocks noGrp="1"/>
          </p:cNvSpPr>
          <p:nvPr>
            <p:ph type="title"/>
          </p:nvPr>
        </p:nvSpPr>
        <p:spPr>
          <a:xfrm>
            <a:off x="749045" y="2588249"/>
            <a:ext cx="10515600" cy="1899588"/>
          </a:xfrm>
        </p:spPr>
        <p:txBody>
          <a:bodyPr/>
          <a:lstStyle/>
          <a:p>
            <a:pPr algn="ctr"/>
            <a:r>
              <a:rPr lang="en-US" dirty="0"/>
              <a:t>Semantics and the Web:</a:t>
            </a:r>
            <a:br>
              <a:rPr lang="en-US" dirty="0"/>
            </a:br>
            <a:r>
              <a:rPr lang="en-US" dirty="0"/>
              <a:t>An Awkward History</a:t>
            </a:r>
          </a:p>
        </p:txBody>
      </p:sp>
      <p:sp>
        <p:nvSpPr>
          <p:cNvPr id="6" name="Title 1">
            <a:extLst>
              <a:ext uri="{FF2B5EF4-FFF2-40B4-BE49-F238E27FC236}">
                <a16:creationId xmlns:a16="http://schemas.microsoft.com/office/drawing/2014/main" id="{D23E73E6-1C7C-4C06-8517-C09C18ACBD22}"/>
              </a:ext>
            </a:extLst>
          </p:cNvPr>
          <p:cNvSpPr txBox="1">
            <a:spLocks/>
          </p:cNvSpPr>
          <p:nvPr/>
        </p:nvSpPr>
        <p:spPr>
          <a:xfrm>
            <a:off x="9416066" y="4380385"/>
            <a:ext cx="2602174" cy="25009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Roboto" panose="02000000000000000000" pitchFamily="2" charset="0"/>
                <a:ea typeface="Roboto" panose="02000000000000000000" pitchFamily="2" charset="0"/>
                <a:cs typeface="1533 GLC Augereau Pro" panose="020A0502060000020000" pitchFamily="18" charset="0"/>
              </a:defRPr>
            </a:lvl1pPr>
          </a:lstStyle>
          <a:p>
            <a:pPr algn="ctr"/>
            <a:r>
              <a:rPr lang="en-US" sz="2400" dirty="0"/>
              <a:t>Simon St.Laurent</a:t>
            </a:r>
          </a:p>
          <a:p>
            <a:pPr algn="ctr"/>
            <a:r>
              <a:rPr lang="en-US" sz="2400" dirty="0"/>
              <a:t>Balisage 2021</a:t>
            </a:r>
          </a:p>
        </p:txBody>
      </p:sp>
      <p:pic>
        <p:nvPicPr>
          <p:cNvPr id="5" name="Content Placeholder 4">
            <a:extLst>
              <a:ext uri="{FF2B5EF4-FFF2-40B4-BE49-F238E27FC236}">
                <a16:creationId xmlns:a16="http://schemas.microsoft.com/office/drawing/2014/main" id="{96CCEE1D-B8A1-480A-8950-8161183EF0FB}"/>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4550" y="84163"/>
            <a:ext cx="2785085" cy="2286000"/>
          </a:xfrm>
        </p:spPr>
      </p:pic>
      <p:pic>
        <p:nvPicPr>
          <p:cNvPr id="7" name="Content Placeholder 4">
            <a:extLst>
              <a:ext uri="{FF2B5EF4-FFF2-40B4-BE49-F238E27FC236}">
                <a16:creationId xmlns:a16="http://schemas.microsoft.com/office/drawing/2014/main" id="{07E5A06D-549E-43A8-B68E-9C01301AF52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69690" y="84164"/>
            <a:ext cx="3048000" cy="2286000"/>
          </a:xfrm>
          <a:prstGeom prst="rect">
            <a:avLst/>
          </a:prstGeom>
        </p:spPr>
      </p:pic>
      <p:pic>
        <p:nvPicPr>
          <p:cNvPr id="8" name="Content Placeholder 4">
            <a:extLst>
              <a:ext uri="{FF2B5EF4-FFF2-40B4-BE49-F238E27FC236}">
                <a16:creationId xmlns:a16="http://schemas.microsoft.com/office/drawing/2014/main" id="{892512E8-9D53-4A69-AA83-10F5227224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06845" y="84163"/>
            <a:ext cx="3048001" cy="2286000"/>
          </a:xfrm>
          <a:prstGeom prst="rect">
            <a:avLst/>
          </a:prstGeom>
        </p:spPr>
      </p:pic>
      <p:pic>
        <p:nvPicPr>
          <p:cNvPr id="9" name="Content Placeholder 4">
            <a:extLst>
              <a:ext uri="{FF2B5EF4-FFF2-40B4-BE49-F238E27FC236}">
                <a16:creationId xmlns:a16="http://schemas.microsoft.com/office/drawing/2014/main" id="{90EA7B10-DD01-462E-AB56-B076F188E8D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44000" y="84163"/>
            <a:ext cx="3048000" cy="2286000"/>
          </a:xfrm>
          <a:prstGeom prst="rect">
            <a:avLst/>
          </a:prstGeom>
        </p:spPr>
      </p:pic>
      <p:pic>
        <p:nvPicPr>
          <p:cNvPr id="10" name="Content Placeholder 4">
            <a:extLst>
              <a:ext uri="{FF2B5EF4-FFF2-40B4-BE49-F238E27FC236}">
                <a16:creationId xmlns:a16="http://schemas.microsoft.com/office/drawing/2014/main" id="{74677E95-0A43-46BC-B584-DB6BB1FF3A4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550" y="4487837"/>
            <a:ext cx="3048000" cy="2286000"/>
          </a:xfrm>
          <a:prstGeom prst="rect">
            <a:avLst/>
          </a:prstGeom>
        </p:spPr>
      </p:pic>
      <p:pic>
        <p:nvPicPr>
          <p:cNvPr id="11" name="Content Placeholder 4">
            <a:extLst>
              <a:ext uri="{FF2B5EF4-FFF2-40B4-BE49-F238E27FC236}">
                <a16:creationId xmlns:a16="http://schemas.microsoft.com/office/drawing/2014/main" id="{158BD9E1-C053-467F-8244-ED9D20D7F82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125859" y="4487837"/>
            <a:ext cx="3048000" cy="2286000"/>
          </a:xfrm>
          <a:prstGeom prst="rect">
            <a:avLst/>
          </a:prstGeom>
        </p:spPr>
      </p:pic>
      <p:pic>
        <p:nvPicPr>
          <p:cNvPr id="12" name="Content Placeholder 4">
            <a:extLst>
              <a:ext uri="{FF2B5EF4-FFF2-40B4-BE49-F238E27FC236}">
                <a16:creationId xmlns:a16="http://schemas.microsoft.com/office/drawing/2014/main" id="{10A8CD41-CF49-4072-9FD0-5B0E64E9D29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6256268" y="4487837"/>
            <a:ext cx="3048000" cy="2286000"/>
          </a:xfrm>
          <a:prstGeom prst="rect">
            <a:avLst/>
          </a:prstGeom>
        </p:spPr>
      </p:pic>
    </p:spTree>
    <p:extLst>
      <p:ext uri="{BB962C8B-B14F-4D97-AF65-F5344CB8AC3E}">
        <p14:creationId xmlns:p14="http://schemas.microsoft.com/office/powerpoint/2010/main" val="7382805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21163"/>
          <a:stretch/>
        </p:blipFill>
        <p:spPr>
          <a:xfrm>
            <a:off x="303617" y="0"/>
            <a:ext cx="11598803" cy="6857999"/>
          </a:xfrm>
        </p:spPr>
      </p:pic>
    </p:spTree>
    <p:extLst>
      <p:ext uri="{BB962C8B-B14F-4D97-AF65-F5344CB8AC3E}">
        <p14:creationId xmlns:p14="http://schemas.microsoft.com/office/powerpoint/2010/main" val="1354227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lstStyle/>
          <a:p>
            <a:r>
              <a:rPr lang="en-US" b="1" dirty="0">
                <a:latin typeface="Roboto" panose="02000000000000000000" pitchFamily="2" charset="0"/>
                <a:ea typeface="Roboto" panose="02000000000000000000" pitchFamily="2" charset="0"/>
              </a:rPr>
              <a:t>“This GML is good stuff!”</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600" dirty="0">
                <a:latin typeface="Roboto" panose="02000000000000000000" pitchFamily="2" charset="0"/>
                <a:ea typeface="Roboto" panose="02000000000000000000" pitchFamily="2" charset="0"/>
              </a:rPr>
              <a:t>So let’s standardize it…</a:t>
            </a:r>
          </a:p>
        </p:txBody>
      </p:sp>
    </p:spTree>
    <p:extLst>
      <p:ext uri="{BB962C8B-B14F-4D97-AF65-F5344CB8AC3E}">
        <p14:creationId xmlns:p14="http://schemas.microsoft.com/office/powerpoint/2010/main" val="3611557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2" cy="6865997"/>
          </a:xfrm>
        </p:spPr>
      </p:pic>
    </p:spTree>
    <p:extLst>
      <p:ext uri="{BB962C8B-B14F-4D97-AF65-F5344CB8AC3E}">
        <p14:creationId xmlns:p14="http://schemas.microsoft.com/office/powerpoint/2010/main" val="2385858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2" cy="6865996"/>
          </a:xfrm>
        </p:spPr>
      </p:pic>
    </p:spTree>
    <p:extLst>
      <p:ext uri="{BB962C8B-B14F-4D97-AF65-F5344CB8AC3E}">
        <p14:creationId xmlns:p14="http://schemas.microsoft.com/office/powerpoint/2010/main" val="1883613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1" cy="6865996"/>
          </a:xfrm>
        </p:spPr>
      </p:pic>
    </p:spTree>
    <p:extLst>
      <p:ext uri="{BB962C8B-B14F-4D97-AF65-F5344CB8AC3E}">
        <p14:creationId xmlns:p14="http://schemas.microsoft.com/office/powerpoint/2010/main" val="1691225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1" cy="6865995"/>
          </a:xfrm>
        </p:spPr>
      </p:pic>
    </p:spTree>
    <p:extLst>
      <p:ext uri="{BB962C8B-B14F-4D97-AF65-F5344CB8AC3E}">
        <p14:creationId xmlns:p14="http://schemas.microsoft.com/office/powerpoint/2010/main" val="1013489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3807728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924076" y="1122363"/>
            <a:ext cx="9743924" cy="2387600"/>
          </a:xfrm>
        </p:spPr>
        <p:txBody>
          <a:bodyPr/>
          <a:lstStyle/>
          <a:p>
            <a:r>
              <a:rPr lang="en-US" b="1" dirty="0">
                <a:latin typeface="Roboto" panose="02000000000000000000" pitchFamily="2" charset="0"/>
                <a:ea typeface="Roboto" panose="02000000000000000000" pitchFamily="2" charset="0"/>
              </a:rPr>
              <a:t>SGML Annex E + a few bits</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600" dirty="0">
                <a:latin typeface="Roboto" panose="02000000000000000000" pitchFamily="2" charset="0"/>
                <a:ea typeface="Roboto" panose="02000000000000000000" pitchFamily="2" charset="0"/>
              </a:rPr>
              <a:t>Someone at CERN has ideas…</a:t>
            </a:r>
          </a:p>
        </p:txBody>
      </p:sp>
    </p:spTree>
    <p:extLst>
      <p:ext uri="{BB962C8B-B14F-4D97-AF65-F5344CB8AC3E}">
        <p14:creationId xmlns:p14="http://schemas.microsoft.com/office/powerpoint/2010/main" val="62169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1649877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3141506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89EA2-3872-42E4-A123-19FD4905788C}"/>
              </a:ext>
            </a:extLst>
          </p:cNvPr>
          <p:cNvSpPr>
            <a:spLocks noGrp="1"/>
          </p:cNvSpPr>
          <p:nvPr>
            <p:ph type="title"/>
          </p:nvPr>
        </p:nvSpPr>
        <p:spPr>
          <a:xfrm>
            <a:off x="1875430" y="4436707"/>
            <a:ext cx="10515600" cy="2500905"/>
          </a:xfrm>
        </p:spPr>
        <p:txBody>
          <a:bodyPr>
            <a:normAutofit/>
          </a:bodyPr>
          <a:lstStyle/>
          <a:p>
            <a:pPr algn="ctr"/>
            <a:r>
              <a:rPr lang="en-US" sz="9600" dirty="0"/>
              <a:t>In the beginning…</a:t>
            </a:r>
          </a:p>
        </p:txBody>
      </p:sp>
    </p:spTree>
    <p:extLst>
      <p:ext uri="{BB962C8B-B14F-4D97-AF65-F5344CB8AC3E}">
        <p14:creationId xmlns:p14="http://schemas.microsoft.com/office/powerpoint/2010/main" val="2646159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124956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2660694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925026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3332041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25325375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3433603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3596121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20886785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2320574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8669" y="0"/>
            <a:ext cx="9154660" cy="6865995"/>
          </a:xfrm>
        </p:spPr>
      </p:pic>
    </p:spTree>
    <p:extLst>
      <p:ext uri="{BB962C8B-B14F-4D97-AF65-F5344CB8AC3E}">
        <p14:creationId xmlns:p14="http://schemas.microsoft.com/office/powerpoint/2010/main" val="1142192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ascha_Ende_-_Also_Sprach_Zarathustra_(feat._Richard_Strauss)_(cc-by)_(filmmusic)">
            <a:hlinkClick r:id="" action="ppaction://media"/>
            <a:extLst>
              <a:ext uri="{FF2B5EF4-FFF2-40B4-BE49-F238E27FC236}">
                <a16:creationId xmlns:a16="http://schemas.microsoft.com/office/drawing/2014/main" id="{D65B8138-3893-4B54-84FB-8053BFEB553D}"/>
              </a:ext>
            </a:extLst>
          </p:cNvPr>
          <p:cNvPicPr>
            <a:picLocks noChangeAspect="1"/>
          </p:cNvPicPr>
          <p:nvPr>
            <a:audioFile r:link="rId1"/>
            <p:extLst>
              <p:ext uri="{DAA4B4D4-6D71-4841-9C94-3DE7FCFB9230}">
                <p14:media xmlns:p14="http://schemas.microsoft.com/office/powerpoint/2010/main" r:embed="rId2">
                  <p14:trim st="2703" end="57716.05"/>
                  <p14:fade out="2000"/>
                </p14:media>
              </p:ext>
            </p:extLst>
          </p:nvPr>
        </p:nvPicPr>
        <p:blipFill>
          <a:blip r:embed="rId5"/>
          <a:stretch>
            <a:fillRect/>
          </a:stretch>
        </p:blipFill>
        <p:spPr>
          <a:xfrm>
            <a:off x="11097356" y="5621044"/>
            <a:ext cx="244475" cy="244475"/>
          </a:xfrm>
          <a:prstGeom prst="rect">
            <a:avLst/>
          </a:prstGeom>
        </p:spPr>
      </p:pic>
      <p:pic>
        <p:nvPicPr>
          <p:cNvPr id="5" name="Picture 4">
            <a:extLst>
              <a:ext uri="{FF2B5EF4-FFF2-40B4-BE49-F238E27FC236}">
                <a16:creationId xmlns:a16="http://schemas.microsoft.com/office/drawing/2014/main" id="{4B1729E2-B45D-42EE-A181-665B580125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sp>
        <p:nvSpPr>
          <p:cNvPr id="6" name="TextBox 5">
            <a:extLst>
              <a:ext uri="{FF2B5EF4-FFF2-40B4-BE49-F238E27FC236}">
                <a16:creationId xmlns:a16="http://schemas.microsoft.com/office/drawing/2014/main" id="{DF744700-A111-4D64-AE07-441A3BC71937}"/>
              </a:ext>
            </a:extLst>
          </p:cNvPr>
          <p:cNvSpPr txBox="1"/>
          <p:nvPr/>
        </p:nvSpPr>
        <p:spPr>
          <a:xfrm>
            <a:off x="1842449" y="6371262"/>
            <a:ext cx="9970272" cy="369332"/>
          </a:xfrm>
          <a:prstGeom prst="rect">
            <a:avLst/>
          </a:prstGeom>
          <a:noFill/>
        </p:spPr>
        <p:txBody>
          <a:bodyPr wrap="square" rtlCol="0">
            <a:spAutoFit/>
          </a:bodyPr>
          <a:lstStyle/>
          <a:p>
            <a:r>
              <a:rPr lang="en-US" dirty="0">
                <a:latin typeface="Roboto" panose="02000000000000000000" pitchFamily="2" charset="0"/>
                <a:ea typeface="Roboto" panose="02000000000000000000" pitchFamily="2" charset="0"/>
              </a:rPr>
              <a:t>Richard Strauss, </a:t>
            </a:r>
            <a:r>
              <a:rPr lang="en-US" i="1" dirty="0">
                <a:latin typeface="Roboto" panose="02000000000000000000" pitchFamily="2" charset="0"/>
                <a:ea typeface="Roboto" panose="02000000000000000000" pitchFamily="2" charset="0"/>
              </a:rPr>
              <a:t>Also </a:t>
            </a:r>
            <a:r>
              <a:rPr lang="en-US" i="1" dirty="0" err="1">
                <a:latin typeface="Roboto" panose="02000000000000000000" pitchFamily="2" charset="0"/>
                <a:ea typeface="Roboto" panose="02000000000000000000" pitchFamily="2" charset="0"/>
              </a:rPr>
              <a:t>Sprach</a:t>
            </a:r>
            <a:r>
              <a:rPr lang="en-US" i="1" dirty="0">
                <a:latin typeface="Roboto" panose="02000000000000000000" pitchFamily="2" charset="0"/>
                <a:ea typeface="Roboto" panose="02000000000000000000" pitchFamily="2" charset="0"/>
              </a:rPr>
              <a:t> Zarathustra </a:t>
            </a:r>
            <a:r>
              <a:rPr lang="en-US" dirty="0">
                <a:latin typeface="Roboto" panose="02000000000000000000" pitchFamily="2" charset="0"/>
                <a:ea typeface="Roboto" panose="02000000000000000000" pitchFamily="2" charset="0"/>
              </a:rPr>
              <a:t>from </a:t>
            </a:r>
            <a:r>
              <a:rPr lang="en-US" dirty="0">
                <a:latin typeface="Roboto" panose="02000000000000000000" pitchFamily="2" charset="0"/>
                <a:ea typeface="Roboto" panose="02000000000000000000" pitchFamily="2" charset="0"/>
                <a:hlinkClick r:id="rId7"/>
              </a:rPr>
              <a:t>Sascha Ende</a:t>
            </a:r>
            <a:r>
              <a:rPr lang="en-US" dirty="0">
                <a:latin typeface="Roboto" panose="02000000000000000000" pitchFamily="2" charset="0"/>
                <a:ea typeface="Roboto" panose="02000000000000000000" pitchFamily="2" charset="0"/>
              </a:rPr>
              <a:t>, </a:t>
            </a:r>
            <a:r>
              <a:rPr lang="en-US" sz="1800" dirty="0">
                <a:effectLst/>
                <a:latin typeface="Roboto" panose="02000000000000000000" pitchFamily="2" charset="0"/>
                <a:ea typeface="Roboto" panose="02000000000000000000" pitchFamily="2" charset="0"/>
                <a:cs typeface="Times New Roman" panose="02020603050405020304" pitchFamily="18" charset="0"/>
              </a:rPr>
              <a:t>CC BY 4.0, </a:t>
            </a:r>
            <a:r>
              <a:rPr lang="en-US" dirty="0">
                <a:latin typeface="Roboto" panose="02000000000000000000" pitchFamily="2" charset="0"/>
                <a:ea typeface="Roboto" panose="02000000000000000000" pitchFamily="2" charset="0"/>
              </a:rPr>
              <a:t>via Wikimedia Commons</a:t>
            </a:r>
          </a:p>
        </p:txBody>
      </p:sp>
    </p:spTree>
    <p:extLst>
      <p:ext uri="{BB962C8B-B14F-4D97-AF65-F5344CB8AC3E}">
        <p14:creationId xmlns:p14="http://schemas.microsoft.com/office/powerpoint/2010/main" val="47721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888471" y="-4763"/>
            <a:ext cx="8415055" cy="6865994"/>
          </a:xfrm>
        </p:spPr>
      </p:pic>
    </p:spTree>
    <p:extLst>
      <p:ext uri="{BB962C8B-B14F-4D97-AF65-F5344CB8AC3E}">
        <p14:creationId xmlns:p14="http://schemas.microsoft.com/office/powerpoint/2010/main" val="1154459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9239" y="-4336"/>
            <a:ext cx="9149780" cy="6862335"/>
          </a:xfrm>
        </p:spPr>
      </p:pic>
    </p:spTree>
    <p:extLst>
      <p:ext uri="{BB962C8B-B14F-4D97-AF65-F5344CB8AC3E}">
        <p14:creationId xmlns:p14="http://schemas.microsoft.com/office/powerpoint/2010/main" val="2791665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19239" y="-4336"/>
            <a:ext cx="9149780" cy="6862335"/>
          </a:xfrm>
        </p:spPr>
      </p:pic>
    </p:spTree>
    <p:extLst>
      <p:ext uri="{BB962C8B-B14F-4D97-AF65-F5344CB8AC3E}">
        <p14:creationId xmlns:p14="http://schemas.microsoft.com/office/powerpoint/2010/main" val="911184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396724" y="1122363"/>
            <a:ext cx="10271276" cy="2387600"/>
          </a:xfrm>
        </p:spPr>
        <p:txBody>
          <a:bodyPr/>
          <a:lstStyle/>
          <a:p>
            <a:r>
              <a:rPr lang="en-US" b="1" dirty="0">
                <a:latin typeface="Roboto" panose="02000000000000000000" pitchFamily="2" charset="0"/>
                <a:ea typeface="Roboto" panose="02000000000000000000" pitchFamily="2" charset="0"/>
              </a:rPr>
              <a:t>“How can we get in on that?”</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600" dirty="0">
                <a:latin typeface="Roboto" panose="02000000000000000000" pitchFamily="2" charset="0"/>
                <a:ea typeface="Roboto" panose="02000000000000000000" pitchFamily="2" charset="0"/>
              </a:rPr>
              <a:t>Generic markup returns to the scene</a:t>
            </a:r>
          </a:p>
        </p:txBody>
      </p:sp>
    </p:spTree>
    <p:extLst>
      <p:ext uri="{BB962C8B-B14F-4D97-AF65-F5344CB8AC3E}">
        <p14:creationId xmlns:p14="http://schemas.microsoft.com/office/powerpoint/2010/main" val="13969722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515312" y="0"/>
            <a:ext cx="11164695" cy="6858000"/>
          </a:xfrm>
        </p:spPr>
      </p:pic>
    </p:spTree>
    <p:extLst>
      <p:ext uri="{BB962C8B-B14F-4D97-AF65-F5344CB8AC3E}">
        <p14:creationId xmlns:p14="http://schemas.microsoft.com/office/powerpoint/2010/main" val="2062351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0"/>
            <a:ext cx="9144000" cy="6858000"/>
          </a:xfrm>
        </p:spPr>
      </p:pic>
    </p:spTree>
    <p:extLst>
      <p:ext uri="{BB962C8B-B14F-4D97-AF65-F5344CB8AC3E}">
        <p14:creationId xmlns:p14="http://schemas.microsoft.com/office/powerpoint/2010/main" val="40476637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855695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5044951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41518300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356271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3F4CB7-1191-469C-9DAA-2A19F1A87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5" name="Picture 4">
            <a:extLst>
              <a:ext uri="{FF2B5EF4-FFF2-40B4-BE49-F238E27FC236}">
                <a16:creationId xmlns:a16="http://schemas.microsoft.com/office/drawing/2014/main" id="{04B4273F-9273-46F5-BB64-7138468807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7" name="Picture 6">
            <a:extLst>
              <a:ext uri="{FF2B5EF4-FFF2-40B4-BE49-F238E27FC236}">
                <a16:creationId xmlns:a16="http://schemas.microsoft.com/office/drawing/2014/main" id="{B703D448-2FDB-4C0B-B4CD-A0E6580FDD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9" name="Picture 8">
            <a:extLst>
              <a:ext uri="{FF2B5EF4-FFF2-40B4-BE49-F238E27FC236}">
                <a16:creationId xmlns:a16="http://schemas.microsoft.com/office/drawing/2014/main" id="{09848664-F603-4BAE-9FFC-557FDCC7D0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11" name="Picture 10">
            <a:extLst>
              <a:ext uri="{FF2B5EF4-FFF2-40B4-BE49-F238E27FC236}">
                <a16:creationId xmlns:a16="http://schemas.microsoft.com/office/drawing/2014/main" id="{DA66DAA9-A87F-484C-A08C-50D5339F7E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13" name="Picture 12">
            <a:extLst>
              <a:ext uri="{FF2B5EF4-FFF2-40B4-BE49-F238E27FC236}">
                <a16:creationId xmlns:a16="http://schemas.microsoft.com/office/drawing/2014/main" id="{4AE33679-33DA-485F-9AB3-50FE77061C1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15" name="Picture 14">
            <a:extLst>
              <a:ext uri="{FF2B5EF4-FFF2-40B4-BE49-F238E27FC236}">
                <a16:creationId xmlns:a16="http://schemas.microsoft.com/office/drawing/2014/main" id="{B0FB088E-65E6-456B-A4F8-76D4303ECCE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17" name="Picture 16">
            <a:extLst>
              <a:ext uri="{FF2B5EF4-FFF2-40B4-BE49-F238E27FC236}">
                <a16:creationId xmlns:a16="http://schemas.microsoft.com/office/drawing/2014/main" id="{89340E9F-05FB-4FE0-B891-4A37CFD7FBE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19" name="Picture 18">
            <a:extLst>
              <a:ext uri="{FF2B5EF4-FFF2-40B4-BE49-F238E27FC236}">
                <a16:creationId xmlns:a16="http://schemas.microsoft.com/office/drawing/2014/main" id="{9CDB6159-2A32-4D4F-8872-7245329F08D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21" name="Picture 20">
            <a:extLst>
              <a:ext uri="{FF2B5EF4-FFF2-40B4-BE49-F238E27FC236}">
                <a16:creationId xmlns:a16="http://schemas.microsoft.com/office/drawing/2014/main" id="{62246595-B2AF-430E-A8DC-D36DD11180F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23" name="Picture 22">
            <a:extLst>
              <a:ext uri="{FF2B5EF4-FFF2-40B4-BE49-F238E27FC236}">
                <a16:creationId xmlns:a16="http://schemas.microsoft.com/office/drawing/2014/main" id="{85DC6174-2E22-41C9-A18B-2D07B371245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25" name="Picture 24">
            <a:extLst>
              <a:ext uri="{FF2B5EF4-FFF2-40B4-BE49-F238E27FC236}">
                <a16:creationId xmlns:a16="http://schemas.microsoft.com/office/drawing/2014/main" id="{EE800CDC-B567-4E87-B40F-413330E4BE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27" name="Picture 26">
            <a:extLst>
              <a:ext uri="{FF2B5EF4-FFF2-40B4-BE49-F238E27FC236}">
                <a16:creationId xmlns:a16="http://schemas.microsoft.com/office/drawing/2014/main" id="{8F7BFF4B-A9CA-4611-BC34-0D6C12D9CCF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29" name="Picture 28">
            <a:extLst>
              <a:ext uri="{FF2B5EF4-FFF2-40B4-BE49-F238E27FC236}">
                <a16:creationId xmlns:a16="http://schemas.microsoft.com/office/drawing/2014/main" id="{9E77F21A-5442-4063-8967-A518A71B491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31" name="Picture 30">
            <a:extLst>
              <a:ext uri="{FF2B5EF4-FFF2-40B4-BE49-F238E27FC236}">
                <a16:creationId xmlns:a16="http://schemas.microsoft.com/office/drawing/2014/main" id="{8CD2ACF3-8C50-4911-B1E6-CEF0CED74FD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33" name="Picture 32">
            <a:extLst>
              <a:ext uri="{FF2B5EF4-FFF2-40B4-BE49-F238E27FC236}">
                <a16:creationId xmlns:a16="http://schemas.microsoft.com/office/drawing/2014/main" id="{DBBB6881-1244-4373-819D-A85594C1509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35" name="Picture 34">
            <a:extLst>
              <a:ext uri="{FF2B5EF4-FFF2-40B4-BE49-F238E27FC236}">
                <a16:creationId xmlns:a16="http://schemas.microsoft.com/office/drawing/2014/main" id="{E4B88A77-7835-4E48-8817-66A3A6D146B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37" name="Picture 36">
            <a:extLst>
              <a:ext uri="{FF2B5EF4-FFF2-40B4-BE49-F238E27FC236}">
                <a16:creationId xmlns:a16="http://schemas.microsoft.com/office/drawing/2014/main" id="{8AFB67A4-58BC-4427-AA95-9FEAB4795184}"/>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39" name="Picture 38">
            <a:extLst>
              <a:ext uri="{FF2B5EF4-FFF2-40B4-BE49-F238E27FC236}">
                <a16:creationId xmlns:a16="http://schemas.microsoft.com/office/drawing/2014/main" id="{D2C3DC91-921D-4637-8984-D2DF94A3BCF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41" name="Picture 40">
            <a:extLst>
              <a:ext uri="{FF2B5EF4-FFF2-40B4-BE49-F238E27FC236}">
                <a16:creationId xmlns:a16="http://schemas.microsoft.com/office/drawing/2014/main" id="{916F3EDE-D8EC-403D-9BC4-BD5C0B706909}"/>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pic>
        <p:nvPicPr>
          <p:cNvPr id="43" name="Picture 42">
            <a:extLst>
              <a:ext uri="{FF2B5EF4-FFF2-40B4-BE49-F238E27FC236}">
                <a16:creationId xmlns:a16="http://schemas.microsoft.com/office/drawing/2014/main" id="{9891B689-0367-48C0-ABEB-5B682BCC4456}"/>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230913" y="117406"/>
            <a:ext cx="7693309" cy="6154647"/>
          </a:xfrm>
          <a:prstGeom prst="rect">
            <a:avLst/>
          </a:prstGeom>
        </p:spPr>
      </p:pic>
      <p:sp>
        <p:nvSpPr>
          <p:cNvPr id="24" name="TextBox 23">
            <a:extLst>
              <a:ext uri="{FF2B5EF4-FFF2-40B4-BE49-F238E27FC236}">
                <a16:creationId xmlns:a16="http://schemas.microsoft.com/office/drawing/2014/main" id="{1B725D15-3028-4F77-B12B-797E57D6554F}"/>
              </a:ext>
            </a:extLst>
          </p:cNvPr>
          <p:cNvSpPr txBox="1"/>
          <p:nvPr/>
        </p:nvSpPr>
        <p:spPr>
          <a:xfrm>
            <a:off x="1842449" y="6371262"/>
            <a:ext cx="9970272" cy="369332"/>
          </a:xfrm>
          <a:prstGeom prst="rect">
            <a:avLst/>
          </a:prstGeom>
          <a:noFill/>
        </p:spPr>
        <p:txBody>
          <a:bodyPr wrap="square" rtlCol="0">
            <a:spAutoFit/>
          </a:bodyPr>
          <a:lstStyle/>
          <a:p>
            <a:r>
              <a:rPr lang="en-US" dirty="0">
                <a:latin typeface="Roboto" panose="02000000000000000000" pitchFamily="2" charset="0"/>
                <a:ea typeface="Roboto" panose="02000000000000000000" pitchFamily="2" charset="0"/>
              </a:rPr>
              <a:t>Richard Strauss, </a:t>
            </a:r>
            <a:r>
              <a:rPr lang="en-US" i="1" dirty="0">
                <a:latin typeface="Roboto" panose="02000000000000000000" pitchFamily="2" charset="0"/>
                <a:ea typeface="Roboto" panose="02000000000000000000" pitchFamily="2" charset="0"/>
              </a:rPr>
              <a:t>Also </a:t>
            </a:r>
            <a:r>
              <a:rPr lang="en-US" i="1" dirty="0" err="1">
                <a:latin typeface="Roboto" panose="02000000000000000000" pitchFamily="2" charset="0"/>
                <a:ea typeface="Roboto" panose="02000000000000000000" pitchFamily="2" charset="0"/>
              </a:rPr>
              <a:t>Sprach</a:t>
            </a:r>
            <a:r>
              <a:rPr lang="en-US" i="1" dirty="0">
                <a:latin typeface="Roboto" panose="02000000000000000000" pitchFamily="2" charset="0"/>
                <a:ea typeface="Roboto" panose="02000000000000000000" pitchFamily="2" charset="0"/>
              </a:rPr>
              <a:t> Zarathustra </a:t>
            </a:r>
            <a:r>
              <a:rPr lang="en-US" dirty="0">
                <a:latin typeface="Roboto" panose="02000000000000000000" pitchFamily="2" charset="0"/>
                <a:ea typeface="Roboto" panose="02000000000000000000" pitchFamily="2" charset="0"/>
              </a:rPr>
              <a:t>from </a:t>
            </a:r>
            <a:r>
              <a:rPr lang="en-US" dirty="0">
                <a:latin typeface="Roboto" panose="02000000000000000000" pitchFamily="2" charset="0"/>
                <a:ea typeface="Roboto" panose="02000000000000000000" pitchFamily="2" charset="0"/>
                <a:hlinkClick r:id="rId24"/>
              </a:rPr>
              <a:t>Sascha Ende</a:t>
            </a:r>
            <a:r>
              <a:rPr lang="en-US" dirty="0">
                <a:latin typeface="Roboto" panose="02000000000000000000" pitchFamily="2" charset="0"/>
                <a:ea typeface="Roboto" panose="02000000000000000000" pitchFamily="2" charset="0"/>
              </a:rPr>
              <a:t>, </a:t>
            </a:r>
            <a:r>
              <a:rPr lang="en-US" sz="1800" dirty="0">
                <a:effectLst/>
                <a:latin typeface="Roboto" panose="02000000000000000000" pitchFamily="2" charset="0"/>
                <a:ea typeface="Roboto" panose="02000000000000000000" pitchFamily="2" charset="0"/>
                <a:cs typeface="Times New Roman" panose="02020603050405020304" pitchFamily="18" charset="0"/>
              </a:rPr>
              <a:t>CC BY 4.0, </a:t>
            </a:r>
            <a:r>
              <a:rPr lang="en-US" dirty="0">
                <a:latin typeface="Roboto" panose="02000000000000000000" pitchFamily="2" charset="0"/>
                <a:ea typeface="Roboto" panose="02000000000000000000" pitchFamily="2" charset="0"/>
              </a:rPr>
              <a:t>via Wikimedia Commons</a:t>
            </a:r>
          </a:p>
        </p:txBody>
      </p:sp>
    </p:spTree>
    <p:extLst>
      <p:ext uri="{BB962C8B-B14F-4D97-AF65-F5344CB8AC3E}">
        <p14:creationId xmlns:p14="http://schemas.microsoft.com/office/powerpoint/2010/main" val="223420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4000"/>
                            </p:stCondLst>
                            <p:childTnLst>
                              <p:par>
                                <p:cTn id="14" presetID="1" presetClass="entr" presetSubtype="0" fill="hold" nodeType="afterEffect">
                                  <p:stCondLst>
                                    <p:cond delay="100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5000"/>
                            </p:stCondLst>
                            <p:childTnLst>
                              <p:par>
                                <p:cTn id="17" presetID="1" presetClass="entr" presetSubtype="0"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5500"/>
                            </p:stCondLst>
                            <p:childTnLst>
                              <p:par>
                                <p:cTn id="20" presetID="1" presetClass="entr" presetSubtype="0" fill="hold" nodeType="afterEffect">
                                  <p:stCondLst>
                                    <p:cond delay="100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6500"/>
                            </p:stCondLst>
                            <p:childTnLst>
                              <p:par>
                                <p:cTn id="23" presetID="1" presetClass="entr" presetSubtype="0" fill="hold" nodeType="afterEffect">
                                  <p:stCondLst>
                                    <p:cond delay="1000"/>
                                  </p:stCondLst>
                                  <p:childTnLst>
                                    <p:set>
                                      <p:cBhvr>
                                        <p:cTn id="24" dur="1" fill="hold">
                                          <p:stCondLst>
                                            <p:cond delay="0"/>
                                          </p:stCondLst>
                                        </p:cTn>
                                        <p:tgtEl>
                                          <p:spTgt spid="15"/>
                                        </p:tgtEl>
                                        <p:attrNameLst>
                                          <p:attrName>style.visibility</p:attrName>
                                        </p:attrNameLst>
                                      </p:cBhvr>
                                      <p:to>
                                        <p:strVal val="visible"/>
                                      </p:to>
                                    </p:set>
                                  </p:childTnLst>
                                </p:cTn>
                              </p:par>
                            </p:childTnLst>
                          </p:cTn>
                        </p:par>
                        <p:par>
                          <p:cTn id="25" fill="hold">
                            <p:stCondLst>
                              <p:cond delay="7500"/>
                            </p:stCondLst>
                            <p:childTnLst>
                              <p:par>
                                <p:cTn id="26" presetID="1" presetClass="entr" presetSubtype="0" fill="hold" nodeType="afterEffect">
                                  <p:stCondLst>
                                    <p:cond delay="1000"/>
                                  </p:stCondLst>
                                  <p:childTnLst>
                                    <p:set>
                                      <p:cBhvr>
                                        <p:cTn id="27" dur="1" fill="hold">
                                          <p:stCondLst>
                                            <p:cond delay="0"/>
                                          </p:stCondLst>
                                        </p:cTn>
                                        <p:tgtEl>
                                          <p:spTgt spid="17"/>
                                        </p:tgtEl>
                                        <p:attrNameLst>
                                          <p:attrName>style.visibility</p:attrName>
                                        </p:attrNameLst>
                                      </p:cBhvr>
                                      <p:to>
                                        <p:strVal val="visible"/>
                                      </p:to>
                                    </p:set>
                                  </p:childTnLst>
                                </p:cTn>
                              </p:par>
                            </p:childTnLst>
                          </p:cTn>
                        </p:par>
                        <p:par>
                          <p:cTn id="28" fill="hold">
                            <p:stCondLst>
                              <p:cond delay="8500"/>
                            </p:stCondLst>
                            <p:childTnLst>
                              <p:par>
                                <p:cTn id="29" presetID="1" presetClass="entr" presetSubtype="0" fill="hold" nodeType="afterEffect">
                                  <p:stCondLst>
                                    <p:cond delay="1000"/>
                                  </p:stCondLst>
                                  <p:childTnLst>
                                    <p:set>
                                      <p:cBhvr>
                                        <p:cTn id="30" dur="1" fill="hold">
                                          <p:stCondLst>
                                            <p:cond delay="0"/>
                                          </p:stCondLst>
                                        </p:cTn>
                                        <p:tgtEl>
                                          <p:spTgt spid="19"/>
                                        </p:tgtEl>
                                        <p:attrNameLst>
                                          <p:attrName>style.visibility</p:attrName>
                                        </p:attrNameLst>
                                      </p:cBhvr>
                                      <p:to>
                                        <p:strVal val="visible"/>
                                      </p:to>
                                    </p:set>
                                  </p:childTnLst>
                                </p:cTn>
                              </p:par>
                            </p:childTnLst>
                          </p:cTn>
                        </p:par>
                        <p:par>
                          <p:cTn id="31" fill="hold">
                            <p:stCondLst>
                              <p:cond delay="9500"/>
                            </p:stCondLst>
                            <p:childTnLst>
                              <p:par>
                                <p:cTn id="32" presetID="1" presetClass="entr" presetSubtype="0" fill="hold" nodeType="afterEffect">
                                  <p:stCondLst>
                                    <p:cond delay="1000"/>
                                  </p:stCondLst>
                                  <p:childTnLst>
                                    <p:set>
                                      <p:cBhvr>
                                        <p:cTn id="33" dur="1" fill="hold">
                                          <p:stCondLst>
                                            <p:cond delay="0"/>
                                          </p:stCondLst>
                                        </p:cTn>
                                        <p:tgtEl>
                                          <p:spTgt spid="21"/>
                                        </p:tgtEl>
                                        <p:attrNameLst>
                                          <p:attrName>style.visibility</p:attrName>
                                        </p:attrNameLst>
                                      </p:cBhvr>
                                      <p:to>
                                        <p:strVal val="visible"/>
                                      </p:to>
                                    </p:set>
                                  </p:childTnLst>
                                </p:cTn>
                              </p:par>
                            </p:childTnLst>
                          </p:cTn>
                        </p:par>
                        <p:par>
                          <p:cTn id="34" fill="hold">
                            <p:stCondLst>
                              <p:cond delay="10500"/>
                            </p:stCondLst>
                            <p:childTnLst>
                              <p:par>
                                <p:cTn id="35" presetID="1" presetClass="entr" presetSubtype="0" fill="hold" nodeType="afterEffect">
                                  <p:stCondLst>
                                    <p:cond delay="1000"/>
                                  </p:stCondLst>
                                  <p:childTnLst>
                                    <p:set>
                                      <p:cBhvr>
                                        <p:cTn id="36" dur="1" fill="hold">
                                          <p:stCondLst>
                                            <p:cond delay="0"/>
                                          </p:stCondLst>
                                        </p:cTn>
                                        <p:tgtEl>
                                          <p:spTgt spid="23"/>
                                        </p:tgtEl>
                                        <p:attrNameLst>
                                          <p:attrName>style.visibility</p:attrName>
                                        </p:attrNameLst>
                                      </p:cBhvr>
                                      <p:to>
                                        <p:strVal val="visible"/>
                                      </p:to>
                                    </p:set>
                                  </p:childTnLst>
                                </p:cTn>
                              </p:par>
                            </p:childTnLst>
                          </p:cTn>
                        </p:par>
                        <p:par>
                          <p:cTn id="37" fill="hold">
                            <p:stCondLst>
                              <p:cond delay="11500"/>
                            </p:stCondLst>
                            <p:childTnLst>
                              <p:par>
                                <p:cTn id="38" presetID="1" presetClass="entr" presetSubtype="0" fill="hold" nodeType="afterEffect">
                                  <p:stCondLst>
                                    <p:cond delay="1000"/>
                                  </p:stCondLst>
                                  <p:childTnLst>
                                    <p:set>
                                      <p:cBhvr>
                                        <p:cTn id="39" dur="1" fill="hold">
                                          <p:stCondLst>
                                            <p:cond delay="0"/>
                                          </p:stCondLst>
                                        </p:cTn>
                                        <p:tgtEl>
                                          <p:spTgt spid="25"/>
                                        </p:tgtEl>
                                        <p:attrNameLst>
                                          <p:attrName>style.visibility</p:attrName>
                                        </p:attrNameLst>
                                      </p:cBhvr>
                                      <p:to>
                                        <p:strVal val="visible"/>
                                      </p:to>
                                    </p:set>
                                  </p:childTnLst>
                                </p:cTn>
                              </p:par>
                            </p:childTnLst>
                          </p:cTn>
                        </p:par>
                        <p:par>
                          <p:cTn id="40" fill="hold">
                            <p:stCondLst>
                              <p:cond delay="12500"/>
                            </p:stCondLst>
                            <p:childTnLst>
                              <p:par>
                                <p:cTn id="41" presetID="1" presetClass="entr" presetSubtype="0" fill="hold" nodeType="afterEffect">
                                  <p:stCondLst>
                                    <p:cond delay="100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13500"/>
                            </p:stCondLst>
                            <p:childTnLst>
                              <p:par>
                                <p:cTn id="44" presetID="1" presetClass="entr" presetSubtype="0" fill="hold" nodeType="afterEffect">
                                  <p:stCondLst>
                                    <p:cond delay="1000"/>
                                  </p:stCondLst>
                                  <p:childTnLst>
                                    <p:set>
                                      <p:cBhvr>
                                        <p:cTn id="45" dur="1" fill="hold">
                                          <p:stCondLst>
                                            <p:cond delay="0"/>
                                          </p:stCondLst>
                                        </p:cTn>
                                        <p:tgtEl>
                                          <p:spTgt spid="29"/>
                                        </p:tgtEl>
                                        <p:attrNameLst>
                                          <p:attrName>style.visibility</p:attrName>
                                        </p:attrNameLst>
                                      </p:cBhvr>
                                      <p:to>
                                        <p:strVal val="visible"/>
                                      </p:to>
                                    </p:set>
                                  </p:childTnLst>
                                </p:cTn>
                              </p:par>
                            </p:childTnLst>
                          </p:cTn>
                        </p:par>
                        <p:par>
                          <p:cTn id="46" fill="hold">
                            <p:stCondLst>
                              <p:cond delay="14500"/>
                            </p:stCondLst>
                            <p:childTnLst>
                              <p:par>
                                <p:cTn id="47" presetID="1" presetClass="entr" presetSubtype="0" fill="hold" nodeType="afterEffect">
                                  <p:stCondLst>
                                    <p:cond delay="1000"/>
                                  </p:stCondLst>
                                  <p:childTnLst>
                                    <p:set>
                                      <p:cBhvr>
                                        <p:cTn id="48" dur="1" fill="hold">
                                          <p:stCondLst>
                                            <p:cond delay="0"/>
                                          </p:stCondLst>
                                        </p:cTn>
                                        <p:tgtEl>
                                          <p:spTgt spid="31"/>
                                        </p:tgtEl>
                                        <p:attrNameLst>
                                          <p:attrName>style.visibility</p:attrName>
                                        </p:attrNameLst>
                                      </p:cBhvr>
                                      <p:to>
                                        <p:strVal val="visible"/>
                                      </p:to>
                                    </p:set>
                                  </p:childTnLst>
                                </p:cTn>
                              </p:par>
                            </p:childTnLst>
                          </p:cTn>
                        </p:par>
                        <p:par>
                          <p:cTn id="49" fill="hold">
                            <p:stCondLst>
                              <p:cond delay="15500"/>
                            </p:stCondLst>
                            <p:childTnLst>
                              <p:par>
                                <p:cTn id="50" presetID="1" presetClass="entr" presetSubtype="0" fill="hold" nodeType="afterEffect">
                                  <p:stCondLst>
                                    <p:cond delay="1000"/>
                                  </p:stCondLst>
                                  <p:childTnLst>
                                    <p:set>
                                      <p:cBhvr>
                                        <p:cTn id="51" dur="1" fill="hold">
                                          <p:stCondLst>
                                            <p:cond delay="0"/>
                                          </p:stCondLst>
                                        </p:cTn>
                                        <p:tgtEl>
                                          <p:spTgt spid="33"/>
                                        </p:tgtEl>
                                        <p:attrNameLst>
                                          <p:attrName>style.visibility</p:attrName>
                                        </p:attrNameLst>
                                      </p:cBhvr>
                                      <p:to>
                                        <p:strVal val="visible"/>
                                      </p:to>
                                    </p:set>
                                  </p:childTnLst>
                                </p:cTn>
                              </p:par>
                            </p:childTnLst>
                          </p:cTn>
                        </p:par>
                        <p:par>
                          <p:cTn id="52" fill="hold">
                            <p:stCondLst>
                              <p:cond delay="16500"/>
                            </p:stCondLst>
                            <p:childTnLst>
                              <p:par>
                                <p:cTn id="53" presetID="1" presetClass="entr" presetSubtype="0" fill="hold" nodeType="afterEffect">
                                  <p:stCondLst>
                                    <p:cond delay="1000"/>
                                  </p:stCondLst>
                                  <p:childTnLst>
                                    <p:set>
                                      <p:cBhvr>
                                        <p:cTn id="54" dur="1" fill="hold">
                                          <p:stCondLst>
                                            <p:cond delay="0"/>
                                          </p:stCondLst>
                                        </p:cTn>
                                        <p:tgtEl>
                                          <p:spTgt spid="35"/>
                                        </p:tgtEl>
                                        <p:attrNameLst>
                                          <p:attrName>style.visibility</p:attrName>
                                        </p:attrNameLst>
                                      </p:cBhvr>
                                      <p:to>
                                        <p:strVal val="visible"/>
                                      </p:to>
                                    </p:set>
                                  </p:childTnLst>
                                </p:cTn>
                              </p:par>
                            </p:childTnLst>
                          </p:cTn>
                        </p:par>
                        <p:par>
                          <p:cTn id="55" fill="hold">
                            <p:stCondLst>
                              <p:cond delay="17500"/>
                            </p:stCondLst>
                            <p:childTnLst>
                              <p:par>
                                <p:cTn id="56" presetID="1" presetClass="entr" presetSubtype="0" fill="hold" nodeType="afterEffect">
                                  <p:stCondLst>
                                    <p:cond delay="1000"/>
                                  </p:stCondLst>
                                  <p:childTnLst>
                                    <p:set>
                                      <p:cBhvr>
                                        <p:cTn id="57" dur="1" fill="hold">
                                          <p:stCondLst>
                                            <p:cond delay="0"/>
                                          </p:stCondLst>
                                        </p:cTn>
                                        <p:tgtEl>
                                          <p:spTgt spid="37"/>
                                        </p:tgtEl>
                                        <p:attrNameLst>
                                          <p:attrName>style.visibility</p:attrName>
                                        </p:attrNameLst>
                                      </p:cBhvr>
                                      <p:to>
                                        <p:strVal val="visible"/>
                                      </p:to>
                                    </p:set>
                                  </p:childTnLst>
                                </p:cTn>
                              </p:par>
                            </p:childTnLst>
                          </p:cTn>
                        </p:par>
                        <p:par>
                          <p:cTn id="58" fill="hold">
                            <p:stCondLst>
                              <p:cond delay="18500"/>
                            </p:stCondLst>
                            <p:childTnLst>
                              <p:par>
                                <p:cTn id="59" presetID="1" presetClass="entr" presetSubtype="0" fill="hold" nodeType="afterEffect">
                                  <p:stCondLst>
                                    <p:cond delay="1000"/>
                                  </p:stCondLst>
                                  <p:childTnLst>
                                    <p:set>
                                      <p:cBhvr>
                                        <p:cTn id="60" dur="1" fill="hold">
                                          <p:stCondLst>
                                            <p:cond delay="0"/>
                                          </p:stCondLst>
                                        </p:cTn>
                                        <p:tgtEl>
                                          <p:spTgt spid="39"/>
                                        </p:tgtEl>
                                        <p:attrNameLst>
                                          <p:attrName>style.visibility</p:attrName>
                                        </p:attrNameLst>
                                      </p:cBhvr>
                                      <p:to>
                                        <p:strVal val="visible"/>
                                      </p:to>
                                    </p:set>
                                  </p:childTnLst>
                                </p:cTn>
                              </p:par>
                            </p:childTnLst>
                          </p:cTn>
                        </p:par>
                        <p:par>
                          <p:cTn id="61" fill="hold">
                            <p:stCondLst>
                              <p:cond delay="19500"/>
                            </p:stCondLst>
                            <p:childTnLst>
                              <p:par>
                                <p:cTn id="62" presetID="1" presetClass="entr" presetSubtype="0" fill="hold" nodeType="afterEffect">
                                  <p:stCondLst>
                                    <p:cond delay="1000"/>
                                  </p:stCondLst>
                                  <p:childTnLst>
                                    <p:set>
                                      <p:cBhvr>
                                        <p:cTn id="63" dur="1" fill="hold">
                                          <p:stCondLst>
                                            <p:cond delay="0"/>
                                          </p:stCondLst>
                                        </p:cTn>
                                        <p:tgtEl>
                                          <p:spTgt spid="41"/>
                                        </p:tgtEl>
                                        <p:attrNameLst>
                                          <p:attrName>style.visibility</p:attrName>
                                        </p:attrNameLst>
                                      </p:cBhvr>
                                      <p:to>
                                        <p:strVal val="visible"/>
                                      </p:to>
                                    </p:set>
                                  </p:childTnLst>
                                </p:cTn>
                              </p:par>
                            </p:childTnLst>
                          </p:cTn>
                        </p:par>
                        <p:par>
                          <p:cTn id="64" fill="hold">
                            <p:stCondLst>
                              <p:cond delay="20500"/>
                            </p:stCondLst>
                            <p:childTnLst>
                              <p:par>
                                <p:cTn id="65" presetID="1" presetClass="entr" presetSubtype="0" fill="hold" nodeType="afterEffect">
                                  <p:stCondLst>
                                    <p:cond delay="1000"/>
                                  </p:stCondLst>
                                  <p:childTnLst>
                                    <p:set>
                                      <p:cBhvr>
                                        <p:cTn id="6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9735" y="552450"/>
            <a:ext cx="12204661" cy="5738813"/>
          </a:xfrm>
        </p:spPr>
      </p:pic>
    </p:spTree>
    <p:extLst>
      <p:ext uri="{BB962C8B-B14F-4D97-AF65-F5344CB8AC3E}">
        <p14:creationId xmlns:p14="http://schemas.microsoft.com/office/powerpoint/2010/main" val="2859773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378142"/>
            <a:ext cx="9144000" cy="6092190"/>
          </a:xfrm>
        </p:spPr>
      </p:pic>
    </p:spTree>
    <p:extLst>
      <p:ext uri="{BB962C8B-B14F-4D97-AF65-F5344CB8AC3E}">
        <p14:creationId xmlns:p14="http://schemas.microsoft.com/office/powerpoint/2010/main" val="38028199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868648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4872" y="409575"/>
            <a:ext cx="12177128" cy="6035050"/>
          </a:xfrm>
        </p:spPr>
      </p:pic>
    </p:spTree>
    <p:extLst>
      <p:ext uri="{BB962C8B-B14F-4D97-AF65-F5344CB8AC3E}">
        <p14:creationId xmlns:p14="http://schemas.microsoft.com/office/powerpoint/2010/main" val="4700810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291036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5324492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0945678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20000"/>
          <a:stretch/>
        </p:blipFill>
        <p:spPr>
          <a:xfrm>
            <a:off x="381000" y="0"/>
            <a:ext cx="11430000" cy="6858000"/>
          </a:xfrm>
        </p:spPr>
      </p:pic>
    </p:spTree>
    <p:extLst>
      <p:ext uri="{BB962C8B-B14F-4D97-AF65-F5344CB8AC3E}">
        <p14:creationId xmlns:p14="http://schemas.microsoft.com/office/powerpoint/2010/main" val="3662962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2459624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normAutofit/>
          </a:bodyPr>
          <a:lstStyle/>
          <a:p>
            <a:r>
              <a:rPr lang="en-US" sz="5400" b="1" dirty="0">
                <a:latin typeface="Roboto" panose="02000000000000000000" pitchFamily="2" charset="0"/>
                <a:ea typeface="Roboto" panose="02000000000000000000" pitchFamily="2" charset="0"/>
              </a:rPr>
              <a:t>Growth meant… growth</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endParaRPr lang="en-US" sz="30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93795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lstStyle/>
          <a:p>
            <a:r>
              <a:rPr lang="en-US" b="1" dirty="0">
                <a:latin typeface="Roboto" panose="02000000000000000000" pitchFamily="2" charset="0"/>
                <a:ea typeface="Roboto" panose="02000000000000000000" pitchFamily="2" charset="0"/>
              </a:rPr>
              <a:t>But no</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r>
              <a:rPr lang="en-US" sz="4800" dirty="0">
                <a:latin typeface="Roboto" panose="02000000000000000000" pitchFamily="2" charset="0"/>
                <a:ea typeface="Roboto" panose="02000000000000000000" pitchFamily="2" charset="0"/>
              </a:rPr>
              <a:t>In the beginning was the Word</a:t>
            </a:r>
          </a:p>
          <a:p>
            <a:endParaRPr lang="en-US" dirty="0">
              <a:latin typeface="Roboto" panose="02000000000000000000" pitchFamily="2" charset="0"/>
              <a:ea typeface="Roboto" panose="02000000000000000000" pitchFamily="2" charset="0"/>
            </a:endParaRPr>
          </a:p>
          <a:p>
            <a:r>
              <a:rPr lang="en-US" dirty="0">
                <a:latin typeface="Roboto" panose="02000000000000000000" pitchFamily="2" charset="0"/>
                <a:ea typeface="Roboto" panose="02000000000000000000" pitchFamily="2" charset="0"/>
              </a:rPr>
              <a:t>(as someone told me last time I presented these monkeys)</a:t>
            </a:r>
          </a:p>
        </p:txBody>
      </p:sp>
    </p:spTree>
    <p:extLst>
      <p:ext uri="{BB962C8B-B14F-4D97-AF65-F5344CB8AC3E}">
        <p14:creationId xmlns:p14="http://schemas.microsoft.com/office/powerpoint/2010/main" val="1274600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8483325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9814286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493149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285643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2120797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B1CE2-F2E4-4B50-95CD-64C277A72C1E}"/>
              </a:ext>
            </a:extLst>
          </p:cNvPr>
          <p:cNvSpPr>
            <a:spLocks noGrp="1"/>
          </p:cNvSpPr>
          <p:nvPr>
            <p:ph type="title"/>
          </p:nvPr>
        </p:nvSpPr>
        <p:spPr/>
        <p:txBody>
          <a:bodyPr/>
          <a:lstStyle/>
          <a:p>
            <a:r>
              <a:rPr lang="en-US" dirty="0"/>
              <a:t>Some internal, some Semantic Web</a:t>
            </a:r>
          </a:p>
        </p:txBody>
      </p:sp>
      <p:pic>
        <p:nvPicPr>
          <p:cNvPr id="5" name="Content Placeholder 4">
            <a:extLst>
              <a:ext uri="{FF2B5EF4-FFF2-40B4-BE49-F238E27FC236}">
                <a16:creationId xmlns:a16="http://schemas.microsoft.com/office/drawing/2014/main" id="{75B209BA-E034-4D2F-8D13-D246BCFD1C7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19090" y="1545928"/>
            <a:ext cx="6849900" cy="4574224"/>
          </a:xfrm>
        </p:spPr>
      </p:pic>
      <p:sp>
        <p:nvSpPr>
          <p:cNvPr id="6" name="TextBox 5">
            <a:extLst>
              <a:ext uri="{FF2B5EF4-FFF2-40B4-BE49-F238E27FC236}">
                <a16:creationId xmlns:a16="http://schemas.microsoft.com/office/drawing/2014/main" id="{6218166C-C588-4FB2-AE09-7C9E4056E996}"/>
              </a:ext>
            </a:extLst>
          </p:cNvPr>
          <p:cNvSpPr txBox="1"/>
          <p:nvPr/>
        </p:nvSpPr>
        <p:spPr>
          <a:xfrm>
            <a:off x="5723223" y="6120152"/>
            <a:ext cx="6032410" cy="369332"/>
          </a:xfrm>
          <a:prstGeom prst="rect">
            <a:avLst/>
          </a:prstGeom>
          <a:noFill/>
        </p:spPr>
        <p:txBody>
          <a:bodyPr wrap="square" rtlCol="0">
            <a:spAutoFit/>
          </a:bodyPr>
          <a:lstStyle/>
          <a:p>
            <a:r>
              <a:rPr lang="en-US" dirty="0">
                <a:latin typeface="Roboto" panose="02000000000000000000" pitchFamily="2" charset="0"/>
                <a:ea typeface="Roboto" panose="02000000000000000000" pitchFamily="2" charset="0"/>
              </a:rPr>
              <a:t>Tim Berners-Lee, “</a:t>
            </a:r>
            <a:r>
              <a:rPr lang="en-US" dirty="0">
                <a:latin typeface="Roboto" panose="02000000000000000000" pitchFamily="2" charset="0"/>
                <a:ea typeface="Roboto" panose="02000000000000000000" pitchFamily="2" charset="0"/>
                <a:hlinkClick r:id="rId4"/>
              </a:rPr>
              <a:t>Semantic Web on XML</a:t>
            </a:r>
            <a:r>
              <a:rPr lang="en-US" dirty="0">
                <a:latin typeface="Roboto" panose="02000000000000000000" pitchFamily="2" charset="0"/>
                <a:ea typeface="Roboto" panose="02000000000000000000" pitchFamily="2" charset="0"/>
              </a:rPr>
              <a:t>”, at XML 2000</a:t>
            </a:r>
          </a:p>
        </p:txBody>
      </p:sp>
    </p:spTree>
    <p:extLst>
      <p:ext uri="{BB962C8B-B14F-4D97-AF65-F5344CB8AC3E}">
        <p14:creationId xmlns:p14="http://schemas.microsoft.com/office/powerpoint/2010/main" val="33757340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normAutofit/>
          </a:bodyPr>
          <a:lstStyle/>
          <a:p>
            <a:r>
              <a:rPr lang="en-US" sz="5200" b="1" dirty="0">
                <a:latin typeface="Roboto" panose="02000000000000000000" pitchFamily="2" charset="0"/>
                <a:ea typeface="Roboto" panose="02000000000000000000" pitchFamily="2" charset="0"/>
              </a:rPr>
              <a:t>But this didn’t </a:t>
            </a:r>
            <a:br>
              <a:rPr lang="en-US" sz="5200" b="1" dirty="0">
                <a:latin typeface="Roboto" panose="02000000000000000000" pitchFamily="2" charset="0"/>
                <a:ea typeface="Roboto" panose="02000000000000000000" pitchFamily="2" charset="0"/>
              </a:rPr>
            </a:br>
            <a:r>
              <a:rPr lang="en-US" sz="5200" b="1" dirty="0">
                <a:latin typeface="Roboto" panose="02000000000000000000" pitchFamily="2" charset="0"/>
                <a:ea typeface="Roboto" panose="02000000000000000000" pitchFamily="2" charset="0"/>
              </a:rPr>
              <a:t>have to be that complicated…</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endParaRPr lang="en-US" sz="30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800772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0432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0086922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232229" y="1122363"/>
            <a:ext cx="11959771" cy="2387600"/>
          </a:xfrm>
        </p:spPr>
        <p:txBody>
          <a:bodyPr>
            <a:noAutofit/>
          </a:bodyPr>
          <a:lstStyle/>
          <a:p>
            <a:r>
              <a:rPr lang="en-US" sz="3600" b="1" dirty="0">
                <a:latin typeface="Roboto" panose="02000000000000000000" pitchFamily="2" charset="0"/>
                <a:ea typeface="Roboto" panose="02000000000000000000" pitchFamily="2" charset="0"/>
              </a:rPr>
              <a:t>“How much of a Web application should be declarative? </a:t>
            </a:r>
            <a:br>
              <a:rPr lang="en-US" sz="3600" b="1" dirty="0">
                <a:latin typeface="Roboto" panose="02000000000000000000" pitchFamily="2" charset="0"/>
                <a:ea typeface="Roboto" panose="02000000000000000000" pitchFamily="2" charset="0"/>
              </a:rPr>
            </a:br>
            <a:r>
              <a:rPr lang="en-US" sz="3600" b="1" dirty="0">
                <a:latin typeface="Roboto" panose="02000000000000000000" pitchFamily="2" charset="0"/>
                <a:ea typeface="Roboto" panose="02000000000000000000" pitchFamily="2" charset="0"/>
              </a:rPr>
              <a:t>How much in script?” </a:t>
            </a:r>
            <a:br>
              <a:rPr lang="en-US" sz="3600" b="1" dirty="0">
                <a:latin typeface="Roboto" panose="02000000000000000000" pitchFamily="2" charset="0"/>
                <a:ea typeface="Roboto" panose="02000000000000000000" pitchFamily="2" charset="0"/>
              </a:rPr>
            </a:br>
            <a:endParaRPr lang="en-US" sz="3600" b="1" dirty="0">
              <a:latin typeface="Roboto" panose="02000000000000000000" pitchFamily="2" charset="0"/>
              <a:ea typeface="Roboto" panose="02000000000000000000" pitchFamily="2" charset="0"/>
            </a:endParaRP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667657" y="3602038"/>
            <a:ext cx="11229219" cy="2443920"/>
          </a:xfrm>
        </p:spPr>
        <p:txBody>
          <a:bodyPr>
            <a:normAutofit fontScale="77500" lnSpcReduction="20000"/>
          </a:bodyPr>
          <a:lstStyle/>
          <a:p>
            <a:pPr algn="l">
              <a:lnSpc>
                <a:spcPct val="120000"/>
              </a:lnSpc>
            </a:pPr>
            <a:r>
              <a:rPr lang="en-US" sz="3600" dirty="0"/>
              <a:t>The initial state should be declarative. Very common relationships between elements should be declarative. </a:t>
            </a:r>
            <a:r>
              <a:rPr lang="en-US" sz="3600" b="1" dirty="0"/>
              <a:t>The majority of the "application" side should be scripted.</a:t>
            </a:r>
          </a:p>
          <a:p>
            <a:pPr algn="r">
              <a:lnSpc>
                <a:spcPct val="120000"/>
              </a:lnSpc>
            </a:pPr>
            <a:endParaRPr lang="en-US" dirty="0">
              <a:latin typeface="Roboto" panose="02000000000000000000" pitchFamily="2" charset="0"/>
              <a:ea typeface="Roboto" panose="02000000000000000000" pitchFamily="2" charset="0"/>
            </a:endParaRPr>
          </a:p>
          <a:p>
            <a:pPr algn="r">
              <a:lnSpc>
                <a:spcPct val="120000"/>
              </a:lnSpc>
            </a:pPr>
            <a:r>
              <a:rPr lang="en-US" sz="2000" dirty="0">
                <a:latin typeface="Roboto" panose="02000000000000000000" pitchFamily="2" charset="0"/>
                <a:ea typeface="Roboto" panose="02000000000000000000" pitchFamily="2" charset="0"/>
              </a:rPr>
              <a:t>- Netscape and Opera, </a:t>
            </a:r>
            <a:br>
              <a:rPr lang="en-US" sz="2000" dirty="0">
                <a:latin typeface="Roboto" panose="02000000000000000000" pitchFamily="2" charset="0"/>
                <a:ea typeface="Roboto" panose="02000000000000000000" pitchFamily="2" charset="0"/>
              </a:rPr>
            </a:br>
            <a:r>
              <a:rPr lang="en-US" sz="2000" dirty="0">
                <a:latin typeface="Roboto" panose="02000000000000000000" pitchFamily="2" charset="0"/>
                <a:ea typeface="Roboto" panose="02000000000000000000" pitchFamily="2" charset="0"/>
              </a:rPr>
              <a:t>“</a:t>
            </a:r>
            <a:r>
              <a:rPr lang="en-US" sz="2000" dirty="0">
                <a:latin typeface="Roboto" panose="02000000000000000000" pitchFamily="2" charset="0"/>
                <a:ea typeface="Roboto" panose="02000000000000000000" pitchFamily="2" charset="0"/>
                <a:hlinkClick r:id="rId3"/>
              </a:rPr>
              <a:t>Position Paper for the W3C Workshop on Web Applications and Compound Documents</a:t>
            </a:r>
            <a:r>
              <a:rPr lang="en-US" sz="2000" dirty="0">
                <a:latin typeface="Roboto" panose="02000000000000000000" pitchFamily="2" charset="0"/>
                <a:ea typeface="Roboto" panose="02000000000000000000" pitchFamily="2" charset="0"/>
              </a:rPr>
              <a:t>”, 2004, rejected. </a:t>
            </a:r>
          </a:p>
        </p:txBody>
      </p:sp>
    </p:spTree>
    <p:extLst>
      <p:ext uri="{BB962C8B-B14F-4D97-AF65-F5344CB8AC3E}">
        <p14:creationId xmlns:p14="http://schemas.microsoft.com/office/powerpoint/2010/main" val="954512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lstStyle/>
          <a:p>
            <a:r>
              <a:rPr lang="en-US" b="1" dirty="0">
                <a:latin typeface="Roboto" panose="02000000000000000000" pitchFamily="2" charset="0"/>
                <a:ea typeface="Roboto" panose="02000000000000000000" pitchFamily="2" charset="0"/>
              </a:rPr>
              <a:t>Thousands of years later</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r>
              <a:rPr lang="en-US" sz="3600" dirty="0">
                <a:latin typeface="Roboto" panose="02000000000000000000" pitchFamily="2" charset="0"/>
                <a:ea typeface="Roboto" panose="02000000000000000000" pitchFamily="2" charset="0"/>
              </a:rPr>
              <a:t>when there were both words and computers</a:t>
            </a:r>
          </a:p>
        </p:txBody>
      </p:sp>
    </p:spTree>
    <p:extLst>
      <p:ext uri="{BB962C8B-B14F-4D97-AF65-F5344CB8AC3E}">
        <p14:creationId xmlns:p14="http://schemas.microsoft.com/office/powerpoint/2010/main" val="4134718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1180495" y="1122363"/>
            <a:ext cx="9951961" cy="2387600"/>
          </a:xfrm>
        </p:spPr>
        <p:txBody>
          <a:bodyPr>
            <a:normAutofit/>
          </a:bodyPr>
          <a:lstStyle/>
          <a:p>
            <a:r>
              <a:rPr lang="en-US" sz="5400" b="1" dirty="0">
                <a:latin typeface="Roboto" panose="02000000000000000000" pitchFamily="2" charset="0"/>
                <a:ea typeface="Roboto" panose="02000000000000000000" pitchFamily="2" charset="0"/>
              </a:rPr>
              <a:t>Apps enthroned programmers</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endParaRPr lang="en-US" sz="30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2541632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9541018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8182905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0975104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6741096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898655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noAutofit/>
          </a:bodyPr>
          <a:lstStyle/>
          <a:p>
            <a:r>
              <a:rPr lang="en-US" sz="3600" b="1" dirty="0">
                <a:latin typeface="Roboto" panose="02000000000000000000" pitchFamily="2" charset="0"/>
                <a:ea typeface="Roboto" panose="02000000000000000000" pitchFamily="2" charset="0"/>
              </a:rPr>
              <a:t>“the editors (including myself) were working with honest and genuinely objective intent, taking all feedback, examining it critically, and making technical decisions without any process” </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000" dirty="0">
                <a:latin typeface="Roboto" panose="02000000000000000000" pitchFamily="2" charset="0"/>
                <a:ea typeface="Roboto" panose="02000000000000000000" pitchFamily="2" charset="0"/>
              </a:rPr>
              <a:t>- Ian Hickson, “Extracts from a private Q&amp;A retrospective about the WHATWG”, </a:t>
            </a:r>
            <a:r>
              <a:rPr lang="en-US" sz="3000" dirty="0">
                <a:latin typeface="Roboto" panose="02000000000000000000" pitchFamily="2" charset="0"/>
                <a:ea typeface="Roboto" panose="02000000000000000000" pitchFamily="2" charset="0"/>
                <a:hlinkClick r:id="rId3"/>
              </a:rPr>
              <a:t>June 2021</a:t>
            </a:r>
            <a:r>
              <a:rPr lang="en-US" sz="3000" dirty="0">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34277902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78942" y="384790"/>
            <a:ext cx="12270941" cy="5413650"/>
          </a:xfrm>
        </p:spPr>
      </p:pic>
      <p:sp>
        <p:nvSpPr>
          <p:cNvPr id="3" name="TextBox 2">
            <a:extLst>
              <a:ext uri="{FF2B5EF4-FFF2-40B4-BE49-F238E27FC236}">
                <a16:creationId xmlns:a16="http://schemas.microsoft.com/office/drawing/2014/main" id="{30CBC318-FAA5-426B-B52A-EF5E6CDF7CD2}"/>
              </a:ext>
            </a:extLst>
          </p:cNvPr>
          <p:cNvSpPr txBox="1"/>
          <p:nvPr/>
        </p:nvSpPr>
        <p:spPr>
          <a:xfrm>
            <a:off x="8582780" y="5878286"/>
            <a:ext cx="3551163" cy="646331"/>
          </a:xfrm>
          <a:prstGeom prst="rect">
            <a:avLst/>
          </a:prstGeom>
          <a:noFill/>
        </p:spPr>
        <p:txBody>
          <a:bodyPr wrap="square" rtlCol="0">
            <a:spAutoFit/>
          </a:bodyPr>
          <a:lstStyle/>
          <a:p>
            <a:r>
              <a:rPr lang="en-US" dirty="0" err="1">
                <a:latin typeface="Roboto" panose="02000000000000000000" pitchFamily="2" charset="0"/>
                <a:ea typeface="Roboto" panose="02000000000000000000" pitchFamily="2" charset="0"/>
              </a:rPr>
              <a:t>CSSquirrel</a:t>
            </a:r>
            <a:r>
              <a:rPr lang="en-US" dirty="0">
                <a:latin typeface="Roboto" panose="02000000000000000000" pitchFamily="2" charset="0"/>
                <a:ea typeface="Roboto" panose="02000000000000000000" pitchFamily="2" charset="0"/>
              </a:rPr>
              <a:t> #23, used with permission of Kyle Weems</a:t>
            </a:r>
          </a:p>
        </p:txBody>
      </p:sp>
    </p:spTree>
    <p:extLst>
      <p:ext uri="{BB962C8B-B14F-4D97-AF65-F5344CB8AC3E}">
        <p14:creationId xmlns:p14="http://schemas.microsoft.com/office/powerpoint/2010/main" val="34331453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12853551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normAutofit/>
          </a:bodyPr>
          <a:lstStyle/>
          <a:p>
            <a:r>
              <a:rPr lang="en-US" sz="5400" b="1" dirty="0">
                <a:latin typeface="Roboto" panose="02000000000000000000" pitchFamily="2" charset="0"/>
                <a:ea typeface="Roboto" panose="02000000000000000000" pitchFamily="2" charset="0"/>
              </a:rPr>
              <a:t>It did not go well from there</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000" dirty="0">
                <a:latin typeface="Roboto" panose="02000000000000000000" pitchFamily="2" charset="0"/>
                <a:ea typeface="Roboto" panose="02000000000000000000" pitchFamily="2" charset="0"/>
              </a:rPr>
              <a:t>The X in XHTML vanished</a:t>
            </a:r>
            <a:br>
              <a:rPr lang="en-US" sz="3000" dirty="0">
                <a:latin typeface="Roboto" panose="02000000000000000000" pitchFamily="2" charset="0"/>
                <a:ea typeface="Roboto" panose="02000000000000000000" pitchFamily="2" charset="0"/>
              </a:rPr>
            </a:br>
            <a:br>
              <a:rPr lang="en-US" sz="3000" dirty="0">
                <a:latin typeface="Roboto" panose="02000000000000000000" pitchFamily="2" charset="0"/>
                <a:ea typeface="Roboto" panose="02000000000000000000" pitchFamily="2" charset="0"/>
              </a:rPr>
            </a:br>
            <a:r>
              <a:rPr lang="en-US" sz="3000" dirty="0">
                <a:latin typeface="Roboto" panose="02000000000000000000" pitchFamily="2" charset="0"/>
                <a:ea typeface="Roboto" panose="02000000000000000000" pitchFamily="2" charset="0"/>
              </a:rPr>
              <a:t>The X in “Asynchronous JavaScript and XML” shrank</a:t>
            </a:r>
          </a:p>
        </p:txBody>
      </p:sp>
    </p:spTree>
    <p:extLst>
      <p:ext uri="{BB962C8B-B14F-4D97-AF65-F5344CB8AC3E}">
        <p14:creationId xmlns:p14="http://schemas.microsoft.com/office/powerpoint/2010/main" val="1798316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852612" y="9502"/>
            <a:ext cx="8343677" cy="6848497"/>
          </a:xfrm>
        </p:spPr>
      </p:pic>
    </p:spTree>
    <p:extLst>
      <p:ext uri="{BB962C8B-B14F-4D97-AF65-F5344CB8AC3E}">
        <p14:creationId xmlns:p14="http://schemas.microsoft.com/office/powerpoint/2010/main" val="12892596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25240833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9610568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1524000" y="1122363"/>
            <a:ext cx="9144000" cy="1318230"/>
          </a:xfrm>
        </p:spPr>
        <p:txBody>
          <a:bodyPr>
            <a:normAutofit/>
          </a:bodyPr>
          <a:lstStyle/>
          <a:p>
            <a:r>
              <a:rPr lang="en-US" sz="5400" b="1" dirty="0">
                <a:latin typeface="Roboto" panose="02000000000000000000" pitchFamily="2" charset="0"/>
                <a:ea typeface="Roboto" panose="02000000000000000000" pitchFamily="2" charset="0"/>
              </a:rPr>
              <a:t>Life as an outsider is hard</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2697150"/>
            <a:ext cx="9144000" cy="4085197"/>
          </a:xfrm>
        </p:spPr>
        <p:txBody>
          <a:bodyPr>
            <a:normAutofit/>
          </a:bodyPr>
          <a:lstStyle/>
          <a:p>
            <a:pPr algn="r"/>
            <a:r>
              <a:rPr lang="en-US" sz="3000" dirty="0">
                <a:latin typeface="Roboto" panose="02000000000000000000" pitchFamily="2" charset="0"/>
                <a:ea typeface="Roboto" panose="02000000000000000000" pitchFamily="2" charset="0"/>
              </a:rPr>
              <a:t>Romans 11:3-5 (KJV)</a:t>
            </a:r>
          </a:p>
          <a:p>
            <a:pPr algn="r"/>
            <a:r>
              <a:rPr lang="en-US" sz="3000" dirty="0">
                <a:latin typeface="Roboto" panose="02000000000000000000" pitchFamily="2" charset="0"/>
                <a:ea typeface="Roboto" panose="02000000000000000000" pitchFamily="2" charset="0"/>
              </a:rPr>
              <a:t>“’Lord, they have killed thy prophets, and </a:t>
            </a:r>
            <a:r>
              <a:rPr lang="en-US" sz="3000" dirty="0" err="1">
                <a:latin typeface="Roboto" panose="02000000000000000000" pitchFamily="2" charset="0"/>
                <a:ea typeface="Roboto" panose="02000000000000000000" pitchFamily="2" charset="0"/>
              </a:rPr>
              <a:t>digged</a:t>
            </a:r>
            <a:r>
              <a:rPr lang="en-US" sz="3000" dirty="0">
                <a:latin typeface="Roboto" panose="02000000000000000000" pitchFamily="2" charset="0"/>
                <a:ea typeface="Roboto" panose="02000000000000000000" pitchFamily="2" charset="0"/>
              </a:rPr>
              <a:t> down thine altars; and I am left alone, and they seek my life.’ But what saith the answer of God unto him? I have reserved to myself seven thousand men, who have not bowed the knee to the image of Baal. </a:t>
            </a:r>
          </a:p>
          <a:p>
            <a:pPr algn="r"/>
            <a:r>
              <a:rPr lang="en-US" sz="3000" dirty="0">
                <a:latin typeface="Roboto" panose="02000000000000000000" pitchFamily="2" charset="0"/>
                <a:ea typeface="Roboto" panose="02000000000000000000" pitchFamily="2" charset="0"/>
              </a:rPr>
              <a:t>Even so then at this present time also there is a remnant according to the election of grace.”</a:t>
            </a:r>
          </a:p>
        </p:txBody>
      </p:sp>
    </p:spTree>
    <p:extLst>
      <p:ext uri="{BB962C8B-B14F-4D97-AF65-F5344CB8AC3E}">
        <p14:creationId xmlns:p14="http://schemas.microsoft.com/office/powerpoint/2010/main" val="11793685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a:xfrm>
            <a:off x="1524000" y="1122363"/>
            <a:ext cx="9144000" cy="1318230"/>
          </a:xfrm>
        </p:spPr>
        <p:txBody>
          <a:bodyPr>
            <a:normAutofit/>
          </a:bodyPr>
          <a:lstStyle/>
          <a:p>
            <a:r>
              <a:rPr lang="en-US" sz="5400" b="1" dirty="0">
                <a:latin typeface="Roboto" panose="02000000000000000000" pitchFamily="2" charset="0"/>
                <a:ea typeface="Roboto" panose="02000000000000000000" pitchFamily="2" charset="0"/>
              </a:rPr>
              <a:t>We are the remnant</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4973"/>
            <a:ext cx="9144000" cy="2440985"/>
          </a:xfrm>
        </p:spPr>
        <p:txBody>
          <a:bodyPr>
            <a:normAutofit/>
          </a:bodyPr>
          <a:lstStyle/>
          <a:p>
            <a:pPr algn="r"/>
            <a:r>
              <a:rPr lang="en-US" sz="3000" dirty="0">
                <a:latin typeface="Roboto" panose="02000000000000000000" pitchFamily="2" charset="0"/>
                <a:ea typeface="Roboto" panose="02000000000000000000" pitchFamily="2" charset="0"/>
              </a:rPr>
              <a:t>Revelation 12:17 (KJV)</a:t>
            </a:r>
          </a:p>
          <a:p>
            <a:pPr algn="r"/>
            <a:r>
              <a:rPr lang="en-US" sz="3000" dirty="0">
                <a:latin typeface="Roboto" panose="02000000000000000000" pitchFamily="2" charset="0"/>
                <a:ea typeface="Roboto" panose="02000000000000000000" pitchFamily="2" charset="0"/>
              </a:rPr>
              <a:t>“And the dragon was wroth with the woman, and went to make war with the remnant of her seed, which keep the commandments of God, and have the testimony of Jesus Christ.”</a:t>
            </a:r>
          </a:p>
        </p:txBody>
      </p:sp>
    </p:spTree>
    <p:extLst>
      <p:ext uri="{BB962C8B-B14F-4D97-AF65-F5344CB8AC3E}">
        <p14:creationId xmlns:p14="http://schemas.microsoft.com/office/powerpoint/2010/main" val="35996952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2486-180A-436C-A538-65317677FC72}"/>
              </a:ext>
            </a:extLst>
          </p:cNvPr>
          <p:cNvSpPr>
            <a:spLocks noGrp="1"/>
          </p:cNvSpPr>
          <p:nvPr>
            <p:ph type="ctrTitle"/>
          </p:nvPr>
        </p:nvSpPr>
        <p:spPr/>
        <p:txBody>
          <a:bodyPr>
            <a:normAutofit/>
          </a:bodyPr>
          <a:lstStyle/>
          <a:p>
            <a:r>
              <a:rPr lang="en-US" sz="5400" b="1" dirty="0">
                <a:latin typeface="Roboto" panose="02000000000000000000" pitchFamily="2" charset="0"/>
                <a:ea typeface="Roboto" panose="02000000000000000000" pitchFamily="2" charset="0"/>
              </a:rPr>
              <a:t>Some drifted…</a:t>
            </a:r>
            <a:br>
              <a:rPr lang="en-US" sz="5400" b="1" dirty="0">
                <a:latin typeface="Roboto" panose="02000000000000000000" pitchFamily="2" charset="0"/>
                <a:ea typeface="Roboto" panose="02000000000000000000" pitchFamily="2" charset="0"/>
              </a:rPr>
            </a:br>
            <a:r>
              <a:rPr lang="en-US" sz="5400" b="1" dirty="0">
                <a:latin typeface="Roboto" panose="02000000000000000000" pitchFamily="2" charset="0"/>
                <a:ea typeface="Roboto" panose="02000000000000000000" pitchFamily="2" charset="0"/>
              </a:rPr>
              <a:t>Some stayed…</a:t>
            </a:r>
          </a:p>
        </p:txBody>
      </p:sp>
      <p:sp>
        <p:nvSpPr>
          <p:cNvPr id="3" name="Subtitle 2">
            <a:extLst>
              <a:ext uri="{FF2B5EF4-FFF2-40B4-BE49-F238E27FC236}">
                <a16:creationId xmlns:a16="http://schemas.microsoft.com/office/drawing/2014/main" id="{F5F8B5C4-B34E-415B-A480-5E7B5F442217}"/>
              </a:ext>
            </a:extLst>
          </p:cNvPr>
          <p:cNvSpPr>
            <a:spLocks noGrp="1"/>
          </p:cNvSpPr>
          <p:nvPr>
            <p:ph type="subTitle" idx="1"/>
          </p:nvPr>
        </p:nvSpPr>
        <p:spPr>
          <a:xfrm>
            <a:off x="1524000" y="3602038"/>
            <a:ext cx="9144000" cy="2443920"/>
          </a:xfrm>
        </p:spPr>
        <p:txBody>
          <a:bodyPr>
            <a:normAutofit/>
          </a:bodyPr>
          <a:lstStyle/>
          <a:p>
            <a:pPr algn="r"/>
            <a:r>
              <a:rPr lang="en-US" sz="3000" dirty="0">
                <a:latin typeface="Roboto" panose="02000000000000000000" pitchFamily="2" charset="0"/>
                <a:ea typeface="Roboto" panose="02000000000000000000" pitchFamily="2" charset="0"/>
              </a:rPr>
              <a:t>There is a sanctuary</a:t>
            </a:r>
          </a:p>
        </p:txBody>
      </p:sp>
    </p:spTree>
    <p:extLst>
      <p:ext uri="{BB962C8B-B14F-4D97-AF65-F5344CB8AC3E}">
        <p14:creationId xmlns:p14="http://schemas.microsoft.com/office/powerpoint/2010/main" val="26511779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259816132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0966997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31748093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8947860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4763"/>
            <a:ext cx="9144000" cy="6858000"/>
          </a:xfrm>
        </p:spPr>
      </p:pic>
    </p:spTree>
    <p:extLst>
      <p:ext uri="{BB962C8B-B14F-4D97-AF65-F5344CB8AC3E}">
        <p14:creationId xmlns:p14="http://schemas.microsoft.com/office/powerpoint/2010/main" val="2966104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4000" y="0"/>
            <a:ext cx="9144000" cy="6858000"/>
          </a:xfrm>
        </p:spPr>
      </p:pic>
    </p:spTree>
    <p:extLst>
      <p:ext uri="{BB962C8B-B14F-4D97-AF65-F5344CB8AC3E}">
        <p14:creationId xmlns:p14="http://schemas.microsoft.com/office/powerpoint/2010/main" val="14851621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25659" y="97928"/>
            <a:ext cx="9144000" cy="6652617"/>
          </a:xfrm>
        </p:spPr>
      </p:pic>
    </p:spTree>
    <p:extLst>
      <p:ext uri="{BB962C8B-B14F-4D97-AF65-F5344CB8AC3E}">
        <p14:creationId xmlns:p14="http://schemas.microsoft.com/office/powerpoint/2010/main" val="9174583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662581" y="97928"/>
            <a:ext cx="8870156" cy="6652617"/>
          </a:xfrm>
        </p:spPr>
      </p:pic>
    </p:spTree>
    <p:extLst>
      <p:ext uri="{BB962C8B-B14F-4D97-AF65-F5344CB8AC3E}">
        <p14:creationId xmlns:p14="http://schemas.microsoft.com/office/powerpoint/2010/main" val="84400006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3521122" y="-11147"/>
            <a:ext cx="5149756" cy="6866343"/>
          </a:xfrm>
        </p:spPr>
      </p:pic>
    </p:spTree>
    <p:extLst>
      <p:ext uri="{BB962C8B-B14F-4D97-AF65-F5344CB8AC3E}">
        <p14:creationId xmlns:p14="http://schemas.microsoft.com/office/powerpoint/2010/main" val="39929390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6609448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17387780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41123419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13410829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11970686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3532260" y="0"/>
            <a:ext cx="5143500" cy="6858000"/>
          </a:xfrm>
        </p:spPr>
      </p:pic>
    </p:spTree>
    <p:extLst>
      <p:ext uri="{BB962C8B-B14F-4D97-AF65-F5344CB8AC3E}">
        <p14:creationId xmlns:p14="http://schemas.microsoft.com/office/powerpoint/2010/main" val="30161132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3532260" y="0"/>
            <a:ext cx="5143500" cy="6858000"/>
          </a:xfrm>
        </p:spPr>
      </p:pic>
    </p:spTree>
    <p:extLst>
      <p:ext uri="{BB962C8B-B14F-4D97-AF65-F5344CB8AC3E}">
        <p14:creationId xmlns:p14="http://schemas.microsoft.com/office/powerpoint/2010/main" val="2528285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438274" y="-6291"/>
            <a:ext cx="9148763" cy="6861572"/>
          </a:xfrm>
        </p:spPr>
      </p:pic>
    </p:spTree>
    <p:extLst>
      <p:ext uri="{BB962C8B-B14F-4D97-AF65-F5344CB8AC3E}">
        <p14:creationId xmlns:p14="http://schemas.microsoft.com/office/powerpoint/2010/main" val="38288560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1693042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16423709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6043402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37987642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8BF6FC1-71E8-4525-9F81-0E3817BBC59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532010" y="0"/>
            <a:ext cx="9144000" cy="6858000"/>
          </a:xfrm>
        </p:spPr>
      </p:pic>
    </p:spTree>
    <p:extLst>
      <p:ext uri="{BB962C8B-B14F-4D97-AF65-F5344CB8AC3E}">
        <p14:creationId xmlns:p14="http://schemas.microsoft.com/office/powerpoint/2010/main" val="24070018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10702</TotalTime>
  <Words>4385</Words>
  <Application>Microsoft Office PowerPoint</Application>
  <PresentationFormat>Widescreen</PresentationFormat>
  <Paragraphs>267</Paragraphs>
  <Slides>94</Slides>
  <Notes>94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94</vt:i4>
      </vt:variant>
    </vt:vector>
  </HeadingPairs>
  <TitlesOfParts>
    <vt:vector size="99" baseType="lpstr">
      <vt:lpstr>Arial</vt:lpstr>
      <vt:lpstr>Calibri</vt:lpstr>
      <vt:lpstr>Calibri Light</vt:lpstr>
      <vt:lpstr>Roboto</vt:lpstr>
      <vt:lpstr>Office Theme</vt:lpstr>
      <vt:lpstr>Semantics and the Web: An Awkward History</vt:lpstr>
      <vt:lpstr>In the beginning…</vt:lpstr>
      <vt:lpstr>PowerPoint Presentation</vt:lpstr>
      <vt:lpstr>PowerPoint Presentation</vt:lpstr>
      <vt:lpstr>But no</vt:lpstr>
      <vt:lpstr>Thousands of years later</vt:lpstr>
      <vt:lpstr>PowerPoint Presentation</vt:lpstr>
      <vt:lpstr>PowerPoint Presentation</vt:lpstr>
      <vt:lpstr>PowerPoint Presentation</vt:lpstr>
      <vt:lpstr>PowerPoint Presentation</vt:lpstr>
      <vt:lpstr>“This GML is good stuff!”</vt:lpstr>
      <vt:lpstr>PowerPoint Presentation</vt:lpstr>
      <vt:lpstr>PowerPoint Presentation</vt:lpstr>
      <vt:lpstr>PowerPoint Presentation</vt:lpstr>
      <vt:lpstr>PowerPoint Presentation</vt:lpstr>
      <vt:lpstr>PowerPoint Presentation</vt:lpstr>
      <vt:lpstr>SGML Annex E + a few bits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get in on that?”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Growth meant… growth</vt:lpstr>
      <vt:lpstr>PowerPoint Presentation</vt:lpstr>
      <vt:lpstr>PowerPoint Presentation</vt:lpstr>
      <vt:lpstr>PowerPoint Presentation</vt:lpstr>
      <vt:lpstr>PowerPoint Presentation</vt:lpstr>
      <vt:lpstr>PowerPoint Presentation</vt:lpstr>
      <vt:lpstr>Some internal, some Semantic Web</vt:lpstr>
      <vt:lpstr>But this didn’t  have to be that complicated…</vt:lpstr>
      <vt:lpstr>PowerPoint Presentation</vt:lpstr>
      <vt:lpstr>PowerPoint Presentation</vt:lpstr>
      <vt:lpstr>“How much of a Web application should be declarative?  How much in script?”  </vt:lpstr>
      <vt:lpstr>Apps enthroned programmers</vt:lpstr>
      <vt:lpstr>PowerPoint Presentation</vt:lpstr>
      <vt:lpstr>PowerPoint Presentation</vt:lpstr>
      <vt:lpstr>PowerPoint Presentation</vt:lpstr>
      <vt:lpstr>PowerPoint Presentation</vt:lpstr>
      <vt:lpstr>PowerPoint Presentation</vt:lpstr>
      <vt:lpstr>“the editors (including myself) were working with honest and genuinely objective intent, taking all feedback, examining it critically, and making technical decisions without any process” </vt:lpstr>
      <vt:lpstr>PowerPoint Presentation</vt:lpstr>
      <vt:lpstr>PowerPoint Presentation</vt:lpstr>
      <vt:lpstr>It did not go well from there</vt:lpstr>
      <vt:lpstr>PowerPoint Presentation</vt:lpstr>
      <vt:lpstr>PowerPoint Presentation</vt:lpstr>
      <vt:lpstr>Life as an outsider is hard</vt:lpstr>
      <vt:lpstr>We are the remnant</vt:lpstr>
      <vt:lpstr>Some drifted… Some stayed…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St.Laurent</dc:creator>
  <cp:lastModifiedBy>Simon St.Laurent</cp:lastModifiedBy>
  <cp:revision>99</cp:revision>
  <dcterms:created xsi:type="dcterms:W3CDTF">2021-07-24T16:13:22Z</dcterms:created>
  <dcterms:modified xsi:type="dcterms:W3CDTF">2021-08-06T11:06:59Z</dcterms:modified>
</cp:coreProperties>
</file>