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267" r:id="rId4"/>
    <p:sldId id="268" r:id="rId5"/>
    <p:sldId id="270" r:id="rId6"/>
    <p:sldId id="271" r:id="rId7"/>
    <p:sldId id="272" r:id="rId8"/>
    <p:sldId id="273" r:id="rId9"/>
    <p:sldId id="287" r:id="rId10"/>
    <p:sldId id="288" r:id="rId11"/>
    <p:sldId id="290" r:id="rId12"/>
    <p:sldId id="291" r:id="rId13"/>
    <p:sldId id="292" r:id="rId14"/>
    <p:sldId id="293" r:id="rId15"/>
    <p:sldId id="294" r:id="rId16"/>
    <p:sldId id="275" r:id="rId17"/>
    <p:sldId id="295" r:id="rId18"/>
    <p:sldId id="277" r:id="rId19"/>
    <p:sldId id="278" r:id="rId20"/>
    <p:sldId id="276" r:id="rId21"/>
    <p:sldId id="280" r:id="rId22"/>
    <p:sldId id="283" r:id="rId23"/>
    <p:sldId id="296" r:id="rId24"/>
    <p:sldId id="284" r:id="rId25"/>
    <p:sldId id="297" r:id="rId26"/>
    <p:sldId id="285" r:id="rId27"/>
    <p:sldId id="299" r:id="rId28"/>
    <p:sldId id="300" r:id="rId29"/>
    <p:sldId id="259" r:id="rId30"/>
    <p:sldId id="308" r:id="rId31"/>
    <p:sldId id="303" r:id="rId32"/>
    <p:sldId id="307" r:id="rId33"/>
    <p:sldId id="309" r:id="rId34"/>
    <p:sldId id="310" r:id="rId35"/>
    <p:sldId id="311" r:id="rId36"/>
    <p:sldId id="312" r:id="rId37"/>
    <p:sldId id="313" r:id="rId38"/>
    <p:sldId id="301" r:id="rId39"/>
    <p:sldId id="261" r:id="rId40"/>
    <p:sldId id="306" r:id="rId41"/>
    <p:sldId id="305" r:id="rId42"/>
    <p:sldId id="314" r:id="rId43"/>
    <p:sldId id="281" r:id="rId44"/>
    <p:sldId id="315" r:id="rId4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B2B2B2"/>
    <a:srgbClr val="292929"/>
    <a:srgbClr val="333333"/>
    <a:srgbClr val="4D4D4D"/>
    <a:srgbClr val="5F5F5F"/>
    <a:srgbClr val="777777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08" autoAdjust="0"/>
    <p:restoredTop sz="96586" autoAdjust="0"/>
  </p:normalViewPr>
  <p:slideViewPr>
    <p:cSldViewPr showGuides="1">
      <p:cViewPr varScale="1">
        <p:scale>
          <a:sx n="122" d="100"/>
          <a:sy n="122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02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DEA7CC2-5CDA-4F3A-802C-6CCE8E76F2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007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90E8E80-B459-4EF2-A339-A406DB357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6495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majored in piano performance</a:t>
            </a:r>
          </a:p>
          <a:p>
            <a:r>
              <a:rPr lang="en-US" dirty="0" smtClean="0"/>
              <a:t>never good at sight-reading</a:t>
            </a:r>
          </a:p>
          <a:p>
            <a:r>
              <a:rPr lang="en-US" dirty="0" smtClean="0"/>
              <a:t>continually got distracted by technical/pedagogical/theoretical questions.</a:t>
            </a:r>
          </a:p>
          <a:p>
            <a:endParaRPr lang="en-US" dirty="0" smtClean="0"/>
          </a:p>
          <a:p>
            <a:r>
              <a:rPr lang="en-US" dirty="0" smtClean="0"/>
              <a:t>I'm continuing that proud tradition today.</a:t>
            </a:r>
          </a:p>
          <a:p>
            <a:endParaRPr lang="en-US" dirty="0" smtClean="0"/>
          </a:p>
          <a:p>
            <a:r>
              <a:rPr lang="en-US" dirty="0" smtClean="0"/>
              <a:t>having faith in Balisage's motto:</a:t>
            </a:r>
          </a:p>
          <a:p>
            <a:endParaRPr lang="en-US" dirty="0" smtClean="0"/>
          </a:p>
          <a:p>
            <a:r>
              <a:rPr lang="en-US" dirty="0" smtClean="0"/>
              <a:t>There is nothing so practical as a good theory.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0E8E80-B459-4EF2-A339-A406DB357CC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929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LC9-cover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3629025"/>
            <a:ext cx="7162800" cy="860425"/>
          </a:xfrm>
        </p:spPr>
        <p:txBody>
          <a:bodyPr/>
          <a:lstStyle>
            <a:lvl1pPr algn="r">
              <a:defRPr sz="3300">
                <a:solidFill>
                  <a:srgbClr val="393939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467225"/>
            <a:ext cx="7162800" cy="762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43600" y="6019800"/>
            <a:ext cx="2133600" cy="30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CFCA5EE-186F-4441-89E0-659B3F96D447}" type="datetime4">
              <a:rPr lang="en-US" smtClean="0"/>
              <a:pPr/>
              <a:t>September 17, 2021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5A27764-54CE-47D8-9358-E8F5EA0472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0688" y="133350"/>
            <a:ext cx="2220912" cy="5688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75" y="133350"/>
            <a:ext cx="6513513" cy="5688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F54DF5C-C103-4B19-81C7-DC21109FBE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EBE778B-AC8B-4D34-A2C1-C0815680AF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F77B34-A6DE-4B14-9076-21AE97A91A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8150" y="12954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954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EF8451D-397F-4CDB-846F-20C8BB3B0A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E7335E-DF35-44B6-B237-8233B664F36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2BA7961-B47C-40FC-ACB6-1B794E925D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B5B9B3B-2EF0-46CF-9B2F-FC8F2DF4D49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512BE32-207D-4495-8312-A7B68E3827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4923141-75CD-4D7B-BFEF-589C32D75A1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LC9-body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</p:spPr>
      </p:pic>
      <p:pic>
        <p:nvPicPr>
          <p:cNvPr id="1034" name="Picture 10" descr="LC9-body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133350"/>
            <a:ext cx="88868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8150" y="12954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2875" y="6477000"/>
            <a:ext cx="695325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900" b="1">
                <a:solidFill>
                  <a:schemeClr val="tx2"/>
                </a:solidFill>
              </a:defRPr>
            </a:lvl1pPr>
          </a:lstStyle>
          <a:p>
            <a:fld id="{16CCB84D-CDAC-4DE7-A363-8A577542FE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 b="1">
          <a:solidFill>
            <a:schemeClr val="bg1"/>
          </a:solidFill>
          <a:latin typeface="Arial" charset="0"/>
        </a:defRPr>
      </a:lvl9pPr>
    </p:titleStyle>
    <p:bodyStyle>
      <a:lvl1pPr marL="228600" indent="-228600" algn="l" rtl="0" fontAlgn="base">
        <a:spcBef>
          <a:spcPct val="5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−"/>
        <a:defRPr sz="2000">
          <a:solidFill>
            <a:schemeClr val="tx1"/>
          </a:solidFill>
          <a:latin typeface="+mn-lt"/>
        </a:defRPr>
      </a:lvl2pPr>
      <a:lvl3pPr marL="1085850" indent="-17145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vanlenz/bwv-846-prelude/blob/master/input/score.xml" TargetMode="External"/><Relationship Id="rId2" Type="http://schemas.openxmlformats.org/officeDocument/2006/relationships/hyperlink" Target="https://musescore.com/user/30417879/scores/6525950/s/4NAPQ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evanlenz/bwv-846-prelude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vanlenz/bwv-846-prelude/blob/master/xsl/identity.xsl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vanlenz/bwv-846-prelude/blob/master/xsl/common.xs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vanlenz/bwv-846-prelude/blob/master/xsl/treble-summary.xsl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vanlenz/bwv-846-prelude/blob/master/xsl/bass-summary.xsl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vanlenz/bwv-846-prelude/blob/master/xsl/chord-summary.xsl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ideshare.net/evanlenz/the-mystical-principles-of-xslt-enlightenment-through-software-visualization" TargetMode="External"/><Relationship Id="rId2" Type="http://schemas.openxmlformats.org/officeDocument/2006/relationships/hyperlink" Target="https://www.balisage.net/Proceedings/vol17/html/Lenz01/BalisageVol17-Lenz01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xmlportfolio.com/xslt-visualizer-demo/" TargetMode="External"/><Relationship Id="rId4" Type="http://schemas.openxmlformats.org/officeDocument/2006/relationships/hyperlink" Target="https://github.com/evanlenz/xslt-visualizer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youtu.be/UGjeZf-ZhAU?t=144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xmlportfolio.com/forVinnie/libs/beast/doc_visualized/html/beast/ref/boost__beast__dynamic_buffer_ref_wrapper.html" TargetMode="External"/><Relationship Id="rId2" Type="http://schemas.openxmlformats.org/officeDocument/2006/relationships/hyperlink" Target="https://github.com/boostorg/docc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://xmlportfolio.com/forVinnie/libs/beast/doc_visualized/build/stage2_visualized/visualized/boost__beast__dynamic_buffer_ref_wrapper.html" TargetMode="External"/><Relationship Id="rId4" Type="http://schemas.openxmlformats.org/officeDocument/2006/relationships/hyperlink" Target="http://xmlportfolio.com/forVinnie/libs/beast/doc_visualized/build/stage1_visualized/visualized/boost__beast__dynamic_buffer_ref_wrapper.html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xmlportfolio.com/balisage2021/svg-to-svg-visual-treble-1/visualized/score.html" TargetMode="External"/><Relationship Id="rId3" Type="http://schemas.openxmlformats.org/officeDocument/2006/relationships/hyperlink" Target="https://github.com/evanlenz/bwv-846-prelude/blob/master/input/score.xml" TargetMode="External"/><Relationship Id="rId7" Type="http://schemas.openxmlformats.org/officeDocument/2006/relationships/hyperlink" Target="http://xmlportfolio.com/balisage2021/svg-to-svg-visual-bass-1/visualized/score.html" TargetMode="External"/><Relationship Id="rId12" Type="http://schemas.openxmlformats.org/officeDocument/2006/relationships/hyperlink" Target="https://github.com/evanlenz/xslt-visualizer" TargetMode="External"/><Relationship Id="rId2" Type="http://schemas.openxmlformats.org/officeDocument/2006/relationships/hyperlink" Target="http://xmlportfolio.com/balisage2021/artifacts-of-interest/svg-output.xs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xmlportfolio.com/balisage2021/svg-to-svg-visual-bass-2/visualized/score.html" TargetMode="External"/><Relationship Id="rId11" Type="http://schemas.openxmlformats.org/officeDocument/2006/relationships/hyperlink" Target="http://xmlportfolio.com/balisage2021/svg-to-svg-visual-chords/visualized/score.html" TargetMode="External"/><Relationship Id="rId5" Type="http://schemas.openxmlformats.org/officeDocument/2006/relationships/hyperlink" Target="http://xmlportfolio.com/balisage2021/artifacts-of-interest/svg-to-svg-markup-bass-2.xsl" TargetMode="External"/><Relationship Id="rId10" Type="http://schemas.openxmlformats.org/officeDocument/2006/relationships/hyperlink" Target="http://xmlportfolio.com/balisage2021/svg-to-svg-visual-treble-3/visualized/score.html" TargetMode="External"/><Relationship Id="rId4" Type="http://schemas.openxmlformats.org/officeDocument/2006/relationships/hyperlink" Target="http://xmlportfolio.com/balisage2021/artifacts-of-interest/derive-transformation.xsl" TargetMode="External"/><Relationship Id="rId9" Type="http://schemas.openxmlformats.org/officeDocument/2006/relationships/hyperlink" Target="http://xmlportfolio.com/balisage2021/svg-to-svg-visual-treble-2/visualized/score.html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evanlenz/bwv-846-prelude/blob/master/input/score.x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>
          <a:ln/>
        </p:spPr>
        <p:txBody>
          <a:bodyPr/>
          <a:lstStyle/>
          <a:p>
            <a:r>
              <a:rPr lang="en-US" dirty="0" smtClean="0"/>
              <a:t>evan@lenzconsulting.com</a:t>
            </a:r>
          </a:p>
          <a:p>
            <a:r>
              <a:rPr lang="en-US" dirty="0" smtClean="0"/>
              <a:t>July 31, 2021</a:t>
            </a:r>
            <a:endParaRPr lang="en-US" dirty="0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Visualizing Musical Transformations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whirlwind, mad-dash mashup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two measures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85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two measures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066800" y="3733800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  <p:sp>
        <p:nvSpPr>
          <p:cNvPr id="6" name="Oval 5"/>
          <p:cNvSpPr/>
          <p:nvPr/>
        </p:nvSpPr>
        <p:spPr>
          <a:xfrm>
            <a:off x="4953000" y="3735424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</p:spTree>
    <p:extLst>
      <p:ext uri="{BB962C8B-B14F-4D97-AF65-F5344CB8AC3E}">
        <p14:creationId xmlns:p14="http://schemas.microsoft.com/office/powerpoint/2010/main" val="221066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two measures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314452" y="3660324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  <p:sp>
        <p:nvSpPr>
          <p:cNvPr id="6" name="Oval 5"/>
          <p:cNvSpPr/>
          <p:nvPr/>
        </p:nvSpPr>
        <p:spPr>
          <a:xfrm>
            <a:off x="5233308" y="3709308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</p:spTree>
    <p:extLst>
      <p:ext uri="{BB962C8B-B14F-4D97-AF65-F5344CB8AC3E}">
        <p14:creationId xmlns:p14="http://schemas.microsoft.com/office/powerpoint/2010/main" val="15224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two measures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540328" y="3184072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  <p:sp>
        <p:nvSpPr>
          <p:cNvPr id="6" name="Oval 5"/>
          <p:cNvSpPr/>
          <p:nvPr/>
        </p:nvSpPr>
        <p:spPr>
          <a:xfrm>
            <a:off x="5445580" y="3140528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</p:spTree>
    <p:extLst>
      <p:ext uri="{BB962C8B-B14F-4D97-AF65-F5344CB8AC3E}">
        <p14:creationId xmlns:p14="http://schemas.microsoft.com/office/powerpoint/2010/main" val="257162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two measures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5682344" y="3023508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  <p:sp>
        <p:nvSpPr>
          <p:cNvPr id="6" name="Oval 5"/>
          <p:cNvSpPr/>
          <p:nvPr/>
        </p:nvSpPr>
        <p:spPr>
          <a:xfrm>
            <a:off x="1787977" y="3058885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</p:spTree>
    <p:extLst>
      <p:ext uri="{BB962C8B-B14F-4D97-AF65-F5344CB8AC3E}">
        <p14:creationId xmlns:p14="http://schemas.microsoft.com/office/powerpoint/2010/main" val="291027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two measures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022020" y="2996292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  <p:sp>
        <p:nvSpPr>
          <p:cNvPr id="6" name="Oval 5"/>
          <p:cNvSpPr/>
          <p:nvPr/>
        </p:nvSpPr>
        <p:spPr>
          <a:xfrm>
            <a:off x="5927272" y="2944584"/>
            <a:ext cx="304800" cy="304800"/>
          </a:xfrm>
          <a:prstGeom prst="ellipse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 smtClean="0"/>
          </a:p>
        </p:txBody>
      </p:sp>
    </p:spTree>
    <p:extLst>
      <p:ext uri="{BB962C8B-B14F-4D97-AF65-F5344CB8AC3E}">
        <p14:creationId xmlns:p14="http://schemas.microsoft.com/office/powerpoint/2010/main" val="201589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experiment in musical transformations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525963"/>
          </a:xfrm>
        </p:spPr>
        <p:txBody>
          <a:bodyPr/>
          <a:lstStyle/>
          <a:p>
            <a:r>
              <a:rPr lang="en-US" dirty="0" smtClean="0"/>
              <a:t>Links:</a:t>
            </a:r>
          </a:p>
          <a:p>
            <a:pPr lvl="1"/>
            <a:r>
              <a:rPr lang="en-US" dirty="0" err="1" smtClean="0"/>
              <a:t>MuseScore</a:t>
            </a:r>
            <a:r>
              <a:rPr lang="en-US" dirty="0" smtClean="0"/>
              <a:t> rendition:</a:t>
            </a:r>
          </a:p>
          <a:p>
            <a:pPr lvl="2"/>
            <a:r>
              <a:rPr lang="en-US" dirty="0" smtClean="0">
                <a:hlinkClick r:id="rId2"/>
              </a:rPr>
              <a:t>https://musescore.com/user/30417879/scores/6525950/s/4NAPQ7</a:t>
            </a:r>
            <a:endParaRPr lang="en-US" dirty="0" smtClean="0"/>
          </a:p>
          <a:p>
            <a:pPr lvl="1"/>
            <a:r>
              <a:rPr lang="en-US" dirty="0" smtClean="0"/>
              <a:t>MusicXML:</a:t>
            </a:r>
          </a:p>
          <a:p>
            <a:pPr lvl="2"/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github.com/evanlenz/bwv-846-prelude/blob/master/input/score.xml</a:t>
            </a:r>
            <a:endParaRPr lang="en-US" dirty="0" smtClean="0"/>
          </a:p>
          <a:p>
            <a:pPr lvl="1"/>
            <a:r>
              <a:rPr lang="en-US" dirty="0" smtClean="0"/>
              <a:t>Code </a:t>
            </a:r>
            <a:r>
              <a:rPr lang="en-US" dirty="0" smtClean="0"/>
              <a:t>(and links to resulting playable scores):</a:t>
            </a:r>
            <a:endParaRPr lang="en-US" dirty="0" smtClean="0">
              <a:hlinkClick r:id="rId4"/>
            </a:endParaRPr>
          </a:p>
          <a:p>
            <a:pPr lvl="2"/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github.com/evanlenz/bwv-846-prelude</a:t>
            </a:r>
          </a:p>
          <a:p>
            <a:r>
              <a:rPr lang="en-US" dirty="0" smtClean="0"/>
              <a:t>Code </a:t>
            </a:r>
            <a:r>
              <a:rPr lang="en-US" dirty="0" smtClean="0"/>
              <a:t>structure:</a:t>
            </a:r>
            <a:endParaRPr lang="en-US" dirty="0"/>
          </a:p>
          <a:p>
            <a:pPr lvl="1"/>
            <a:r>
              <a:rPr lang="en-US" sz="1600" dirty="0" smtClean="0"/>
              <a:t>bass-summary.xsl</a:t>
            </a:r>
            <a:endParaRPr lang="en-US" sz="1600" dirty="0"/>
          </a:p>
          <a:p>
            <a:pPr lvl="2"/>
            <a:r>
              <a:rPr lang="en-US" sz="1200" dirty="0"/>
              <a:t>common.xsl</a:t>
            </a:r>
          </a:p>
          <a:p>
            <a:pPr lvl="3"/>
            <a:r>
              <a:rPr lang="en-US" sz="1400" dirty="0"/>
              <a:t>identity.xsl</a:t>
            </a:r>
          </a:p>
          <a:p>
            <a:pPr lvl="1"/>
            <a:r>
              <a:rPr lang="en-US" sz="1600" dirty="0" smtClean="0"/>
              <a:t>treble-summary.xsl</a:t>
            </a:r>
          </a:p>
          <a:p>
            <a:pPr lvl="2"/>
            <a:r>
              <a:rPr lang="en-US" sz="1200" dirty="0"/>
              <a:t>common.xsl</a:t>
            </a:r>
          </a:p>
          <a:p>
            <a:pPr lvl="3"/>
            <a:r>
              <a:rPr lang="en-US" sz="1400" dirty="0"/>
              <a:t>identity.xsl</a:t>
            </a:r>
          </a:p>
          <a:p>
            <a:pPr lvl="1"/>
            <a:r>
              <a:rPr lang="en-US" sz="1600" dirty="0" smtClean="0"/>
              <a:t>chord-summary.xsl</a:t>
            </a:r>
          </a:p>
          <a:p>
            <a:pPr lvl="2"/>
            <a:r>
              <a:rPr lang="en-US" sz="1200" dirty="0"/>
              <a:t>common.xsl</a:t>
            </a:r>
          </a:p>
          <a:p>
            <a:pPr lvl="3"/>
            <a:r>
              <a:rPr lang="en-US" sz="1400" dirty="0"/>
              <a:t>identity.xsl</a:t>
            </a:r>
          </a:p>
          <a:p>
            <a:pPr lvl="1"/>
            <a:endParaRPr lang="en-US" dirty="0" smtClean="0">
              <a:hlinkClick r:id="rId4"/>
            </a:endParaRP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1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note each transform extracts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17</a:t>
            </a:fld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219200" y="3962401"/>
            <a:ext cx="1523143" cy="228599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13958" y="5838179"/>
            <a:ext cx="1853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bass-summary.xsl</a:t>
            </a:r>
          </a:p>
          <a:p>
            <a:r>
              <a:rPr lang="en-US" sz="1600" dirty="0" smtClean="0">
                <a:solidFill>
                  <a:schemeClr val="tx2"/>
                </a:solidFill>
              </a:rPr>
              <a:t>backup-position=2</a:t>
            </a:r>
            <a:endParaRPr lang="en-US" sz="1600" dirty="0">
              <a:solidFill>
                <a:schemeClr val="tx2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495800" y="3953163"/>
            <a:ext cx="647700" cy="229523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662917" y="4803775"/>
            <a:ext cx="1853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bass-summary.xsl</a:t>
            </a:r>
          </a:p>
          <a:p>
            <a:r>
              <a:rPr lang="en-US" sz="1600" dirty="0" smtClean="0">
                <a:solidFill>
                  <a:schemeClr val="accent3"/>
                </a:solidFill>
              </a:rPr>
              <a:t>backup-position=</a:t>
            </a:r>
            <a:r>
              <a:rPr lang="en-US" sz="1600" dirty="0">
                <a:solidFill>
                  <a:schemeClr val="accent3"/>
                </a:solidFill>
              </a:rPr>
              <a:t>1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1504561" y="3863140"/>
            <a:ext cx="1162439" cy="13184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456726" y="3868585"/>
            <a:ext cx="862987" cy="13588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815064" y="1056054"/>
            <a:ext cx="1903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treble-summary.xsl</a:t>
            </a:r>
          </a:p>
          <a:p>
            <a:pPr algn="ctr"/>
            <a:r>
              <a:rPr lang="en-US" sz="1600" dirty="0" smtClean="0"/>
              <a:t>note-position=</a:t>
            </a:r>
            <a:endParaRPr lang="en-US" sz="1600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1676401" y="1900115"/>
            <a:ext cx="1224067" cy="1380543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980072" y="1900115"/>
            <a:ext cx="1142883" cy="122091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2214018" y="1900115"/>
            <a:ext cx="1203414" cy="1170579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743374" y="158783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038532" y="158245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2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93042" y="158580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3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235645" y="1905999"/>
            <a:ext cx="1250755" cy="1306005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495800" y="1905999"/>
            <a:ext cx="1242076" cy="1146372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4800600" y="1905999"/>
            <a:ext cx="1163116" cy="1096041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026181" y="160375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344541" y="1598925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2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40094" y="160631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3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55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Foundation: Modified identity transform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identity.xsl</a:t>
            </a:r>
          </a:p>
          <a:p>
            <a:pPr lvl="1"/>
            <a:r>
              <a:rPr lang="en-US" dirty="0" smtClean="0"/>
              <a:t>Source:</a:t>
            </a:r>
          </a:p>
          <a:p>
            <a:pPr lvl="2"/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github.com/evanlenz/bwv-846-prelude/blob/master/xsl/identity.xsl</a:t>
            </a:r>
            <a:endParaRPr lang="en-US" dirty="0" smtClean="0"/>
          </a:p>
          <a:p>
            <a:pPr lvl="1"/>
            <a:r>
              <a:rPr lang="en-US" dirty="0"/>
              <a:t>Identity transformation with extra </a:t>
            </a:r>
            <a:r>
              <a:rPr lang="en-US" dirty="0" smtClean="0"/>
              <a:t>hooks</a:t>
            </a:r>
          </a:p>
          <a:p>
            <a:pPr lvl="1"/>
            <a:r>
              <a:rPr lang="en-US" dirty="0" smtClean="0"/>
              <a:t>Modes for surgically overriding the default copying behavior:</a:t>
            </a:r>
          </a:p>
          <a:p>
            <a:pPr lvl="2"/>
            <a:r>
              <a:rPr lang="en-US" dirty="0" smtClean="0"/>
              <a:t>before</a:t>
            </a:r>
          </a:p>
          <a:p>
            <a:pPr lvl="2"/>
            <a:r>
              <a:rPr lang="en-US" dirty="0" smtClean="0"/>
              <a:t>after</a:t>
            </a:r>
          </a:p>
          <a:p>
            <a:pPr lvl="2"/>
            <a:r>
              <a:rPr lang="en-US" dirty="0" smtClean="0"/>
              <a:t>insert</a:t>
            </a:r>
          </a:p>
          <a:p>
            <a:pPr lvl="2"/>
            <a:r>
              <a:rPr lang="en-US" dirty="0" smtClean="0"/>
              <a:t>content</a:t>
            </a:r>
          </a:p>
          <a:p>
            <a:pPr lvl="2"/>
            <a:r>
              <a:rPr lang="en-US" dirty="0" smtClean="0"/>
              <a:t>append</a:t>
            </a:r>
          </a:p>
          <a:p>
            <a:pPr lvl="2"/>
            <a:r>
              <a:rPr lang="en-US" dirty="0" err="1" smtClean="0"/>
              <a:t>att</a:t>
            </a:r>
            <a:r>
              <a:rPr lang="en-US" dirty="0" smtClean="0"/>
              <a:t>-value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80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Rules shared by all the transformations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common.xsl</a:t>
            </a:r>
          </a:p>
          <a:p>
            <a:pPr lvl="1"/>
            <a:r>
              <a:rPr lang="en-US" dirty="0" smtClean="0"/>
              <a:t>Source code:</a:t>
            </a:r>
          </a:p>
          <a:p>
            <a:pPr lvl="2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github.com/evanlenz/bwv-846-prelude/blob/master/xsl/common.xsl</a:t>
            </a:r>
            <a:endParaRPr lang="en-US" dirty="0" smtClean="0"/>
          </a:p>
          <a:p>
            <a:r>
              <a:rPr lang="en-US" dirty="0" smtClean="0"/>
              <a:t>Rules: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&lt;!-- 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Delete all these, at least by default --&gt;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match="note | backup | tied | dot | comment()"/&gt;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&lt;!-- Force all the preserved notes to be whole notes --&gt;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mode="content" match="note/type"&gt;whole&lt;/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mode="content" match="duration"&gt;16&lt;/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&lt;!-- Speed up the tempo --&gt;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mode="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att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-value" match="@tempo"&gt;{8 * .}&lt;/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0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E6138-AB71-4AAB-AAE0-454F5AE1A854}" type="slidenum">
              <a:rPr lang="en-US"/>
              <a:pPr/>
              <a:t>2</a:t>
            </a:fld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Ambitious plans</a:t>
            </a:r>
            <a:endParaRPr lang="en-US" dirty="0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Re-introduce </a:t>
            </a:r>
            <a:r>
              <a:rPr lang="en-US" dirty="0" err="1" smtClean="0"/>
              <a:t>xslt</a:t>
            </a:r>
            <a:r>
              <a:rPr lang="en-US" dirty="0" smtClean="0"/>
              <a:t>-visualizer</a:t>
            </a:r>
          </a:p>
          <a:p>
            <a:pPr lvl="1"/>
            <a:r>
              <a:rPr lang="en-US" dirty="0" smtClean="0"/>
              <a:t>Example use in Boost C++ documentation tool</a:t>
            </a:r>
          </a:p>
          <a:p>
            <a:r>
              <a:rPr lang="en-US" dirty="0" smtClean="0"/>
              <a:t>Introduce bwv-846-prelude project</a:t>
            </a:r>
            <a:endParaRPr lang="en-US" dirty="0"/>
          </a:p>
          <a:p>
            <a:pPr lvl="1"/>
            <a:r>
              <a:rPr lang="en-US" dirty="0" smtClean="0"/>
              <a:t>XSLT-based music transformations</a:t>
            </a:r>
          </a:p>
          <a:p>
            <a:pPr lvl="1"/>
            <a:r>
              <a:rPr lang="en-US" dirty="0" smtClean="0"/>
              <a:t>Scores played on </a:t>
            </a:r>
            <a:r>
              <a:rPr lang="en-US" dirty="0" err="1" smtClean="0"/>
              <a:t>MuseScore</a:t>
            </a:r>
            <a:endParaRPr lang="en-US" dirty="0"/>
          </a:p>
          <a:p>
            <a:r>
              <a:rPr lang="en-US" dirty="0" smtClean="0"/>
              <a:t>Mash them together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MusicXML</a:t>
            </a:r>
            <a:r>
              <a:rPr lang="en-US" dirty="0" smtClean="0"/>
              <a:t> excerpt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note:</a:t>
            </a:r>
          </a:p>
          <a:p>
            <a:pPr marL="0" indent="0">
              <a:buNone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note default-x="147.29" default-y="-30.00"&gt;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&lt;pitch&gt;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&lt;step&gt;G&lt;/step&gt;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&lt;octave&gt;4&lt;/octave&gt;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&lt;/pitch&gt;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&lt;duration&gt;1&lt;/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duration&gt;</a:t>
            </a:r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&lt;voice&gt;1&lt;/voice&gt;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&lt;type&gt;16th&lt;/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type&gt;</a:t>
            </a:r>
            <a:endParaRPr lang="en-US" sz="1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&lt;stem&gt;up&lt;/stem&gt;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&lt;staff&gt;1&lt;/staff&gt;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&lt;beam number="1"&gt;begin&lt;/beam&gt;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&lt;beam number="2"&gt;begin&lt;/beam&gt;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&lt;/note&gt;</a:t>
            </a:r>
            <a:endParaRPr lang="en-US" sz="1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54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MusicXML</a:t>
            </a:r>
            <a:r>
              <a:rPr lang="en-US" dirty="0" smtClean="0"/>
              <a:t> excerpt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note:</a:t>
            </a:r>
          </a:p>
          <a:p>
            <a:pPr marL="0" indent="0">
              <a:buNone/>
            </a:pP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note default-x="147.29" default-y="-30.00"&gt;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&lt;pitch&gt;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&lt;step&gt;G&lt;/step&gt;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&lt;octave&gt;4&lt;/octave&gt;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&lt;/pitch&gt;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b="1" strike="sngStrike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&lt;duration&gt;1&lt;/duration</a:t>
            </a:r>
            <a:r>
              <a:rPr lang="en-US" sz="1600" b="1" strike="sngStrike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→ </a:t>
            </a:r>
            <a:r>
              <a:rPr lang="en-US" sz="1600" b="1" dirty="0" smtClean="0">
                <a:solidFill>
                  <a:schemeClr val="accent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&lt;duration&gt;16&lt;/duration&gt;</a:t>
            </a:r>
            <a:endParaRPr lang="en-US" sz="1600" b="1" dirty="0">
              <a:solidFill>
                <a:schemeClr val="accent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&lt;voice&gt;1&lt;/voice&gt;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1600" b="1" strike="sngStrike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&lt;type&gt;16th&lt;/type</a:t>
            </a:r>
            <a:r>
              <a:rPr lang="en-US" sz="1600" b="1" strike="sngStrike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en-US" sz="1600" b="1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→</a:t>
            </a:r>
            <a:r>
              <a:rPr lang="en-US" sz="1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smtClean="0">
                <a:solidFill>
                  <a:schemeClr val="accent3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&lt;type&gt;whole&lt;/type&gt;</a:t>
            </a:r>
            <a:endParaRPr lang="en-US" sz="1600" b="1" dirty="0">
              <a:solidFill>
                <a:schemeClr val="accent3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&lt;stem&gt;up&lt;/stem&gt;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&lt;staff&gt;1&lt;/staff&gt;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&lt;beam number="1"&gt;begin&lt;/beam&gt;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&lt;beam number="2"&gt;begin&lt;/beam&gt;</a:t>
            </a:r>
          </a:p>
          <a:p>
            <a:pPr marL="0" indent="0">
              <a:buNone/>
            </a:pP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&lt;/note&gt;</a:t>
            </a:r>
            <a:endParaRPr lang="en-US" sz="1600" b="1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28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Preserving just a right-hand “voice”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150" y="1295400"/>
            <a:ext cx="8553450" cy="4525963"/>
          </a:xfrm>
        </p:spPr>
        <p:txBody>
          <a:bodyPr/>
          <a:lstStyle/>
          <a:p>
            <a:r>
              <a:rPr lang="en-US" dirty="0" smtClean="0"/>
              <a:t>treble-summary.xsl</a:t>
            </a:r>
          </a:p>
          <a:p>
            <a:pPr lvl="1"/>
            <a:r>
              <a:rPr lang="en-US" dirty="0" smtClean="0"/>
              <a:t>Source code:</a:t>
            </a:r>
          </a:p>
          <a:p>
            <a:pPr lvl="2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github.com/evanlenz/bwv-846-prelude/blob/master/xsl/treble-summary.xsl</a:t>
            </a:r>
            <a:endParaRPr lang="en-US" dirty="0" smtClean="0"/>
          </a:p>
          <a:p>
            <a:r>
              <a:rPr lang="en-US" dirty="0" smtClean="0"/>
              <a:t>Run three times</a:t>
            </a:r>
          </a:p>
          <a:p>
            <a:pPr lvl="1"/>
            <a:r>
              <a:rPr lang="en-US" dirty="0" smtClean="0"/>
              <a:t>with $note-position initialized to 1, 2, and 3</a:t>
            </a:r>
          </a:p>
          <a:p>
            <a:r>
              <a:rPr lang="en-US" dirty="0" smtClean="0"/>
              <a:t>Rule:</a:t>
            </a:r>
            <a:endParaRPr lang="en-US" sz="18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xsl:param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name="note-position"/&gt;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&lt;!-- Preserve just the nth note of each measure --&gt;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match="note[pitch][$note-position]"&gt;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xsl:apply-templates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mode="copy" select="."/&gt;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&lt;/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Seeing what treble-summary.xsl does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815064" y="1056054"/>
            <a:ext cx="1903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treble-summary.xsl</a:t>
            </a:r>
          </a:p>
          <a:p>
            <a:pPr algn="ctr"/>
            <a:r>
              <a:rPr lang="en-US" sz="1600" dirty="0" smtClean="0"/>
              <a:t>note-position=</a:t>
            </a:r>
            <a:endParaRPr lang="en-US" sz="1600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1676401" y="1900115"/>
            <a:ext cx="1224067" cy="1380543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980072" y="1900115"/>
            <a:ext cx="1142883" cy="122091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2214018" y="1900115"/>
            <a:ext cx="1203414" cy="1170579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743374" y="158783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038532" y="158245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2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93042" y="158580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3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235645" y="1905999"/>
            <a:ext cx="1250755" cy="1306005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495800" y="1905999"/>
            <a:ext cx="1242076" cy="1146372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4800600" y="1905999"/>
            <a:ext cx="1163116" cy="1096041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026181" y="160375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344541" y="1598925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2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40094" y="160631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3</a:t>
            </a: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1230" y="4622449"/>
            <a:ext cx="74770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&lt;!--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Preserve just the nth note of each measure --&gt;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match="note[pitch]</a:t>
            </a:r>
            <a:r>
              <a:rPr lang="en-US" dirty="0">
                <a:solidFill>
                  <a:schemeClr val="accent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[$note-position]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xsl:apply-templates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mode="copy" select="."/&gt;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&lt;/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9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Preserving just a left-hand “voice”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839200" cy="4525963"/>
          </a:xfrm>
        </p:spPr>
        <p:txBody>
          <a:bodyPr/>
          <a:lstStyle/>
          <a:p>
            <a:r>
              <a:rPr lang="en-US" dirty="0" smtClean="0"/>
              <a:t>bass-summary.xsl</a:t>
            </a:r>
          </a:p>
          <a:p>
            <a:pPr lvl="1"/>
            <a:r>
              <a:rPr lang="en-US" dirty="0" smtClean="0"/>
              <a:t>Source code:</a:t>
            </a:r>
          </a:p>
          <a:p>
            <a:pPr lvl="2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github.com/evanlenz/bwv-846-prelude/blob/master/xsl/bass-summary.xsl</a:t>
            </a:r>
            <a:endParaRPr lang="en-US" dirty="0" smtClean="0"/>
          </a:p>
          <a:p>
            <a:r>
              <a:rPr lang="en-US" dirty="0"/>
              <a:t>Run </a:t>
            </a:r>
            <a:r>
              <a:rPr lang="en-US" dirty="0" smtClean="0"/>
              <a:t>twice</a:t>
            </a:r>
            <a:endParaRPr lang="en-US" dirty="0"/>
          </a:p>
          <a:p>
            <a:pPr lvl="1"/>
            <a:r>
              <a:rPr lang="en-US" dirty="0"/>
              <a:t>with </a:t>
            </a:r>
            <a:r>
              <a:rPr lang="en-US" dirty="0" smtClean="0"/>
              <a:t>$backup-position </a:t>
            </a:r>
            <a:r>
              <a:rPr lang="en-US" dirty="0"/>
              <a:t>initialized to </a:t>
            </a:r>
            <a:r>
              <a:rPr lang="en-US" dirty="0" smtClean="0"/>
              <a:t>1 and 2</a:t>
            </a:r>
          </a:p>
          <a:p>
            <a:r>
              <a:rPr lang="en-US" dirty="0" smtClean="0"/>
              <a:t>Rules: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95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9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xsl:param</a:t>
            </a: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name="backup-position"/&gt;</a:t>
            </a:r>
          </a:p>
          <a:p>
            <a:pPr marL="0" indent="0">
              <a:buNone/>
            </a:pPr>
            <a:endParaRPr lang="en-US" sz="9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950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&lt;!-- Preserve just the first note of each voice (signified by following a &lt;backup&gt; element) --&gt;</a:t>
            </a:r>
          </a:p>
          <a:p>
            <a:pPr marL="0" indent="0">
              <a:buNone/>
            </a:pP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9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match="note[pitch][preceding-sibling::*[not(self::note/rest)][1][self::backup]][$backup-position]"&gt;</a:t>
            </a:r>
          </a:p>
          <a:p>
            <a:pPr marL="0" indent="0">
              <a:buNone/>
            </a:pP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9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xsl:apply-templates</a:t>
            </a: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mode="copy" select="."/&gt;</a:t>
            </a:r>
          </a:p>
          <a:p>
            <a:pPr marL="0" indent="0">
              <a:buNone/>
            </a:pP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 &lt;/</a:t>
            </a:r>
            <a:r>
              <a:rPr lang="en-US" sz="9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95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950" b="1" dirty="0">
                <a:latin typeface="Courier New" panose="02070309020205020404" pitchFamily="49" charset="0"/>
                <a:cs typeface="Courier New" panose="02070309020205020404" pitchFamily="49" charset="0"/>
              </a:rPr>
              <a:t>  &lt;!-- The last measure uses chords and just one backup, so use different rules to get the bass notes for it --&gt;</a:t>
            </a:r>
          </a:p>
          <a:p>
            <a:pPr marL="0" indent="0">
              <a:buNone/>
            </a:pP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9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match="measure[last()]/note[preceding-sibling::backup][position() </a:t>
            </a:r>
            <a:r>
              <a:rPr lang="en-US" sz="9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eq</a:t>
            </a: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$backup-position]" priority="1"/&gt;</a:t>
            </a:r>
          </a:p>
          <a:p>
            <a:pPr marL="0" indent="0">
              <a:buNone/>
            </a:pP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9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match="measure[last()]/note[preceding-sibling::backup][position() ne $backup-position]" priority="1"&gt;</a:t>
            </a:r>
          </a:p>
          <a:p>
            <a:pPr marL="0" indent="0">
              <a:buNone/>
            </a:pP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9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xsl:apply-templates</a:t>
            </a: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mode="copy" select="."/&gt;</a:t>
            </a:r>
          </a:p>
          <a:p>
            <a:pPr marL="0" indent="0">
              <a:buNone/>
            </a:pP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  &lt;/</a:t>
            </a:r>
            <a:r>
              <a:rPr lang="en-US" sz="95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95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24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Seeing what bass-summary.xsl does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25</a:t>
            </a:fld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219200" y="3962401"/>
            <a:ext cx="1523143" cy="228599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13958" y="5838179"/>
            <a:ext cx="1853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bass-summary.xsl</a:t>
            </a:r>
          </a:p>
          <a:p>
            <a:r>
              <a:rPr lang="en-US" sz="1600" dirty="0" smtClean="0">
                <a:solidFill>
                  <a:schemeClr val="tx2"/>
                </a:solidFill>
              </a:rPr>
              <a:t>backup-position=2</a:t>
            </a:r>
            <a:endParaRPr lang="en-US" sz="1600" dirty="0">
              <a:solidFill>
                <a:schemeClr val="tx2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495800" y="3953163"/>
            <a:ext cx="647700" cy="229523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662917" y="4803775"/>
            <a:ext cx="1853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bass-summary.xsl</a:t>
            </a:r>
          </a:p>
          <a:p>
            <a:r>
              <a:rPr lang="en-US" sz="1600" dirty="0" smtClean="0">
                <a:solidFill>
                  <a:schemeClr val="accent3"/>
                </a:solidFill>
              </a:rPr>
              <a:t>backup-position=</a:t>
            </a:r>
            <a:r>
              <a:rPr lang="en-US" sz="1600" dirty="0">
                <a:solidFill>
                  <a:schemeClr val="accent3"/>
                </a:solidFill>
              </a:rPr>
              <a:t>1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1504561" y="3863140"/>
            <a:ext cx="1162439" cy="13184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456726" y="3868585"/>
            <a:ext cx="862987" cy="13588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76225" y="1608645"/>
            <a:ext cx="8667750" cy="896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8E181B"/>
              </a:buClr>
            </a:pPr>
            <a:r>
              <a:rPr lang="en-US" sz="95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950" b="1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&lt;!-- Preserve just the first note of each voice (signified by following a &lt;backup&gt; element) --&gt;</a:t>
            </a:r>
          </a:p>
          <a:p>
            <a:pPr lvl="0">
              <a:spcBef>
                <a:spcPct val="50000"/>
              </a:spcBef>
              <a:buClr>
                <a:srgbClr val="8E181B"/>
              </a:buClr>
            </a:pPr>
            <a:r>
              <a:rPr lang="en-US" sz="95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950" kern="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95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match="note[pitch][preceding-sibling::*[not(self::note/rest)][1][self::backup]]</a:t>
            </a:r>
            <a:r>
              <a:rPr lang="en-US" sz="950" b="1" kern="0" dirty="0">
                <a:solidFill>
                  <a:schemeClr val="accent4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[$backup-position]</a:t>
            </a:r>
            <a:r>
              <a:rPr lang="en-US" sz="95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"&gt;</a:t>
            </a:r>
          </a:p>
          <a:p>
            <a:pPr lvl="0">
              <a:spcBef>
                <a:spcPct val="50000"/>
              </a:spcBef>
              <a:buClr>
                <a:srgbClr val="8E181B"/>
              </a:buClr>
            </a:pPr>
            <a:r>
              <a:rPr lang="en-US" sz="95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950" kern="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xsl:apply-templates</a:t>
            </a:r>
            <a:r>
              <a:rPr lang="en-US" sz="95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mode="copy" select="."/&gt;</a:t>
            </a:r>
          </a:p>
          <a:p>
            <a:pPr lvl="0">
              <a:spcBef>
                <a:spcPct val="50000"/>
              </a:spcBef>
              <a:buClr>
                <a:srgbClr val="8E181B"/>
              </a:buClr>
            </a:pPr>
            <a:r>
              <a:rPr lang="en-US" sz="95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&lt;/</a:t>
            </a:r>
            <a:r>
              <a:rPr lang="en-US" sz="950" kern="0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950" kern="0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27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all the results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839200" cy="4525963"/>
          </a:xfrm>
        </p:spPr>
        <p:txBody>
          <a:bodyPr/>
          <a:lstStyle/>
          <a:p>
            <a:r>
              <a:rPr lang="en-US" dirty="0" smtClean="0"/>
              <a:t>chord-summary.xsl</a:t>
            </a:r>
          </a:p>
          <a:p>
            <a:pPr lvl="1"/>
            <a:r>
              <a:rPr lang="en-US" dirty="0" smtClean="0"/>
              <a:t>Source code:</a:t>
            </a:r>
          </a:p>
          <a:p>
            <a:pPr lvl="2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github.com/evanlenz/bwv-846-prelude/blob/master/xsl/chord-summary.xsl</a:t>
            </a:r>
            <a:endParaRPr lang="en-US" dirty="0" smtClean="0"/>
          </a:p>
          <a:p>
            <a:r>
              <a:rPr lang="en-US" dirty="0" smtClean="0"/>
              <a:t>Rules: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xsl:param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name="summaries"/&gt;</a:t>
            </a:r>
          </a:p>
          <a:p>
            <a:pPr marL="0" indent="0">
              <a:buNone/>
            </a:pPr>
            <a:endParaRPr lang="en-US" sz="1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mode="append" match="measure"&gt;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&lt;!-- Grab the note from each one-voice summary corresponding to the current measure --&gt;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xsl:for-each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select="$summaries/score-partwise/part/measure[@number 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eq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current()/@number]/note"&gt;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xsl:copy-of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select="."/&gt;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xsl:if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test="position() ne last()"&gt;</a:t>
            </a:r>
          </a:p>
          <a:p>
            <a:pPr marL="0" indent="0">
              <a:buNone/>
            </a:pPr>
            <a:r>
              <a:rPr lang="en-US" sz="11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&lt;!-- Make them all sound at the beginning of the measure --&gt;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&lt;backup&gt;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&lt;duration&gt;16&lt;/duration&gt;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&lt;/backup&gt;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&lt;/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xsl:if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&lt;/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xsl:for-each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  &lt;/</a:t>
            </a:r>
            <a:r>
              <a:rPr lang="en-US" sz="11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1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70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Seeing what chord-summary.xsl selects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" y="2667000"/>
            <a:ext cx="8839200" cy="179939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27</a:t>
            </a:fld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219200" y="3962401"/>
            <a:ext cx="1523143" cy="2285999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13958" y="5838179"/>
            <a:ext cx="1853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bass-summary.xsl</a:t>
            </a:r>
          </a:p>
          <a:p>
            <a:r>
              <a:rPr lang="en-US" sz="1600" dirty="0" smtClean="0">
                <a:solidFill>
                  <a:schemeClr val="tx2"/>
                </a:solidFill>
              </a:rPr>
              <a:t>backup-position=2</a:t>
            </a:r>
            <a:endParaRPr lang="en-US" sz="1600" dirty="0">
              <a:solidFill>
                <a:schemeClr val="tx2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4495800" y="3953163"/>
            <a:ext cx="647700" cy="2295237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662917" y="4803775"/>
            <a:ext cx="18533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bass-summary.xsl</a:t>
            </a:r>
          </a:p>
          <a:p>
            <a:r>
              <a:rPr lang="en-US" sz="1600" dirty="0" smtClean="0">
                <a:solidFill>
                  <a:schemeClr val="accent3"/>
                </a:solidFill>
              </a:rPr>
              <a:t>backup-position=</a:t>
            </a:r>
            <a:r>
              <a:rPr lang="en-US" sz="1600" dirty="0">
                <a:solidFill>
                  <a:schemeClr val="accent3"/>
                </a:solidFill>
              </a:rPr>
              <a:t>1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1504561" y="3863140"/>
            <a:ext cx="1162439" cy="13184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4456726" y="3868585"/>
            <a:ext cx="862987" cy="135880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815064" y="1056054"/>
            <a:ext cx="19038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treble-summary.xsl</a:t>
            </a:r>
          </a:p>
          <a:p>
            <a:pPr algn="ctr"/>
            <a:r>
              <a:rPr lang="en-US" sz="1600" dirty="0" smtClean="0"/>
              <a:t>note-position=</a:t>
            </a:r>
            <a:endParaRPr lang="en-US" sz="1600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1676401" y="1900115"/>
            <a:ext cx="1224067" cy="1380543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980072" y="1900115"/>
            <a:ext cx="1142883" cy="1220910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2214018" y="1900115"/>
            <a:ext cx="1203414" cy="1170579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2743374" y="158783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038532" y="1582458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2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93042" y="1585806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3</a:t>
            </a:r>
            <a:endParaRPr lang="en-US" dirty="0">
              <a:solidFill>
                <a:schemeClr val="accent4"/>
              </a:solidFill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235645" y="1905999"/>
            <a:ext cx="1250755" cy="1306005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4495800" y="1905999"/>
            <a:ext cx="1242076" cy="1146372"/>
          </a:xfrm>
          <a:prstGeom prst="straightConnector1">
            <a:avLst/>
          </a:prstGeom>
          <a:ln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4800600" y="1905999"/>
            <a:ext cx="1163116" cy="1096041"/>
          </a:xfrm>
          <a:prstGeom prst="straightConnector1">
            <a:avLst/>
          </a:prstGeom>
          <a:ln>
            <a:solidFill>
              <a:schemeClr val="accent4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026181" y="160375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1</a:t>
            </a:r>
          </a:p>
        </p:txBody>
      </p:sp>
      <p:sp>
        <p:nvSpPr>
          <p:cNvPr id="44" name="Rectangle 43"/>
          <p:cNvSpPr/>
          <p:nvPr/>
        </p:nvSpPr>
        <p:spPr>
          <a:xfrm>
            <a:off x="4344541" y="1598925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2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640094" y="160631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3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96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dimensions to think about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Dimensions for transformations, visualizations, etc.:</a:t>
            </a:r>
          </a:p>
          <a:p>
            <a:pPr lvl="1"/>
            <a:r>
              <a:rPr lang="en-US" i="1" dirty="0" smtClean="0"/>
              <a:t>Ad hoc</a:t>
            </a:r>
            <a:r>
              <a:rPr lang="en-US" dirty="0" smtClean="0"/>
              <a:t> vs. general</a:t>
            </a:r>
          </a:p>
          <a:p>
            <a:pPr lvl="1"/>
            <a:r>
              <a:rPr lang="en-US" dirty="0" smtClean="0"/>
              <a:t>Manual vs. automatic</a:t>
            </a:r>
          </a:p>
          <a:p>
            <a:r>
              <a:rPr lang="en-US" dirty="0" smtClean="0"/>
              <a:t>The bwv-846-prelude project consists of:</a:t>
            </a:r>
          </a:p>
          <a:p>
            <a:pPr lvl="1"/>
            <a:r>
              <a:rPr lang="en-US" i="1" dirty="0" smtClean="0"/>
              <a:t>ad hoc/</a:t>
            </a:r>
            <a:r>
              <a:rPr lang="en-US" dirty="0" smtClean="0"/>
              <a:t>automatic transformations of music</a:t>
            </a:r>
          </a:p>
          <a:p>
            <a:r>
              <a:rPr lang="en-US" dirty="0" smtClean="0"/>
              <a:t>This slide deck so far contains some:</a:t>
            </a:r>
          </a:p>
          <a:p>
            <a:pPr lvl="1"/>
            <a:r>
              <a:rPr lang="en-US" i="1" dirty="0" smtClean="0"/>
              <a:t>ad hoc</a:t>
            </a:r>
            <a:r>
              <a:rPr lang="en-US" i="1" dirty="0"/>
              <a:t>/</a:t>
            </a:r>
            <a:r>
              <a:rPr lang="en-US" dirty="0" smtClean="0"/>
              <a:t>manual visualizations of music transformations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xslt</a:t>
            </a:r>
            <a:r>
              <a:rPr lang="en-US" dirty="0" smtClean="0"/>
              <a:t>-visualizer project creates:</a:t>
            </a:r>
          </a:p>
          <a:p>
            <a:pPr lvl="1"/>
            <a:r>
              <a:rPr lang="en-US" dirty="0" smtClean="0"/>
              <a:t>general/automatic visualizations</a:t>
            </a:r>
          </a:p>
          <a:p>
            <a:r>
              <a:rPr lang="en-US" dirty="0" smtClean="0"/>
              <a:t>What about automatic visualizations of music transformations?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90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Experiments to conduct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Visualize the existing </a:t>
            </a:r>
            <a:r>
              <a:rPr lang="en-US" dirty="0" err="1" smtClean="0"/>
              <a:t>MusicXML</a:t>
            </a:r>
            <a:r>
              <a:rPr lang="en-US" dirty="0" smtClean="0"/>
              <a:t> transformations</a:t>
            </a:r>
          </a:p>
          <a:p>
            <a:r>
              <a:rPr lang="en-US" dirty="0" smtClean="0"/>
              <a:t>Render </a:t>
            </a:r>
            <a:r>
              <a:rPr lang="en-US" dirty="0" smtClean="0"/>
              <a:t>MusicXML to some kind of notation using SVG</a:t>
            </a:r>
          </a:p>
          <a:p>
            <a:r>
              <a:rPr lang="en-US" dirty="0"/>
              <a:t>Augment </a:t>
            </a:r>
            <a:r>
              <a:rPr lang="en-US" dirty="0" err="1"/>
              <a:t>xslt</a:t>
            </a:r>
            <a:r>
              <a:rPr lang="en-US" dirty="0"/>
              <a:t>-visualizer to work with SVG input/output</a:t>
            </a:r>
          </a:p>
          <a:p>
            <a:r>
              <a:rPr lang="en-US" dirty="0" smtClean="0"/>
              <a:t>Generate </a:t>
            </a:r>
            <a:r>
              <a:rPr lang="en-US" dirty="0" smtClean="0"/>
              <a:t>XSLT to derive the desired visualization</a:t>
            </a:r>
          </a:p>
          <a:p>
            <a:r>
              <a:rPr lang="en-US" dirty="0" smtClean="0"/>
              <a:t>Bonus: </a:t>
            </a:r>
            <a:r>
              <a:rPr lang="en-US" dirty="0" err="1" smtClean="0"/>
              <a:t>sonify</a:t>
            </a:r>
            <a:r>
              <a:rPr lang="en-US" dirty="0" smtClean="0"/>
              <a:t> note construction using </a:t>
            </a:r>
            <a:r>
              <a:rPr lang="en-US" dirty="0" err="1" smtClean="0"/>
              <a:t>WebMIDI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04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xslt</a:t>
            </a:r>
            <a:r>
              <a:rPr lang="en-US" dirty="0" smtClean="0"/>
              <a:t>-visualizer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introduced at Balisage 2016</a:t>
            </a:r>
          </a:p>
          <a:p>
            <a:pPr lvl="1"/>
            <a:r>
              <a:rPr lang="en-US" dirty="0" smtClean="0"/>
              <a:t>“Mystical Principles of XSLT: Enlightenment through Software Visualization” (</a:t>
            </a:r>
            <a:r>
              <a:rPr lang="en-US" dirty="0" smtClean="0">
                <a:hlinkClick r:id="rId2"/>
              </a:rPr>
              <a:t>paper</a:t>
            </a:r>
            <a:r>
              <a:rPr lang="en-US" dirty="0" smtClean="0"/>
              <a:t> | </a:t>
            </a:r>
            <a:r>
              <a:rPr lang="en-US" dirty="0" smtClean="0">
                <a:hlinkClick r:id="rId3"/>
              </a:rPr>
              <a:t>slides</a:t>
            </a:r>
            <a:r>
              <a:rPr lang="en-US" dirty="0" smtClean="0"/>
              <a:t>)</a:t>
            </a:r>
          </a:p>
          <a:p>
            <a:r>
              <a:rPr lang="en-US" dirty="0" smtClean="0"/>
              <a:t>Explain how it works:</a:t>
            </a:r>
            <a:endParaRPr lang="en-US" dirty="0"/>
          </a:p>
          <a:p>
            <a:pPr lvl="1"/>
            <a:r>
              <a:rPr lang="en-US" dirty="0" smtClean="0">
                <a:hlinkClick r:id="rId4"/>
              </a:rPr>
              <a:t>https://</a:t>
            </a:r>
            <a:r>
              <a:rPr lang="en-US" dirty="0">
                <a:hlinkClick r:id="rId4"/>
              </a:rPr>
              <a:t>github.com/evanlenz/xslt-visualizer</a:t>
            </a:r>
            <a:endParaRPr lang="en-US" dirty="0"/>
          </a:p>
          <a:p>
            <a:r>
              <a:rPr lang="en-US" dirty="0" smtClean="0"/>
              <a:t>Simple demo:</a:t>
            </a:r>
          </a:p>
          <a:p>
            <a:pPr lvl="1"/>
            <a:r>
              <a:rPr lang="en-US" dirty="0">
                <a:hlinkClick r:id="rId5"/>
              </a:rPr>
              <a:t>http://xmlportfolio.com/xslt-visualizer-demo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29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Experiments to conduct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Visualize the existing </a:t>
            </a:r>
            <a:r>
              <a:rPr lang="en-US" b="1" dirty="0" err="1" smtClean="0"/>
              <a:t>MusicXML</a:t>
            </a:r>
            <a:r>
              <a:rPr lang="en-US" b="1" dirty="0" smtClean="0"/>
              <a:t> transformations</a:t>
            </a:r>
          </a:p>
          <a:p>
            <a:r>
              <a:rPr lang="en-US" dirty="0"/>
              <a:t>Render </a:t>
            </a:r>
            <a:r>
              <a:rPr lang="en-US" dirty="0" err="1"/>
              <a:t>MusicXML</a:t>
            </a:r>
            <a:r>
              <a:rPr lang="en-US" dirty="0"/>
              <a:t> to some kind of notation using SVG</a:t>
            </a:r>
            <a:endParaRPr lang="en-US" dirty="0" smtClean="0"/>
          </a:p>
          <a:p>
            <a:r>
              <a:rPr lang="en-US" dirty="0" smtClean="0"/>
              <a:t>Augment </a:t>
            </a:r>
            <a:r>
              <a:rPr lang="en-US" dirty="0" err="1"/>
              <a:t>xslt</a:t>
            </a:r>
            <a:r>
              <a:rPr lang="en-US" dirty="0"/>
              <a:t>-visualizer to work with SVG </a:t>
            </a:r>
            <a:r>
              <a:rPr lang="en-US" dirty="0" smtClean="0"/>
              <a:t>output</a:t>
            </a:r>
            <a:endParaRPr lang="en-US" dirty="0"/>
          </a:p>
          <a:p>
            <a:r>
              <a:rPr lang="en-US" dirty="0" smtClean="0"/>
              <a:t>Generate XSLT to derive the desired visualization</a:t>
            </a:r>
          </a:p>
          <a:p>
            <a:r>
              <a:rPr lang="en-US" dirty="0" smtClean="0"/>
              <a:t>Bonus: </a:t>
            </a:r>
            <a:r>
              <a:rPr lang="en-US" dirty="0" err="1" smtClean="0"/>
              <a:t>sonify</a:t>
            </a:r>
            <a:r>
              <a:rPr lang="en-US" dirty="0" smtClean="0"/>
              <a:t> note construction using </a:t>
            </a:r>
            <a:r>
              <a:rPr lang="en-US" dirty="0" err="1" smtClean="0"/>
              <a:t>WebMIDI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35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just one measure…hmm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143000"/>
            <a:ext cx="8077200" cy="5052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4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Experiments to conduct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150" y="1295400"/>
            <a:ext cx="8324850" cy="4525963"/>
          </a:xfrm>
        </p:spPr>
        <p:txBody>
          <a:bodyPr/>
          <a:lstStyle/>
          <a:p>
            <a:r>
              <a:rPr lang="en-US" dirty="0" smtClean="0"/>
              <a:t>Visualize the existing </a:t>
            </a:r>
            <a:r>
              <a:rPr lang="en-US" dirty="0" err="1" smtClean="0"/>
              <a:t>MusicXML</a:t>
            </a:r>
            <a:r>
              <a:rPr lang="en-US" dirty="0" smtClean="0"/>
              <a:t> transformations</a:t>
            </a:r>
          </a:p>
          <a:p>
            <a:r>
              <a:rPr lang="en-US" b="1" dirty="0"/>
              <a:t>Render </a:t>
            </a:r>
            <a:r>
              <a:rPr lang="en-US" b="1" dirty="0" err="1"/>
              <a:t>MusicXML</a:t>
            </a:r>
            <a:r>
              <a:rPr lang="en-US" b="1" dirty="0"/>
              <a:t> to some kind of notation using SVG</a:t>
            </a:r>
          </a:p>
          <a:p>
            <a:r>
              <a:rPr lang="en-US" dirty="0" smtClean="0"/>
              <a:t>Augment </a:t>
            </a:r>
            <a:r>
              <a:rPr lang="en-US" dirty="0" err="1"/>
              <a:t>xslt</a:t>
            </a:r>
            <a:r>
              <a:rPr lang="en-US" dirty="0"/>
              <a:t>-visualizer to work with SVG </a:t>
            </a:r>
            <a:r>
              <a:rPr lang="en-US" dirty="0" smtClean="0"/>
              <a:t>output</a:t>
            </a:r>
            <a:endParaRPr lang="en-US" dirty="0"/>
          </a:p>
          <a:p>
            <a:r>
              <a:rPr lang="en-US" dirty="0" smtClean="0"/>
              <a:t>Generate XSLT to derive the desired visualization</a:t>
            </a:r>
          </a:p>
          <a:p>
            <a:r>
              <a:rPr lang="en-US" dirty="0" smtClean="0"/>
              <a:t>Bonus: </a:t>
            </a:r>
            <a:r>
              <a:rPr lang="en-US" dirty="0" err="1" smtClean="0"/>
              <a:t>sonify</a:t>
            </a:r>
            <a:r>
              <a:rPr lang="en-US" dirty="0" smtClean="0"/>
              <a:t> note construction using </a:t>
            </a:r>
            <a:r>
              <a:rPr lang="en-US" dirty="0" err="1" smtClean="0"/>
              <a:t>WebMIDI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16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Letting my younger self explain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hlinkClick r:id="rId2"/>
            </a:endParaRPr>
          </a:p>
          <a:p>
            <a:endParaRPr lang="en-US" dirty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>
              <a:hlinkClick r:id="rId2"/>
            </a:endParaRPr>
          </a:p>
          <a:p>
            <a:endParaRPr lang="en-US" dirty="0" smtClean="0">
              <a:hlinkClick r:id="rId2"/>
            </a:endParaRPr>
          </a:p>
          <a:p>
            <a:endParaRPr lang="en-US" dirty="0">
              <a:hlinkClick r:id="rId2"/>
            </a:endParaRPr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youtu.be/UGjeZf-ZhAU?t=144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1143000"/>
            <a:ext cx="6172200" cy="452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7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Experiments to conduct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150" y="1295400"/>
            <a:ext cx="8324850" cy="4525963"/>
          </a:xfrm>
        </p:spPr>
        <p:txBody>
          <a:bodyPr/>
          <a:lstStyle/>
          <a:p>
            <a:r>
              <a:rPr lang="en-US" dirty="0" smtClean="0"/>
              <a:t>Visualize the existing </a:t>
            </a:r>
            <a:r>
              <a:rPr lang="en-US" dirty="0" err="1" smtClean="0"/>
              <a:t>MusicXML</a:t>
            </a:r>
            <a:r>
              <a:rPr lang="en-US" dirty="0" smtClean="0"/>
              <a:t> transformations</a:t>
            </a:r>
          </a:p>
          <a:p>
            <a:r>
              <a:rPr lang="en-US" dirty="0"/>
              <a:t>Render </a:t>
            </a:r>
            <a:r>
              <a:rPr lang="en-US" dirty="0" err="1"/>
              <a:t>MusicXML</a:t>
            </a:r>
            <a:r>
              <a:rPr lang="en-US" dirty="0"/>
              <a:t> to some kind of notation using SVG</a:t>
            </a:r>
          </a:p>
          <a:p>
            <a:r>
              <a:rPr lang="en-US" b="1" dirty="0" smtClean="0"/>
              <a:t>Augment </a:t>
            </a:r>
            <a:r>
              <a:rPr lang="en-US" b="1" dirty="0" err="1"/>
              <a:t>xslt</a:t>
            </a:r>
            <a:r>
              <a:rPr lang="en-US" b="1" dirty="0"/>
              <a:t>-visualizer to work with SVG </a:t>
            </a:r>
            <a:r>
              <a:rPr lang="en-US" b="1" dirty="0" smtClean="0"/>
              <a:t>output</a:t>
            </a:r>
            <a:endParaRPr lang="en-US" b="1" dirty="0"/>
          </a:p>
          <a:p>
            <a:r>
              <a:rPr lang="en-US" dirty="0" smtClean="0"/>
              <a:t>Generate XSLT to derive the desired visualization</a:t>
            </a:r>
          </a:p>
          <a:p>
            <a:r>
              <a:rPr lang="en-US" dirty="0" smtClean="0"/>
              <a:t>Bonus: </a:t>
            </a:r>
            <a:r>
              <a:rPr lang="en-US" dirty="0" err="1" smtClean="0"/>
              <a:t>sonify</a:t>
            </a:r>
            <a:r>
              <a:rPr lang="en-US" dirty="0" smtClean="0"/>
              <a:t> note construction using </a:t>
            </a:r>
            <a:r>
              <a:rPr lang="en-US" dirty="0" err="1" smtClean="0"/>
              <a:t>WebMIDI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11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Show SVG output results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3387" y="1295400"/>
            <a:ext cx="8229600" cy="374396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71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Experiments to conduct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150" y="1295400"/>
            <a:ext cx="8324850" cy="4525963"/>
          </a:xfrm>
        </p:spPr>
        <p:txBody>
          <a:bodyPr/>
          <a:lstStyle/>
          <a:p>
            <a:r>
              <a:rPr lang="en-US" dirty="0" smtClean="0"/>
              <a:t>Visualize the existing </a:t>
            </a:r>
            <a:r>
              <a:rPr lang="en-US" dirty="0" err="1" smtClean="0"/>
              <a:t>MusicXML</a:t>
            </a:r>
            <a:r>
              <a:rPr lang="en-US" dirty="0" smtClean="0"/>
              <a:t> transformations</a:t>
            </a:r>
          </a:p>
          <a:p>
            <a:r>
              <a:rPr lang="en-US" dirty="0"/>
              <a:t>Render </a:t>
            </a:r>
            <a:r>
              <a:rPr lang="en-US" dirty="0" err="1"/>
              <a:t>MusicXML</a:t>
            </a:r>
            <a:r>
              <a:rPr lang="en-US" dirty="0"/>
              <a:t> to some kind of notation using SVG</a:t>
            </a:r>
          </a:p>
          <a:p>
            <a:r>
              <a:rPr lang="en-US" dirty="0" smtClean="0"/>
              <a:t>Augment </a:t>
            </a:r>
            <a:r>
              <a:rPr lang="en-US" dirty="0" err="1"/>
              <a:t>xslt</a:t>
            </a:r>
            <a:r>
              <a:rPr lang="en-US" dirty="0"/>
              <a:t>-visualizer to work with SVG </a:t>
            </a:r>
            <a:r>
              <a:rPr lang="en-US" dirty="0" smtClean="0"/>
              <a:t>output</a:t>
            </a:r>
            <a:endParaRPr lang="en-US" dirty="0"/>
          </a:p>
          <a:p>
            <a:r>
              <a:rPr lang="en-US" b="1" dirty="0" smtClean="0"/>
              <a:t>Generate XSLT to derive the desired visualization</a:t>
            </a:r>
          </a:p>
          <a:p>
            <a:r>
              <a:rPr lang="en-US" dirty="0" smtClean="0"/>
              <a:t>Bonus: </a:t>
            </a:r>
            <a:r>
              <a:rPr lang="en-US" dirty="0" err="1" smtClean="0"/>
              <a:t>sonify</a:t>
            </a:r>
            <a:r>
              <a:rPr lang="en-US" dirty="0" smtClean="0"/>
              <a:t> note construction using </a:t>
            </a:r>
            <a:r>
              <a:rPr lang="en-US" dirty="0" err="1" smtClean="0"/>
              <a:t>WebMIDI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63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SVG to SVG?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we want to see a visual relationship between two musical scores, how do we do that?</a:t>
            </a:r>
          </a:p>
          <a:p>
            <a:r>
              <a:rPr lang="en-US" dirty="0" smtClean="0"/>
              <a:t>We have </a:t>
            </a:r>
            <a:r>
              <a:rPr lang="en-US" dirty="0" err="1" smtClean="0"/>
              <a:t>MusicXML</a:t>
            </a:r>
            <a:r>
              <a:rPr lang="en-US" dirty="0" smtClean="0"/>
              <a:t> to SVG</a:t>
            </a:r>
          </a:p>
          <a:p>
            <a:r>
              <a:rPr lang="en-US" dirty="0" smtClean="0"/>
              <a:t>What about SVG to SVG?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7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 straightforward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349992"/>
            <a:ext cx="6201290" cy="479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35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tail wagging the dog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Not just:</a:t>
            </a:r>
          </a:p>
          <a:p>
            <a:pPr lvl="1"/>
            <a:r>
              <a:rPr lang="en-US" dirty="0" smtClean="0"/>
              <a:t>What is the visualization of this transformation?</a:t>
            </a:r>
          </a:p>
          <a:p>
            <a:r>
              <a:rPr lang="en-US" dirty="0" smtClean="0"/>
              <a:t>But:</a:t>
            </a:r>
          </a:p>
          <a:p>
            <a:pPr lvl="1"/>
            <a:r>
              <a:rPr lang="en-US" i="1" dirty="0" smtClean="0"/>
              <a:t>What is the transformation for the visualization I want?</a:t>
            </a:r>
          </a:p>
          <a:p>
            <a:r>
              <a:rPr lang="en-US" dirty="0" smtClean="0"/>
              <a:t>Proposed approach: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Get </a:t>
            </a:r>
            <a:r>
              <a:rPr lang="en-US" dirty="0"/>
              <a:t>annotated SVG rendering of original </a:t>
            </a:r>
            <a:r>
              <a:rPr lang="en-US" dirty="0" smtClean="0"/>
              <a:t>score (“SVG 1”)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Get </a:t>
            </a:r>
            <a:r>
              <a:rPr lang="en-US" dirty="0"/>
              <a:t>annotated SVG rendering of transformed </a:t>
            </a:r>
            <a:r>
              <a:rPr lang="en-US" dirty="0" smtClean="0"/>
              <a:t>score (“SVG 2”)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Automatically </a:t>
            </a:r>
            <a:r>
              <a:rPr lang="en-US" dirty="0"/>
              <a:t>derive a transformation from 1 to 2 </a:t>
            </a:r>
            <a:r>
              <a:rPr lang="en-US" dirty="0" smtClean="0"/>
              <a:t>just so </a:t>
            </a:r>
            <a:r>
              <a:rPr lang="en-US" dirty="0"/>
              <a:t>we can visualize </a:t>
            </a:r>
            <a:r>
              <a:rPr lang="en-US" dirty="0" smtClean="0"/>
              <a:t>their </a:t>
            </a:r>
            <a:r>
              <a:rPr lang="en-US" dirty="0" smtClean="0"/>
              <a:t>relationships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89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in Boost C++ documentation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hlinkClick r:id="rId2"/>
            </a:endParaRPr>
          </a:p>
          <a:p>
            <a:endParaRPr lang="en-US" dirty="0">
              <a:hlinkClick r:id="rId2"/>
            </a:endParaRP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github.com/boostorg/docca</a:t>
            </a:r>
            <a:endParaRPr lang="en-US" dirty="0" smtClean="0"/>
          </a:p>
          <a:p>
            <a:pPr lvl="1"/>
            <a:r>
              <a:rPr lang="en-US" dirty="0" smtClean="0"/>
              <a:t>Used in several Boost C++ projects</a:t>
            </a:r>
          </a:p>
          <a:p>
            <a:pPr lvl="1"/>
            <a:r>
              <a:rPr lang="en-US" dirty="0" smtClean="0"/>
              <a:t>XSLT designed in a multi-stage pipeline to facilitate easy debugging via visualization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arget output is “</a:t>
            </a:r>
            <a:r>
              <a:rPr lang="en-US" dirty="0" err="1" smtClean="0"/>
              <a:t>Quickbook</a:t>
            </a:r>
            <a:r>
              <a:rPr lang="en-US" dirty="0" smtClean="0"/>
              <a:t>,” a Markdown-like syntax that ultimately converts to HTML via “</a:t>
            </a:r>
            <a:r>
              <a:rPr lang="en-US" dirty="0" err="1" smtClean="0"/>
              <a:t>BoostBook</a:t>
            </a:r>
            <a:r>
              <a:rPr lang="en-US" dirty="0" smtClean="0"/>
              <a:t>” and then </a:t>
            </a:r>
            <a:r>
              <a:rPr lang="en-US" dirty="0" err="1" smtClean="0"/>
              <a:t>DocBook</a:t>
            </a:r>
            <a:endParaRPr lang="en-US" dirty="0" smtClean="0"/>
          </a:p>
          <a:p>
            <a:r>
              <a:rPr lang="en-US" dirty="0" smtClean="0"/>
              <a:t>Demo</a:t>
            </a:r>
            <a:r>
              <a:rPr lang="en-US" dirty="0" smtClean="0"/>
              <a:t>: </a:t>
            </a:r>
            <a:r>
              <a:rPr lang="en-US" dirty="0" err="1" smtClean="0"/>
              <a:t>xslt</a:t>
            </a:r>
            <a:r>
              <a:rPr lang="en-US" dirty="0" smtClean="0"/>
              <a:t>-visualizer applied to </a:t>
            </a:r>
            <a:r>
              <a:rPr lang="en-US" dirty="0" err="1" smtClean="0"/>
              <a:t>docca</a:t>
            </a:r>
            <a:r>
              <a:rPr lang="en-US" dirty="0" smtClean="0"/>
              <a:t> </a:t>
            </a:r>
            <a:r>
              <a:rPr lang="en-US" dirty="0" smtClean="0"/>
              <a:t>XSLT</a:t>
            </a:r>
          </a:p>
          <a:p>
            <a:pPr lvl="1"/>
            <a:r>
              <a:rPr lang="en-US" dirty="0" smtClean="0"/>
              <a:t>Links:</a:t>
            </a:r>
            <a:endParaRPr lang="en-US" dirty="0" smtClean="0"/>
          </a:p>
          <a:p>
            <a:pPr lvl="2"/>
            <a:r>
              <a:rPr lang="en-US" dirty="0">
                <a:hlinkClick r:id="rId3"/>
              </a:rPr>
              <a:t>Example </a:t>
            </a:r>
            <a:r>
              <a:rPr lang="en-US" dirty="0" smtClean="0">
                <a:hlinkClick r:id="rId3"/>
              </a:rPr>
              <a:t>page</a:t>
            </a:r>
            <a:endParaRPr lang="en-US" dirty="0" smtClean="0"/>
          </a:p>
          <a:p>
            <a:pPr lvl="2"/>
            <a:r>
              <a:rPr lang="en-US" dirty="0" smtClean="0">
                <a:hlinkClick r:id="rId4"/>
              </a:rPr>
              <a:t>Stage 1 transformation visualized</a:t>
            </a:r>
            <a:r>
              <a:rPr lang="en-US" dirty="0" smtClean="0"/>
              <a:t> (Use horizontal slider at top of page!)</a:t>
            </a:r>
          </a:p>
          <a:p>
            <a:pPr lvl="2"/>
            <a:r>
              <a:rPr lang="en-US" dirty="0" smtClean="0">
                <a:hlinkClick r:id="rId5"/>
              </a:rPr>
              <a:t>Stage 2 transformation visualized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0" y="1295400"/>
            <a:ext cx="2638793" cy="84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25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annotation to common.xsl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Rules: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&lt;!-- 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Delete all these, at least by default --&gt;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match="note | backup | tied | dot | comment()"/&gt;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&lt;!-- Force all the preserved notes to be whole notes --&gt;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mode="content" match="note/type"&gt;whole&lt;/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mode="content" match="duration"&gt;16&lt;/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&lt;!-- Speed up the tempo --&gt;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mode="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att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-value" match="@tempo"&gt;{8 * .}&lt;/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79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annotation to common.xsl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Rules:</a:t>
            </a: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 smtClean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&lt;!-- </a:t>
            </a: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Delete all these, at least by default --&gt;</a:t>
            </a:r>
          </a:p>
          <a:p>
            <a:pPr marL="0" indent="0">
              <a:buNone/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match="note | backup | tied | dot | comment()"/&gt;</a:t>
            </a:r>
          </a:p>
          <a:p>
            <a:pPr marL="0" indent="0">
              <a:buNone/>
            </a:pPr>
            <a:endParaRPr lang="en-US" sz="1400" dirty="0">
              <a:solidFill>
                <a:schemeClr val="bg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&lt;!-- Force all the preserved notes to be whole notes --&gt;</a:t>
            </a:r>
          </a:p>
          <a:p>
            <a:pPr marL="0" indent="0">
              <a:buNone/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mode="content" match="note/type"&gt;whole&lt;/</a:t>
            </a:r>
            <a:r>
              <a:rPr lang="en-US" sz="1400" dirty="0" err="1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mode="content" match="duration"&gt;16&lt;/</a:t>
            </a:r>
            <a:r>
              <a:rPr lang="en-US" sz="1400" dirty="0" err="1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1400" dirty="0">
              <a:solidFill>
                <a:schemeClr val="bg2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&lt;!-- Speed up the tempo --&gt;</a:t>
            </a:r>
          </a:p>
          <a:p>
            <a:pPr marL="0" indent="0">
              <a:buNone/>
            </a:pP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1400" dirty="0" err="1" smtClean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mode="</a:t>
            </a:r>
            <a:r>
              <a:rPr lang="en-US" sz="1400" dirty="0" err="1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att</a:t>
            </a:r>
            <a:r>
              <a:rPr lang="en-US" sz="1400" dirty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-value" match="@tempo"&gt;{8 * .}&lt;/</a:t>
            </a:r>
            <a:r>
              <a:rPr lang="en-US" sz="1400" dirty="0" err="1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 smtClean="0">
                <a:solidFill>
                  <a:schemeClr val="bg2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&lt;!-- Insert a tracking ID for notes that we preserve (to support downstream visualizations) --&gt;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mode="insert" match="note"&gt;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xsl:attribute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name="v:id" select="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functx:path-to-node-with-pos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(.)"/&gt;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&lt;/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xsl:template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63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Show my happy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full story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Get annotated SVG rendering of original score (“SVG 1”)</a:t>
            </a:r>
          </a:p>
          <a:p>
            <a:pPr marL="1314450" lvl="2" indent="-457200"/>
            <a:r>
              <a:rPr lang="en-US" dirty="0"/>
              <a:t>Using </a:t>
            </a:r>
            <a:r>
              <a:rPr lang="en-US" dirty="0">
                <a:hlinkClick r:id="rId2"/>
              </a:rPr>
              <a:t>svg-output.xsl</a:t>
            </a: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Get annotated SVG rendering of transformed score (“SVG 2”)</a:t>
            </a:r>
          </a:p>
          <a:p>
            <a:pPr marL="1314450" lvl="2" indent="-457200"/>
            <a:r>
              <a:rPr lang="en-US" dirty="0" smtClean="0"/>
              <a:t>Also using </a:t>
            </a:r>
            <a:r>
              <a:rPr lang="en-US" dirty="0" smtClean="0">
                <a:hlinkClick r:id="rId2"/>
              </a:rPr>
              <a:t>svg-output.xsl</a:t>
            </a:r>
            <a:endParaRPr lang="en-US" dirty="0"/>
          </a:p>
          <a:p>
            <a:pPr marL="1314450" lvl="2" indent="-457200"/>
            <a:r>
              <a:rPr lang="en-US" dirty="0" smtClean="0"/>
              <a:t>The transformed score comes from </a:t>
            </a:r>
            <a:r>
              <a:rPr lang="en-US" dirty="0" smtClean="0">
                <a:hlinkClick r:id="rId3"/>
              </a:rPr>
              <a:t>bwv-846-prelude</a:t>
            </a:r>
            <a:r>
              <a:rPr lang="en-US" dirty="0" smtClean="0"/>
              <a:t> stylesheets, augmented with the insertion of v:id attributes as described above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Automatically </a:t>
            </a:r>
            <a:r>
              <a:rPr lang="en-US" dirty="0"/>
              <a:t>derive a transformation from 1 to 2 just so we can visualize their relationships</a:t>
            </a:r>
          </a:p>
          <a:p>
            <a:pPr marL="1314450" lvl="2" indent="-457200"/>
            <a:r>
              <a:rPr lang="en-US" dirty="0"/>
              <a:t>Given SVG 2 as input, </a:t>
            </a:r>
            <a:r>
              <a:rPr lang="en-US" dirty="0">
                <a:hlinkClick r:id="rId4"/>
              </a:rPr>
              <a:t>derive-transformation.xsl</a:t>
            </a:r>
            <a:r>
              <a:rPr lang="en-US" dirty="0"/>
              <a:t> generates a </a:t>
            </a:r>
            <a:r>
              <a:rPr lang="en-US" dirty="0">
                <a:hlinkClick r:id="rId5"/>
              </a:rPr>
              <a:t>new stylesheet </a:t>
            </a:r>
            <a:r>
              <a:rPr lang="en-US" dirty="0"/>
              <a:t>that outputs SVG 2, but grabs all of the annotated nodes </a:t>
            </a:r>
            <a:r>
              <a:rPr lang="en-US" dirty="0" smtClean="0"/>
              <a:t>(musical </a:t>
            </a:r>
            <a:r>
              <a:rPr lang="en-US" dirty="0"/>
              <a:t>notes) from SVG 1. </a:t>
            </a:r>
            <a:r>
              <a:rPr lang="en-US" dirty="0">
                <a:hlinkClick r:id="rId4"/>
              </a:rPr>
              <a:t>See visualization</a:t>
            </a:r>
            <a:r>
              <a:rPr lang="en-US" dirty="0"/>
              <a:t> of markup transformation</a:t>
            </a:r>
            <a:r>
              <a:rPr lang="en-US" dirty="0" smtClean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Finally, see (and hear!) the derived transformation in “visual mode” – </a:t>
            </a:r>
            <a:r>
              <a:rPr lang="en-US" b="1" i="1" dirty="0" smtClean="0"/>
              <a:t>NB: use the horizontal slider at the top</a:t>
            </a:r>
          </a:p>
          <a:p>
            <a:pPr marL="1314450" lvl="2" indent="-457200"/>
            <a:r>
              <a:rPr lang="en-US" dirty="0" smtClean="0"/>
              <a:t>Results: </a:t>
            </a:r>
            <a:r>
              <a:rPr lang="en-US" dirty="0" smtClean="0">
                <a:hlinkClick r:id="rId6"/>
              </a:rPr>
              <a:t>bass-2</a:t>
            </a:r>
            <a:r>
              <a:rPr lang="en-US" dirty="0" smtClean="0"/>
              <a:t>, </a:t>
            </a:r>
            <a:r>
              <a:rPr lang="en-US" dirty="0" smtClean="0">
                <a:hlinkClick r:id="rId7"/>
              </a:rPr>
              <a:t>bass-1</a:t>
            </a:r>
            <a:r>
              <a:rPr lang="en-US" dirty="0" smtClean="0"/>
              <a:t>, </a:t>
            </a:r>
            <a:r>
              <a:rPr lang="en-US" dirty="0" smtClean="0">
                <a:hlinkClick r:id="rId8"/>
              </a:rPr>
              <a:t>treble-1</a:t>
            </a:r>
            <a:r>
              <a:rPr lang="en-US" dirty="0" smtClean="0"/>
              <a:t>, </a:t>
            </a:r>
            <a:r>
              <a:rPr lang="en-US" dirty="0" smtClean="0">
                <a:hlinkClick r:id="rId9"/>
              </a:rPr>
              <a:t>treble-2</a:t>
            </a:r>
            <a:r>
              <a:rPr lang="en-US" dirty="0" smtClean="0"/>
              <a:t>, </a:t>
            </a:r>
            <a:r>
              <a:rPr lang="en-US" dirty="0" smtClean="0">
                <a:hlinkClick r:id="rId10"/>
              </a:rPr>
              <a:t>treble-3</a:t>
            </a:r>
            <a:r>
              <a:rPr lang="en-US" dirty="0" smtClean="0"/>
              <a:t>, </a:t>
            </a:r>
            <a:r>
              <a:rPr lang="en-US" dirty="0" smtClean="0">
                <a:hlinkClick r:id="rId11"/>
              </a:rPr>
              <a:t>chords</a:t>
            </a:r>
            <a:endParaRPr lang="en-US" dirty="0" smtClean="0"/>
          </a:p>
          <a:p>
            <a:pPr marL="1314450" lvl="2" indent="-457200"/>
            <a:r>
              <a:rPr lang="en-US" dirty="0"/>
              <a:t>Shows rendered SVG in both columns (</a:t>
            </a:r>
            <a:r>
              <a:rPr lang="en-US" dirty="0" smtClean="0"/>
              <a:t>using </a:t>
            </a:r>
            <a:r>
              <a:rPr lang="en-US" dirty="0"/>
              <a:t>slight, as-yet-unpublished modifications to </a:t>
            </a:r>
            <a:r>
              <a:rPr lang="en-US" dirty="0" err="1">
                <a:hlinkClick r:id="rId12"/>
              </a:rPr>
              <a:t>xslt</a:t>
            </a:r>
            <a:r>
              <a:rPr lang="en-US" dirty="0">
                <a:hlinkClick r:id="rId12"/>
              </a:rPr>
              <a:t>-visualizer</a:t>
            </a:r>
            <a:r>
              <a:rPr lang="en-US" dirty="0"/>
              <a:t>)</a:t>
            </a:r>
          </a:p>
          <a:p>
            <a:pPr marL="1314450" lvl="2" indent="-457200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6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is the technology I’m really after: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175" y="1643062"/>
            <a:ext cx="63436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4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</a:p>
          <a:p>
            <a:r>
              <a:rPr lang="en-US" dirty="0" smtClean="0"/>
              <a:t>Contact info:</a:t>
            </a:r>
          </a:p>
          <a:p>
            <a:pPr lvl="1"/>
            <a:r>
              <a:rPr lang="en-US" dirty="0" smtClean="0"/>
              <a:t>Evan Lenz</a:t>
            </a:r>
          </a:p>
          <a:p>
            <a:pPr lvl="1"/>
            <a:r>
              <a:rPr lang="en-US" dirty="0" smtClean="0"/>
              <a:t>evan@lenzconsulting.com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81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I met XML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143000"/>
            <a:ext cx="6553200" cy="490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41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Bach’s Prelude in C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8800" y="1219200"/>
            <a:ext cx="5265770" cy="483339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30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Musical transformations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Useful for analysis and learning</a:t>
            </a:r>
          </a:p>
          <a:p>
            <a:r>
              <a:rPr lang="en-US" dirty="0" smtClean="0"/>
              <a:t>For example:</a:t>
            </a:r>
          </a:p>
          <a:p>
            <a:pPr lvl="1"/>
            <a:r>
              <a:rPr lang="en-US" dirty="0" smtClean="0"/>
              <a:t>Creating a practice plan to learn a piano piece</a:t>
            </a:r>
          </a:p>
          <a:p>
            <a:r>
              <a:rPr lang="en-US" dirty="0" smtClean="0"/>
              <a:t>A transformation could be:</a:t>
            </a:r>
          </a:p>
          <a:p>
            <a:pPr lvl="1"/>
            <a:r>
              <a:rPr lang="en-US" dirty="0" smtClean="0"/>
              <a:t>An extraction: “Play just these measures”</a:t>
            </a:r>
          </a:p>
          <a:p>
            <a:pPr lvl="1"/>
            <a:r>
              <a:rPr lang="en-US" dirty="0"/>
              <a:t>A reduction: “Play just the bass line”</a:t>
            </a:r>
          </a:p>
          <a:p>
            <a:pPr lvl="1"/>
            <a:r>
              <a:rPr lang="en-US" dirty="0" smtClean="0"/>
              <a:t>A conversion:</a:t>
            </a:r>
          </a:p>
          <a:p>
            <a:pPr lvl="2"/>
            <a:r>
              <a:rPr lang="en-US" dirty="0" smtClean="0"/>
              <a:t>“Play with a dotted rhythm (swing)”</a:t>
            </a:r>
          </a:p>
          <a:p>
            <a:pPr lvl="2"/>
            <a:r>
              <a:rPr lang="en-US" dirty="0" smtClean="0"/>
              <a:t>Break these solid chords</a:t>
            </a:r>
          </a:p>
          <a:p>
            <a:pPr lvl="2"/>
            <a:r>
              <a:rPr lang="en-US" dirty="0" smtClean="0"/>
              <a:t>Solidify these broken chords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57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experiment in musical transformations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382000" cy="4525963"/>
          </a:xfrm>
        </p:spPr>
        <p:txBody>
          <a:bodyPr/>
          <a:lstStyle/>
          <a:p>
            <a:r>
              <a:rPr lang="en-US" dirty="0" smtClean="0"/>
              <a:t>Automatic analysis of J. S. Bach’s Prelude in C Major, BWV 846</a:t>
            </a:r>
          </a:p>
          <a:p>
            <a:pPr lvl="1"/>
            <a:r>
              <a:rPr lang="en-US" i="1" dirty="0" smtClean="0"/>
              <a:t>Ad hoc</a:t>
            </a:r>
            <a:r>
              <a:rPr lang="en-US" dirty="0" smtClean="0"/>
              <a:t> XSLT stylesheets converting </a:t>
            </a:r>
            <a:r>
              <a:rPr lang="en-US" dirty="0" err="1" smtClean="0"/>
              <a:t>MusicXML</a:t>
            </a:r>
            <a:r>
              <a:rPr lang="en-US" dirty="0" smtClean="0"/>
              <a:t> to </a:t>
            </a:r>
            <a:r>
              <a:rPr lang="en-US" dirty="0" err="1" smtClean="0"/>
              <a:t>MusicXML</a:t>
            </a:r>
            <a:endParaRPr lang="en-US" dirty="0" smtClean="0"/>
          </a:p>
          <a:p>
            <a:r>
              <a:rPr lang="en-US" dirty="0" smtClean="0"/>
              <a:t>Piece has a simple structure</a:t>
            </a:r>
          </a:p>
          <a:p>
            <a:pPr lvl="1"/>
            <a:r>
              <a:rPr lang="en-US" dirty="0" smtClean="0"/>
              <a:t>One arpeggiated chord per measure</a:t>
            </a:r>
          </a:p>
          <a:p>
            <a:pPr lvl="1"/>
            <a:r>
              <a:rPr lang="en-US" dirty="0" smtClean="0"/>
              <a:t>Five distinct notes each (two in left hand, three in right hand)</a:t>
            </a:r>
          </a:p>
          <a:p>
            <a:r>
              <a:rPr lang="en-US" dirty="0" smtClean="0"/>
              <a:t>Six transformations:</a:t>
            </a:r>
          </a:p>
          <a:p>
            <a:pPr lvl="1"/>
            <a:r>
              <a:rPr lang="en-US" dirty="0" smtClean="0"/>
              <a:t>One for bass line</a:t>
            </a:r>
          </a:p>
          <a:p>
            <a:pPr lvl="1"/>
            <a:r>
              <a:rPr lang="en-US" dirty="0" smtClean="0"/>
              <a:t>One for each of the remaining four notes in a chord</a:t>
            </a:r>
          </a:p>
          <a:p>
            <a:pPr lvl="1"/>
            <a:r>
              <a:rPr lang="en-US" dirty="0" smtClean="0"/>
              <a:t>All combined (into solid chords)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73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quickly can I extract the top voice?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a look at the </a:t>
            </a:r>
            <a:r>
              <a:rPr lang="en-US" dirty="0" err="1" smtClean="0"/>
              <a:t>MusicXML</a:t>
            </a:r>
            <a:r>
              <a:rPr lang="en-US" dirty="0" smtClean="0"/>
              <a:t> (</a:t>
            </a:r>
            <a:r>
              <a:rPr lang="en-US" dirty="0" smtClean="0">
                <a:hlinkClick r:id="rId2"/>
              </a:rPr>
              <a:t>score.xml</a:t>
            </a:r>
            <a:r>
              <a:rPr lang="en-US" dirty="0" smtClean="0"/>
              <a:t>)</a:t>
            </a:r>
          </a:p>
          <a:p>
            <a:r>
              <a:rPr lang="en-US" dirty="0" smtClean="0"/>
              <a:t>Determine what needs to change</a:t>
            </a:r>
          </a:p>
          <a:p>
            <a:pPr lvl="1"/>
            <a:r>
              <a:rPr lang="en-US" dirty="0" smtClean="0"/>
              <a:t>Minimize what I change (keep everything the same by default)</a:t>
            </a:r>
          </a:p>
          <a:p>
            <a:pPr lvl="2"/>
            <a:r>
              <a:rPr lang="en-US" dirty="0" smtClean="0"/>
              <a:t>Conversely, minimize what I need to already know about </a:t>
            </a:r>
            <a:r>
              <a:rPr lang="en-US" dirty="0" err="1" smtClean="0"/>
              <a:t>MusicXML</a:t>
            </a:r>
            <a:endParaRPr lang="en-US" dirty="0" smtClean="0"/>
          </a:p>
          <a:p>
            <a:pPr lvl="1"/>
            <a:r>
              <a:rPr lang="en-US" dirty="0" smtClean="0"/>
              <a:t>Get rid of the notes I don’t want</a:t>
            </a:r>
          </a:p>
          <a:p>
            <a:pPr lvl="1"/>
            <a:r>
              <a:rPr lang="en-US" dirty="0" smtClean="0"/>
              <a:t>Keep the ones I do want</a:t>
            </a:r>
          </a:p>
          <a:p>
            <a:pPr lvl="1"/>
            <a:r>
              <a:rPr lang="en-US" dirty="0" smtClean="0"/>
              <a:t>Play them at the beginning of each measure</a:t>
            </a:r>
          </a:p>
          <a:p>
            <a:pPr lvl="1"/>
            <a:r>
              <a:rPr lang="en-US" dirty="0" smtClean="0"/>
              <a:t>Make them longer (whole notes)</a:t>
            </a:r>
          </a:p>
          <a:p>
            <a:pPr lvl="1"/>
            <a:r>
              <a:rPr lang="en-US" dirty="0" smtClean="0"/>
              <a:t>Speed up the tempo</a:t>
            </a:r>
          </a:p>
          <a:p>
            <a:r>
              <a:rPr lang="en-US" dirty="0" smtClean="0"/>
              <a:t>Show result</a:t>
            </a:r>
          </a:p>
          <a:p>
            <a:pPr lvl="1"/>
            <a:r>
              <a:rPr lang="en-US" dirty="0" smtClean="0"/>
              <a:t>Then look at how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BE778B-AC8B-4D34-A2C1-C0815680AFD8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83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Lenz">
      <a:dk1>
        <a:srgbClr val="000000"/>
      </a:dk1>
      <a:lt1>
        <a:srgbClr val="FFFFFF"/>
      </a:lt1>
      <a:dk2>
        <a:srgbClr val="8E181B"/>
      </a:dk2>
      <a:lt2>
        <a:srgbClr val="FFFFFF"/>
      </a:lt2>
      <a:accent1>
        <a:srgbClr val="410506"/>
      </a:accent1>
      <a:accent2>
        <a:srgbClr val="D2D039"/>
      </a:accent2>
      <a:accent3>
        <a:srgbClr val="BEBC33"/>
      </a:accent3>
      <a:accent4>
        <a:srgbClr val="0A6296"/>
      </a:accent4>
      <a:accent5>
        <a:srgbClr val="72BFEE"/>
      </a:accent5>
      <a:accent6>
        <a:srgbClr val="BCDCF5"/>
      </a:accent6>
      <a:hlink>
        <a:srgbClr val="000000"/>
      </a:hlink>
      <a:folHlink>
        <a:srgbClr val="C0C0C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28575">
          <a:solidFill>
            <a:schemeClr val="accent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A6296"/>
        </a:dk2>
        <a:lt2>
          <a:srgbClr val="C0C0C0"/>
        </a:lt2>
        <a:accent1>
          <a:srgbClr val="72BFEE"/>
        </a:accent1>
        <a:accent2>
          <a:srgbClr val="D2D039"/>
        </a:accent2>
        <a:accent3>
          <a:srgbClr val="FFFFFF"/>
        </a:accent3>
        <a:accent4>
          <a:srgbClr val="000000"/>
        </a:accent4>
        <a:accent5>
          <a:srgbClr val="BCDCF5"/>
        </a:accent5>
        <a:accent6>
          <a:srgbClr val="BEBC33"/>
        </a:accent6>
        <a:hlink>
          <a:srgbClr val="410506"/>
        </a:hlink>
        <a:folHlink>
          <a:srgbClr val="8E181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</TotalTime>
  <Words>2152</Words>
  <Application>Microsoft Office PowerPoint</Application>
  <PresentationFormat>On-screen Show (4:3)</PresentationFormat>
  <Paragraphs>409</Paragraphs>
  <Slides>44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Courier New</vt:lpstr>
      <vt:lpstr>Wingdings</vt:lpstr>
      <vt:lpstr>Default Design</vt:lpstr>
      <vt:lpstr>Visualizing Musical Transformations</vt:lpstr>
      <vt:lpstr>Ambitious plans</vt:lpstr>
      <vt:lpstr>xslt-visualizer</vt:lpstr>
      <vt:lpstr>Use in Boost C++ documentation</vt:lpstr>
      <vt:lpstr>Before I met XML</vt:lpstr>
      <vt:lpstr>Bach’s Prelude in C</vt:lpstr>
      <vt:lpstr>Musical transformations</vt:lpstr>
      <vt:lpstr>An experiment in musical transformations</vt:lpstr>
      <vt:lpstr>How quickly can I extract the top voice?</vt:lpstr>
      <vt:lpstr>The first two measures</vt:lpstr>
      <vt:lpstr>The first two measures</vt:lpstr>
      <vt:lpstr>The first two measures</vt:lpstr>
      <vt:lpstr>The first two measures</vt:lpstr>
      <vt:lpstr>The first two measures</vt:lpstr>
      <vt:lpstr>The first two measures</vt:lpstr>
      <vt:lpstr>An experiment in musical transformations</vt:lpstr>
      <vt:lpstr>The note each transform extracts</vt:lpstr>
      <vt:lpstr>Foundation: Modified identity transform</vt:lpstr>
      <vt:lpstr>Rules shared by all the transformations</vt:lpstr>
      <vt:lpstr>MusicXML excerpt</vt:lpstr>
      <vt:lpstr>MusicXML excerpt</vt:lpstr>
      <vt:lpstr>Preserving just a right-hand “voice”</vt:lpstr>
      <vt:lpstr>Seeing what treble-summary.xsl does</vt:lpstr>
      <vt:lpstr>Preserving just a left-hand “voice”</vt:lpstr>
      <vt:lpstr>Seeing what bass-summary.xsl does</vt:lpstr>
      <vt:lpstr>Combining all the results </vt:lpstr>
      <vt:lpstr>Seeing what chord-summary.xsl selects</vt:lpstr>
      <vt:lpstr>Two dimensions to think about</vt:lpstr>
      <vt:lpstr>Experiments to conduct</vt:lpstr>
      <vt:lpstr>Experiments to conduct</vt:lpstr>
      <vt:lpstr>This is just one measure…hmm</vt:lpstr>
      <vt:lpstr>Experiments to conduct</vt:lpstr>
      <vt:lpstr>Letting my younger self explain</vt:lpstr>
      <vt:lpstr>Experiments to conduct</vt:lpstr>
      <vt:lpstr>Show SVG output results</vt:lpstr>
      <vt:lpstr>Experiments to conduct</vt:lpstr>
      <vt:lpstr>What about SVG to SVG?</vt:lpstr>
      <vt:lpstr>Not straightforward</vt:lpstr>
      <vt:lpstr>The tail wagging the dog</vt:lpstr>
      <vt:lpstr>Add annotation to common.xsl</vt:lpstr>
      <vt:lpstr>Add annotation to common.xsl</vt:lpstr>
      <vt:lpstr>Show my happy results</vt:lpstr>
      <vt:lpstr>This is the technology I’m really after:</vt:lpstr>
      <vt:lpstr>Thank you!</vt:lpstr>
    </vt:vector>
  </TitlesOfParts>
  <Company>ProPoint Graphics, LLC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Nelson</dc:creator>
  <cp:lastModifiedBy>Evan Lenz</cp:lastModifiedBy>
  <cp:revision>76</cp:revision>
  <dcterms:created xsi:type="dcterms:W3CDTF">2010-03-05T19:53:58Z</dcterms:created>
  <dcterms:modified xsi:type="dcterms:W3CDTF">2021-09-18T00:31:03Z</dcterms:modified>
</cp:coreProperties>
</file>