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7"/>
  </p:notesMasterIdLst>
  <p:sldIdLst>
    <p:sldId id="278" r:id="rId5"/>
    <p:sldId id="279" r:id="rId6"/>
    <p:sldId id="294" r:id="rId7"/>
    <p:sldId id="282" r:id="rId8"/>
    <p:sldId id="292" r:id="rId9"/>
    <p:sldId id="284" r:id="rId10"/>
    <p:sldId id="285" r:id="rId11"/>
    <p:sldId id="287" r:id="rId12"/>
    <p:sldId id="288" r:id="rId13"/>
    <p:sldId id="289" r:id="rId14"/>
    <p:sldId id="290" r:id="rId15"/>
    <p:sldId id="29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19" autoAdjust="0"/>
  </p:normalViewPr>
  <p:slideViewPr>
    <p:cSldViewPr snapToGrid="0">
      <p:cViewPr varScale="1">
        <p:scale>
          <a:sx n="78" d="100"/>
          <a:sy n="78" d="100"/>
        </p:scale>
        <p:origin x="530" y="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1546-198A-4195-BCF8-F0FF54C90E5E}" type="datetimeFigureOut">
              <a:rPr lang="en-US" smtClean="0"/>
              <a:t>8/10/2020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6DE88F-1F85-4A27-9D34-D74A50E7B0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0091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77348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38747-4367-4BD2-8D51-C97E202738E2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746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>
            <a:extLst>
              <a:ext uri="{FF2B5EF4-FFF2-40B4-BE49-F238E27FC236}">
                <a16:creationId xmlns:a16="http://schemas.microsoft.com/office/drawing/2014/main" id="{CE39118B-B3AD-4BD4-BA22-DEFF4E76CE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247728"/>
            <a:ext cx="10353762" cy="543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1B079-7EF0-44EE-B798-BCC497C9F3B2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0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F70A8-1D13-4657-95F0-A9EA54967B8D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B90AC-71BD-4C7F-8ACA-7B3F18292E63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3F0D53-0705-41B7-8554-09D21E7807F9}"/>
              </a:ext>
            </a:extLst>
          </p:cNvPr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F647CD-0F1A-4BB3-89E0-A74F1E1B098D}"/>
              </a:ext>
            </a:extLst>
          </p:cNvPr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7529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EFC2C-8905-46F0-B443-CE905B76BA01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09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49"/>
            <a:ext cx="3300984" cy="764783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768112"/>
            <a:ext cx="3300984" cy="302308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76478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768110"/>
            <a:ext cx="3300984" cy="302308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79DC3-C9B5-499E-9140-0DC28B7074E2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264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>
            <a:extLst>
              <a:ext uri="{FF2B5EF4-FFF2-40B4-BE49-F238E27FC236}">
                <a16:creationId xmlns:a16="http://schemas.microsoft.com/office/drawing/2014/main" id="{7E87C569-D426-4615-ADA7-B370EA983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>
            <a:extLst>
              <a:ext uri="{FF2B5EF4-FFF2-40B4-BE49-F238E27FC236}">
                <a16:creationId xmlns:a16="http://schemas.microsoft.com/office/drawing/2014/main" id="{7B353ED4-7AD0-46C9-88ED-1A16B1433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>
            <a:extLst>
              <a:ext uri="{FF2B5EF4-FFF2-40B4-BE49-F238E27FC236}">
                <a16:creationId xmlns:a16="http://schemas.microsoft.com/office/drawing/2014/main" id="{F561D985-AD57-459A-B3A6-EBF2960397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572443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572442"/>
            <a:ext cx="3300984" cy="121875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33EA-E472-4D22-9C03-A9C14AA21CED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254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55A3C-5767-4844-A0A3-83778C2E5409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486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763439"/>
            <a:ext cx="9590550" cy="133349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507A8-A5CF-4D38-AB86-7EDDA87A85D4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40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618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76450"/>
            <a:ext cx="4856841" cy="3622671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0716" y="2076451"/>
            <a:ext cx="4856841" cy="3622672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CD27C-8599-43EF-BA1D-14DDC1946E06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20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>
            <a:extLst>
              <a:ext uri="{FF2B5EF4-FFF2-40B4-BE49-F238E27FC236}">
                <a16:creationId xmlns:a16="http://schemas.microsoft.com/office/drawing/2014/main" id="{37B721FF-D609-4D98-9D19-CF75AA8A5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29200" cy="4099959"/>
          </a:xfrm>
          <a:prstGeom prst="rect">
            <a:avLst/>
          </a:prstGeom>
        </p:spPr>
      </p:pic>
      <p:pic>
        <p:nvPicPr>
          <p:cNvPr id="21" name="Picture 20" descr="Slate-V2-HD-compPhotoInset.png">
            <a:extLst>
              <a:ext uri="{FF2B5EF4-FFF2-40B4-BE49-F238E27FC236}">
                <a16:creationId xmlns:a16="http://schemas.microsoft.com/office/drawing/2014/main" id="{073936BD-C868-433F-8E84-D6DD8E640E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357" y="1734506"/>
            <a:ext cx="5029200" cy="40999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013" y="1855153"/>
            <a:ext cx="4764764" cy="6924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6013" y="2702103"/>
            <a:ext cx="4764764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3166" y="1855152"/>
            <a:ext cx="4779582" cy="6924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3167" y="2702103"/>
            <a:ext cx="4779581" cy="304353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43D99-809A-49C0-96E5-4250D0B498EE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120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3DE9B-B678-4EFB-BB7D-A4370204A0B0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94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812DA-F765-4142-A6A3-A8ED7235E082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13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0800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673351"/>
            <a:ext cx="3706889" cy="301625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277FD-7DE6-41D4-930D-AC99F5AFE54E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55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>
            <a:extLst>
              <a:ext uri="{FF2B5EF4-FFF2-40B4-BE49-F238E27FC236}">
                <a16:creationId xmlns:a16="http://schemas.microsoft.com/office/drawing/2014/main" id="{4D06E496-ACBA-4063-B4A1-C5C484EE5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763701"/>
            <a:ext cx="5707899" cy="1675559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73698" y="2679699"/>
            <a:ext cx="4588094" cy="3135695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5526-7079-4B7B-987C-1B5FAE11A0FF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5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2573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76450"/>
            <a:ext cx="10353762" cy="3714749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60007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73ED0CC-082F-4160-86E5-0D6041F12778}" type="datetime1">
              <a:rPr lang="en-US" smtClean="0"/>
              <a:t>8/10/2020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6000749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6000749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978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  <p:hf sldNum="0" hdr="0" ftr="0" dt="0"/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sz="4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3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21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>
            <a:duotone>
              <a:schemeClr val="bg1">
                <a:shade val="80000"/>
                <a:lumMod val="80000"/>
              </a:schemeClr>
              <a:schemeClr val="bg1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8A1C807-B9AD-4C9B-BF9F-60F034289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10"/>
            <a:ext cx="12192001" cy="6857990"/>
          </a:xfrm>
          <a:prstGeom prst="rect">
            <a:avLst/>
          </a:prstGeom>
        </p:spPr>
      </p:pic>
      <p:sp useBgFill="1">
        <p:nvSpPr>
          <p:cNvPr id="103" name="Freeform 5">
            <a:extLst>
              <a:ext uri="{FF2B5EF4-FFF2-40B4-BE49-F238E27FC236}">
                <a16:creationId xmlns:a16="http://schemas.microsoft.com/office/drawing/2014/main" id="{FE469E50-3893-4ED6-92BA-2985C32B0C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rot="5400000">
            <a:off x="7131809" y="1385982"/>
            <a:ext cx="4031414" cy="4100418"/>
          </a:xfrm>
          <a:custGeom>
            <a:avLst/>
            <a:gdLst>
              <a:gd name="T0" fmla="*/ 1577 w 1601"/>
              <a:gd name="T1" fmla="*/ 0 h 696"/>
              <a:gd name="T2" fmla="*/ 833 w 1601"/>
              <a:gd name="T3" fmla="*/ 0 h 696"/>
              <a:gd name="T4" fmla="*/ 768 w 1601"/>
              <a:gd name="T5" fmla="*/ 0 h 696"/>
              <a:gd name="T6" fmla="*/ 24 w 1601"/>
              <a:gd name="T7" fmla="*/ 0 h 696"/>
              <a:gd name="T8" fmla="*/ 0 w 1601"/>
              <a:gd name="T9" fmla="*/ 27 h 696"/>
              <a:gd name="T10" fmla="*/ 0 w 1601"/>
              <a:gd name="T11" fmla="*/ 669 h 696"/>
              <a:gd name="T12" fmla="*/ 24 w 1601"/>
              <a:gd name="T13" fmla="*/ 696 h 696"/>
              <a:gd name="T14" fmla="*/ 768 w 1601"/>
              <a:gd name="T15" fmla="*/ 696 h 696"/>
              <a:gd name="T16" fmla="*/ 833 w 1601"/>
              <a:gd name="T17" fmla="*/ 696 h 696"/>
              <a:gd name="T18" fmla="*/ 1577 w 1601"/>
              <a:gd name="T19" fmla="*/ 696 h 696"/>
              <a:gd name="T20" fmla="*/ 1601 w 1601"/>
              <a:gd name="T21" fmla="*/ 669 h 696"/>
              <a:gd name="T22" fmla="*/ 1601 w 1601"/>
              <a:gd name="T23" fmla="*/ 27 h 696"/>
              <a:gd name="T24" fmla="*/ 1577 w 1601"/>
              <a:gd name="T25" fmla="*/ 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01" h="696">
                <a:moveTo>
                  <a:pt x="1577" y="0"/>
                </a:moveTo>
                <a:cubicBezTo>
                  <a:pt x="833" y="0"/>
                  <a:pt x="833" y="0"/>
                  <a:pt x="833" y="0"/>
                </a:cubicBezTo>
                <a:cubicBezTo>
                  <a:pt x="768" y="0"/>
                  <a:pt x="768" y="0"/>
                  <a:pt x="76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1" y="0"/>
                  <a:pt x="0" y="12"/>
                  <a:pt x="0" y="27"/>
                </a:cubicBezTo>
                <a:cubicBezTo>
                  <a:pt x="0" y="669"/>
                  <a:pt x="0" y="669"/>
                  <a:pt x="0" y="669"/>
                </a:cubicBezTo>
                <a:cubicBezTo>
                  <a:pt x="0" y="684"/>
                  <a:pt x="11" y="696"/>
                  <a:pt x="24" y="696"/>
                </a:cubicBezTo>
                <a:cubicBezTo>
                  <a:pt x="768" y="696"/>
                  <a:pt x="768" y="696"/>
                  <a:pt x="768" y="696"/>
                </a:cubicBezTo>
                <a:cubicBezTo>
                  <a:pt x="833" y="696"/>
                  <a:pt x="833" y="696"/>
                  <a:pt x="833" y="696"/>
                </a:cubicBezTo>
                <a:cubicBezTo>
                  <a:pt x="1577" y="696"/>
                  <a:pt x="1577" y="696"/>
                  <a:pt x="1577" y="696"/>
                </a:cubicBezTo>
                <a:cubicBezTo>
                  <a:pt x="1590" y="696"/>
                  <a:pt x="1601" y="684"/>
                  <a:pt x="1601" y="669"/>
                </a:cubicBezTo>
                <a:cubicBezTo>
                  <a:pt x="1601" y="27"/>
                  <a:pt x="1601" y="27"/>
                  <a:pt x="1601" y="27"/>
                </a:cubicBezTo>
                <a:cubicBezTo>
                  <a:pt x="1601" y="12"/>
                  <a:pt x="1590" y="0"/>
                  <a:pt x="1577" y="0"/>
                </a:cubicBezTo>
                <a:close/>
              </a:path>
            </a:pathLst>
          </a:custGeom>
          <a:ln>
            <a:noFill/>
          </a:ln>
          <a:effectLst>
            <a:outerShdw blurRad="50800" dist="38100" dir="5400000" algn="tl" rotWithShape="0">
              <a:srgbClr val="000000">
                <a:alpha val="43000"/>
              </a:srgbClr>
            </a:outerShdw>
          </a:effectLst>
          <a:extLst>
            <a:ext uri="{91240B29-F687-4f45-9708-019B960494DF}">
              <a14:hiddenLine xmlns:a16="http://schemas.microsoft.com/office/drawing/2014/main" xmlns:p14="http://schemas.microsoft.com/office/powerpoint/2010/main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udy Old Style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1F047C-C727-42A7-85C5-68C5AA1B1A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9962" y="1673524"/>
            <a:ext cx="3485073" cy="2420504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Data Structures in XQuery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3FB3F-A8D4-46D3-A1C6-C79C64563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9965" y="4157933"/>
            <a:ext cx="3485072" cy="1026544"/>
          </a:xfrm>
        </p:spPr>
        <p:txBody>
          <a:bodyPr>
            <a:normAutofit/>
          </a:bodyPr>
          <a:lstStyle/>
          <a:p>
            <a:pPr algn="l"/>
            <a:r>
              <a:rPr lang="en-US" sz="2300" dirty="0"/>
              <a:t>Mary </a:t>
            </a:r>
            <a:r>
              <a:rPr lang="en-US" sz="2300" dirty="0" err="1"/>
              <a:t>Holstege</a:t>
            </a:r>
            <a:endParaRPr lang="en-US" sz="2300" dirty="0"/>
          </a:p>
          <a:p>
            <a:pPr algn="l"/>
            <a:r>
              <a:rPr lang="en-US" dirty="0"/>
              <a:t>@mathling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41678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D35D8-2AFC-4C9A-8778-A09DAFD02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tree node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CA79E-67DF-4C01-83C3-36AF414FA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t:node() { 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map { "children": a:array(0) }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t:child-nodes($tree, $node)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for $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</a:rPr>
              <a:t> in $node=&gt;</a:t>
            </a:r>
            <a:r>
              <a:rPr lang="en-US" dirty="0" err="1">
                <a:latin typeface="Consolas" panose="020B0609020204030204" pitchFamily="49" charset="0"/>
              </a:rPr>
              <a:t>t:children</a:t>
            </a:r>
            <a:r>
              <a:rPr lang="en-US" dirty="0">
                <a:latin typeface="Consolas" panose="020B0609020204030204" pitchFamily="49" charset="0"/>
              </a:rPr>
              <a:t>()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return $tree=&gt;</a:t>
            </a:r>
            <a:r>
              <a:rPr lang="en-US" dirty="0" err="1">
                <a:latin typeface="Consolas" panose="020B0609020204030204" pitchFamily="49" charset="0"/>
              </a:rPr>
              <a:t>t:get-node</a:t>
            </a:r>
            <a:r>
              <a:rPr lang="en-US" dirty="0">
                <a:latin typeface="Consolas" panose="020B0609020204030204" pitchFamily="49" charset="0"/>
              </a:rPr>
              <a:t>($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</a:rPr>
              <a:t>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85008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B624D-4282-4400-AD06-A46A5C96E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Walk tree flipping flag on nodes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BC2757-E0D2-45A1-BC2A-803C1FDD29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</a:t>
            </a:r>
            <a:r>
              <a:rPr lang="en-US" dirty="0" err="1">
                <a:latin typeface="Consolas" panose="020B0609020204030204" pitchFamily="49" charset="0"/>
              </a:rPr>
              <a:t>this:walk</a:t>
            </a:r>
            <a:r>
              <a:rPr lang="en-US" dirty="0">
                <a:latin typeface="Consolas" panose="020B0609020204030204" pitchFamily="49" charset="0"/>
              </a:rPr>
              <a:t>($tree, 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let $node := $tree=&gt;</a:t>
            </a:r>
            <a:r>
              <a:rPr lang="en-US" dirty="0" err="1">
                <a:latin typeface="Consolas" panose="020B0609020204030204" pitchFamily="49" charset="0"/>
              </a:rPr>
              <a:t>t:get-node</a:t>
            </a:r>
            <a:r>
              <a:rPr lang="en-US" dirty="0">
                <a:latin typeface="Consolas" panose="020B0609020204030204" pitchFamily="49" charset="0"/>
              </a:rPr>
              <a:t>($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)=&gt;</a:t>
            </a:r>
            <a:r>
              <a:rPr lang="en-US" dirty="0" err="1">
                <a:latin typeface="Consolas" panose="020B0609020204030204" pitchFamily="49" charset="0"/>
              </a:rPr>
              <a:t>t:set-flag</a:t>
            </a:r>
            <a:r>
              <a:rPr lang="en-US" dirty="0">
                <a:latin typeface="Consolas" panose="020B0609020204030204" pitchFamily="49" charset="0"/>
              </a:rPr>
              <a:t>(true())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let $tree := $tree=&gt;</a:t>
            </a:r>
            <a:r>
              <a:rPr lang="en-US" dirty="0" err="1">
                <a:latin typeface="Consolas" panose="020B0609020204030204" pitchFamily="49" charset="0"/>
              </a:rPr>
              <a:t>t:set-node</a:t>
            </a:r>
            <a:r>
              <a:rPr lang="en-US" dirty="0">
                <a:latin typeface="Consolas" panose="020B0609020204030204" pitchFamily="49" charset="0"/>
              </a:rPr>
              <a:t>($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, $node)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return fold-left(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  $node=&gt;</a:t>
            </a:r>
            <a:r>
              <a:rPr lang="en-US" dirty="0" err="1">
                <a:latin typeface="Consolas" panose="020B0609020204030204" pitchFamily="49" charset="0"/>
              </a:rPr>
              <a:t>t:children</a:t>
            </a:r>
            <a:r>
              <a:rPr lang="en-US" dirty="0">
                <a:latin typeface="Consolas" panose="020B0609020204030204" pitchFamily="49" charset="0"/>
              </a:rPr>
              <a:t>(), $tree,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  function($tree, 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) { </a:t>
            </a:r>
            <a:r>
              <a:rPr lang="en-US" dirty="0" err="1">
                <a:latin typeface="Consolas" panose="020B0609020204030204" pitchFamily="49" charset="0"/>
              </a:rPr>
              <a:t>this:walk</a:t>
            </a:r>
            <a:r>
              <a:rPr lang="en-US" dirty="0">
                <a:latin typeface="Consolas" panose="020B0609020204030204" pitchFamily="49" charset="0"/>
              </a:rPr>
              <a:t>($tree, 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) }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50531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6C19B-D1FA-43BA-ADA5-F3BC4B2169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Questions, comments, threats, or denunciations?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4DA65-54D6-45FA-91C1-69C4B7BC7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Mary </a:t>
            </a:r>
            <a:r>
              <a:rPr lang="en-US" dirty="0" err="1"/>
              <a:t>Holstege</a:t>
            </a:r>
            <a:endParaRPr lang="en-US" dirty="0"/>
          </a:p>
          <a:p>
            <a:r>
              <a:rPr lang="en-US" dirty="0"/>
              <a:t>@mathling</a:t>
            </a:r>
          </a:p>
        </p:txBody>
      </p:sp>
    </p:spTree>
    <p:extLst>
      <p:ext uri="{BB962C8B-B14F-4D97-AF65-F5344CB8AC3E}">
        <p14:creationId xmlns:p14="http://schemas.microsoft.com/office/powerpoint/2010/main" val="3325944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2480BD-084B-45D4-9457-1982648A2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4482" y="0"/>
            <a:ext cx="5844988" cy="58449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B28D57C-1353-4DFC-A82A-F1FFDA3C5A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" t="20132" r="36779" b="-1783"/>
          <a:stretch/>
        </p:blipFill>
        <p:spPr>
          <a:xfrm>
            <a:off x="4387059" y="3114012"/>
            <a:ext cx="2832695" cy="36585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EE69E62-40FE-45CF-B540-A66B59863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BFD5140-EDC6-4E2D-96C3-6A1B0B8DC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30" y="4025305"/>
            <a:ext cx="2832695" cy="283269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9DE6C-7A8B-42CE-A0F2-A0B62BDD5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Geometric/rendering algorithms in XQuery </a:t>
            </a:r>
          </a:p>
          <a:p>
            <a:pPr lvl="1"/>
            <a:r>
              <a:rPr lang="en-US" dirty="0"/>
              <a:t>Iterated function families</a:t>
            </a:r>
          </a:p>
          <a:p>
            <a:pPr lvl="1"/>
            <a:r>
              <a:rPr lang="en-US" dirty="0"/>
              <a:t>Growth across time and space</a:t>
            </a:r>
          </a:p>
          <a:p>
            <a:pPr lvl="1"/>
            <a:r>
              <a:rPr lang="en-US" dirty="0"/>
              <a:t>Connected graphs</a:t>
            </a:r>
          </a:p>
          <a:p>
            <a:pPr marL="3690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27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2D59D-D6E4-41CA-9CDB-BA893FEBA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E5E49-F1C7-4A78-8028-3B91D2D1B5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Maps + functions</a:t>
            </a:r>
          </a:p>
          <a:p>
            <a:r>
              <a:rPr lang="en-US" dirty="0"/>
              <a:t>Iterate with </a:t>
            </a:r>
            <a:r>
              <a:rPr lang="en-US" sz="2000" dirty="0">
                <a:latin typeface="Consolas" panose="020B0609020204030204" pitchFamily="49" charset="0"/>
              </a:rPr>
              <a:t>fold-left</a:t>
            </a:r>
            <a:endParaRPr lang="en-US" dirty="0">
              <a:latin typeface="Consolas" panose="020B0609020204030204" pitchFamily="49" charset="0"/>
            </a:endParaRPr>
          </a:p>
          <a:p>
            <a:r>
              <a:rPr lang="en-US" dirty="0"/>
              <a:t>Arrays as maps with index keys</a:t>
            </a:r>
          </a:p>
          <a:p>
            <a:r>
              <a:rPr lang="en-US" dirty="0"/>
              <a:t>Flatten nested substructure</a:t>
            </a:r>
          </a:p>
        </p:txBody>
      </p:sp>
    </p:spTree>
    <p:extLst>
      <p:ext uri="{BB962C8B-B14F-4D97-AF65-F5344CB8AC3E}">
        <p14:creationId xmlns:p14="http://schemas.microsoft.com/office/powerpoint/2010/main" val="387376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D35D8-2AFC-4C9A-8778-A09DAFD02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Technique: Maps + functions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CA79E-67DF-4C01-83C3-36AF414FA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e:edge($start, $end)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map { "start" : $start, "end" : $end }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e:weighted-edge($start, $end, $weight)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e:edge($start, $end)=&gt;</a:t>
            </a:r>
            <a:r>
              <a:rPr lang="en-US" dirty="0" err="1">
                <a:latin typeface="Consolas" panose="020B0609020204030204" pitchFamily="49" charset="0"/>
              </a:rPr>
              <a:t>map:put</a:t>
            </a:r>
            <a:r>
              <a:rPr lang="en-US" dirty="0">
                <a:latin typeface="Consolas" panose="020B0609020204030204" pitchFamily="49" charset="0"/>
              </a:rPr>
              <a:t>("weight", $weight)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e:set-start($edge, $start)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$edge=&gt;</a:t>
            </a:r>
            <a:r>
              <a:rPr lang="en-US" dirty="0" err="1">
                <a:latin typeface="Consolas" panose="020B0609020204030204" pitchFamily="49" charset="0"/>
              </a:rPr>
              <a:t>map:put</a:t>
            </a:r>
            <a:r>
              <a:rPr lang="en-US" dirty="0">
                <a:latin typeface="Consolas" panose="020B0609020204030204" pitchFamily="49" charset="0"/>
              </a:rPr>
              <a:t>("start", $start)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9544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D6CFE-F8F1-4FCE-8BBC-06EA347F8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Technique: iterate with </a:t>
            </a:r>
            <a:r>
              <a:rPr lang="en-US" sz="3600" dirty="0">
                <a:latin typeface="Consolas" panose="020B0609020204030204" pitchFamily="49" charset="0"/>
              </a:rPr>
              <a:t>fold-left</a:t>
            </a: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6A318-8A6C-41FB-AC67-86033A11AC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fold-left(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1 to $generation, g:graph($vertices,()),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function($graph, $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</a:rPr>
              <a:t>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  $graph=&gt;</a:t>
            </a:r>
            <a:r>
              <a:rPr lang="en-US" dirty="0" err="1">
                <a:latin typeface="Consolas" panose="020B0609020204030204" pitchFamily="49" charset="0"/>
              </a:rPr>
              <a:t>g:add-edges</a:t>
            </a:r>
            <a:r>
              <a:rPr lang="en-US" dirty="0">
                <a:latin typeface="Consolas" panose="020B0609020204030204" pitchFamily="49" charset="0"/>
              </a:rPr>
              <a:t>($graph=&gt;</a:t>
            </a:r>
            <a:r>
              <a:rPr lang="en-US" dirty="0" err="1">
                <a:latin typeface="Consolas" panose="020B0609020204030204" pitchFamily="49" charset="0"/>
              </a:rPr>
              <a:t>this:new-edge-growth</a:t>
            </a:r>
            <a:r>
              <a:rPr lang="en-US" dirty="0">
                <a:latin typeface="Consolas" panose="020B0609020204030204" pitchFamily="49" charset="0"/>
              </a:rPr>
              <a:t>())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}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8617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B7017-CF02-457D-8C82-8389663C4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Technique: Arrays as maps with index keys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84E2A-4344-4E51-A56B-D7B3EF7ED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Special keys</a:t>
            </a:r>
          </a:p>
          <a:p>
            <a:pPr lvl="1"/>
            <a:r>
              <a:rPr lang="en-US" dirty="0"/>
              <a:t>1D sparse array: key=index</a:t>
            </a:r>
          </a:p>
          <a:p>
            <a:pPr lvl="1"/>
            <a:r>
              <a:rPr lang="en-US" dirty="0"/>
              <a:t>2D sparse array: key=(row – 1)*num-columns + column</a:t>
            </a:r>
          </a:p>
          <a:p>
            <a:r>
              <a:rPr lang="en-US" dirty="0"/>
              <a:t>Defined zero for missing keys</a:t>
            </a:r>
          </a:p>
          <a:p>
            <a:r>
              <a:rPr lang="en-US" dirty="0"/>
              <a:t>Slices as sequences</a:t>
            </a:r>
          </a:p>
          <a:p>
            <a:pPr lvl="1"/>
            <a:r>
              <a:rPr lang="en-US" sz="1800" dirty="0">
                <a:latin typeface="Consolas" panose="020B0609020204030204" pitchFamily="49" charset="0"/>
              </a:rPr>
              <a:t>values()</a:t>
            </a:r>
            <a:r>
              <a:rPr lang="en-US" dirty="0"/>
              <a:t>, </a:t>
            </a:r>
            <a:r>
              <a:rPr lang="en-US" sz="1800" dirty="0">
                <a:latin typeface="Consolas" panose="020B0609020204030204" pitchFamily="49" charset="0"/>
              </a:rPr>
              <a:t>row()</a:t>
            </a:r>
            <a:r>
              <a:rPr lang="en-US" dirty="0"/>
              <a:t>, </a:t>
            </a:r>
            <a:r>
              <a:rPr lang="en-US" sz="1800" dirty="0">
                <a:latin typeface="Consolas" panose="020B0609020204030204" pitchFamily="49" charset="0"/>
              </a:rPr>
              <a:t>column()</a:t>
            </a:r>
            <a:r>
              <a:rPr lang="en-US" dirty="0"/>
              <a:t>, </a:t>
            </a:r>
            <a:r>
              <a:rPr lang="en-US" sz="1800" dirty="0">
                <a:latin typeface="Consolas" panose="020B0609020204030204" pitchFamily="49" charset="0"/>
              </a:rPr>
              <a:t>diagonal()</a:t>
            </a:r>
            <a:r>
              <a:rPr lang="en-US" sz="1800" dirty="0"/>
              <a:t>, </a:t>
            </a:r>
            <a:r>
              <a:rPr lang="en-US" sz="1800" dirty="0" err="1">
                <a:latin typeface="Consolas" panose="020B0609020204030204" pitchFamily="49" charset="0"/>
              </a:rPr>
              <a:t>neighbours</a:t>
            </a:r>
            <a:r>
              <a:rPr lang="en-US" sz="1800" dirty="0">
                <a:latin typeface="Consolas" panose="020B0609020204030204" pitchFamily="49" charset="0"/>
              </a:rPr>
              <a:t>()</a:t>
            </a:r>
            <a:r>
              <a:rPr lang="en-US" sz="1800" dirty="0"/>
              <a:t>, </a:t>
            </a:r>
            <a:r>
              <a:rPr lang="en-US" sz="1800" dirty="0">
                <a:latin typeface="Consolas" panose="020B0609020204030204" pitchFamily="49" charset="0"/>
              </a:rPr>
              <a:t>value-set()</a:t>
            </a:r>
            <a:r>
              <a:rPr lang="en-US" sz="1800" dirty="0"/>
              <a:t>, </a:t>
            </a:r>
            <a:r>
              <a:rPr lang="en-US" sz="1800" dirty="0">
                <a:latin typeface="Consolas" panose="020B0609020204030204" pitchFamily="49" charset="0"/>
              </a:rPr>
              <a:t>…</a:t>
            </a:r>
          </a:p>
          <a:p>
            <a:pPr lvl="1"/>
            <a:r>
              <a:rPr lang="en-US" dirty="0"/>
              <a:t>Don’t allow empty sequence as valid value</a:t>
            </a:r>
          </a:p>
          <a:p>
            <a:endParaRPr lang="en-US" dirty="0"/>
          </a:p>
          <a:p>
            <a:pPr marL="369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8887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D35D8-2AFC-4C9A-8778-A09DAFD02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sparse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CA79E-67DF-4C01-83C3-36AF414FA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a:array($zero) { 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map { "zero": $zero } 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a:get($sparse, $index)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($sparse=&gt;</a:t>
            </a:r>
            <a:r>
              <a:rPr lang="en-US" dirty="0" err="1">
                <a:latin typeface="Consolas" panose="020B0609020204030204" pitchFamily="49" charset="0"/>
              </a:rPr>
              <a:t>map:get</a:t>
            </a:r>
            <a:r>
              <a:rPr lang="en-US" dirty="0">
                <a:latin typeface="Consolas" panose="020B0609020204030204" pitchFamily="49" charset="0"/>
              </a:rPr>
              <a:t>($index),$sparse=&gt;</a:t>
            </a:r>
            <a:r>
              <a:rPr lang="en-US" dirty="0" err="1">
                <a:latin typeface="Consolas" panose="020B0609020204030204" pitchFamily="49" charset="0"/>
              </a:rPr>
              <a:t>map:get</a:t>
            </a:r>
            <a:r>
              <a:rPr lang="en-US" dirty="0">
                <a:latin typeface="Consolas" panose="020B0609020204030204" pitchFamily="49" charset="0"/>
              </a:rPr>
              <a:t>("zero"))[1]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a:values($sparse, $start, $end)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for $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</a:rPr>
              <a:t> in $start to $end return $sparse=&gt;</a:t>
            </a:r>
            <a:r>
              <a:rPr lang="en-US" dirty="0" err="1">
                <a:latin typeface="Consolas" panose="020B0609020204030204" pitchFamily="49" charset="0"/>
              </a:rPr>
              <a:t>a:get</a:t>
            </a:r>
            <a:r>
              <a:rPr lang="en-US" dirty="0">
                <a:latin typeface="Consolas" panose="020B0609020204030204" pitchFamily="49" charset="0"/>
              </a:rPr>
              <a:t>($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r>
              <a:rPr lang="en-US" dirty="0">
                <a:latin typeface="Consolas" panose="020B0609020204030204" pitchFamily="49" charset="0"/>
              </a:rPr>
              <a:t>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85095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0EC83-90F0-4998-99BD-F369EF3BF1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Technique: Flatten nested substructure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6DAD04-5A0D-4989-A983-709D74F433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Flatten complex sub-structure</a:t>
            </a:r>
          </a:p>
          <a:p>
            <a:r>
              <a:rPr lang="en-US" dirty="0"/>
              <a:t>Replace substructure with indexes</a:t>
            </a:r>
          </a:p>
          <a:p>
            <a:r>
              <a:rPr lang="en-US" dirty="0"/>
              <a:t>Controlling data structure holds arrays, provides context</a:t>
            </a:r>
          </a:p>
        </p:txBody>
      </p:sp>
    </p:spTree>
    <p:extLst>
      <p:ext uri="{BB962C8B-B14F-4D97-AF65-F5344CB8AC3E}">
        <p14:creationId xmlns:p14="http://schemas.microsoft.com/office/powerpoint/2010/main" val="9201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D35D8-2AFC-4C9A-8778-A09DAFD02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CA79E-67DF-4C01-83C3-36AF414FA5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t:tree() { 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map { "root" : 1, "nodes" : a:array(0)=&gt;a:add(t:node()) }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declare function t:set-node($tree, 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, $node) {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$tree=&gt;</a:t>
            </a:r>
            <a:r>
              <a:rPr lang="en-US" dirty="0" err="1">
                <a:latin typeface="Consolas" panose="020B0609020204030204" pitchFamily="49" charset="0"/>
              </a:rPr>
              <a:t>map:put</a:t>
            </a:r>
            <a:r>
              <a:rPr lang="en-US" dirty="0">
                <a:latin typeface="Consolas" panose="020B0609020204030204" pitchFamily="49" charset="0"/>
              </a:rPr>
              <a:t>("nodes",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    $tree=&gt;</a:t>
            </a:r>
            <a:r>
              <a:rPr lang="en-US" dirty="0" err="1">
                <a:latin typeface="Consolas" panose="020B0609020204030204" pitchFamily="49" charset="0"/>
              </a:rPr>
              <a:t>map:get</a:t>
            </a:r>
            <a:r>
              <a:rPr lang="en-US" dirty="0">
                <a:latin typeface="Consolas" panose="020B0609020204030204" pitchFamily="49" charset="0"/>
              </a:rPr>
              <a:t>("nodes")=&gt;</a:t>
            </a:r>
            <a:r>
              <a:rPr lang="en-US" dirty="0" err="1">
                <a:latin typeface="Consolas" panose="020B0609020204030204" pitchFamily="49" charset="0"/>
              </a:rPr>
              <a:t>a:set</a:t>
            </a:r>
            <a:r>
              <a:rPr lang="en-US" dirty="0">
                <a:latin typeface="Consolas" panose="020B0609020204030204" pitchFamily="49" charset="0"/>
              </a:rPr>
              <a:t>($</a:t>
            </a:r>
            <a:r>
              <a:rPr lang="en-US" dirty="0" err="1">
                <a:latin typeface="Consolas" panose="020B0609020204030204" pitchFamily="49" charset="0"/>
              </a:rPr>
              <a:t>nid</a:t>
            </a:r>
            <a:r>
              <a:rPr lang="en-US" dirty="0">
                <a:latin typeface="Consolas" panose="020B0609020204030204" pitchFamily="49" charset="0"/>
              </a:rPr>
              <a:t>, $node))</a:t>
            </a:r>
          </a:p>
          <a:p>
            <a:pPr marL="36900" indent="0">
              <a:buNone/>
            </a:pPr>
            <a:r>
              <a:rPr lang="en-US" dirty="0">
                <a:latin typeface="Consolas" panose="020B0609020204030204" pitchFamily="49" charset="0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728220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="">
      <p:transition advTm="0"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VTI">
  <a:themeElements>
    <a:clrScheme name="Custom 35">
      <a:dk1>
        <a:sysClr val="windowText" lastClr="000000"/>
      </a:dk1>
      <a:lt1>
        <a:sysClr val="window" lastClr="FFFFFF"/>
      </a:lt1>
      <a:dk2>
        <a:srgbClr val="4E3B30"/>
      </a:dk2>
      <a:lt2>
        <a:srgbClr val="F4EDD8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ustom 4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VTI" id="{35C4A07C-0176-4A32-9BCB-B016516853F0}" vid="{9B70D35C-BCA8-4715-BB49-8BE54A7FC0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Green">
    <a:dk1>
      <a:sysClr val="windowText" lastClr="000000"/>
    </a:dk1>
    <a:lt1>
      <a:sysClr val="window" lastClr="FFFFFF"/>
    </a:lt1>
    <a:dk2>
      <a:srgbClr val="455F51"/>
    </a:dk2>
    <a:lt2>
      <a:srgbClr val="E3DED1"/>
    </a:lt2>
    <a:accent1>
      <a:srgbClr val="549E39"/>
    </a:accent1>
    <a:accent2>
      <a:srgbClr val="8AB833"/>
    </a:accent2>
    <a:accent3>
      <a:srgbClr val="C0CF3A"/>
    </a:accent3>
    <a:accent4>
      <a:srgbClr val="029676"/>
    </a:accent4>
    <a:accent5>
      <a:srgbClr val="4AB5C4"/>
    </a:accent5>
    <a:accent6>
      <a:srgbClr val="0989B1"/>
    </a:accent6>
    <a:hlink>
      <a:srgbClr val="6B9F25"/>
    </a:hlink>
    <a:folHlink>
      <a:srgbClr val="BA690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4D590D-28CA-4FA8-91F0-B6B7E0C703A4}">
  <ds:schemaRefs>
    <ds:schemaRef ds:uri="16c05727-aa75-4e4a-9b5f-8a80a1165891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71af3243-3dd4-4a8d-8c0d-dd76da1f02a5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3D38F1F-4760-49B9-B932-28FBC1D6D94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A87E85C-0CEC-459D-BBD7-FA4EF075C72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{E8A87D94-BB97-4EB2-B916-00F6E230B4D6}tf55705232_wac</Template>
  <TotalTime>0</TotalTime>
  <Words>603</Words>
  <Application>Microsoft Office PowerPoint</Application>
  <PresentationFormat>Widescreen</PresentationFormat>
  <Paragraphs>80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Consolas</vt:lpstr>
      <vt:lpstr>Goudy Old Style</vt:lpstr>
      <vt:lpstr>Wingdings 2</vt:lpstr>
      <vt:lpstr>SlateVTI</vt:lpstr>
      <vt:lpstr>Data Structures in XQuery</vt:lpstr>
      <vt:lpstr>Background</vt:lpstr>
      <vt:lpstr>Basic Techniques</vt:lpstr>
      <vt:lpstr>Technique: Maps + functions</vt:lpstr>
      <vt:lpstr>Technique: iterate with fold-left</vt:lpstr>
      <vt:lpstr>Technique: Arrays as maps with index keys</vt:lpstr>
      <vt:lpstr>Example: sparse array</vt:lpstr>
      <vt:lpstr>Technique: Flatten nested substructure</vt:lpstr>
      <vt:lpstr>Example: tree</vt:lpstr>
      <vt:lpstr>Example: tree node</vt:lpstr>
      <vt:lpstr>Walk tree flipping flag on nodes</vt:lpstr>
      <vt:lpstr>Questions, comments, threats, or denunciations?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2020-07-17T17:05:28Z</dcterms:created>
  <dcterms:modified xsi:type="dcterms:W3CDTF">2020-08-10T18:26:12Z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