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256" r:id="rId5"/>
    <p:sldId id="275" r:id="rId6"/>
    <p:sldId id="310" r:id="rId7"/>
    <p:sldId id="276" r:id="rId8"/>
    <p:sldId id="277" r:id="rId9"/>
    <p:sldId id="302" r:id="rId10"/>
    <p:sldId id="300" r:id="rId11"/>
    <p:sldId id="301" r:id="rId12"/>
    <p:sldId id="278" r:id="rId13"/>
    <p:sldId id="284" r:id="rId14"/>
    <p:sldId id="280" r:id="rId15"/>
    <p:sldId id="299" r:id="rId16"/>
    <p:sldId id="294" r:id="rId17"/>
    <p:sldId id="305" r:id="rId18"/>
    <p:sldId id="282" r:id="rId19"/>
    <p:sldId id="304" r:id="rId20"/>
    <p:sldId id="303" r:id="rId21"/>
    <p:sldId id="286" r:id="rId22"/>
    <p:sldId id="287" r:id="rId23"/>
    <p:sldId id="281" r:id="rId24"/>
    <p:sldId id="295" r:id="rId25"/>
    <p:sldId id="309" r:id="rId26"/>
    <p:sldId id="283" r:id="rId27"/>
    <p:sldId id="288" r:id="rId28"/>
    <p:sldId id="296" r:id="rId29"/>
    <p:sldId id="289" r:id="rId30"/>
    <p:sldId id="290" r:id="rId31"/>
    <p:sldId id="291" r:id="rId32"/>
    <p:sldId id="298" r:id="rId33"/>
    <p:sldId id="292" r:id="rId34"/>
    <p:sldId id="293" r:id="rId35"/>
    <p:sldId id="29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6DAD"/>
    <a:srgbClr val="0D78C9"/>
    <a:srgbClr val="024C84"/>
    <a:srgbClr val="993200"/>
    <a:srgbClr val="4D4E44"/>
    <a:srgbClr val="176338"/>
    <a:srgbClr val="0F5D3F"/>
    <a:srgbClr val="ABC8D1"/>
    <a:srgbClr val="1B3049"/>
    <a:srgbClr val="5D3E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2" autoAdjust="0"/>
    <p:restoredTop sz="52453" autoAdjust="0"/>
  </p:normalViewPr>
  <p:slideViewPr>
    <p:cSldViewPr>
      <p:cViewPr varScale="1">
        <p:scale>
          <a:sx n="45" d="100"/>
          <a:sy n="45" d="100"/>
        </p:scale>
        <p:origin x="2078" y="29"/>
      </p:cViewPr>
      <p:guideLst>
        <p:guide orient="horz" pos="2160"/>
        <p:guide pos="3841"/>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5" d="100"/>
          <a:sy n="65" d="100"/>
        </p:scale>
        <p:origin x="845" y="3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993C83-2184-4286-ABE1-941A40B40C8F}" type="datetimeFigureOut">
              <a:rPr lang="en-US" smtClean="0"/>
              <a:pPr/>
              <a:t>8/5/2020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7603001-E0F2-47E5-A338-816CC267AF60}" type="slidenum">
              <a:rPr lang="en-US" smtClean="0"/>
              <a:pPr/>
              <a:t>‹#›</a:t>
            </a:fld>
            <a:endParaRPr lang="en-US"/>
          </a:p>
        </p:txBody>
      </p:sp>
    </p:spTree>
    <p:extLst>
      <p:ext uri="{BB962C8B-B14F-4D97-AF65-F5344CB8AC3E}">
        <p14:creationId xmlns:p14="http://schemas.microsoft.com/office/powerpoint/2010/main" val="215365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53241F-7ED4-45AC-844C-15DB0D5F9CCD}" type="datetimeFigureOut">
              <a:rPr lang="en-US" smtClean="0"/>
              <a:pPr/>
              <a:t>8/5/2020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73B8C3-A209-4A55-9261-22C2A02B3159}" type="slidenum">
              <a:rPr lang="en-US" smtClean="0"/>
              <a:pPr/>
              <a:t>‹#›</a:t>
            </a:fld>
            <a:endParaRPr lang="en-US"/>
          </a:p>
        </p:txBody>
      </p:sp>
    </p:spTree>
    <p:extLst>
      <p:ext uri="{BB962C8B-B14F-4D97-AF65-F5344CB8AC3E}">
        <p14:creationId xmlns:p14="http://schemas.microsoft.com/office/powerpoint/2010/main" val="1744081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Good morning, afternoon, or evening.</a:t>
            </a:r>
          </a:p>
          <a:p>
            <a:endParaRPr lang="en-US" dirty="0"/>
          </a:p>
          <a:p>
            <a:r>
              <a:rPr lang="en-US" dirty="0"/>
              <a:t>My name is Amanda Galtman. I develop XML-based tools for producing software documentation at MathWorks.</a:t>
            </a:r>
          </a:p>
          <a:p>
            <a:endParaRPr lang="en-US" dirty="0"/>
          </a:p>
          <a:p>
            <a:r>
              <a:rPr lang="en-US" dirty="0"/>
              <a:t>My talk is a case study about how we applied unit testing techniques to an XSLT-based web application.</a:t>
            </a:r>
          </a:p>
        </p:txBody>
      </p:sp>
      <p:sp>
        <p:nvSpPr>
          <p:cNvPr id="4" name="Slide Number Placeholder 3"/>
          <p:cNvSpPr>
            <a:spLocks noGrp="1"/>
          </p:cNvSpPr>
          <p:nvPr>
            <p:ph type="sldNum" sz="quarter" idx="5"/>
          </p:nvPr>
        </p:nvSpPr>
        <p:spPr/>
        <p:txBody>
          <a:bodyPr/>
          <a:lstStyle/>
          <a:p>
            <a:fld id="{AD73B8C3-A209-4A55-9261-22C2A02B3159}" type="slidenum">
              <a:rPr lang="en-US" smtClean="0"/>
              <a:pPr/>
              <a:t>1</a:t>
            </a:fld>
            <a:endParaRPr lang="en-US"/>
          </a:p>
        </p:txBody>
      </p:sp>
    </p:spTree>
    <p:extLst>
      <p:ext uri="{BB962C8B-B14F-4D97-AF65-F5344CB8AC3E}">
        <p14:creationId xmlns:p14="http://schemas.microsoft.com/office/powerpoint/2010/main" val="3933567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problem that we needed to solve, and that motivated this talk: essentially, running XSLT in production differs from running XSLT in the test environment in ways that create incompatibilities.</a:t>
            </a:r>
          </a:p>
          <a:p>
            <a:endParaRPr lang="en-US" dirty="0"/>
          </a:p>
          <a:p>
            <a:r>
              <a:rPr lang="en-US" dirty="0"/>
              <a:t>In production, we run XSLT code in a browser, but the tool we use for unit-testing our XSLT code does </a:t>
            </a:r>
            <a:r>
              <a:rPr lang="en-US" i="1" dirty="0"/>
              <a:t>not</a:t>
            </a:r>
            <a:r>
              <a:rPr lang="en-US" dirty="0"/>
              <a:t> run in a browser. The test environment doesn’t know anything about mouse clicks or URLs, and it can’t run JavaScript. In the test environment, the interactive XSLT extensions will error out.</a:t>
            </a:r>
          </a:p>
          <a:p>
            <a:endParaRPr lang="en-US" dirty="0"/>
          </a:p>
          <a:p>
            <a:r>
              <a:rPr lang="en-US" dirty="0"/>
              <a:t>Also, Saxon-JS code commonly uses the &lt;</a:t>
            </a:r>
            <a:r>
              <a:rPr lang="en-US" dirty="0" err="1"/>
              <a:t>xsl:result-document</a:t>
            </a:r>
            <a:r>
              <a:rPr lang="en-US" dirty="0"/>
              <a:t>&gt; instruction to populate parts of the web page in the browser. The test environment, on the other hand, uses &lt;</a:t>
            </a:r>
            <a:r>
              <a:rPr lang="en-US" dirty="0" err="1"/>
              <a:t>xsl:result-document</a:t>
            </a:r>
            <a:r>
              <a:rPr lang="en-US" dirty="0"/>
              <a:t>&gt; to create its report. These two uses interfere with each other when you try to run a test.</a:t>
            </a:r>
          </a:p>
          <a:p>
            <a:endParaRPr lang="en-US" dirty="0"/>
          </a:p>
          <a:p>
            <a:r>
              <a:rPr lang="en-US" dirty="0"/>
              <a:t>How do we bridge the gap between the production environment and the testing environment?</a:t>
            </a:r>
          </a:p>
          <a:p>
            <a:endParaRPr lang="en-US" dirty="0"/>
          </a:p>
          <a:p>
            <a:r>
              <a:rPr lang="en-US" dirty="0"/>
              <a:t>To answer that, first let me tell you a little about how we test our XSLT code.</a:t>
            </a:r>
          </a:p>
        </p:txBody>
      </p:sp>
      <p:sp>
        <p:nvSpPr>
          <p:cNvPr id="4" name="Slide Number Placeholder 3"/>
          <p:cNvSpPr>
            <a:spLocks noGrp="1"/>
          </p:cNvSpPr>
          <p:nvPr>
            <p:ph type="sldNum" sz="quarter" idx="5"/>
          </p:nvPr>
        </p:nvSpPr>
        <p:spPr/>
        <p:txBody>
          <a:bodyPr/>
          <a:lstStyle/>
          <a:p>
            <a:fld id="{AD73B8C3-A209-4A55-9261-22C2A02B3159}" type="slidenum">
              <a:rPr lang="en-US" smtClean="0"/>
              <a:pPr/>
              <a:t>10</a:t>
            </a:fld>
            <a:endParaRPr lang="en-US"/>
          </a:p>
        </p:txBody>
      </p:sp>
    </p:spTree>
    <p:extLst>
      <p:ext uri="{BB962C8B-B14F-4D97-AF65-F5344CB8AC3E}">
        <p14:creationId xmlns:p14="http://schemas.microsoft.com/office/powerpoint/2010/main" val="3208675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use </a:t>
            </a:r>
            <a:r>
              <a:rPr lang="en-US" dirty="0" err="1"/>
              <a:t>XSpec</a:t>
            </a:r>
            <a:r>
              <a:rPr lang="en-US" dirty="0"/>
              <a:t>, which is an open-source testing framework for XSLT, XQuery, and </a:t>
            </a:r>
            <a:r>
              <a:rPr lang="en-US" dirty="0" err="1"/>
              <a:t>Schematron</a:t>
            </a:r>
            <a:r>
              <a:rPr lang="en-US" dirty="0"/>
              <a:t> code.</a:t>
            </a:r>
          </a:p>
          <a:p>
            <a:endParaRPr lang="en-US" dirty="0"/>
          </a:p>
          <a:p>
            <a:r>
              <a:rPr lang="en-US" dirty="0"/>
              <a:t>You write an </a:t>
            </a:r>
            <a:r>
              <a:rPr lang="en-US" dirty="0" err="1"/>
              <a:t>XSpec</a:t>
            </a:r>
            <a:r>
              <a:rPr lang="en-US" dirty="0"/>
              <a:t> file that expresses the scenario you want to execute and also expresses the results you expect in that scenario.</a:t>
            </a:r>
          </a:p>
        </p:txBody>
      </p:sp>
      <p:sp>
        <p:nvSpPr>
          <p:cNvPr id="4" name="Slide Number Placeholder 3"/>
          <p:cNvSpPr>
            <a:spLocks noGrp="1"/>
          </p:cNvSpPr>
          <p:nvPr>
            <p:ph type="sldNum" sz="quarter" idx="5"/>
          </p:nvPr>
        </p:nvSpPr>
        <p:spPr/>
        <p:txBody>
          <a:bodyPr/>
          <a:lstStyle/>
          <a:p>
            <a:fld id="{AD73B8C3-A209-4A55-9261-22C2A02B3159}" type="slidenum">
              <a:rPr lang="en-US" smtClean="0"/>
              <a:pPr/>
              <a:t>11</a:t>
            </a:fld>
            <a:endParaRPr lang="en-US"/>
          </a:p>
        </p:txBody>
      </p:sp>
    </p:spTree>
    <p:extLst>
      <p:ext uri="{BB962C8B-B14F-4D97-AF65-F5344CB8AC3E}">
        <p14:creationId xmlns:p14="http://schemas.microsoft.com/office/powerpoint/2010/main" val="18316702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files you author, shown on the left in this diagram, are an </a:t>
            </a:r>
            <a:r>
              <a:rPr lang="en-US" dirty="0" err="1"/>
              <a:t>XSpec</a:t>
            </a:r>
            <a:r>
              <a:rPr lang="en-US" dirty="0"/>
              <a:t> file and the XSLT transform you’re testing.</a:t>
            </a:r>
          </a:p>
          <a:p>
            <a:endParaRPr lang="en-US" dirty="0"/>
          </a:p>
          <a:p>
            <a:r>
              <a:rPr lang="en-US" dirty="0"/>
              <a:t>Moving to the right in the diagram: when you run a test, the </a:t>
            </a:r>
            <a:r>
              <a:rPr lang="en-US" dirty="0" err="1"/>
              <a:t>XSpec</a:t>
            </a:r>
            <a:r>
              <a:rPr lang="en-US" dirty="0"/>
              <a:t> infrastructure compiles your </a:t>
            </a:r>
            <a:r>
              <a:rPr lang="en-US" dirty="0" err="1"/>
              <a:t>XSpec</a:t>
            </a:r>
            <a:r>
              <a:rPr lang="en-US" dirty="0"/>
              <a:t> file into an XSLT transform that imports the XSLT transform you are testing.</a:t>
            </a:r>
          </a:p>
          <a:p>
            <a:endParaRPr lang="en-US" dirty="0"/>
          </a:p>
          <a:p>
            <a:r>
              <a:rPr lang="en-US" dirty="0"/>
              <a:t>That compiled transform runs on the Java-based Saxon platform and produces reports.</a:t>
            </a:r>
          </a:p>
          <a:p>
            <a:endParaRPr lang="en-US" dirty="0"/>
          </a:p>
          <a:p>
            <a:r>
              <a:rPr lang="en-US" dirty="0"/>
              <a:t>This diagram does NOT show a browser or JavaScript engine. That’s because the test environment doesn’t have those pieces.</a:t>
            </a:r>
          </a:p>
        </p:txBody>
      </p:sp>
      <p:sp>
        <p:nvSpPr>
          <p:cNvPr id="4" name="Slide Number Placeholder 3"/>
          <p:cNvSpPr>
            <a:spLocks noGrp="1"/>
          </p:cNvSpPr>
          <p:nvPr>
            <p:ph type="sldNum" sz="quarter" idx="5"/>
          </p:nvPr>
        </p:nvSpPr>
        <p:spPr/>
        <p:txBody>
          <a:bodyPr/>
          <a:lstStyle/>
          <a:p>
            <a:fld id="{AD73B8C3-A209-4A55-9261-22C2A02B3159}" type="slidenum">
              <a:rPr lang="en-US" smtClean="0"/>
              <a:pPr/>
              <a:t>12</a:t>
            </a:fld>
            <a:endParaRPr lang="en-US"/>
          </a:p>
        </p:txBody>
      </p:sp>
    </p:spTree>
    <p:extLst>
      <p:ext uri="{BB962C8B-B14F-4D97-AF65-F5344CB8AC3E}">
        <p14:creationId xmlns:p14="http://schemas.microsoft.com/office/powerpoint/2010/main" val="38837013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there are a few ways you can characterize the gap between the production environment and the testing environment.</a:t>
            </a:r>
          </a:p>
          <a:p>
            <a:endParaRPr lang="en-US" dirty="0"/>
          </a:p>
          <a:p>
            <a:r>
              <a:rPr lang="en-US" dirty="0"/>
              <a:t>You can say the problem is that </a:t>
            </a:r>
            <a:r>
              <a:rPr lang="en-US" dirty="0" err="1"/>
              <a:t>XSpec</a:t>
            </a:r>
            <a:r>
              <a:rPr lang="en-US" dirty="0"/>
              <a:t> doesn’t run in the browser,</a:t>
            </a:r>
          </a:p>
          <a:p>
            <a:r>
              <a:rPr lang="en-US" dirty="0"/>
              <a:t>or,</a:t>
            </a:r>
          </a:p>
          <a:p>
            <a:r>
              <a:rPr lang="en-US" dirty="0"/>
              <a:t>the problem is that </a:t>
            </a:r>
            <a:r>
              <a:rPr lang="en-US" dirty="0" err="1"/>
              <a:t>XSpec</a:t>
            </a:r>
            <a:r>
              <a:rPr lang="en-US" dirty="0"/>
              <a:t> can’t run JavaScript,</a:t>
            </a:r>
          </a:p>
          <a:p>
            <a:r>
              <a:rPr lang="en-US" dirty="0"/>
              <a:t>or,</a:t>
            </a:r>
          </a:p>
          <a:p>
            <a:r>
              <a:rPr lang="en-US" dirty="0"/>
              <a:t>the problem is that </a:t>
            </a:r>
            <a:r>
              <a:rPr lang="en-US" dirty="0" err="1"/>
              <a:t>XSpec</a:t>
            </a:r>
            <a:r>
              <a:rPr lang="en-US" dirty="0"/>
              <a:t> can’t run the interactive extensions that Saxon-JS provides.</a:t>
            </a:r>
          </a:p>
          <a:p>
            <a:endParaRPr lang="en-US" dirty="0"/>
          </a:p>
          <a:p>
            <a:r>
              <a:rPr lang="en-US" dirty="0"/>
              <a:t>If you take the first approach, you might then say…</a:t>
            </a:r>
          </a:p>
        </p:txBody>
      </p:sp>
      <p:sp>
        <p:nvSpPr>
          <p:cNvPr id="4" name="Slide Number Placeholder 3"/>
          <p:cNvSpPr>
            <a:spLocks noGrp="1"/>
          </p:cNvSpPr>
          <p:nvPr>
            <p:ph type="sldNum" sz="quarter" idx="5"/>
          </p:nvPr>
        </p:nvSpPr>
        <p:spPr/>
        <p:txBody>
          <a:bodyPr/>
          <a:lstStyle/>
          <a:p>
            <a:fld id="{AD73B8C3-A209-4A55-9261-22C2A02B3159}" type="slidenum">
              <a:rPr lang="en-US" smtClean="0"/>
              <a:pPr/>
              <a:t>13</a:t>
            </a:fld>
            <a:endParaRPr lang="en-US"/>
          </a:p>
        </p:txBody>
      </p:sp>
    </p:spTree>
    <p:extLst>
      <p:ext uri="{BB962C8B-B14F-4D97-AF65-F5344CB8AC3E}">
        <p14:creationId xmlns:p14="http://schemas.microsoft.com/office/powerpoint/2010/main" val="8930092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solve that problem by making </a:t>
            </a:r>
            <a:r>
              <a:rPr lang="en-US" dirty="0" err="1"/>
              <a:t>XSpec</a:t>
            </a:r>
            <a:r>
              <a:rPr lang="en-US" dirty="0"/>
              <a:t> run in a browser! Then your test environment is very similar to your production environment.</a:t>
            </a:r>
          </a:p>
          <a:p>
            <a:endParaRPr lang="en-US" dirty="0"/>
          </a:p>
          <a:p>
            <a:r>
              <a:rPr lang="en-US" dirty="0"/>
              <a:t>As an experiment, I prototyped an </a:t>
            </a:r>
            <a:r>
              <a:rPr lang="en-US" dirty="0" err="1"/>
              <a:t>XSpec</a:t>
            </a:r>
            <a:r>
              <a:rPr lang="en-US" dirty="0"/>
              <a:t> test that runs in a browser, using Saxon-JS. I wanted to see what challenges came up and whether solutions seemed feasible.</a:t>
            </a:r>
          </a:p>
          <a:p>
            <a:endParaRPr lang="en-US" dirty="0"/>
          </a:p>
          <a:p>
            <a:r>
              <a:rPr lang="en-US" dirty="0"/>
              <a:t>My simple app has a named template that highlights a specified list item. That’s the template I aimed to test.</a:t>
            </a:r>
          </a:p>
          <a:p>
            <a:endParaRPr lang="en-US" dirty="0"/>
          </a:p>
          <a:p>
            <a:r>
              <a:rPr lang="en-US" dirty="0"/>
              <a:t>My simple </a:t>
            </a:r>
            <a:r>
              <a:rPr lang="en-US" dirty="0" err="1"/>
              <a:t>XSpec</a:t>
            </a:r>
            <a:r>
              <a:rPr lang="en-US" dirty="0"/>
              <a:t> test has two test cases that make a total of three assertions, one of which is written so it will fail.</a:t>
            </a:r>
          </a:p>
          <a:p>
            <a:endParaRPr lang="en-US" dirty="0"/>
          </a:p>
          <a:p>
            <a:r>
              <a:rPr lang="en-US" dirty="0"/>
              <a:t>Fast-forward to running the test in a browser: what it does is execute the XSLT template for the first test case, check assertions, [CLICK] then execute the XSLT template for the second test case, then check its assertions, [CLICK] and then display the pass/fail status of all three assertions – all in the same browser area.</a:t>
            </a:r>
          </a:p>
        </p:txBody>
      </p:sp>
      <p:sp>
        <p:nvSpPr>
          <p:cNvPr id="4" name="Slide Number Placeholder 3"/>
          <p:cNvSpPr>
            <a:spLocks noGrp="1"/>
          </p:cNvSpPr>
          <p:nvPr>
            <p:ph type="sldNum" sz="quarter" idx="5"/>
          </p:nvPr>
        </p:nvSpPr>
        <p:spPr/>
        <p:txBody>
          <a:bodyPr/>
          <a:lstStyle/>
          <a:p>
            <a:fld id="{AD73B8C3-A209-4A55-9261-22C2A02B3159}" type="slidenum">
              <a:rPr lang="en-US" smtClean="0"/>
              <a:pPr/>
              <a:t>14</a:t>
            </a:fld>
            <a:endParaRPr lang="en-US"/>
          </a:p>
        </p:txBody>
      </p:sp>
    </p:spTree>
    <p:extLst>
      <p:ext uri="{BB962C8B-B14F-4D97-AF65-F5344CB8AC3E}">
        <p14:creationId xmlns:p14="http://schemas.microsoft.com/office/powerpoint/2010/main" val="2264613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To make this prototype, I started from the compiled test produced by the existing </a:t>
            </a:r>
            <a:r>
              <a:rPr lang="en-US" dirty="0" err="1"/>
              <a:t>XSpec</a:t>
            </a:r>
            <a:r>
              <a:rPr lang="en-US" dirty="0"/>
              <a:t> infrastructure. I asked myself, “what would have to change for this test to run in the browser under Saxon-JS?”</a:t>
            </a:r>
          </a:p>
          <a:p>
            <a:endParaRPr lang="en-US" dirty="0"/>
          </a:p>
          <a:p>
            <a:pPr marL="228600" indent="-228600">
              <a:buAutoNum type="arabicParenR"/>
            </a:pPr>
            <a:r>
              <a:rPr lang="en-US" dirty="0"/>
              <a:t>For one thing, the browser needs to execute some JavaScript code that invokes Saxon-JS and tells it what XSLT code to run.</a:t>
            </a:r>
          </a:p>
          <a:p>
            <a:pPr marL="228600" indent="-228600">
              <a:buAutoNum type="arabicParenR"/>
            </a:pPr>
            <a:endParaRPr lang="en-US" dirty="0"/>
          </a:p>
          <a:p>
            <a:pPr marL="228600" indent="-228600">
              <a:buAutoNum type="arabicParenR"/>
            </a:pPr>
            <a:r>
              <a:rPr lang="en-US" dirty="0"/>
              <a:t>The XSLT you want to run must have the compiled format that Saxon-JS wants.</a:t>
            </a:r>
          </a:p>
          <a:p>
            <a:pPr marL="0" indent="0">
              <a:buNone/>
            </a:pPr>
            <a:r>
              <a:rPr lang="en-US" dirty="0"/>
              <a:t>[In my prototype, I set up these pieces by hand.]</a:t>
            </a:r>
          </a:p>
        </p:txBody>
      </p:sp>
      <p:sp>
        <p:nvSpPr>
          <p:cNvPr id="4" name="Slide Number Placeholder 3"/>
          <p:cNvSpPr>
            <a:spLocks noGrp="1"/>
          </p:cNvSpPr>
          <p:nvPr>
            <p:ph type="sldNum" sz="quarter" idx="5"/>
          </p:nvPr>
        </p:nvSpPr>
        <p:spPr/>
        <p:txBody>
          <a:bodyPr/>
          <a:lstStyle/>
          <a:p>
            <a:fld id="{AD73B8C3-A209-4A55-9261-22C2A02B3159}" type="slidenum">
              <a:rPr lang="en-US" smtClean="0"/>
              <a:pPr/>
              <a:t>15</a:t>
            </a:fld>
            <a:endParaRPr lang="en-US"/>
          </a:p>
        </p:txBody>
      </p:sp>
    </p:spTree>
    <p:extLst>
      <p:ext uri="{BB962C8B-B14F-4D97-AF65-F5344CB8AC3E}">
        <p14:creationId xmlns:p14="http://schemas.microsoft.com/office/powerpoint/2010/main" val="669266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None/>
            </a:pPr>
            <a:endParaRPr lang="en-US" dirty="0"/>
          </a:p>
          <a:p>
            <a:pPr marL="0" indent="0">
              <a:buNone/>
            </a:pPr>
            <a:r>
              <a:rPr lang="en-US" dirty="0"/>
              <a:t>3) Next, the existing </a:t>
            </a:r>
            <a:r>
              <a:rPr lang="en-US" dirty="0" err="1"/>
              <a:t>XSpec</a:t>
            </a:r>
            <a:r>
              <a:rPr lang="en-US" dirty="0"/>
              <a:t> infrastructure uses a calling sequence that might not always work well in the browser. It executes the code for your first test case and checks your assertions about the results, and then executes the code for your next test case and checks your assertions about those results, and so on, all in the same transform. In the browser, you’d like to know that the browser has finished rendering whatever the first test case called for, before you check assertions about the rendered result. And you’d like </a:t>
            </a:r>
            <a:r>
              <a:rPr lang="en-US" i="1" dirty="0"/>
              <a:t>that </a:t>
            </a:r>
            <a:r>
              <a:rPr lang="en-US" i="0" dirty="0"/>
              <a:t>to be finished before you start executing the next test case. That way, you don’t have things happening in parallel and getting jumbled.</a:t>
            </a:r>
          </a:p>
          <a:p>
            <a:pPr marL="0" indent="0">
              <a:buNone/>
            </a:pPr>
            <a:endParaRPr lang="en-US" i="0" dirty="0"/>
          </a:p>
          <a:p>
            <a:pPr marL="0" indent="0">
              <a:buNone/>
            </a:pPr>
            <a:r>
              <a:rPr lang="en-US" i="0" dirty="0"/>
              <a:t>[In my prototype, I used features of Saxon-JS to address this requirement. In version 1.2, the API lets you specify a callback function that gets executed when the transform is complete. The callback capability served my need here. My prototype calls Saxon-JS to execute the code for the first test case. When that‘s complete, the callback function calls Saxon-JS to check assertions. And then </a:t>
            </a:r>
            <a:r>
              <a:rPr lang="en-US" i="1" dirty="0"/>
              <a:t>its </a:t>
            </a:r>
            <a:r>
              <a:rPr lang="en-US" i="0" dirty="0"/>
              <a:t>callback function calls Saxon-JS again to execute the code for the next test case. After the last assertion-checking call to Saxon-JS, the last callback function calls Saxon-JS one last time to display the report of test results in the browser.</a:t>
            </a:r>
          </a:p>
          <a:p>
            <a:pPr marL="0" indent="0">
              <a:buNone/>
            </a:pPr>
            <a:endParaRPr lang="en-US" i="0" dirty="0"/>
          </a:p>
          <a:p>
            <a:pPr marL="0" indent="0">
              <a:buNone/>
            </a:pPr>
            <a:r>
              <a:rPr lang="en-US" i="0" dirty="0"/>
              <a:t>Saxon-JS version 2.0 has some API changes, and I think you can accomplish the same thing using slightly different syntax.]</a:t>
            </a:r>
          </a:p>
        </p:txBody>
      </p:sp>
      <p:sp>
        <p:nvSpPr>
          <p:cNvPr id="4" name="Slide Number Placeholder 3"/>
          <p:cNvSpPr>
            <a:spLocks noGrp="1"/>
          </p:cNvSpPr>
          <p:nvPr>
            <p:ph type="sldNum" sz="quarter" idx="5"/>
          </p:nvPr>
        </p:nvSpPr>
        <p:spPr/>
        <p:txBody>
          <a:bodyPr/>
          <a:lstStyle/>
          <a:p>
            <a:fld id="{AD73B8C3-A209-4A55-9261-22C2A02B3159}" type="slidenum">
              <a:rPr lang="en-US" smtClean="0"/>
              <a:pPr/>
              <a:t>16</a:t>
            </a:fld>
            <a:endParaRPr lang="en-US"/>
          </a:p>
        </p:txBody>
      </p:sp>
    </p:spTree>
    <p:extLst>
      <p:ext uri="{BB962C8B-B14F-4D97-AF65-F5344CB8AC3E}">
        <p14:creationId xmlns:p14="http://schemas.microsoft.com/office/powerpoint/2010/main" val="24574353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0" indent="0">
              <a:buNone/>
            </a:pPr>
            <a:endParaRPr lang="en-US" i="0" dirty="0"/>
          </a:p>
          <a:p>
            <a:pPr marL="0" indent="0">
              <a:buNone/>
            </a:pPr>
            <a:r>
              <a:rPr lang="en-US" i="0" dirty="0"/>
              <a:t>4) When the assertion checking and the report aren’t in the same transform, you need a mechanism to collect the information about which assertions passed, and what happened in any failing ones.</a:t>
            </a:r>
          </a:p>
          <a:p>
            <a:pPr marL="0" indent="0">
              <a:buNone/>
            </a:pPr>
            <a:r>
              <a:rPr lang="en-US" i="0" dirty="0"/>
              <a:t>[In my prototype, I used a Saxon-JS capability that lets you capture content from &lt;</a:t>
            </a:r>
            <a:r>
              <a:rPr lang="en-US" i="0" dirty="0" err="1"/>
              <a:t>xsl:message</a:t>
            </a:r>
            <a:r>
              <a:rPr lang="en-US" i="0" dirty="0"/>
              <a:t>&gt; instructions for use in arbitrary JavaScript code. I made sure that &lt;</a:t>
            </a:r>
            <a:r>
              <a:rPr lang="en-US" i="0" dirty="0" err="1"/>
              <a:t>xsl:message</a:t>
            </a:r>
            <a:r>
              <a:rPr lang="en-US" i="0" dirty="0"/>
              <a:t>&gt; was used exclusively for outputting assertion result information, and used a JavaScript variable to accumulate it as the test ran. This </a:t>
            </a:r>
            <a:r>
              <a:rPr lang="en-US" i="0"/>
              <a:t>worked in </a:t>
            </a:r>
            <a:r>
              <a:rPr lang="en-US" i="0" dirty="0"/>
              <a:t>the prototype, </a:t>
            </a:r>
            <a:r>
              <a:rPr lang="en-US" i="0"/>
              <a:t>but would </a:t>
            </a:r>
            <a:r>
              <a:rPr lang="en-US" i="0" dirty="0"/>
              <a:t>be problematic in a more realistic situation – especially if the XSLT code you want to test also uses &lt;</a:t>
            </a:r>
            <a:r>
              <a:rPr lang="en-US" i="0" dirty="0" err="1"/>
              <a:t>xsl:message</a:t>
            </a:r>
            <a:r>
              <a:rPr lang="en-US" i="0" dirty="0"/>
              <a:t>&gt; for its own purposes.]</a:t>
            </a:r>
          </a:p>
          <a:p>
            <a:pPr marL="228600" indent="-228600">
              <a:buAutoNum type="arabicParenR"/>
            </a:pPr>
            <a:endParaRPr lang="en-US" i="0" dirty="0"/>
          </a:p>
          <a:p>
            <a:pPr marL="0" indent="0">
              <a:buNone/>
            </a:pPr>
            <a:r>
              <a:rPr lang="en-US" i="0" dirty="0"/>
              <a:t>5) Depending on your application and your tests, you might need affordances in the </a:t>
            </a:r>
            <a:r>
              <a:rPr lang="en-US" i="0" dirty="0" err="1"/>
              <a:t>XSpec</a:t>
            </a:r>
            <a:r>
              <a:rPr lang="en-US" i="0" dirty="0"/>
              <a:t> vocabulary for capturing setup or cleanup code. For example, you might need to restore the browser to its initial view after the first test scenario to prevent it from influencing the second test scenario.</a:t>
            </a:r>
          </a:p>
          <a:p>
            <a:pPr marL="228600" indent="-228600">
              <a:buAutoNum type="arabicParenR"/>
            </a:pPr>
            <a:endParaRPr lang="en-US" i="0" dirty="0"/>
          </a:p>
          <a:p>
            <a:pPr marL="0" indent="0">
              <a:buNone/>
            </a:pPr>
            <a:r>
              <a:rPr lang="en-US" i="0" dirty="0"/>
              <a:t>6) Finally, Saxon-JS lets you schedule asynchronous operations. Making sure you don’t try to check assertions until after the scheduled operation has finished executing would require some additional work that I didn’t complete.</a:t>
            </a:r>
          </a:p>
          <a:p>
            <a:pPr marL="0" indent="0">
              <a:buNone/>
            </a:pPr>
            <a:endParaRPr lang="en-US" i="0" dirty="0"/>
          </a:p>
          <a:p>
            <a:pPr marL="0" indent="0">
              <a:buNone/>
            </a:pPr>
            <a:r>
              <a:rPr lang="en-US" i="0" dirty="0"/>
              <a:t>The prototype I made was fun, but to make it more general would take more time than I had for my project. Maybe someone else will be </a:t>
            </a:r>
            <a:r>
              <a:rPr lang="en-US" dirty="0"/>
              <a:t>inspired to add an enhancement like this to the </a:t>
            </a:r>
            <a:r>
              <a:rPr lang="en-US" dirty="0" err="1"/>
              <a:t>XSpec</a:t>
            </a:r>
            <a:r>
              <a:rPr lang="en-US" dirty="0"/>
              <a:t> infrastructure, which is open source. If that’s you, the full paper for this talk has some more details that might be helpful.</a:t>
            </a:r>
            <a:endParaRPr lang="en-US" i="0"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17</a:t>
            </a:fld>
            <a:endParaRPr lang="en-US"/>
          </a:p>
        </p:txBody>
      </p:sp>
    </p:spTree>
    <p:extLst>
      <p:ext uri="{BB962C8B-B14F-4D97-AF65-F5344CB8AC3E}">
        <p14:creationId xmlns:p14="http://schemas.microsoft.com/office/powerpoint/2010/main" val="3914994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a:t>
            </a:r>
            <a:r>
              <a:rPr lang="en-US" dirty="0"/>
              <a:t>go back to the ways we can frame this problem.</a:t>
            </a:r>
          </a:p>
          <a:p>
            <a:endParaRPr lang="en-US" dirty="0"/>
          </a:p>
          <a:p>
            <a:r>
              <a:rPr lang="en-US" dirty="0"/>
              <a:t>If you put the browser aside and say that the problem is that </a:t>
            </a:r>
            <a:r>
              <a:rPr lang="en-US" dirty="0" err="1"/>
              <a:t>XSpec</a:t>
            </a:r>
            <a:r>
              <a:rPr lang="en-US" dirty="0"/>
              <a:t> can’t use JavaScript, you might say, let’s solve that problem by making </a:t>
            </a:r>
            <a:r>
              <a:rPr lang="en-US" dirty="0" err="1"/>
              <a:t>XSpec</a:t>
            </a:r>
            <a:r>
              <a:rPr lang="en-US" dirty="0"/>
              <a:t> run XSLT via JavaScript.</a:t>
            </a:r>
          </a:p>
          <a:p>
            <a:endParaRPr lang="en-US" dirty="0"/>
          </a:p>
          <a:p>
            <a:r>
              <a:rPr lang="en-US" dirty="0"/>
              <a:t>The latest version of Saxon-JS supports running your code in Node.js. Maybe that helps with </a:t>
            </a:r>
            <a:r>
              <a:rPr lang="en-US" dirty="0" err="1"/>
              <a:t>XSpec</a:t>
            </a:r>
            <a:r>
              <a:rPr lang="en-US" dirty="0"/>
              <a:t> compatibility. I haven’t tried it. I would imagine that, as in the last slide, you’d need to modify the </a:t>
            </a:r>
            <a:r>
              <a:rPr lang="en-US" dirty="0" err="1"/>
              <a:t>XSpec</a:t>
            </a:r>
            <a:r>
              <a:rPr lang="en-US" dirty="0"/>
              <a:t> infrastructure in a few ways.</a:t>
            </a:r>
          </a:p>
        </p:txBody>
      </p:sp>
      <p:sp>
        <p:nvSpPr>
          <p:cNvPr id="4" name="Slide Number Placeholder 3"/>
          <p:cNvSpPr>
            <a:spLocks noGrp="1"/>
          </p:cNvSpPr>
          <p:nvPr>
            <p:ph type="sldNum" sz="quarter" idx="5"/>
          </p:nvPr>
        </p:nvSpPr>
        <p:spPr/>
        <p:txBody>
          <a:bodyPr/>
          <a:lstStyle/>
          <a:p>
            <a:fld id="{AD73B8C3-A209-4A55-9261-22C2A02B3159}" type="slidenum">
              <a:rPr lang="en-US" smtClean="0"/>
              <a:pPr/>
              <a:t>18</a:t>
            </a:fld>
            <a:endParaRPr lang="en-US"/>
          </a:p>
        </p:txBody>
      </p:sp>
    </p:spTree>
    <p:extLst>
      <p:ext uri="{BB962C8B-B14F-4D97-AF65-F5344CB8AC3E}">
        <p14:creationId xmlns:p14="http://schemas.microsoft.com/office/powerpoint/2010/main" val="39201977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another alternative: If you say the problem is that </a:t>
            </a:r>
            <a:r>
              <a:rPr lang="en-US" dirty="0" err="1"/>
              <a:t>XSpec</a:t>
            </a:r>
            <a:r>
              <a:rPr lang="en-US" dirty="0"/>
              <a:t> doesn’t know about Saxon-JS’s interactive extensions, you might say, let’s solve that problem by teaching </a:t>
            </a:r>
            <a:r>
              <a:rPr lang="en-US" dirty="0" err="1"/>
              <a:t>XSpec</a:t>
            </a:r>
            <a:r>
              <a:rPr lang="en-US" dirty="0"/>
              <a:t> how to do the next best thing.</a:t>
            </a:r>
          </a:p>
          <a:p>
            <a:endParaRPr lang="en-US" dirty="0"/>
          </a:p>
          <a:p>
            <a:r>
              <a:rPr lang="en-US" dirty="0"/>
              <a:t>This is what we actually did to test the MathWorks reference list application. We used a technique called mocking.</a:t>
            </a:r>
          </a:p>
          <a:p>
            <a:endParaRPr lang="en-US" dirty="0"/>
          </a:p>
          <a:p>
            <a:r>
              <a:rPr lang="en-US" dirty="0"/>
              <a:t>This approach had much less overhead than trying to run tests using Saxon-JS, and it required no changes in the </a:t>
            </a:r>
            <a:r>
              <a:rPr lang="en-US" dirty="0" err="1"/>
              <a:t>XSpec</a:t>
            </a:r>
            <a:r>
              <a:rPr lang="en-US" dirty="0"/>
              <a:t> infrastructure.</a:t>
            </a:r>
          </a:p>
          <a:p>
            <a:endParaRPr lang="en-US" dirty="0"/>
          </a:p>
          <a:p>
            <a:r>
              <a:rPr lang="en-US" dirty="0"/>
              <a:t>The rest of my talk will be about how we applied mocking to the reference list application.</a:t>
            </a:r>
          </a:p>
        </p:txBody>
      </p:sp>
      <p:sp>
        <p:nvSpPr>
          <p:cNvPr id="4" name="Slide Number Placeholder 3"/>
          <p:cNvSpPr>
            <a:spLocks noGrp="1"/>
          </p:cNvSpPr>
          <p:nvPr>
            <p:ph type="sldNum" sz="quarter" idx="5"/>
          </p:nvPr>
        </p:nvSpPr>
        <p:spPr/>
        <p:txBody>
          <a:bodyPr/>
          <a:lstStyle/>
          <a:p>
            <a:fld id="{AD73B8C3-A209-4A55-9261-22C2A02B3159}" type="slidenum">
              <a:rPr lang="en-US" smtClean="0"/>
              <a:pPr/>
              <a:t>19</a:t>
            </a:fld>
            <a:endParaRPr lang="en-US"/>
          </a:p>
        </p:txBody>
      </p:sp>
    </p:spTree>
    <p:extLst>
      <p:ext uri="{BB962C8B-B14F-4D97-AF65-F5344CB8AC3E}">
        <p14:creationId xmlns:p14="http://schemas.microsoft.com/office/powerpoint/2010/main" val="1834013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hoping you’ll take away two key points from my talk:</a:t>
            </a:r>
          </a:p>
          <a:p>
            <a:endParaRPr lang="en-US" dirty="0"/>
          </a:p>
          <a:p>
            <a:r>
              <a:rPr lang="en-US" dirty="0"/>
              <a:t>First, if you have a coding situation that you can’t exactly recreate in a test environment, that doesn’t necessarily rule out automated testing.</a:t>
            </a:r>
          </a:p>
          <a:p>
            <a:endParaRPr lang="en-US" dirty="0"/>
          </a:p>
          <a:p>
            <a:r>
              <a:rPr lang="en-US" dirty="0"/>
              <a:t>Second, reducing gaps between how your code behaves in real life and how it behaves in the test environment might not be as hard as you think. I’ll show you how we reduced those gaps in an XSLT-based application.</a:t>
            </a:r>
          </a:p>
        </p:txBody>
      </p:sp>
      <p:sp>
        <p:nvSpPr>
          <p:cNvPr id="4" name="Slide Number Placeholder 3"/>
          <p:cNvSpPr>
            <a:spLocks noGrp="1"/>
          </p:cNvSpPr>
          <p:nvPr>
            <p:ph type="sldNum" sz="quarter" idx="5"/>
          </p:nvPr>
        </p:nvSpPr>
        <p:spPr/>
        <p:txBody>
          <a:bodyPr/>
          <a:lstStyle/>
          <a:p>
            <a:fld id="{AD73B8C3-A209-4A55-9261-22C2A02B3159}" type="slidenum">
              <a:rPr lang="en-US" smtClean="0"/>
              <a:pPr/>
              <a:t>2</a:t>
            </a:fld>
            <a:endParaRPr lang="en-US"/>
          </a:p>
        </p:txBody>
      </p:sp>
    </p:spTree>
    <p:extLst>
      <p:ext uri="{BB962C8B-B14F-4D97-AF65-F5344CB8AC3E}">
        <p14:creationId xmlns:p14="http://schemas.microsoft.com/office/powerpoint/2010/main" val="42100353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idea behind mocking is that whenever there’s some behavior that can’t be done feasibly in the test environment (such as </a:t>
            </a:r>
            <a:r>
              <a:rPr lang="en-US" dirty="0" err="1"/>
              <a:t>xsl:result-document</a:t>
            </a:r>
            <a:r>
              <a:rPr lang="en-US" dirty="0"/>
              <a:t>), you create a substitute behavior that will operate in the test environment only. The production behavior is unchanged.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design the substitute behavior so that, at a minimum, you avoid errors that would otherwise halt your tests.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You can decide whether you want to go further, such as reporting that the substitute behavior was called (like a “got here” message) or reporting a mock result that you can use in your test assertions to decide whether a test passes or fails.</a:t>
            </a:r>
          </a:p>
        </p:txBody>
      </p:sp>
      <p:sp>
        <p:nvSpPr>
          <p:cNvPr id="4" name="Slide Number Placeholder 3"/>
          <p:cNvSpPr>
            <a:spLocks noGrp="1"/>
          </p:cNvSpPr>
          <p:nvPr>
            <p:ph type="sldNum" sz="quarter" idx="5"/>
          </p:nvPr>
        </p:nvSpPr>
        <p:spPr/>
        <p:txBody>
          <a:bodyPr/>
          <a:lstStyle/>
          <a:p>
            <a:fld id="{AD73B8C3-A209-4A55-9261-22C2A02B3159}" type="slidenum">
              <a:rPr lang="en-US" smtClean="0"/>
              <a:pPr/>
              <a:t>20</a:t>
            </a:fld>
            <a:endParaRPr lang="en-US"/>
          </a:p>
        </p:txBody>
      </p:sp>
    </p:spTree>
    <p:extLst>
      <p:ext uri="{BB962C8B-B14F-4D97-AF65-F5344CB8AC3E}">
        <p14:creationId xmlns:p14="http://schemas.microsoft.com/office/powerpoint/2010/main" val="29024965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an example of where you might apply mocking, part of the XSLT code in the reference list application populates the page header with a string based on the category that the user has selected. In this case, the string is “2-D and 3-D Plots – Functions”.</a:t>
            </a:r>
          </a:p>
        </p:txBody>
      </p:sp>
      <p:sp>
        <p:nvSpPr>
          <p:cNvPr id="4" name="Slide Number Placeholder 3"/>
          <p:cNvSpPr>
            <a:spLocks noGrp="1"/>
          </p:cNvSpPr>
          <p:nvPr>
            <p:ph type="sldNum" sz="quarter" idx="5"/>
          </p:nvPr>
        </p:nvSpPr>
        <p:spPr/>
        <p:txBody>
          <a:bodyPr/>
          <a:lstStyle/>
          <a:p>
            <a:fld id="{AD73B8C3-A209-4A55-9261-22C2A02B3159}" type="slidenum">
              <a:rPr lang="en-US" smtClean="0"/>
              <a:pPr/>
              <a:t>21</a:t>
            </a:fld>
            <a:endParaRPr lang="en-US"/>
          </a:p>
        </p:txBody>
      </p:sp>
    </p:spTree>
    <p:extLst>
      <p:ext uri="{BB962C8B-B14F-4D97-AF65-F5344CB8AC3E}">
        <p14:creationId xmlns:p14="http://schemas.microsoft.com/office/powerpoint/2010/main" val="12711905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Ideally, you’d want a test to check that the header was populated with the correct string. </a:t>
            </a:r>
            <a:r>
              <a:rPr lang="en-US" dirty="0" err="1"/>
              <a:t>XSpec</a:t>
            </a:r>
            <a:r>
              <a:rPr lang="en-US" dirty="0"/>
              <a:t> in a non-JavaScript environment can’t actually populate the header or check its content. The test will error out if you try.</a:t>
            </a:r>
          </a:p>
          <a:p>
            <a:endParaRPr lang="en-US" dirty="0"/>
          </a:p>
          <a:p>
            <a:r>
              <a:rPr lang="en-US" dirty="0"/>
              <a:t>What the test </a:t>
            </a:r>
            <a:r>
              <a:rPr lang="en-US" i="1" dirty="0"/>
              <a:t>can</a:t>
            </a:r>
            <a:r>
              <a:rPr lang="en-US" dirty="0"/>
              <a:t> do is run enough of the XSLT code to compute the header string, and instead of trying to put that string into the &lt;h1&gt; element, the test checks that the computed string is correct. You’ve accomplished two things:</a:t>
            </a:r>
          </a:p>
          <a:p>
            <a:pPr marL="228600" indent="-228600">
              <a:buAutoNum type="arabicParenR"/>
            </a:pPr>
            <a:r>
              <a:rPr lang="en-US" dirty="0"/>
              <a:t>Avoided the error, which was a barrier; and</a:t>
            </a:r>
          </a:p>
          <a:p>
            <a:pPr marL="228600" indent="-228600">
              <a:buAutoNum type="arabicParenR"/>
            </a:pPr>
            <a:r>
              <a:rPr lang="en-US" dirty="0"/>
              <a:t>Tested the logic that computes the string. That’s not everything you might want to test, but it’s something.</a:t>
            </a:r>
          </a:p>
          <a:p>
            <a:pPr marL="0" indent="0">
              <a:buNone/>
            </a:pPr>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22</a:t>
            </a:fld>
            <a:endParaRPr lang="en-US"/>
          </a:p>
        </p:txBody>
      </p:sp>
    </p:spTree>
    <p:extLst>
      <p:ext uri="{BB962C8B-B14F-4D97-AF65-F5344CB8AC3E}">
        <p14:creationId xmlns:p14="http://schemas.microsoft.com/office/powerpoint/2010/main" val="372691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diagram shows HOW you can make </a:t>
            </a:r>
            <a:r>
              <a:rPr lang="en-US" dirty="0" err="1"/>
              <a:t>XSpec</a:t>
            </a:r>
            <a:r>
              <a:rPr lang="en-US" dirty="0"/>
              <a:t> use substitute behaviors without affecting how your code operates in production.</a:t>
            </a:r>
          </a:p>
          <a:p>
            <a:endParaRPr lang="en-US" dirty="0"/>
          </a:p>
          <a:p>
            <a:r>
              <a:rPr lang="en-US" dirty="0"/>
              <a:t>The substitute-behavior code is isolated in a special file labeled “Test utility file”. It doesn’t get used in production and isn’t even available there.</a:t>
            </a:r>
          </a:p>
          <a:p>
            <a:endParaRPr lang="en-US" dirty="0"/>
          </a:p>
          <a:p>
            <a:r>
              <a:rPr lang="en-US" dirty="0"/>
              <a:t>In your test environment, your </a:t>
            </a:r>
            <a:r>
              <a:rPr lang="en-US" dirty="0" err="1"/>
              <a:t>XSpec</a:t>
            </a:r>
            <a:r>
              <a:rPr lang="en-US" dirty="0"/>
              <a:t> file declares itself as a test for (not your production code directly, but) a “Test harness” transform that imports your production code. The test harness also includes the test utility file, thus making the substitute-behavior code available.</a:t>
            </a:r>
          </a:p>
          <a:p>
            <a:endParaRPr lang="en-US" dirty="0"/>
          </a:p>
          <a:p>
            <a:r>
              <a:rPr lang="en-US" dirty="0"/>
              <a:t>In XSLT, an included file has higher precedence than an imported file. This arrangement gives the test utility file an opportunity to override code in the production XSLT transform that wouldn’t work in the test environment. The override mechanism is how you achieve the substitutions when you run your </a:t>
            </a:r>
            <a:r>
              <a:rPr lang="en-US" dirty="0" err="1"/>
              <a:t>XSpec</a:t>
            </a:r>
            <a:r>
              <a:rPr lang="en-US" dirty="0"/>
              <a:t> tests.</a:t>
            </a:r>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23</a:t>
            </a:fld>
            <a:endParaRPr lang="en-US"/>
          </a:p>
        </p:txBody>
      </p:sp>
    </p:spTree>
    <p:extLst>
      <p:ext uri="{BB962C8B-B14F-4D97-AF65-F5344CB8AC3E}">
        <p14:creationId xmlns:p14="http://schemas.microsoft.com/office/powerpoint/2010/main" val="556255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example I gave about populating the page header is really about the </a:t>
            </a:r>
            <a:r>
              <a:rPr lang="en-US" dirty="0" err="1"/>
              <a:t>xsl:result-document</a:t>
            </a:r>
            <a:r>
              <a:rPr lang="en-US" dirty="0"/>
              <a:t> instruction. As I mentioned earlier, Saxon-JS code commonly uses &lt;</a:t>
            </a:r>
            <a:r>
              <a:rPr lang="en-US" dirty="0" err="1"/>
              <a:t>xsl:result-document</a:t>
            </a:r>
            <a:r>
              <a:rPr lang="en-US" dirty="0"/>
              <a:t>&gt; to populate parts of the web page, whereas </a:t>
            </a:r>
            <a:r>
              <a:rPr lang="en-US" dirty="0" err="1"/>
              <a:t>XSpec</a:t>
            </a:r>
            <a:r>
              <a:rPr lang="en-US" dirty="0"/>
              <a:t> uses &lt;</a:t>
            </a:r>
            <a:r>
              <a:rPr lang="en-US" dirty="0" err="1"/>
              <a:t>xsl:result-document</a:t>
            </a:r>
            <a:r>
              <a:rPr lang="en-US" dirty="0"/>
              <a:t>&gt; to create its report. These two uses interfere with each other when you run a test. Let me show you some code for how we use substitution to resolve this problem. (By the way, you might have come across this problem when testing XSLT code that’s unrelated to Saxon-JS, and the same substitution approach can work there, too.)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production code, instead of calling &lt;</a:t>
            </a:r>
            <a:r>
              <a:rPr lang="en-US" dirty="0" err="1"/>
              <a:t>xsl:result-document</a:t>
            </a:r>
            <a:r>
              <a:rPr lang="en-US" dirty="0"/>
              <a:t>&gt; directly, which we know </a:t>
            </a:r>
            <a:r>
              <a:rPr lang="en-US" dirty="0" err="1"/>
              <a:t>XSpec</a:t>
            </a:r>
            <a:r>
              <a:rPr lang="en-US" dirty="0"/>
              <a:t> can’t do, we call a special named template and we pass in information about how we want to populate the web page.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content of the named template is in the left side of this table. It calls &lt;</a:t>
            </a:r>
            <a:r>
              <a:rPr lang="en-US" dirty="0" err="1"/>
              <a:t>xsl:result-document</a:t>
            </a:r>
            <a:r>
              <a:rPr lang="en-US" dirty="0"/>
              <a:t>&gt;, which works great in the browser.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24</a:t>
            </a:fld>
            <a:endParaRPr lang="en-US"/>
          </a:p>
        </p:txBody>
      </p:sp>
    </p:spTree>
    <p:extLst>
      <p:ext uri="{BB962C8B-B14F-4D97-AF65-F5344CB8AC3E}">
        <p14:creationId xmlns:p14="http://schemas.microsoft.com/office/powerpoint/2010/main" val="37983147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test utility file has its own template by the same name, with higher precedence during testing.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override template has content shown on the right side of the table. It doesn’t call &lt;</a:t>
            </a:r>
            <a:r>
              <a:rPr lang="en-US" dirty="0" err="1"/>
              <a:t>xsl:result-document</a:t>
            </a:r>
            <a:r>
              <a:rPr lang="en-US" dirty="0"/>
              <a:t>&gt;, so we avoid the error, and that’s important.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Instead, this override template emits a processing instruction that says what the production code </a:t>
            </a:r>
            <a:r>
              <a:rPr lang="en-US" i="1" dirty="0"/>
              <a:t>would have</a:t>
            </a:r>
            <a:r>
              <a:rPr lang="en-US" i="0" dirty="0"/>
              <a:t> done.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It also outputs the content that, in production, would have populated the web page.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These outputs are an example of what I meant when I talked about </a:t>
            </a:r>
            <a:r>
              <a:rPr lang="en-US" i="0" dirty="0" err="1"/>
              <a:t>XSpec</a:t>
            </a:r>
            <a:r>
              <a:rPr lang="en-US" i="0" dirty="0"/>
              <a:t> “p</a:t>
            </a:r>
            <a:r>
              <a:rPr lang="en-US" dirty="0"/>
              <a:t>retending it does things.”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outputs enable </a:t>
            </a:r>
            <a:r>
              <a:rPr lang="en-US" dirty="0" err="1"/>
              <a:t>XSpec</a:t>
            </a:r>
            <a:r>
              <a:rPr lang="en-US" dirty="0"/>
              <a:t> to test part of the production code’s behavior.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If you were applying this technique, you might design the substitute behavior differently. Maybe you’d use an element instead of a processing instruction,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for example. As long as the substitute behavior and the tests are aligned with each other and serve your needs, they’re fine.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25</a:t>
            </a:fld>
            <a:endParaRPr lang="en-US"/>
          </a:p>
        </p:txBody>
      </p:sp>
    </p:spTree>
    <p:extLst>
      <p:ext uri="{BB962C8B-B14F-4D97-AF65-F5344CB8AC3E}">
        <p14:creationId xmlns:p14="http://schemas.microsoft.com/office/powerpoint/2010/main" val="814654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see what the substitute behavior enables </a:t>
            </a:r>
            <a:r>
              <a:rPr lang="en-US" dirty="0" err="1"/>
              <a:t>XSpec</a:t>
            </a:r>
            <a:r>
              <a:rPr lang="en-US" dirty="0"/>
              <a:t> to do.</a:t>
            </a:r>
          </a:p>
          <a:p>
            <a:r>
              <a:rPr lang="en-US" dirty="0"/>
              <a:t>Thanks to the override template, </a:t>
            </a:r>
            <a:r>
              <a:rPr lang="en-US" dirty="0" err="1"/>
              <a:t>XSpec</a:t>
            </a:r>
            <a:r>
              <a:rPr lang="en-US" dirty="0"/>
              <a:t> will see a processing instruction that says that in production, </a:t>
            </a:r>
            <a:r>
              <a:rPr lang="en-US" dirty="0" err="1"/>
              <a:t>xsl:result-document</a:t>
            </a:r>
            <a:r>
              <a:rPr lang="en-US" dirty="0"/>
              <a:t> would be executed with certain attribute values.</a:t>
            </a:r>
          </a:p>
          <a:p>
            <a:r>
              <a:rPr lang="en-US" dirty="0"/>
              <a:t>You can make an </a:t>
            </a:r>
            <a:r>
              <a:rPr lang="en-US" dirty="0" err="1"/>
              <a:t>XSpec</a:t>
            </a:r>
            <a:r>
              <a:rPr lang="en-US" dirty="0"/>
              <a:t> assertion that matches the processing instruction seen with the one you would expect.</a:t>
            </a:r>
          </a:p>
          <a:p>
            <a:r>
              <a:rPr lang="en-US" dirty="0"/>
              <a:t>[CLICK]</a:t>
            </a:r>
          </a:p>
          <a:p>
            <a:r>
              <a:rPr lang="en-US" dirty="0"/>
              <a:t>The way you make assertions in </a:t>
            </a:r>
            <a:r>
              <a:rPr lang="en-US" dirty="0" err="1"/>
              <a:t>XSpec</a:t>
            </a:r>
            <a:r>
              <a:rPr lang="en-US" dirty="0"/>
              <a:t> is using an element named x:expect.</a:t>
            </a:r>
          </a:p>
          <a:p>
            <a:r>
              <a:rPr lang="en-US" dirty="0"/>
              <a:t>This assertion says that from the result sequence that you get, the first item is a processing instruction that looks exactly like this.</a:t>
            </a:r>
          </a:p>
          <a:p>
            <a:endParaRPr lang="en-US" dirty="0"/>
          </a:p>
          <a:p>
            <a:r>
              <a:rPr lang="en-US" dirty="0"/>
              <a:t>Also thanks to the override template, </a:t>
            </a:r>
            <a:r>
              <a:rPr lang="en-US" dirty="0" err="1"/>
              <a:t>XSpec</a:t>
            </a:r>
            <a:r>
              <a:rPr lang="en-US" dirty="0"/>
              <a:t> will see the exact content that would have been inserted into the web page, in production.</a:t>
            </a:r>
          </a:p>
          <a:p>
            <a:r>
              <a:rPr lang="en-US" dirty="0"/>
              <a:t>[CLICK]</a:t>
            </a:r>
          </a:p>
          <a:p>
            <a:r>
              <a:rPr lang="en-US" dirty="0"/>
              <a:t>You can make a second </a:t>
            </a:r>
            <a:r>
              <a:rPr lang="en-US" dirty="0" err="1"/>
              <a:t>XSpec</a:t>
            </a:r>
            <a:r>
              <a:rPr lang="en-US" dirty="0"/>
              <a:t> assertion that checks the value against what you expect.</a:t>
            </a:r>
          </a:p>
          <a:p>
            <a:r>
              <a:rPr lang="en-US" dirty="0"/>
              <a:t>This assertion says that from the result sequence that you get, the second item is the string, “2-D and 3-D Plots – Functions”.</a:t>
            </a:r>
          </a:p>
          <a:p>
            <a:endParaRPr lang="en-US" dirty="0"/>
          </a:p>
          <a:p>
            <a:r>
              <a:rPr lang="en-US" dirty="0"/>
              <a:t>To recap, while </a:t>
            </a:r>
            <a:r>
              <a:rPr lang="en-US" dirty="0" err="1"/>
              <a:t>XSpec</a:t>
            </a:r>
            <a:r>
              <a:rPr lang="en-US" dirty="0"/>
              <a:t> can’t populate the web page, you’ve set up a decent substitute behavior that avoids an error and passes relevant data to </a:t>
            </a:r>
            <a:r>
              <a:rPr lang="en-US" dirty="0" err="1"/>
              <a:t>XSpec</a:t>
            </a:r>
            <a:r>
              <a:rPr lang="en-US" dirty="0"/>
              <a:t> for verification.</a:t>
            </a:r>
          </a:p>
        </p:txBody>
      </p:sp>
      <p:sp>
        <p:nvSpPr>
          <p:cNvPr id="4" name="Slide Number Placeholder 3"/>
          <p:cNvSpPr>
            <a:spLocks noGrp="1"/>
          </p:cNvSpPr>
          <p:nvPr>
            <p:ph type="sldNum" sz="quarter" idx="5"/>
          </p:nvPr>
        </p:nvSpPr>
        <p:spPr/>
        <p:txBody>
          <a:bodyPr/>
          <a:lstStyle/>
          <a:p>
            <a:fld id="{AD73B8C3-A209-4A55-9261-22C2A02B3159}" type="slidenum">
              <a:rPr lang="en-US" smtClean="0"/>
              <a:pPr/>
              <a:t>26</a:t>
            </a:fld>
            <a:endParaRPr lang="en-US"/>
          </a:p>
        </p:txBody>
      </p:sp>
    </p:spTree>
    <p:extLst>
      <p:ext uri="{BB962C8B-B14F-4D97-AF65-F5344CB8AC3E}">
        <p14:creationId xmlns:p14="http://schemas.microsoft.com/office/powerpoint/2010/main" val="34781386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this technique, there’s stuff we can test and stuff we can’t test. Whether testing what’s testable is valuable depends on your application.</a:t>
            </a:r>
          </a:p>
          <a:p>
            <a:endParaRPr lang="en-US" dirty="0"/>
          </a:p>
          <a:p>
            <a:pPr marL="0" indent="0">
              <a:buNone/>
            </a:pPr>
            <a:r>
              <a:rPr lang="en-US" dirty="0"/>
              <a:t>Our reference list application has some complicated logic to determine what content to display, such as</a:t>
            </a:r>
          </a:p>
          <a:p>
            <a:pPr marL="171450" indent="-171450">
              <a:buFontTx/>
              <a:buChar char="-"/>
            </a:pPr>
            <a:r>
              <a:rPr lang="en-US" dirty="0"/>
              <a:t>Do the tables have the right items, in the right sequence, with the right link targets?</a:t>
            </a:r>
          </a:p>
          <a:p>
            <a:pPr marL="171450" indent="-171450">
              <a:buFontTx/>
              <a:buChar char="-"/>
            </a:pPr>
            <a:r>
              <a:rPr lang="en-US" dirty="0"/>
              <a:t>Do we have the correct categories in the left navigation pane, with correct numbers beside them? (There’s some </a:t>
            </a:r>
            <a:r>
              <a:rPr lang="en-US" dirty="0" err="1"/>
              <a:t>dedup’ing</a:t>
            </a:r>
            <a:r>
              <a:rPr lang="en-US" dirty="0"/>
              <a:t> going on, so checking the numbers is valuable.)</a:t>
            </a:r>
          </a:p>
          <a:p>
            <a:pPr marL="171450" indent="-171450">
              <a:buFontTx/>
              <a:buChar char="-"/>
            </a:pPr>
            <a:r>
              <a:rPr lang="en-US" dirty="0"/>
              <a:t>Do the correct check boxes appear with correct numbers?</a:t>
            </a:r>
          </a:p>
          <a:p>
            <a:pPr marL="171450" indent="-171450">
              <a:buFontTx/>
              <a:buChar char="-"/>
            </a:pPr>
            <a:r>
              <a:rPr lang="en-US" dirty="0"/>
              <a:t>If we select a check box, would each table show the correct subset of items or perhaps disappear entirely?</a:t>
            </a:r>
          </a:p>
          <a:p>
            <a:pPr marL="0" indent="0">
              <a:buNone/>
            </a:pPr>
            <a:endParaRPr lang="en-US" dirty="0"/>
          </a:p>
          <a:p>
            <a:pPr marL="0" indent="0">
              <a:buNone/>
            </a:pPr>
            <a:r>
              <a:rPr lang="en-US" dirty="0"/>
              <a:t>Being able to test all that logic quickly, in an automated fashion, is a win -- even if we’re not literally testing the browser rendering.</a:t>
            </a:r>
          </a:p>
          <a:p>
            <a:pPr marL="228600" indent="-228600">
              <a:buAutoNum type="arabicParenR"/>
            </a:pPr>
            <a:endParaRPr lang="en-US" dirty="0"/>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27</a:t>
            </a:fld>
            <a:endParaRPr lang="en-US"/>
          </a:p>
        </p:txBody>
      </p:sp>
    </p:spTree>
    <p:extLst>
      <p:ext uri="{BB962C8B-B14F-4D97-AF65-F5344CB8AC3E}">
        <p14:creationId xmlns:p14="http://schemas.microsoft.com/office/powerpoint/2010/main" val="408921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another concrete example of a substitution we do.</a:t>
            </a:r>
          </a:p>
          <a:p>
            <a:r>
              <a:rPr lang="en-US" dirty="0"/>
              <a:t>We have one spot in the code where we call one of Saxon-JS’s interactive XSLT functions, named </a:t>
            </a:r>
            <a:r>
              <a:rPr lang="en-US" dirty="0" err="1"/>
              <a:t>ixsl:apply</a:t>
            </a:r>
            <a:r>
              <a:rPr lang="en-US" dirty="0"/>
              <a:t>. This function applies a JavaScript function that’s passed in.</a:t>
            </a:r>
          </a:p>
          <a:p>
            <a:endParaRPr lang="en-US" dirty="0"/>
          </a:p>
          <a:p>
            <a:r>
              <a:rPr lang="en-US" dirty="0"/>
              <a:t>If </a:t>
            </a:r>
            <a:r>
              <a:rPr lang="en-US" dirty="0" err="1"/>
              <a:t>XSpec</a:t>
            </a:r>
            <a:r>
              <a:rPr lang="en-US" dirty="0"/>
              <a:t> executes your code that calls this function, you’ll get an error saying the function can’t be found.</a:t>
            </a:r>
          </a:p>
          <a:p>
            <a:r>
              <a:rPr lang="en-US" dirty="0"/>
              <a:t>So, add a brand-new definition of this function to your test utility file, and then </a:t>
            </a:r>
            <a:r>
              <a:rPr lang="en-US" dirty="0" err="1"/>
              <a:t>XSpec</a:t>
            </a:r>
            <a:r>
              <a:rPr lang="en-US" dirty="0"/>
              <a:t> will find it instead of erroring out.</a:t>
            </a:r>
          </a:p>
          <a:p>
            <a:endParaRPr lang="en-US" dirty="0"/>
          </a:p>
          <a:p>
            <a:r>
              <a:rPr lang="en-US" dirty="0"/>
              <a:t>What should your brand-new function do, and isn’t that a lot of work?</a:t>
            </a:r>
          </a:p>
          <a:p>
            <a:r>
              <a:rPr lang="en-US" dirty="0"/>
              <a:t>It depends. Even if the function is a no-op, it accomplishes something because you avoid the error.</a:t>
            </a:r>
          </a:p>
          <a:p>
            <a:r>
              <a:rPr lang="en-US" dirty="0"/>
              <a:t>The function can do whatever serves your testing needs. [CLICK]</a:t>
            </a:r>
          </a:p>
          <a:p>
            <a:r>
              <a:rPr lang="en-US" dirty="0"/>
              <a:t>In our case, we merely wanted to report that the function was called. Here’s that definition from our test utility file. It takes the same inputs as </a:t>
            </a:r>
            <a:r>
              <a:rPr lang="en-US" dirty="0" err="1"/>
              <a:t>Saxonica’s</a:t>
            </a:r>
            <a:r>
              <a:rPr lang="en-US" dirty="0"/>
              <a:t> function by the same name, ignores the inputs, and outputs a simple processing instruction.</a:t>
            </a:r>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28</a:t>
            </a:fld>
            <a:endParaRPr lang="en-US"/>
          </a:p>
        </p:txBody>
      </p:sp>
    </p:spTree>
    <p:extLst>
      <p:ext uri="{BB962C8B-B14F-4D97-AF65-F5344CB8AC3E}">
        <p14:creationId xmlns:p14="http://schemas.microsoft.com/office/powerpoint/2010/main" val="6106679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testing, </a:t>
            </a:r>
            <a:r>
              <a:rPr lang="en-US" dirty="0" err="1"/>
              <a:t>XSpec</a:t>
            </a:r>
            <a:r>
              <a:rPr lang="en-US" dirty="0"/>
              <a:t> calls the definition of </a:t>
            </a:r>
            <a:r>
              <a:rPr lang="en-US" dirty="0" err="1"/>
              <a:t>ixsl:apply</a:t>
            </a:r>
            <a:r>
              <a:rPr lang="en-US" dirty="0"/>
              <a:t> in the test utility file, so </a:t>
            </a:r>
            <a:r>
              <a:rPr lang="en-US" dirty="0" err="1"/>
              <a:t>XSpec</a:t>
            </a:r>
            <a:r>
              <a:rPr lang="en-US" dirty="0"/>
              <a:t> will see the processing instruction as part of its result.</a:t>
            </a:r>
          </a:p>
          <a:p>
            <a:r>
              <a:rPr lang="en-US" dirty="0"/>
              <a:t>(In our case, it happened to be the last item in the result.)</a:t>
            </a:r>
          </a:p>
          <a:p>
            <a:endParaRPr lang="en-US" dirty="0"/>
          </a:p>
          <a:p>
            <a:r>
              <a:rPr lang="en-US" dirty="0"/>
              <a:t>So, we have an </a:t>
            </a:r>
            <a:r>
              <a:rPr lang="en-US" dirty="0" err="1"/>
              <a:t>XSpec</a:t>
            </a:r>
            <a:r>
              <a:rPr lang="en-US" dirty="0"/>
              <a:t> assertion that matches the processing instruction seen with the one we expect.</a:t>
            </a:r>
          </a:p>
        </p:txBody>
      </p:sp>
      <p:sp>
        <p:nvSpPr>
          <p:cNvPr id="4" name="Slide Number Placeholder 3"/>
          <p:cNvSpPr>
            <a:spLocks noGrp="1"/>
          </p:cNvSpPr>
          <p:nvPr>
            <p:ph type="sldNum" sz="quarter" idx="5"/>
          </p:nvPr>
        </p:nvSpPr>
        <p:spPr/>
        <p:txBody>
          <a:bodyPr/>
          <a:lstStyle/>
          <a:p>
            <a:fld id="{AD73B8C3-A209-4A55-9261-22C2A02B3159}" type="slidenum">
              <a:rPr lang="en-US" smtClean="0"/>
              <a:pPr/>
              <a:t>29</a:t>
            </a:fld>
            <a:endParaRPr lang="en-US"/>
          </a:p>
        </p:txBody>
      </p:sp>
    </p:spTree>
    <p:extLst>
      <p:ext uri="{BB962C8B-B14F-4D97-AF65-F5344CB8AC3E}">
        <p14:creationId xmlns:p14="http://schemas.microsoft.com/office/powerpoint/2010/main" val="2048271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talk, I’ll set the context by showing you the web application for this case study.</a:t>
            </a:r>
          </a:p>
          <a:p>
            <a:endParaRPr lang="en-US" dirty="0"/>
          </a:p>
          <a:p>
            <a:r>
              <a:rPr lang="en-US" dirty="0"/>
              <a:t>Then I’ll say what problem we were trying to solve. Essentially, running XSLT in production differed from running XSLT in the test environment in ways that created incompatibilities.</a:t>
            </a:r>
          </a:p>
          <a:p>
            <a:endParaRPr lang="en-US" dirty="0"/>
          </a:p>
          <a:p>
            <a:r>
              <a:rPr lang="en-US" dirty="0"/>
              <a:t>I’ll mention three solution ideas, with varying levels of detail. The most detail will be about the solution we chose for our project.</a:t>
            </a:r>
          </a:p>
        </p:txBody>
      </p:sp>
      <p:sp>
        <p:nvSpPr>
          <p:cNvPr id="4" name="Slide Number Placeholder 3"/>
          <p:cNvSpPr>
            <a:spLocks noGrp="1"/>
          </p:cNvSpPr>
          <p:nvPr>
            <p:ph type="sldNum" sz="quarter" idx="5"/>
          </p:nvPr>
        </p:nvSpPr>
        <p:spPr/>
        <p:txBody>
          <a:bodyPr/>
          <a:lstStyle/>
          <a:p>
            <a:fld id="{AD73B8C3-A209-4A55-9261-22C2A02B3159}" type="slidenum">
              <a:rPr lang="en-US" smtClean="0"/>
              <a:pPr/>
              <a:t>3</a:t>
            </a:fld>
            <a:endParaRPr lang="en-US"/>
          </a:p>
        </p:txBody>
      </p:sp>
    </p:spTree>
    <p:extLst>
      <p:ext uri="{BB962C8B-B14F-4D97-AF65-F5344CB8AC3E}">
        <p14:creationId xmlns:p14="http://schemas.microsoft.com/office/powerpoint/2010/main" val="19998994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need to avoid an error and an override in the test utility file won’t work, you can always use try/catch. (This technique is a little different from the override techniques we just saw, because the try/catch block goes in your production code, not the test utility file.)</a:t>
            </a:r>
          </a:p>
          <a:p>
            <a:endParaRPr lang="en-US" dirty="0"/>
          </a:p>
          <a:p>
            <a:r>
              <a:rPr lang="en-US" dirty="0"/>
              <a:t>In production, barring an unexpected runtime error, the try code should execute in the browser as you expect.</a:t>
            </a:r>
          </a:p>
          <a:p>
            <a:r>
              <a:rPr lang="en-US" dirty="0"/>
              <a:t>When </a:t>
            </a:r>
            <a:r>
              <a:rPr lang="en-US" dirty="0" err="1"/>
              <a:t>XSpec</a:t>
            </a:r>
            <a:r>
              <a:rPr lang="en-US" dirty="0"/>
              <a:t> runs the same code, it reaches the catch block, and the test continues running.</a:t>
            </a:r>
          </a:p>
          <a:p>
            <a:endParaRPr lang="en-US" dirty="0"/>
          </a:p>
          <a:p>
            <a:r>
              <a:rPr lang="en-US" dirty="0"/>
              <a:t>Substituting for the Interactive XSLT instruction that schedules a template call for later had particular challenges that are described in some detail in my paper. For right now, I just want to highlight that a try/catch structure provided a way to avoid an error message due to </a:t>
            </a:r>
            <a:r>
              <a:rPr lang="en-US" dirty="0" err="1"/>
              <a:t>XSpec</a:t>
            </a:r>
            <a:r>
              <a:rPr lang="en-US" dirty="0"/>
              <a:t> not understanding this extension instruction.</a:t>
            </a:r>
          </a:p>
          <a:p>
            <a:endParaRPr lang="en-US" dirty="0"/>
          </a:p>
          <a:p>
            <a:r>
              <a:rPr lang="en-US" dirty="0"/>
              <a:t>Just as you design an override in your test utility file in whatever way serves your testing needs, you design the catch block to do whatever you find useful for testing. In this case, we say: </a:t>
            </a:r>
            <a:r>
              <a:rPr lang="en-US" dirty="0" err="1"/>
              <a:t>XSpec</a:t>
            </a:r>
            <a:r>
              <a:rPr lang="en-US" dirty="0"/>
              <a:t>, you can’t schedule a template call for later, so call the template now. In other situations, we make </a:t>
            </a:r>
            <a:r>
              <a:rPr lang="en-US" dirty="0" err="1"/>
              <a:t>XSpec</a:t>
            </a:r>
            <a:r>
              <a:rPr lang="en-US" dirty="0"/>
              <a:t> output a processing instruction or just move on (having avoided the error).</a:t>
            </a:r>
          </a:p>
        </p:txBody>
      </p:sp>
      <p:sp>
        <p:nvSpPr>
          <p:cNvPr id="4" name="Slide Number Placeholder 3"/>
          <p:cNvSpPr>
            <a:spLocks noGrp="1"/>
          </p:cNvSpPr>
          <p:nvPr>
            <p:ph type="sldNum" sz="quarter" idx="5"/>
          </p:nvPr>
        </p:nvSpPr>
        <p:spPr/>
        <p:txBody>
          <a:bodyPr/>
          <a:lstStyle/>
          <a:p>
            <a:fld id="{AD73B8C3-A209-4A55-9261-22C2A02B3159}" type="slidenum">
              <a:rPr lang="en-US" smtClean="0"/>
              <a:pPr/>
              <a:t>30</a:t>
            </a:fld>
            <a:endParaRPr lang="en-US"/>
          </a:p>
        </p:txBody>
      </p:sp>
    </p:spTree>
    <p:extLst>
      <p:ext uri="{BB962C8B-B14F-4D97-AF65-F5344CB8AC3E}">
        <p14:creationId xmlns:p14="http://schemas.microsoft.com/office/powerpoint/2010/main" val="15809510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While the paper has some more details and more examples, I’ve given you a glimpse of the three ways in which we designed and used our substitute behaviors:</a:t>
            </a:r>
          </a:p>
          <a:p>
            <a:pPr marL="0" indent="0">
              <a:buFontTx/>
              <a:buNone/>
            </a:pPr>
            <a:r>
              <a:rPr lang="en-US" dirty="0"/>
              <a:t>1. Named templates with overrides,</a:t>
            </a:r>
          </a:p>
          <a:p>
            <a:pPr marL="0" indent="0">
              <a:buFontTx/>
              <a:buNone/>
            </a:pPr>
            <a:r>
              <a:rPr lang="en-US" dirty="0"/>
              <a:t>2. Definitions of functions that </a:t>
            </a:r>
            <a:r>
              <a:rPr lang="en-US" dirty="0" err="1"/>
              <a:t>XSpec</a:t>
            </a:r>
            <a:r>
              <a:rPr lang="en-US" dirty="0"/>
              <a:t> wouldn’t otherwise know about, and</a:t>
            </a:r>
          </a:p>
          <a:p>
            <a:pPr marL="0" indent="0">
              <a:buFontTx/>
              <a:buNone/>
            </a:pPr>
            <a:r>
              <a:rPr lang="en-US" dirty="0"/>
              <a:t>3. try/catch structures</a:t>
            </a:r>
          </a:p>
          <a:p>
            <a:pPr marL="171450" indent="-171450">
              <a:buFontTx/>
              <a:buChar char="-"/>
            </a:pPr>
            <a:endParaRPr lang="en-US" dirty="0"/>
          </a:p>
          <a:p>
            <a:pPr marL="0" indent="0">
              <a:buFontTx/>
              <a:buNone/>
            </a:pPr>
            <a:r>
              <a:rPr lang="en-US" dirty="0"/>
              <a:t>A cost of the mocking technique is that you have to design these substitutions. For us, the design required some thought, but the implementation was pretty quick and easy because all our substitutions were short and straightforward. Overall, reducing the gaps between the test and production environments was not really that hard.</a:t>
            </a:r>
          </a:p>
          <a:p>
            <a:pPr marL="0" indent="0">
              <a:buFontTx/>
              <a:buNone/>
            </a:pPr>
            <a:endParaRPr lang="en-US" dirty="0"/>
          </a:p>
          <a:p>
            <a:pPr marL="0" indent="0">
              <a:buFontTx/>
              <a:buNone/>
            </a:pPr>
            <a:r>
              <a:rPr lang="en-US" dirty="0"/>
              <a:t>Another cost of the mocking technique is that you don’t completely avoid those gaps, so what you’re testing still isn’t precisely what your customer sees.</a:t>
            </a:r>
          </a:p>
          <a:p>
            <a:pPr marL="0" indent="0">
              <a:buFontTx/>
              <a:buNone/>
            </a:pPr>
            <a:endParaRPr lang="en-US" dirty="0"/>
          </a:p>
          <a:p>
            <a:pPr marL="0" indent="0">
              <a:buFontTx/>
              <a:buNone/>
            </a:pPr>
            <a:r>
              <a:rPr lang="en-US" dirty="0"/>
              <a:t>If you accept these costs, then in return, you get the ability to test more of your application, which could be a whole lot better than testing less or none of it.</a:t>
            </a:r>
          </a:p>
          <a:p>
            <a:pPr marL="0" indent="0">
              <a:buFontTx/>
              <a:buNone/>
            </a:pPr>
            <a:r>
              <a:rPr lang="en-US" dirty="0"/>
              <a:t>And compared to attempting to run </a:t>
            </a:r>
            <a:r>
              <a:rPr lang="en-US" dirty="0" err="1"/>
              <a:t>XSpec</a:t>
            </a:r>
            <a:r>
              <a:rPr lang="en-US" dirty="0"/>
              <a:t> directly in the browser, this approach is simpler, and it’s immediately available without any </a:t>
            </a:r>
            <a:r>
              <a:rPr lang="en-US" dirty="0" err="1"/>
              <a:t>XSpec</a:t>
            </a:r>
            <a:r>
              <a:rPr lang="en-US" dirty="0"/>
              <a:t> infrastructure enhancements.</a:t>
            </a:r>
          </a:p>
          <a:p>
            <a:pPr marL="0" indent="0">
              <a:buFontTx/>
              <a:buNone/>
            </a:pPr>
            <a:r>
              <a:rPr lang="en-US" dirty="0"/>
              <a:t>Depending on the application, a non-browser test might also run faster than a browser-based test.</a:t>
            </a:r>
          </a:p>
          <a:p>
            <a:pPr marL="0" indent="0">
              <a:buFontTx/>
              <a:buNone/>
            </a:pPr>
            <a:endParaRPr lang="en-US" dirty="0"/>
          </a:p>
          <a:p>
            <a:pPr marL="0" indent="0">
              <a:buFontTx/>
              <a:buNone/>
            </a:pPr>
            <a:r>
              <a:rPr lang="en-US" dirty="0"/>
              <a:t>In conclusion, while I think it would be a pretty cool enhancement if someone added support to </a:t>
            </a:r>
            <a:r>
              <a:rPr lang="en-US" dirty="0" err="1"/>
              <a:t>XSpec</a:t>
            </a:r>
            <a:r>
              <a:rPr lang="en-US" dirty="0"/>
              <a:t> for browser-based testing using Saxon-JS, mocking is what we’re actually using. It worked well for us in the reference list application and we’re continuing to use it for other Saxon-JS applications.</a:t>
            </a:r>
          </a:p>
          <a:p>
            <a:pPr marL="0" indent="0">
              <a:buFontTx/>
              <a:buNone/>
            </a:pPr>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31</a:t>
            </a:fld>
            <a:endParaRPr lang="en-US"/>
          </a:p>
        </p:txBody>
      </p:sp>
    </p:spTree>
    <p:extLst>
      <p:ext uri="{BB962C8B-B14F-4D97-AF65-F5344CB8AC3E}">
        <p14:creationId xmlns:p14="http://schemas.microsoft.com/office/powerpoint/2010/main" val="41027145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for letting me share this content with you. I’ll take questions now.</a:t>
            </a:r>
          </a:p>
        </p:txBody>
      </p:sp>
      <p:sp>
        <p:nvSpPr>
          <p:cNvPr id="4" name="Slide Number Placeholder 3"/>
          <p:cNvSpPr>
            <a:spLocks noGrp="1"/>
          </p:cNvSpPr>
          <p:nvPr>
            <p:ph type="sldNum" sz="quarter" idx="5"/>
          </p:nvPr>
        </p:nvSpPr>
        <p:spPr/>
        <p:txBody>
          <a:bodyPr/>
          <a:lstStyle/>
          <a:p>
            <a:fld id="{AD73B8C3-A209-4A55-9261-22C2A02B3159}" type="slidenum">
              <a:rPr lang="en-US" smtClean="0"/>
              <a:pPr/>
              <a:t>32</a:t>
            </a:fld>
            <a:endParaRPr lang="en-US"/>
          </a:p>
        </p:txBody>
      </p:sp>
    </p:spTree>
    <p:extLst>
      <p:ext uri="{BB962C8B-B14F-4D97-AF65-F5344CB8AC3E}">
        <p14:creationId xmlns:p14="http://schemas.microsoft.com/office/powerpoint/2010/main" val="2668699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 me give you some context for the application I’ll be telling you about.</a:t>
            </a:r>
          </a:p>
          <a:p>
            <a:endParaRPr lang="en-US" dirty="0"/>
          </a:p>
          <a:p>
            <a:r>
              <a:rPr lang="en-US" dirty="0"/>
              <a:t>MathWorks makes software for engineers and scientists. The flagship product, MATLAB, is a programming language.</a:t>
            </a:r>
          </a:p>
          <a:p>
            <a:endParaRPr lang="en-US" dirty="0"/>
          </a:p>
          <a:p>
            <a:r>
              <a:rPr lang="en-US" dirty="0"/>
              <a:t>Documentation for our software is a very popular section of the MathWorks web site.</a:t>
            </a:r>
            <a:endParaRPr lang="en-US" strike="sngStrike" dirty="0"/>
          </a:p>
          <a:p>
            <a:pPr marL="0" indent="0">
              <a:buFontTx/>
              <a:buNone/>
            </a:pPr>
            <a:endParaRPr lang="en-US" dirty="0"/>
          </a:p>
          <a:p>
            <a:pPr marL="0" indent="0">
              <a:buFontTx/>
              <a:buNone/>
            </a:pPr>
            <a:r>
              <a:rPr lang="en-US" dirty="0"/>
              <a:t>To help customers navigate the large amount of reference information, we provide categorized and alphabetized lists that summarize functions, apps, and so on.</a:t>
            </a:r>
          </a:p>
        </p:txBody>
      </p:sp>
      <p:sp>
        <p:nvSpPr>
          <p:cNvPr id="4" name="Slide Number Placeholder 3"/>
          <p:cNvSpPr>
            <a:spLocks noGrp="1"/>
          </p:cNvSpPr>
          <p:nvPr>
            <p:ph type="sldNum" sz="quarter" idx="5"/>
          </p:nvPr>
        </p:nvSpPr>
        <p:spPr/>
        <p:txBody>
          <a:bodyPr/>
          <a:lstStyle/>
          <a:p>
            <a:fld id="{AD73B8C3-A209-4A55-9261-22C2A02B3159}" type="slidenum">
              <a:rPr lang="en-US" smtClean="0"/>
              <a:pPr/>
              <a:t>4</a:t>
            </a:fld>
            <a:endParaRPr lang="en-US"/>
          </a:p>
        </p:txBody>
      </p:sp>
    </p:spTree>
    <p:extLst>
      <p:ext uri="{BB962C8B-B14F-4D97-AF65-F5344CB8AC3E}">
        <p14:creationId xmlns:p14="http://schemas.microsoft.com/office/powerpoint/2010/main" val="347547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samples of these reference lists. You can pick whatever product and category you’re interested in – in this case, 2-d and 3-d plotting functions in the MATLAB product.</a:t>
            </a:r>
          </a:p>
          <a:p>
            <a:endParaRPr lang="en-US" dirty="0"/>
          </a:p>
          <a:p>
            <a:r>
              <a:rPr lang="en-US" dirty="0"/>
              <a:t>On the right, the tables list applicable functions, show a short summary of each, and link to more information.</a:t>
            </a:r>
          </a:p>
          <a:p>
            <a:endParaRPr lang="en-US" dirty="0"/>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5</a:t>
            </a:fld>
            <a:endParaRPr lang="en-US"/>
          </a:p>
        </p:txBody>
      </p:sp>
    </p:spTree>
    <p:extLst>
      <p:ext uri="{BB962C8B-B14F-4D97-AF65-F5344CB8AC3E}">
        <p14:creationId xmlns:p14="http://schemas.microsoft.com/office/powerpoint/2010/main" val="221989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Using the left pane, you can move to ancestor, sibling, or child categories.</a:t>
            </a:r>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6</a:t>
            </a:fld>
            <a:endParaRPr lang="en-US"/>
          </a:p>
        </p:txBody>
      </p:sp>
    </p:spTree>
    <p:extLst>
      <p:ext uri="{BB962C8B-B14F-4D97-AF65-F5344CB8AC3E}">
        <p14:creationId xmlns:p14="http://schemas.microsoft.com/office/powerpoint/2010/main" val="2917488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alphabetize the items, or not.</a:t>
            </a:r>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7</a:t>
            </a:fld>
            <a:endParaRPr lang="en-US"/>
          </a:p>
        </p:txBody>
      </p:sp>
    </p:spTree>
    <p:extLst>
      <p:ext uri="{BB962C8B-B14F-4D97-AF65-F5344CB8AC3E}">
        <p14:creationId xmlns:p14="http://schemas.microsoft.com/office/powerpoint/2010/main" val="9535752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filter the view to show only items that support certain data types or capabilities.</a:t>
            </a:r>
          </a:p>
          <a:p>
            <a:endParaRPr lang="en-US" dirty="0"/>
          </a:p>
          <a:p>
            <a:endParaRPr lang="en-US" dirty="0"/>
          </a:p>
        </p:txBody>
      </p:sp>
      <p:sp>
        <p:nvSpPr>
          <p:cNvPr id="4" name="Slide Number Placeholder 3"/>
          <p:cNvSpPr>
            <a:spLocks noGrp="1"/>
          </p:cNvSpPr>
          <p:nvPr>
            <p:ph type="sldNum" sz="quarter" idx="5"/>
          </p:nvPr>
        </p:nvSpPr>
        <p:spPr/>
        <p:txBody>
          <a:bodyPr/>
          <a:lstStyle/>
          <a:p>
            <a:fld id="{AD73B8C3-A209-4A55-9261-22C2A02B3159}" type="slidenum">
              <a:rPr lang="en-US" smtClean="0"/>
              <a:pPr/>
              <a:t>8</a:t>
            </a:fld>
            <a:endParaRPr lang="en-US"/>
          </a:p>
        </p:txBody>
      </p:sp>
    </p:spTree>
    <p:extLst>
      <p:ext uri="{BB962C8B-B14F-4D97-AF65-F5344CB8AC3E}">
        <p14:creationId xmlns:p14="http://schemas.microsoft.com/office/powerpoint/2010/main" val="8208783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did we implement these reference lists?</a:t>
            </a:r>
          </a:p>
          <a:p>
            <a:endParaRPr lang="en-US" dirty="0"/>
          </a:p>
          <a:p>
            <a:r>
              <a:rPr lang="en-US" dirty="0"/>
              <a:t>Each MathWorks product has a one-page web application that adjusts its display in the browser based on the user’s selections.</a:t>
            </a:r>
          </a:p>
          <a:p>
            <a:endParaRPr lang="en-US" dirty="0"/>
          </a:p>
          <a:p>
            <a:r>
              <a:rPr lang="en-US" dirty="0"/>
              <a:t>Most of the code we wrote is XSLT 3, supplemented by some JavaScript.</a:t>
            </a:r>
          </a:p>
          <a:p>
            <a:endParaRPr lang="en-US" dirty="0"/>
          </a:p>
          <a:p>
            <a:r>
              <a:rPr lang="en-US" dirty="0"/>
              <a:t>The Saxon-JS product from </a:t>
            </a:r>
            <a:r>
              <a:rPr lang="en-US" dirty="0" err="1"/>
              <a:t>Saxonica</a:t>
            </a:r>
            <a:r>
              <a:rPr lang="en-US" dirty="0"/>
              <a:t> executes our XSLT code in the browser and also interfaces with our JavaScript code.</a:t>
            </a:r>
          </a:p>
          <a:p>
            <a:endParaRPr lang="en-US" dirty="0"/>
          </a:p>
          <a:p>
            <a:r>
              <a:rPr lang="en-US" dirty="0"/>
              <a:t>To connect XSLT code with the larger context of the web application, Saxon-JS provides extensions known as interactive XSLT. These extensions let you do things like react to the user’s mouse clicks, obtain the URL query string, and call custom JavaScript code.</a:t>
            </a:r>
          </a:p>
        </p:txBody>
      </p:sp>
      <p:sp>
        <p:nvSpPr>
          <p:cNvPr id="4" name="Slide Number Placeholder 3"/>
          <p:cNvSpPr>
            <a:spLocks noGrp="1"/>
          </p:cNvSpPr>
          <p:nvPr>
            <p:ph type="sldNum" sz="quarter" idx="5"/>
          </p:nvPr>
        </p:nvSpPr>
        <p:spPr/>
        <p:txBody>
          <a:bodyPr/>
          <a:lstStyle/>
          <a:p>
            <a:fld id="{AD73B8C3-A209-4A55-9261-22C2A02B3159}" type="slidenum">
              <a:rPr lang="en-US" smtClean="0"/>
              <a:pPr/>
              <a:t>9</a:t>
            </a:fld>
            <a:endParaRPr lang="en-US"/>
          </a:p>
        </p:txBody>
      </p:sp>
    </p:spTree>
    <p:extLst>
      <p:ext uri="{BB962C8B-B14F-4D97-AF65-F5344CB8AC3E}">
        <p14:creationId xmlns:p14="http://schemas.microsoft.com/office/powerpoint/2010/main" val="39654365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Background" descr="bluemesh.jpg"/>
          <p:cNvPicPr>
            <a:picLocks noChangeAspect="1"/>
          </p:cNvPicPr>
          <p:nvPr userDrawn="1"/>
        </p:nvPicPr>
        <p:blipFill>
          <a:blip r:embed="rId2" cstate="print"/>
          <a:stretch>
            <a:fillRect/>
          </a:stretch>
        </p:blipFill>
        <p:spPr>
          <a:xfrm>
            <a:off x="-4067" y="1287"/>
            <a:ext cx="12209092" cy="6856713"/>
          </a:xfrm>
          <a:prstGeom prst="rect">
            <a:avLst/>
          </a:prstGeom>
        </p:spPr>
      </p:pic>
      <p:sp>
        <p:nvSpPr>
          <p:cNvPr id="21" name="Title"/>
          <p:cNvSpPr>
            <a:spLocks noGrp="1"/>
          </p:cNvSpPr>
          <p:nvPr>
            <p:ph type="ctrTitle"/>
          </p:nvPr>
        </p:nvSpPr>
        <p:spPr>
          <a:xfrm>
            <a:off x="914400" y="914400"/>
            <a:ext cx="10363200" cy="1828800"/>
          </a:xfrm>
        </p:spPr>
        <p:txBody>
          <a:bodyPr/>
          <a:lstStyle>
            <a:lvl1pPr algn="l">
              <a:defRPr sz="3200">
                <a:solidFill>
                  <a:schemeClr val="tx2"/>
                </a:solidFill>
              </a:defRPr>
            </a:lvl1pPr>
          </a:lstStyle>
          <a:p>
            <a:r>
              <a:rPr lang="en-US"/>
              <a:t>Click to edit Master title style</a:t>
            </a:r>
            <a:endParaRPr lang="en-US" dirty="0"/>
          </a:p>
        </p:txBody>
      </p:sp>
      <p:sp>
        <p:nvSpPr>
          <p:cNvPr id="22" name="Subtitle"/>
          <p:cNvSpPr>
            <a:spLocks noGrp="1"/>
          </p:cNvSpPr>
          <p:nvPr>
            <p:ph type="subTitle" idx="1"/>
          </p:nvPr>
        </p:nvSpPr>
        <p:spPr>
          <a:xfrm>
            <a:off x="914400" y="3203579"/>
            <a:ext cx="10363200" cy="987425"/>
          </a:xfrm>
        </p:spPr>
        <p:txBody>
          <a:bodyPr>
            <a:normAutofit/>
          </a:bodyPr>
          <a:lstStyle>
            <a:lvl1pPr marL="0" indent="0" algn="l">
              <a:buNone/>
              <a:defRPr sz="1604" b="0">
                <a:solidFill>
                  <a:schemeClr val="tx1"/>
                </a:solidFill>
              </a:defRPr>
            </a:lvl1pPr>
            <a:lvl2pPr marL="458340" indent="0" algn="ctr">
              <a:buNone/>
              <a:defRPr>
                <a:solidFill>
                  <a:schemeClr val="tx1">
                    <a:tint val="75000"/>
                  </a:schemeClr>
                </a:solidFill>
              </a:defRPr>
            </a:lvl2pPr>
            <a:lvl3pPr marL="916680" indent="0" algn="ctr">
              <a:buNone/>
              <a:defRPr>
                <a:solidFill>
                  <a:schemeClr val="tx1">
                    <a:tint val="75000"/>
                  </a:schemeClr>
                </a:solidFill>
              </a:defRPr>
            </a:lvl3pPr>
            <a:lvl4pPr marL="1375020" indent="0" algn="ctr">
              <a:buNone/>
              <a:defRPr>
                <a:solidFill>
                  <a:schemeClr val="tx1">
                    <a:tint val="75000"/>
                  </a:schemeClr>
                </a:solidFill>
              </a:defRPr>
            </a:lvl4pPr>
            <a:lvl5pPr marL="1833361" indent="0" algn="ctr">
              <a:buNone/>
              <a:defRPr>
                <a:solidFill>
                  <a:schemeClr val="tx1">
                    <a:tint val="75000"/>
                  </a:schemeClr>
                </a:solidFill>
              </a:defRPr>
            </a:lvl5pPr>
            <a:lvl6pPr marL="2291701" indent="0" algn="ctr">
              <a:buNone/>
              <a:defRPr>
                <a:solidFill>
                  <a:schemeClr val="tx1">
                    <a:tint val="75000"/>
                  </a:schemeClr>
                </a:solidFill>
              </a:defRPr>
            </a:lvl6pPr>
            <a:lvl7pPr marL="2750041" indent="0" algn="ctr">
              <a:buNone/>
              <a:defRPr>
                <a:solidFill>
                  <a:schemeClr val="tx1">
                    <a:tint val="75000"/>
                  </a:schemeClr>
                </a:solidFill>
              </a:defRPr>
            </a:lvl7pPr>
            <a:lvl8pPr marL="3208381" indent="0" algn="ctr">
              <a:buNone/>
              <a:defRPr>
                <a:solidFill>
                  <a:schemeClr val="tx1">
                    <a:tint val="75000"/>
                  </a:schemeClr>
                </a:solidFill>
              </a:defRPr>
            </a:lvl8pPr>
            <a:lvl9pPr marL="3666721" indent="0" algn="ctr">
              <a:buNone/>
              <a:defRPr>
                <a:solidFill>
                  <a:schemeClr val="tx1">
                    <a:tint val="75000"/>
                  </a:schemeClr>
                </a:solidFill>
              </a:defRPr>
            </a:lvl9pPr>
          </a:lstStyle>
          <a:p>
            <a:r>
              <a:rPr lang="en-US"/>
              <a:t>Click to edit Master subtitle style</a:t>
            </a:r>
            <a:endParaRPr lang="en-US" dirty="0"/>
          </a:p>
        </p:txBody>
      </p:sp>
      <p:sp>
        <p:nvSpPr>
          <p:cNvPr id="23" name="Copyright"/>
          <p:cNvSpPr txBox="1"/>
          <p:nvPr userDrawn="1"/>
        </p:nvSpPr>
        <p:spPr>
          <a:xfrm>
            <a:off x="10227052" y="6527632"/>
            <a:ext cx="2438400" cy="246221"/>
          </a:xfrm>
          <a:prstGeom prst="rect">
            <a:avLst/>
          </a:prstGeom>
          <a:noFill/>
        </p:spPr>
        <p:txBody>
          <a:bodyPr wrap="square" rtlCol="0">
            <a:spAutoFit/>
          </a:bodyPr>
          <a:lstStyle/>
          <a:p>
            <a:r>
              <a:rPr lang="en-US" sz="1003" dirty="0">
                <a:solidFill>
                  <a:schemeClr val="bg1"/>
                </a:solidFill>
                <a:latin typeface="Arial" pitchFamily="34" charset="0"/>
                <a:cs typeface="Arial" pitchFamily="34" charset="0"/>
              </a:rPr>
              <a:t>© 2020 The MathWorks, Inc.</a:t>
            </a:r>
          </a:p>
        </p:txBody>
      </p:sp>
      <p:cxnSp>
        <p:nvCxnSpPr>
          <p:cNvPr id="26" name="GrayLine"/>
          <p:cNvCxnSpPr/>
          <p:nvPr userDrawn="1"/>
        </p:nvCxnSpPr>
        <p:spPr>
          <a:xfrm>
            <a:off x="-4067" y="4376652"/>
            <a:ext cx="12209092" cy="0"/>
          </a:xfrm>
          <a:prstGeom prst="line">
            <a:avLst/>
          </a:prstGeom>
          <a:ln w="57150">
            <a:solidFill>
              <a:schemeClr val="bg1">
                <a:lumMod val="65000"/>
              </a:schemeClr>
            </a:solidFill>
          </a:ln>
        </p:spPr>
        <p:style>
          <a:lnRef idx="1">
            <a:schemeClr val="dk1"/>
          </a:lnRef>
          <a:fillRef idx="0">
            <a:schemeClr val="dk1"/>
          </a:fillRef>
          <a:effectRef idx="0">
            <a:schemeClr val="dk1"/>
          </a:effectRef>
          <a:fontRef idx="minor">
            <a:schemeClr val="tx1"/>
          </a:fontRef>
        </p:style>
      </p:cxnSp>
      <p:pic>
        <p:nvPicPr>
          <p:cNvPr id="9" name="Logo" descr="09_MW_logo_CMYK_REV.png"/>
          <p:cNvPicPr>
            <a:picLocks noChangeAspect="1"/>
          </p:cNvPicPr>
          <p:nvPr userDrawn="1"/>
        </p:nvPicPr>
        <p:blipFill>
          <a:blip r:embed="rId3" cstate="print"/>
          <a:stretch>
            <a:fillRect/>
          </a:stretch>
        </p:blipFill>
        <p:spPr>
          <a:xfrm>
            <a:off x="10330730" y="141139"/>
            <a:ext cx="1620665" cy="32059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lvl1pPr>
              <a:defRPr sz="2800" baseline="0">
                <a:solidFill>
                  <a:schemeClr val="tx2"/>
                </a:solidFill>
              </a:defRPr>
            </a:lvl1pPr>
          </a:lstStyle>
          <a:p>
            <a:r>
              <a:rPr lang="en-US"/>
              <a:t>Click to edit Master title style</a:t>
            </a:r>
            <a:endParaRPr lang="en-US" dirty="0"/>
          </a:p>
        </p:txBody>
      </p:sp>
      <p:sp>
        <p:nvSpPr>
          <p:cNvPr id="3" name="Content"/>
          <p:cNvSpPr>
            <a:spLocks noGrp="1"/>
          </p:cNvSpPr>
          <p:nvPr>
            <p:ph idx="1"/>
          </p:nvPr>
        </p:nvSpPr>
        <p:spPr>
          <a:xfrm>
            <a:off x="609602" y="1600200"/>
            <a:ext cx="10769600" cy="4648200"/>
          </a:xfrm>
        </p:spPr>
        <p:txBody>
          <a:bodyPr/>
          <a:lstStyle>
            <a:lvl1pPr>
              <a:buSzPct val="75000"/>
              <a:defRPr sz="2400"/>
            </a:lvl1pPr>
            <a:lvl2pPr>
              <a:lnSpc>
                <a:spcPct val="105000"/>
              </a:lnSpc>
              <a:defRPr sz="2000"/>
            </a:lvl2pPr>
            <a:lvl3pPr>
              <a:lnSpc>
                <a:spcPct val="105000"/>
              </a:lnSpc>
              <a:buSzPct val="75000"/>
              <a:defRPr sz="1604"/>
            </a:lvl3pPr>
            <a:lvl4pPr>
              <a:lnSpc>
                <a:spcPct val="105000"/>
              </a:lnSpc>
              <a:defRPr/>
            </a:lvl4pPr>
            <a:lvl5pPr>
              <a:lnSpc>
                <a:spcPct val="105000"/>
              </a:lnSpc>
              <a:defRPr/>
            </a:lvl5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eature">
    <p:spTree>
      <p:nvGrpSpPr>
        <p:cNvPr id="1" name=""/>
        <p:cNvGrpSpPr/>
        <p:nvPr/>
      </p:nvGrpSpPr>
      <p:grpSpPr>
        <a:xfrm>
          <a:off x="0" y="0"/>
          <a:ext cx="0" cy="0"/>
          <a:chOff x="0" y="0"/>
          <a:chExt cx="0" cy="0"/>
        </a:xfrm>
      </p:grpSpPr>
      <p:sp>
        <p:nvSpPr>
          <p:cNvPr id="10" name="Title"/>
          <p:cNvSpPr>
            <a:spLocks noGrp="1"/>
          </p:cNvSpPr>
          <p:nvPr>
            <p:ph type="title"/>
          </p:nvPr>
        </p:nvSpPr>
        <p:spPr>
          <a:xfrm>
            <a:off x="609600" y="457200"/>
            <a:ext cx="9448800" cy="990600"/>
          </a:xfrm>
        </p:spPr>
        <p:txBody>
          <a:bodyPr anchor="t" anchorCtr="0"/>
          <a:lstStyle>
            <a:lvl1pPr algn="l">
              <a:defRPr sz="2800" b="0" i="0">
                <a:solidFill>
                  <a:schemeClr val="tx2"/>
                </a:solidFill>
              </a:defRPr>
            </a:lvl1pPr>
          </a:lstStyle>
          <a:p>
            <a:r>
              <a:rPr lang="en-US"/>
              <a:t>Click to edit Master title style</a:t>
            </a:r>
            <a:endParaRPr lang="en-US" dirty="0"/>
          </a:p>
        </p:txBody>
      </p:sp>
      <p:sp>
        <p:nvSpPr>
          <p:cNvPr id="11" name="Content"/>
          <p:cNvSpPr>
            <a:spLocks noGrp="1"/>
          </p:cNvSpPr>
          <p:nvPr>
            <p:ph sz="half" idx="10" hasCustomPrompt="1"/>
          </p:nvPr>
        </p:nvSpPr>
        <p:spPr>
          <a:xfrm>
            <a:off x="609601" y="2819400"/>
            <a:ext cx="5080001" cy="3200400"/>
          </a:xfrm>
        </p:spPr>
        <p:txBody>
          <a:bodyPr/>
          <a:lstStyle>
            <a:lvl1pPr>
              <a:buClr>
                <a:srgbClr val="125687"/>
              </a:buClr>
              <a:buSzTx/>
              <a:defRPr sz="1800" baseline="0"/>
            </a:lvl1pPr>
            <a:lvl2pPr>
              <a:defRPr sz="1604"/>
            </a:lvl2pPr>
            <a:lvl3pPr>
              <a:buNone/>
              <a:defRPr sz="1604"/>
            </a:lvl3pPr>
            <a:lvl4pPr>
              <a:defRPr sz="1805"/>
            </a:lvl4pPr>
            <a:lvl5pPr>
              <a:defRPr sz="1805"/>
            </a:lvl5pPr>
            <a:lvl6pPr>
              <a:defRPr sz="1805"/>
            </a:lvl6pPr>
            <a:lvl7pPr>
              <a:defRPr sz="1805"/>
            </a:lvl7pPr>
            <a:lvl8pPr>
              <a:defRPr sz="1805"/>
            </a:lvl8pPr>
            <a:lvl9pPr>
              <a:defRPr sz="1805"/>
            </a:lvl9pPr>
          </a:lstStyle>
          <a:p>
            <a:pPr lvl="0">
              <a:buClr>
                <a:srgbClr val="125687"/>
              </a:buClr>
              <a:buSzTx/>
            </a:pPr>
            <a:r>
              <a:rPr lang="en-US" dirty="0"/>
              <a:t>Click to add b</a:t>
            </a:r>
            <a:r>
              <a:rPr lang="en-US" sz="1805" dirty="0">
                <a:solidFill>
                  <a:prstClr val="black"/>
                </a:solidFill>
              </a:rPr>
              <a:t>rief summary and benefits of feature (ideally three bullets)</a:t>
            </a:r>
          </a:p>
          <a:p>
            <a:pPr lvl="1"/>
            <a:r>
              <a:rPr lang="en-US" dirty="0"/>
              <a:t>Second level</a:t>
            </a:r>
          </a:p>
        </p:txBody>
      </p:sp>
      <p:sp>
        <p:nvSpPr>
          <p:cNvPr id="13" name="Headline"/>
          <p:cNvSpPr>
            <a:spLocks noGrp="1"/>
          </p:cNvSpPr>
          <p:nvPr>
            <p:ph type="body" sz="quarter" idx="11" hasCustomPrompt="1"/>
          </p:nvPr>
        </p:nvSpPr>
        <p:spPr>
          <a:xfrm>
            <a:off x="609601" y="1600200"/>
            <a:ext cx="5080001" cy="838200"/>
          </a:xfrm>
        </p:spPr>
        <p:txBody>
          <a:bodyPr anchor="t"/>
          <a:lstStyle>
            <a:lvl1pPr marL="0" indent="0" algn="l">
              <a:buNone/>
              <a:defRPr sz="2000" b="0" i="0" baseline="0"/>
            </a:lvl1pPr>
          </a:lstStyle>
          <a:p>
            <a:pPr lvl="0"/>
            <a:r>
              <a:rPr lang="en-US" dirty="0"/>
              <a:t>Click to add headline</a:t>
            </a:r>
            <a:r>
              <a:rPr lang="en-US" sz="2005" b="1" dirty="0">
                <a:solidFill>
                  <a:prstClr val="black"/>
                </a:solidFill>
              </a:rPr>
              <a:t> providing value of feature</a:t>
            </a:r>
            <a:endParaRPr lang="en-US" dirty="0"/>
          </a:p>
        </p:txBody>
      </p:sp>
      <p:sp>
        <p:nvSpPr>
          <p:cNvPr id="14" name="ProductName"/>
          <p:cNvSpPr>
            <a:spLocks noGrp="1"/>
          </p:cNvSpPr>
          <p:nvPr>
            <p:ph type="body" sz="half" idx="12" hasCustomPrompt="1"/>
          </p:nvPr>
        </p:nvSpPr>
        <p:spPr>
          <a:xfrm>
            <a:off x="609602" y="6172200"/>
            <a:ext cx="5473700" cy="533400"/>
          </a:xfrm>
        </p:spPr>
        <p:txBody>
          <a:bodyPr anchor="b" anchorCtr="0"/>
          <a:lstStyle>
            <a:lvl1pPr marL="230761" indent="-229170">
              <a:buClrTx/>
              <a:buSzPct val="125000"/>
              <a:buFont typeface="Courier New" pitchFamily="49" charset="0"/>
              <a:buChar char="»"/>
              <a:defRPr sz="1604" b="0">
                <a:latin typeface="Courier New" pitchFamily="49" charset="0"/>
                <a:cs typeface="Courier New" pitchFamily="49" charset="0"/>
              </a:defRPr>
            </a:lvl1pPr>
          </a:lstStyle>
          <a:p>
            <a:pPr lvl="0"/>
            <a:r>
              <a:rPr lang="en-US" dirty="0"/>
              <a:t>Click to add </a:t>
            </a:r>
            <a:r>
              <a:rPr lang="en-US" sz="1604" dirty="0" err="1">
                <a:latin typeface="Courier New" pitchFamily="49" charset="0"/>
                <a:cs typeface="Courier New" pitchFamily="49" charset="0"/>
              </a:rPr>
              <a:t>product_example_name</a:t>
            </a:r>
            <a:r>
              <a:rPr lang="en-US" sz="1604" dirty="0">
                <a:latin typeface="Courier New" pitchFamily="49" charset="0"/>
                <a:cs typeface="Courier New" pitchFamily="49" charset="0"/>
              </a:rPr>
              <a:t>.</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p:cNvSpPr>
            <a:spLocks noGrp="1"/>
          </p:cNvSpPr>
          <p:nvPr>
            <p:ph type="title" hasCustomPrompt="1"/>
          </p:nvPr>
        </p:nvSpPr>
        <p:spPr>
          <a:xfrm>
            <a:off x="963084" y="1914529"/>
            <a:ext cx="10363200" cy="1362075"/>
          </a:xfrm>
        </p:spPr>
        <p:txBody>
          <a:bodyPr anchor="t"/>
          <a:lstStyle>
            <a:lvl1pPr algn="ctr">
              <a:defRPr sz="3200" b="0" cap="none">
                <a:solidFill>
                  <a:schemeClr val="tx2"/>
                </a:solidFill>
              </a:defRPr>
            </a:lvl1pPr>
          </a:lstStyle>
          <a:p>
            <a:r>
              <a:rPr lang="en-US" dirty="0"/>
              <a:t>Click to edit Section Header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lvl1pPr>
              <a:defRPr>
                <a:solidFill>
                  <a:schemeClr val="tx2"/>
                </a:solidFill>
              </a:defRPr>
            </a:lvl1pPr>
          </a:lstStyle>
          <a:p>
            <a:r>
              <a:rPr lang="en-US"/>
              <a:t>Click to edit Master title style</a:t>
            </a:r>
            <a:endParaRPr lang="en-US" dirty="0"/>
          </a:p>
        </p:txBody>
      </p:sp>
      <p:sp>
        <p:nvSpPr>
          <p:cNvPr id="3" name="LeftContent"/>
          <p:cNvSpPr>
            <a:spLocks noGrp="1"/>
          </p:cNvSpPr>
          <p:nvPr>
            <p:ph sz="half" idx="1"/>
          </p:nvPr>
        </p:nvSpPr>
        <p:spPr>
          <a:xfrm>
            <a:off x="609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Click to edit Master text styles</a:t>
            </a:r>
          </a:p>
          <a:p>
            <a:pPr lvl="1"/>
            <a:r>
              <a:rPr lang="en-US"/>
              <a:t>Second level</a:t>
            </a:r>
          </a:p>
          <a:p>
            <a:pPr lvl="2"/>
            <a:r>
              <a:rPr lang="en-US"/>
              <a:t>Third level</a:t>
            </a:r>
          </a:p>
        </p:txBody>
      </p:sp>
      <p:sp>
        <p:nvSpPr>
          <p:cNvPr id="4" name="RightContent"/>
          <p:cNvSpPr>
            <a:spLocks noGrp="1"/>
          </p:cNvSpPr>
          <p:nvPr>
            <p:ph sz="half" idx="2"/>
          </p:nvPr>
        </p:nvSpPr>
        <p:spPr>
          <a:xfrm>
            <a:off x="6197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Click to edit Master text styles</a:t>
            </a:r>
          </a:p>
          <a:p>
            <a:pPr lvl="1"/>
            <a:r>
              <a:rPr lang="en-US"/>
              <a:t>Second level</a:t>
            </a:r>
          </a:p>
          <a:p>
            <a:pPr lvl="2"/>
            <a:r>
              <a:rPr lang="en-US"/>
              <a:t>Third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 name="Content"/>
          <p:cNvSpPr txBox="1">
            <a:spLocks noChangeArrowheads="1"/>
          </p:cNvSpPr>
          <p:nvPr userDrawn="1"/>
        </p:nvSpPr>
        <p:spPr bwMode="auto">
          <a:xfrm>
            <a:off x="607484" y="1600200"/>
            <a:ext cx="10765536" cy="4648200"/>
          </a:xfrm>
          <a:prstGeom prst="rect">
            <a:avLst/>
          </a:prstGeom>
          <a:noFill/>
          <a:ln w="9525">
            <a:noFill/>
            <a:miter lim="800000"/>
            <a:headEnd/>
            <a:tailEnd/>
          </a:ln>
          <a:effectLst/>
        </p:spPr>
        <p:txBody>
          <a:bodyPr wrap="none"/>
          <a:lstStyle/>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Edit</a:t>
            </a:r>
            <a:r>
              <a:rPr lang="en-US" sz="2400" baseline="0" dirty="0">
                <a:latin typeface="Arial" pitchFamily="34" charset="0"/>
                <a:cs typeface="Arial" pitchFamily="34" charset="0"/>
              </a:rPr>
              <a:t> in Slide Master view to e</a:t>
            </a:r>
            <a:r>
              <a:rPr lang="en-US" sz="2400" dirty="0">
                <a:latin typeface="Arial" pitchFamily="34" charset="0"/>
                <a:cs typeface="Arial" pitchFamily="34" charset="0"/>
              </a:rPr>
              <a:t>nter agenda items</a:t>
            </a:r>
          </a:p>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Bullet 2</a:t>
            </a:r>
          </a:p>
          <a:p>
            <a:pPr marL="342164" lvl="0" indent="-342164">
              <a:buClr>
                <a:schemeClr val="tx2"/>
              </a:buClr>
              <a:buSzPct val="75000"/>
              <a:buFont typeface="Wingdings" pitchFamily="2" charset="2"/>
              <a:buChar char="§"/>
              <a:tabLst>
                <a:tab pos="458340" algn="l"/>
              </a:tabLst>
            </a:pPr>
            <a:r>
              <a:rPr lang="en-US" sz="2400" dirty="0">
                <a:latin typeface="Arial" pitchFamily="34" charset="0"/>
                <a:cs typeface="Arial" pitchFamily="34" charset="0"/>
              </a:rPr>
              <a:t>Bullet</a:t>
            </a:r>
            <a:r>
              <a:rPr lang="en-US" sz="2400" baseline="0" dirty="0">
                <a:latin typeface="Arial" pitchFamily="34" charset="0"/>
                <a:cs typeface="Arial" pitchFamily="34" charset="0"/>
              </a:rPr>
              <a:t> 3</a:t>
            </a:r>
          </a:p>
          <a:p>
            <a:pPr marL="342164" lvl="0" indent="-342164">
              <a:buClr>
                <a:schemeClr val="tx2"/>
              </a:buClr>
              <a:buSzPct val="75000"/>
              <a:buFont typeface="Wingdings" pitchFamily="2" charset="2"/>
              <a:buChar char="§"/>
              <a:tabLst>
                <a:tab pos="458340" algn="l"/>
              </a:tabLst>
            </a:pPr>
            <a:r>
              <a:rPr lang="en-US" sz="2400" baseline="0" dirty="0">
                <a:latin typeface="Arial" pitchFamily="34" charset="0"/>
                <a:cs typeface="Arial" pitchFamily="34" charset="0"/>
              </a:rPr>
              <a:t>Bullet 4</a:t>
            </a:r>
          </a:p>
          <a:p>
            <a:pPr marL="342164" lvl="0" indent="-342164">
              <a:buClr>
                <a:schemeClr val="tx2"/>
              </a:buClr>
              <a:buSzPct val="75000"/>
              <a:buFont typeface="Wingdings" pitchFamily="2" charset="2"/>
              <a:buChar char="§"/>
              <a:tabLst>
                <a:tab pos="458340" algn="l"/>
              </a:tabLst>
            </a:pPr>
            <a:endParaRPr lang="en-US" sz="2400" dirty="0">
              <a:latin typeface="Arial" pitchFamily="34" charset="0"/>
              <a:cs typeface="Arial" pitchFamily="34" charset="0"/>
            </a:endParaRPr>
          </a:p>
        </p:txBody>
      </p:sp>
      <p:sp>
        <p:nvSpPr>
          <p:cNvPr id="5" name="Title"/>
          <p:cNvSpPr txBox="1">
            <a:spLocks noChangeArrowheads="1"/>
          </p:cNvSpPr>
          <p:nvPr userDrawn="1"/>
        </p:nvSpPr>
        <p:spPr bwMode="auto">
          <a:xfrm>
            <a:off x="607484" y="464695"/>
            <a:ext cx="10765536" cy="1143000"/>
          </a:xfrm>
          <a:prstGeom prst="rect">
            <a:avLst/>
          </a:prstGeom>
          <a:noFill/>
          <a:ln w="9525">
            <a:noFill/>
            <a:miter lim="800000"/>
            <a:headEnd/>
            <a:tailEnd/>
          </a:ln>
          <a:effectLst/>
        </p:spPr>
        <p:txBody>
          <a:bodyPr wrap="none"/>
          <a:lstStyle/>
          <a:p>
            <a:pPr marL="0" marR="0" indent="0" algn="l" defTabSz="916680" rtl="0" eaLnBrk="1" fontAlgn="auto" latinLnBrk="0" hangingPunct="1">
              <a:lnSpc>
                <a:spcPct val="100000"/>
              </a:lnSpc>
              <a:spcBef>
                <a:spcPts val="0"/>
              </a:spcBef>
              <a:spcAft>
                <a:spcPts val="0"/>
              </a:spcAft>
              <a:buClrTx/>
              <a:buSzTx/>
              <a:buFontTx/>
              <a:buNone/>
              <a:tabLst/>
              <a:defRPr/>
            </a:pPr>
            <a:r>
              <a:rPr lang="en-US" sz="2800" b="0" dirty="0">
                <a:solidFill>
                  <a:schemeClr val="tx2"/>
                </a:solidFill>
                <a:latin typeface="Arial" pitchFamily="34" charset="0"/>
                <a:cs typeface="Arial" pitchFamily="34" charset="0"/>
              </a:rPr>
              <a:t>Edit in Slide</a:t>
            </a:r>
            <a:r>
              <a:rPr lang="en-US" sz="2800" b="0" baseline="0" dirty="0">
                <a:solidFill>
                  <a:schemeClr val="tx2"/>
                </a:solidFill>
                <a:latin typeface="Arial" pitchFamily="34" charset="0"/>
                <a:cs typeface="Arial" pitchFamily="34" charset="0"/>
              </a:rPr>
              <a:t> Master view to e</a:t>
            </a:r>
            <a:r>
              <a:rPr lang="en-US" sz="2800" b="0" dirty="0">
                <a:solidFill>
                  <a:schemeClr val="tx2"/>
                </a:solidFill>
                <a:latin typeface="Arial" pitchFamily="34" charset="0"/>
                <a:cs typeface="Arial" pitchFamily="34" charset="0"/>
              </a:rPr>
              <a:t>nter agenda</a:t>
            </a:r>
            <a:r>
              <a:rPr lang="en-US" sz="2800" b="0" baseline="0" dirty="0">
                <a:solidFill>
                  <a:schemeClr val="tx2"/>
                </a:solidFill>
                <a:latin typeface="Arial" pitchFamily="34" charset="0"/>
                <a:cs typeface="Arial" pitchFamily="34" charset="0"/>
              </a:rPr>
              <a:t> title</a:t>
            </a:r>
            <a:endParaRPr lang="en-US" sz="2800" b="0" dirty="0">
              <a:solidFill>
                <a:schemeClr val="tx2"/>
              </a:solidFill>
              <a:latin typeface="Arial" pitchFamily="34" charset="0"/>
              <a:cs typeface="Arial"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Content"/>
          <p:cNvSpPr>
            <a:spLocks noGrp="1"/>
          </p:cNvSpPr>
          <p:nvPr>
            <p:ph type="body" idx="1"/>
          </p:nvPr>
        </p:nvSpPr>
        <p:spPr>
          <a:xfrm>
            <a:off x="609602" y="1600200"/>
            <a:ext cx="10769600" cy="4648200"/>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
        <p:nvSpPr>
          <p:cNvPr id="8" name="SlideNumber"/>
          <p:cNvSpPr/>
          <p:nvPr/>
        </p:nvSpPr>
        <p:spPr>
          <a:xfrm>
            <a:off x="11582400" y="6484954"/>
            <a:ext cx="609600" cy="381001"/>
          </a:xfrm>
          <a:prstGeom prst="rect">
            <a:avLst/>
          </a:prstGeom>
          <a:noFill/>
          <a:ln w="12700">
            <a:noFill/>
          </a:ln>
        </p:spPr>
        <p:txBody>
          <a:bodyPr wrap="square" anchor="ctr">
            <a:noAutofit/>
          </a:bodyPr>
          <a:lstStyle/>
          <a:p>
            <a:pPr algn="ctr"/>
            <a:fld id="{47FBD1EF-0801-4063-B668-C71608ACC70F}" type="slidenum">
              <a:rPr kumimoji="0" lang="en-US" sz="1203" b="1" i="0" u="none" strike="noStrike" kern="1200" cap="none" spc="0" normalizeH="0" baseline="0" noProof="0" smtClean="0">
                <a:ln>
                  <a:noFill/>
                </a:ln>
                <a:solidFill>
                  <a:schemeClr val="tx2"/>
                </a:solidFill>
                <a:effectLst/>
                <a:uLnTx/>
                <a:uFillTx/>
                <a:latin typeface="Arial" pitchFamily="34" charset="0"/>
                <a:ea typeface="+mn-ea"/>
                <a:cs typeface="Arial" pitchFamily="34" charset="0"/>
              </a:rPr>
              <a:pPr algn="ctr"/>
              <a:t>‹#›</a:t>
            </a:fld>
            <a:endParaRPr lang="en-US" sz="1203" b="1" dirty="0">
              <a:solidFill>
                <a:schemeClr val="tx2"/>
              </a:solidFill>
            </a:endParaRPr>
          </a:p>
        </p:txBody>
      </p:sp>
      <p:pic>
        <p:nvPicPr>
          <p:cNvPr id="12" name="Logo" descr="logo647.png"/>
          <p:cNvPicPr>
            <a:picLocks noChangeAspect="1"/>
          </p:cNvPicPr>
          <p:nvPr/>
        </p:nvPicPr>
        <p:blipFill>
          <a:blip r:embed="rId10" cstate="print"/>
          <a:stretch>
            <a:fillRect/>
          </a:stretch>
        </p:blipFill>
        <p:spPr>
          <a:xfrm>
            <a:off x="10679339" y="23675"/>
            <a:ext cx="1327516" cy="360269"/>
          </a:xfrm>
          <a:prstGeom prst="rect">
            <a:avLst/>
          </a:prstGeom>
          <a:noFill/>
          <a:ln>
            <a:noFill/>
          </a:ln>
        </p:spPr>
      </p:pic>
      <p:cxnSp>
        <p:nvCxnSpPr>
          <p:cNvPr id="13" name="Line"/>
          <p:cNvCxnSpPr/>
          <p:nvPr/>
        </p:nvCxnSpPr>
        <p:spPr>
          <a:xfrm rot="10800000" flipV="1">
            <a:off x="229170" y="176521"/>
            <a:ext cx="10297392" cy="211602"/>
          </a:xfrm>
          <a:prstGeom prst="bentConnector3">
            <a:avLst>
              <a:gd name="adj1" fmla="val 100013"/>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9" r:id="rId4"/>
    <p:sldLayoutId id="2147483663" r:id="rId5"/>
    <p:sldLayoutId id="2147483651" r:id="rId6"/>
    <p:sldLayoutId id="2147483652" r:id="rId7"/>
    <p:sldLayoutId id="2147483664" r:id="rId8"/>
  </p:sldLayoutIdLst>
  <p:hf hdr="0" ftr="0" dt="0"/>
  <p:txStyles>
    <p:titleStyle>
      <a:lvl1pPr algn="l" defTabSz="916680" rtl="0" eaLnBrk="1" latinLnBrk="0" hangingPunct="1">
        <a:spcBef>
          <a:spcPct val="0"/>
        </a:spcBef>
        <a:buNone/>
        <a:defRPr sz="2800" b="0" kern="1200">
          <a:solidFill>
            <a:schemeClr val="tx2"/>
          </a:solidFill>
          <a:latin typeface="Arial" pitchFamily="34" charset="0"/>
          <a:ea typeface="+mj-ea"/>
          <a:cs typeface="Arial" pitchFamily="34" charset="0"/>
        </a:defRPr>
      </a:lvl1pPr>
    </p:titleStyle>
    <p:body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p:bodyStyle>
    <p:otherStyle>
      <a:defPPr>
        <a:defRPr lang="en-US"/>
      </a:defPPr>
      <a:lvl1pPr marL="0" algn="l" defTabSz="916680" rtl="0" eaLnBrk="1" latinLnBrk="0" hangingPunct="1">
        <a:defRPr sz="1805" kern="1200">
          <a:solidFill>
            <a:schemeClr val="tx1"/>
          </a:solidFill>
          <a:latin typeface="+mn-lt"/>
          <a:ea typeface="+mn-ea"/>
          <a:cs typeface="+mn-cs"/>
        </a:defRPr>
      </a:lvl1pPr>
      <a:lvl2pPr marL="458340" algn="l" defTabSz="916680" rtl="0" eaLnBrk="1" latinLnBrk="0" hangingPunct="1">
        <a:defRPr sz="1805" kern="1200">
          <a:solidFill>
            <a:schemeClr val="tx1"/>
          </a:solidFill>
          <a:latin typeface="+mn-lt"/>
          <a:ea typeface="+mn-ea"/>
          <a:cs typeface="+mn-cs"/>
        </a:defRPr>
      </a:lvl2pPr>
      <a:lvl3pPr marL="916680" algn="l" defTabSz="916680" rtl="0" eaLnBrk="1" latinLnBrk="0" hangingPunct="1">
        <a:defRPr sz="1805" kern="1200">
          <a:solidFill>
            <a:schemeClr val="tx1"/>
          </a:solidFill>
          <a:latin typeface="+mn-lt"/>
          <a:ea typeface="+mn-ea"/>
          <a:cs typeface="+mn-cs"/>
        </a:defRPr>
      </a:lvl3pPr>
      <a:lvl4pPr marL="1375020" algn="l" defTabSz="916680" rtl="0" eaLnBrk="1" latinLnBrk="0" hangingPunct="1">
        <a:defRPr sz="1805" kern="1200">
          <a:solidFill>
            <a:schemeClr val="tx1"/>
          </a:solidFill>
          <a:latin typeface="+mn-lt"/>
          <a:ea typeface="+mn-ea"/>
          <a:cs typeface="+mn-cs"/>
        </a:defRPr>
      </a:lvl4pPr>
      <a:lvl5pPr marL="1833361" algn="l" defTabSz="916680" rtl="0" eaLnBrk="1" latinLnBrk="0" hangingPunct="1">
        <a:defRPr sz="1805" kern="1200">
          <a:solidFill>
            <a:schemeClr val="tx1"/>
          </a:solidFill>
          <a:latin typeface="+mn-lt"/>
          <a:ea typeface="+mn-ea"/>
          <a:cs typeface="+mn-cs"/>
        </a:defRPr>
      </a:lvl5pPr>
      <a:lvl6pPr marL="2291701" algn="l" defTabSz="916680" rtl="0" eaLnBrk="1" latinLnBrk="0" hangingPunct="1">
        <a:defRPr sz="1805" kern="1200">
          <a:solidFill>
            <a:schemeClr val="tx1"/>
          </a:solidFill>
          <a:latin typeface="+mn-lt"/>
          <a:ea typeface="+mn-ea"/>
          <a:cs typeface="+mn-cs"/>
        </a:defRPr>
      </a:lvl6pPr>
      <a:lvl7pPr marL="2750041" algn="l" defTabSz="916680" rtl="0" eaLnBrk="1" latinLnBrk="0" hangingPunct="1">
        <a:defRPr sz="1805" kern="1200">
          <a:solidFill>
            <a:schemeClr val="tx1"/>
          </a:solidFill>
          <a:latin typeface="+mn-lt"/>
          <a:ea typeface="+mn-ea"/>
          <a:cs typeface="+mn-cs"/>
        </a:defRPr>
      </a:lvl7pPr>
      <a:lvl8pPr marL="3208381" algn="l" defTabSz="916680" rtl="0" eaLnBrk="1" latinLnBrk="0" hangingPunct="1">
        <a:defRPr sz="1805" kern="1200">
          <a:solidFill>
            <a:schemeClr val="tx1"/>
          </a:solidFill>
          <a:latin typeface="+mn-lt"/>
          <a:ea typeface="+mn-ea"/>
          <a:cs typeface="+mn-cs"/>
        </a:defRPr>
      </a:lvl8pPr>
      <a:lvl9pPr marL="3666721" algn="l" defTabSz="916680" rtl="0" eaLnBrk="1" latinLnBrk="0" hangingPunct="1">
        <a:defRPr sz="18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Saxon-JS Meets </a:t>
            </a:r>
            <a:r>
              <a:rPr lang="en-US" dirty="0" err="1"/>
              <a:t>XSpec</a:t>
            </a:r>
            <a:r>
              <a:rPr lang="en-US" dirty="0"/>
              <a:t> Unit Testing:</a:t>
            </a:r>
            <a:br>
              <a:rPr lang="en-US" dirty="0"/>
            </a:br>
            <a:br>
              <a:rPr lang="en-US" dirty="0"/>
            </a:br>
            <a:r>
              <a:rPr lang="en-US" dirty="0"/>
              <a:t>Building High Quality Into Your Web App</a:t>
            </a:r>
          </a:p>
        </p:txBody>
      </p:sp>
      <p:sp>
        <p:nvSpPr>
          <p:cNvPr id="3" name="Subtitle 2"/>
          <p:cNvSpPr>
            <a:spLocks noGrp="1"/>
          </p:cNvSpPr>
          <p:nvPr>
            <p:ph type="subTitle" idx="1"/>
          </p:nvPr>
        </p:nvSpPr>
        <p:spPr/>
        <p:txBody>
          <a:bodyPr/>
          <a:lstStyle/>
          <a:p>
            <a:r>
              <a:rPr lang="en-US" dirty="0"/>
              <a:t>By Amanda Galtman</a:t>
            </a:r>
          </a:p>
          <a:p>
            <a:r>
              <a:rPr lang="en-US" dirty="0"/>
              <a:t>28 July 2020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F041B-8F8B-4DC6-B10D-7A8F79F749A6}"/>
              </a:ext>
            </a:extLst>
          </p:cNvPr>
          <p:cNvSpPr>
            <a:spLocks noGrp="1"/>
          </p:cNvSpPr>
          <p:nvPr>
            <p:ph type="title"/>
          </p:nvPr>
        </p:nvSpPr>
        <p:spPr/>
        <p:txBody>
          <a:bodyPr/>
          <a:lstStyle/>
          <a:p>
            <a:r>
              <a:rPr lang="en-US" dirty="0"/>
              <a:t>The Problem</a:t>
            </a:r>
          </a:p>
        </p:txBody>
      </p:sp>
      <p:sp>
        <p:nvSpPr>
          <p:cNvPr id="3" name="Content Placeholder 2">
            <a:extLst>
              <a:ext uri="{FF2B5EF4-FFF2-40B4-BE49-F238E27FC236}">
                <a16:creationId xmlns:a16="http://schemas.microsoft.com/office/drawing/2014/main" id="{83176C15-219C-4D0E-905B-E778B3CE4662}"/>
              </a:ext>
            </a:extLst>
          </p:cNvPr>
          <p:cNvSpPr>
            <a:spLocks noGrp="1"/>
          </p:cNvSpPr>
          <p:nvPr>
            <p:ph idx="1"/>
          </p:nvPr>
        </p:nvSpPr>
        <p:spPr>
          <a:xfrm>
            <a:off x="609602" y="1600200"/>
            <a:ext cx="4038598" cy="4648200"/>
          </a:xfrm>
        </p:spPr>
        <p:txBody>
          <a:bodyPr/>
          <a:lstStyle/>
          <a:p>
            <a:pPr marL="0" indent="0">
              <a:buNone/>
            </a:pPr>
            <a:r>
              <a:rPr lang="en-US" dirty="0"/>
              <a:t>Running XSLT in Production</a:t>
            </a:r>
          </a:p>
          <a:p>
            <a:pPr marL="0" indent="0">
              <a:buNone/>
            </a:pPr>
            <a:endParaRPr lang="en-US" dirty="0"/>
          </a:p>
          <a:p>
            <a:r>
              <a:rPr lang="en-US" dirty="0"/>
              <a:t>Runs in browser</a:t>
            </a:r>
          </a:p>
          <a:p>
            <a:r>
              <a:rPr lang="en-US" dirty="0"/>
              <a:t>Interactive extensions</a:t>
            </a:r>
          </a:p>
          <a:p>
            <a:r>
              <a:rPr lang="en-US" dirty="0" err="1"/>
              <a:t>xsl:result-document</a:t>
            </a:r>
            <a:r>
              <a:rPr lang="en-US" dirty="0"/>
              <a:t> populates web page</a:t>
            </a:r>
          </a:p>
        </p:txBody>
      </p:sp>
      <p:sp>
        <p:nvSpPr>
          <p:cNvPr id="4" name="TextBox 3">
            <a:extLst>
              <a:ext uri="{FF2B5EF4-FFF2-40B4-BE49-F238E27FC236}">
                <a16:creationId xmlns:a16="http://schemas.microsoft.com/office/drawing/2014/main" id="{E3974C14-2AA2-4875-AA09-72B717E4A4AA}"/>
              </a:ext>
            </a:extLst>
          </p:cNvPr>
          <p:cNvSpPr txBox="1"/>
          <p:nvPr/>
        </p:nvSpPr>
        <p:spPr>
          <a:xfrm>
            <a:off x="5943600" y="1600200"/>
            <a:ext cx="5029200" cy="2603790"/>
          </a:xfrm>
          <a:prstGeom prst="rect">
            <a:avLst/>
          </a:prstGeom>
          <a:noFill/>
        </p:spPr>
        <p:txBody>
          <a:bodyPr wrap="square" rtlCol="0">
            <a:spAutoFit/>
          </a:bodyPr>
          <a:lstStyle/>
          <a:p>
            <a:r>
              <a:rPr lang="en-US" sz="2400" dirty="0">
                <a:latin typeface="Arial" pitchFamily="34" charset="0"/>
                <a:cs typeface="Arial" pitchFamily="34" charset="0"/>
              </a:rPr>
              <a:t>Running XSLT in Test Environment</a:t>
            </a:r>
          </a:p>
          <a:p>
            <a:endParaRPr lang="en-US" sz="2400" dirty="0">
              <a:latin typeface="Arial" pitchFamily="34" charset="0"/>
              <a:cs typeface="Arial" pitchFamily="34" charset="0"/>
            </a:endParaRPr>
          </a:p>
          <a:p>
            <a:pPr marL="343755" indent="-343755" defTabSz="916680">
              <a:spcBef>
                <a:spcPct val="20000"/>
              </a:spcBef>
              <a:buClr>
                <a:schemeClr val="tx2"/>
              </a:buClr>
              <a:buSzPct val="75000"/>
              <a:buFont typeface="Wingdings" pitchFamily="2" charset="2"/>
              <a:buChar char="§"/>
            </a:pPr>
            <a:r>
              <a:rPr lang="en-US" sz="2400" dirty="0">
                <a:latin typeface="Arial" pitchFamily="34" charset="0"/>
                <a:cs typeface="Arial" pitchFamily="34" charset="0"/>
              </a:rPr>
              <a:t>No browser</a:t>
            </a:r>
          </a:p>
          <a:p>
            <a:pPr marL="343755" indent="-343755" defTabSz="916680">
              <a:spcBef>
                <a:spcPct val="20000"/>
              </a:spcBef>
              <a:buClr>
                <a:schemeClr val="tx2"/>
              </a:buClr>
              <a:buSzPct val="75000"/>
              <a:buFont typeface="Wingdings" pitchFamily="2" charset="2"/>
              <a:buChar char="§"/>
            </a:pPr>
            <a:r>
              <a:rPr lang="en-US" sz="2400" dirty="0">
                <a:latin typeface="Arial" pitchFamily="34" charset="0"/>
                <a:cs typeface="Arial" pitchFamily="34" charset="0"/>
              </a:rPr>
              <a:t>No interactive extensions</a:t>
            </a:r>
          </a:p>
          <a:p>
            <a:pPr marL="343755" indent="-343755" defTabSz="916680">
              <a:spcBef>
                <a:spcPct val="20000"/>
              </a:spcBef>
              <a:buClr>
                <a:schemeClr val="tx2"/>
              </a:buClr>
              <a:buSzPct val="75000"/>
              <a:buFont typeface="Wingdings" pitchFamily="2" charset="2"/>
              <a:buChar char="§"/>
            </a:pPr>
            <a:r>
              <a:rPr lang="en-US" sz="2400" dirty="0" err="1">
                <a:latin typeface="Arial" pitchFamily="34" charset="0"/>
                <a:cs typeface="Arial" pitchFamily="34" charset="0"/>
              </a:rPr>
              <a:t>xsl:result-document</a:t>
            </a:r>
            <a:r>
              <a:rPr lang="en-US" sz="2400" dirty="0">
                <a:latin typeface="Arial" pitchFamily="34" charset="0"/>
                <a:cs typeface="Arial" pitchFamily="34" charset="0"/>
              </a:rPr>
              <a:t>           creates test report</a:t>
            </a:r>
          </a:p>
        </p:txBody>
      </p:sp>
      <p:sp>
        <p:nvSpPr>
          <p:cNvPr id="5" name="Not Equal 4">
            <a:extLst>
              <a:ext uri="{FF2B5EF4-FFF2-40B4-BE49-F238E27FC236}">
                <a16:creationId xmlns:a16="http://schemas.microsoft.com/office/drawing/2014/main" id="{C670F434-B44A-4669-8EED-BFA67B90EE80}"/>
              </a:ext>
            </a:extLst>
          </p:cNvPr>
          <p:cNvSpPr/>
          <p:nvPr/>
        </p:nvSpPr>
        <p:spPr>
          <a:xfrm>
            <a:off x="4419600" y="1371600"/>
            <a:ext cx="1752600" cy="990600"/>
          </a:xfrm>
          <a:prstGeom prst="mathNotEqual">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2262177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5E653-D99C-4BB4-BBFE-5742F33D14E5}"/>
              </a:ext>
            </a:extLst>
          </p:cNvPr>
          <p:cNvSpPr>
            <a:spLocks noGrp="1"/>
          </p:cNvSpPr>
          <p:nvPr>
            <p:ph type="title"/>
          </p:nvPr>
        </p:nvSpPr>
        <p:spPr/>
        <p:txBody>
          <a:bodyPr/>
          <a:lstStyle/>
          <a:p>
            <a:r>
              <a:rPr lang="en-US" dirty="0" err="1"/>
              <a:t>XSpec</a:t>
            </a:r>
            <a:r>
              <a:rPr lang="en-US" dirty="0"/>
              <a:t> for Unit Testing</a:t>
            </a:r>
          </a:p>
        </p:txBody>
      </p:sp>
      <p:sp>
        <p:nvSpPr>
          <p:cNvPr id="3" name="Content Placeholder 2">
            <a:extLst>
              <a:ext uri="{FF2B5EF4-FFF2-40B4-BE49-F238E27FC236}">
                <a16:creationId xmlns:a16="http://schemas.microsoft.com/office/drawing/2014/main" id="{DE3C8B12-B111-41E1-8E4C-1EA668C569B3}"/>
              </a:ext>
            </a:extLst>
          </p:cNvPr>
          <p:cNvSpPr>
            <a:spLocks noGrp="1"/>
          </p:cNvSpPr>
          <p:nvPr>
            <p:ph idx="1"/>
          </p:nvPr>
        </p:nvSpPr>
        <p:spPr/>
        <p:txBody>
          <a:bodyPr/>
          <a:lstStyle/>
          <a:p>
            <a:r>
              <a:rPr lang="en-US" dirty="0" err="1"/>
              <a:t>XSpec</a:t>
            </a:r>
            <a:r>
              <a:rPr lang="en-US" dirty="0"/>
              <a:t> test framework</a:t>
            </a:r>
          </a:p>
          <a:p>
            <a:r>
              <a:rPr lang="en-US" dirty="0"/>
              <a:t>You express test conditions and expected result</a:t>
            </a:r>
          </a:p>
          <a:p>
            <a:pPr marL="0" indent="0">
              <a:buNone/>
            </a:pPr>
            <a:endParaRPr lang="en-US" dirty="0"/>
          </a:p>
        </p:txBody>
      </p:sp>
    </p:spTree>
    <p:extLst>
      <p:ext uri="{BB962C8B-B14F-4D97-AF65-F5344CB8AC3E}">
        <p14:creationId xmlns:p14="http://schemas.microsoft.com/office/powerpoint/2010/main" val="2718114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5E653-D99C-4BB4-BBFE-5742F33D14E5}"/>
              </a:ext>
            </a:extLst>
          </p:cNvPr>
          <p:cNvSpPr>
            <a:spLocks noGrp="1"/>
          </p:cNvSpPr>
          <p:nvPr>
            <p:ph type="title"/>
          </p:nvPr>
        </p:nvSpPr>
        <p:spPr/>
        <p:txBody>
          <a:bodyPr/>
          <a:lstStyle/>
          <a:p>
            <a:r>
              <a:rPr lang="en-US" dirty="0"/>
              <a:t>Underneath </a:t>
            </a:r>
            <a:r>
              <a:rPr lang="en-US" dirty="0" err="1"/>
              <a:t>XSpec</a:t>
            </a:r>
            <a:endParaRPr lang="en-US" dirty="0"/>
          </a:p>
        </p:txBody>
      </p:sp>
      <p:sp>
        <p:nvSpPr>
          <p:cNvPr id="3" name="Content Placeholder 2">
            <a:extLst>
              <a:ext uri="{FF2B5EF4-FFF2-40B4-BE49-F238E27FC236}">
                <a16:creationId xmlns:a16="http://schemas.microsoft.com/office/drawing/2014/main" id="{DE3C8B12-B111-41E1-8E4C-1EA668C569B3}"/>
              </a:ext>
            </a:extLst>
          </p:cNvPr>
          <p:cNvSpPr>
            <a:spLocks noGrp="1"/>
          </p:cNvSpPr>
          <p:nvPr>
            <p:ph idx="1"/>
          </p:nvPr>
        </p:nvSpPr>
        <p:spPr/>
        <p:txBody>
          <a:bodyPr/>
          <a:lstStyle/>
          <a:p>
            <a:r>
              <a:rPr lang="en-US" dirty="0" err="1"/>
              <a:t>XSpec</a:t>
            </a:r>
            <a:r>
              <a:rPr lang="en-US" dirty="0"/>
              <a:t> implementation uses XSLT (Java)</a:t>
            </a:r>
          </a:p>
          <a:p>
            <a:r>
              <a:rPr lang="en-US" dirty="0"/>
              <a:t>Imports the XSLT code you are testing</a:t>
            </a:r>
          </a:p>
        </p:txBody>
      </p:sp>
      <p:pic>
        <p:nvPicPr>
          <p:cNvPr id="5" name="Picture 4">
            <a:extLst>
              <a:ext uri="{FF2B5EF4-FFF2-40B4-BE49-F238E27FC236}">
                <a16:creationId xmlns:a16="http://schemas.microsoft.com/office/drawing/2014/main" id="{DB148B98-391A-4A4C-9D36-819E12D30B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3048000"/>
            <a:ext cx="6962775" cy="2400300"/>
          </a:xfrm>
          <a:prstGeom prst="rect">
            <a:avLst/>
          </a:prstGeom>
        </p:spPr>
      </p:pic>
      <p:sp>
        <p:nvSpPr>
          <p:cNvPr id="6" name="Rectangle 5">
            <a:extLst>
              <a:ext uri="{FF2B5EF4-FFF2-40B4-BE49-F238E27FC236}">
                <a16:creationId xmlns:a16="http://schemas.microsoft.com/office/drawing/2014/main" id="{27939F18-08E7-4447-B701-B126E2041F32}"/>
              </a:ext>
            </a:extLst>
          </p:cNvPr>
          <p:cNvSpPr/>
          <p:nvPr/>
        </p:nvSpPr>
        <p:spPr>
          <a:xfrm>
            <a:off x="2514600" y="4724400"/>
            <a:ext cx="914400" cy="304800"/>
          </a:xfrm>
          <a:prstGeom prst="rect">
            <a:avLst/>
          </a:prstGeom>
          <a:solidFill>
            <a:schemeClr val="accent6">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7" name="Rectangle 6">
            <a:extLst>
              <a:ext uri="{FF2B5EF4-FFF2-40B4-BE49-F238E27FC236}">
                <a16:creationId xmlns:a16="http://schemas.microsoft.com/office/drawing/2014/main" id="{3FCEDCD3-B2A6-495F-8496-B5B40A2A4419}"/>
              </a:ext>
            </a:extLst>
          </p:cNvPr>
          <p:cNvSpPr/>
          <p:nvPr/>
        </p:nvSpPr>
        <p:spPr>
          <a:xfrm>
            <a:off x="4343399" y="3581400"/>
            <a:ext cx="381001" cy="381000"/>
          </a:xfrm>
          <a:prstGeom prst="rect">
            <a:avLst/>
          </a:prstGeom>
          <a:solidFill>
            <a:schemeClr val="accent6">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839324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CB98C-7DB8-431E-97C7-4EC7F23F39B3}"/>
              </a:ext>
            </a:extLst>
          </p:cNvPr>
          <p:cNvSpPr>
            <a:spLocks noGrp="1"/>
          </p:cNvSpPr>
          <p:nvPr>
            <p:ph type="title"/>
          </p:nvPr>
        </p:nvSpPr>
        <p:spPr/>
        <p:txBody>
          <a:bodyPr/>
          <a:lstStyle/>
          <a:p>
            <a:r>
              <a:rPr lang="en-US" dirty="0"/>
              <a:t>Framing the Problem</a:t>
            </a:r>
          </a:p>
        </p:txBody>
      </p:sp>
      <p:sp>
        <p:nvSpPr>
          <p:cNvPr id="3" name="Content Placeholder 2">
            <a:extLst>
              <a:ext uri="{FF2B5EF4-FFF2-40B4-BE49-F238E27FC236}">
                <a16:creationId xmlns:a16="http://schemas.microsoft.com/office/drawing/2014/main" id="{28EAEDBE-4797-48FD-941F-87FEF7401CEB}"/>
              </a:ext>
            </a:extLst>
          </p:cNvPr>
          <p:cNvSpPr>
            <a:spLocks noGrp="1"/>
          </p:cNvSpPr>
          <p:nvPr>
            <p:ph idx="1"/>
          </p:nvPr>
        </p:nvSpPr>
        <p:spPr/>
        <p:txBody>
          <a:bodyPr/>
          <a:lstStyle/>
          <a:p>
            <a:r>
              <a:rPr lang="en-US" dirty="0" err="1"/>
              <a:t>XSpec</a:t>
            </a:r>
            <a:r>
              <a:rPr lang="en-US" dirty="0"/>
              <a:t> doesn’t run in the browser</a:t>
            </a:r>
          </a:p>
          <a:p>
            <a:r>
              <a:rPr lang="en-US" dirty="0" err="1"/>
              <a:t>XSpec</a:t>
            </a:r>
            <a:r>
              <a:rPr lang="en-US" dirty="0"/>
              <a:t> can’t use JavaScript</a:t>
            </a:r>
          </a:p>
          <a:p>
            <a:r>
              <a:rPr lang="en-US" dirty="0" err="1"/>
              <a:t>XSpec</a:t>
            </a:r>
            <a:r>
              <a:rPr lang="en-US" dirty="0"/>
              <a:t> can’t run interactive extensions</a:t>
            </a:r>
          </a:p>
        </p:txBody>
      </p:sp>
    </p:spTree>
    <p:extLst>
      <p:ext uri="{BB962C8B-B14F-4D97-AF65-F5344CB8AC3E}">
        <p14:creationId xmlns:p14="http://schemas.microsoft.com/office/powerpoint/2010/main" val="4107245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AAD3B-D669-4EF0-B3AC-38DC3811DD1E}"/>
              </a:ext>
            </a:extLst>
          </p:cNvPr>
          <p:cNvSpPr>
            <a:spLocks noGrp="1"/>
          </p:cNvSpPr>
          <p:nvPr>
            <p:ph type="title"/>
          </p:nvPr>
        </p:nvSpPr>
        <p:spPr/>
        <p:txBody>
          <a:bodyPr/>
          <a:lstStyle/>
          <a:p>
            <a:r>
              <a:rPr lang="en-US" dirty="0"/>
              <a:t>Can’t You Just…Run </a:t>
            </a:r>
            <a:r>
              <a:rPr lang="en-US" dirty="0" err="1"/>
              <a:t>XSpec</a:t>
            </a:r>
            <a:r>
              <a:rPr lang="en-US" dirty="0"/>
              <a:t> in the Browser?</a:t>
            </a:r>
          </a:p>
        </p:txBody>
      </p:sp>
      <p:pic>
        <p:nvPicPr>
          <p:cNvPr id="5" name="Content Placeholder 4">
            <a:extLst>
              <a:ext uri="{FF2B5EF4-FFF2-40B4-BE49-F238E27FC236}">
                <a16:creationId xmlns:a16="http://schemas.microsoft.com/office/drawing/2014/main" id="{EF0F1DB1-C68B-454F-AE62-5AAAE7A232F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5045" y="1828800"/>
            <a:ext cx="1493649" cy="1691787"/>
          </a:xfrm>
        </p:spPr>
      </p:pic>
      <p:pic>
        <p:nvPicPr>
          <p:cNvPr id="7" name="Picture 6">
            <a:extLst>
              <a:ext uri="{FF2B5EF4-FFF2-40B4-BE49-F238E27FC236}">
                <a16:creationId xmlns:a16="http://schemas.microsoft.com/office/drawing/2014/main" id="{2C948DAC-438B-43A3-90F8-9F914C44A7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46912" y="1828800"/>
            <a:ext cx="1501270" cy="1760373"/>
          </a:xfrm>
          <a:prstGeom prst="rect">
            <a:avLst/>
          </a:prstGeom>
        </p:spPr>
      </p:pic>
      <p:pic>
        <p:nvPicPr>
          <p:cNvPr id="9" name="Picture 8">
            <a:extLst>
              <a:ext uri="{FF2B5EF4-FFF2-40B4-BE49-F238E27FC236}">
                <a16:creationId xmlns:a16="http://schemas.microsoft.com/office/drawing/2014/main" id="{16AD0435-8FFB-469A-8F2B-2EDCB3D0FB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86400" y="1828800"/>
            <a:ext cx="4854361" cy="1386960"/>
          </a:xfrm>
          <a:prstGeom prst="rect">
            <a:avLst/>
          </a:prstGeom>
        </p:spPr>
      </p:pic>
      <p:sp>
        <p:nvSpPr>
          <p:cNvPr id="10" name="Arrow: Right 9">
            <a:extLst>
              <a:ext uri="{FF2B5EF4-FFF2-40B4-BE49-F238E27FC236}">
                <a16:creationId xmlns:a16="http://schemas.microsoft.com/office/drawing/2014/main" id="{9C16C36F-C117-4DE7-8A9F-92DCC28679C2}"/>
              </a:ext>
            </a:extLst>
          </p:cNvPr>
          <p:cNvSpPr/>
          <p:nvPr/>
        </p:nvSpPr>
        <p:spPr>
          <a:xfrm>
            <a:off x="2158703" y="2362200"/>
            <a:ext cx="838200" cy="609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
        <p:nvSpPr>
          <p:cNvPr id="8" name="Arrow: Right 7">
            <a:extLst>
              <a:ext uri="{FF2B5EF4-FFF2-40B4-BE49-F238E27FC236}">
                <a16:creationId xmlns:a16="http://schemas.microsoft.com/office/drawing/2014/main" id="{273AA397-383C-4803-8C56-60FC7EC36F4B}"/>
              </a:ext>
            </a:extLst>
          </p:cNvPr>
          <p:cNvSpPr/>
          <p:nvPr/>
        </p:nvSpPr>
        <p:spPr>
          <a:xfrm>
            <a:off x="4598191" y="2369893"/>
            <a:ext cx="838200" cy="6096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1700410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1E0A6-28A2-42D2-9DED-B2BDEC36A5E5}"/>
              </a:ext>
            </a:extLst>
          </p:cNvPr>
          <p:cNvSpPr>
            <a:spLocks noGrp="1"/>
          </p:cNvSpPr>
          <p:nvPr>
            <p:ph type="title"/>
          </p:nvPr>
        </p:nvSpPr>
        <p:spPr/>
        <p:txBody>
          <a:bodyPr/>
          <a:lstStyle/>
          <a:p>
            <a:r>
              <a:rPr lang="en-US" dirty="0"/>
              <a:t>Observations on In-Browser </a:t>
            </a:r>
            <a:r>
              <a:rPr lang="en-US" dirty="0" err="1"/>
              <a:t>XSpec</a:t>
            </a:r>
            <a:r>
              <a:rPr lang="en-US" dirty="0"/>
              <a:t> Potential</a:t>
            </a:r>
          </a:p>
        </p:txBody>
      </p:sp>
      <p:sp>
        <p:nvSpPr>
          <p:cNvPr id="3" name="Content Placeholder 2">
            <a:extLst>
              <a:ext uri="{FF2B5EF4-FFF2-40B4-BE49-F238E27FC236}">
                <a16:creationId xmlns:a16="http://schemas.microsoft.com/office/drawing/2014/main" id="{16A2B70D-B66F-495E-9A5E-955BAEAD83E4}"/>
              </a:ext>
            </a:extLst>
          </p:cNvPr>
          <p:cNvSpPr>
            <a:spLocks noGrp="1"/>
          </p:cNvSpPr>
          <p:nvPr>
            <p:ph idx="1"/>
          </p:nvPr>
        </p:nvSpPr>
        <p:spPr/>
        <p:txBody>
          <a:bodyPr/>
          <a:lstStyle/>
          <a:p>
            <a:pPr marL="0" indent="0">
              <a:buNone/>
            </a:pPr>
            <a:r>
              <a:rPr lang="en-US" dirty="0"/>
              <a:t>Requires changes in </a:t>
            </a:r>
            <a:r>
              <a:rPr lang="en-US" dirty="0" err="1"/>
              <a:t>XSpec</a:t>
            </a:r>
            <a:r>
              <a:rPr lang="en-US" dirty="0"/>
              <a:t> infrastructure</a:t>
            </a:r>
          </a:p>
          <a:p>
            <a:pPr marL="457200" indent="-457200">
              <a:buFont typeface="+mj-lt"/>
              <a:buAutoNum type="arabicPeriod"/>
            </a:pPr>
            <a:r>
              <a:rPr lang="en-US" dirty="0"/>
              <a:t>JavaScript code to invoke Saxon-JS</a:t>
            </a:r>
          </a:p>
          <a:p>
            <a:pPr marL="457200" indent="-457200">
              <a:buFont typeface="+mj-lt"/>
              <a:buAutoNum type="arabicPeriod"/>
            </a:pPr>
            <a:r>
              <a:rPr lang="en-US" dirty="0"/>
              <a:t>Compile XSLT in format for Saxon-JS</a:t>
            </a:r>
          </a:p>
          <a:p>
            <a:pPr marL="0" indent="0">
              <a:buNone/>
            </a:pPr>
            <a:endParaRPr lang="en-US" dirty="0"/>
          </a:p>
        </p:txBody>
      </p:sp>
    </p:spTree>
    <p:extLst>
      <p:ext uri="{BB962C8B-B14F-4D97-AF65-F5344CB8AC3E}">
        <p14:creationId xmlns:p14="http://schemas.microsoft.com/office/powerpoint/2010/main" val="3405903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1E0A6-28A2-42D2-9DED-B2BDEC36A5E5}"/>
              </a:ext>
            </a:extLst>
          </p:cNvPr>
          <p:cNvSpPr>
            <a:spLocks noGrp="1"/>
          </p:cNvSpPr>
          <p:nvPr>
            <p:ph type="title"/>
          </p:nvPr>
        </p:nvSpPr>
        <p:spPr/>
        <p:txBody>
          <a:bodyPr/>
          <a:lstStyle/>
          <a:p>
            <a:r>
              <a:rPr lang="en-US" dirty="0"/>
              <a:t>Observations on In-Browser </a:t>
            </a:r>
            <a:r>
              <a:rPr lang="en-US" dirty="0" err="1"/>
              <a:t>XSpec</a:t>
            </a:r>
            <a:r>
              <a:rPr lang="en-US" dirty="0"/>
              <a:t> Potential</a:t>
            </a:r>
          </a:p>
        </p:txBody>
      </p:sp>
      <p:sp>
        <p:nvSpPr>
          <p:cNvPr id="3" name="Content Placeholder 2">
            <a:extLst>
              <a:ext uri="{FF2B5EF4-FFF2-40B4-BE49-F238E27FC236}">
                <a16:creationId xmlns:a16="http://schemas.microsoft.com/office/drawing/2014/main" id="{16A2B70D-B66F-495E-9A5E-955BAEAD83E4}"/>
              </a:ext>
            </a:extLst>
          </p:cNvPr>
          <p:cNvSpPr>
            <a:spLocks noGrp="1"/>
          </p:cNvSpPr>
          <p:nvPr>
            <p:ph idx="1"/>
          </p:nvPr>
        </p:nvSpPr>
        <p:spPr/>
        <p:txBody>
          <a:bodyPr/>
          <a:lstStyle/>
          <a:p>
            <a:pPr marL="0" indent="0">
              <a:buNone/>
            </a:pPr>
            <a:r>
              <a:rPr lang="en-US" dirty="0"/>
              <a:t>Requires changes in </a:t>
            </a:r>
            <a:r>
              <a:rPr lang="en-US" dirty="0" err="1"/>
              <a:t>XSpec</a:t>
            </a:r>
            <a:r>
              <a:rPr lang="en-US" dirty="0"/>
              <a:t> infrastructure</a:t>
            </a:r>
          </a:p>
          <a:p>
            <a:pPr marL="457200" indent="-457200">
              <a:buFont typeface="+mj-lt"/>
              <a:buAutoNum type="arabicPeriod"/>
            </a:pPr>
            <a:r>
              <a:rPr lang="en-US" dirty="0"/>
              <a:t>JavaScript code to invoke Saxon-JS</a:t>
            </a:r>
          </a:p>
          <a:p>
            <a:pPr marL="457200" indent="-457200">
              <a:buFont typeface="+mj-lt"/>
              <a:buAutoNum type="arabicPeriod"/>
            </a:pPr>
            <a:r>
              <a:rPr lang="en-US" dirty="0"/>
              <a:t>Compile XSLT in format for Saxon-JS</a:t>
            </a:r>
          </a:p>
          <a:p>
            <a:pPr marL="457200" indent="-457200">
              <a:buFont typeface="+mj-lt"/>
              <a:buAutoNum type="arabicPeriod"/>
            </a:pPr>
            <a:r>
              <a:rPr lang="en-US" dirty="0"/>
              <a:t>Code you’re testing should be done running before you check results</a:t>
            </a:r>
          </a:p>
          <a:p>
            <a:pPr lvl="1"/>
            <a:r>
              <a:rPr lang="en-US" sz="2400" dirty="0"/>
              <a:t>Saxon-JS API features</a:t>
            </a:r>
          </a:p>
          <a:p>
            <a:pPr marL="457200" indent="-457200">
              <a:buFont typeface="+mj-lt"/>
              <a:buAutoNum type="arabicPeriod"/>
            </a:pPr>
            <a:endParaRPr lang="en-US" dirty="0"/>
          </a:p>
        </p:txBody>
      </p:sp>
    </p:spTree>
    <p:extLst>
      <p:ext uri="{BB962C8B-B14F-4D97-AF65-F5344CB8AC3E}">
        <p14:creationId xmlns:p14="http://schemas.microsoft.com/office/powerpoint/2010/main" val="3914574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1E0A6-28A2-42D2-9DED-B2BDEC36A5E5}"/>
              </a:ext>
            </a:extLst>
          </p:cNvPr>
          <p:cNvSpPr>
            <a:spLocks noGrp="1"/>
          </p:cNvSpPr>
          <p:nvPr>
            <p:ph type="title"/>
          </p:nvPr>
        </p:nvSpPr>
        <p:spPr/>
        <p:txBody>
          <a:bodyPr/>
          <a:lstStyle/>
          <a:p>
            <a:r>
              <a:rPr lang="en-US" dirty="0"/>
              <a:t>Observations on In-Browser </a:t>
            </a:r>
            <a:r>
              <a:rPr lang="en-US" dirty="0" err="1"/>
              <a:t>XSpec</a:t>
            </a:r>
            <a:r>
              <a:rPr lang="en-US" dirty="0"/>
              <a:t> Potential</a:t>
            </a:r>
          </a:p>
        </p:txBody>
      </p:sp>
      <p:sp>
        <p:nvSpPr>
          <p:cNvPr id="3" name="Content Placeholder 2">
            <a:extLst>
              <a:ext uri="{FF2B5EF4-FFF2-40B4-BE49-F238E27FC236}">
                <a16:creationId xmlns:a16="http://schemas.microsoft.com/office/drawing/2014/main" id="{16A2B70D-B66F-495E-9A5E-955BAEAD83E4}"/>
              </a:ext>
            </a:extLst>
          </p:cNvPr>
          <p:cNvSpPr>
            <a:spLocks noGrp="1"/>
          </p:cNvSpPr>
          <p:nvPr>
            <p:ph idx="1"/>
          </p:nvPr>
        </p:nvSpPr>
        <p:spPr/>
        <p:txBody>
          <a:bodyPr/>
          <a:lstStyle/>
          <a:p>
            <a:pPr marL="0" indent="0">
              <a:buNone/>
            </a:pPr>
            <a:r>
              <a:rPr lang="en-US" dirty="0"/>
              <a:t>Requires changes in </a:t>
            </a:r>
            <a:r>
              <a:rPr lang="en-US" dirty="0" err="1"/>
              <a:t>XSpec</a:t>
            </a:r>
            <a:r>
              <a:rPr lang="en-US" dirty="0"/>
              <a:t> infrastructure</a:t>
            </a:r>
          </a:p>
          <a:p>
            <a:pPr marL="457200" indent="-457200">
              <a:buFont typeface="+mj-lt"/>
              <a:buAutoNum type="arabicPeriod"/>
            </a:pPr>
            <a:r>
              <a:rPr lang="en-US" dirty="0"/>
              <a:t>JavaScript code to invoke Saxon-JS</a:t>
            </a:r>
          </a:p>
          <a:p>
            <a:pPr marL="457200" indent="-457200">
              <a:buFont typeface="+mj-lt"/>
              <a:buAutoNum type="arabicPeriod"/>
            </a:pPr>
            <a:r>
              <a:rPr lang="en-US" dirty="0"/>
              <a:t>Compile XSLT in format for Saxon-JS</a:t>
            </a:r>
          </a:p>
          <a:p>
            <a:pPr marL="457200" indent="-457200">
              <a:buFont typeface="+mj-lt"/>
              <a:buAutoNum type="arabicPeriod"/>
            </a:pPr>
            <a:r>
              <a:rPr lang="en-US" dirty="0"/>
              <a:t>Code you’re testing must be done running before you check results</a:t>
            </a:r>
          </a:p>
          <a:p>
            <a:pPr lvl="1"/>
            <a:r>
              <a:rPr lang="en-US" sz="2400" dirty="0"/>
              <a:t>Saxon-JS API features</a:t>
            </a:r>
          </a:p>
          <a:p>
            <a:pPr marL="457200" indent="-457200">
              <a:buFont typeface="+mj-lt"/>
              <a:buAutoNum type="arabicPeriod"/>
            </a:pPr>
            <a:r>
              <a:rPr lang="en-US" dirty="0"/>
              <a:t>Transfer/collect results of tests</a:t>
            </a:r>
          </a:p>
          <a:p>
            <a:pPr marL="457200" indent="-457200">
              <a:buFont typeface="+mj-lt"/>
              <a:buAutoNum type="arabicPeriod"/>
            </a:pPr>
            <a:r>
              <a:rPr lang="en-US" dirty="0"/>
              <a:t>Setup/cleanup code</a:t>
            </a:r>
          </a:p>
          <a:p>
            <a:pPr marL="457200" indent="-457200">
              <a:buFont typeface="+mj-lt"/>
              <a:buAutoNum type="arabicPeriod"/>
            </a:pPr>
            <a:r>
              <a:rPr lang="en-US" dirty="0"/>
              <a:t>Asynchronous behavior in test scenario</a:t>
            </a:r>
          </a:p>
        </p:txBody>
      </p:sp>
    </p:spTree>
    <p:extLst>
      <p:ext uri="{BB962C8B-B14F-4D97-AF65-F5344CB8AC3E}">
        <p14:creationId xmlns:p14="http://schemas.microsoft.com/office/powerpoint/2010/main" val="4277748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1E0A6-28A2-42D2-9DED-B2BDEC36A5E5}"/>
              </a:ext>
            </a:extLst>
          </p:cNvPr>
          <p:cNvSpPr>
            <a:spLocks noGrp="1"/>
          </p:cNvSpPr>
          <p:nvPr>
            <p:ph type="title"/>
          </p:nvPr>
        </p:nvSpPr>
        <p:spPr/>
        <p:txBody>
          <a:bodyPr/>
          <a:lstStyle/>
          <a:p>
            <a:r>
              <a:rPr lang="en-US" dirty="0"/>
              <a:t>Can’t You Just…Run </a:t>
            </a:r>
            <a:r>
              <a:rPr lang="en-US" dirty="0" err="1"/>
              <a:t>XSpec</a:t>
            </a:r>
            <a:r>
              <a:rPr lang="en-US" dirty="0"/>
              <a:t> in Node.js?</a:t>
            </a:r>
          </a:p>
        </p:txBody>
      </p:sp>
      <p:sp>
        <p:nvSpPr>
          <p:cNvPr id="3" name="Content Placeholder 2">
            <a:extLst>
              <a:ext uri="{FF2B5EF4-FFF2-40B4-BE49-F238E27FC236}">
                <a16:creationId xmlns:a16="http://schemas.microsoft.com/office/drawing/2014/main" id="{16A2B70D-B66F-495E-9A5E-955BAEAD83E4}"/>
              </a:ext>
            </a:extLst>
          </p:cNvPr>
          <p:cNvSpPr>
            <a:spLocks noGrp="1"/>
          </p:cNvSpPr>
          <p:nvPr>
            <p:ph idx="1"/>
          </p:nvPr>
        </p:nvSpPr>
        <p:spPr/>
        <p:txBody>
          <a:bodyPr/>
          <a:lstStyle/>
          <a:p>
            <a:r>
              <a:rPr lang="en-US" dirty="0"/>
              <a:t>Saxon-JS version 2.0 (June 2020) supports Node.js</a:t>
            </a:r>
          </a:p>
          <a:p>
            <a:r>
              <a:rPr lang="en-US" dirty="0"/>
              <a:t>Have not investigated connection between Node.js support and </a:t>
            </a:r>
            <a:r>
              <a:rPr lang="en-US" dirty="0" err="1"/>
              <a:t>XSpec</a:t>
            </a:r>
            <a:endParaRPr lang="en-US" dirty="0"/>
          </a:p>
        </p:txBody>
      </p:sp>
    </p:spTree>
    <p:extLst>
      <p:ext uri="{BB962C8B-B14F-4D97-AF65-F5344CB8AC3E}">
        <p14:creationId xmlns:p14="http://schemas.microsoft.com/office/powerpoint/2010/main" val="1350354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1E0A6-28A2-42D2-9DED-B2BDEC36A5E5}"/>
              </a:ext>
            </a:extLst>
          </p:cNvPr>
          <p:cNvSpPr>
            <a:spLocks noGrp="1"/>
          </p:cNvSpPr>
          <p:nvPr>
            <p:ph type="title"/>
          </p:nvPr>
        </p:nvSpPr>
        <p:spPr/>
        <p:txBody>
          <a:bodyPr/>
          <a:lstStyle/>
          <a:p>
            <a:r>
              <a:rPr lang="en-US" dirty="0"/>
              <a:t>Can’t You Just…Let </a:t>
            </a:r>
            <a:r>
              <a:rPr lang="en-US" dirty="0" err="1"/>
              <a:t>XSpec</a:t>
            </a:r>
            <a:r>
              <a:rPr lang="en-US" dirty="0"/>
              <a:t> Pretend It Does </a:t>
            </a:r>
            <a:r>
              <a:rPr lang="en-US" dirty="0" err="1"/>
              <a:t>Browserlike</a:t>
            </a:r>
            <a:r>
              <a:rPr lang="en-US" dirty="0"/>
              <a:t> Things?</a:t>
            </a:r>
          </a:p>
        </p:txBody>
      </p:sp>
      <p:sp>
        <p:nvSpPr>
          <p:cNvPr id="3" name="Content Placeholder 2">
            <a:extLst>
              <a:ext uri="{FF2B5EF4-FFF2-40B4-BE49-F238E27FC236}">
                <a16:creationId xmlns:a16="http://schemas.microsoft.com/office/drawing/2014/main" id="{16A2B70D-B66F-495E-9A5E-955BAEAD83E4}"/>
              </a:ext>
            </a:extLst>
          </p:cNvPr>
          <p:cNvSpPr>
            <a:spLocks noGrp="1"/>
          </p:cNvSpPr>
          <p:nvPr>
            <p:ph idx="1"/>
          </p:nvPr>
        </p:nvSpPr>
        <p:spPr>
          <a:xfrm>
            <a:off x="609602" y="1600200"/>
            <a:ext cx="10515598" cy="4648200"/>
          </a:xfrm>
        </p:spPr>
        <p:txBody>
          <a:bodyPr/>
          <a:lstStyle/>
          <a:p>
            <a:r>
              <a:rPr lang="en-US" dirty="0"/>
              <a:t>This is what we actually did</a:t>
            </a:r>
          </a:p>
          <a:p>
            <a:r>
              <a:rPr lang="en-US" dirty="0"/>
              <a:t>Technique known as mocking</a:t>
            </a:r>
          </a:p>
          <a:p>
            <a:r>
              <a:rPr lang="en-US" dirty="0"/>
              <a:t>Requires no changes in </a:t>
            </a:r>
            <a:r>
              <a:rPr lang="en-US" dirty="0" err="1"/>
              <a:t>XSpec</a:t>
            </a:r>
            <a:r>
              <a:rPr lang="en-US" dirty="0"/>
              <a:t> infrastructure </a:t>
            </a:r>
            <a:r>
              <a:rPr lang="en-US" dirty="0">
                <a:sym typeface="Wingdings" panose="05000000000000000000" pitchFamily="2" charset="2"/>
              </a:rPr>
              <a:t></a:t>
            </a:r>
            <a:endParaRPr lang="en-US" dirty="0"/>
          </a:p>
        </p:txBody>
      </p:sp>
    </p:spTree>
    <p:extLst>
      <p:ext uri="{BB962C8B-B14F-4D97-AF65-F5344CB8AC3E}">
        <p14:creationId xmlns:p14="http://schemas.microsoft.com/office/powerpoint/2010/main" val="2176530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Two Key Points</a:t>
            </a:r>
          </a:p>
        </p:txBody>
      </p:sp>
      <p:sp>
        <p:nvSpPr>
          <p:cNvPr id="4" name="Content Placeholder 3"/>
          <p:cNvSpPr>
            <a:spLocks noGrp="1"/>
          </p:cNvSpPr>
          <p:nvPr>
            <p:ph idx="1"/>
          </p:nvPr>
        </p:nvSpPr>
        <p:spPr/>
        <p:txBody>
          <a:bodyPr/>
          <a:lstStyle/>
          <a:p>
            <a:r>
              <a:rPr lang="en-US" dirty="0"/>
              <a:t>Test ≠ production? Does not rule out automated testing!</a:t>
            </a:r>
          </a:p>
          <a:p>
            <a:r>
              <a:rPr lang="en-US" dirty="0"/>
              <a:t>Handling gaps might not be that hard.</a:t>
            </a:r>
          </a:p>
        </p:txBody>
      </p:sp>
    </p:spTree>
    <p:extLst>
      <p:ext uri="{BB962C8B-B14F-4D97-AF65-F5344CB8AC3E}">
        <p14:creationId xmlns:p14="http://schemas.microsoft.com/office/powerpoint/2010/main" val="2784395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1945D-35EA-41F8-A56F-951D6AF1D0A0}"/>
              </a:ext>
            </a:extLst>
          </p:cNvPr>
          <p:cNvSpPr>
            <a:spLocks noGrp="1"/>
          </p:cNvSpPr>
          <p:nvPr>
            <p:ph type="title"/>
          </p:nvPr>
        </p:nvSpPr>
        <p:spPr/>
        <p:txBody>
          <a:bodyPr/>
          <a:lstStyle/>
          <a:p>
            <a:r>
              <a:rPr lang="en-US" dirty="0"/>
              <a:t>Overview of Approach</a:t>
            </a:r>
          </a:p>
        </p:txBody>
      </p:sp>
      <p:sp>
        <p:nvSpPr>
          <p:cNvPr id="3" name="Content Placeholder 2">
            <a:extLst>
              <a:ext uri="{FF2B5EF4-FFF2-40B4-BE49-F238E27FC236}">
                <a16:creationId xmlns:a16="http://schemas.microsoft.com/office/drawing/2014/main" id="{D07A5827-741E-4B37-A79D-7A082D4A2532}"/>
              </a:ext>
            </a:extLst>
          </p:cNvPr>
          <p:cNvSpPr>
            <a:spLocks noGrp="1"/>
          </p:cNvSpPr>
          <p:nvPr>
            <p:ph idx="1"/>
          </p:nvPr>
        </p:nvSpPr>
        <p:spPr/>
        <p:txBody>
          <a:bodyPr/>
          <a:lstStyle/>
          <a:p>
            <a:r>
              <a:rPr lang="en-US" dirty="0"/>
              <a:t>Design substitutes for behaviors that can’t run in test environment</a:t>
            </a:r>
          </a:p>
          <a:p>
            <a:pPr lvl="1"/>
            <a:r>
              <a:rPr lang="en-US" sz="2400" dirty="0"/>
              <a:t>&lt;</a:t>
            </a:r>
            <a:r>
              <a:rPr lang="en-US" sz="2400" dirty="0" err="1"/>
              <a:t>xsl:result-document</a:t>
            </a:r>
            <a:r>
              <a:rPr lang="en-US" sz="2400" dirty="0"/>
              <a:t>&gt;</a:t>
            </a:r>
          </a:p>
          <a:p>
            <a:pPr lvl="1"/>
            <a:r>
              <a:rPr lang="en-US" sz="2400" dirty="0"/>
              <a:t>Interactive XSLT function/instruction</a:t>
            </a:r>
          </a:p>
          <a:p>
            <a:r>
              <a:rPr lang="en-US" dirty="0" err="1"/>
              <a:t>XSpec</a:t>
            </a:r>
            <a:r>
              <a:rPr lang="en-US" dirty="0"/>
              <a:t> uses substitutes, while production is unchanged</a:t>
            </a:r>
          </a:p>
          <a:p>
            <a:r>
              <a:rPr lang="en-US" dirty="0"/>
              <a:t>Design criteria</a:t>
            </a:r>
          </a:p>
          <a:p>
            <a:pPr lvl="1"/>
            <a:r>
              <a:rPr lang="en-US" sz="2400" dirty="0"/>
              <a:t>Avoid fatal errors</a:t>
            </a:r>
          </a:p>
          <a:p>
            <a:pPr lvl="1"/>
            <a:r>
              <a:rPr lang="en-US" sz="2400" dirty="0"/>
              <a:t>Report that the substitute was called</a:t>
            </a:r>
          </a:p>
          <a:p>
            <a:pPr lvl="1"/>
            <a:r>
              <a:rPr lang="en-US" sz="2400" dirty="0"/>
              <a:t>Report a mock result to test against</a:t>
            </a:r>
          </a:p>
          <a:p>
            <a:pPr lvl="1"/>
            <a:endParaRPr lang="en-US" dirty="0"/>
          </a:p>
        </p:txBody>
      </p:sp>
    </p:spTree>
    <p:extLst>
      <p:ext uri="{BB962C8B-B14F-4D97-AF65-F5344CB8AC3E}">
        <p14:creationId xmlns:p14="http://schemas.microsoft.com/office/powerpoint/2010/main" val="3234246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7B784-EDAF-4474-B71B-75A14E95B071}"/>
              </a:ext>
            </a:extLst>
          </p:cNvPr>
          <p:cNvSpPr>
            <a:spLocks noGrp="1"/>
          </p:cNvSpPr>
          <p:nvPr>
            <p:ph type="title"/>
          </p:nvPr>
        </p:nvSpPr>
        <p:spPr/>
        <p:txBody>
          <a:bodyPr/>
          <a:lstStyle/>
          <a:p>
            <a:r>
              <a:rPr lang="en-US" dirty="0"/>
              <a:t>Example of Substitution</a:t>
            </a:r>
          </a:p>
        </p:txBody>
      </p:sp>
      <p:sp>
        <p:nvSpPr>
          <p:cNvPr id="3" name="Content Placeholder 2">
            <a:extLst>
              <a:ext uri="{FF2B5EF4-FFF2-40B4-BE49-F238E27FC236}">
                <a16:creationId xmlns:a16="http://schemas.microsoft.com/office/drawing/2014/main" id="{BFC8B443-77F3-42B8-ACE9-4C02FE212C44}"/>
              </a:ext>
            </a:extLst>
          </p:cNvPr>
          <p:cNvSpPr>
            <a:spLocks noGrp="1"/>
          </p:cNvSpPr>
          <p:nvPr>
            <p:ph idx="1"/>
          </p:nvPr>
        </p:nvSpPr>
        <p:spPr>
          <a:xfrm>
            <a:off x="609602" y="1752600"/>
            <a:ext cx="4571997" cy="4648200"/>
          </a:xfrm>
        </p:spPr>
        <p:txBody>
          <a:bodyPr/>
          <a:lstStyle/>
          <a:p>
            <a:pPr marL="0" indent="0">
              <a:buNone/>
            </a:pPr>
            <a:r>
              <a:rPr lang="en-US" dirty="0"/>
              <a:t>App populates &lt;h1&gt; with string “2-D and 3-D Plots ─ Functions”</a:t>
            </a:r>
          </a:p>
          <a:p>
            <a:pPr marL="0" indent="0">
              <a:buNone/>
            </a:pPr>
            <a:endParaRPr lang="en-US" dirty="0"/>
          </a:p>
        </p:txBody>
      </p:sp>
      <p:pic>
        <p:nvPicPr>
          <p:cNvPr id="5" name="Picture 4">
            <a:extLst>
              <a:ext uri="{FF2B5EF4-FFF2-40B4-BE49-F238E27FC236}">
                <a16:creationId xmlns:a16="http://schemas.microsoft.com/office/drawing/2014/main" id="{78833AE8-55C9-46A6-A9E1-97C067748F45}"/>
              </a:ext>
            </a:extLst>
          </p:cNvPr>
          <p:cNvPicPr>
            <a:picLocks noChangeAspect="1"/>
          </p:cNvPicPr>
          <p:nvPr/>
        </p:nvPicPr>
        <p:blipFill>
          <a:blip r:embed="rId3"/>
          <a:stretch>
            <a:fillRect/>
          </a:stretch>
        </p:blipFill>
        <p:spPr>
          <a:xfrm>
            <a:off x="5486400" y="1752600"/>
            <a:ext cx="5707875" cy="4849026"/>
          </a:xfrm>
          <a:prstGeom prst="rect">
            <a:avLst/>
          </a:prstGeom>
        </p:spPr>
      </p:pic>
    </p:spTree>
    <p:extLst>
      <p:ext uri="{BB962C8B-B14F-4D97-AF65-F5344CB8AC3E}">
        <p14:creationId xmlns:p14="http://schemas.microsoft.com/office/powerpoint/2010/main" val="134962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7B784-EDAF-4474-B71B-75A14E95B071}"/>
              </a:ext>
            </a:extLst>
          </p:cNvPr>
          <p:cNvSpPr>
            <a:spLocks noGrp="1"/>
          </p:cNvSpPr>
          <p:nvPr>
            <p:ph type="title"/>
          </p:nvPr>
        </p:nvSpPr>
        <p:spPr/>
        <p:txBody>
          <a:bodyPr/>
          <a:lstStyle/>
          <a:p>
            <a:r>
              <a:rPr lang="en-US" dirty="0"/>
              <a:t>Example of Substitution (cont’d.)</a:t>
            </a:r>
          </a:p>
        </p:txBody>
      </p:sp>
      <p:sp>
        <p:nvSpPr>
          <p:cNvPr id="3" name="Content Placeholder 2">
            <a:extLst>
              <a:ext uri="{FF2B5EF4-FFF2-40B4-BE49-F238E27FC236}">
                <a16:creationId xmlns:a16="http://schemas.microsoft.com/office/drawing/2014/main" id="{BFC8B443-77F3-42B8-ACE9-4C02FE212C44}"/>
              </a:ext>
            </a:extLst>
          </p:cNvPr>
          <p:cNvSpPr>
            <a:spLocks noGrp="1"/>
          </p:cNvSpPr>
          <p:nvPr>
            <p:ph idx="1"/>
          </p:nvPr>
        </p:nvSpPr>
        <p:spPr>
          <a:xfrm>
            <a:off x="609602" y="1752600"/>
            <a:ext cx="10769600" cy="4648200"/>
          </a:xfrm>
        </p:spPr>
        <p:txBody>
          <a:bodyPr/>
          <a:lstStyle/>
          <a:p>
            <a:pPr marL="0" indent="0">
              <a:buNone/>
            </a:pPr>
            <a:endParaRPr lang="en-US" dirty="0"/>
          </a:p>
        </p:txBody>
      </p:sp>
      <p:graphicFrame>
        <p:nvGraphicFramePr>
          <p:cNvPr id="4" name="Table 4">
            <a:extLst>
              <a:ext uri="{FF2B5EF4-FFF2-40B4-BE49-F238E27FC236}">
                <a16:creationId xmlns:a16="http://schemas.microsoft.com/office/drawing/2014/main" id="{5FF8F5DC-3415-471E-85A3-A45FA9052466}"/>
              </a:ext>
            </a:extLst>
          </p:cNvPr>
          <p:cNvGraphicFramePr>
            <a:graphicFrameLocks noGrp="1"/>
          </p:cNvGraphicFramePr>
          <p:nvPr>
            <p:extLst>
              <p:ext uri="{D42A27DB-BD31-4B8C-83A1-F6EECF244321}">
                <p14:modId xmlns:p14="http://schemas.microsoft.com/office/powerpoint/2010/main" val="1168999738"/>
              </p:ext>
            </p:extLst>
          </p:nvPr>
        </p:nvGraphicFramePr>
        <p:xfrm>
          <a:off x="593836" y="1778876"/>
          <a:ext cx="8940800" cy="2378202"/>
        </p:xfrm>
        <a:graphic>
          <a:graphicData uri="http://schemas.openxmlformats.org/drawingml/2006/table">
            <a:tbl>
              <a:tblPr firstRow="1" bandRow="1">
                <a:tableStyleId>{69012ECD-51FC-41F1-AA8D-1B2483CD663E}</a:tableStyleId>
              </a:tblPr>
              <a:tblGrid>
                <a:gridCol w="4470400">
                  <a:extLst>
                    <a:ext uri="{9D8B030D-6E8A-4147-A177-3AD203B41FA5}">
                      <a16:colId xmlns:a16="http://schemas.microsoft.com/office/drawing/2014/main" val="2024209916"/>
                    </a:ext>
                  </a:extLst>
                </a:gridCol>
                <a:gridCol w="4470400">
                  <a:extLst>
                    <a:ext uri="{9D8B030D-6E8A-4147-A177-3AD203B41FA5}">
                      <a16:colId xmlns:a16="http://schemas.microsoft.com/office/drawing/2014/main" val="3673284195"/>
                    </a:ext>
                  </a:extLst>
                </a:gridCol>
              </a:tblGrid>
              <a:tr h="370840">
                <a:tc>
                  <a:txBody>
                    <a:bodyPr/>
                    <a:lstStyle/>
                    <a:p>
                      <a:r>
                        <a:rPr lang="en-US" sz="2400" dirty="0" err="1"/>
                        <a:t>XSpec</a:t>
                      </a:r>
                      <a:r>
                        <a:rPr lang="en-US" sz="2400" dirty="0"/>
                        <a:t> Cannot…</a:t>
                      </a:r>
                    </a:p>
                    <a:p>
                      <a:endParaRPr lang="en-US" dirty="0"/>
                    </a:p>
                  </a:txBody>
                  <a:tcPr marL="100584" marR="100584"/>
                </a:tc>
                <a:tc>
                  <a:txBody>
                    <a:bodyPr/>
                    <a:lstStyle/>
                    <a:p>
                      <a:r>
                        <a:rPr lang="en-US" sz="2400" dirty="0" err="1"/>
                        <a:t>XSpec</a:t>
                      </a:r>
                      <a:r>
                        <a:rPr lang="en-US" sz="2400" dirty="0"/>
                        <a:t> Can…</a:t>
                      </a:r>
                    </a:p>
                  </a:txBody>
                  <a:tcPr marL="100584" marR="100584"/>
                </a:tc>
                <a:extLst>
                  <a:ext uri="{0D108BD9-81ED-4DB2-BD59-A6C34878D82A}">
                    <a16:rowId xmlns:a16="http://schemas.microsoft.com/office/drawing/2014/main" val="2670210568"/>
                  </a:ext>
                </a:extLst>
              </a:tr>
              <a:tr h="370840">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2400" dirty="0"/>
                        <a:t>Populate &lt;h1&gt;</a:t>
                      </a:r>
                    </a:p>
                    <a:p>
                      <a:endParaRPr lang="en-US" sz="2400" dirty="0"/>
                    </a:p>
                  </a:txBody>
                  <a:tcPr marL="100584" marR="100584"/>
                </a:tc>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2400" dirty="0"/>
                        <a:t>Skip error-causing behavior</a:t>
                      </a:r>
                    </a:p>
                    <a:p>
                      <a:endParaRPr lang="en-US" sz="2400" dirty="0"/>
                    </a:p>
                  </a:txBody>
                  <a:tcPr marL="100584" marR="100584"/>
                </a:tc>
                <a:extLst>
                  <a:ext uri="{0D108BD9-81ED-4DB2-BD59-A6C34878D82A}">
                    <a16:rowId xmlns:a16="http://schemas.microsoft.com/office/drawing/2014/main" val="3945778584"/>
                  </a:ext>
                </a:extLst>
              </a:tr>
              <a:tr h="370840">
                <a:tc>
                  <a:txBody>
                    <a:bodyPr/>
                    <a:lstStyle/>
                    <a:p>
                      <a:r>
                        <a:rPr lang="en-US" sz="2400" dirty="0"/>
                        <a:t>Check &lt;h1&gt; content</a:t>
                      </a:r>
                    </a:p>
                  </a:txBody>
                  <a:tcPr marL="100584" marR="100584"/>
                </a:tc>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2400" dirty="0"/>
                        <a:t>Check string content</a:t>
                      </a:r>
                    </a:p>
                    <a:p>
                      <a:endParaRPr lang="en-US" sz="2400" dirty="0"/>
                    </a:p>
                  </a:txBody>
                  <a:tcPr marL="100584" marR="100584"/>
                </a:tc>
                <a:extLst>
                  <a:ext uri="{0D108BD9-81ED-4DB2-BD59-A6C34878D82A}">
                    <a16:rowId xmlns:a16="http://schemas.microsoft.com/office/drawing/2014/main" val="3799441460"/>
                  </a:ext>
                </a:extLst>
              </a:tr>
            </a:tbl>
          </a:graphicData>
        </a:graphic>
      </p:graphicFrame>
    </p:spTree>
    <p:extLst>
      <p:ext uri="{BB962C8B-B14F-4D97-AF65-F5344CB8AC3E}">
        <p14:creationId xmlns:p14="http://schemas.microsoft.com/office/powerpoint/2010/main" val="3578007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F044749-30A6-4FD3-89C6-7D4C5E4B692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2" y="2514600"/>
            <a:ext cx="9315450" cy="2028825"/>
          </a:xfrm>
        </p:spPr>
      </p:pic>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err="1"/>
              <a:t>XSpec</a:t>
            </a:r>
            <a:r>
              <a:rPr lang="en-US" dirty="0"/>
              <a:t> Uses Substitutes; Production Is Unchanged</a:t>
            </a:r>
          </a:p>
        </p:txBody>
      </p:sp>
      <p:sp>
        <p:nvSpPr>
          <p:cNvPr id="6" name="TextBox 5">
            <a:extLst>
              <a:ext uri="{FF2B5EF4-FFF2-40B4-BE49-F238E27FC236}">
                <a16:creationId xmlns:a16="http://schemas.microsoft.com/office/drawing/2014/main" id="{5FB29698-BEF5-461D-9BEE-ECE40B89B727}"/>
              </a:ext>
            </a:extLst>
          </p:cNvPr>
          <p:cNvSpPr txBox="1"/>
          <p:nvPr/>
        </p:nvSpPr>
        <p:spPr>
          <a:xfrm>
            <a:off x="685800" y="1600200"/>
            <a:ext cx="9239252" cy="461665"/>
          </a:xfrm>
          <a:prstGeom prst="rect">
            <a:avLst/>
          </a:prstGeom>
          <a:noFill/>
        </p:spPr>
        <p:txBody>
          <a:bodyPr wrap="square" rtlCol="0">
            <a:spAutoFit/>
          </a:bodyPr>
          <a:lstStyle/>
          <a:p>
            <a:r>
              <a:rPr lang="en-US" sz="2400" dirty="0">
                <a:latin typeface="Arial" pitchFamily="34" charset="0"/>
                <a:cs typeface="Arial" pitchFamily="34" charset="0"/>
              </a:rPr>
              <a:t>Substitute behavior isolated in “Test utility file”</a:t>
            </a:r>
          </a:p>
        </p:txBody>
      </p:sp>
      <p:sp>
        <p:nvSpPr>
          <p:cNvPr id="8" name="Rectangle 7">
            <a:extLst>
              <a:ext uri="{FF2B5EF4-FFF2-40B4-BE49-F238E27FC236}">
                <a16:creationId xmlns:a16="http://schemas.microsoft.com/office/drawing/2014/main" id="{E182D6F0-BE3A-402D-B694-1CD0D2B499CE}"/>
              </a:ext>
            </a:extLst>
          </p:cNvPr>
          <p:cNvSpPr/>
          <p:nvPr/>
        </p:nvSpPr>
        <p:spPr>
          <a:xfrm>
            <a:off x="7696200" y="2362200"/>
            <a:ext cx="2057400" cy="1143000"/>
          </a:xfrm>
          <a:prstGeom prst="rect">
            <a:avLst/>
          </a:prstGeom>
          <a:solidFill>
            <a:schemeClr val="accent6">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Arial" pitchFamily="34" charset="0"/>
              <a:cs typeface="Arial" pitchFamily="34" charset="0"/>
            </a:endParaRPr>
          </a:p>
        </p:txBody>
      </p:sp>
    </p:spTree>
    <p:extLst>
      <p:ext uri="{BB962C8B-B14F-4D97-AF65-F5344CB8AC3E}">
        <p14:creationId xmlns:p14="http://schemas.microsoft.com/office/powerpoint/2010/main" val="15425832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Substitute for </a:t>
            </a:r>
            <a:r>
              <a:rPr lang="en-US" dirty="0" err="1"/>
              <a:t>xsl:result-document</a:t>
            </a:r>
            <a:endParaRPr lang="en-US" dirty="0"/>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a:xfrm>
            <a:off x="609602" y="1600200"/>
            <a:ext cx="10769600" cy="4648200"/>
          </a:xfrm>
        </p:spPr>
        <p:txBody>
          <a:bodyPr/>
          <a:lstStyle/>
          <a:p>
            <a:pPr marL="0" indent="0">
              <a:buNone/>
            </a:pPr>
            <a:r>
              <a:rPr lang="en-US" dirty="0"/>
              <a:t>&lt;</a:t>
            </a:r>
            <a:r>
              <a:rPr lang="en-US" dirty="0" err="1"/>
              <a:t>xsl:template</a:t>
            </a:r>
            <a:r>
              <a:rPr lang="en-US" dirty="0"/>
              <a:t> name="</a:t>
            </a:r>
            <a:r>
              <a:rPr lang="en-US" dirty="0" err="1"/>
              <a:t>mt:result-document</a:t>
            </a:r>
            <a:r>
              <a:rPr lang="en-US" dirty="0"/>
              <a:t>"&gt;</a:t>
            </a:r>
          </a:p>
          <a:p>
            <a:pPr marL="0" indent="0">
              <a:buNone/>
            </a:pPr>
            <a:r>
              <a:rPr lang="en-US" i="1" dirty="0"/>
              <a:t>[…parameters </a:t>
            </a:r>
            <a:r>
              <a:rPr lang="en-US" i="1" dirty="0" err="1"/>
              <a:t>href</a:t>
            </a:r>
            <a:r>
              <a:rPr lang="en-US" i="1" dirty="0"/>
              <a:t>, method, and content…]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&lt;/</a:t>
            </a:r>
            <a:r>
              <a:rPr lang="en-US" dirty="0" err="1"/>
              <a:t>xsl:template</a:t>
            </a:r>
            <a:r>
              <a:rPr lang="en-US" dirty="0"/>
              <a:t>&gt;</a:t>
            </a:r>
          </a:p>
        </p:txBody>
      </p:sp>
      <p:graphicFrame>
        <p:nvGraphicFramePr>
          <p:cNvPr id="5" name="Table 4">
            <a:extLst>
              <a:ext uri="{FF2B5EF4-FFF2-40B4-BE49-F238E27FC236}">
                <a16:creationId xmlns:a16="http://schemas.microsoft.com/office/drawing/2014/main" id="{F38F5750-69F1-45BE-9AA4-A1BD42C81E3A}"/>
              </a:ext>
            </a:extLst>
          </p:cNvPr>
          <p:cNvGraphicFramePr>
            <a:graphicFrameLocks noGrp="1"/>
          </p:cNvGraphicFramePr>
          <p:nvPr>
            <p:extLst>
              <p:ext uri="{D42A27DB-BD31-4B8C-83A1-F6EECF244321}">
                <p14:modId xmlns:p14="http://schemas.microsoft.com/office/powerpoint/2010/main" val="1816781961"/>
              </p:ext>
            </p:extLst>
          </p:nvPr>
        </p:nvGraphicFramePr>
        <p:xfrm>
          <a:off x="609602" y="2514600"/>
          <a:ext cx="10756900" cy="3124200"/>
        </p:xfrm>
        <a:graphic>
          <a:graphicData uri="http://schemas.openxmlformats.org/drawingml/2006/table">
            <a:tbl>
              <a:tblPr firstRow="1" bandRow="1">
                <a:tableStyleId>{69012ECD-51FC-41F1-AA8D-1B2483CD663E}</a:tableStyleId>
              </a:tblPr>
              <a:tblGrid>
                <a:gridCol w="5562598">
                  <a:extLst>
                    <a:ext uri="{9D8B030D-6E8A-4147-A177-3AD203B41FA5}">
                      <a16:colId xmlns:a16="http://schemas.microsoft.com/office/drawing/2014/main" val="2024209916"/>
                    </a:ext>
                  </a:extLst>
                </a:gridCol>
                <a:gridCol w="5194302">
                  <a:extLst>
                    <a:ext uri="{9D8B030D-6E8A-4147-A177-3AD203B41FA5}">
                      <a16:colId xmlns:a16="http://schemas.microsoft.com/office/drawing/2014/main" val="3673284195"/>
                    </a:ext>
                  </a:extLst>
                </a:gridCol>
              </a:tblGrid>
              <a:tr h="671196">
                <a:tc>
                  <a:txBody>
                    <a:bodyPr/>
                    <a:lstStyle/>
                    <a:p>
                      <a:r>
                        <a:rPr lang="en-US" sz="2400" dirty="0"/>
                        <a:t>Production</a:t>
                      </a:r>
                      <a:endParaRPr lang="en-US" dirty="0"/>
                    </a:p>
                  </a:txBody>
                  <a:tcPr marL="100584" marR="100584"/>
                </a:tc>
                <a:tc>
                  <a:txBody>
                    <a:bodyPr/>
                    <a:lstStyle/>
                    <a:p>
                      <a:r>
                        <a:rPr lang="en-US" sz="2400" dirty="0"/>
                        <a:t>Test Utility File</a:t>
                      </a:r>
                    </a:p>
                  </a:txBody>
                  <a:tcPr marL="100584" marR="100584"/>
                </a:tc>
                <a:extLst>
                  <a:ext uri="{0D108BD9-81ED-4DB2-BD59-A6C34878D82A}">
                    <a16:rowId xmlns:a16="http://schemas.microsoft.com/office/drawing/2014/main" val="2670210568"/>
                  </a:ext>
                </a:extLst>
              </a:tr>
              <a:tr h="2453004">
                <a:tc>
                  <a:txBody>
                    <a:bodyPr/>
                    <a:lstStyle/>
                    <a:p>
                      <a:r>
                        <a:rPr lang="en-US" sz="2400" dirty="0">
                          <a:solidFill>
                            <a:schemeClr val="accent2"/>
                          </a:solidFill>
                        </a:rPr>
                        <a:t>&lt;</a:t>
                      </a:r>
                      <a:r>
                        <a:rPr lang="en-US" sz="2400" dirty="0" err="1">
                          <a:solidFill>
                            <a:schemeClr val="accent2"/>
                          </a:solidFill>
                        </a:rPr>
                        <a:t>xsl:result-document</a:t>
                      </a:r>
                      <a:endParaRPr lang="en-US" sz="2400" dirty="0">
                        <a:solidFill>
                          <a:schemeClr val="accent2"/>
                        </a:solidFill>
                      </a:endParaRPr>
                    </a:p>
                    <a:p>
                      <a:r>
                        <a:rPr lang="en-US" sz="2400" dirty="0">
                          <a:solidFill>
                            <a:schemeClr val="accent2"/>
                          </a:solidFill>
                        </a:rPr>
                        <a:t>   </a:t>
                      </a:r>
                      <a:r>
                        <a:rPr lang="en-US" sz="2400" dirty="0" err="1"/>
                        <a:t>href</a:t>
                      </a:r>
                      <a:r>
                        <a:rPr lang="en-US" sz="2400" dirty="0"/>
                        <a:t>="{$</a:t>
                      </a:r>
                      <a:r>
                        <a:rPr lang="en-US" sz="2400" dirty="0" err="1"/>
                        <a:t>href</a:t>
                      </a:r>
                      <a:r>
                        <a:rPr lang="en-US" sz="2400" dirty="0"/>
                        <a:t>}" method="{$method}"&gt;</a:t>
                      </a:r>
                    </a:p>
                    <a:p>
                      <a:r>
                        <a:rPr lang="en-US" sz="2400" dirty="0">
                          <a:solidFill>
                            <a:schemeClr val="accent2"/>
                          </a:solidFill>
                        </a:rPr>
                        <a:t>   &lt;</a:t>
                      </a:r>
                      <a:r>
                        <a:rPr lang="en-US" sz="2400" dirty="0" err="1">
                          <a:solidFill>
                            <a:schemeClr val="accent2"/>
                          </a:solidFill>
                        </a:rPr>
                        <a:t>xsl:sequence</a:t>
                      </a:r>
                      <a:r>
                        <a:rPr lang="en-US" sz="2400" dirty="0">
                          <a:solidFill>
                            <a:schemeClr val="accent2"/>
                          </a:solidFill>
                        </a:rPr>
                        <a:t> select="$content"/&gt; </a:t>
                      </a:r>
                      <a:r>
                        <a:rPr lang="en-US" sz="2400" dirty="0"/>
                        <a:t>&lt;/</a:t>
                      </a:r>
                      <a:r>
                        <a:rPr lang="en-US" sz="2400" dirty="0" err="1"/>
                        <a:t>xsl:result-document</a:t>
                      </a:r>
                      <a:r>
                        <a:rPr lang="en-US" sz="2400" dirty="0"/>
                        <a:t>&gt;</a:t>
                      </a:r>
                    </a:p>
                  </a:txBody>
                  <a:tcPr marL="100584" marR="100584"/>
                </a:tc>
                <a:tc>
                  <a:txBody>
                    <a:bodyPr/>
                    <a:lstStyle/>
                    <a:p>
                      <a:endParaRPr lang="en-US" sz="2400" dirty="0">
                        <a:solidFill>
                          <a:schemeClr val="accent2"/>
                        </a:solidFill>
                      </a:endParaRPr>
                    </a:p>
                  </a:txBody>
                  <a:tcPr marL="100584" marR="100584"/>
                </a:tc>
                <a:extLst>
                  <a:ext uri="{0D108BD9-81ED-4DB2-BD59-A6C34878D82A}">
                    <a16:rowId xmlns:a16="http://schemas.microsoft.com/office/drawing/2014/main" val="3945778584"/>
                  </a:ext>
                </a:extLst>
              </a:tr>
            </a:tbl>
          </a:graphicData>
        </a:graphic>
      </p:graphicFrame>
    </p:spTree>
    <p:extLst>
      <p:ext uri="{BB962C8B-B14F-4D97-AF65-F5344CB8AC3E}">
        <p14:creationId xmlns:p14="http://schemas.microsoft.com/office/powerpoint/2010/main" val="315626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Substitute for </a:t>
            </a:r>
            <a:r>
              <a:rPr lang="en-US" dirty="0" err="1"/>
              <a:t>xsl:result-document</a:t>
            </a:r>
            <a:endParaRPr lang="en-US" dirty="0"/>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a:xfrm>
            <a:off x="609602" y="1600200"/>
            <a:ext cx="10769600" cy="4648200"/>
          </a:xfrm>
        </p:spPr>
        <p:txBody>
          <a:bodyPr/>
          <a:lstStyle/>
          <a:p>
            <a:pPr marL="0" indent="0">
              <a:buNone/>
            </a:pPr>
            <a:r>
              <a:rPr lang="en-US" dirty="0"/>
              <a:t>&lt;</a:t>
            </a:r>
            <a:r>
              <a:rPr lang="en-US" dirty="0" err="1"/>
              <a:t>xsl:template</a:t>
            </a:r>
            <a:r>
              <a:rPr lang="en-US" dirty="0"/>
              <a:t> name="</a:t>
            </a:r>
            <a:r>
              <a:rPr lang="en-US" dirty="0" err="1"/>
              <a:t>mt:result-document</a:t>
            </a:r>
            <a:r>
              <a:rPr lang="en-US" dirty="0"/>
              <a:t>"&gt;</a:t>
            </a:r>
          </a:p>
          <a:p>
            <a:pPr marL="0" indent="0">
              <a:buNone/>
            </a:pPr>
            <a:r>
              <a:rPr lang="en-US" i="1" dirty="0"/>
              <a:t>[…parameters </a:t>
            </a:r>
            <a:r>
              <a:rPr lang="en-US" i="1" dirty="0" err="1"/>
              <a:t>href</a:t>
            </a:r>
            <a:r>
              <a:rPr lang="en-US" i="1" dirty="0"/>
              <a:t>, method, and content…]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&lt;/</a:t>
            </a:r>
            <a:r>
              <a:rPr lang="en-US" dirty="0" err="1"/>
              <a:t>xsl:template</a:t>
            </a:r>
            <a:r>
              <a:rPr lang="en-US" dirty="0"/>
              <a:t>&gt;</a:t>
            </a:r>
          </a:p>
        </p:txBody>
      </p:sp>
      <p:graphicFrame>
        <p:nvGraphicFramePr>
          <p:cNvPr id="5" name="Table 4">
            <a:extLst>
              <a:ext uri="{FF2B5EF4-FFF2-40B4-BE49-F238E27FC236}">
                <a16:creationId xmlns:a16="http://schemas.microsoft.com/office/drawing/2014/main" id="{F38F5750-69F1-45BE-9AA4-A1BD42C81E3A}"/>
              </a:ext>
            </a:extLst>
          </p:cNvPr>
          <p:cNvGraphicFramePr>
            <a:graphicFrameLocks noGrp="1"/>
          </p:cNvGraphicFramePr>
          <p:nvPr>
            <p:extLst>
              <p:ext uri="{D42A27DB-BD31-4B8C-83A1-F6EECF244321}">
                <p14:modId xmlns:p14="http://schemas.microsoft.com/office/powerpoint/2010/main" val="765452245"/>
              </p:ext>
            </p:extLst>
          </p:nvPr>
        </p:nvGraphicFramePr>
        <p:xfrm>
          <a:off x="609602" y="2514600"/>
          <a:ext cx="10756900" cy="3322956"/>
        </p:xfrm>
        <a:graphic>
          <a:graphicData uri="http://schemas.openxmlformats.org/drawingml/2006/table">
            <a:tbl>
              <a:tblPr firstRow="1" bandRow="1">
                <a:tableStyleId>{69012ECD-51FC-41F1-AA8D-1B2483CD663E}</a:tableStyleId>
              </a:tblPr>
              <a:tblGrid>
                <a:gridCol w="5562598">
                  <a:extLst>
                    <a:ext uri="{9D8B030D-6E8A-4147-A177-3AD203B41FA5}">
                      <a16:colId xmlns:a16="http://schemas.microsoft.com/office/drawing/2014/main" val="2024209916"/>
                    </a:ext>
                  </a:extLst>
                </a:gridCol>
                <a:gridCol w="5194302">
                  <a:extLst>
                    <a:ext uri="{9D8B030D-6E8A-4147-A177-3AD203B41FA5}">
                      <a16:colId xmlns:a16="http://schemas.microsoft.com/office/drawing/2014/main" val="3673284195"/>
                    </a:ext>
                  </a:extLst>
                </a:gridCol>
              </a:tblGrid>
              <a:tr h="671196">
                <a:tc>
                  <a:txBody>
                    <a:bodyPr/>
                    <a:lstStyle/>
                    <a:p>
                      <a:r>
                        <a:rPr lang="en-US" sz="2400" dirty="0"/>
                        <a:t>Production</a:t>
                      </a:r>
                      <a:endParaRPr lang="en-US" dirty="0"/>
                    </a:p>
                  </a:txBody>
                  <a:tcPr marL="100584" marR="100584"/>
                </a:tc>
                <a:tc>
                  <a:txBody>
                    <a:bodyPr/>
                    <a:lstStyle/>
                    <a:p>
                      <a:r>
                        <a:rPr lang="en-US" sz="2400" dirty="0"/>
                        <a:t>Test Utility File</a:t>
                      </a:r>
                    </a:p>
                  </a:txBody>
                  <a:tcPr marL="100584" marR="100584"/>
                </a:tc>
                <a:extLst>
                  <a:ext uri="{0D108BD9-81ED-4DB2-BD59-A6C34878D82A}">
                    <a16:rowId xmlns:a16="http://schemas.microsoft.com/office/drawing/2014/main" val="2670210568"/>
                  </a:ext>
                </a:extLst>
              </a:tr>
              <a:tr h="2453004">
                <a:tc>
                  <a:txBody>
                    <a:bodyPr/>
                    <a:lstStyle/>
                    <a:p>
                      <a:r>
                        <a:rPr lang="en-US" sz="2400" dirty="0">
                          <a:solidFill>
                            <a:schemeClr val="accent2"/>
                          </a:solidFill>
                        </a:rPr>
                        <a:t>&lt;</a:t>
                      </a:r>
                      <a:r>
                        <a:rPr lang="en-US" sz="2400" dirty="0" err="1">
                          <a:solidFill>
                            <a:schemeClr val="accent2"/>
                          </a:solidFill>
                        </a:rPr>
                        <a:t>xsl:result-document</a:t>
                      </a:r>
                      <a:endParaRPr lang="en-US" sz="2400" dirty="0">
                        <a:solidFill>
                          <a:schemeClr val="accent2"/>
                        </a:solidFill>
                      </a:endParaRPr>
                    </a:p>
                    <a:p>
                      <a:r>
                        <a:rPr lang="en-US" sz="2400" dirty="0">
                          <a:solidFill>
                            <a:schemeClr val="accent2"/>
                          </a:solidFill>
                        </a:rPr>
                        <a:t>   </a:t>
                      </a:r>
                      <a:r>
                        <a:rPr lang="en-US" sz="2400" dirty="0" err="1"/>
                        <a:t>href</a:t>
                      </a:r>
                      <a:r>
                        <a:rPr lang="en-US" sz="2400" dirty="0"/>
                        <a:t>="{$</a:t>
                      </a:r>
                      <a:r>
                        <a:rPr lang="en-US" sz="2400" dirty="0" err="1"/>
                        <a:t>href</a:t>
                      </a:r>
                      <a:r>
                        <a:rPr lang="en-US" sz="2400" dirty="0"/>
                        <a:t>}" method="{$method}"&gt;</a:t>
                      </a:r>
                    </a:p>
                    <a:p>
                      <a:r>
                        <a:rPr lang="en-US" sz="2400" dirty="0">
                          <a:solidFill>
                            <a:schemeClr val="accent2"/>
                          </a:solidFill>
                        </a:rPr>
                        <a:t>   &lt;</a:t>
                      </a:r>
                      <a:r>
                        <a:rPr lang="en-US" sz="2400" dirty="0" err="1">
                          <a:solidFill>
                            <a:schemeClr val="accent2"/>
                          </a:solidFill>
                        </a:rPr>
                        <a:t>xsl:sequence</a:t>
                      </a:r>
                      <a:r>
                        <a:rPr lang="en-US" sz="2400" dirty="0">
                          <a:solidFill>
                            <a:schemeClr val="accent2"/>
                          </a:solidFill>
                        </a:rPr>
                        <a:t> select="$content"/&gt; </a:t>
                      </a:r>
                      <a:r>
                        <a:rPr lang="en-US" sz="2400" dirty="0"/>
                        <a:t>&lt;/</a:t>
                      </a:r>
                      <a:r>
                        <a:rPr lang="en-US" sz="2400" dirty="0" err="1"/>
                        <a:t>xsl:result-document</a:t>
                      </a:r>
                      <a:r>
                        <a:rPr lang="en-US" sz="2400" dirty="0"/>
                        <a:t>&gt;</a:t>
                      </a:r>
                    </a:p>
                  </a:txBody>
                  <a:tcPr marL="100584" marR="100584"/>
                </a:tc>
                <a:tc>
                  <a:txBody>
                    <a:bodyPr/>
                    <a:lstStyle/>
                    <a:p>
                      <a:r>
                        <a:rPr lang="en-US" sz="2400" dirty="0">
                          <a:solidFill>
                            <a:schemeClr val="accent2"/>
                          </a:solidFill>
                        </a:rPr>
                        <a:t>&lt;</a:t>
                      </a:r>
                      <a:r>
                        <a:rPr lang="en-US" sz="2400" dirty="0" err="1">
                          <a:solidFill>
                            <a:schemeClr val="accent2"/>
                          </a:solidFill>
                        </a:rPr>
                        <a:t>xsl:processing-instruction</a:t>
                      </a:r>
                      <a:endParaRPr lang="en-US" sz="2400" dirty="0">
                        <a:solidFill>
                          <a:schemeClr val="accent2"/>
                        </a:solidFill>
                      </a:endParaRPr>
                    </a:p>
                    <a:p>
                      <a:r>
                        <a:rPr lang="en-US" sz="2400" dirty="0"/>
                        <a:t>   name="</a:t>
                      </a:r>
                      <a:r>
                        <a:rPr lang="en-US" sz="2400" dirty="0" err="1"/>
                        <a:t>tst</a:t>
                      </a:r>
                      <a:r>
                        <a:rPr lang="en-US" sz="2400" dirty="0"/>
                        <a:t>"&gt;</a:t>
                      </a:r>
                      <a:r>
                        <a:rPr lang="en-US" sz="2400" i="1" dirty="0"/>
                        <a:t>In production, would</a:t>
                      </a:r>
                    </a:p>
                    <a:p>
                      <a:r>
                        <a:rPr lang="en-US" sz="2400" i="1" dirty="0"/>
                        <a:t>   execute </a:t>
                      </a:r>
                      <a:r>
                        <a:rPr lang="en-US" sz="2400" i="1" dirty="0" err="1"/>
                        <a:t>xsl:result-document</a:t>
                      </a:r>
                      <a:endParaRPr lang="en-US" sz="2400" i="1" dirty="0"/>
                    </a:p>
                    <a:p>
                      <a:r>
                        <a:rPr lang="en-US" sz="2400" i="1" dirty="0"/>
                        <a:t>   </a:t>
                      </a:r>
                      <a:r>
                        <a:rPr lang="en-US" sz="2400" i="1" dirty="0" err="1"/>
                        <a:t>href</a:t>
                      </a:r>
                      <a:r>
                        <a:rPr lang="en-US" sz="2400" i="1" dirty="0"/>
                        <a:t>={$</a:t>
                      </a:r>
                      <a:r>
                        <a:rPr lang="en-US" sz="2400" i="1" dirty="0" err="1"/>
                        <a:t>href</a:t>
                      </a:r>
                      <a:r>
                        <a:rPr lang="en-US" sz="2400" i="1" dirty="0"/>
                        <a:t>}</a:t>
                      </a:r>
                    </a:p>
                    <a:p>
                      <a:r>
                        <a:rPr lang="en-US" sz="2400" i="1" dirty="0"/>
                        <a:t>   method={$method}</a:t>
                      </a:r>
                    </a:p>
                    <a:p>
                      <a:r>
                        <a:rPr lang="en-US" sz="2400" dirty="0"/>
                        <a:t>&lt;/</a:t>
                      </a:r>
                      <a:r>
                        <a:rPr lang="en-US" sz="2400" dirty="0" err="1"/>
                        <a:t>xsl:processing-instruction</a:t>
                      </a:r>
                      <a:r>
                        <a:rPr lang="en-US" sz="2400" dirty="0"/>
                        <a:t>&gt;</a:t>
                      </a:r>
                    </a:p>
                    <a:p>
                      <a:r>
                        <a:rPr lang="en-US" sz="2400" dirty="0">
                          <a:solidFill>
                            <a:schemeClr val="accent2"/>
                          </a:solidFill>
                        </a:rPr>
                        <a:t>&lt;</a:t>
                      </a:r>
                      <a:r>
                        <a:rPr lang="en-US" sz="2400" dirty="0" err="1">
                          <a:solidFill>
                            <a:schemeClr val="accent2"/>
                          </a:solidFill>
                        </a:rPr>
                        <a:t>xsl:sequence</a:t>
                      </a:r>
                      <a:r>
                        <a:rPr lang="en-US" sz="2400" dirty="0">
                          <a:solidFill>
                            <a:schemeClr val="accent2"/>
                          </a:solidFill>
                        </a:rPr>
                        <a:t> select="$content"/&gt;</a:t>
                      </a:r>
                    </a:p>
                  </a:txBody>
                  <a:tcPr marL="100584" marR="100584"/>
                </a:tc>
                <a:extLst>
                  <a:ext uri="{0D108BD9-81ED-4DB2-BD59-A6C34878D82A}">
                    <a16:rowId xmlns:a16="http://schemas.microsoft.com/office/drawing/2014/main" val="3945778584"/>
                  </a:ext>
                </a:extLst>
              </a:tr>
            </a:tbl>
          </a:graphicData>
        </a:graphic>
      </p:graphicFrame>
    </p:spTree>
    <p:extLst>
      <p:ext uri="{BB962C8B-B14F-4D97-AF65-F5344CB8AC3E}">
        <p14:creationId xmlns:p14="http://schemas.microsoft.com/office/powerpoint/2010/main" val="29149105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How </a:t>
            </a:r>
            <a:r>
              <a:rPr lang="en-US" dirty="0" err="1"/>
              <a:t>XSpec</a:t>
            </a:r>
            <a:r>
              <a:rPr lang="en-US" dirty="0"/>
              <a:t> Uses Substitute for </a:t>
            </a:r>
            <a:r>
              <a:rPr lang="en-US" dirty="0" err="1"/>
              <a:t>xsl:result-document</a:t>
            </a:r>
            <a:endParaRPr lang="en-US" dirty="0"/>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p:txBody>
          <a:bodyPr/>
          <a:lstStyle/>
          <a:p>
            <a:pPr marL="0" indent="0">
              <a:buNone/>
            </a:pPr>
            <a:r>
              <a:rPr lang="en-US" dirty="0" err="1"/>
              <a:t>XSpec</a:t>
            </a:r>
            <a:r>
              <a:rPr lang="en-US" dirty="0"/>
              <a:t> can check for the PI and content.</a:t>
            </a:r>
          </a:p>
          <a:p>
            <a:endParaRPr lang="en-US" dirty="0"/>
          </a:p>
          <a:p>
            <a:pPr marL="0" indent="0">
              <a:buNone/>
            </a:pPr>
            <a:r>
              <a:rPr lang="en-US" dirty="0"/>
              <a:t>&lt;</a:t>
            </a:r>
            <a:r>
              <a:rPr lang="en-US" dirty="0" err="1"/>
              <a:t>x:expect</a:t>
            </a:r>
            <a:r>
              <a:rPr lang="en-US" dirty="0"/>
              <a:t> label="h1 gets populated" test="$</a:t>
            </a:r>
            <a:r>
              <a:rPr lang="en-US" dirty="0" err="1"/>
              <a:t>x:result</a:t>
            </a:r>
            <a:r>
              <a:rPr lang="en-US" dirty="0"/>
              <a:t>[1]"&gt;</a:t>
            </a:r>
          </a:p>
          <a:p>
            <a:pPr marL="0" indent="0">
              <a:buNone/>
            </a:pPr>
            <a:r>
              <a:rPr lang="en-US" dirty="0"/>
              <a:t>  &lt;?</a:t>
            </a:r>
            <a:r>
              <a:rPr lang="en-US" dirty="0" err="1"/>
              <a:t>tst</a:t>
            </a:r>
            <a:r>
              <a:rPr lang="en-US" dirty="0"/>
              <a:t> In production, would execute</a:t>
            </a:r>
          </a:p>
          <a:p>
            <a:pPr marL="0" indent="0">
              <a:buNone/>
            </a:pPr>
            <a:r>
              <a:rPr lang="en-US" dirty="0"/>
              <a:t>    </a:t>
            </a:r>
            <a:r>
              <a:rPr lang="en-US" dirty="0" err="1"/>
              <a:t>xsl:result-document</a:t>
            </a:r>
            <a:r>
              <a:rPr lang="en-US" dirty="0"/>
              <a:t> </a:t>
            </a:r>
            <a:r>
              <a:rPr lang="en-US" dirty="0" err="1"/>
              <a:t>href</a:t>
            </a:r>
            <a:r>
              <a:rPr lang="en-US" dirty="0"/>
              <a:t>=#listpage_h1</a:t>
            </a:r>
          </a:p>
          <a:p>
            <a:pPr marL="0" indent="0">
              <a:buNone/>
            </a:pPr>
            <a:r>
              <a:rPr lang="en-US" dirty="0"/>
              <a:t>    method=</a:t>
            </a:r>
            <a:r>
              <a:rPr lang="en-US" dirty="0" err="1"/>
              <a:t>ixsl:replace-content</a:t>
            </a:r>
            <a:r>
              <a:rPr lang="en-US" dirty="0"/>
              <a:t>?&gt;</a:t>
            </a:r>
          </a:p>
          <a:p>
            <a:pPr marL="0" indent="0">
              <a:buNone/>
            </a:pPr>
            <a:r>
              <a:rPr lang="en-US" dirty="0"/>
              <a:t>&lt;/</a:t>
            </a:r>
            <a:r>
              <a:rPr lang="en-US" dirty="0" err="1"/>
              <a:t>x:expect</a:t>
            </a:r>
            <a:r>
              <a:rPr lang="en-US" dirty="0"/>
              <a:t>&gt;</a:t>
            </a:r>
          </a:p>
          <a:p>
            <a:pPr marL="0" indent="0">
              <a:buNone/>
            </a:pPr>
            <a:r>
              <a:rPr lang="en-US" dirty="0"/>
              <a:t>&lt;</a:t>
            </a:r>
            <a:r>
              <a:rPr lang="en-US" dirty="0" err="1"/>
              <a:t>x:expect</a:t>
            </a:r>
            <a:r>
              <a:rPr lang="en-US" dirty="0"/>
              <a:t> label="with correct text."</a:t>
            </a:r>
          </a:p>
          <a:p>
            <a:pPr marL="0" indent="0">
              <a:buNone/>
            </a:pPr>
            <a:r>
              <a:rPr lang="en-US" dirty="0"/>
              <a:t>  test="$</a:t>
            </a:r>
            <a:r>
              <a:rPr lang="en-US" dirty="0" err="1"/>
              <a:t>x:result</a:t>
            </a:r>
            <a:r>
              <a:rPr lang="en-US" dirty="0"/>
              <a:t>[2]" select="'2-D and 3-D Plots ─ Functions'"/&gt;</a:t>
            </a:r>
          </a:p>
        </p:txBody>
      </p:sp>
    </p:spTree>
    <p:extLst>
      <p:ext uri="{BB962C8B-B14F-4D97-AF65-F5344CB8AC3E}">
        <p14:creationId xmlns:p14="http://schemas.microsoft.com/office/powerpoint/2010/main" val="1147576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Is Testing with Substitute Behaviors Valuable?</a:t>
            </a:r>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p:txBody>
          <a:bodyPr/>
          <a:lstStyle/>
          <a:p>
            <a:r>
              <a:rPr lang="en-US" dirty="0"/>
              <a:t>Depends on your application.</a:t>
            </a:r>
          </a:p>
          <a:p>
            <a:r>
              <a:rPr lang="en-US" dirty="0"/>
              <a:t>For us, testing the logic is itself valuable.</a:t>
            </a:r>
          </a:p>
        </p:txBody>
      </p:sp>
    </p:spTree>
    <p:extLst>
      <p:ext uri="{BB962C8B-B14F-4D97-AF65-F5344CB8AC3E}">
        <p14:creationId xmlns:p14="http://schemas.microsoft.com/office/powerpoint/2010/main" val="15334799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Substitute for Interactive XSLT Function (sample)</a:t>
            </a:r>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p:txBody>
          <a:bodyPr/>
          <a:lstStyle/>
          <a:p>
            <a:pPr marL="0" indent="0">
              <a:buNone/>
            </a:pPr>
            <a:r>
              <a:rPr lang="en-US" dirty="0" err="1"/>
              <a:t>XSpec</a:t>
            </a:r>
            <a:r>
              <a:rPr lang="en-US" dirty="0"/>
              <a:t> can’t find </a:t>
            </a:r>
            <a:r>
              <a:rPr lang="en-US" dirty="0" err="1"/>
              <a:t>ixsl:apply</a:t>
            </a:r>
            <a:r>
              <a:rPr lang="en-US" dirty="0"/>
              <a:t>? Define one!</a:t>
            </a:r>
          </a:p>
          <a:p>
            <a:pPr marL="0" indent="0">
              <a:buNone/>
            </a:pPr>
            <a:endParaRPr lang="en-US" dirty="0"/>
          </a:p>
          <a:p>
            <a:pPr marL="0" indent="0">
              <a:buNone/>
            </a:pPr>
            <a:r>
              <a:rPr lang="en-US" dirty="0">
                <a:solidFill>
                  <a:schemeClr val="accent2"/>
                </a:solidFill>
              </a:rPr>
              <a:t>&lt;</a:t>
            </a:r>
            <a:r>
              <a:rPr lang="en-US" dirty="0" err="1">
                <a:solidFill>
                  <a:schemeClr val="accent2"/>
                </a:solidFill>
              </a:rPr>
              <a:t>xsl:function</a:t>
            </a:r>
            <a:r>
              <a:rPr lang="en-US" dirty="0">
                <a:solidFill>
                  <a:schemeClr val="accent2"/>
                </a:solidFill>
              </a:rPr>
              <a:t> name="</a:t>
            </a:r>
            <a:r>
              <a:rPr lang="en-US" dirty="0" err="1">
                <a:solidFill>
                  <a:schemeClr val="accent2"/>
                </a:solidFill>
              </a:rPr>
              <a:t>ixsl:apply</a:t>
            </a:r>
            <a:r>
              <a:rPr lang="en-US" dirty="0">
                <a:solidFill>
                  <a:schemeClr val="accent2"/>
                </a:solidFill>
              </a:rPr>
              <a:t>"</a:t>
            </a:r>
            <a:r>
              <a:rPr lang="en-US" dirty="0"/>
              <a:t> as="item()?"&gt;</a:t>
            </a:r>
          </a:p>
          <a:p>
            <a:pPr marL="0" indent="0">
              <a:buNone/>
            </a:pPr>
            <a:r>
              <a:rPr lang="en-US" dirty="0"/>
              <a:t>   &lt;</a:t>
            </a:r>
            <a:r>
              <a:rPr lang="en-US" dirty="0" err="1"/>
              <a:t>xsl:param</a:t>
            </a:r>
            <a:r>
              <a:rPr lang="en-US" dirty="0"/>
              <a:t> name="function" as="item()"/&gt;</a:t>
            </a:r>
          </a:p>
          <a:p>
            <a:pPr marL="0" indent="0">
              <a:buNone/>
            </a:pPr>
            <a:r>
              <a:rPr lang="en-US" dirty="0"/>
              <a:t>   &lt;</a:t>
            </a:r>
            <a:r>
              <a:rPr lang="en-US" dirty="0" err="1"/>
              <a:t>xsl:param</a:t>
            </a:r>
            <a:r>
              <a:rPr lang="en-US" dirty="0"/>
              <a:t> name="arguments" as="array(*)"/&gt;</a:t>
            </a:r>
          </a:p>
          <a:p>
            <a:pPr marL="0" indent="0">
              <a:buNone/>
            </a:pPr>
            <a:r>
              <a:rPr lang="en-US" dirty="0">
                <a:solidFill>
                  <a:schemeClr val="accent2"/>
                </a:solidFill>
              </a:rPr>
              <a:t>   &lt;</a:t>
            </a:r>
            <a:r>
              <a:rPr lang="en-US" dirty="0" err="1">
                <a:solidFill>
                  <a:schemeClr val="accent2"/>
                </a:solidFill>
              </a:rPr>
              <a:t>xsl:processing-instruction</a:t>
            </a:r>
            <a:r>
              <a:rPr lang="en-US" dirty="0"/>
              <a:t> name="</a:t>
            </a:r>
            <a:r>
              <a:rPr lang="en-US" dirty="0" err="1"/>
              <a:t>tst</a:t>
            </a:r>
            <a:r>
              <a:rPr lang="en-US" dirty="0"/>
              <a:t>"&gt;</a:t>
            </a:r>
          </a:p>
          <a:p>
            <a:pPr marL="0" indent="0">
              <a:buNone/>
            </a:pPr>
            <a:r>
              <a:rPr lang="en-US" i="1" dirty="0"/>
              <a:t>      In production, would call JavaScript function</a:t>
            </a:r>
          </a:p>
          <a:p>
            <a:pPr marL="0" indent="0">
              <a:buNone/>
            </a:pPr>
            <a:r>
              <a:rPr lang="en-US" dirty="0"/>
              <a:t>   &lt;/</a:t>
            </a:r>
            <a:r>
              <a:rPr lang="en-US" dirty="0" err="1"/>
              <a:t>xsl:processing-instruction</a:t>
            </a:r>
            <a:r>
              <a:rPr lang="en-US" dirty="0"/>
              <a:t>&gt;</a:t>
            </a:r>
          </a:p>
          <a:p>
            <a:pPr marL="0" indent="0">
              <a:buNone/>
            </a:pPr>
            <a:r>
              <a:rPr lang="en-US" dirty="0"/>
              <a:t> &lt;/</a:t>
            </a:r>
            <a:r>
              <a:rPr lang="en-US" dirty="0" err="1"/>
              <a:t>xsl:function</a:t>
            </a:r>
            <a:r>
              <a:rPr lang="en-US" dirty="0"/>
              <a:t>&gt;</a:t>
            </a:r>
          </a:p>
        </p:txBody>
      </p:sp>
    </p:spTree>
    <p:extLst>
      <p:ext uri="{BB962C8B-B14F-4D97-AF65-F5344CB8AC3E}">
        <p14:creationId xmlns:p14="http://schemas.microsoft.com/office/powerpoint/2010/main" val="225880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How </a:t>
            </a:r>
            <a:r>
              <a:rPr lang="en-US" dirty="0" err="1"/>
              <a:t>XSpec</a:t>
            </a:r>
            <a:r>
              <a:rPr lang="en-US" dirty="0"/>
              <a:t> Uses Substitute for </a:t>
            </a:r>
            <a:r>
              <a:rPr lang="en-US" dirty="0" err="1"/>
              <a:t>ixsl:apply</a:t>
            </a:r>
            <a:r>
              <a:rPr lang="en-US" dirty="0"/>
              <a:t>()</a:t>
            </a:r>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p:txBody>
          <a:bodyPr/>
          <a:lstStyle/>
          <a:p>
            <a:pPr marL="0" indent="0">
              <a:buNone/>
            </a:pPr>
            <a:r>
              <a:rPr lang="en-US" dirty="0" err="1"/>
              <a:t>XSpec</a:t>
            </a:r>
            <a:r>
              <a:rPr lang="en-US" dirty="0"/>
              <a:t> can check for the PI.</a:t>
            </a:r>
          </a:p>
          <a:p>
            <a:pPr marL="0" indent="0">
              <a:buNone/>
            </a:pPr>
            <a:endParaRPr lang="en-US" dirty="0"/>
          </a:p>
          <a:p>
            <a:pPr marL="0" indent="0">
              <a:buNone/>
            </a:pPr>
            <a:r>
              <a:rPr lang="en-US" dirty="0"/>
              <a:t>&lt;</a:t>
            </a:r>
            <a:r>
              <a:rPr lang="en-US" dirty="0" err="1"/>
              <a:t>x:expect</a:t>
            </a:r>
            <a:endParaRPr lang="en-US" dirty="0"/>
          </a:p>
          <a:p>
            <a:pPr marL="0" indent="0">
              <a:buNone/>
            </a:pPr>
            <a:r>
              <a:rPr lang="en-US" dirty="0"/>
              <a:t>   label="Left nav scrolls to the correct product via JavaScript call."</a:t>
            </a:r>
          </a:p>
          <a:p>
            <a:pPr marL="0" indent="0">
              <a:buNone/>
            </a:pPr>
            <a:r>
              <a:rPr lang="en-US" dirty="0"/>
              <a:t>   test="$</a:t>
            </a:r>
            <a:r>
              <a:rPr lang="en-US" dirty="0" err="1"/>
              <a:t>x:result</a:t>
            </a:r>
            <a:r>
              <a:rPr lang="en-US" dirty="0"/>
              <a:t>[last()]"&gt;</a:t>
            </a:r>
          </a:p>
          <a:p>
            <a:pPr marL="0" indent="0">
              <a:buNone/>
            </a:pPr>
            <a:r>
              <a:rPr lang="en-US" dirty="0"/>
              <a:t>   &lt;?</a:t>
            </a:r>
            <a:r>
              <a:rPr lang="en-US" dirty="0" err="1"/>
              <a:t>tst</a:t>
            </a:r>
            <a:r>
              <a:rPr lang="en-US" dirty="0"/>
              <a:t> In production, would call JavaScript function?&gt;</a:t>
            </a:r>
          </a:p>
          <a:p>
            <a:pPr marL="0" indent="0">
              <a:buNone/>
            </a:pPr>
            <a:r>
              <a:rPr lang="en-US" dirty="0"/>
              <a:t>&lt;/</a:t>
            </a:r>
            <a:r>
              <a:rPr lang="en-US" dirty="0" err="1"/>
              <a:t>x:expect</a:t>
            </a:r>
            <a:r>
              <a:rPr lang="en-US" dirty="0"/>
              <a:t>&gt;</a:t>
            </a:r>
          </a:p>
        </p:txBody>
      </p:sp>
    </p:spTree>
    <p:extLst>
      <p:ext uri="{BB962C8B-B14F-4D97-AF65-F5344CB8AC3E}">
        <p14:creationId xmlns:p14="http://schemas.microsoft.com/office/powerpoint/2010/main" val="1966149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A9259-5C7C-4ED4-9546-3EC260F51E45}"/>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230E1830-4D1E-4981-BBF2-933EE6CD99D7}"/>
              </a:ext>
            </a:extLst>
          </p:cNvPr>
          <p:cNvSpPr>
            <a:spLocks noGrp="1"/>
          </p:cNvSpPr>
          <p:nvPr>
            <p:ph idx="1"/>
          </p:nvPr>
        </p:nvSpPr>
        <p:spPr/>
        <p:txBody>
          <a:bodyPr/>
          <a:lstStyle/>
          <a:p>
            <a:r>
              <a:rPr lang="en-US" dirty="0"/>
              <a:t>Context</a:t>
            </a:r>
          </a:p>
          <a:p>
            <a:r>
              <a:rPr lang="en-US" dirty="0"/>
              <a:t>Articulate the problem</a:t>
            </a:r>
          </a:p>
          <a:p>
            <a:r>
              <a:rPr lang="en-US" dirty="0"/>
              <a:t>Multiple solution ideas</a:t>
            </a:r>
          </a:p>
          <a:p>
            <a:r>
              <a:rPr lang="en-US" dirty="0"/>
              <a:t>Details about one solution idea</a:t>
            </a:r>
          </a:p>
          <a:p>
            <a:endParaRPr lang="en-US" dirty="0"/>
          </a:p>
        </p:txBody>
      </p:sp>
    </p:spTree>
    <p:extLst>
      <p:ext uri="{BB962C8B-B14F-4D97-AF65-F5344CB8AC3E}">
        <p14:creationId xmlns:p14="http://schemas.microsoft.com/office/powerpoint/2010/main" val="21032334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Can Use </a:t>
            </a:r>
            <a:r>
              <a:rPr lang="en-US" dirty="0" err="1"/>
              <a:t>xsl:try</a:t>
            </a:r>
            <a:r>
              <a:rPr lang="en-US" dirty="0"/>
              <a:t>/</a:t>
            </a:r>
            <a:r>
              <a:rPr lang="en-US" dirty="0" err="1"/>
              <a:t>xsl:catch</a:t>
            </a:r>
            <a:r>
              <a:rPr lang="en-US" dirty="0"/>
              <a:t> to Avoid Errors</a:t>
            </a:r>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a:xfrm>
            <a:off x="609600" y="1600200"/>
            <a:ext cx="9524998" cy="4648200"/>
          </a:xfrm>
        </p:spPr>
        <p:txBody>
          <a:bodyPr/>
          <a:lstStyle/>
          <a:p>
            <a:pPr marL="0" indent="0">
              <a:buNone/>
            </a:pPr>
            <a:r>
              <a:rPr lang="en-US" dirty="0"/>
              <a:t>&lt;</a:t>
            </a:r>
            <a:r>
              <a:rPr lang="en-US" dirty="0" err="1"/>
              <a:t>xsl:try</a:t>
            </a:r>
            <a:r>
              <a:rPr lang="en-US" dirty="0"/>
              <a:t>&gt;</a:t>
            </a:r>
          </a:p>
          <a:p>
            <a:pPr marL="0" indent="0">
              <a:buNone/>
            </a:pPr>
            <a:r>
              <a:rPr lang="en-US" dirty="0"/>
              <a:t>   &lt;</a:t>
            </a:r>
            <a:r>
              <a:rPr lang="en-US" dirty="0" err="1"/>
              <a:t>ixsl:schedule-action</a:t>
            </a:r>
            <a:r>
              <a:rPr lang="en-US" dirty="0"/>
              <a:t>…&gt;</a:t>
            </a:r>
          </a:p>
          <a:p>
            <a:pPr marL="0" indent="0">
              <a:buNone/>
            </a:pPr>
            <a:r>
              <a:rPr lang="en-US" dirty="0"/>
              <a:t>     &lt;</a:t>
            </a:r>
            <a:r>
              <a:rPr lang="en-US" dirty="0" err="1"/>
              <a:t>xsl:call-template</a:t>
            </a:r>
            <a:r>
              <a:rPr lang="en-US" dirty="0"/>
              <a:t> name="</a:t>
            </a:r>
            <a:r>
              <a:rPr lang="en-US" dirty="0" err="1"/>
              <a:t>mt:extcap_filter</a:t>
            </a:r>
            <a:r>
              <a:rPr lang="en-US" dirty="0"/>
              <a:t>“&gt;…&lt;/</a:t>
            </a:r>
            <a:r>
              <a:rPr lang="en-US" dirty="0" err="1"/>
              <a:t>xsl:call-template</a:t>
            </a:r>
            <a:r>
              <a:rPr lang="en-US" dirty="0"/>
              <a:t>&gt;</a:t>
            </a:r>
          </a:p>
          <a:p>
            <a:pPr marL="0" indent="0">
              <a:buNone/>
            </a:pPr>
            <a:r>
              <a:rPr lang="en-US" dirty="0"/>
              <a:t>   &lt;/</a:t>
            </a:r>
            <a:r>
              <a:rPr lang="en-US" dirty="0" err="1"/>
              <a:t>ixsl:schedule-action</a:t>
            </a:r>
            <a:r>
              <a:rPr lang="en-US" dirty="0"/>
              <a:t>&gt;</a:t>
            </a:r>
          </a:p>
          <a:p>
            <a:pPr marL="0" indent="0">
              <a:buNone/>
            </a:pPr>
            <a:r>
              <a:rPr lang="en-US" dirty="0">
                <a:solidFill>
                  <a:schemeClr val="accent2"/>
                </a:solidFill>
              </a:rPr>
              <a:t>   &lt;</a:t>
            </a:r>
            <a:r>
              <a:rPr lang="en-US" dirty="0" err="1">
                <a:solidFill>
                  <a:schemeClr val="accent2"/>
                </a:solidFill>
              </a:rPr>
              <a:t>xsl:catch</a:t>
            </a:r>
            <a:r>
              <a:rPr lang="en-US" dirty="0">
                <a:solidFill>
                  <a:schemeClr val="accent2"/>
                </a:solidFill>
              </a:rPr>
              <a:t>&gt;</a:t>
            </a:r>
          </a:p>
          <a:p>
            <a:pPr marL="0" indent="0">
              <a:buNone/>
            </a:pPr>
            <a:r>
              <a:rPr lang="en-US" dirty="0"/>
              <a:t>      &lt;</a:t>
            </a:r>
            <a:r>
              <a:rPr lang="en-US" dirty="0" err="1"/>
              <a:t>xsl:call-template</a:t>
            </a:r>
            <a:r>
              <a:rPr lang="en-US" dirty="0"/>
              <a:t> name="</a:t>
            </a:r>
            <a:r>
              <a:rPr lang="en-US" dirty="0" err="1"/>
              <a:t>mt:extcap_filter</a:t>
            </a:r>
            <a:r>
              <a:rPr lang="en-US" dirty="0"/>
              <a:t>“&gt;…&lt;/</a:t>
            </a:r>
            <a:r>
              <a:rPr lang="en-US" dirty="0" err="1"/>
              <a:t>xsl:call-template</a:t>
            </a:r>
            <a:r>
              <a:rPr lang="en-US" dirty="0"/>
              <a:t>&gt;</a:t>
            </a:r>
          </a:p>
          <a:p>
            <a:pPr marL="0" indent="0">
              <a:buNone/>
            </a:pPr>
            <a:r>
              <a:rPr lang="en-US" dirty="0">
                <a:solidFill>
                  <a:schemeClr val="accent2"/>
                </a:solidFill>
              </a:rPr>
              <a:t>   &lt;/</a:t>
            </a:r>
            <a:r>
              <a:rPr lang="en-US" dirty="0" err="1">
                <a:solidFill>
                  <a:schemeClr val="accent2"/>
                </a:solidFill>
              </a:rPr>
              <a:t>xsl:catch</a:t>
            </a:r>
            <a:r>
              <a:rPr lang="en-US" dirty="0">
                <a:solidFill>
                  <a:schemeClr val="accent2"/>
                </a:solidFill>
              </a:rPr>
              <a:t>&gt;</a:t>
            </a:r>
          </a:p>
          <a:p>
            <a:pPr marL="0" indent="0">
              <a:buNone/>
            </a:pPr>
            <a:r>
              <a:rPr lang="en-US" dirty="0"/>
              <a:t>&lt;/</a:t>
            </a:r>
            <a:r>
              <a:rPr lang="en-US" dirty="0" err="1"/>
              <a:t>xsl:try</a:t>
            </a:r>
            <a:r>
              <a:rPr lang="en-US" dirty="0"/>
              <a:t>&gt;</a:t>
            </a:r>
          </a:p>
        </p:txBody>
      </p:sp>
      <p:sp>
        <p:nvSpPr>
          <p:cNvPr id="6" name="TextBox 5">
            <a:extLst>
              <a:ext uri="{FF2B5EF4-FFF2-40B4-BE49-F238E27FC236}">
                <a16:creationId xmlns:a16="http://schemas.microsoft.com/office/drawing/2014/main" id="{9F32A38B-0ECB-4E54-BB8F-87DFFF8661CD}"/>
              </a:ext>
            </a:extLst>
          </p:cNvPr>
          <p:cNvSpPr txBox="1"/>
          <p:nvPr/>
        </p:nvSpPr>
        <p:spPr>
          <a:xfrm>
            <a:off x="9982200" y="789325"/>
            <a:ext cx="1765298" cy="3477875"/>
          </a:xfrm>
          <a:prstGeom prst="rect">
            <a:avLst/>
          </a:prstGeom>
          <a:noFill/>
        </p:spPr>
        <p:txBody>
          <a:bodyPr wrap="square" rtlCol="0">
            <a:spAutoFit/>
          </a:bodyPr>
          <a:lstStyle/>
          <a:p>
            <a:endParaRPr lang="en-US" sz="2000" dirty="0">
              <a:latin typeface="Arial" pitchFamily="34" charset="0"/>
              <a:cs typeface="Arial" pitchFamily="34" charset="0"/>
            </a:endParaRPr>
          </a:p>
          <a:p>
            <a:endParaRPr lang="en-US" sz="2000" dirty="0">
              <a:latin typeface="Arial" pitchFamily="34" charset="0"/>
              <a:cs typeface="Arial" pitchFamily="34" charset="0"/>
            </a:endParaRPr>
          </a:p>
          <a:p>
            <a:endParaRPr lang="en-US" sz="2000" dirty="0">
              <a:latin typeface="Arial" pitchFamily="34" charset="0"/>
              <a:cs typeface="Arial" pitchFamily="34" charset="0"/>
            </a:endParaRPr>
          </a:p>
          <a:p>
            <a:endParaRPr lang="en-US" sz="2000" dirty="0">
              <a:latin typeface="Arial" pitchFamily="34" charset="0"/>
              <a:cs typeface="Arial" pitchFamily="34" charset="0"/>
            </a:endParaRPr>
          </a:p>
          <a:p>
            <a:endParaRPr lang="en-US" sz="2000" dirty="0">
              <a:solidFill>
                <a:schemeClr val="accent2"/>
              </a:solidFill>
              <a:latin typeface="Arial" pitchFamily="34" charset="0"/>
              <a:cs typeface="Arial" pitchFamily="34" charset="0"/>
            </a:endParaRPr>
          </a:p>
          <a:p>
            <a:r>
              <a:rPr lang="en-US" sz="2000" dirty="0">
                <a:solidFill>
                  <a:schemeClr val="accent2"/>
                </a:solidFill>
                <a:latin typeface="Arial" pitchFamily="34" charset="0"/>
                <a:cs typeface="Arial" pitchFamily="34" charset="0"/>
              </a:rPr>
              <a:t>   Production</a:t>
            </a:r>
          </a:p>
          <a:p>
            <a:endParaRPr lang="en-US" sz="2000" dirty="0">
              <a:solidFill>
                <a:schemeClr val="accent2"/>
              </a:solidFill>
              <a:latin typeface="Arial" pitchFamily="34" charset="0"/>
              <a:cs typeface="Arial" pitchFamily="34" charset="0"/>
            </a:endParaRPr>
          </a:p>
          <a:p>
            <a:endParaRPr lang="en-US" sz="2000" dirty="0">
              <a:solidFill>
                <a:schemeClr val="accent2"/>
              </a:solidFill>
              <a:latin typeface="Arial" pitchFamily="34" charset="0"/>
              <a:cs typeface="Arial" pitchFamily="34" charset="0"/>
            </a:endParaRPr>
          </a:p>
          <a:p>
            <a:endParaRPr lang="en-US" sz="2000" dirty="0">
              <a:solidFill>
                <a:schemeClr val="accent2"/>
              </a:solidFill>
              <a:latin typeface="Arial" pitchFamily="34" charset="0"/>
              <a:cs typeface="Arial" pitchFamily="34" charset="0"/>
            </a:endParaRPr>
          </a:p>
          <a:p>
            <a:endParaRPr lang="en-US" sz="2000" dirty="0">
              <a:solidFill>
                <a:schemeClr val="accent2"/>
              </a:solidFill>
              <a:latin typeface="Arial" pitchFamily="34" charset="0"/>
              <a:cs typeface="Arial" pitchFamily="34" charset="0"/>
            </a:endParaRPr>
          </a:p>
          <a:p>
            <a:r>
              <a:rPr lang="en-US" sz="2000" dirty="0">
                <a:solidFill>
                  <a:schemeClr val="accent2"/>
                </a:solidFill>
                <a:latin typeface="Arial" pitchFamily="34" charset="0"/>
                <a:cs typeface="Arial" pitchFamily="34" charset="0"/>
                <a:sym typeface="Symbol" panose="05050102010706020507" pitchFamily="18" charset="2"/>
              </a:rPr>
              <a:t> </a:t>
            </a:r>
            <a:r>
              <a:rPr lang="en-US" sz="2000" dirty="0" err="1">
                <a:solidFill>
                  <a:schemeClr val="accent2"/>
                </a:solidFill>
                <a:latin typeface="Arial" pitchFamily="34" charset="0"/>
                <a:cs typeface="Arial" pitchFamily="34" charset="0"/>
              </a:rPr>
              <a:t>XSpec</a:t>
            </a:r>
            <a:endParaRPr lang="en-US" sz="2000" dirty="0">
              <a:solidFill>
                <a:schemeClr val="accent2"/>
              </a:solidFill>
              <a:latin typeface="Arial" pitchFamily="34" charset="0"/>
              <a:cs typeface="Arial" pitchFamily="34" charset="0"/>
            </a:endParaRPr>
          </a:p>
        </p:txBody>
      </p:sp>
      <p:sp>
        <p:nvSpPr>
          <p:cNvPr id="7" name="Right Brace 6">
            <a:extLst>
              <a:ext uri="{FF2B5EF4-FFF2-40B4-BE49-F238E27FC236}">
                <a16:creationId xmlns:a16="http://schemas.microsoft.com/office/drawing/2014/main" id="{D87151A1-118D-4E50-B9A8-BDEE1ABF3514}"/>
              </a:ext>
            </a:extLst>
          </p:cNvPr>
          <p:cNvSpPr/>
          <p:nvPr/>
        </p:nvSpPr>
        <p:spPr>
          <a:xfrm>
            <a:off x="9994898" y="2087773"/>
            <a:ext cx="228600" cy="1066800"/>
          </a:xfrm>
          <a:prstGeom prst="rightBrace">
            <a:avLst/>
          </a:prstGeom>
          <a:noFill/>
          <a:ln w="19050">
            <a:solidFill>
              <a:schemeClr val="accent2"/>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25485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67242-0E4B-4161-9C7D-C4010720869A}"/>
              </a:ext>
            </a:extLst>
          </p:cNvPr>
          <p:cNvSpPr>
            <a:spLocks noGrp="1"/>
          </p:cNvSpPr>
          <p:nvPr>
            <p:ph type="title"/>
          </p:nvPr>
        </p:nvSpPr>
        <p:spPr/>
        <p:txBody>
          <a:bodyPr/>
          <a:lstStyle/>
          <a:p>
            <a:r>
              <a:rPr lang="en-US" dirty="0"/>
              <a:t>Costs and Benefits of Mocking Technique</a:t>
            </a:r>
          </a:p>
        </p:txBody>
      </p:sp>
      <p:sp>
        <p:nvSpPr>
          <p:cNvPr id="3" name="Content Placeholder 2">
            <a:extLst>
              <a:ext uri="{FF2B5EF4-FFF2-40B4-BE49-F238E27FC236}">
                <a16:creationId xmlns:a16="http://schemas.microsoft.com/office/drawing/2014/main" id="{D9A5F518-2206-4514-B90B-7B6E98A0E515}"/>
              </a:ext>
            </a:extLst>
          </p:cNvPr>
          <p:cNvSpPr>
            <a:spLocks noGrp="1"/>
          </p:cNvSpPr>
          <p:nvPr>
            <p:ph idx="1"/>
          </p:nvPr>
        </p:nvSpPr>
        <p:spPr/>
        <p:txBody>
          <a:bodyPr/>
          <a:lstStyle/>
          <a:p>
            <a:pPr marL="0" indent="0">
              <a:buNone/>
            </a:pPr>
            <a:endParaRPr lang="en-US" dirty="0"/>
          </a:p>
        </p:txBody>
      </p:sp>
      <p:graphicFrame>
        <p:nvGraphicFramePr>
          <p:cNvPr id="4" name="Table 4">
            <a:extLst>
              <a:ext uri="{FF2B5EF4-FFF2-40B4-BE49-F238E27FC236}">
                <a16:creationId xmlns:a16="http://schemas.microsoft.com/office/drawing/2014/main" id="{5FC7A435-9058-4BA1-85D6-ECF5C499A7D3}"/>
              </a:ext>
            </a:extLst>
          </p:cNvPr>
          <p:cNvGraphicFramePr>
            <a:graphicFrameLocks noGrp="1"/>
          </p:cNvGraphicFramePr>
          <p:nvPr>
            <p:extLst>
              <p:ext uri="{D42A27DB-BD31-4B8C-83A1-F6EECF244321}">
                <p14:modId xmlns:p14="http://schemas.microsoft.com/office/powerpoint/2010/main" val="1564567818"/>
              </p:ext>
            </p:extLst>
          </p:nvPr>
        </p:nvGraphicFramePr>
        <p:xfrm>
          <a:off x="609602" y="1600200"/>
          <a:ext cx="10769600" cy="2286762"/>
        </p:xfrm>
        <a:graphic>
          <a:graphicData uri="http://schemas.openxmlformats.org/drawingml/2006/table">
            <a:tbl>
              <a:tblPr firstRow="1" bandRow="1">
                <a:tableStyleId>{69012ECD-51FC-41F1-AA8D-1B2483CD663E}</a:tableStyleId>
              </a:tblPr>
              <a:tblGrid>
                <a:gridCol w="5029198">
                  <a:extLst>
                    <a:ext uri="{9D8B030D-6E8A-4147-A177-3AD203B41FA5}">
                      <a16:colId xmlns:a16="http://schemas.microsoft.com/office/drawing/2014/main" val="2024209916"/>
                    </a:ext>
                  </a:extLst>
                </a:gridCol>
                <a:gridCol w="5740402">
                  <a:extLst>
                    <a:ext uri="{9D8B030D-6E8A-4147-A177-3AD203B41FA5}">
                      <a16:colId xmlns:a16="http://schemas.microsoft.com/office/drawing/2014/main" val="3673284195"/>
                    </a:ext>
                  </a:extLst>
                </a:gridCol>
              </a:tblGrid>
              <a:tr h="370840">
                <a:tc>
                  <a:txBody>
                    <a:bodyPr/>
                    <a:lstStyle/>
                    <a:p>
                      <a:r>
                        <a:rPr lang="en-US" sz="2400" dirty="0"/>
                        <a:t>Costs</a:t>
                      </a:r>
                    </a:p>
                    <a:p>
                      <a:endParaRPr lang="en-US" dirty="0"/>
                    </a:p>
                  </a:txBody>
                  <a:tcPr marL="100584" marR="100584"/>
                </a:tc>
                <a:tc>
                  <a:txBody>
                    <a:bodyPr/>
                    <a:lstStyle/>
                    <a:p>
                      <a:r>
                        <a:rPr lang="en-US" sz="2400" dirty="0"/>
                        <a:t>Benefits</a:t>
                      </a:r>
                    </a:p>
                  </a:txBody>
                  <a:tcPr marL="100584" marR="100584"/>
                </a:tc>
                <a:extLst>
                  <a:ext uri="{0D108BD9-81ED-4DB2-BD59-A6C34878D82A}">
                    <a16:rowId xmlns:a16="http://schemas.microsoft.com/office/drawing/2014/main" val="2670210568"/>
                  </a:ext>
                </a:extLst>
              </a:tr>
              <a:tr h="370840">
                <a:tc>
                  <a:txBody>
                    <a:bodyPr/>
                    <a:lstStyle/>
                    <a:p>
                      <a:pPr marL="342900" indent="-342900">
                        <a:buFont typeface="Arial" panose="020B0604020202020204" pitchFamily="34" charset="0"/>
                        <a:buChar char="•"/>
                      </a:pPr>
                      <a:r>
                        <a:rPr lang="en-US" sz="2400" dirty="0"/>
                        <a:t>Design of substitute behaviors</a:t>
                      </a:r>
                    </a:p>
                    <a:p>
                      <a:pPr marL="342900" indent="-342900">
                        <a:buFont typeface="Arial" panose="020B0604020202020204" pitchFamily="34" charset="0"/>
                        <a:buChar char="•"/>
                      </a:pPr>
                      <a:r>
                        <a:rPr lang="en-US" sz="2400" dirty="0"/>
                        <a:t>Some loss of fidelity</a:t>
                      </a:r>
                    </a:p>
                  </a:txBody>
                  <a:tcPr marL="100584" marR="100584"/>
                </a:tc>
                <a:tc>
                  <a:txBody>
                    <a:bodyPr/>
                    <a:lstStyle/>
                    <a:p>
                      <a:pPr marL="342900" indent="-342900">
                        <a:buFont typeface="Arial" panose="020B0604020202020204" pitchFamily="34" charset="0"/>
                        <a:buChar char="•"/>
                      </a:pPr>
                      <a:r>
                        <a:rPr lang="en-US" sz="2400" dirty="0"/>
                        <a:t>Testing application’s logic is valuable!</a:t>
                      </a:r>
                    </a:p>
                    <a:p>
                      <a:pPr marL="342900" indent="-342900">
                        <a:buFont typeface="Arial" panose="020B0604020202020204" pitchFamily="34" charset="0"/>
                        <a:buChar char="•"/>
                      </a:pPr>
                      <a:r>
                        <a:rPr lang="en-US" sz="2400" dirty="0"/>
                        <a:t>Simplicity</a:t>
                      </a:r>
                    </a:p>
                    <a:p>
                      <a:pPr marL="342900" indent="-342900">
                        <a:buFont typeface="Arial" panose="020B0604020202020204" pitchFamily="34" charset="0"/>
                        <a:buChar char="•"/>
                      </a:pPr>
                      <a:r>
                        <a:rPr lang="en-US" sz="2400" dirty="0"/>
                        <a:t>Immediate availability</a:t>
                      </a:r>
                    </a:p>
                    <a:p>
                      <a:pPr marL="342900" indent="-342900">
                        <a:buFont typeface="Arial" panose="020B0604020202020204" pitchFamily="34" charset="0"/>
                        <a:buChar char="•"/>
                      </a:pPr>
                      <a:r>
                        <a:rPr lang="en-US" sz="2400" dirty="0"/>
                        <a:t>Faster test execution (potentially)</a:t>
                      </a:r>
                    </a:p>
                  </a:txBody>
                  <a:tcPr marL="100584" marR="100584"/>
                </a:tc>
                <a:extLst>
                  <a:ext uri="{0D108BD9-81ED-4DB2-BD59-A6C34878D82A}">
                    <a16:rowId xmlns:a16="http://schemas.microsoft.com/office/drawing/2014/main" val="3945778584"/>
                  </a:ext>
                </a:extLst>
              </a:tr>
            </a:tbl>
          </a:graphicData>
        </a:graphic>
      </p:graphicFrame>
    </p:spTree>
    <p:extLst>
      <p:ext uri="{BB962C8B-B14F-4D97-AF65-F5344CB8AC3E}">
        <p14:creationId xmlns:p14="http://schemas.microsoft.com/office/powerpoint/2010/main" val="30074160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B8A6A-89BA-4620-A405-0FF2FB5C9F83}"/>
              </a:ext>
            </a:extLst>
          </p:cNvPr>
          <p:cNvSpPr>
            <a:spLocks noGrp="1"/>
          </p:cNvSpPr>
          <p:nvPr>
            <p:ph type="title"/>
          </p:nvPr>
        </p:nvSpPr>
        <p:spPr/>
        <p:txBody>
          <a:bodyPr/>
          <a:lstStyle/>
          <a:p>
            <a:r>
              <a:rPr lang="en-US" dirty="0"/>
              <a:t>Thank You!</a:t>
            </a:r>
            <a:br>
              <a:rPr lang="en-US" dirty="0"/>
            </a:br>
            <a:br>
              <a:rPr lang="en-US" dirty="0"/>
            </a:br>
            <a:r>
              <a:rPr lang="en-US" dirty="0"/>
              <a:t>Questions?</a:t>
            </a:r>
          </a:p>
        </p:txBody>
      </p:sp>
    </p:spTree>
    <p:extLst>
      <p:ext uri="{BB962C8B-B14F-4D97-AF65-F5344CB8AC3E}">
        <p14:creationId xmlns:p14="http://schemas.microsoft.com/office/powerpoint/2010/main" val="945378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FCBF4-F96F-405F-8534-1DA4477B2ED6}"/>
              </a:ext>
            </a:extLst>
          </p:cNvPr>
          <p:cNvSpPr>
            <a:spLocks noGrp="1"/>
          </p:cNvSpPr>
          <p:nvPr>
            <p:ph type="title"/>
          </p:nvPr>
        </p:nvSpPr>
        <p:spPr/>
        <p:txBody>
          <a:bodyPr/>
          <a:lstStyle/>
          <a:p>
            <a:r>
              <a:rPr lang="en-US" dirty="0"/>
              <a:t>Context</a:t>
            </a:r>
            <a:br>
              <a:rPr lang="en-US" dirty="0"/>
            </a:br>
            <a:endParaRPr lang="en-US" dirty="0"/>
          </a:p>
        </p:txBody>
      </p:sp>
      <p:sp>
        <p:nvSpPr>
          <p:cNvPr id="3" name="Content Placeholder 2">
            <a:extLst>
              <a:ext uri="{FF2B5EF4-FFF2-40B4-BE49-F238E27FC236}">
                <a16:creationId xmlns:a16="http://schemas.microsoft.com/office/drawing/2014/main" id="{23825FD4-6E70-4EF4-B603-3D9F66D7C8DF}"/>
              </a:ext>
            </a:extLst>
          </p:cNvPr>
          <p:cNvSpPr>
            <a:spLocks noGrp="1"/>
          </p:cNvSpPr>
          <p:nvPr>
            <p:ph idx="1"/>
          </p:nvPr>
        </p:nvSpPr>
        <p:spPr/>
        <p:txBody>
          <a:bodyPr/>
          <a:lstStyle/>
          <a:p>
            <a:r>
              <a:rPr lang="en-US" dirty="0"/>
              <a:t>Software for engineers</a:t>
            </a:r>
          </a:p>
          <a:p>
            <a:pPr lvl="1"/>
            <a:r>
              <a:rPr lang="en-US" sz="2400" dirty="0"/>
              <a:t>MATLAB</a:t>
            </a:r>
            <a:r>
              <a:rPr lang="en-US" sz="2400" baseline="30000" dirty="0"/>
              <a:t>® </a:t>
            </a:r>
            <a:r>
              <a:rPr lang="en-US" sz="2400" dirty="0"/>
              <a:t>programming language</a:t>
            </a:r>
          </a:p>
          <a:p>
            <a:r>
              <a:rPr lang="en-US" dirty="0"/>
              <a:t>mathworks.com/help</a:t>
            </a:r>
          </a:p>
          <a:p>
            <a:pPr lvl="1"/>
            <a:r>
              <a:rPr lang="en-US" sz="2400" dirty="0"/>
              <a:t>Lists of functions, apps, etc.</a:t>
            </a:r>
          </a:p>
          <a:p>
            <a:endParaRPr lang="en-US" dirty="0"/>
          </a:p>
        </p:txBody>
      </p:sp>
    </p:spTree>
    <p:extLst>
      <p:ext uri="{BB962C8B-B14F-4D97-AF65-F5344CB8AC3E}">
        <p14:creationId xmlns:p14="http://schemas.microsoft.com/office/powerpoint/2010/main" val="3650378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325E7-633D-4555-9E1F-FFC65FB1E156}"/>
              </a:ext>
            </a:extLst>
          </p:cNvPr>
          <p:cNvSpPr>
            <a:spLocks noGrp="1"/>
          </p:cNvSpPr>
          <p:nvPr>
            <p:ph type="title"/>
          </p:nvPr>
        </p:nvSpPr>
        <p:spPr/>
        <p:txBody>
          <a:bodyPr/>
          <a:lstStyle/>
          <a:p>
            <a:r>
              <a:rPr lang="en-US" dirty="0"/>
              <a:t>Reference Lists</a:t>
            </a:r>
          </a:p>
        </p:txBody>
      </p:sp>
      <p:sp>
        <p:nvSpPr>
          <p:cNvPr id="3" name="Content Placeholder 2">
            <a:extLst>
              <a:ext uri="{FF2B5EF4-FFF2-40B4-BE49-F238E27FC236}">
                <a16:creationId xmlns:a16="http://schemas.microsoft.com/office/drawing/2014/main" id="{3321CA9D-DC53-46DE-BEBB-AE2408A3BD79}"/>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5D5BE9C0-6A09-47A7-A001-33B7E2FF76DA}"/>
              </a:ext>
            </a:extLst>
          </p:cNvPr>
          <p:cNvPicPr>
            <a:picLocks noChangeAspect="1"/>
          </p:cNvPicPr>
          <p:nvPr/>
        </p:nvPicPr>
        <p:blipFill>
          <a:blip r:embed="rId3"/>
          <a:stretch>
            <a:fillRect/>
          </a:stretch>
        </p:blipFill>
        <p:spPr>
          <a:xfrm>
            <a:off x="548640" y="1463040"/>
            <a:ext cx="5707875" cy="4849026"/>
          </a:xfrm>
          <a:prstGeom prst="rect">
            <a:avLst/>
          </a:prstGeom>
        </p:spPr>
      </p:pic>
    </p:spTree>
    <p:extLst>
      <p:ext uri="{BB962C8B-B14F-4D97-AF65-F5344CB8AC3E}">
        <p14:creationId xmlns:p14="http://schemas.microsoft.com/office/powerpoint/2010/main" val="2055534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325E7-633D-4555-9E1F-FFC65FB1E156}"/>
              </a:ext>
            </a:extLst>
          </p:cNvPr>
          <p:cNvSpPr>
            <a:spLocks noGrp="1"/>
          </p:cNvSpPr>
          <p:nvPr>
            <p:ph type="title"/>
          </p:nvPr>
        </p:nvSpPr>
        <p:spPr/>
        <p:txBody>
          <a:bodyPr/>
          <a:lstStyle/>
          <a:p>
            <a:r>
              <a:rPr lang="en-US" dirty="0"/>
              <a:t>Reference Lists</a:t>
            </a:r>
          </a:p>
        </p:txBody>
      </p:sp>
      <p:sp>
        <p:nvSpPr>
          <p:cNvPr id="3" name="Content Placeholder 2">
            <a:extLst>
              <a:ext uri="{FF2B5EF4-FFF2-40B4-BE49-F238E27FC236}">
                <a16:creationId xmlns:a16="http://schemas.microsoft.com/office/drawing/2014/main" id="{3321CA9D-DC53-46DE-BEBB-AE2408A3BD79}"/>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3776F097-1A3F-48BF-BDE7-529367CFFD5E}"/>
              </a:ext>
            </a:extLst>
          </p:cNvPr>
          <p:cNvPicPr>
            <a:picLocks noChangeAspect="1"/>
          </p:cNvPicPr>
          <p:nvPr/>
        </p:nvPicPr>
        <p:blipFill>
          <a:blip r:embed="rId3"/>
          <a:stretch>
            <a:fillRect/>
          </a:stretch>
        </p:blipFill>
        <p:spPr>
          <a:xfrm>
            <a:off x="548640" y="1463040"/>
            <a:ext cx="5707875" cy="4849026"/>
          </a:xfrm>
          <a:prstGeom prst="rect">
            <a:avLst/>
          </a:prstGeom>
        </p:spPr>
      </p:pic>
    </p:spTree>
    <p:extLst>
      <p:ext uri="{BB962C8B-B14F-4D97-AF65-F5344CB8AC3E}">
        <p14:creationId xmlns:p14="http://schemas.microsoft.com/office/powerpoint/2010/main" val="9443237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325E7-633D-4555-9E1F-FFC65FB1E156}"/>
              </a:ext>
            </a:extLst>
          </p:cNvPr>
          <p:cNvSpPr>
            <a:spLocks noGrp="1"/>
          </p:cNvSpPr>
          <p:nvPr>
            <p:ph type="title"/>
          </p:nvPr>
        </p:nvSpPr>
        <p:spPr/>
        <p:txBody>
          <a:bodyPr/>
          <a:lstStyle/>
          <a:p>
            <a:r>
              <a:rPr lang="en-US" dirty="0"/>
              <a:t>Reference Lists</a:t>
            </a:r>
          </a:p>
        </p:txBody>
      </p:sp>
      <p:sp>
        <p:nvSpPr>
          <p:cNvPr id="3" name="Content Placeholder 2">
            <a:extLst>
              <a:ext uri="{FF2B5EF4-FFF2-40B4-BE49-F238E27FC236}">
                <a16:creationId xmlns:a16="http://schemas.microsoft.com/office/drawing/2014/main" id="{3321CA9D-DC53-46DE-BEBB-AE2408A3BD79}"/>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A69B8BA5-9B16-4FC6-8075-92D5DFFB21FC}"/>
              </a:ext>
            </a:extLst>
          </p:cNvPr>
          <p:cNvPicPr>
            <a:picLocks noChangeAspect="1"/>
          </p:cNvPicPr>
          <p:nvPr/>
        </p:nvPicPr>
        <p:blipFill>
          <a:blip r:embed="rId3"/>
          <a:stretch>
            <a:fillRect/>
          </a:stretch>
        </p:blipFill>
        <p:spPr>
          <a:xfrm>
            <a:off x="548640" y="1463040"/>
            <a:ext cx="5707875" cy="4849026"/>
          </a:xfrm>
          <a:prstGeom prst="rect">
            <a:avLst/>
          </a:prstGeom>
        </p:spPr>
      </p:pic>
    </p:spTree>
    <p:extLst>
      <p:ext uri="{BB962C8B-B14F-4D97-AF65-F5344CB8AC3E}">
        <p14:creationId xmlns:p14="http://schemas.microsoft.com/office/powerpoint/2010/main" val="2327437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B325E7-633D-4555-9E1F-FFC65FB1E156}"/>
              </a:ext>
            </a:extLst>
          </p:cNvPr>
          <p:cNvSpPr>
            <a:spLocks noGrp="1"/>
          </p:cNvSpPr>
          <p:nvPr>
            <p:ph type="title"/>
          </p:nvPr>
        </p:nvSpPr>
        <p:spPr/>
        <p:txBody>
          <a:bodyPr/>
          <a:lstStyle/>
          <a:p>
            <a:r>
              <a:rPr lang="en-US" dirty="0"/>
              <a:t>Reference Lists</a:t>
            </a:r>
          </a:p>
        </p:txBody>
      </p:sp>
      <p:sp>
        <p:nvSpPr>
          <p:cNvPr id="3" name="Content Placeholder 2">
            <a:extLst>
              <a:ext uri="{FF2B5EF4-FFF2-40B4-BE49-F238E27FC236}">
                <a16:creationId xmlns:a16="http://schemas.microsoft.com/office/drawing/2014/main" id="{3321CA9D-DC53-46DE-BEBB-AE2408A3BD79}"/>
              </a:ext>
            </a:extLst>
          </p:cNvPr>
          <p:cNvSpPr>
            <a:spLocks noGrp="1"/>
          </p:cNvSpPr>
          <p:nvPr>
            <p:ph idx="1"/>
          </p:nvPr>
        </p:nvSpPr>
        <p:spPr/>
        <p:txBody>
          <a:bodyPr/>
          <a:lstStyle/>
          <a:p>
            <a:endParaRPr lang="en-US" dirty="0"/>
          </a:p>
        </p:txBody>
      </p:sp>
      <p:pic>
        <p:nvPicPr>
          <p:cNvPr id="8" name="Picture 7">
            <a:extLst>
              <a:ext uri="{FF2B5EF4-FFF2-40B4-BE49-F238E27FC236}">
                <a16:creationId xmlns:a16="http://schemas.microsoft.com/office/drawing/2014/main" id="{14FDE047-F55C-4BA4-9C1C-6824F5509A0D}"/>
              </a:ext>
            </a:extLst>
          </p:cNvPr>
          <p:cNvPicPr>
            <a:picLocks noChangeAspect="1"/>
          </p:cNvPicPr>
          <p:nvPr/>
        </p:nvPicPr>
        <p:blipFill>
          <a:blip r:embed="rId3"/>
          <a:stretch>
            <a:fillRect/>
          </a:stretch>
        </p:blipFill>
        <p:spPr>
          <a:xfrm>
            <a:off x="548640" y="1463040"/>
            <a:ext cx="5707875" cy="4849026"/>
          </a:xfrm>
          <a:prstGeom prst="rect">
            <a:avLst/>
          </a:prstGeom>
        </p:spPr>
      </p:pic>
    </p:spTree>
    <p:extLst>
      <p:ext uri="{BB962C8B-B14F-4D97-AF65-F5344CB8AC3E}">
        <p14:creationId xmlns:p14="http://schemas.microsoft.com/office/powerpoint/2010/main" val="2545272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D4BCC-5068-4CAC-A6D1-8A8E1D43BFBA}"/>
              </a:ext>
            </a:extLst>
          </p:cNvPr>
          <p:cNvSpPr>
            <a:spLocks noGrp="1"/>
          </p:cNvSpPr>
          <p:nvPr>
            <p:ph type="title"/>
          </p:nvPr>
        </p:nvSpPr>
        <p:spPr/>
        <p:txBody>
          <a:bodyPr/>
          <a:lstStyle/>
          <a:p>
            <a:r>
              <a:rPr lang="en-US" dirty="0"/>
              <a:t>XSLT Using Saxon-JS</a:t>
            </a:r>
          </a:p>
        </p:txBody>
      </p:sp>
      <p:sp>
        <p:nvSpPr>
          <p:cNvPr id="3" name="Content Placeholder 2">
            <a:extLst>
              <a:ext uri="{FF2B5EF4-FFF2-40B4-BE49-F238E27FC236}">
                <a16:creationId xmlns:a16="http://schemas.microsoft.com/office/drawing/2014/main" id="{C9EFDC6C-4F65-46DC-A417-9B76F53DEB68}"/>
              </a:ext>
            </a:extLst>
          </p:cNvPr>
          <p:cNvSpPr>
            <a:spLocks noGrp="1"/>
          </p:cNvSpPr>
          <p:nvPr>
            <p:ph idx="1"/>
          </p:nvPr>
        </p:nvSpPr>
        <p:spPr/>
        <p:txBody>
          <a:bodyPr/>
          <a:lstStyle/>
          <a:p>
            <a:r>
              <a:rPr lang="en-US" dirty="0"/>
              <a:t>Web application adjusts to user selections</a:t>
            </a:r>
          </a:p>
          <a:p>
            <a:r>
              <a:rPr lang="en-US" dirty="0"/>
              <a:t>Mostly XSLT, some JavaScript</a:t>
            </a:r>
          </a:p>
          <a:p>
            <a:r>
              <a:rPr lang="en-US" dirty="0"/>
              <a:t>Saxon-JS runs XSLT in the browser</a:t>
            </a:r>
          </a:p>
          <a:p>
            <a:r>
              <a:rPr lang="en-US" dirty="0"/>
              <a:t>“Interactive XSLT” extensions, e.g.,</a:t>
            </a:r>
          </a:p>
          <a:p>
            <a:pPr lvl="1"/>
            <a:r>
              <a:rPr lang="en-US" dirty="0"/>
              <a:t>User mouse clicks</a:t>
            </a:r>
          </a:p>
          <a:p>
            <a:pPr lvl="1"/>
            <a:r>
              <a:rPr lang="en-US" dirty="0"/>
              <a:t>URL query string</a:t>
            </a:r>
          </a:p>
          <a:p>
            <a:pPr lvl="1"/>
            <a:r>
              <a:rPr lang="en-US" dirty="0"/>
              <a:t>Custom JS code</a:t>
            </a:r>
          </a:p>
          <a:p>
            <a:pPr lvl="1"/>
            <a:endParaRPr lang="en-US" dirty="0"/>
          </a:p>
        </p:txBody>
      </p:sp>
    </p:spTree>
    <p:extLst>
      <p:ext uri="{BB962C8B-B14F-4D97-AF65-F5344CB8AC3E}">
        <p14:creationId xmlns:p14="http://schemas.microsoft.com/office/powerpoint/2010/main" val="1979717660"/>
      </p:ext>
    </p:extLst>
  </p:cSld>
  <p:clrMapOvr>
    <a:masterClrMapping/>
  </p:clrMapOvr>
</p:sld>
</file>

<file path=ppt/theme/theme1.xml><?xml version="1.0" encoding="utf-8"?>
<a:theme xmlns:a="http://schemas.openxmlformats.org/drawingml/2006/main" name="MW_Public_widescreen">
  <a:themeElements>
    <a:clrScheme name="TMW_PPT">
      <a:dk1>
        <a:sysClr val="windowText" lastClr="000000"/>
      </a:dk1>
      <a:lt1>
        <a:sysClr val="window" lastClr="FFFFFF"/>
      </a:lt1>
      <a:dk2>
        <a:srgbClr val="125687"/>
      </a:dk2>
      <a:lt2>
        <a:srgbClr val="EEECE1"/>
      </a:lt2>
      <a:accent1>
        <a:srgbClr val="95B3D7"/>
      </a:accent1>
      <a:accent2>
        <a:srgbClr val="781414"/>
      </a:accent2>
      <a:accent3>
        <a:srgbClr val="697819"/>
      </a:accent3>
      <a:accent4>
        <a:srgbClr val="D27809"/>
      </a:accent4>
      <a:accent5>
        <a:srgbClr val="BFBFBF"/>
      </a:accent5>
      <a:accent6>
        <a:srgbClr val="E5DD9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b="1" dirty="0" smtClean="0">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lumMod val="75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dirty="0">
            <a:latin typeface="Arial" pitchFamily="34" charset="0"/>
            <a:cs typeface="Arial" pitchFamily="34" charset="0"/>
          </a:defRPr>
        </a:defPPr>
      </a:lstStyle>
    </a:txDef>
  </a:objectDefaults>
  <a:extraClrSchemeLst/>
  <a:extLst>
    <a:ext uri="{05A4C25C-085E-4340-85A3-A5531E510DB2}">
      <thm15:themeFamily xmlns:thm15="http://schemas.microsoft.com/office/thememl/2012/main" name="Presentation9" id="{8CB18E25-FDCF-FE47-B60E-1BE218BED890}" vid="{B0147505-00DB-FE41-B045-7DC51E0995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3E32C3022BA344AE607CE1B766CD2B" ma:contentTypeVersion="9" ma:contentTypeDescription="Create a new document." ma:contentTypeScope="" ma:versionID="97e3e8e1a3329138ca21b91127b8c85d">
  <xsd:schema xmlns:xsd="http://www.w3.org/2001/XMLSchema" xmlns:xs="http://www.w3.org/2001/XMLSchema" xmlns:p="http://schemas.microsoft.com/office/2006/metadata/properties" xmlns:ns2="a70944c9-f5be-4b0f-89c7-00caf47c665c" targetNamespace="http://schemas.microsoft.com/office/2006/metadata/properties" ma:root="true" ma:fieldsID="1b633c84db1960610f43e341038169af" ns2:_="">
    <xsd:import namespace="a70944c9-f5be-4b0f-89c7-00caf47c665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0944c9-f5be-4b0f-89c7-00caf47c66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A8614EE-C191-4085-9BE4-2CB382F21E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0944c9-f5be-4b0f-89c7-00caf47c66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B61DF2E-245C-45DF-A9A5-EABECEA4295F}">
  <ds:schemaRefs>
    <ds:schemaRef ds:uri="http://schemas.microsoft.com/sharepoint/v3/contenttype/forms"/>
  </ds:schemaRefs>
</ds:datastoreItem>
</file>

<file path=customXml/itemProps3.xml><?xml version="1.0" encoding="utf-8"?>
<ds:datastoreItem xmlns:ds="http://schemas.openxmlformats.org/officeDocument/2006/customXml" ds:itemID="{73B851B7-D313-4E85-A1E0-5976CFE11EC3}">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a70944c9-f5be-4b0f-89c7-00caf47c665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blank</Template>
  <TotalTime>1391</TotalTime>
  <Words>4910</Words>
  <Application>Microsoft Office PowerPoint</Application>
  <PresentationFormat>Widescreen</PresentationFormat>
  <Paragraphs>432</Paragraphs>
  <Slides>32</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Courier New</vt:lpstr>
      <vt:lpstr>Wingdings</vt:lpstr>
      <vt:lpstr>MW_Public_widescreen</vt:lpstr>
      <vt:lpstr>Saxon-JS Meets XSpec Unit Testing:  Building High Quality Into Your Web App</vt:lpstr>
      <vt:lpstr>Two Key Points</vt:lpstr>
      <vt:lpstr>Agenda</vt:lpstr>
      <vt:lpstr>Context </vt:lpstr>
      <vt:lpstr>Reference Lists</vt:lpstr>
      <vt:lpstr>Reference Lists</vt:lpstr>
      <vt:lpstr>Reference Lists</vt:lpstr>
      <vt:lpstr>Reference Lists</vt:lpstr>
      <vt:lpstr>XSLT Using Saxon-JS</vt:lpstr>
      <vt:lpstr>The Problem</vt:lpstr>
      <vt:lpstr>XSpec for Unit Testing</vt:lpstr>
      <vt:lpstr>Underneath XSpec</vt:lpstr>
      <vt:lpstr>Framing the Problem</vt:lpstr>
      <vt:lpstr>Can’t You Just…Run XSpec in the Browser?</vt:lpstr>
      <vt:lpstr>Observations on In-Browser XSpec Potential</vt:lpstr>
      <vt:lpstr>Observations on In-Browser XSpec Potential</vt:lpstr>
      <vt:lpstr>Observations on In-Browser XSpec Potential</vt:lpstr>
      <vt:lpstr>Can’t You Just…Run XSpec in Node.js?</vt:lpstr>
      <vt:lpstr>Can’t You Just…Let XSpec Pretend It Does Browserlike Things?</vt:lpstr>
      <vt:lpstr>Overview of Approach</vt:lpstr>
      <vt:lpstr>Example of Substitution</vt:lpstr>
      <vt:lpstr>Example of Substitution (cont’d.)</vt:lpstr>
      <vt:lpstr>XSpec Uses Substitutes; Production Is Unchanged</vt:lpstr>
      <vt:lpstr>Substitute for xsl:result-document</vt:lpstr>
      <vt:lpstr>Substitute for xsl:result-document</vt:lpstr>
      <vt:lpstr>How XSpec Uses Substitute for xsl:result-document</vt:lpstr>
      <vt:lpstr>Is Testing with Substitute Behaviors Valuable?</vt:lpstr>
      <vt:lpstr>Substitute for Interactive XSLT Function (sample)</vt:lpstr>
      <vt:lpstr>How XSpec Uses Substitute for ixsl:apply()</vt:lpstr>
      <vt:lpstr>Can Use xsl:try/xsl:catch to Avoid Errors</vt:lpstr>
      <vt:lpstr>Costs and Benefits of Mocking Technique</vt:lpstr>
      <vt:lpstr>Thank You!  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Amanda Galtman</dc:creator>
  <cp:keywords>Version 20.0</cp:keywords>
  <dc:description/>
  <cp:lastModifiedBy>Amanda Galtman</cp:lastModifiedBy>
  <cp:revision>215</cp:revision>
  <dcterms:created xsi:type="dcterms:W3CDTF">2020-06-14T19:35:00Z</dcterms:created>
  <dcterms:modified xsi:type="dcterms:W3CDTF">2020-08-05T23:06:49Z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y fmtid="{D5CDD505-2E9C-101B-9397-08002B2CF9AE}" pid="7" name="ContentTypeId">
    <vt:lpwstr>0x010100E23E32C3022BA344AE607CE1B766CD2B</vt:lpwstr>
  </property>
  <property fmtid="{D5CDD505-2E9C-101B-9397-08002B2CF9AE}" pid="8" name="Order">
    <vt:r8>47491500</vt:r8>
  </property>
  <property fmtid="{D5CDD505-2E9C-101B-9397-08002B2CF9AE}" pid="9" name="xd_Signature">
    <vt:bool>false</vt:bool>
  </property>
  <property fmtid="{D5CDD505-2E9C-101B-9397-08002B2CF9AE}" pid="10" name="xd_ProgID">
    <vt:lpwstr/>
  </property>
  <property fmtid="{D5CDD505-2E9C-101B-9397-08002B2CF9AE}" pid="11" name="ComplianceAssetId">
    <vt:lpwstr/>
  </property>
  <property fmtid="{D5CDD505-2E9C-101B-9397-08002B2CF9AE}" pid="12" name="TemplateUrl">
    <vt:lpwstr/>
  </property>
</Properties>
</file>