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85" r:id="rId22"/>
    <p:sldId id="279" r:id="rId23"/>
    <p:sldId id="284" r:id="rId24"/>
    <p:sldId id="281" r:id="rId25"/>
    <p:sldId id="286"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81084" autoAdjust="0"/>
  </p:normalViewPr>
  <p:slideViewPr>
    <p:cSldViewPr snapToGrid="0">
      <p:cViewPr varScale="1">
        <p:scale>
          <a:sx n="76" d="100"/>
          <a:sy n="76" d="100"/>
        </p:scale>
        <p:origin x="132" y="402"/>
      </p:cViewPr>
      <p:guideLst/>
    </p:cSldViewPr>
  </p:slideViewPr>
  <p:notesTextViewPr>
    <p:cViewPr>
      <p:scale>
        <a:sx n="1" d="1"/>
        <a:sy n="1" d="1"/>
      </p:scale>
      <p:origin x="0" y="0"/>
    </p:cViewPr>
  </p:notesTextViewPr>
  <p:notesViewPr>
    <p:cSldViewPr snapToGrid="0">
      <p:cViewPr varScale="1">
        <p:scale>
          <a:sx n="84" d="100"/>
          <a:sy n="84" d="100"/>
        </p:scale>
        <p:origin x="1860"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70FA33-BA43-4E13-B114-DF7A946868F1}" type="datetimeFigureOut">
              <a:rPr lang="en-US" smtClean="0"/>
              <a:t>8/1/2019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62F1C4-AD6B-401E-A03E-609B532065D9}" type="slidenum">
              <a:rPr lang="en-US" smtClean="0"/>
              <a:t>‹#›</a:t>
            </a:fld>
            <a:endParaRPr lang="en-US"/>
          </a:p>
        </p:txBody>
      </p:sp>
    </p:spTree>
    <p:extLst>
      <p:ext uri="{BB962C8B-B14F-4D97-AF65-F5344CB8AC3E}">
        <p14:creationId xmlns:p14="http://schemas.microsoft.com/office/powerpoint/2010/main" val="853426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1</a:t>
            </a:fld>
            <a:endParaRPr lang="en-US"/>
          </a:p>
        </p:txBody>
      </p:sp>
    </p:spTree>
    <p:extLst>
      <p:ext uri="{BB962C8B-B14F-4D97-AF65-F5344CB8AC3E}">
        <p14:creationId xmlns:p14="http://schemas.microsoft.com/office/powerpoint/2010/main" val="1276928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10</a:t>
            </a:fld>
            <a:endParaRPr lang="en-US"/>
          </a:p>
        </p:txBody>
      </p:sp>
    </p:spTree>
    <p:extLst>
      <p:ext uri="{BB962C8B-B14F-4D97-AF65-F5344CB8AC3E}">
        <p14:creationId xmlns:p14="http://schemas.microsoft.com/office/powerpoint/2010/main" val="3242050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11</a:t>
            </a:fld>
            <a:endParaRPr lang="en-US"/>
          </a:p>
        </p:txBody>
      </p:sp>
    </p:spTree>
    <p:extLst>
      <p:ext uri="{BB962C8B-B14F-4D97-AF65-F5344CB8AC3E}">
        <p14:creationId xmlns:p14="http://schemas.microsoft.com/office/powerpoint/2010/main" val="4166075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one setvalue action in the trigger is declaratively embellished to mean change the window start value, plus change the window end, plus show the values of start and end in output UI bindings, plus show the correct item elements in the repeat, plus enable input editing of the child elements of the item elements within the window start and end position range.</a:t>
            </a:r>
          </a:p>
        </p:txBody>
      </p:sp>
      <p:sp>
        <p:nvSpPr>
          <p:cNvPr id="4" name="Slide Number Placeholder 3"/>
          <p:cNvSpPr>
            <a:spLocks noGrp="1"/>
          </p:cNvSpPr>
          <p:nvPr>
            <p:ph type="sldNum" sz="quarter" idx="5"/>
          </p:nvPr>
        </p:nvSpPr>
        <p:spPr/>
        <p:txBody>
          <a:bodyPr/>
          <a:lstStyle/>
          <a:p>
            <a:fld id="{D162F1C4-AD6B-401E-A03E-609B532065D9}" type="slidenum">
              <a:rPr lang="en-US" smtClean="0"/>
              <a:t>12</a:t>
            </a:fld>
            <a:endParaRPr lang="en-US"/>
          </a:p>
        </p:txBody>
      </p:sp>
    </p:spTree>
    <p:extLst>
      <p:ext uri="{BB962C8B-B14F-4D97-AF65-F5344CB8AC3E}">
        <p14:creationId xmlns:p14="http://schemas.microsoft.com/office/powerpoint/2010/main" val="16349465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13</a:t>
            </a:fld>
            <a:endParaRPr lang="en-US"/>
          </a:p>
        </p:txBody>
      </p:sp>
    </p:spTree>
    <p:extLst>
      <p:ext uri="{BB962C8B-B14F-4D97-AF65-F5344CB8AC3E}">
        <p14:creationId xmlns:p14="http://schemas.microsoft.com/office/powerpoint/2010/main" val="783304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14</a:t>
            </a:fld>
            <a:endParaRPr lang="en-US"/>
          </a:p>
        </p:txBody>
      </p:sp>
    </p:spTree>
    <p:extLst>
      <p:ext uri="{BB962C8B-B14F-4D97-AF65-F5344CB8AC3E}">
        <p14:creationId xmlns:p14="http://schemas.microsoft.com/office/powerpoint/2010/main" val="482885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15</a:t>
            </a:fld>
            <a:endParaRPr lang="en-US"/>
          </a:p>
        </p:txBody>
      </p:sp>
    </p:spTree>
    <p:extLst>
      <p:ext uri="{BB962C8B-B14F-4D97-AF65-F5344CB8AC3E}">
        <p14:creationId xmlns:p14="http://schemas.microsoft.com/office/powerpoint/2010/main" val="420158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16</a:t>
            </a:fld>
            <a:endParaRPr lang="en-US"/>
          </a:p>
        </p:txBody>
      </p:sp>
    </p:spTree>
    <p:extLst>
      <p:ext uri="{BB962C8B-B14F-4D97-AF65-F5344CB8AC3E}">
        <p14:creationId xmlns:p14="http://schemas.microsoft.com/office/powerpoint/2010/main" val="34300781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Declarative infusion means that declarative XPath expression features like functions and predicates can add power to imperative commands by enabling authors to say what they want more so than exactly how. This is like adding power to purely imperative programs by leveraging large libraries of preexisting functionality so one can invoke the functions that do what they want without having to implement them (i.e. say how they work).</a:t>
            </a:r>
          </a:p>
        </p:txBody>
      </p:sp>
      <p:sp>
        <p:nvSpPr>
          <p:cNvPr id="4" name="Slide Number Placeholder 3"/>
          <p:cNvSpPr>
            <a:spLocks noGrp="1"/>
          </p:cNvSpPr>
          <p:nvPr>
            <p:ph type="sldNum" sz="quarter" idx="5"/>
          </p:nvPr>
        </p:nvSpPr>
        <p:spPr/>
        <p:txBody>
          <a:bodyPr/>
          <a:lstStyle/>
          <a:p>
            <a:fld id="{D162F1C4-AD6B-401E-A03E-609B532065D9}" type="slidenum">
              <a:rPr lang="en-US" smtClean="0"/>
              <a:t>17</a:t>
            </a:fld>
            <a:endParaRPr lang="en-US"/>
          </a:p>
        </p:txBody>
      </p:sp>
    </p:spTree>
    <p:extLst>
      <p:ext uri="{BB962C8B-B14F-4D97-AF65-F5344CB8AC3E}">
        <p14:creationId xmlns:p14="http://schemas.microsoft.com/office/powerpoint/2010/main" val="11346348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paper and presentation came </a:t>
            </a:r>
            <a:r>
              <a:rPr lang="en-US"/>
              <a:t>from a </a:t>
            </a:r>
            <a:r>
              <a:rPr lang="en-US" dirty="0"/>
              <a:t>desire to express the full potential of the delay attribute (and corresponding child element).</a:t>
            </a:r>
          </a:p>
        </p:txBody>
      </p:sp>
      <p:sp>
        <p:nvSpPr>
          <p:cNvPr id="4" name="Slide Number Placeholder 3"/>
          <p:cNvSpPr>
            <a:spLocks noGrp="1"/>
          </p:cNvSpPr>
          <p:nvPr>
            <p:ph type="sldNum" sz="quarter" idx="5"/>
          </p:nvPr>
        </p:nvSpPr>
        <p:spPr/>
        <p:txBody>
          <a:bodyPr/>
          <a:lstStyle/>
          <a:p>
            <a:fld id="{D162F1C4-AD6B-401E-A03E-609B532065D9}" type="slidenum">
              <a:rPr lang="en-US" smtClean="0"/>
              <a:t>18</a:t>
            </a:fld>
            <a:endParaRPr lang="en-US"/>
          </a:p>
        </p:txBody>
      </p:sp>
    </p:spTree>
    <p:extLst>
      <p:ext uri="{BB962C8B-B14F-4D97-AF65-F5344CB8AC3E}">
        <p14:creationId xmlns:p14="http://schemas.microsoft.com/office/powerpoint/2010/main" val="12401556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attributes when possible can keep the coordination and priority variables on an orthogonal axis from the variables that run the core algorithm in a blocking way. This was not as easy for progress monitoring because 5 variables are used to do it.</a:t>
            </a:r>
          </a:p>
        </p:txBody>
      </p:sp>
      <p:sp>
        <p:nvSpPr>
          <p:cNvPr id="4" name="Slide Number Placeholder 3"/>
          <p:cNvSpPr>
            <a:spLocks noGrp="1"/>
          </p:cNvSpPr>
          <p:nvPr>
            <p:ph type="sldNum" sz="quarter" idx="5"/>
          </p:nvPr>
        </p:nvSpPr>
        <p:spPr/>
        <p:txBody>
          <a:bodyPr/>
          <a:lstStyle/>
          <a:p>
            <a:fld id="{D162F1C4-AD6B-401E-A03E-609B532065D9}" type="slidenum">
              <a:rPr lang="en-US" smtClean="0"/>
              <a:t>19</a:t>
            </a:fld>
            <a:endParaRPr lang="en-US"/>
          </a:p>
        </p:txBody>
      </p:sp>
    </p:spTree>
    <p:extLst>
      <p:ext uri="{BB962C8B-B14F-4D97-AF65-F5344CB8AC3E}">
        <p14:creationId xmlns:p14="http://schemas.microsoft.com/office/powerpoint/2010/main" val="2583097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2</a:t>
            </a:fld>
            <a:endParaRPr lang="en-US"/>
          </a:p>
        </p:txBody>
      </p:sp>
    </p:spTree>
    <p:extLst>
      <p:ext uri="{BB962C8B-B14F-4D97-AF65-F5344CB8AC3E}">
        <p14:creationId xmlns:p14="http://schemas.microsoft.com/office/powerpoint/2010/main" val="1668251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20</a:t>
            </a:fld>
            <a:endParaRPr lang="en-US"/>
          </a:p>
        </p:txBody>
      </p:sp>
    </p:spTree>
    <p:extLst>
      <p:ext uri="{BB962C8B-B14F-4D97-AF65-F5344CB8AC3E}">
        <p14:creationId xmlns:p14="http://schemas.microsoft.com/office/powerpoint/2010/main" val="1806206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21</a:t>
            </a:fld>
            <a:endParaRPr lang="en-US"/>
          </a:p>
        </p:txBody>
      </p:sp>
    </p:spTree>
    <p:extLst>
      <p:ext uri="{BB962C8B-B14F-4D97-AF65-F5344CB8AC3E}">
        <p14:creationId xmlns:p14="http://schemas.microsoft.com/office/powerpoint/2010/main" val="150270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bind nodeset expressions do not use predicates on the sort element, so the calculate attributes automatically attach to however many sorts are running.</a:t>
            </a:r>
          </a:p>
        </p:txBody>
      </p:sp>
      <p:sp>
        <p:nvSpPr>
          <p:cNvPr id="4" name="Slide Number Placeholder 3"/>
          <p:cNvSpPr>
            <a:spLocks noGrp="1"/>
          </p:cNvSpPr>
          <p:nvPr>
            <p:ph type="sldNum" sz="quarter" idx="5"/>
          </p:nvPr>
        </p:nvSpPr>
        <p:spPr/>
        <p:txBody>
          <a:bodyPr/>
          <a:lstStyle/>
          <a:p>
            <a:fld id="{D162F1C4-AD6B-401E-A03E-609B532065D9}" type="slidenum">
              <a:rPr lang="en-US" smtClean="0"/>
              <a:t>22</a:t>
            </a:fld>
            <a:endParaRPr lang="en-US"/>
          </a:p>
        </p:txBody>
      </p:sp>
    </p:spTree>
    <p:extLst>
      <p:ext uri="{BB962C8B-B14F-4D97-AF65-F5344CB8AC3E}">
        <p14:creationId xmlns:p14="http://schemas.microsoft.com/office/powerpoint/2010/main" val="4169754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sort elements are not filtered in the bind </a:t>
            </a:r>
            <a:r>
              <a:rPr lang="en-US" dirty="0" err="1"/>
              <a:t>nodesets</a:t>
            </a:r>
            <a:r>
              <a:rPr lang="en-US" dirty="0"/>
              <a:t>, so the progress calculations automatically bind to the control variables of all running sort algorithms. But for output, we need to show specific progress results, so we filter by key attribute value in the output UI binding.</a:t>
            </a:r>
          </a:p>
        </p:txBody>
      </p:sp>
      <p:sp>
        <p:nvSpPr>
          <p:cNvPr id="4" name="Slide Number Placeholder 3"/>
          <p:cNvSpPr>
            <a:spLocks noGrp="1"/>
          </p:cNvSpPr>
          <p:nvPr>
            <p:ph type="sldNum" sz="quarter" idx="5"/>
          </p:nvPr>
        </p:nvSpPr>
        <p:spPr/>
        <p:txBody>
          <a:bodyPr/>
          <a:lstStyle/>
          <a:p>
            <a:fld id="{D162F1C4-AD6B-401E-A03E-609B532065D9}" type="slidenum">
              <a:rPr lang="en-US" smtClean="0"/>
              <a:t>23</a:t>
            </a:fld>
            <a:endParaRPr lang="en-US"/>
          </a:p>
        </p:txBody>
      </p:sp>
    </p:spTree>
    <p:extLst>
      <p:ext uri="{BB962C8B-B14F-4D97-AF65-F5344CB8AC3E}">
        <p14:creationId xmlns:p14="http://schemas.microsoft.com/office/powerpoint/2010/main" val="5191013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24</a:t>
            </a:fld>
            <a:endParaRPr lang="en-US"/>
          </a:p>
        </p:txBody>
      </p:sp>
    </p:spTree>
    <p:extLst>
      <p:ext uri="{BB962C8B-B14F-4D97-AF65-F5344CB8AC3E}">
        <p14:creationId xmlns:p14="http://schemas.microsoft.com/office/powerpoint/2010/main" val="35484507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25</a:t>
            </a:fld>
            <a:endParaRPr lang="en-US"/>
          </a:p>
        </p:txBody>
      </p:sp>
    </p:spTree>
    <p:extLst>
      <p:ext uri="{BB962C8B-B14F-4D97-AF65-F5344CB8AC3E}">
        <p14:creationId xmlns:p14="http://schemas.microsoft.com/office/powerpoint/2010/main" val="3114975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26</a:t>
            </a:fld>
            <a:endParaRPr lang="en-US"/>
          </a:p>
        </p:txBody>
      </p:sp>
    </p:spTree>
    <p:extLst>
      <p:ext uri="{BB962C8B-B14F-4D97-AF65-F5344CB8AC3E}">
        <p14:creationId xmlns:p14="http://schemas.microsoft.com/office/powerpoint/2010/main" val="1495772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3</a:t>
            </a:fld>
            <a:endParaRPr lang="en-US"/>
          </a:p>
        </p:txBody>
      </p:sp>
    </p:spTree>
    <p:extLst>
      <p:ext uri="{BB962C8B-B14F-4D97-AF65-F5344CB8AC3E}">
        <p14:creationId xmlns:p14="http://schemas.microsoft.com/office/powerpoint/2010/main" val="1302571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4</a:t>
            </a:fld>
            <a:endParaRPr lang="en-US"/>
          </a:p>
        </p:txBody>
      </p:sp>
    </p:spTree>
    <p:extLst>
      <p:ext uri="{BB962C8B-B14F-4D97-AF65-F5344CB8AC3E}">
        <p14:creationId xmlns:p14="http://schemas.microsoft.com/office/powerpoint/2010/main" val="2445300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5</a:t>
            </a:fld>
            <a:endParaRPr lang="en-US"/>
          </a:p>
        </p:txBody>
      </p:sp>
    </p:spTree>
    <p:extLst>
      <p:ext uri="{BB962C8B-B14F-4D97-AF65-F5344CB8AC3E}">
        <p14:creationId xmlns:p14="http://schemas.microsoft.com/office/powerpoint/2010/main" val="2204679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6</a:t>
            </a:fld>
            <a:endParaRPr lang="en-US"/>
          </a:p>
        </p:txBody>
      </p:sp>
    </p:spTree>
    <p:extLst>
      <p:ext uri="{BB962C8B-B14F-4D97-AF65-F5344CB8AC3E}">
        <p14:creationId xmlns:p14="http://schemas.microsoft.com/office/powerpoint/2010/main" val="1759365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7</a:t>
            </a:fld>
            <a:endParaRPr lang="en-US"/>
          </a:p>
        </p:txBody>
      </p:sp>
    </p:spTree>
    <p:extLst>
      <p:ext uri="{BB962C8B-B14F-4D97-AF65-F5344CB8AC3E}">
        <p14:creationId xmlns:p14="http://schemas.microsoft.com/office/powerpoint/2010/main" val="3312620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162F1C4-AD6B-401E-A03E-609B532065D9}" type="slidenum">
              <a:rPr lang="en-US" smtClean="0"/>
              <a:t>8</a:t>
            </a:fld>
            <a:endParaRPr lang="en-US"/>
          </a:p>
        </p:txBody>
      </p:sp>
    </p:spTree>
    <p:extLst>
      <p:ext uri="{BB962C8B-B14F-4D97-AF65-F5344CB8AC3E}">
        <p14:creationId xmlns:p14="http://schemas.microsoft.com/office/powerpoint/2010/main" val="1356916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Imagine you have an XForms instance that contains variables for managing a sliding window view onto a large list of item elements. It may have variables for the window start, size and end. To move to the next or previous window, you’d add or subtract the size to or from the start. This would be an imperative command triggered by pressing a next or previous button (as on slide 12). The &lt;bind&gt; element embellishes that imperative command by also automatically updating the window end. And the UI binding in the output further embellishes the imperative command by also automatically showing the window end value (e.g. you are viewing items S to E). Via declarative embellishment, the meaning of imperative commands are magnified. A setvalue action that changes the start *means* change the start and change the end and show the end.</a:t>
            </a:r>
          </a:p>
        </p:txBody>
      </p:sp>
      <p:sp>
        <p:nvSpPr>
          <p:cNvPr id="4" name="Slide Number Placeholder 3"/>
          <p:cNvSpPr>
            <a:spLocks noGrp="1"/>
          </p:cNvSpPr>
          <p:nvPr>
            <p:ph type="sldNum" sz="quarter" idx="5"/>
          </p:nvPr>
        </p:nvSpPr>
        <p:spPr/>
        <p:txBody>
          <a:bodyPr/>
          <a:lstStyle/>
          <a:p>
            <a:fld id="{D162F1C4-AD6B-401E-A03E-609B532065D9}" type="slidenum">
              <a:rPr lang="en-US" smtClean="0"/>
              <a:t>9</a:t>
            </a:fld>
            <a:endParaRPr lang="en-US"/>
          </a:p>
        </p:txBody>
      </p:sp>
    </p:spTree>
    <p:extLst>
      <p:ext uri="{BB962C8B-B14F-4D97-AF65-F5344CB8AC3E}">
        <p14:creationId xmlns:p14="http://schemas.microsoft.com/office/powerpoint/2010/main" val="1554354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8/1/2019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8/1/2019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8/1/2019</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8/1/2019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A1779-FEE3-457E-96FC-D68727F6EAFA}"/>
              </a:ext>
            </a:extLst>
          </p:cNvPr>
          <p:cNvSpPr>
            <a:spLocks noGrp="1"/>
          </p:cNvSpPr>
          <p:nvPr>
            <p:ph type="ctrTitle"/>
          </p:nvPr>
        </p:nvSpPr>
        <p:spPr/>
        <p:txBody>
          <a:bodyPr/>
          <a:lstStyle/>
          <a:p>
            <a:pPr algn="ctr"/>
            <a:r>
              <a:rPr lang="en-US" sz="3600" dirty="0"/>
              <a:t>Multitasking Algorithms in XForms</a:t>
            </a:r>
            <a:br>
              <a:rPr lang="en-US" sz="3600" dirty="0"/>
            </a:br>
            <a:r>
              <a:rPr lang="en-US" sz="2800" dirty="0"/>
              <a:t>Coordination, Progress, Priority</a:t>
            </a:r>
            <a:br>
              <a:rPr lang="en-US" sz="2800" dirty="0"/>
            </a:br>
            <a:endParaRPr lang="en-US" sz="2800" dirty="0"/>
          </a:p>
        </p:txBody>
      </p:sp>
      <p:sp>
        <p:nvSpPr>
          <p:cNvPr id="3" name="Subtitle 2">
            <a:extLst>
              <a:ext uri="{FF2B5EF4-FFF2-40B4-BE49-F238E27FC236}">
                <a16:creationId xmlns:a16="http://schemas.microsoft.com/office/drawing/2014/main" id="{961CA2B2-677F-4C4A-AA28-C945FF6DEFCF}"/>
              </a:ext>
            </a:extLst>
          </p:cNvPr>
          <p:cNvSpPr>
            <a:spLocks noGrp="1"/>
          </p:cNvSpPr>
          <p:nvPr>
            <p:ph type="subTitle" idx="1"/>
          </p:nvPr>
        </p:nvSpPr>
        <p:spPr>
          <a:xfrm>
            <a:off x="1507067" y="4050833"/>
            <a:ext cx="7766936" cy="1646302"/>
          </a:xfrm>
        </p:spPr>
        <p:txBody>
          <a:bodyPr>
            <a:normAutofit fontScale="85000" lnSpcReduction="10000"/>
          </a:bodyPr>
          <a:lstStyle/>
          <a:p>
            <a:pPr algn="ctr"/>
            <a:r>
              <a:rPr lang="en-US" sz="2400"/>
              <a:t>Presented July 31, 2019 at </a:t>
            </a:r>
            <a:endParaRPr lang="en-US" sz="2400" dirty="0"/>
          </a:p>
          <a:p>
            <a:pPr algn="ctr"/>
            <a:r>
              <a:rPr lang="en-US" sz="3800" b="1" i="1" dirty="0"/>
              <a:t>Balisage: The Markup Conference 2019</a:t>
            </a:r>
          </a:p>
          <a:p>
            <a:pPr algn="ctr"/>
            <a:r>
              <a:rPr lang="en-US" sz="2600" dirty="0"/>
              <a:t>By John M. Boyer, Ph.D.</a:t>
            </a:r>
          </a:p>
        </p:txBody>
      </p:sp>
    </p:spTree>
    <p:extLst>
      <p:ext uri="{BB962C8B-B14F-4D97-AF65-F5344CB8AC3E}">
        <p14:creationId xmlns:p14="http://schemas.microsoft.com/office/powerpoint/2010/main" val="3217547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Background: Imperative Data Manipulators</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a:bodyPr>
          <a:lstStyle/>
          <a:p>
            <a:r>
              <a:rPr lang="en-US" sz="2400" dirty="0"/>
              <a:t>Setting the Text Content Value of a Data Node</a:t>
            </a:r>
            <a:endParaRPr lang="en-US" sz="2200" dirty="0"/>
          </a:p>
          <a:p>
            <a:pPr marL="457200" lvl="1" indent="0">
              <a:buNone/>
            </a:pPr>
            <a:r>
              <a:rPr lang="en-US" sz="2200" dirty="0">
                <a:solidFill>
                  <a:srgbClr val="FF9900"/>
                </a:solidFill>
              </a:rPr>
              <a:t>&lt;setvalue ref="instance('VARS')/window/start" </a:t>
            </a:r>
          </a:p>
          <a:p>
            <a:pPr marL="457200" lvl="1" indent="0">
              <a:buNone/>
            </a:pPr>
            <a:r>
              <a:rPr lang="en-US" sz="2200" dirty="0">
                <a:solidFill>
                  <a:srgbClr val="FF9900"/>
                </a:solidFill>
              </a:rPr>
              <a:t>               value="choose(. &gt; 1, . - ../size, .)"/&gt;</a:t>
            </a:r>
          </a:p>
          <a:p>
            <a:pPr marL="457200" lvl="1" indent="0">
              <a:buNone/>
            </a:pPr>
            <a:endParaRPr lang="en-US" sz="2200" dirty="0"/>
          </a:p>
          <a:p>
            <a:r>
              <a:rPr lang="en-US" sz="2400" dirty="0"/>
              <a:t>Deleting Nodes</a:t>
            </a:r>
            <a:r>
              <a:rPr lang="en-US" sz="2200" dirty="0"/>
              <a:t> </a:t>
            </a:r>
          </a:p>
          <a:p>
            <a:pPr marL="457200" lvl="1" indent="0">
              <a:buNone/>
            </a:pPr>
            <a:r>
              <a:rPr lang="en-US" sz="2200" dirty="0">
                <a:solidFill>
                  <a:srgbClr val="FF9900"/>
                </a:solidFill>
              </a:rPr>
              <a:t>&lt;delete nodeset="instance('DATA')/items/item"/&gt;</a:t>
            </a:r>
          </a:p>
          <a:p>
            <a:pPr marL="457200" lvl="1" indent="0">
              <a:buNone/>
            </a:pPr>
            <a:endParaRPr lang="en-US" sz="2200" dirty="0">
              <a:solidFill>
                <a:srgbClr val="FF9900"/>
              </a:solidFill>
            </a:endParaRPr>
          </a:p>
          <a:p>
            <a:r>
              <a:rPr lang="en-US" sz="2400" dirty="0"/>
              <a:t>Inserting Nodes into a Parent Node</a:t>
            </a:r>
            <a:endParaRPr lang="en-US" sz="2200" dirty="0"/>
          </a:p>
          <a:p>
            <a:pPr marL="457200" lvl="1" indent="0">
              <a:buNone/>
            </a:pPr>
            <a:r>
              <a:rPr lang="en-US" sz="2200" dirty="0">
                <a:solidFill>
                  <a:srgbClr val="FF9900"/>
                </a:solidFill>
              </a:rPr>
              <a:t>&lt;insert context="instance('DATA')/items"</a:t>
            </a:r>
            <a:br>
              <a:rPr lang="en-US" sz="2200" dirty="0">
                <a:solidFill>
                  <a:srgbClr val="FF9900"/>
                </a:solidFill>
              </a:rPr>
            </a:br>
            <a:r>
              <a:rPr lang="en-US" sz="2200" dirty="0">
                <a:solidFill>
                  <a:srgbClr val="FF9900"/>
                </a:solidFill>
              </a:rPr>
              <a:t>            origin="instance('ORIGDATA')/items/item"/&gt;</a:t>
            </a:r>
          </a:p>
        </p:txBody>
      </p:sp>
    </p:spTree>
    <p:extLst>
      <p:ext uri="{BB962C8B-B14F-4D97-AF65-F5344CB8AC3E}">
        <p14:creationId xmlns:p14="http://schemas.microsoft.com/office/powerpoint/2010/main" val="1661031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Background: Scripts as Event Handlers</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lnSpcReduction="10000"/>
          </a:bodyPr>
          <a:lstStyle/>
          <a:p>
            <a:r>
              <a:rPr lang="en-US" sz="2400" dirty="0"/>
              <a:t>Using a container action that handles an XML event:</a:t>
            </a:r>
            <a:endParaRPr lang="en-US" sz="2200" dirty="0"/>
          </a:p>
          <a:p>
            <a:pPr marL="457200" lvl="1" indent="0">
              <a:buNone/>
            </a:pPr>
            <a:r>
              <a:rPr lang="en-US" sz="2200" dirty="0">
                <a:solidFill>
                  <a:srgbClr val="FF9900"/>
                </a:solidFill>
              </a:rPr>
              <a:t>&lt;html xmlns="http://www.w3.org/1999/xhtml"</a:t>
            </a:r>
            <a:br>
              <a:rPr lang="en-US" sz="2200" dirty="0">
                <a:solidFill>
                  <a:srgbClr val="FF9900"/>
                </a:solidFill>
              </a:rPr>
            </a:br>
            <a:r>
              <a:rPr lang="en-US" sz="2200" dirty="0">
                <a:solidFill>
                  <a:srgbClr val="FF9900"/>
                </a:solidFill>
              </a:rPr>
              <a:t>          </a:t>
            </a:r>
            <a:r>
              <a:rPr lang="en-US" sz="2200" dirty="0">
                <a:solidFill>
                  <a:srgbClr val="FF0000"/>
                </a:solidFill>
              </a:rPr>
              <a:t>xmlns:ev="http://www.w3.org/2001/xml-events"</a:t>
            </a:r>
            <a:r>
              <a:rPr lang="en-US" sz="2200" dirty="0">
                <a:solidFill>
                  <a:srgbClr val="FF9900"/>
                </a:solidFill>
              </a:rPr>
              <a:t>&gt;</a:t>
            </a:r>
            <a:br>
              <a:rPr lang="en-US" sz="2200" dirty="0">
                <a:solidFill>
                  <a:srgbClr val="FF9900"/>
                </a:solidFill>
              </a:rPr>
            </a:br>
            <a:r>
              <a:rPr lang="en-US" sz="2200" dirty="0">
                <a:solidFill>
                  <a:srgbClr val="FF9900"/>
                </a:solidFill>
              </a:rPr>
              <a:t>   &lt;head&gt;</a:t>
            </a:r>
            <a:br>
              <a:rPr lang="en-US" sz="2200" dirty="0">
                <a:solidFill>
                  <a:srgbClr val="FF9900"/>
                </a:solidFill>
              </a:rPr>
            </a:br>
            <a:r>
              <a:rPr lang="en-US" sz="2200" dirty="0">
                <a:solidFill>
                  <a:srgbClr val="FF9900"/>
                </a:solidFill>
              </a:rPr>
              <a:t>      …</a:t>
            </a:r>
            <a:br>
              <a:rPr lang="en-US" sz="2200" dirty="0">
                <a:solidFill>
                  <a:srgbClr val="FF9900"/>
                </a:solidFill>
              </a:rPr>
            </a:br>
            <a:r>
              <a:rPr lang="en-US" sz="2200" dirty="0">
                <a:solidFill>
                  <a:srgbClr val="FF9900"/>
                </a:solidFill>
              </a:rPr>
              <a:t>      &lt;model xmlns="http://www.w3.org/2002/xforms" id="M"&gt;</a:t>
            </a:r>
            <a:br>
              <a:rPr lang="en-US" sz="2200" dirty="0">
                <a:solidFill>
                  <a:srgbClr val="FF9900"/>
                </a:solidFill>
              </a:rPr>
            </a:br>
            <a:r>
              <a:rPr lang="en-US" sz="2200" dirty="0">
                <a:solidFill>
                  <a:srgbClr val="FF9900"/>
                </a:solidFill>
              </a:rPr>
              <a:t>          &lt;instance id="ORIGDATA" src="./Sort_Data_10.xml"/&gt;</a:t>
            </a:r>
            <a:br>
              <a:rPr lang="en-US" sz="2200" dirty="0">
                <a:solidFill>
                  <a:srgbClr val="FF9900"/>
                </a:solidFill>
              </a:rPr>
            </a:br>
            <a:r>
              <a:rPr lang="en-US" sz="2200" dirty="0">
                <a:solidFill>
                  <a:srgbClr val="FF9900"/>
                </a:solidFill>
              </a:rPr>
              <a:t>          …</a:t>
            </a:r>
            <a:br>
              <a:rPr lang="en-US" sz="2200" dirty="0">
                <a:solidFill>
                  <a:srgbClr val="FF9900"/>
                </a:solidFill>
              </a:rPr>
            </a:br>
            <a:r>
              <a:rPr lang="en-US" sz="2200" dirty="0">
                <a:solidFill>
                  <a:srgbClr val="FF9900"/>
                </a:solidFill>
              </a:rPr>
              <a:t>          </a:t>
            </a:r>
            <a:r>
              <a:rPr lang="en-US" sz="2200" dirty="0">
                <a:solidFill>
                  <a:srgbClr val="FF0000"/>
                </a:solidFill>
              </a:rPr>
              <a:t>&lt;action ev:event="xforms-model-construct-done"&gt;</a:t>
            </a:r>
            <a:br>
              <a:rPr lang="en-US" sz="2200" dirty="0">
                <a:solidFill>
                  <a:srgbClr val="FF9900"/>
                </a:solidFill>
              </a:rPr>
            </a:br>
            <a:r>
              <a:rPr lang="en-US" sz="2200" dirty="0">
                <a:solidFill>
                  <a:srgbClr val="FF9900"/>
                </a:solidFill>
              </a:rPr>
              <a:t>             &lt;delete nodeset="instance('DATA')/items/item"/&gt;</a:t>
            </a:r>
            <a:br>
              <a:rPr lang="en-US" sz="2200" dirty="0">
                <a:solidFill>
                  <a:srgbClr val="FF9900"/>
                </a:solidFill>
              </a:rPr>
            </a:br>
            <a:r>
              <a:rPr lang="en-US" sz="2200" dirty="0">
                <a:solidFill>
                  <a:srgbClr val="FF9900"/>
                </a:solidFill>
              </a:rPr>
              <a:t>             &lt;insert context="instance('DATA')/items"</a:t>
            </a:r>
            <a:br>
              <a:rPr lang="en-US" sz="2200" dirty="0">
                <a:solidFill>
                  <a:srgbClr val="FF9900"/>
                </a:solidFill>
              </a:rPr>
            </a:br>
            <a:r>
              <a:rPr lang="en-US" sz="2200" dirty="0">
                <a:solidFill>
                  <a:srgbClr val="FF9900"/>
                </a:solidFill>
              </a:rPr>
              <a:t>                         origin="instance('ORIGDATA')/items/item"/&gt;</a:t>
            </a:r>
            <a:br>
              <a:rPr lang="en-US" sz="2200" dirty="0">
                <a:solidFill>
                  <a:srgbClr val="FF9900"/>
                </a:solidFill>
              </a:rPr>
            </a:br>
            <a:r>
              <a:rPr lang="en-US" sz="2200" dirty="0">
                <a:solidFill>
                  <a:srgbClr val="FF9900"/>
                </a:solidFill>
              </a:rPr>
              <a:t>          </a:t>
            </a:r>
            <a:r>
              <a:rPr lang="en-US" sz="2200" dirty="0">
                <a:solidFill>
                  <a:srgbClr val="FF0000"/>
                </a:solidFill>
              </a:rPr>
              <a:t>&lt;/action&gt;</a:t>
            </a:r>
            <a:br>
              <a:rPr lang="en-US" sz="2200" dirty="0">
                <a:solidFill>
                  <a:srgbClr val="FF9900"/>
                </a:solidFill>
              </a:rPr>
            </a:br>
            <a:r>
              <a:rPr lang="en-US" sz="2200" dirty="0">
                <a:solidFill>
                  <a:srgbClr val="FF9900"/>
                </a:solidFill>
              </a:rPr>
              <a:t>      &lt;/model&gt;</a:t>
            </a:r>
            <a:br>
              <a:rPr lang="en-US" sz="2200" dirty="0">
                <a:solidFill>
                  <a:srgbClr val="FF9900"/>
                </a:solidFill>
              </a:rPr>
            </a:br>
            <a:r>
              <a:rPr lang="en-US" sz="2200" dirty="0">
                <a:solidFill>
                  <a:srgbClr val="FF9900"/>
                </a:solidFill>
              </a:rPr>
              <a:t>   &lt;/head&gt;</a:t>
            </a:r>
            <a:br>
              <a:rPr lang="en-US" sz="2200" dirty="0">
                <a:solidFill>
                  <a:srgbClr val="FF9900"/>
                </a:solidFill>
              </a:rPr>
            </a:br>
            <a:r>
              <a:rPr lang="en-US" sz="2200" dirty="0">
                <a:solidFill>
                  <a:srgbClr val="FF9900"/>
                </a:solidFill>
              </a:rPr>
              <a:t>   …</a:t>
            </a:r>
            <a:br>
              <a:rPr lang="en-US" sz="2200" dirty="0">
                <a:solidFill>
                  <a:srgbClr val="FF9900"/>
                </a:solidFill>
              </a:rPr>
            </a:br>
            <a:r>
              <a:rPr lang="en-US" sz="2200" dirty="0">
                <a:solidFill>
                  <a:srgbClr val="FF9900"/>
                </a:solidFill>
              </a:rPr>
              <a:t>&lt;/html&gt;</a:t>
            </a:r>
          </a:p>
        </p:txBody>
      </p:sp>
    </p:spTree>
    <p:extLst>
      <p:ext uri="{BB962C8B-B14F-4D97-AF65-F5344CB8AC3E}">
        <p14:creationId xmlns:p14="http://schemas.microsoft.com/office/powerpoint/2010/main" val="1982564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Background: User Interface Controls</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fontScale="92500" lnSpcReduction="10000"/>
          </a:bodyPr>
          <a:lstStyle/>
          <a:p>
            <a:r>
              <a:rPr lang="en-US" sz="2400" dirty="0"/>
              <a:t>Making a button control that performs a script</a:t>
            </a:r>
            <a:endParaRPr lang="en-US" sz="2200" dirty="0"/>
          </a:p>
          <a:p>
            <a:pPr marL="457200" lvl="1" indent="0">
              <a:buNone/>
            </a:pPr>
            <a:r>
              <a:rPr lang="en-US" sz="2200" dirty="0">
                <a:solidFill>
                  <a:srgbClr val="FF0000"/>
                </a:solidFill>
              </a:rPr>
              <a:t>&lt;trigger&gt;</a:t>
            </a:r>
            <a:br>
              <a:rPr lang="en-US" sz="2200" dirty="0">
                <a:solidFill>
                  <a:srgbClr val="FF9900"/>
                </a:solidFill>
              </a:rPr>
            </a:br>
            <a:r>
              <a:rPr lang="en-US" sz="2200" dirty="0">
                <a:solidFill>
                  <a:srgbClr val="FF9900"/>
                </a:solidFill>
              </a:rPr>
              <a:t>   &lt;label&gt;Previous&lt;/label&gt;</a:t>
            </a:r>
            <a:br>
              <a:rPr lang="en-US" sz="2200" dirty="0">
                <a:solidFill>
                  <a:srgbClr val="FF9900"/>
                </a:solidFill>
              </a:rPr>
            </a:br>
            <a:r>
              <a:rPr lang="en-US" sz="2200" dirty="0">
                <a:solidFill>
                  <a:srgbClr val="FF9900"/>
                </a:solidFill>
              </a:rPr>
              <a:t>   </a:t>
            </a:r>
            <a:r>
              <a:rPr lang="en-US" sz="2200" dirty="0">
                <a:solidFill>
                  <a:srgbClr val="FF0000"/>
                </a:solidFill>
              </a:rPr>
              <a:t>&lt;action ev:event="DOMActivate"&gt;</a:t>
            </a:r>
            <a:br>
              <a:rPr lang="en-US" sz="2200" dirty="0">
                <a:solidFill>
                  <a:srgbClr val="FF9900"/>
                </a:solidFill>
              </a:rPr>
            </a:br>
            <a:r>
              <a:rPr lang="en-US" sz="2200" dirty="0">
                <a:solidFill>
                  <a:srgbClr val="FF9900"/>
                </a:solidFill>
              </a:rPr>
              <a:t>        &lt;setvalue ref="instance('VARS')/window/start"</a:t>
            </a:r>
            <a:br>
              <a:rPr lang="en-US" sz="2200" dirty="0">
                <a:solidFill>
                  <a:srgbClr val="FF9900"/>
                </a:solidFill>
              </a:rPr>
            </a:br>
            <a:r>
              <a:rPr lang="en-US" sz="2200" dirty="0">
                <a:solidFill>
                  <a:srgbClr val="FF9900"/>
                </a:solidFill>
              </a:rPr>
              <a:t>                       value="choose(. &gt; 1, . - ../size, .)"/&gt;</a:t>
            </a:r>
            <a:br>
              <a:rPr lang="en-US" sz="2200" dirty="0">
                <a:solidFill>
                  <a:srgbClr val="FF9900"/>
                </a:solidFill>
              </a:rPr>
            </a:br>
            <a:r>
              <a:rPr lang="en-US" sz="2200" dirty="0">
                <a:solidFill>
                  <a:srgbClr val="FF9900"/>
                </a:solidFill>
              </a:rPr>
              <a:t>   &lt;/action&gt;</a:t>
            </a:r>
            <a:br>
              <a:rPr lang="en-US" sz="2200" dirty="0">
                <a:solidFill>
                  <a:srgbClr val="FF9900"/>
                </a:solidFill>
              </a:rPr>
            </a:br>
            <a:r>
              <a:rPr lang="en-US" sz="2200" dirty="0">
                <a:solidFill>
                  <a:srgbClr val="FF9900"/>
                </a:solidFill>
              </a:rPr>
              <a:t>&lt;/trigger&gt;</a:t>
            </a:r>
            <a:endParaRPr lang="en-US" sz="2200" dirty="0"/>
          </a:p>
          <a:p>
            <a:r>
              <a:rPr lang="en-US" sz="2400" dirty="0"/>
              <a:t>Making the windowing table that takes user input:</a:t>
            </a:r>
            <a:endParaRPr lang="en-US" sz="2200" dirty="0"/>
          </a:p>
          <a:p>
            <a:pPr marL="457200" lvl="1" indent="0">
              <a:buNone/>
            </a:pPr>
            <a:r>
              <a:rPr lang="en-US" sz="2200" dirty="0">
                <a:solidFill>
                  <a:srgbClr val="FF0000"/>
                </a:solidFill>
              </a:rPr>
              <a:t>&lt;repeat nodeset=</a:t>
            </a:r>
            <a:r>
              <a:rPr lang="en-US" sz="2200" dirty="0">
                <a:solidFill>
                  <a:srgbClr val="FF9900"/>
                </a:solidFill>
              </a:rPr>
              <a:t>"instance('DATA')/items/item</a:t>
            </a:r>
            <a:r>
              <a:rPr lang="en-US" sz="2200" dirty="0">
                <a:solidFill>
                  <a:srgbClr val="FF0000"/>
                </a:solidFill>
              </a:rPr>
              <a:t>[</a:t>
            </a:r>
            <a:br>
              <a:rPr lang="en-US" sz="2200" dirty="0">
                <a:solidFill>
                  <a:srgbClr val="FF9900"/>
                </a:solidFill>
              </a:rPr>
            </a:br>
            <a:r>
              <a:rPr lang="en-US" sz="2200" dirty="0">
                <a:solidFill>
                  <a:srgbClr val="FF9900"/>
                </a:solidFill>
              </a:rPr>
              <a:t>                           position() &gt;= instance('VARS')/window/start and</a:t>
            </a:r>
            <a:br>
              <a:rPr lang="en-US" sz="2200" dirty="0">
                <a:solidFill>
                  <a:srgbClr val="FF9900"/>
                </a:solidFill>
              </a:rPr>
            </a:br>
            <a:r>
              <a:rPr lang="en-US" sz="2200" dirty="0">
                <a:solidFill>
                  <a:srgbClr val="FF9900"/>
                </a:solidFill>
              </a:rPr>
              <a:t>                           position() &amp;lt;= instance('VARS')/window/end</a:t>
            </a:r>
            <a:r>
              <a:rPr lang="en-US" sz="2200" dirty="0">
                <a:solidFill>
                  <a:srgbClr val="FF0000"/>
                </a:solidFill>
              </a:rPr>
              <a:t>]</a:t>
            </a:r>
            <a:r>
              <a:rPr lang="en-US" sz="2200" dirty="0">
                <a:solidFill>
                  <a:srgbClr val="FF9900"/>
                </a:solidFill>
              </a:rPr>
              <a:t>"&gt;</a:t>
            </a:r>
          </a:p>
          <a:p>
            <a:pPr marL="457200" lvl="1" indent="0">
              <a:buNone/>
            </a:pPr>
            <a:r>
              <a:rPr lang="en-US" sz="2200" dirty="0">
                <a:solidFill>
                  <a:srgbClr val="FF9900"/>
                </a:solidFill>
              </a:rPr>
              <a:t>            </a:t>
            </a:r>
            <a:r>
              <a:rPr lang="en-US" sz="2200" dirty="0">
                <a:solidFill>
                  <a:srgbClr val="FF0000"/>
                </a:solidFill>
              </a:rPr>
              <a:t>&lt;input ref=</a:t>
            </a:r>
            <a:r>
              <a:rPr lang="en-US" sz="2200" dirty="0">
                <a:solidFill>
                  <a:srgbClr val="FF9900"/>
                </a:solidFill>
              </a:rPr>
              <a:t>"num"&gt;&lt;label/&gt;&lt;/input&gt;</a:t>
            </a:r>
          </a:p>
          <a:p>
            <a:pPr marL="457200" lvl="1" indent="0">
              <a:buNone/>
            </a:pPr>
            <a:r>
              <a:rPr lang="en-US" sz="2200" dirty="0">
                <a:solidFill>
                  <a:srgbClr val="FF9900"/>
                </a:solidFill>
              </a:rPr>
              <a:t>            &lt;input ref="name"&gt;&lt;label/&gt;&lt;/input&gt;</a:t>
            </a:r>
          </a:p>
          <a:p>
            <a:pPr marL="457200" lvl="1" indent="0">
              <a:buNone/>
            </a:pPr>
            <a:r>
              <a:rPr lang="en-US" sz="2200" dirty="0">
                <a:solidFill>
                  <a:srgbClr val="FF9900"/>
                </a:solidFill>
              </a:rPr>
              <a:t>            &lt;input ref="phone"&gt;&lt;label/&gt;&lt;/input&gt;</a:t>
            </a:r>
          </a:p>
          <a:p>
            <a:pPr marL="457200" lvl="1" indent="0">
              <a:buNone/>
            </a:pPr>
            <a:r>
              <a:rPr lang="en-US" sz="2200" dirty="0">
                <a:solidFill>
                  <a:srgbClr val="FF9900"/>
                </a:solidFill>
              </a:rPr>
              <a:t>&lt;/repeat&gt;</a:t>
            </a:r>
          </a:p>
        </p:txBody>
      </p:sp>
    </p:spTree>
    <p:extLst>
      <p:ext uri="{BB962C8B-B14F-4D97-AF65-F5344CB8AC3E}">
        <p14:creationId xmlns:p14="http://schemas.microsoft.com/office/powerpoint/2010/main" val="1494206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Data Processing Algorithm in XForms: Demo</a:t>
            </a:r>
          </a:p>
        </p:txBody>
      </p:sp>
      <p:pic>
        <p:nvPicPr>
          <p:cNvPr id="6" name="Picture 5" descr="Screen shot of the selection sort form.">
            <a:extLst>
              <a:ext uri="{FF2B5EF4-FFF2-40B4-BE49-F238E27FC236}">
                <a16:creationId xmlns:a16="http://schemas.microsoft.com/office/drawing/2014/main" id="{390A754F-A8F8-4838-AFF9-0D707D0F3848}"/>
              </a:ext>
            </a:extLst>
          </p:cNvPr>
          <p:cNvPicPr>
            <a:picLocks noChangeAspect="1"/>
          </p:cNvPicPr>
          <p:nvPr/>
        </p:nvPicPr>
        <p:blipFill>
          <a:blip r:embed="rId3"/>
          <a:stretch>
            <a:fillRect/>
          </a:stretch>
        </p:blipFill>
        <p:spPr>
          <a:xfrm>
            <a:off x="1537667" y="816638"/>
            <a:ext cx="4859356" cy="6041362"/>
          </a:xfrm>
          <a:prstGeom prst="rect">
            <a:avLst/>
          </a:prstGeom>
        </p:spPr>
      </p:pic>
    </p:spTree>
    <p:extLst>
      <p:ext uri="{BB962C8B-B14F-4D97-AF65-F5344CB8AC3E}">
        <p14:creationId xmlns:p14="http://schemas.microsoft.com/office/powerpoint/2010/main" val="2059357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Data Processing Algorithms: Invocation</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fontScale="92500" lnSpcReduction="10000"/>
          </a:bodyPr>
          <a:lstStyle/>
          <a:p>
            <a:r>
              <a:rPr lang="en-US" sz="2400" dirty="0"/>
              <a:t>Invoking a model script from the user interface with </a:t>
            </a:r>
            <a:r>
              <a:rPr lang="en-US" sz="2400" i="1" dirty="0"/>
              <a:t>&lt;dispatch&gt;</a:t>
            </a:r>
            <a:r>
              <a:rPr lang="en-US" sz="2400" dirty="0"/>
              <a:t>:</a:t>
            </a:r>
            <a:endParaRPr lang="en-US" sz="2200" dirty="0"/>
          </a:p>
          <a:p>
            <a:pPr marL="457200" lvl="1" indent="0">
              <a:buNone/>
            </a:pPr>
            <a:r>
              <a:rPr lang="en-US" sz="2200" dirty="0">
                <a:solidFill>
                  <a:srgbClr val="FF9900"/>
                </a:solidFill>
              </a:rPr>
              <a:t>&lt;html … &gt;</a:t>
            </a:r>
            <a:br>
              <a:rPr lang="en-US" sz="2200" dirty="0">
                <a:solidFill>
                  <a:srgbClr val="FF9900"/>
                </a:solidFill>
              </a:rPr>
            </a:br>
            <a:r>
              <a:rPr lang="en-US" sz="2200" dirty="0">
                <a:solidFill>
                  <a:srgbClr val="FF9900"/>
                </a:solidFill>
              </a:rPr>
              <a:t>   &lt;head&gt;</a:t>
            </a:r>
            <a:br>
              <a:rPr lang="en-US" sz="2200" dirty="0">
                <a:solidFill>
                  <a:srgbClr val="FF9900"/>
                </a:solidFill>
              </a:rPr>
            </a:br>
            <a:r>
              <a:rPr lang="en-US" sz="2200" dirty="0">
                <a:solidFill>
                  <a:srgbClr val="FF9900"/>
                </a:solidFill>
              </a:rPr>
              <a:t>      &lt;model xmlns="http://www.w3.org/2002/xforms" </a:t>
            </a:r>
            <a:r>
              <a:rPr lang="en-US" sz="2200" dirty="0">
                <a:solidFill>
                  <a:srgbClr val="FF0000"/>
                </a:solidFill>
              </a:rPr>
              <a:t>id="M"</a:t>
            </a:r>
            <a:r>
              <a:rPr lang="en-US" sz="2200" dirty="0">
                <a:solidFill>
                  <a:srgbClr val="FF9900"/>
                </a:solidFill>
              </a:rPr>
              <a:t>&gt;</a:t>
            </a:r>
            <a:br>
              <a:rPr lang="en-US" sz="2200" dirty="0">
                <a:solidFill>
                  <a:srgbClr val="FF9900"/>
                </a:solidFill>
              </a:rPr>
            </a:br>
            <a:r>
              <a:rPr lang="en-US" sz="2200" dirty="0">
                <a:solidFill>
                  <a:srgbClr val="FF9900"/>
                </a:solidFill>
              </a:rPr>
              <a:t>          …</a:t>
            </a:r>
            <a:br>
              <a:rPr lang="en-US" sz="2200" dirty="0">
                <a:solidFill>
                  <a:srgbClr val="FF9900"/>
                </a:solidFill>
              </a:rPr>
            </a:br>
            <a:r>
              <a:rPr lang="en-US" sz="2200" dirty="0">
                <a:solidFill>
                  <a:srgbClr val="FF9900"/>
                </a:solidFill>
              </a:rPr>
              <a:t>          </a:t>
            </a:r>
            <a:r>
              <a:rPr lang="en-US" sz="2200" dirty="0">
                <a:solidFill>
                  <a:srgbClr val="FF0000"/>
                </a:solidFill>
              </a:rPr>
              <a:t>&lt;action ev:event="sel-sort-num"&gt;</a:t>
            </a:r>
            <a:br>
              <a:rPr lang="en-US" sz="2200" dirty="0">
                <a:solidFill>
                  <a:srgbClr val="FF9900"/>
                </a:solidFill>
              </a:rPr>
            </a:br>
            <a:r>
              <a:rPr lang="en-US" sz="2200" dirty="0">
                <a:solidFill>
                  <a:srgbClr val="FF9900"/>
                </a:solidFill>
              </a:rPr>
              <a:t>             …</a:t>
            </a:r>
            <a:br>
              <a:rPr lang="en-US" sz="2200" dirty="0">
                <a:solidFill>
                  <a:srgbClr val="FF9900"/>
                </a:solidFill>
              </a:rPr>
            </a:br>
            <a:r>
              <a:rPr lang="en-US" sz="2200" dirty="0">
                <a:solidFill>
                  <a:srgbClr val="FF9900"/>
                </a:solidFill>
              </a:rPr>
              <a:t>          </a:t>
            </a:r>
            <a:r>
              <a:rPr lang="en-US" sz="2200" dirty="0">
                <a:solidFill>
                  <a:srgbClr val="FF0000"/>
                </a:solidFill>
              </a:rPr>
              <a:t>&lt;/action&gt;</a:t>
            </a:r>
            <a:br>
              <a:rPr lang="en-US" sz="2200" dirty="0">
                <a:solidFill>
                  <a:srgbClr val="FF9900"/>
                </a:solidFill>
              </a:rPr>
            </a:br>
            <a:r>
              <a:rPr lang="en-US" sz="2200" dirty="0">
                <a:solidFill>
                  <a:srgbClr val="FF9900"/>
                </a:solidFill>
              </a:rPr>
              <a:t>      &lt;/model&gt;</a:t>
            </a:r>
            <a:br>
              <a:rPr lang="en-US" sz="2200" dirty="0">
                <a:solidFill>
                  <a:srgbClr val="FF9900"/>
                </a:solidFill>
              </a:rPr>
            </a:br>
            <a:r>
              <a:rPr lang="en-US" sz="2200" dirty="0">
                <a:solidFill>
                  <a:srgbClr val="FF9900"/>
                </a:solidFill>
              </a:rPr>
              <a:t>   &lt;/head&gt;</a:t>
            </a:r>
            <a:br>
              <a:rPr lang="en-US" sz="2200" dirty="0">
                <a:solidFill>
                  <a:srgbClr val="FF9900"/>
                </a:solidFill>
              </a:rPr>
            </a:br>
            <a:r>
              <a:rPr lang="en-US" sz="2200" dirty="0">
                <a:solidFill>
                  <a:srgbClr val="FF9900"/>
                </a:solidFill>
              </a:rPr>
              <a:t>   &lt;body&gt;</a:t>
            </a:r>
            <a:br>
              <a:rPr lang="en-US" sz="2200" dirty="0">
                <a:solidFill>
                  <a:srgbClr val="FF9900"/>
                </a:solidFill>
              </a:rPr>
            </a:br>
            <a:r>
              <a:rPr lang="en-US" sz="2200" dirty="0">
                <a:solidFill>
                  <a:srgbClr val="FF9900"/>
                </a:solidFill>
              </a:rPr>
              <a:t>       … </a:t>
            </a:r>
            <a:br>
              <a:rPr lang="en-US" sz="2200" dirty="0">
                <a:solidFill>
                  <a:srgbClr val="FF9900"/>
                </a:solidFill>
              </a:rPr>
            </a:br>
            <a:r>
              <a:rPr lang="en-US" sz="2200" dirty="0">
                <a:solidFill>
                  <a:srgbClr val="FF9900"/>
                </a:solidFill>
              </a:rPr>
              <a:t>       &lt;trigger&gt;</a:t>
            </a:r>
            <a:br>
              <a:rPr lang="en-US" sz="2200" dirty="0">
                <a:solidFill>
                  <a:srgbClr val="FF9900"/>
                </a:solidFill>
              </a:rPr>
            </a:br>
            <a:r>
              <a:rPr lang="en-US" sz="2200" dirty="0">
                <a:solidFill>
                  <a:srgbClr val="FF9900"/>
                </a:solidFill>
              </a:rPr>
              <a:t>           &lt;label&gt;Selection Sort by Number&lt;/label&gt;</a:t>
            </a:r>
            <a:br>
              <a:rPr lang="en-US" sz="2200" dirty="0">
                <a:solidFill>
                  <a:srgbClr val="FF9900"/>
                </a:solidFill>
              </a:rPr>
            </a:br>
            <a:r>
              <a:rPr lang="en-US" sz="2200" dirty="0">
                <a:solidFill>
                  <a:srgbClr val="FF9900"/>
                </a:solidFill>
              </a:rPr>
              <a:t>           </a:t>
            </a:r>
            <a:r>
              <a:rPr lang="en-US" sz="2200" dirty="0">
                <a:solidFill>
                  <a:srgbClr val="FF0000"/>
                </a:solidFill>
              </a:rPr>
              <a:t>&lt;dispatch ev:event="DOMActivate" </a:t>
            </a:r>
            <a:br>
              <a:rPr lang="en-US" sz="2200" dirty="0">
                <a:solidFill>
                  <a:srgbClr val="FF0000"/>
                </a:solidFill>
              </a:rPr>
            </a:br>
            <a:r>
              <a:rPr lang="en-US" sz="2200" dirty="0">
                <a:solidFill>
                  <a:srgbClr val="FF0000"/>
                </a:solidFill>
              </a:rPr>
              <a:t>                          name="sel-sort-num" targetid="M"/&gt;</a:t>
            </a:r>
          </a:p>
          <a:p>
            <a:pPr marL="457200" lvl="1" indent="0">
              <a:buNone/>
            </a:pPr>
            <a:r>
              <a:rPr lang="en-US" sz="2200" dirty="0">
                <a:solidFill>
                  <a:srgbClr val="FF9900"/>
                </a:solidFill>
              </a:rPr>
              <a:t>        &lt;/trigger&gt;</a:t>
            </a:r>
            <a:br>
              <a:rPr lang="en-US" sz="2200" dirty="0">
                <a:solidFill>
                  <a:srgbClr val="FF9900"/>
                </a:solidFill>
              </a:rPr>
            </a:br>
            <a:r>
              <a:rPr lang="en-US" sz="2200" dirty="0">
                <a:solidFill>
                  <a:srgbClr val="FF9900"/>
                </a:solidFill>
              </a:rPr>
              <a:t>        …</a:t>
            </a:r>
            <a:br>
              <a:rPr lang="en-US" sz="2200" dirty="0">
                <a:solidFill>
                  <a:srgbClr val="FF9900"/>
                </a:solidFill>
              </a:rPr>
            </a:br>
            <a:r>
              <a:rPr lang="en-US" sz="2200" dirty="0">
                <a:solidFill>
                  <a:srgbClr val="FF9900"/>
                </a:solidFill>
              </a:rPr>
              <a:t>   &lt;/body&gt;</a:t>
            </a:r>
            <a:br>
              <a:rPr lang="en-US" sz="2200" dirty="0">
                <a:solidFill>
                  <a:srgbClr val="FF9900"/>
                </a:solidFill>
              </a:rPr>
            </a:br>
            <a:r>
              <a:rPr lang="en-US" sz="2200" dirty="0">
                <a:solidFill>
                  <a:srgbClr val="FF9900"/>
                </a:solidFill>
              </a:rPr>
              <a:t>&lt;/html&gt;</a:t>
            </a:r>
          </a:p>
        </p:txBody>
      </p:sp>
    </p:spTree>
    <p:extLst>
      <p:ext uri="{BB962C8B-B14F-4D97-AF65-F5344CB8AC3E}">
        <p14:creationId xmlns:p14="http://schemas.microsoft.com/office/powerpoint/2010/main" val="3872898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Data Processing Algorithms: Sort, I</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a:bodyPr>
          <a:lstStyle/>
          <a:p>
            <a:r>
              <a:rPr lang="en-US" sz="2400" dirty="0"/>
              <a:t>Make an instance for algorithm control variables</a:t>
            </a:r>
          </a:p>
          <a:p>
            <a:pPr lvl="1"/>
            <a:r>
              <a:rPr lang="en-US" sz="2000" dirty="0"/>
              <a:t>‘items’ is used to take a copy of the item elements to sort</a:t>
            </a:r>
          </a:p>
          <a:p>
            <a:pPr lvl="1"/>
            <a:r>
              <a:rPr lang="en-US" sz="2000" dirty="0"/>
              <a:t>‘sorted’ is used to grow the list of item elements in sorted order</a:t>
            </a:r>
          </a:p>
          <a:p>
            <a:pPr lvl="1"/>
            <a:r>
              <a:rPr lang="en-US" sz="2000" dirty="0"/>
              <a:t>‘least’ is used to help find the element with the least key in ‘items’</a:t>
            </a:r>
          </a:p>
          <a:p>
            <a:pPr marL="457200" lvl="1" indent="0">
              <a:buNone/>
            </a:pPr>
            <a:br>
              <a:rPr lang="en-US" sz="2200" dirty="0">
                <a:solidFill>
                  <a:srgbClr val="FF9900"/>
                </a:solidFill>
              </a:rPr>
            </a:br>
            <a:r>
              <a:rPr lang="en-US" sz="2200" dirty="0">
                <a:solidFill>
                  <a:srgbClr val="FF9900"/>
                </a:solidFill>
              </a:rPr>
              <a:t>&lt;instance id="SVARS"&gt;</a:t>
            </a:r>
          </a:p>
          <a:p>
            <a:pPr marL="457200" lvl="1" indent="0">
              <a:buNone/>
            </a:pPr>
            <a:r>
              <a:rPr lang="en-US" sz="2200" dirty="0">
                <a:solidFill>
                  <a:srgbClr val="FF9900"/>
                </a:solidFill>
              </a:rPr>
              <a:t>            &lt;sort xmlns=""&gt;</a:t>
            </a:r>
          </a:p>
          <a:p>
            <a:pPr marL="457200" lvl="1" indent="0">
              <a:buNone/>
            </a:pPr>
            <a:r>
              <a:rPr lang="en-US" sz="2200" dirty="0">
                <a:solidFill>
                  <a:srgbClr val="FF9900"/>
                </a:solidFill>
              </a:rPr>
              <a:t>                &lt;items/&gt;</a:t>
            </a:r>
          </a:p>
          <a:p>
            <a:pPr marL="457200" lvl="1" indent="0">
              <a:buNone/>
            </a:pPr>
            <a:r>
              <a:rPr lang="en-US" sz="2200" dirty="0">
                <a:solidFill>
                  <a:srgbClr val="FF9900"/>
                </a:solidFill>
              </a:rPr>
              <a:t>                &lt;sorted/&gt;</a:t>
            </a:r>
          </a:p>
          <a:p>
            <a:pPr marL="457200" lvl="1" indent="0">
              <a:buNone/>
            </a:pPr>
            <a:r>
              <a:rPr lang="en-US" sz="2200" dirty="0">
                <a:solidFill>
                  <a:srgbClr val="FF9900"/>
                </a:solidFill>
              </a:rPr>
              <a:t>                &lt;least/&gt;</a:t>
            </a:r>
          </a:p>
          <a:p>
            <a:pPr marL="457200" lvl="1" indent="0">
              <a:buNone/>
            </a:pPr>
            <a:r>
              <a:rPr lang="en-US" sz="2200" dirty="0">
                <a:solidFill>
                  <a:srgbClr val="FF9900"/>
                </a:solidFill>
              </a:rPr>
              <a:t>            &lt;/sort&gt;</a:t>
            </a:r>
          </a:p>
          <a:p>
            <a:pPr marL="457200" lvl="1" indent="0">
              <a:buNone/>
            </a:pPr>
            <a:r>
              <a:rPr lang="en-US" sz="2200" dirty="0">
                <a:solidFill>
                  <a:srgbClr val="FF9900"/>
                </a:solidFill>
              </a:rPr>
              <a:t>&lt;/instance&gt;</a:t>
            </a:r>
          </a:p>
        </p:txBody>
      </p:sp>
    </p:spTree>
    <p:extLst>
      <p:ext uri="{BB962C8B-B14F-4D97-AF65-F5344CB8AC3E}">
        <p14:creationId xmlns:p14="http://schemas.microsoft.com/office/powerpoint/2010/main" val="3765560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Data Processing Algorithms: Sort, II</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a:bodyPr>
          <a:lstStyle/>
          <a:p>
            <a:r>
              <a:rPr lang="en-US" sz="2400" dirty="0"/>
              <a:t>The outer logical level of the selection sort</a:t>
            </a:r>
          </a:p>
          <a:p>
            <a:pPr lvl="1"/>
            <a:r>
              <a:rPr lang="en-US" sz="2200" dirty="0"/>
              <a:t>Make a copy of the items to sort</a:t>
            </a:r>
          </a:p>
          <a:p>
            <a:pPr lvl="1"/>
            <a:r>
              <a:rPr lang="en-US" sz="2200" dirty="0"/>
              <a:t>Loop through to find the minimum and move it to the sorted list</a:t>
            </a:r>
          </a:p>
          <a:p>
            <a:pPr lvl="1"/>
            <a:r>
              <a:rPr lang="en-US" sz="2200" dirty="0"/>
              <a:t>Move the sorted list to the original location in instance data</a:t>
            </a:r>
            <a:br>
              <a:rPr lang="en-US" sz="1800" dirty="0">
                <a:solidFill>
                  <a:srgbClr val="FF9900"/>
                </a:solidFill>
              </a:rPr>
            </a:br>
            <a:br>
              <a:rPr lang="en-US" sz="1800" dirty="0">
                <a:solidFill>
                  <a:srgbClr val="FF9900"/>
                </a:solidFill>
              </a:rPr>
            </a:br>
            <a:r>
              <a:rPr lang="en-US" sz="2000" dirty="0">
                <a:solidFill>
                  <a:srgbClr val="FF9900"/>
                </a:solidFill>
              </a:rPr>
              <a:t>&lt;action ev:event="sel-sort-num"&gt;</a:t>
            </a:r>
            <a:br>
              <a:rPr lang="en-US" sz="2000" dirty="0">
                <a:solidFill>
                  <a:srgbClr val="FF9900"/>
                </a:solidFill>
              </a:rPr>
            </a:br>
            <a:br>
              <a:rPr lang="en-US" sz="2000" dirty="0">
                <a:solidFill>
                  <a:srgbClr val="FF9900"/>
                </a:solidFill>
              </a:rPr>
            </a:br>
            <a:r>
              <a:rPr lang="en-US" sz="2000" dirty="0">
                <a:solidFill>
                  <a:srgbClr val="FF9900"/>
                </a:solidFill>
              </a:rPr>
              <a:t>    &lt;insert context="instance('SVARS')/items"</a:t>
            </a:r>
            <a:br>
              <a:rPr lang="en-US" sz="2000" dirty="0">
                <a:solidFill>
                  <a:srgbClr val="FF9900"/>
                </a:solidFill>
              </a:rPr>
            </a:br>
            <a:r>
              <a:rPr lang="en-US" sz="2000" dirty="0">
                <a:solidFill>
                  <a:srgbClr val="FF9900"/>
                </a:solidFill>
              </a:rPr>
              <a:t>               origin="instance('DATA')/items/item"/&gt;</a:t>
            </a:r>
            <a:br>
              <a:rPr lang="en-US" sz="2000" dirty="0">
                <a:solidFill>
                  <a:srgbClr val="FF9900"/>
                </a:solidFill>
              </a:rPr>
            </a:br>
            <a:br>
              <a:rPr lang="en-US" sz="2000" dirty="0">
                <a:solidFill>
                  <a:srgbClr val="FF9900"/>
                </a:solidFill>
              </a:rPr>
            </a:br>
            <a:r>
              <a:rPr lang="en-US" sz="2000" dirty="0">
                <a:solidFill>
                  <a:srgbClr val="FF9900"/>
                </a:solidFill>
              </a:rPr>
              <a:t>    &lt;action </a:t>
            </a:r>
            <a:r>
              <a:rPr lang="en-US" sz="2000" dirty="0">
                <a:solidFill>
                  <a:srgbClr val="FF0000"/>
                </a:solidFill>
              </a:rPr>
              <a:t>while=</a:t>
            </a:r>
            <a:r>
              <a:rPr lang="en-US" sz="2000" dirty="0">
                <a:solidFill>
                  <a:srgbClr val="FF9900"/>
                </a:solidFill>
              </a:rPr>
              <a:t>"instance('SVARS')/items/item"&gt;</a:t>
            </a:r>
            <a:br>
              <a:rPr lang="en-US" sz="2000" dirty="0">
                <a:solidFill>
                  <a:srgbClr val="FF9900"/>
                </a:solidFill>
              </a:rPr>
            </a:br>
            <a:r>
              <a:rPr lang="en-US" sz="2000" dirty="0">
                <a:solidFill>
                  <a:srgbClr val="FF9900"/>
                </a:solidFill>
              </a:rPr>
              <a:t>        …</a:t>
            </a:r>
            <a:br>
              <a:rPr lang="en-US" sz="2000" dirty="0">
                <a:solidFill>
                  <a:srgbClr val="FF9900"/>
                </a:solidFill>
              </a:rPr>
            </a:br>
            <a:r>
              <a:rPr lang="en-US" sz="2000" dirty="0">
                <a:solidFill>
                  <a:srgbClr val="FF9900"/>
                </a:solidFill>
              </a:rPr>
              <a:t>    &lt;/action&gt;</a:t>
            </a:r>
            <a:br>
              <a:rPr lang="en-US" sz="2000" dirty="0">
                <a:solidFill>
                  <a:srgbClr val="FF9900"/>
                </a:solidFill>
              </a:rPr>
            </a:br>
            <a:br>
              <a:rPr lang="en-US" sz="2000" dirty="0">
                <a:solidFill>
                  <a:srgbClr val="FF9900"/>
                </a:solidFill>
              </a:rPr>
            </a:br>
            <a:r>
              <a:rPr lang="en-US" sz="2000" dirty="0">
                <a:solidFill>
                  <a:srgbClr val="FF9900"/>
                </a:solidFill>
              </a:rPr>
              <a:t>    … </a:t>
            </a:r>
            <a:r>
              <a:rPr lang="en-US" sz="2000" dirty="0">
                <a:solidFill>
                  <a:schemeClr val="bg1">
                    <a:lumMod val="50000"/>
                  </a:schemeClr>
                </a:solidFill>
              </a:rPr>
              <a:t>&lt;!-- Actions to move the sorted list to original location --&gt;</a:t>
            </a:r>
            <a:br>
              <a:rPr lang="en-US" sz="2000" dirty="0">
                <a:solidFill>
                  <a:srgbClr val="FF9900"/>
                </a:solidFill>
              </a:rPr>
            </a:br>
            <a:r>
              <a:rPr lang="en-US" sz="2000" dirty="0">
                <a:solidFill>
                  <a:srgbClr val="FF9900"/>
                </a:solidFill>
              </a:rPr>
              <a:t>&lt;/action&gt; </a:t>
            </a:r>
            <a:br>
              <a:rPr lang="en-US" sz="2000" dirty="0">
                <a:solidFill>
                  <a:srgbClr val="FF9900"/>
                </a:solidFill>
              </a:rPr>
            </a:br>
            <a:endParaRPr lang="en-US" sz="2000" dirty="0">
              <a:solidFill>
                <a:srgbClr val="FF9900"/>
              </a:solidFill>
            </a:endParaRPr>
          </a:p>
        </p:txBody>
      </p:sp>
    </p:spTree>
    <p:extLst>
      <p:ext uri="{BB962C8B-B14F-4D97-AF65-F5344CB8AC3E}">
        <p14:creationId xmlns:p14="http://schemas.microsoft.com/office/powerpoint/2010/main" val="1799771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Data Processing Algorithms: Sort, III</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10144126" cy="6041362"/>
          </a:xfrm>
        </p:spPr>
        <p:txBody>
          <a:bodyPr>
            <a:normAutofit lnSpcReduction="10000"/>
          </a:bodyPr>
          <a:lstStyle/>
          <a:p>
            <a:r>
              <a:rPr lang="en-US" sz="2400" dirty="0"/>
              <a:t>The inner logical level of the selection sort</a:t>
            </a:r>
          </a:p>
          <a:p>
            <a:pPr lvl="1"/>
            <a:r>
              <a:rPr lang="en-US" sz="2200" dirty="0"/>
              <a:t>Initialize the ‘least’ to the first item’s key</a:t>
            </a:r>
          </a:p>
          <a:p>
            <a:pPr lvl="1"/>
            <a:r>
              <a:rPr lang="en-US" sz="2200" dirty="0"/>
              <a:t>Iterate to find the least</a:t>
            </a:r>
          </a:p>
          <a:p>
            <a:pPr lvl="2"/>
            <a:r>
              <a:rPr lang="en-US" sz="2000" dirty="0"/>
              <a:t>Use </a:t>
            </a:r>
            <a:r>
              <a:rPr lang="en-US" sz="2000" dirty="0">
                <a:solidFill>
                  <a:srgbClr val="FF0000"/>
                </a:solidFill>
              </a:rPr>
              <a:t>declarative infusion </a:t>
            </a:r>
            <a:r>
              <a:rPr lang="en-US" sz="2000" dirty="0"/>
              <a:t>for numeric keys or an XForms loop for strings</a:t>
            </a:r>
          </a:p>
          <a:p>
            <a:pPr lvl="2"/>
            <a:r>
              <a:rPr lang="en-US" sz="2000" dirty="0"/>
              <a:t>Use </a:t>
            </a:r>
            <a:r>
              <a:rPr lang="en-US" sz="2000" dirty="0">
                <a:solidFill>
                  <a:srgbClr val="FF0000"/>
                </a:solidFill>
              </a:rPr>
              <a:t>declarative infusion</a:t>
            </a:r>
            <a:r>
              <a:rPr lang="en-US" sz="2000" dirty="0"/>
              <a:t> to solve for multiple nodes having equal keys  </a:t>
            </a:r>
          </a:p>
          <a:p>
            <a:pPr lvl="1"/>
            <a:r>
              <a:rPr lang="en-US" sz="2200" dirty="0"/>
              <a:t>Move the minimum item from the unsorted list to the sorted list</a:t>
            </a:r>
            <a:br>
              <a:rPr lang="en-US" sz="1800" dirty="0">
                <a:solidFill>
                  <a:srgbClr val="FF9900"/>
                </a:solidFill>
              </a:rPr>
            </a:br>
            <a:br>
              <a:rPr lang="en-US" sz="800" dirty="0">
                <a:solidFill>
                  <a:srgbClr val="FF9900"/>
                </a:solidFill>
              </a:rPr>
            </a:br>
            <a:r>
              <a:rPr lang="en-US" sz="2000" dirty="0">
                <a:solidFill>
                  <a:srgbClr val="FF9900"/>
                </a:solidFill>
              </a:rPr>
              <a:t>&lt;action while="instance('SVARS')/items/item"&gt;</a:t>
            </a:r>
            <a:br>
              <a:rPr lang="en-US" sz="2000" dirty="0">
                <a:solidFill>
                  <a:srgbClr val="FF9900"/>
                </a:solidFill>
              </a:rPr>
            </a:br>
            <a:br>
              <a:rPr lang="en-US" sz="2000" dirty="0">
                <a:solidFill>
                  <a:srgbClr val="FF9900"/>
                </a:solidFill>
              </a:rPr>
            </a:br>
            <a:r>
              <a:rPr lang="en-US" sz="2000" dirty="0">
                <a:solidFill>
                  <a:srgbClr val="FF9900"/>
                </a:solidFill>
              </a:rPr>
              <a:t>    &lt;setvalue ref="instance('SVARS')/least" value="../items/item[1]/num"/&gt;</a:t>
            </a:r>
            <a:br>
              <a:rPr lang="en-US" sz="2000" dirty="0">
                <a:solidFill>
                  <a:srgbClr val="FF9900"/>
                </a:solidFill>
              </a:rPr>
            </a:br>
            <a:br>
              <a:rPr lang="en-US" sz="2000" dirty="0">
                <a:solidFill>
                  <a:srgbClr val="FF9900"/>
                </a:solidFill>
              </a:rPr>
            </a:br>
            <a:r>
              <a:rPr lang="en-US" sz="2000" dirty="0">
                <a:solidFill>
                  <a:srgbClr val="FF9900"/>
                </a:solidFill>
              </a:rPr>
              <a:t>    &lt;setvalue ref="instance('SVARS')/least" value="</a:t>
            </a:r>
            <a:r>
              <a:rPr lang="en-US" sz="2000" dirty="0">
                <a:solidFill>
                  <a:srgbClr val="FF0000"/>
                </a:solidFill>
              </a:rPr>
              <a:t>min</a:t>
            </a:r>
            <a:r>
              <a:rPr lang="en-US" sz="2000" dirty="0">
                <a:solidFill>
                  <a:srgbClr val="FF9900"/>
                </a:solidFill>
              </a:rPr>
              <a:t>(../items/item/num)"/&gt;</a:t>
            </a:r>
            <a:br>
              <a:rPr lang="en-US" sz="2000" dirty="0">
                <a:solidFill>
                  <a:srgbClr val="FF9900"/>
                </a:solidFill>
              </a:rPr>
            </a:br>
            <a:br>
              <a:rPr lang="en-US" sz="2000" dirty="0">
                <a:solidFill>
                  <a:srgbClr val="FF9900"/>
                </a:solidFill>
              </a:rPr>
            </a:br>
            <a:r>
              <a:rPr lang="en-US" sz="2000" dirty="0">
                <a:solidFill>
                  <a:srgbClr val="FF9900"/>
                </a:solidFill>
              </a:rPr>
              <a:t>    &lt;insert context="instance('SVARS')/sorted" </a:t>
            </a:r>
            <a:br>
              <a:rPr lang="en-US" sz="2000" dirty="0">
                <a:solidFill>
                  <a:srgbClr val="FF9900"/>
                </a:solidFill>
              </a:rPr>
            </a:br>
            <a:r>
              <a:rPr lang="en-US" sz="2000" dirty="0">
                <a:solidFill>
                  <a:srgbClr val="FF9900"/>
                </a:solidFill>
              </a:rPr>
              <a:t>               </a:t>
            </a:r>
            <a:r>
              <a:rPr lang="en-US" sz="2000" dirty="0">
                <a:solidFill>
                  <a:srgbClr val="7030A0"/>
                </a:solidFill>
              </a:rPr>
              <a:t>nodeset="item" at="last()" position="after" </a:t>
            </a:r>
            <a:br>
              <a:rPr lang="en-US" sz="2000" dirty="0">
                <a:solidFill>
                  <a:srgbClr val="FF9900"/>
                </a:solidFill>
              </a:rPr>
            </a:br>
            <a:r>
              <a:rPr lang="en-US" sz="2000" dirty="0">
                <a:solidFill>
                  <a:srgbClr val="FF9900"/>
                </a:solidFill>
              </a:rPr>
              <a:t>               origin="../items/item</a:t>
            </a:r>
            <a:r>
              <a:rPr lang="en-US" sz="2000" dirty="0">
                <a:solidFill>
                  <a:srgbClr val="FF0000"/>
                </a:solidFill>
              </a:rPr>
              <a:t>[</a:t>
            </a:r>
            <a:r>
              <a:rPr lang="en-US" sz="2000" dirty="0">
                <a:solidFill>
                  <a:srgbClr val="FF9900"/>
                </a:solidFill>
              </a:rPr>
              <a:t>num=instance('SVARS')/least</a:t>
            </a:r>
            <a:r>
              <a:rPr lang="en-US" sz="2000" dirty="0">
                <a:solidFill>
                  <a:srgbClr val="FF0000"/>
                </a:solidFill>
              </a:rPr>
              <a:t>]</a:t>
            </a:r>
            <a:r>
              <a:rPr lang="en-US" sz="2000" dirty="0">
                <a:solidFill>
                  <a:srgbClr val="FF9900"/>
                </a:solidFill>
              </a:rPr>
              <a:t>"/&gt;</a:t>
            </a:r>
            <a:br>
              <a:rPr lang="en-US" sz="2000" dirty="0">
                <a:solidFill>
                  <a:srgbClr val="FF9900"/>
                </a:solidFill>
              </a:rPr>
            </a:br>
            <a:br>
              <a:rPr lang="en-US" sz="900" dirty="0">
                <a:solidFill>
                  <a:srgbClr val="FF9900"/>
                </a:solidFill>
              </a:rPr>
            </a:br>
            <a:r>
              <a:rPr lang="en-US" sz="2000" dirty="0">
                <a:solidFill>
                  <a:srgbClr val="FF9900"/>
                </a:solidFill>
              </a:rPr>
              <a:t>    &lt;delete nodeset="instance('SVARS')/items/item</a:t>
            </a:r>
            <a:r>
              <a:rPr lang="en-US" sz="2000" dirty="0">
                <a:solidFill>
                  <a:srgbClr val="FF0000"/>
                </a:solidFill>
              </a:rPr>
              <a:t>[</a:t>
            </a:r>
            <a:br>
              <a:rPr lang="en-US" sz="2000" dirty="0">
                <a:solidFill>
                  <a:srgbClr val="FF9900"/>
                </a:solidFill>
              </a:rPr>
            </a:br>
            <a:r>
              <a:rPr lang="en-US" sz="2000" dirty="0">
                <a:solidFill>
                  <a:srgbClr val="FF9900"/>
                </a:solidFill>
              </a:rPr>
              <a:t>                                             num=instance('SVARS')/least</a:t>
            </a:r>
            <a:r>
              <a:rPr lang="en-US" sz="2000" dirty="0">
                <a:solidFill>
                  <a:srgbClr val="FF0000"/>
                </a:solidFill>
              </a:rPr>
              <a:t>]</a:t>
            </a:r>
            <a:r>
              <a:rPr lang="en-US" sz="2000" dirty="0">
                <a:solidFill>
                  <a:srgbClr val="FF9900"/>
                </a:solidFill>
              </a:rPr>
              <a:t>"/&gt;</a:t>
            </a:r>
            <a:br>
              <a:rPr lang="en-US" sz="2000" dirty="0">
                <a:solidFill>
                  <a:srgbClr val="FF9900"/>
                </a:solidFill>
              </a:rPr>
            </a:br>
            <a:r>
              <a:rPr lang="en-US" sz="2000" dirty="0">
                <a:solidFill>
                  <a:srgbClr val="FF9900"/>
                </a:solidFill>
              </a:rPr>
              <a:t>&lt;/action&gt;</a:t>
            </a:r>
          </a:p>
        </p:txBody>
      </p:sp>
    </p:spTree>
    <p:extLst>
      <p:ext uri="{BB962C8B-B14F-4D97-AF65-F5344CB8AC3E}">
        <p14:creationId xmlns:p14="http://schemas.microsoft.com/office/powerpoint/2010/main" val="1958511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387416" cy="660400"/>
          </a:xfrm>
        </p:spPr>
        <p:txBody>
          <a:bodyPr>
            <a:normAutofit fontScale="90000"/>
          </a:bodyPr>
          <a:lstStyle/>
          <a:p>
            <a:r>
              <a:rPr lang="en-US" dirty="0"/>
              <a:t>Multitasking Coordination: Non-Blocking Loops </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10144126" cy="5885123"/>
          </a:xfrm>
        </p:spPr>
        <p:txBody>
          <a:bodyPr>
            <a:normAutofit lnSpcReduction="10000"/>
          </a:bodyPr>
          <a:lstStyle/>
          <a:p>
            <a:r>
              <a:rPr lang="en-US" sz="2400" dirty="0"/>
              <a:t>Loops and ‘if’ conditionals help with advanced use cases, but…</a:t>
            </a:r>
          </a:p>
          <a:p>
            <a:r>
              <a:rPr lang="en-US" sz="2400" dirty="0"/>
              <a:t>Algorithms can block for too long as data sets grow, so… </a:t>
            </a:r>
          </a:p>
          <a:p>
            <a:r>
              <a:rPr lang="en-US" sz="2400" dirty="0"/>
              <a:t>XForms has an alternative non-blocking loop pattern: </a:t>
            </a:r>
          </a:p>
          <a:p>
            <a:pPr lvl="1"/>
            <a:r>
              <a:rPr lang="en-US" sz="2200" dirty="0"/>
              <a:t>Use ‘if’ instead of ‘while’ to run one iteration of the loop body</a:t>
            </a:r>
          </a:p>
          <a:p>
            <a:pPr lvl="1"/>
            <a:r>
              <a:rPr lang="en-US" sz="2200" dirty="0"/>
              <a:t>Use delayed event dispatching to reinvoke </a:t>
            </a:r>
            <a:r>
              <a:rPr lang="en-US" sz="2200" i="1" dirty="0"/>
              <a:t>after</a:t>
            </a:r>
            <a:r>
              <a:rPr lang="en-US" sz="2200" dirty="0"/>
              <a:t> yielding</a:t>
            </a:r>
            <a:br>
              <a:rPr lang="en-US" sz="1800" dirty="0">
                <a:solidFill>
                  <a:srgbClr val="FF9900"/>
                </a:solidFill>
              </a:rPr>
            </a:br>
            <a:br>
              <a:rPr lang="en-US" sz="800" dirty="0">
                <a:solidFill>
                  <a:srgbClr val="FF9900"/>
                </a:solidFill>
              </a:rPr>
            </a:br>
            <a:r>
              <a:rPr lang="en-US" sz="2000" dirty="0">
                <a:solidFill>
                  <a:srgbClr val="FF9900"/>
                </a:solidFill>
              </a:rPr>
              <a:t>&lt;action ev:event="sel-sort-num"&gt;</a:t>
            </a:r>
            <a:br>
              <a:rPr lang="en-US" sz="2000" dirty="0">
                <a:solidFill>
                  <a:srgbClr val="FF9900"/>
                </a:solidFill>
              </a:rPr>
            </a:br>
            <a:r>
              <a:rPr lang="en-US" sz="2000" dirty="0">
                <a:solidFill>
                  <a:srgbClr val="FF9900"/>
                </a:solidFill>
              </a:rPr>
              <a:t>    … </a:t>
            </a:r>
            <a:r>
              <a:rPr lang="en-US" sz="2000" dirty="0">
                <a:solidFill>
                  <a:schemeClr val="bg1">
                    <a:lumMod val="50000"/>
                  </a:schemeClr>
                </a:solidFill>
              </a:rPr>
              <a:t>&lt;!– Initialize, e.g. make copy of data --&gt;</a:t>
            </a:r>
            <a:br>
              <a:rPr lang="en-US" sz="2000" dirty="0">
                <a:solidFill>
                  <a:srgbClr val="FF9900"/>
                </a:solidFill>
              </a:rPr>
            </a:br>
            <a:r>
              <a:rPr lang="en-US" sz="2000" dirty="0">
                <a:solidFill>
                  <a:srgbClr val="FF9900"/>
                </a:solidFill>
              </a:rPr>
              <a:t>    </a:t>
            </a:r>
            <a:r>
              <a:rPr lang="en-US" sz="2000" dirty="0">
                <a:solidFill>
                  <a:srgbClr val="FF0000"/>
                </a:solidFill>
              </a:rPr>
              <a:t>&lt;dispatch</a:t>
            </a:r>
            <a:r>
              <a:rPr lang="en-US" sz="2000" dirty="0">
                <a:solidFill>
                  <a:srgbClr val="FF9900"/>
                </a:solidFill>
              </a:rPr>
              <a:t> name="</a:t>
            </a:r>
            <a:r>
              <a:rPr lang="en-US" sz="2000" dirty="0">
                <a:solidFill>
                  <a:srgbClr val="FF0000"/>
                </a:solidFill>
              </a:rPr>
              <a:t>sel-sort-num-background-task</a:t>
            </a:r>
            <a:r>
              <a:rPr lang="en-US" sz="2000" dirty="0">
                <a:solidFill>
                  <a:srgbClr val="FF9900"/>
                </a:solidFill>
              </a:rPr>
              <a:t>" targetid="M"/&gt;</a:t>
            </a:r>
            <a:br>
              <a:rPr lang="en-US" sz="2000" dirty="0">
                <a:solidFill>
                  <a:srgbClr val="FF9900"/>
                </a:solidFill>
              </a:rPr>
            </a:br>
            <a:r>
              <a:rPr lang="en-US" sz="2000" dirty="0">
                <a:solidFill>
                  <a:srgbClr val="FF9900"/>
                </a:solidFill>
              </a:rPr>
              <a:t>&lt;/action&gt;</a:t>
            </a:r>
            <a:br>
              <a:rPr lang="en-US" sz="2000" dirty="0">
                <a:solidFill>
                  <a:srgbClr val="FF9900"/>
                </a:solidFill>
              </a:rPr>
            </a:br>
            <a:br>
              <a:rPr lang="en-US" sz="2000" dirty="0">
                <a:solidFill>
                  <a:srgbClr val="FF9900"/>
                </a:solidFill>
              </a:rPr>
            </a:br>
            <a:r>
              <a:rPr lang="en-US" sz="2000" dirty="0">
                <a:solidFill>
                  <a:srgbClr val="FF9900"/>
                </a:solidFill>
              </a:rPr>
              <a:t>&lt;action ev:event="</a:t>
            </a:r>
            <a:r>
              <a:rPr lang="en-US" sz="2000" dirty="0">
                <a:solidFill>
                  <a:srgbClr val="FF0000"/>
                </a:solidFill>
              </a:rPr>
              <a:t>sel-sort-num-background-task</a:t>
            </a:r>
            <a:r>
              <a:rPr lang="en-US" sz="2000" dirty="0">
                <a:solidFill>
                  <a:srgbClr val="FF9900"/>
                </a:solidFill>
              </a:rPr>
              <a:t>"&gt;</a:t>
            </a:r>
            <a:br>
              <a:rPr lang="en-US" sz="2000" dirty="0">
                <a:solidFill>
                  <a:srgbClr val="FF9900"/>
                </a:solidFill>
              </a:rPr>
            </a:br>
            <a:r>
              <a:rPr lang="en-US" sz="2000" dirty="0">
                <a:solidFill>
                  <a:srgbClr val="FF9900"/>
                </a:solidFill>
              </a:rPr>
              <a:t>    &lt;action </a:t>
            </a:r>
            <a:r>
              <a:rPr lang="en-US" sz="2000" dirty="0">
                <a:solidFill>
                  <a:srgbClr val="FF0000"/>
                </a:solidFill>
              </a:rPr>
              <a:t>if="instance('SVARS')/items/item"</a:t>
            </a:r>
            <a:r>
              <a:rPr lang="en-US" sz="2000" dirty="0">
                <a:solidFill>
                  <a:srgbClr val="FF9900"/>
                </a:solidFill>
              </a:rPr>
              <a:t>&gt;</a:t>
            </a:r>
            <a:br>
              <a:rPr lang="en-US" sz="2000" dirty="0">
                <a:solidFill>
                  <a:srgbClr val="FF9900"/>
                </a:solidFill>
              </a:rPr>
            </a:br>
            <a:r>
              <a:rPr lang="en-US" sz="2000" dirty="0">
                <a:solidFill>
                  <a:srgbClr val="FF9900"/>
                </a:solidFill>
              </a:rPr>
              <a:t>        … </a:t>
            </a:r>
            <a:r>
              <a:rPr lang="en-US" sz="2000" dirty="0">
                <a:solidFill>
                  <a:schemeClr val="bg1">
                    <a:lumMod val="50000"/>
                  </a:schemeClr>
                </a:solidFill>
              </a:rPr>
              <a:t>&lt;!-- One iteration of outer loop body --&gt;</a:t>
            </a:r>
            <a:br>
              <a:rPr lang="en-US" sz="2000" dirty="0">
                <a:solidFill>
                  <a:srgbClr val="FF9900"/>
                </a:solidFill>
              </a:rPr>
            </a:br>
            <a:r>
              <a:rPr lang="en-US" sz="2000" dirty="0">
                <a:solidFill>
                  <a:srgbClr val="FF9900"/>
                </a:solidFill>
              </a:rPr>
              <a:t>        </a:t>
            </a:r>
            <a:r>
              <a:rPr lang="en-US" sz="2000" dirty="0">
                <a:solidFill>
                  <a:srgbClr val="FF0000"/>
                </a:solidFill>
              </a:rPr>
              <a:t>&lt;dispatch</a:t>
            </a:r>
            <a:r>
              <a:rPr lang="en-US" sz="2000" dirty="0">
                <a:solidFill>
                  <a:srgbClr val="FF9900"/>
                </a:solidFill>
              </a:rPr>
              <a:t> name="</a:t>
            </a:r>
            <a:r>
              <a:rPr lang="en-US" sz="2000" dirty="0">
                <a:solidFill>
                  <a:srgbClr val="FF0000"/>
                </a:solidFill>
              </a:rPr>
              <a:t>sel-sort-num-background-task</a:t>
            </a:r>
            <a:r>
              <a:rPr lang="en-US" sz="2000" dirty="0">
                <a:solidFill>
                  <a:srgbClr val="FF9900"/>
                </a:solidFill>
              </a:rPr>
              <a:t>" </a:t>
            </a:r>
            <a:r>
              <a:rPr lang="en-US" sz="2000" u="sng" dirty="0">
                <a:solidFill>
                  <a:srgbClr val="FF0000"/>
                </a:solidFill>
              </a:rPr>
              <a:t>delay="4"</a:t>
            </a:r>
            <a:br>
              <a:rPr lang="en-US" sz="2000" dirty="0">
                <a:solidFill>
                  <a:srgbClr val="FF9900"/>
                </a:solidFill>
              </a:rPr>
            </a:br>
            <a:r>
              <a:rPr lang="en-US" sz="2000" dirty="0">
                <a:solidFill>
                  <a:srgbClr val="FF9900"/>
                </a:solidFill>
              </a:rPr>
              <a:t>                       targetid="M“/&gt; </a:t>
            </a:r>
            <a:br>
              <a:rPr lang="en-US" sz="2000" dirty="0">
                <a:solidFill>
                  <a:srgbClr val="FF9900"/>
                </a:solidFill>
              </a:rPr>
            </a:br>
            <a:r>
              <a:rPr lang="en-US" sz="2000" dirty="0">
                <a:solidFill>
                  <a:srgbClr val="FF9900"/>
                </a:solidFill>
              </a:rPr>
              <a:t>    &lt;/action&gt;</a:t>
            </a:r>
            <a:br>
              <a:rPr lang="en-US" sz="2000" dirty="0">
                <a:solidFill>
                  <a:srgbClr val="FF9900"/>
                </a:solidFill>
              </a:rPr>
            </a:br>
            <a:r>
              <a:rPr lang="en-US" sz="2000" dirty="0">
                <a:solidFill>
                  <a:srgbClr val="FF9900"/>
                </a:solidFill>
              </a:rPr>
              <a:t>    … </a:t>
            </a:r>
            <a:br>
              <a:rPr lang="en-US" sz="2000" dirty="0">
                <a:solidFill>
                  <a:srgbClr val="FF9900"/>
                </a:solidFill>
              </a:rPr>
            </a:br>
            <a:r>
              <a:rPr lang="en-US" sz="2000" dirty="0">
                <a:solidFill>
                  <a:srgbClr val="FF9900"/>
                </a:solidFill>
              </a:rPr>
              <a:t>&lt;/action&gt;</a:t>
            </a:r>
          </a:p>
        </p:txBody>
      </p:sp>
    </p:spTree>
    <p:extLst>
      <p:ext uri="{BB962C8B-B14F-4D97-AF65-F5344CB8AC3E}">
        <p14:creationId xmlns:p14="http://schemas.microsoft.com/office/powerpoint/2010/main" val="17293120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374716" cy="660400"/>
          </a:xfrm>
        </p:spPr>
        <p:txBody>
          <a:bodyPr>
            <a:normAutofit/>
          </a:bodyPr>
          <a:lstStyle/>
          <a:p>
            <a:r>
              <a:rPr lang="en-US" dirty="0"/>
              <a:t>Multitasking Coordination: Control Variables</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10144126" cy="5885123"/>
          </a:xfrm>
        </p:spPr>
        <p:txBody>
          <a:bodyPr>
            <a:normAutofit/>
          </a:bodyPr>
          <a:lstStyle/>
          <a:p>
            <a:r>
              <a:rPr lang="en-US" sz="2400" dirty="0"/>
              <a:t>Attributes can be used to add control variables for multitasking</a:t>
            </a:r>
          </a:p>
          <a:p>
            <a:pPr lvl="1"/>
            <a:r>
              <a:rPr lang="en-US" sz="2200" dirty="0"/>
              <a:t>@key – distinguishes which sort algorithm the variables control</a:t>
            </a:r>
          </a:p>
          <a:p>
            <a:pPr lvl="1"/>
            <a:r>
              <a:rPr lang="en-US" sz="2200" dirty="0"/>
              <a:t>@state – controls algorithm execution (play, pause, and stop)</a:t>
            </a:r>
          </a:p>
          <a:p>
            <a:pPr lvl="1"/>
            <a:r>
              <a:rPr lang="en-US" sz="2200" dirty="0"/>
              <a:t>@priority – controls the amount of delay between iterations</a:t>
            </a:r>
            <a:endParaRPr lang="en-US" sz="2000" dirty="0">
              <a:solidFill>
                <a:srgbClr val="FF9900"/>
              </a:solidFill>
            </a:endParaRPr>
          </a:p>
          <a:p>
            <a:pPr marL="457200" lvl="1" indent="0">
              <a:buNone/>
            </a:pPr>
            <a:endParaRPr lang="en-US" sz="2000" dirty="0">
              <a:solidFill>
                <a:srgbClr val="FF9900"/>
              </a:solidFill>
            </a:endParaRPr>
          </a:p>
          <a:p>
            <a:pPr marL="457200" lvl="1" indent="0">
              <a:buNone/>
            </a:pPr>
            <a:r>
              <a:rPr lang="en-US" sz="2000" dirty="0">
                <a:solidFill>
                  <a:srgbClr val="FF9900"/>
                </a:solidFill>
              </a:rPr>
              <a:t>&lt;instance id="SVARS"&gt;</a:t>
            </a:r>
            <a:br>
              <a:rPr lang="en-US" sz="2000" dirty="0">
                <a:solidFill>
                  <a:srgbClr val="FF9900"/>
                </a:solidFill>
              </a:rPr>
            </a:br>
            <a:r>
              <a:rPr lang="en-US" sz="2000" dirty="0">
                <a:solidFill>
                  <a:srgbClr val="FF9900"/>
                </a:solidFill>
              </a:rPr>
              <a:t>    &lt;sort xmlns="" </a:t>
            </a:r>
            <a:r>
              <a:rPr lang="en-US" sz="2000" dirty="0">
                <a:solidFill>
                  <a:srgbClr val="FF0000"/>
                </a:solidFill>
              </a:rPr>
              <a:t>key</a:t>
            </a:r>
            <a:r>
              <a:rPr lang="en-US" sz="2000" dirty="0">
                <a:solidFill>
                  <a:srgbClr val="FF9900"/>
                </a:solidFill>
              </a:rPr>
              <a:t>="</a:t>
            </a:r>
            <a:r>
              <a:rPr lang="en-US" sz="2000" dirty="0">
                <a:solidFill>
                  <a:schemeClr val="bg1">
                    <a:lumMod val="50000"/>
                  </a:schemeClr>
                </a:solidFill>
              </a:rPr>
              <a:t>num</a:t>
            </a:r>
            <a:r>
              <a:rPr lang="en-US" sz="2000" dirty="0">
                <a:solidFill>
                  <a:srgbClr val="FF9900"/>
                </a:solidFill>
              </a:rPr>
              <a:t> | </a:t>
            </a:r>
            <a:r>
              <a:rPr lang="en-US" sz="2000" dirty="0">
                <a:solidFill>
                  <a:schemeClr val="bg1">
                    <a:lumMod val="50000"/>
                  </a:schemeClr>
                </a:solidFill>
              </a:rPr>
              <a:t>name</a:t>
            </a:r>
            <a:r>
              <a:rPr lang="en-US" sz="2000" dirty="0">
                <a:solidFill>
                  <a:srgbClr val="FF9900"/>
                </a:solidFill>
              </a:rPr>
              <a:t>" </a:t>
            </a:r>
            <a:r>
              <a:rPr lang="en-US" sz="2000" dirty="0">
                <a:solidFill>
                  <a:srgbClr val="FF0000"/>
                </a:solidFill>
              </a:rPr>
              <a:t>state</a:t>
            </a:r>
            <a:r>
              <a:rPr lang="en-US" sz="2000" dirty="0">
                <a:solidFill>
                  <a:srgbClr val="FF9900"/>
                </a:solidFill>
              </a:rPr>
              <a:t>="</a:t>
            </a:r>
            <a:r>
              <a:rPr lang="en-US" sz="2000" dirty="0">
                <a:solidFill>
                  <a:schemeClr val="bg1">
                    <a:lumMod val="50000"/>
                  </a:schemeClr>
                </a:solidFill>
              </a:rPr>
              <a:t>play</a:t>
            </a:r>
            <a:r>
              <a:rPr lang="en-US" sz="2000" dirty="0">
                <a:solidFill>
                  <a:srgbClr val="FF9900"/>
                </a:solidFill>
              </a:rPr>
              <a:t> | </a:t>
            </a:r>
            <a:r>
              <a:rPr lang="en-US" sz="2000" dirty="0">
                <a:solidFill>
                  <a:schemeClr val="bg1">
                    <a:lumMod val="50000"/>
                  </a:schemeClr>
                </a:solidFill>
              </a:rPr>
              <a:t>pause</a:t>
            </a:r>
            <a:r>
              <a:rPr lang="en-US" sz="2000" dirty="0">
                <a:solidFill>
                  <a:srgbClr val="FF9900"/>
                </a:solidFill>
              </a:rPr>
              <a:t> | </a:t>
            </a:r>
            <a:r>
              <a:rPr lang="en-US" sz="2000" dirty="0">
                <a:solidFill>
                  <a:schemeClr val="bg1">
                    <a:lumMod val="50000"/>
                  </a:schemeClr>
                </a:solidFill>
              </a:rPr>
              <a:t>stop</a:t>
            </a:r>
            <a:r>
              <a:rPr lang="en-US" sz="2000" dirty="0">
                <a:solidFill>
                  <a:srgbClr val="FF9900"/>
                </a:solidFill>
              </a:rPr>
              <a:t>" </a:t>
            </a:r>
            <a:r>
              <a:rPr lang="en-US" sz="2000" dirty="0">
                <a:solidFill>
                  <a:srgbClr val="FF0000"/>
                </a:solidFill>
              </a:rPr>
              <a:t>priority</a:t>
            </a:r>
            <a:r>
              <a:rPr lang="en-US" sz="2000" dirty="0">
                <a:solidFill>
                  <a:srgbClr val="FF9900"/>
                </a:solidFill>
              </a:rPr>
              <a:t>=“</a:t>
            </a:r>
            <a:r>
              <a:rPr lang="en-US" sz="2000" i="1" dirty="0">
                <a:solidFill>
                  <a:schemeClr val="bg1">
                    <a:lumMod val="50000"/>
                  </a:schemeClr>
                </a:solidFill>
              </a:rPr>
              <a:t>nnn</a:t>
            </a:r>
            <a:r>
              <a:rPr lang="en-US" sz="2000" dirty="0">
                <a:solidFill>
                  <a:srgbClr val="FF9900"/>
                </a:solidFill>
              </a:rPr>
              <a:t>"&gt;</a:t>
            </a:r>
            <a:br>
              <a:rPr lang="en-US" sz="2000" dirty="0">
                <a:solidFill>
                  <a:srgbClr val="FF9900"/>
                </a:solidFill>
              </a:rPr>
            </a:br>
            <a:r>
              <a:rPr lang="en-US" sz="2000" dirty="0">
                <a:solidFill>
                  <a:srgbClr val="FF9900"/>
                </a:solidFill>
              </a:rPr>
              <a:t>        &lt;items/&gt;</a:t>
            </a:r>
            <a:br>
              <a:rPr lang="en-US" sz="2000" dirty="0">
                <a:solidFill>
                  <a:srgbClr val="FF9900"/>
                </a:solidFill>
              </a:rPr>
            </a:br>
            <a:r>
              <a:rPr lang="en-US" sz="2000" dirty="0">
                <a:solidFill>
                  <a:srgbClr val="FF9900"/>
                </a:solidFill>
              </a:rPr>
              <a:t>        &lt;sorted/&gt;</a:t>
            </a:r>
            <a:br>
              <a:rPr lang="en-US" sz="2000" dirty="0">
                <a:solidFill>
                  <a:srgbClr val="FF9900"/>
                </a:solidFill>
              </a:rPr>
            </a:br>
            <a:r>
              <a:rPr lang="en-US" sz="2000" dirty="0">
                <a:solidFill>
                  <a:srgbClr val="FF9900"/>
                </a:solidFill>
              </a:rPr>
              <a:t>        &lt;least/&gt;</a:t>
            </a:r>
            <a:br>
              <a:rPr lang="en-US" sz="2000" dirty="0">
                <a:solidFill>
                  <a:srgbClr val="FF9900"/>
                </a:solidFill>
              </a:rPr>
            </a:br>
            <a:r>
              <a:rPr lang="en-US" sz="2000" dirty="0">
                <a:solidFill>
                  <a:srgbClr val="FF9900"/>
                </a:solidFill>
              </a:rPr>
              <a:t>    &lt;/sort&gt;</a:t>
            </a:r>
            <a:br>
              <a:rPr lang="en-US" sz="2000" dirty="0">
                <a:solidFill>
                  <a:srgbClr val="FF9900"/>
                </a:solidFill>
              </a:rPr>
            </a:br>
            <a:r>
              <a:rPr lang="en-US" sz="2000" dirty="0">
                <a:solidFill>
                  <a:srgbClr val="FF9900"/>
                </a:solidFill>
              </a:rPr>
              <a:t>&lt;/instance&gt;</a:t>
            </a:r>
            <a:endParaRPr lang="en-US" sz="2200" dirty="0">
              <a:solidFill>
                <a:srgbClr val="FF9900"/>
              </a:solidFill>
            </a:endParaRPr>
          </a:p>
          <a:p>
            <a:pPr marL="457200" lvl="1" indent="0">
              <a:buNone/>
            </a:pPr>
            <a:endParaRPr lang="en-US" sz="2000" dirty="0">
              <a:solidFill>
                <a:srgbClr val="FF9900"/>
              </a:solidFill>
            </a:endParaRPr>
          </a:p>
        </p:txBody>
      </p:sp>
    </p:spTree>
    <p:extLst>
      <p:ext uri="{BB962C8B-B14F-4D97-AF65-F5344CB8AC3E}">
        <p14:creationId xmlns:p14="http://schemas.microsoft.com/office/powerpoint/2010/main" val="2012225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lstStyle/>
          <a:p>
            <a:r>
              <a:rPr lang="en-US" dirty="0"/>
              <a:t>Overview</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50" y="816638"/>
            <a:ext cx="9105900" cy="5885124"/>
          </a:xfrm>
        </p:spPr>
        <p:txBody>
          <a:bodyPr>
            <a:normAutofit lnSpcReduction="10000"/>
          </a:bodyPr>
          <a:lstStyle/>
          <a:p>
            <a:r>
              <a:rPr lang="en-US" sz="2400" dirty="0"/>
              <a:t>Introduction</a:t>
            </a:r>
            <a:endParaRPr lang="en-US" sz="2200" dirty="0"/>
          </a:p>
          <a:p>
            <a:r>
              <a:rPr lang="en-US" sz="2400" dirty="0"/>
              <a:t>Background on XForms Markup</a:t>
            </a:r>
          </a:p>
          <a:p>
            <a:pPr lvl="1"/>
            <a:r>
              <a:rPr lang="en-US" sz="2200" dirty="0"/>
              <a:t>Data representation and referencing</a:t>
            </a:r>
          </a:p>
          <a:p>
            <a:pPr lvl="1"/>
            <a:r>
              <a:rPr lang="en-US" sz="2200" dirty="0"/>
              <a:t>Declarative data and user interface dependencies</a:t>
            </a:r>
          </a:p>
          <a:p>
            <a:pPr lvl="1"/>
            <a:r>
              <a:rPr lang="en-US" sz="2200" dirty="0"/>
              <a:t>Imperative scripting for data processing use cases </a:t>
            </a:r>
          </a:p>
          <a:p>
            <a:r>
              <a:rPr lang="en-US" sz="2400" dirty="0"/>
              <a:t>Building Data Processing Algorithms in XForms</a:t>
            </a:r>
          </a:p>
          <a:p>
            <a:pPr lvl="1"/>
            <a:r>
              <a:rPr lang="en-US" sz="2200" dirty="0"/>
              <a:t>Invoking data processing scripts</a:t>
            </a:r>
          </a:p>
          <a:p>
            <a:pPr lvl="1"/>
            <a:r>
              <a:rPr lang="en-US" sz="2200" dirty="0"/>
              <a:t>A selected algorithm to show the Turing-complete features</a:t>
            </a:r>
          </a:p>
          <a:p>
            <a:r>
              <a:rPr lang="en-US" sz="2400" dirty="0"/>
              <a:t>Multitasking Techniques for XForms Actions</a:t>
            </a:r>
          </a:p>
          <a:p>
            <a:pPr lvl="1"/>
            <a:r>
              <a:rPr lang="en-US" sz="2200" dirty="0"/>
              <a:t>Coordination </a:t>
            </a:r>
          </a:p>
          <a:p>
            <a:pPr lvl="1"/>
            <a:r>
              <a:rPr lang="en-US" sz="2200" dirty="0"/>
              <a:t>Progress </a:t>
            </a:r>
          </a:p>
          <a:p>
            <a:pPr lvl="1"/>
            <a:r>
              <a:rPr lang="en-US" sz="2200" dirty="0"/>
              <a:t>Priority</a:t>
            </a:r>
          </a:p>
          <a:p>
            <a:r>
              <a:rPr lang="en-US" sz="2400" dirty="0"/>
              <a:t>Conclusion</a:t>
            </a:r>
          </a:p>
        </p:txBody>
      </p:sp>
    </p:spTree>
    <p:extLst>
      <p:ext uri="{BB962C8B-B14F-4D97-AF65-F5344CB8AC3E}">
        <p14:creationId xmlns:p14="http://schemas.microsoft.com/office/powerpoint/2010/main" val="33936994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Multitasking Coordination: Task List</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10144126" cy="5885123"/>
          </a:xfrm>
        </p:spPr>
        <p:txBody>
          <a:bodyPr>
            <a:normAutofit lnSpcReduction="10000"/>
          </a:bodyPr>
          <a:lstStyle/>
          <a:p>
            <a:r>
              <a:rPr lang="en-US" sz="2400" dirty="0"/>
              <a:t>To start, insert the algorithm control variables into a task list</a:t>
            </a:r>
          </a:p>
          <a:p>
            <a:r>
              <a:rPr lang="en-US" sz="2400" dirty="0"/>
              <a:t>Change the key attribute to indicate the exact sort algorithm</a:t>
            </a:r>
          </a:p>
          <a:p>
            <a:r>
              <a:rPr lang="en-US" sz="2400" dirty="0"/>
              <a:t>Adjust XPaths to refer to the copy of the control variables</a:t>
            </a:r>
          </a:p>
          <a:p>
            <a:pPr marL="457200" lvl="1" indent="0">
              <a:buNone/>
            </a:pPr>
            <a:r>
              <a:rPr lang="en-US" sz="2000" dirty="0">
                <a:solidFill>
                  <a:srgbClr val="FF9900"/>
                </a:solidFill>
              </a:rPr>
              <a:t>&lt;instance id="TASKS"&gt;</a:t>
            </a:r>
            <a:br>
              <a:rPr lang="en-US" sz="2000" dirty="0">
                <a:solidFill>
                  <a:srgbClr val="FF9900"/>
                </a:solidFill>
              </a:rPr>
            </a:br>
            <a:r>
              <a:rPr lang="en-US" sz="2000" dirty="0">
                <a:solidFill>
                  <a:srgbClr val="FF9900"/>
                </a:solidFill>
              </a:rPr>
              <a:t>    &lt;list xmlns=""/&gt;</a:t>
            </a:r>
            <a:br>
              <a:rPr lang="en-US" sz="2000" dirty="0">
                <a:solidFill>
                  <a:srgbClr val="FF9900"/>
                </a:solidFill>
              </a:rPr>
            </a:br>
            <a:r>
              <a:rPr lang="en-US" sz="2000" dirty="0">
                <a:solidFill>
                  <a:srgbClr val="FF9900"/>
                </a:solidFill>
              </a:rPr>
              <a:t>&lt;/instance&gt;</a:t>
            </a:r>
            <a:br>
              <a:rPr lang="en-US" sz="2000" dirty="0">
                <a:solidFill>
                  <a:srgbClr val="FF9900"/>
                </a:solidFill>
              </a:rPr>
            </a:br>
            <a:br>
              <a:rPr lang="en-US" sz="2000" dirty="0">
                <a:solidFill>
                  <a:srgbClr val="FF9900"/>
                </a:solidFill>
              </a:rPr>
            </a:br>
            <a:r>
              <a:rPr lang="en-US" sz="2000" dirty="0">
                <a:solidFill>
                  <a:srgbClr val="FF9900"/>
                </a:solidFill>
              </a:rPr>
              <a:t>&lt;action ev:event="sel-sort-num"&gt;</a:t>
            </a:r>
            <a:br>
              <a:rPr lang="en-US" sz="2000" dirty="0">
                <a:solidFill>
                  <a:srgbClr val="FF9900"/>
                </a:solidFill>
              </a:rPr>
            </a:br>
            <a:br>
              <a:rPr lang="en-US" sz="1200" dirty="0">
                <a:solidFill>
                  <a:srgbClr val="FF9900"/>
                </a:solidFill>
              </a:rPr>
            </a:br>
            <a:r>
              <a:rPr lang="en-US" sz="2000" dirty="0">
                <a:solidFill>
                  <a:srgbClr val="FF9900"/>
                </a:solidFill>
              </a:rPr>
              <a:t>    &lt;action if="not(instance('TASKS')/sort[@key='num'])"&gt;</a:t>
            </a:r>
            <a:br>
              <a:rPr lang="en-US" sz="2000" dirty="0">
                <a:solidFill>
                  <a:srgbClr val="FF9900"/>
                </a:solidFill>
              </a:rPr>
            </a:br>
            <a:br>
              <a:rPr lang="en-US" sz="1200" dirty="0">
                <a:solidFill>
                  <a:srgbClr val="FF9900"/>
                </a:solidFill>
              </a:rPr>
            </a:br>
            <a:r>
              <a:rPr lang="en-US" sz="2000" dirty="0">
                <a:solidFill>
                  <a:srgbClr val="FF9900"/>
                </a:solidFill>
              </a:rPr>
              <a:t>        </a:t>
            </a:r>
            <a:r>
              <a:rPr lang="en-US" sz="2000" dirty="0">
                <a:solidFill>
                  <a:srgbClr val="FF0000"/>
                </a:solidFill>
              </a:rPr>
              <a:t>&lt;insert</a:t>
            </a:r>
            <a:r>
              <a:rPr lang="en-US" sz="2000" dirty="0">
                <a:solidFill>
                  <a:srgbClr val="FF9900"/>
                </a:solidFill>
              </a:rPr>
              <a:t> context="instance('TASKS')" origin="instance('SVARS’)"/&gt;</a:t>
            </a:r>
            <a:br>
              <a:rPr lang="en-US" sz="2000" dirty="0">
                <a:solidFill>
                  <a:srgbClr val="FF9900"/>
                </a:solidFill>
              </a:rPr>
            </a:br>
            <a:r>
              <a:rPr lang="en-US" sz="2000" dirty="0">
                <a:solidFill>
                  <a:srgbClr val="FF9900"/>
                </a:solidFill>
              </a:rPr>
              <a:t>        </a:t>
            </a:r>
            <a:r>
              <a:rPr lang="en-US" sz="2000" dirty="0">
                <a:solidFill>
                  <a:srgbClr val="FF0000"/>
                </a:solidFill>
              </a:rPr>
              <a:t>&lt;setvalue</a:t>
            </a:r>
            <a:r>
              <a:rPr lang="en-US" sz="2000" dirty="0">
                <a:solidFill>
                  <a:srgbClr val="FF9900"/>
                </a:solidFill>
              </a:rPr>
              <a:t> ref="instance('TASKS')/sort[@key='']/</a:t>
            </a:r>
            <a:r>
              <a:rPr lang="en-US" sz="2000" dirty="0">
                <a:solidFill>
                  <a:srgbClr val="FF0000"/>
                </a:solidFill>
              </a:rPr>
              <a:t>@key</a:t>
            </a:r>
            <a:r>
              <a:rPr lang="en-US" sz="2000" dirty="0">
                <a:solidFill>
                  <a:srgbClr val="FF9900"/>
                </a:solidFill>
              </a:rPr>
              <a:t>"&gt;</a:t>
            </a:r>
            <a:r>
              <a:rPr lang="en-US" sz="2000" dirty="0">
                <a:solidFill>
                  <a:srgbClr val="FF0000"/>
                </a:solidFill>
              </a:rPr>
              <a:t>num</a:t>
            </a:r>
            <a:r>
              <a:rPr lang="en-US" sz="2000" dirty="0">
                <a:solidFill>
                  <a:srgbClr val="FF9900"/>
                </a:solidFill>
              </a:rPr>
              <a:t>&lt;/setvalue&gt;</a:t>
            </a:r>
            <a:br>
              <a:rPr lang="en-US" sz="2000" dirty="0">
                <a:solidFill>
                  <a:srgbClr val="FF9900"/>
                </a:solidFill>
              </a:rPr>
            </a:br>
            <a:br>
              <a:rPr lang="en-US" sz="1200" dirty="0">
                <a:solidFill>
                  <a:srgbClr val="FF9900"/>
                </a:solidFill>
              </a:rPr>
            </a:br>
            <a:r>
              <a:rPr lang="en-US" sz="2000" dirty="0">
                <a:solidFill>
                  <a:srgbClr val="FF9900"/>
                </a:solidFill>
              </a:rPr>
              <a:t>        &lt;insert context="</a:t>
            </a:r>
            <a:r>
              <a:rPr lang="en-US" sz="2000" dirty="0">
                <a:solidFill>
                  <a:srgbClr val="FF0000"/>
                </a:solidFill>
              </a:rPr>
              <a:t>instance('TASKS')/sort[@key='num']/items</a:t>
            </a:r>
            <a:r>
              <a:rPr lang="en-US" sz="2000" dirty="0">
                <a:solidFill>
                  <a:srgbClr val="FF9900"/>
                </a:solidFill>
              </a:rPr>
              <a:t>" </a:t>
            </a:r>
            <a:br>
              <a:rPr lang="en-US" sz="2000" dirty="0">
                <a:solidFill>
                  <a:srgbClr val="FF9900"/>
                </a:solidFill>
              </a:rPr>
            </a:br>
            <a:r>
              <a:rPr lang="en-US" sz="2000" dirty="0">
                <a:solidFill>
                  <a:srgbClr val="FF9900"/>
                </a:solidFill>
              </a:rPr>
              <a:t>                   origin="instance('DATA')/items/item"/&gt;</a:t>
            </a:r>
            <a:br>
              <a:rPr lang="en-US" sz="2000" dirty="0">
                <a:solidFill>
                  <a:srgbClr val="FF9900"/>
                </a:solidFill>
              </a:rPr>
            </a:br>
            <a:br>
              <a:rPr lang="en-US" sz="1200" dirty="0">
                <a:solidFill>
                  <a:srgbClr val="FF9900"/>
                </a:solidFill>
              </a:rPr>
            </a:br>
            <a:r>
              <a:rPr lang="en-US" sz="2000" dirty="0">
                <a:solidFill>
                  <a:srgbClr val="FF9900"/>
                </a:solidFill>
              </a:rPr>
              <a:t>    &lt;/action&gt;</a:t>
            </a:r>
            <a:br>
              <a:rPr lang="en-US" sz="2000" dirty="0">
                <a:solidFill>
                  <a:srgbClr val="FF9900"/>
                </a:solidFill>
              </a:rPr>
            </a:br>
            <a:r>
              <a:rPr lang="en-US" sz="2000" dirty="0">
                <a:solidFill>
                  <a:srgbClr val="FF9900"/>
                </a:solidFill>
              </a:rPr>
              <a:t>    …</a:t>
            </a:r>
            <a:br>
              <a:rPr lang="en-US" sz="2000" dirty="0">
                <a:solidFill>
                  <a:srgbClr val="FF9900"/>
                </a:solidFill>
              </a:rPr>
            </a:br>
            <a:r>
              <a:rPr lang="en-US" sz="2000" dirty="0">
                <a:solidFill>
                  <a:srgbClr val="FF9900"/>
                </a:solidFill>
              </a:rPr>
              <a:t>&lt;/action&gt;</a:t>
            </a:r>
          </a:p>
        </p:txBody>
      </p:sp>
    </p:spTree>
    <p:extLst>
      <p:ext uri="{BB962C8B-B14F-4D97-AF65-F5344CB8AC3E}">
        <p14:creationId xmlns:p14="http://schemas.microsoft.com/office/powerpoint/2010/main" val="471287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Demo of Multitasking and Progress</a:t>
            </a:r>
          </a:p>
        </p:txBody>
      </p:sp>
      <p:pic>
        <p:nvPicPr>
          <p:cNvPr id="5" name="Picture 4">
            <a:extLst>
              <a:ext uri="{FF2B5EF4-FFF2-40B4-BE49-F238E27FC236}">
                <a16:creationId xmlns:a16="http://schemas.microsoft.com/office/drawing/2014/main" id="{CAA36570-5B22-4FAD-B95A-26EBFC66A3CA}"/>
              </a:ext>
            </a:extLst>
          </p:cNvPr>
          <p:cNvPicPr>
            <a:picLocks noChangeAspect="1"/>
          </p:cNvPicPr>
          <p:nvPr/>
        </p:nvPicPr>
        <p:blipFill>
          <a:blip r:embed="rId3"/>
          <a:stretch>
            <a:fillRect/>
          </a:stretch>
        </p:blipFill>
        <p:spPr>
          <a:xfrm>
            <a:off x="1446653" y="816638"/>
            <a:ext cx="4207378" cy="6041362"/>
          </a:xfrm>
          <a:prstGeom prst="rect">
            <a:avLst/>
          </a:prstGeom>
        </p:spPr>
      </p:pic>
    </p:spTree>
    <p:extLst>
      <p:ext uri="{BB962C8B-B14F-4D97-AF65-F5344CB8AC3E}">
        <p14:creationId xmlns:p14="http://schemas.microsoft.com/office/powerpoint/2010/main" val="2785398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Multitasking Progress, 1</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10144126" cy="5885123"/>
          </a:xfrm>
        </p:spPr>
        <p:txBody>
          <a:bodyPr>
            <a:normAutofit/>
          </a:bodyPr>
          <a:lstStyle/>
          <a:p>
            <a:r>
              <a:rPr lang="en-US" sz="2400" dirty="0"/>
              <a:t>Add control variables for progress monitoring</a:t>
            </a:r>
            <a:br>
              <a:rPr lang="en-US" sz="800" dirty="0">
                <a:solidFill>
                  <a:srgbClr val="FF9900"/>
                </a:solidFill>
              </a:rPr>
            </a:br>
            <a:br>
              <a:rPr lang="en-US" sz="800" dirty="0">
                <a:solidFill>
                  <a:srgbClr val="FF9900"/>
                </a:solidFill>
              </a:rPr>
            </a:br>
            <a:r>
              <a:rPr lang="en-US" sz="2000" dirty="0">
                <a:solidFill>
                  <a:srgbClr val="FF9900"/>
                </a:solidFill>
              </a:rPr>
              <a:t>&lt;instance id="SVARS"&gt;</a:t>
            </a:r>
            <a:br>
              <a:rPr lang="en-US" sz="2000" dirty="0">
                <a:solidFill>
                  <a:srgbClr val="FF9900"/>
                </a:solidFill>
              </a:rPr>
            </a:br>
            <a:r>
              <a:rPr lang="en-US" sz="2000" dirty="0">
                <a:solidFill>
                  <a:srgbClr val="FF9900"/>
                </a:solidFill>
              </a:rPr>
              <a:t>    &lt;sort xmlns="" key="num | name" state="play | pause | stop" priority= "</a:t>
            </a:r>
            <a:r>
              <a:rPr lang="en-US" sz="2000" i="1" dirty="0">
                <a:solidFill>
                  <a:srgbClr val="FF9900"/>
                </a:solidFill>
              </a:rPr>
              <a:t>nnn</a:t>
            </a:r>
            <a:r>
              <a:rPr lang="en-US" sz="2000" dirty="0">
                <a:solidFill>
                  <a:srgbClr val="FF9900"/>
                </a:solidFill>
              </a:rPr>
              <a:t>"&gt;</a:t>
            </a:r>
            <a:br>
              <a:rPr lang="en-US" sz="2000" dirty="0">
                <a:solidFill>
                  <a:srgbClr val="FF9900"/>
                </a:solidFill>
              </a:rPr>
            </a:br>
            <a:r>
              <a:rPr lang="en-US" sz="2000" dirty="0">
                <a:solidFill>
                  <a:srgbClr val="FF9900"/>
                </a:solidFill>
              </a:rPr>
              <a:t>        …</a:t>
            </a:r>
            <a:br>
              <a:rPr lang="en-US" sz="2000" dirty="0">
                <a:solidFill>
                  <a:srgbClr val="FF9900"/>
                </a:solidFill>
              </a:rPr>
            </a:br>
            <a:r>
              <a:rPr lang="en-US" sz="2000" dirty="0">
                <a:solidFill>
                  <a:srgbClr val="FF9900"/>
                </a:solidFill>
              </a:rPr>
              <a:t>        </a:t>
            </a:r>
            <a:r>
              <a:rPr lang="en-US" sz="2000" dirty="0">
                <a:solidFill>
                  <a:srgbClr val="FF0000"/>
                </a:solidFill>
              </a:rPr>
              <a:t>&lt;progress unsortedCount="" unsortedGauss="" totalCount="" totalGauss=""/&gt;</a:t>
            </a:r>
            <a:br>
              <a:rPr lang="en-US" sz="2000" dirty="0">
                <a:solidFill>
                  <a:srgbClr val="FF9900"/>
                </a:solidFill>
              </a:rPr>
            </a:br>
            <a:r>
              <a:rPr lang="en-US" sz="2000" dirty="0">
                <a:solidFill>
                  <a:srgbClr val="FF9900"/>
                </a:solidFill>
              </a:rPr>
              <a:t>    &lt;/sort&gt;</a:t>
            </a:r>
            <a:br>
              <a:rPr lang="en-US" sz="2000" dirty="0">
                <a:solidFill>
                  <a:srgbClr val="FF9900"/>
                </a:solidFill>
              </a:rPr>
            </a:br>
            <a:r>
              <a:rPr lang="en-US" sz="2000" dirty="0">
                <a:solidFill>
                  <a:srgbClr val="FF9900"/>
                </a:solidFill>
              </a:rPr>
              <a:t>&lt;/instance&gt;</a:t>
            </a:r>
          </a:p>
          <a:p>
            <a:r>
              <a:rPr lang="en-US" sz="2400" dirty="0"/>
              <a:t>Use declarative embellishment to monitor progress… of any and all sort algorithms</a:t>
            </a:r>
            <a:br>
              <a:rPr lang="en-US" sz="800" dirty="0">
                <a:solidFill>
                  <a:srgbClr val="FF9900"/>
                </a:solidFill>
              </a:rPr>
            </a:br>
            <a:br>
              <a:rPr lang="en-US" sz="800" dirty="0">
                <a:solidFill>
                  <a:srgbClr val="FF9900"/>
                </a:solidFill>
              </a:rPr>
            </a:br>
            <a:r>
              <a:rPr lang="en-US" sz="2000" dirty="0">
                <a:solidFill>
                  <a:srgbClr val="FF9900"/>
                </a:solidFill>
              </a:rPr>
              <a:t>&lt;bind nodeset="instance('TASKS')/sort/progress/@unsortedCount" </a:t>
            </a:r>
            <a:br>
              <a:rPr lang="en-US" sz="2000" dirty="0">
                <a:solidFill>
                  <a:srgbClr val="FF9900"/>
                </a:solidFill>
              </a:rPr>
            </a:br>
            <a:r>
              <a:rPr lang="en-US" sz="2000" dirty="0">
                <a:solidFill>
                  <a:srgbClr val="FF9900"/>
                </a:solidFill>
              </a:rPr>
              <a:t>         </a:t>
            </a:r>
            <a:r>
              <a:rPr lang="en-US" sz="2000" dirty="0">
                <a:solidFill>
                  <a:srgbClr val="FF0000"/>
                </a:solidFill>
              </a:rPr>
              <a:t>calculate</a:t>
            </a:r>
            <a:r>
              <a:rPr lang="en-US" sz="2000" dirty="0">
                <a:solidFill>
                  <a:srgbClr val="FF9900"/>
                </a:solidFill>
              </a:rPr>
              <a:t>="count(../../items/item)"/&gt;</a:t>
            </a:r>
            <a:br>
              <a:rPr lang="en-US" sz="2000" dirty="0">
                <a:solidFill>
                  <a:srgbClr val="FF9900"/>
                </a:solidFill>
              </a:rPr>
            </a:br>
            <a:br>
              <a:rPr lang="en-US" sz="2000" dirty="0">
                <a:solidFill>
                  <a:srgbClr val="FF9900"/>
                </a:solidFill>
              </a:rPr>
            </a:br>
            <a:r>
              <a:rPr lang="en-US" sz="2000" dirty="0">
                <a:solidFill>
                  <a:srgbClr val="FF9900"/>
                </a:solidFill>
              </a:rPr>
              <a:t>&lt;bind nodeset="instance('TASKS')/sort/progress/@totalCount"</a:t>
            </a:r>
            <a:br>
              <a:rPr lang="en-US" sz="2000" dirty="0">
                <a:solidFill>
                  <a:srgbClr val="FF9900"/>
                </a:solidFill>
              </a:rPr>
            </a:br>
            <a:r>
              <a:rPr lang="en-US" sz="2000" dirty="0">
                <a:solidFill>
                  <a:srgbClr val="FF9900"/>
                </a:solidFill>
              </a:rPr>
              <a:t>         </a:t>
            </a:r>
            <a:r>
              <a:rPr lang="en-US" sz="2000" dirty="0">
                <a:solidFill>
                  <a:srgbClr val="FF0000"/>
                </a:solidFill>
              </a:rPr>
              <a:t>calculate</a:t>
            </a:r>
            <a:r>
              <a:rPr lang="en-US" sz="2000" dirty="0">
                <a:solidFill>
                  <a:srgbClr val="FF9900"/>
                </a:solidFill>
              </a:rPr>
              <a:t>="../@unsortedCount + count(../../sorted/item)"/&gt;</a:t>
            </a:r>
            <a:br>
              <a:rPr lang="en-US" sz="2000" dirty="0">
                <a:solidFill>
                  <a:srgbClr val="FF9900"/>
                </a:solidFill>
              </a:rPr>
            </a:br>
            <a:r>
              <a:rPr lang="en-US" sz="2000" dirty="0">
                <a:solidFill>
                  <a:srgbClr val="FF9900"/>
                </a:solidFill>
              </a:rPr>
              <a:t>…</a:t>
            </a:r>
          </a:p>
        </p:txBody>
      </p:sp>
    </p:spTree>
    <p:extLst>
      <p:ext uri="{BB962C8B-B14F-4D97-AF65-F5344CB8AC3E}">
        <p14:creationId xmlns:p14="http://schemas.microsoft.com/office/powerpoint/2010/main" val="1407179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Multitasking Progress, 2</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10144126" cy="5885123"/>
          </a:xfrm>
        </p:spPr>
        <p:txBody>
          <a:bodyPr>
            <a:normAutofit/>
          </a:bodyPr>
          <a:lstStyle/>
          <a:p>
            <a:r>
              <a:rPr lang="en-US" sz="2400" dirty="0"/>
              <a:t>Progress is relative to a Gaussian summation of work steps</a:t>
            </a:r>
            <a:br>
              <a:rPr lang="en-US" sz="800" dirty="0">
                <a:solidFill>
                  <a:srgbClr val="FF9900"/>
                </a:solidFill>
              </a:rPr>
            </a:br>
            <a:br>
              <a:rPr lang="en-US" sz="800" dirty="0">
                <a:solidFill>
                  <a:srgbClr val="FF9900"/>
                </a:solidFill>
              </a:rPr>
            </a:br>
            <a:r>
              <a:rPr lang="en-US" sz="2000" dirty="0">
                <a:solidFill>
                  <a:srgbClr val="FF9900"/>
                </a:solidFill>
              </a:rPr>
              <a:t>&lt;bind nodeset="instance('TASKS')/sort/progress/@unsortedGauss" </a:t>
            </a:r>
            <a:br>
              <a:rPr lang="en-US" sz="2000" dirty="0">
                <a:solidFill>
                  <a:srgbClr val="FF9900"/>
                </a:solidFill>
              </a:rPr>
            </a:br>
            <a:r>
              <a:rPr lang="en-US" sz="2000" dirty="0">
                <a:solidFill>
                  <a:srgbClr val="FF9900"/>
                </a:solidFill>
              </a:rPr>
              <a:t>          calculate="</a:t>
            </a:r>
            <a:r>
              <a:rPr lang="en-US" sz="2000" dirty="0">
                <a:solidFill>
                  <a:srgbClr val="FF0000"/>
                </a:solidFill>
              </a:rPr>
              <a:t>(../@unsortedCount div 2) * (../@unsortedCount + 1)</a:t>
            </a:r>
            <a:r>
              <a:rPr lang="en-US" sz="2000" dirty="0">
                <a:solidFill>
                  <a:srgbClr val="FF9900"/>
                </a:solidFill>
              </a:rPr>
              <a:t>"/&gt;</a:t>
            </a:r>
            <a:br>
              <a:rPr lang="en-US" sz="2000" dirty="0">
                <a:solidFill>
                  <a:srgbClr val="FF9900"/>
                </a:solidFill>
              </a:rPr>
            </a:br>
            <a:br>
              <a:rPr lang="en-US" sz="2000" dirty="0">
                <a:solidFill>
                  <a:srgbClr val="FF9900"/>
                </a:solidFill>
              </a:rPr>
            </a:br>
            <a:r>
              <a:rPr lang="en-US" sz="2000" dirty="0">
                <a:solidFill>
                  <a:srgbClr val="FF9900"/>
                </a:solidFill>
              </a:rPr>
              <a:t>&lt;bind nodeset="instance('TASKS')/sort/progress/@totalGauss" </a:t>
            </a:r>
            <a:br>
              <a:rPr lang="en-US" sz="2000" dirty="0">
                <a:solidFill>
                  <a:srgbClr val="FF9900"/>
                </a:solidFill>
              </a:rPr>
            </a:br>
            <a:r>
              <a:rPr lang="en-US" sz="2000" dirty="0">
                <a:solidFill>
                  <a:srgbClr val="FF9900"/>
                </a:solidFill>
              </a:rPr>
              <a:t>         calculate=</a:t>
            </a:r>
            <a:r>
              <a:rPr lang="en-US" sz="2000" dirty="0">
                <a:solidFill>
                  <a:srgbClr val="FF0000"/>
                </a:solidFill>
              </a:rPr>
              <a:t>"(../@totalCount div 2) * (../@totalCount + 1)</a:t>
            </a:r>
            <a:r>
              <a:rPr lang="en-US" sz="2000" dirty="0">
                <a:solidFill>
                  <a:srgbClr val="FF9900"/>
                </a:solidFill>
              </a:rPr>
              <a:t>"/&gt;</a:t>
            </a:r>
            <a:br>
              <a:rPr lang="en-US" sz="2000" dirty="0">
                <a:solidFill>
                  <a:srgbClr val="FF9900"/>
                </a:solidFill>
              </a:rPr>
            </a:br>
            <a:br>
              <a:rPr lang="en-US" sz="2000" dirty="0">
                <a:solidFill>
                  <a:srgbClr val="FF9900"/>
                </a:solidFill>
              </a:rPr>
            </a:br>
            <a:r>
              <a:rPr lang="en-US" sz="2000" dirty="0">
                <a:solidFill>
                  <a:srgbClr val="FF9900"/>
                </a:solidFill>
              </a:rPr>
              <a:t>&lt;bind nodeset="instance('TASKS')/sort/</a:t>
            </a:r>
            <a:r>
              <a:rPr lang="en-US" sz="2000" dirty="0">
                <a:solidFill>
                  <a:srgbClr val="00B0F0"/>
                </a:solidFill>
              </a:rPr>
              <a:t>progress</a:t>
            </a:r>
            <a:r>
              <a:rPr lang="en-US" sz="2000" dirty="0">
                <a:solidFill>
                  <a:srgbClr val="FF9900"/>
                </a:solidFill>
              </a:rPr>
              <a:t>“</a:t>
            </a:r>
            <a:br>
              <a:rPr lang="en-US" sz="2000" dirty="0">
                <a:solidFill>
                  <a:srgbClr val="FF9900"/>
                </a:solidFill>
              </a:rPr>
            </a:br>
            <a:r>
              <a:rPr lang="en-US" sz="2000" dirty="0">
                <a:solidFill>
                  <a:srgbClr val="FF9900"/>
                </a:solidFill>
              </a:rPr>
              <a:t>         calculate="concat(round(100 * </a:t>
            </a:r>
            <a:r>
              <a:rPr lang="en-US" sz="2000" dirty="0">
                <a:solidFill>
                  <a:srgbClr val="FF0000"/>
                </a:solidFill>
              </a:rPr>
              <a:t>(1 - @unsortedGauss div @totalGauss)</a:t>
            </a:r>
            <a:r>
              <a:rPr lang="en-US" sz="2000" dirty="0">
                <a:solidFill>
                  <a:srgbClr val="FF9900"/>
                </a:solidFill>
              </a:rPr>
              <a:t>), '%')"/&gt;</a:t>
            </a:r>
          </a:p>
          <a:p>
            <a:r>
              <a:rPr lang="en-US" sz="2400" dirty="0"/>
              <a:t>Declarative embellishment to pull the progress into the UI</a:t>
            </a:r>
            <a:br>
              <a:rPr lang="en-US" sz="800" dirty="0">
                <a:solidFill>
                  <a:srgbClr val="FF9900"/>
                </a:solidFill>
              </a:rPr>
            </a:br>
            <a:br>
              <a:rPr lang="en-US" sz="800" dirty="0">
                <a:solidFill>
                  <a:srgbClr val="FF9900"/>
                </a:solidFill>
              </a:rPr>
            </a:br>
            <a:r>
              <a:rPr lang="en-US" sz="2000" dirty="0">
                <a:solidFill>
                  <a:srgbClr val="FF9900"/>
                </a:solidFill>
              </a:rPr>
              <a:t>&lt;output ref="instance('TASKS')/sort</a:t>
            </a:r>
            <a:r>
              <a:rPr lang="en-US" sz="2000" dirty="0">
                <a:solidFill>
                  <a:srgbClr val="FF0000"/>
                </a:solidFill>
              </a:rPr>
              <a:t>[@key='num']</a:t>
            </a:r>
            <a:r>
              <a:rPr lang="en-US" sz="2000" dirty="0">
                <a:solidFill>
                  <a:srgbClr val="FF9900"/>
                </a:solidFill>
              </a:rPr>
              <a:t>/</a:t>
            </a:r>
            <a:r>
              <a:rPr lang="en-US" sz="2000" dirty="0">
                <a:solidFill>
                  <a:srgbClr val="00B0F0"/>
                </a:solidFill>
              </a:rPr>
              <a:t>progress</a:t>
            </a:r>
            <a:r>
              <a:rPr lang="en-US" sz="2000" dirty="0">
                <a:solidFill>
                  <a:srgbClr val="FF9900"/>
                </a:solidFill>
              </a:rPr>
              <a:t>"&gt;</a:t>
            </a:r>
            <a:br>
              <a:rPr lang="en-US" sz="2000" dirty="0">
                <a:solidFill>
                  <a:srgbClr val="FF9900"/>
                </a:solidFill>
              </a:rPr>
            </a:br>
            <a:r>
              <a:rPr lang="en-US" sz="2000" dirty="0">
                <a:solidFill>
                  <a:srgbClr val="FF9900"/>
                </a:solidFill>
              </a:rPr>
              <a:t>    &lt;label&gt; Progress: &lt;/label&gt;</a:t>
            </a:r>
            <a:br>
              <a:rPr lang="en-US" sz="2000" dirty="0">
                <a:solidFill>
                  <a:srgbClr val="FF9900"/>
                </a:solidFill>
              </a:rPr>
            </a:br>
            <a:r>
              <a:rPr lang="en-US" sz="2000" dirty="0">
                <a:solidFill>
                  <a:srgbClr val="FF9900"/>
                </a:solidFill>
              </a:rPr>
              <a:t>&lt;/output&gt;</a:t>
            </a:r>
          </a:p>
          <a:p>
            <a:endParaRPr lang="en-US" sz="2000" dirty="0">
              <a:solidFill>
                <a:srgbClr val="FF9900"/>
              </a:solidFill>
            </a:endParaRPr>
          </a:p>
        </p:txBody>
      </p:sp>
    </p:spTree>
    <p:extLst>
      <p:ext uri="{BB962C8B-B14F-4D97-AF65-F5344CB8AC3E}">
        <p14:creationId xmlns:p14="http://schemas.microsoft.com/office/powerpoint/2010/main" val="3651500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Multitasking Priority: Data-Driven Delay</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10144126" cy="5885123"/>
          </a:xfrm>
        </p:spPr>
        <p:txBody>
          <a:bodyPr>
            <a:normAutofit/>
          </a:bodyPr>
          <a:lstStyle/>
          <a:p>
            <a:r>
              <a:rPr lang="en-US" sz="2400" dirty="0"/>
              <a:t>Delay by </a:t>
            </a:r>
            <a:r>
              <a:rPr lang="en-US" sz="2400" dirty="0">
                <a:solidFill>
                  <a:srgbClr val="FF0000"/>
                </a:solidFill>
              </a:rPr>
              <a:t>declarative infusion </a:t>
            </a:r>
            <a:r>
              <a:rPr lang="en-US" sz="2400" dirty="0"/>
              <a:t>in the dispatch action</a:t>
            </a:r>
            <a:br>
              <a:rPr lang="en-US" sz="2400" dirty="0"/>
            </a:br>
            <a:r>
              <a:rPr lang="en-US" sz="1000" dirty="0">
                <a:solidFill>
                  <a:srgbClr val="FF9900"/>
                </a:solidFill>
              </a:rPr>
              <a:t> </a:t>
            </a:r>
            <a:br>
              <a:rPr lang="en-US" sz="1000" dirty="0">
                <a:solidFill>
                  <a:srgbClr val="FF9900"/>
                </a:solidFill>
              </a:rPr>
            </a:br>
            <a:r>
              <a:rPr lang="en-US" sz="2000" dirty="0">
                <a:solidFill>
                  <a:srgbClr val="FF9900"/>
                </a:solidFill>
              </a:rPr>
              <a:t>&lt;action ev:event="sel-sort-num-background-task"&gt;</a:t>
            </a:r>
            <a:br>
              <a:rPr lang="en-US" sz="2000" dirty="0">
                <a:solidFill>
                  <a:srgbClr val="FF9900"/>
                </a:solidFill>
              </a:rPr>
            </a:br>
            <a:r>
              <a:rPr lang="en-US" sz="2000" dirty="0">
                <a:solidFill>
                  <a:srgbClr val="FF9900"/>
                </a:solidFill>
              </a:rPr>
              <a:t>    &lt;action if="</a:t>
            </a:r>
            <a:r>
              <a:rPr lang="en-US" sz="2000" dirty="0">
                <a:solidFill>
                  <a:srgbClr val="00B0F0"/>
                </a:solidFill>
              </a:rPr>
              <a:t>instance('TASKS')/sort[@key='num']</a:t>
            </a:r>
            <a:r>
              <a:rPr lang="en-US" sz="2000" dirty="0">
                <a:solidFill>
                  <a:srgbClr val="FF9900"/>
                </a:solidFill>
              </a:rPr>
              <a:t>/items/item"&gt;</a:t>
            </a:r>
            <a:br>
              <a:rPr lang="en-US" sz="2000" dirty="0">
                <a:solidFill>
                  <a:srgbClr val="FF9900"/>
                </a:solidFill>
              </a:rPr>
            </a:br>
            <a:r>
              <a:rPr lang="en-US" sz="2000" dirty="0">
                <a:solidFill>
                  <a:srgbClr val="FF9900"/>
                </a:solidFill>
              </a:rPr>
              <a:t>        … </a:t>
            </a:r>
            <a:r>
              <a:rPr lang="en-US" sz="2000" dirty="0">
                <a:solidFill>
                  <a:schemeClr val="bg1">
                    <a:lumMod val="50000"/>
                  </a:schemeClr>
                </a:solidFill>
              </a:rPr>
              <a:t>&lt;!-- One iteration of outer loop body --&gt;</a:t>
            </a:r>
            <a:br>
              <a:rPr lang="en-US" sz="2000" dirty="0">
                <a:solidFill>
                  <a:srgbClr val="FF9900"/>
                </a:solidFill>
              </a:rPr>
            </a:br>
            <a:r>
              <a:rPr lang="en-US" sz="2000" dirty="0">
                <a:solidFill>
                  <a:srgbClr val="FF9900"/>
                </a:solidFill>
              </a:rPr>
              <a:t>        &lt;dispatch name="sel-sort-num-background-task" targetid="M"&gt;</a:t>
            </a:r>
            <a:br>
              <a:rPr lang="en-US" sz="2000" dirty="0">
                <a:solidFill>
                  <a:srgbClr val="FF9900"/>
                </a:solidFill>
              </a:rPr>
            </a:br>
            <a:r>
              <a:rPr lang="en-US" sz="2000" dirty="0">
                <a:solidFill>
                  <a:srgbClr val="FF9900"/>
                </a:solidFill>
              </a:rPr>
              <a:t>            </a:t>
            </a:r>
            <a:r>
              <a:rPr lang="en-US" sz="2000" dirty="0">
                <a:solidFill>
                  <a:srgbClr val="FF0000"/>
                </a:solidFill>
              </a:rPr>
              <a:t>&lt;delay value="instance('TASKS')/sort[@key='num']/@priority"/&gt;</a:t>
            </a:r>
            <a:br>
              <a:rPr lang="en-US" sz="2000" dirty="0">
                <a:solidFill>
                  <a:srgbClr val="FF9900"/>
                </a:solidFill>
              </a:rPr>
            </a:br>
            <a:r>
              <a:rPr lang="en-US" sz="2000" dirty="0">
                <a:solidFill>
                  <a:srgbClr val="FF9900"/>
                </a:solidFill>
              </a:rPr>
              <a:t>        &lt;/dispatch&gt; </a:t>
            </a:r>
            <a:br>
              <a:rPr lang="en-US" sz="2000" dirty="0">
                <a:solidFill>
                  <a:srgbClr val="FF9900"/>
                </a:solidFill>
              </a:rPr>
            </a:br>
            <a:r>
              <a:rPr lang="en-US" sz="2000" dirty="0">
                <a:solidFill>
                  <a:srgbClr val="FF9900"/>
                </a:solidFill>
              </a:rPr>
              <a:t>    &lt;/action&gt;</a:t>
            </a:r>
            <a:br>
              <a:rPr lang="en-US" sz="2000" dirty="0">
                <a:solidFill>
                  <a:srgbClr val="FF9900"/>
                </a:solidFill>
              </a:rPr>
            </a:br>
            <a:r>
              <a:rPr lang="en-US" sz="2000" dirty="0">
                <a:solidFill>
                  <a:srgbClr val="FF9900"/>
                </a:solidFill>
              </a:rPr>
              <a:t>    … </a:t>
            </a:r>
            <a:br>
              <a:rPr lang="en-US" sz="2000" dirty="0">
                <a:solidFill>
                  <a:srgbClr val="FF9900"/>
                </a:solidFill>
              </a:rPr>
            </a:br>
            <a:r>
              <a:rPr lang="en-US" sz="2000" dirty="0">
                <a:solidFill>
                  <a:srgbClr val="FF9900"/>
                </a:solidFill>
              </a:rPr>
              <a:t>&lt;/action&gt;</a:t>
            </a:r>
            <a:r>
              <a:rPr lang="en-US" sz="2400" dirty="0"/>
              <a:t> </a:t>
            </a:r>
          </a:p>
          <a:p>
            <a:r>
              <a:rPr lang="en-US" sz="2400" dirty="0"/>
              <a:t>A longer delay per iteration == lower priority (and vice versa)</a:t>
            </a:r>
            <a:br>
              <a:rPr lang="en-US" sz="1800" dirty="0">
                <a:solidFill>
                  <a:srgbClr val="FF9900"/>
                </a:solidFill>
              </a:rPr>
            </a:br>
            <a:r>
              <a:rPr lang="en-US" sz="2000" dirty="0">
                <a:solidFill>
                  <a:srgbClr val="FF9900"/>
                </a:solidFill>
              </a:rPr>
              <a:t>&lt;trigger&gt;</a:t>
            </a:r>
            <a:br>
              <a:rPr lang="en-US" sz="2000" dirty="0">
                <a:solidFill>
                  <a:srgbClr val="FF9900"/>
                </a:solidFill>
              </a:rPr>
            </a:br>
            <a:r>
              <a:rPr lang="en-US" sz="2000" dirty="0">
                <a:solidFill>
                  <a:srgbClr val="FF9900"/>
                </a:solidFill>
              </a:rPr>
              <a:t>    &lt;label&gt;Decrease priority&lt;/label&gt;</a:t>
            </a:r>
            <a:br>
              <a:rPr lang="en-US" sz="2000" dirty="0">
                <a:solidFill>
                  <a:srgbClr val="FF9900"/>
                </a:solidFill>
              </a:rPr>
            </a:br>
            <a:r>
              <a:rPr lang="en-US" sz="2000" dirty="0">
                <a:solidFill>
                  <a:srgbClr val="FF9900"/>
                </a:solidFill>
              </a:rPr>
              <a:t>    &lt;setvalue ev:event="DOMActivate" </a:t>
            </a:r>
            <a:br>
              <a:rPr lang="en-US" sz="2000" dirty="0">
                <a:solidFill>
                  <a:srgbClr val="FF9900"/>
                </a:solidFill>
              </a:rPr>
            </a:br>
            <a:r>
              <a:rPr lang="en-US" sz="2000" dirty="0">
                <a:solidFill>
                  <a:srgbClr val="FF9900"/>
                </a:solidFill>
              </a:rPr>
              <a:t>                   ref="</a:t>
            </a:r>
            <a:r>
              <a:rPr lang="en-US" sz="2000" dirty="0">
                <a:solidFill>
                  <a:srgbClr val="00B0F0"/>
                </a:solidFill>
              </a:rPr>
              <a:t>instance('TASKS')/sort[@key='num']/</a:t>
            </a:r>
            <a:r>
              <a:rPr lang="en-US" sz="2000" dirty="0">
                <a:solidFill>
                  <a:srgbClr val="FF0000"/>
                </a:solidFill>
              </a:rPr>
              <a:t>@priority</a:t>
            </a:r>
            <a:r>
              <a:rPr lang="en-US" sz="2000" dirty="0">
                <a:solidFill>
                  <a:srgbClr val="FF9900"/>
                </a:solidFill>
              </a:rPr>
              <a:t>" </a:t>
            </a:r>
            <a:br>
              <a:rPr lang="en-US" sz="2000" dirty="0">
                <a:solidFill>
                  <a:srgbClr val="FF9900"/>
                </a:solidFill>
              </a:rPr>
            </a:br>
            <a:r>
              <a:rPr lang="en-US" sz="2000" dirty="0">
                <a:solidFill>
                  <a:srgbClr val="FF9900"/>
                </a:solidFill>
              </a:rPr>
              <a:t>                   </a:t>
            </a:r>
            <a:r>
              <a:rPr lang="en-US" sz="2000" dirty="0">
                <a:solidFill>
                  <a:srgbClr val="FF0000"/>
                </a:solidFill>
              </a:rPr>
              <a:t>value=". * 2"</a:t>
            </a:r>
            <a:r>
              <a:rPr lang="en-US" sz="2000" dirty="0">
                <a:solidFill>
                  <a:srgbClr val="FF9900"/>
                </a:solidFill>
              </a:rPr>
              <a:t>/&gt;</a:t>
            </a:r>
            <a:br>
              <a:rPr lang="en-US" sz="2000" dirty="0">
                <a:solidFill>
                  <a:srgbClr val="FF9900"/>
                </a:solidFill>
              </a:rPr>
            </a:br>
            <a:r>
              <a:rPr lang="en-US" sz="2000" dirty="0">
                <a:solidFill>
                  <a:srgbClr val="FF9900"/>
                </a:solidFill>
              </a:rPr>
              <a:t>&lt;/trigger&gt;</a:t>
            </a:r>
          </a:p>
        </p:txBody>
      </p:sp>
    </p:spTree>
    <p:extLst>
      <p:ext uri="{BB962C8B-B14F-4D97-AF65-F5344CB8AC3E}">
        <p14:creationId xmlns:p14="http://schemas.microsoft.com/office/powerpoint/2010/main" val="38416871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Demo of Variable Priorities for Tasks</a:t>
            </a:r>
          </a:p>
        </p:txBody>
      </p:sp>
      <p:pic>
        <p:nvPicPr>
          <p:cNvPr id="4" name="Picture 3">
            <a:extLst>
              <a:ext uri="{FF2B5EF4-FFF2-40B4-BE49-F238E27FC236}">
                <a16:creationId xmlns:a16="http://schemas.microsoft.com/office/drawing/2014/main" id="{5FF04BBB-E6F2-4AF8-B55E-489E08F4B521}"/>
              </a:ext>
            </a:extLst>
          </p:cNvPr>
          <p:cNvPicPr>
            <a:picLocks noChangeAspect="1"/>
          </p:cNvPicPr>
          <p:nvPr/>
        </p:nvPicPr>
        <p:blipFill>
          <a:blip r:embed="rId3"/>
          <a:stretch>
            <a:fillRect/>
          </a:stretch>
        </p:blipFill>
        <p:spPr>
          <a:xfrm>
            <a:off x="1953833" y="816638"/>
            <a:ext cx="4315259" cy="6041362"/>
          </a:xfrm>
          <a:prstGeom prst="rect">
            <a:avLst/>
          </a:prstGeom>
        </p:spPr>
      </p:pic>
    </p:spTree>
    <p:extLst>
      <p:ext uri="{BB962C8B-B14F-4D97-AF65-F5344CB8AC3E}">
        <p14:creationId xmlns:p14="http://schemas.microsoft.com/office/powerpoint/2010/main" val="3939876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lstStyle/>
          <a:p>
            <a:r>
              <a:rPr lang="en-US" dirty="0"/>
              <a:t>Conclusion</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50" y="816638"/>
            <a:ext cx="9105900" cy="5885123"/>
          </a:xfrm>
        </p:spPr>
        <p:txBody>
          <a:bodyPr>
            <a:normAutofit lnSpcReduction="10000"/>
          </a:bodyPr>
          <a:lstStyle/>
          <a:p>
            <a:r>
              <a:rPr lang="en-US" sz="2400" dirty="0"/>
              <a:t>Summary</a:t>
            </a:r>
          </a:p>
          <a:p>
            <a:pPr lvl="1"/>
            <a:r>
              <a:rPr lang="en-US" sz="2200" dirty="0"/>
              <a:t>Demonstration of features that make XForms Turing complete and enable handling of advanced data processing use cases</a:t>
            </a:r>
          </a:p>
          <a:p>
            <a:pPr lvl="1"/>
            <a:r>
              <a:rPr lang="en-US" sz="2200" dirty="0"/>
              <a:t>Making more powerful imperative script commands with declarative infusion and declarative embellishment</a:t>
            </a:r>
          </a:p>
          <a:p>
            <a:pPr lvl="1"/>
            <a:r>
              <a:rPr lang="en-US" sz="2200" dirty="0"/>
              <a:t>A non-blocking loop pattern and task list method that enable multiple tasks to cooperate with each other and the UI thread</a:t>
            </a:r>
          </a:p>
          <a:p>
            <a:pPr lvl="1"/>
            <a:r>
              <a:rPr lang="en-US" sz="2200" dirty="0"/>
              <a:t>Methods for task control, progress reporting, and prioritization                                                                                                                               </a:t>
            </a:r>
          </a:p>
          <a:p>
            <a:r>
              <a:rPr lang="en-US" sz="2400" dirty="0"/>
              <a:t>Future Work</a:t>
            </a:r>
          </a:p>
          <a:p>
            <a:pPr lvl="1"/>
            <a:r>
              <a:rPr lang="en-US" sz="2200" dirty="0"/>
              <a:t>Upcoming ACM DocEng presentation of recursion and more powerful declarative infusion in a partially declarative quicksort</a:t>
            </a:r>
          </a:p>
          <a:p>
            <a:pPr lvl="1"/>
            <a:r>
              <a:rPr lang="en-US" sz="2200" dirty="0"/>
              <a:t>Articulate more XForms use cases for Turing completeness, hybrid imperative/declarative computing, and multitasking</a:t>
            </a:r>
          </a:p>
          <a:p>
            <a:pPr lvl="1"/>
            <a:r>
              <a:rPr lang="en-US" sz="2200" dirty="0"/>
              <a:t>Smooth out processing with more sophisticated methods of allocating work to execution time slices</a:t>
            </a:r>
          </a:p>
          <a:p>
            <a:pPr lvl="1"/>
            <a:endParaRPr lang="en-US" sz="2200" dirty="0"/>
          </a:p>
        </p:txBody>
      </p:sp>
    </p:spTree>
    <p:extLst>
      <p:ext uri="{BB962C8B-B14F-4D97-AF65-F5344CB8AC3E}">
        <p14:creationId xmlns:p14="http://schemas.microsoft.com/office/powerpoint/2010/main" val="1563025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lstStyle/>
          <a:p>
            <a:r>
              <a:rPr lang="en-US" dirty="0"/>
              <a:t>Introduction</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a:bodyPr>
          <a:lstStyle/>
          <a:p>
            <a:r>
              <a:rPr lang="en-US" sz="2400" dirty="0"/>
              <a:t>What is XForms?</a:t>
            </a:r>
          </a:p>
          <a:p>
            <a:pPr lvl="1"/>
            <a:r>
              <a:rPr lang="en-US" sz="2200" dirty="0"/>
              <a:t>A multiparadigm language for orchestrating user interaction with XML data in a document</a:t>
            </a:r>
          </a:p>
          <a:p>
            <a:pPr lvl="1"/>
            <a:r>
              <a:rPr lang="en-US" sz="2200" dirty="0"/>
              <a:t>Offers declarative, imperative, and even-driven language features that work together</a:t>
            </a:r>
          </a:p>
          <a:p>
            <a:pPr lvl="1"/>
            <a:r>
              <a:rPr lang="en-US" sz="2200" dirty="0"/>
              <a:t>Fits within XHTML, ODF, SVG, and other XML document formats</a:t>
            </a:r>
          </a:p>
          <a:p>
            <a:r>
              <a:rPr lang="en-US" sz="2400" dirty="0"/>
              <a:t>Who made XForms?</a:t>
            </a:r>
          </a:p>
          <a:p>
            <a:pPr lvl="1"/>
            <a:r>
              <a:rPr lang="en-US" sz="2200" dirty="0"/>
              <a:t>A W3C working group and the world wide web community</a:t>
            </a:r>
          </a:p>
          <a:p>
            <a:pPr lvl="1"/>
            <a:r>
              <a:rPr lang="en-US" sz="2200" dirty="0"/>
              <a:t>The latest “standard” (full W3C Recommendation) is XForms 1.1</a:t>
            </a:r>
          </a:p>
          <a:p>
            <a:pPr lvl="1"/>
            <a:r>
              <a:rPr lang="en-US" sz="2400" b="1" dirty="0"/>
              <a:t>This year is the 10 Year Anniversary of XForms 1.1!</a:t>
            </a:r>
          </a:p>
          <a:p>
            <a:pPr lvl="1"/>
            <a:r>
              <a:rPr lang="en-US" sz="2200" dirty="0"/>
              <a:t>The working group created further specifications and extension features as an XForms community</a:t>
            </a:r>
          </a:p>
          <a:p>
            <a:pPr lvl="1"/>
            <a:r>
              <a:rPr lang="en-US" sz="2200" dirty="0"/>
              <a:t>The code in this paper is intended for XForms 1.1 or higher</a:t>
            </a:r>
          </a:p>
        </p:txBody>
      </p:sp>
    </p:spTree>
    <p:extLst>
      <p:ext uri="{BB962C8B-B14F-4D97-AF65-F5344CB8AC3E}">
        <p14:creationId xmlns:p14="http://schemas.microsoft.com/office/powerpoint/2010/main" val="2276854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Introduction: Processor Architecture</a:t>
            </a:r>
          </a:p>
        </p:txBody>
      </p:sp>
      <p:sp>
        <p:nvSpPr>
          <p:cNvPr id="6" name="Rectangle 5">
            <a:extLst>
              <a:ext uri="{FF2B5EF4-FFF2-40B4-BE49-F238E27FC236}">
                <a16:creationId xmlns:a16="http://schemas.microsoft.com/office/drawing/2014/main" id="{0C4F414D-9AE5-4452-8E84-42892ABA7C61}"/>
              </a:ext>
            </a:extLst>
          </p:cNvPr>
          <p:cNvSpPr/>
          <p:nvPr/>
        </p:nvSpPr>
        <p:spPr>
          <a:xfrm>
            <a:off x="1238369" y="796237"/>
            <a:ext cx="5400000" cy="456609"/>
          </a:xfrm>
          <a:prstGeom prst="rect">
            <a:avLst/>
          </a:prstGeom>
          <a:solidFill>
            <a:srgbClr val="27718A"/>
          </a:solidFill>
          <a:ln w="9525" cap="flat" cmpd="sng" algn="ctr">
            <a:solidFill>
              <a:srgbClr val="38B5E8"/>
            </a:solidFill>
            <a:prstDash val="solid"/>
          </a:ln>
          <a:effectLst>
            <a:outerShdw blurRad="40000" dist="23000" dir="5400000" rotWithShape="0">
              <a:srgbClr val="000000">
                <a:alpha val="35000"/>
              </a:srgbClr>
            </a:outerShdw>
          </a:effectLst>
        </p:spPr>
        <p:txBody>
          <a:bodyPr lIns="53456" tIns="26729" rIns="53456" bIns="26729"/>
          <a:lstStyle/>
          <a:p>
            <a:pPr marL="0" marR="0" lvl="0" indent="0" algn="ctr" defTabSz="534571"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Current Web Browser</a:t>
            </a:r>
          </a:p>
        </p:txBody>
      </p:sp>
      <p:sp>
        <p:nvSpPr>
          <p:cNvPr id="7" name="Rectangle 6">
            <a:extLst>
              <a:ext uri="{FF2B5EF4-FFF2-40B4-BE49-F238E27FC236}">
                <a16:creationId xmlns:a16="http://schemas.microsoft.com/office/drawing/2014/main" id="{E9FBA807-F2E7-45AD-8CAC-151040357396}"/>
              </a:ext>
            </a:extLst>
          </p:cNvPr>
          <p:cNvSpPr/>
          <p:nvPr/>
        </p:nvSpPr>
        <p:spPr>
          <a:xfrm>
            <a:off x="1238369" y="1233552"/>
            <a:ext cx="5400000" cy="5558516"/>
          </a:xfrm>
          <a:prstGeom prst="rect">
            <a:avLst/>
          </a:prstGeom>
          <a:gradFill rotWithShape="1">
            <a:gsLst>
              <a:gs pos="0">
                <a:srgbClr val="2B7A91"/>
              </a:gs>
              <a:gs pos="100000">
                <a:srgbClr val="AED9E5"/>
              </a:gs>
            </a:gsLst>
            <a:lin ang="16200000" scaled="0"/>
          </a:gradFill>
          <a:ln w="9525" cap="flat" cmpd="sng" algn="ctr">
            <a:solidFill>
              <a:srgbClr val="88C6D8"/>
            </a:solidFill>
            <a:prstDash val="solid"/>
          </a:ln>
          <a:effectLst>
            <a:outerShdw blurRad="40000" dist="23000" dir="5400000" rotWithShape="0">
              <a:srgbClr val="000000">
                <a:alpha val="35000"/>
              </a:srgbClr>
            </a:outerShdw>
          </a:effectLst>
        </p:spPr>
        <p:txBody>
          <a:bodyPr lIns="53456" tIns="26729" rIns="53456" bIns="26729"/>
          <a:lstStyle/>
          <a:p>
            <a:pPr marL="100232" marR="0" lvl="1" indent="-100232" algn="ctr" defTabSz="534571" rtl="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641AFE6A-7B14-4DDD-A323-82C29AC9495F}"/>
              </a:ext>
            </a:extLst>
          </p:cNvPr>
          <p:cNvSpPr/>
          <p:nvPr/>
        </p:nvSpPr>
        <p:spPr>
          <a:xfrm>
            <a:off x="1333875" y="3565554"/>
            <a:ext cx="5220000" cy="3094958"/>
          </a:xfrm>
          <a:prstGeom prst="rect">
            <a:avLst/>
          </a:prstGeom>
          <a:gradFill rotWithShape="1">
            <a:gsLst>
              <a:gs pos="0">
                <a:srgbClr val="0096FF"/>
              </a:gs>
              <a:gs pos="99000">
                <a:srgbClr val="005493"/>
              </a:gs>
            </a:gsLst>
            <a:lin ang="5400000" scaled="0"/>
          </a:gradFill>
          <a:ln w="9525" cap="flat" cmpd="sng" algn="ctr">
            <a:solidFill>
              <a:srgbClr val="0054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Web Virtual Machine</a:t>
            </a:r>
          </a:p>
        </p:txBody>
      </p:sp>
      <p:sp>
        <p:nvSpPr>
          <p:cNvPr id="9" name="Rectangle 8">
            <a:extLst>
              <a:ext uri="{FF2B5EF4-FFF2-40B4-BE49-F238E27FC236}">
                <a16:creationId xmlns:a16="http://schemas.microsoft.com/office/drawing/2014/main" id="{004AD8DC-70B3-4A7C-9D96-2EFEADF20F96}"/>
              </a:ext>
            </a:extLst>
          </p:cNvPr>
          <p:cNvSpPr/>
          <p:nvPr/>
        </p:nvSpPr>
        <p:spPr>
          <a:xfrm>
            <a:off x="1442700" y="4096363"/>
            <a:ext cx="2447999" cy="842442"/>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XHTML</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Processor</a:t>
            </a:r>
          </a:p>
        </p:txBody>
      </p:sp>
      <p:sp>
        <p:nvSpPr>
          <p:cNvPr id="10" name="Rectangle 9">
            <a:extLst>
              <a:ext uri="{FF2B5EF4-FFF2-40B4-BE49-F238E27FC236}">
                <a16:creationId xmlns:a16="http://schemas.microsoft.com/office/drawing/2014/main" id="{D3E6AC62-F6FA-4733-BE50-3BAC3DE0024A}"/>
              </a:ext>
            </a:extLst>
          </p:cNvPr>
          <p:cNvSpPr/>
          <p:nvPr/>
        </p:nvSpPr>
        <p:spPr>
          <a:xfrm>
            <a:off x="4008260" y="4096363"/>
            <a:ext cx="2447999" cy="842442"/>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JavaScript</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lang="en-US" sz="2400" kern="0" dirty="0">
                <a:solidFill>
                  <a:srgbClr val="000000"/>
                </a:solidFill>
                <a:latin typeface="Arial" panose="020B0604020202020204" pitchFamily="34" charset="0"/>
                <a:cs typeface="Arial" panose="020B0604020202020204" pitchFamily="34" charset="0"/>
              </a:rPr>
              <a:t>Processor</a:t>
            </a:r>
            <a:endPar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A6D12658-6CA5-46FE-B565-47C9CE203F6C}"/>
              </a:ext>
            </a:extLst>
          </p:cNvPr>
          <p:cNvSpPr txBox="1"/>
          <p:nvPr/>
        </p:nvSpPr>
        <p:spPr>
          <a:xfrm>
            <a:off x="2733350" y="5829515"/>
            <a:ext cx="2362781" cy="83099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t>
            </a:r>
          </a:p>
        </p:txBody>
      </p:sp>
      <p:sp>
        <p:nvSpPr>
          <p:cNvPr id="12" name="Rectangle 11">
            <a:extLst>
              <a:ext uri="{FF2B5EF4-FFF2-40B4-BE49-F238E27FC236}">
                <a16:creationId xmlns:a16="http://schemas.microsoft.com/office/drawing/2014/main" id="{0B18AAF8-6EBC-4A14-B3AA-AF1C60786A03}"/>
              </a:ext>
            </a:extLst>
          </p:cNvPr>
          <p:cNvSpPr/>
          <p:nvPr/>
        </p:nvSpPr>
        <p:spPr>
          <a:xfrm>
            <a:off x="1442700" y="5642125"/>
            <a:ext cx="5013559" cy="460522"/>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XML </a:t>
            </a:r>
            <a:r>
              <a:rPr lang="en-US" sz="2400" kern="0" dirty="0">
                <a:solidFill>
                  <a:srgbClr val="000000"/>
                </a:solidFill>
                <a:latin typeface="Arial" panose="020B0604020202020204" pitchFamily="34" charset="0"/>
                <a:cs typeface="Arial" panose="020B0604020202020204" pitchFamily="34" charset="0"/>
              </a:rPr>
              <a:t>Processor</a:t>
            </a:r>
            <a:endPar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DBC3DE15-2BF8-4B57-BCB1-F77BA9F6D2E3}"/>
              </a:ext>
            </a:extLst>
          </p:cNvPr>
          <p:cNvSpPr/>
          <p:nvPr/>
        </p:nvSpPr>
        <p:spPr>
          <a:xfrm>
            <a:off x="1333875" y="1893757"/>
            <a:ext cx="5220000" cy="1492249"/>
          </a:xfrm>
          <a:prstGeom prst="rect">
            <a:avLst/>
          </a:prstGeom>
          <a:gradFill rotWithShape="1">
            <a:gsLst>
              <a:gs pos="0">
                <a:srgbClr val="0096FF"/>
              </a:gs>
              <a:gs pos="100000">
                <a:srgbClr val="005493"/>
              </a:gs>
            </a:gsLst>
            <a:lin ang="5400000" scaled="0"/>
          </a:gradFill>
          <a:ln w="9525" cap="flat" cmpd="sng" algn="ctr">
            <a:solidFill>
              <a:srgbClr val="0054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XSLT Forms</a:t>
            </a:r>
          </a:p>
        </p:txBody>
      </p:sp>
      <p:sp>
        <p:nvSpPr>
          <p:cNvPr id="14" name="Rectangle 13">
            <a:extLst>
              <a:ext uri="{FF2B5EF4-FFF2-40B4-BE49-F238E27FC236}">
                <a16:creationId xmlns:a16="http://schemas.microsoft.com/office/drawing/2014/main" id="{A25731E8-FC8F-4B3E-AA2E-690AE740197D}"/>
              </a:ext>
            </a:extLst>
          </p:cNvPr>
          <p:cNvSpPr/>
          <p:nvPr/>
        </p:nvSpPr>
        <p:spPr>
          <a:xfrm>
            <a:off x="1442700" y="2389276"/>
            <a:ext cx="2448000" cy="842442"/>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XSL</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lang="en-US" sz="2400" kern="0" dirty="0">
                <a:solidFill>
                  <a:srgbClr val="000000"/>
                </a:solidFill>
                <a:latin typeface="Arial" panose="020B0604020202020204" pitchFamily="34" charset="0"/>
                <a:cs typeface="Arial" panose="020B0604020202020204" pitchFamily="34" charset="0"/>
              </a:rPr>
              <a:t>Transform</a:t>
            </a:r>
            <a:endPar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3C6DB9A7-C4DF-47C7-995A-E4807D1DA8CD}"/>
              </a:ext>
            </a:extLst>
          </p:cNvPr>
          <p:cNvSpPr/>
          <p:nvPr/>
        </p:nvSpPr>
        <p:spPr>
          <a:xfrm>
            <a:off x="4008260" y="2389276"/>
            <a:ext cx="2448000" cy="842442"/>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JavaScript</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lang="en-US" sz="2400" kern="0" dirty="0">
                <a:solidFill>
                  <a:srgbClr val="000000"/>
                </a:solidFill>
                <a:latin typeface="Arial" panose="020B0604020202020204" pitchFamily="34" charset="0"/>
                <a:cs typeface="Arial" panose="020B0604020202020204" pitchFamily="34" charset="0"/>
              </a:rPr>
              <a:t>XForms + XPath</a:t>
            </a:r>
            <a:endPar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B0BF5443-BE9A-4346-9B30-001975DF76D1}"/>
              </a:ext>
            </a:extLst>
          </p:cNvPr>
          <p:cNvSpPr/>
          <p:nvPr/>
        </p:nvSpPr>
        <p:spPr>
          <a:xfrm>
            <a:off x="1442700" y="5079444"/>
            <a:ext cx="5013559" cy="460522"/>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lang="en-US" sz="2400" kern="0" dirty="0">
                <a:solidFill>
                  <a:srgbClr val="000000"/>
                </a:solidFill>
                <a:latin typeface="Arial" panose="020B0604020202020204" pitchFamily="34" charset="0"/>
                <a:cs typeface="Arial" panose="020B0604020202020204" pitchFamily="34" charset="0"/>
              </a:rPr>
              <a:t>XSLT</a:t>
            </a: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lang="en-US" sz="2400" kern="0" dirty="0">
                <a:solidFill>
                  <a:srgbClr val="000000"/>
                </a:solidFill>
                <a:latin typeface="Arial" panose="020B0604020202020204" pitchFamily="34" charset="0"/>
                <a:cs typeface="Arial" panose="020B0604020202020204" pitchFamily="34" charset="0"/>
              </a:rPr>
              <a:t>Processor</a:t>
            </a:r>
            <a:endPar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264A4285-CFFC-4E22-A5A2-4A6D235B1B54}"/>
              </a:ext>
            </a:extLst>
          </p:cNvPr>
          <p:cNvSpPr/>
          <p:nvPr/>
        </p:nvSpPr>
        <p:spPr>
          <a:xfrm>
            <a:off x="1333875" y="1330758"/>
            <a:ext cx="5220000" cy="452898"/>
          </a:xfrm>
          <a:prstGeom prst="rect">
            <a:avLst/>
          </a:prstGeom>
          <a:gradFill rotWithShape="1">
            <a:gsLst>
              <a:gs pos="0">
                <a:schemeClr val="accent6">
                  <a:lumMod val="20000"/>
                  <a:lumOff val="80000"/>
                </a:schemeClr>
              </a:gs>
              <a:gs pos="100000">
                <a:schemeClr val="accent6">
                  <a:lumMod val="75000"/>
                </a:schemeClr>
              </a:gs>
            </a:gsLst>
            <a:lin ang="5400000" scaled="0"/>
          </a:gradFill>
          <a:ln w="9525" cap="flat" cmpd="sng" algn="ctr">
            <a:solidFill>
              <a:srgbClr val="0054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XHTML + XForms Document</a:t>
            </a:r>
          </a:p>
        </p:txBody>
      </p:sp>
    </p:spTree>
    <p:extLst>
      <p:ext uri="{BB962C8B-B14F-4D97-AF65-F5344CB8AC3E}">
        <p14:creationId xmlns:p14="http://schemas.microsoft.com/office/powerpoint/2010/main" val="159048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normAutofit/>
          </a:bodyPr>
          <a:lstStyle/>
          <a:p>
            <a:r>
              <a:rPr lang="en-US" dirty="0"/>
              <a:t>Introduction: Document Architecture</a:t>
            </a:r>
          </a:p>
        </p:txBody>
      </p:sp>
      <p:sp>
        <p:nvSpPr>
          <p:cNvPr id="18" name="Custom Shape160">
            <a:extLst>
              <a:ext uri="{FF2B5EF4-FFF2-40B4-BE49-F238E27FC236}">
                <a16:creationId xmlns:a16="http://schemas.microsoft.com/office/drawing/2014/main" id="{8865946F-E014-48A4-A770-FD25535B2541}"/>
              </a:ext>
            </a:extLst>
          </p:cNvPr>
          <p:cNvSpPr/>
          <p:nvPr/>
        </p:nvSpPr>
        <p:spPr>
          <a:xfrm rot="10800000">
            <a:off x="1590764" y="816638"/>
            <a:ext cx="5038635" cy="6015484"/>
          </a:xfrm>
          <a:custGeom>
            <a:avLst/>
            <a:gdLst>
              <a:gd name="f0" fmla="val w"/>
              <a:gd name="f1" fmla="val h"/>
              <a:gd name="f2" fmla="val 10757"/>
              <a:gd name="f3" fmla="val 21632"/>
              <a:gd name="f4" fmla="val 5187"/>
              <a:gd name="f5" fmla="val 85"/>
              <a:gd name="f6" fmla="val 17509"/>
              <a:gd name="f7" fmla="val 10849"/>
              <a:gd name="f8" fmla="val 81"/>
              <a:gd name="f9" fmla="val 21706"/>
              <a:gd name="f10" fmla="val 10652"/>
              <a:gd name="f11" fmla="*/ f0 1 21600"/>
              <a:gd name="f12" fmla="*/ f1 1 21600"/>
              <a:gd name="f13" fmla="*/ 977 f11 1"/>
              <a:gd name="f14" fmla="*/ 20622 f11 1"/>
              <a:gd name="f15" fmla="*/ 16429 f12 1"/>
              <a:gd name="f16" fmla="*/ 818 f12 1"/>
            </a:gdLst>
            <a:ahLst/>
            <a:cxnLst>
              <a:cxn ang="3cd4">
                <a:pos x="hc" y="t"/>
              </a:cxn>
              <a:cxn ang="0">
                <a:pos x="r" y="vc"/>
              </a:cxn>
              <a:cxn ang="cd4">
                <a:pos x="hc" y="b"/>
              </a:cxn>
              <a:cxn ang="cd2">
                <a:pos x="l" y="vc"/>
              </a:cxn>
            </a:cxnLst>
            <a:rect l="f13" t="f16" r="f14" b="f15"/>
            <a:pathLst>
              <a:path w="21600" h="21600">
                <a:moveTo>
                  <a:pt x="f2" y="f3"/>
                </a:moveTo>
                <a:lnTo>
                  <a:pt x="f4" y="f3"/>
                </a:lnTo>
                <a:lnTo>
                  <a:pt x="f5" y="f6"/>
                </a:lnTo>
                <a:lnTo>
                  <a:pt x="f5" y="f7"/>
                </a:lnTo>
                <a:lnTo>
                  <a:pt x="f5" y="f8"/>
                </a:lnTo>
                <a:lnTo>
                  <a:pt x="f2" y="f8"/>
                </a:lnTo>
                <a:lnTo>
                  <a:pt x="f9" y="f8"/>
                </a:lnTo>
                <a:lnTo>
                  <a:pt x="f9" y="f10"/>
                </a:lnTo>
                <a:lnTo>
                  <a:pt x="f9" y="f3"/>
                </a:lnTo>
                <a:lnTo>
                  <a:pt x="f2" y="f3"/>
                </a:lnTo>
                <a:close/>
              </a:path>
              <a:path w="21600" h="21600">
                <a:moveTo>
                  <a:pt x="f5" y="f6"/>
                </a:moveTo>
                <a:lnTo>
                  <a:pt x="f4" y="f6"/>
                </a:lnTo>
                <a:lnTo>
                  <a:pt x="f4" y="f3"/>
                </a:lnTo>
                <a:lnTo>
                  <a:pt x="f5" y="f6"/>
                </a:lnTo>
                <a:close/>
              </a:path>
            </a:pathLst>
          </a:custGeom>
          <a:solidFill>
            <a:srgbClr val="D8EBB3"/>
          </a:solidFill>
          <a:ln w="25400">
            <a:solidFill>
              <a:srgbClr val="000000"/>
            </a:solidFill>
            <a:prstDash val="solid"/>
          </a:ln>
          <a:effectLst/>
        </p:spPr>
        <p:txBody>
          <a:bodyPr vert="horz" wrap="square" lIns="91440" tIns="45720" rIns="91440" bIns="45720" anchor="t" anchorCtr="0">
            <a:noAutofit/>
          </a:bodyPr>
          <a:lstStyle/>
          <a:p>
            <a:pPr marL="0" marR="0" indent="0" algn="l" rtl="0" hangingPunct="1">
              <a:lnSpc>
                <a:spcPct val="10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000" b="0" i="0" baseline="0">
              <a:ln>
                <a:noFill/>
              </a:ln>
              <a:solidFill>
                <a:srgbClr val="000000"/>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8B6D1F4B-FAE6-4BB9-BE7D-993860F61280}"/>
              </a:ext>
            </a:extLst>
          </p:cNvPr>
          <p:cNvSpPr/>
          <p:nvPr/>
        </p:nvSpPr>
        <p:spPr>
          <a:xfrm>
            <a:off x="1727319" y="2023387"/>
            <a:ext cx="4793208" cy="411073"/>
          </a:xfrm>
          <a:prstGeom prst="rect">
            <a:avLst/>
          </a:prstGeom>
          <a:solidFill>
            <a:srgbClr val="27718A"/>
          </a:solidFill>
          <a:ln w="9525" cap="flat" cmpd="sng" algn="ctr">
            <a:solidFill>
              <a:srgbClr val="38B5E8"/>
            </a:solidFill>
            <a:prstDash val="solid"/>
          </a:ln>
          <a:effectLst>
            <a:outerShdw blurRad="40000" dist="23000" dir="5400000" rotWithShape="0">
              <a:srgbClr val="000000">
                <a:alpha val="35000"/>
              </a:srgbClr>
            </a:outerShdw>
          </a:effectLst>
        </p:spPr>
        <p:txBody>
          <a:bodyPr lIns="53456" tIns="26729" rIns="53456" bIns="26729"/>
          <a:lstStyle/>
          <a:p>
            <a:pPr marL="0" marR="0" lvl="0" indent="0" algn="ctr" defTabSz="53457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XHTML Head Element</a:t>
            </a:r>
          </a:p>
        </p:txBody>
      </p:sp>
      <p:sp>
        <p:nvSpPr>
          <p:cNvPr id="20" name="Rectangle 19">
            <a:extLst>
              <a:ext uri="{FF2B5EF4-FFF2-40B4-BE49-F238E27FC236}">
                <a16:creationId xmlns:a16="http://schemas.microsoft.com/office/drawing/2014/main" id="{8225B6B5-A4B2-4EAA-AD0B-40DC02A223B5}"/>
              </a:ext>
            </a:extLst>
          </p:cNvPr>
          <p:cNvSpPr/>
          <p:nvPr/>
        </p:nvSpPr>
        <p:spPr>
          <a:xfrm>
            <a:off x="1727319" y="2438637"/>
            <a:ext cx="4793207" cy="2447548"/>
          </a:xfrm>
          <a:prstGeom prst="rect">
            <a:avLst/>
          </a:prstGeom>
          <a:gradFill rotWithShape="1">
            <a:gsLst>
              <a:gs pos="0">
                <a:srgbClr val="2B7A91"/>
              </a:gs>
              <a:gs pos="100000">
                <a:srgbClr val="AED9E5"/>
              </a:gs>
            </a:gsLst>
            <a:lin ang="16200000" scaled="0"/>
          </a:gradFill>
          <a:ln w="9525" cap="flat" cmpd="sng" algn="ctr">
            <a:solidFill>
              <a:srgbClr val="88C6D8"/>
            </a:solidFill>
            <a:prstDash val="solid"/>
          </a:ln>
          <a:effectLst>
            <a:outerShdw blurRad="40000" dist="23000" dir="5400000" rotWithShape="0">
              <a:srgbClr val="000000">
                <a:alpha val="35000"/>
              </a:srgbClr>
            </a:outerShdw>
          </a:effectLst>
        </p:spPr>
        <p:txBody>
          <a:bodyPr lIns="53456" tIns="26729" rIns="53456" bIns="26729"/>
          <a:lstStyle/>
          <a:p>
            <a:pPr marL="100232" marR="0" lvl="1" indent="-100232" algn="ctr" defTabSz="534571"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4E561928-A185-4D17-9AAB-8F7609EEF410}"/>
              </a:ext>
            </a:extLst>
          </p:cNvPr>
          <p:cNvSpPr/>
          <p:nvPr/>
        </p:nvSpPr>
        <p:spPr>
          <a:xfrm>
            <a:off x="1727318" y="5060837"/>
            <a:ext cx="4793208" cy="366087"/>
          </a:xfrm>
          <a:prstGeom prst="rect">
            <a:avLst/>
          </a:prstGeom>
          <a:solidFill>
            <a:srgbClr val="27718A"/>
          </a:solidFill>
          <a:ln w="9525" cap="flat" cmpd="sng" algn="ctr">
            <a:solidFill>
              <a:srgbClr val="38B5E8"/>
            </a:solidFill>
            <a:prstDash val="solid"/>
          </a:ln>
          <a:effectLst>
            <a:outerShdw blurRad="40000" dist="23000" dir="5400000" rotWithShape="0">
              <a:srgbClr val="000000">
                <a:alpha val="35000"/>
              </a:srgbClr>
            </a:outerShdw>
          </a:effectLst>
        </p:spPr>
        <p:txBody>
          <a:bodyPr lIns="53456" tIns="26729" rIns="53456" bIns="26729"/>
          <a:lstStyle/>
          <a:p>
            <a:pPr marL="0" marR="0" lvl="0" indent="0" algn="ctr" defTabSz="53457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XHTML Body Element</a:t>
            </a:r>
          </a:p>
        </p:txBody>
      </p:sp>
      <p:sp>
        <p:nvSpPr>
          <p:cNvPr id="22" name="Rectangle 21">
            <a:extLst>
              <a:ext uri="{FF2B5EF4-FFF2-40B4-BE49-F238E27FC236}">
                <a16:creationId xmlns:a16="http://schemas.microsoft.com/office/drawing/2014/main" id="{8EA6CC86-E7FE-44A9-99C1-619C14CB19A6}"/>
              </a:ext>
            </a:extLst>
          </p:cNvPr>
          <p:cNvSpPr/>
          <p:nvPr/>
        </p:nvSpPr>
        <p:spPr>
          <a:xfrm>
            <a:off x="1727319" y="5442454"/>
            <a:ext cx="4793207" cy="1281851"/>
          </a:xfrm>
          <a:prstGeom prst="rect">
            <a:avLst/>
          </a:prstGeom>
          <a:gradFill rotWithShape="1">
            <a:gsLst>
              <a:gs pos="0">
                <a:srgbClr val="2B7A91"/>
              </a:gs>
              <a:gs pos="100000">
                <a:srgbClr val="AED9E5"/>
              </a:gs>
            </a:gsLst>
            <a:lin ang="16200000" scaled="0"/>
          </a:gradFill>
          <a:ln w="9525" cap="flat" cmpd="sng" algn="ctr">
            <a:solidFill>
              <a:srgbClr val="88C6D8"/>
            </a:solidFill>
            <a:prstDash val="solid"/>
          </a:ln>
          <a:effectLst>
            <a:outerShdw blurRad="40000" dist="23000" dir="5400000" rotWithShape="0">
              <a:srgbClr val="000000">
                <a:alpha val="35000"/>
              </a:srgbClr>
            </a:outerShdw>
          </a:effectLst>
        </p:spPr>
        <p:txBody>
          <a:bodyPr lIns="53456" tIns="26729" rIns="53456" bIns="26729"/>
          <a:lstStyle/>
          <a:p>
            <a:pPr marL="100232" marR="0" lvl="1" indent="-100232" algn="ctr" defTabSz="534571"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582E3CBB-FED0-4986-BD9C-325422D57CF1}"/>
              </a:ext>
            </a:extLst>
          </p:cNvPr>
          <p:cNvSpPr/>
          <p:nvPr/>
        </p:nvSpPr>
        <p:spPr>
          <a:xfrm>
            <a:off x="2038394" y="2561563"/>
            <a:ext cx="4234119" cy="2195743"/>
          </a:xfrm>
          <a:prstGeom prst="rect">
            <a:avLst/>
          </a:prstGeom>
          <a:gradFill rotWithShape="1">
            <a:gsLst>
              <a:gs pos="0">
                <a:srgbClr val="0096FF"/>
              </a:gs>
              <a:gs pos="100000">
                <a:srgbClr val="005493"/>
              </a:gs>
            </a:gsLst>
            <a:lin ang="5400000" scaled="0"/>
          </a:gradFill>
          <a:ln w="9525" cap="flat" cmpd="sng" algn="ctr">
            <a:solidFill>
              <a:srgbClr val="0054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XForms Model</a:t>
            </a:r>
          </a:p>
        </p:txBody>
      </p:sp>
      <p:sp>
        <p:nvSpPr>
          <p:cNvPr id="24" name="Rectangle 23">
            <a:extLst>
              <a:ext uri="{FF2B5EF4-FFF2-40B4-BE49-F238E27FC236}">
                <a16:creationId xmlns:a16="http://schemas.microsoft.com/office/drawing/2014/main" id="{B7180A3C-2151-483F-AD6C-CA4A357A19E8}"/>
              </a:ext>
            </a:extLst>
          </p:cNvPr>
          <p:cNvSpPr/>
          <p:nvPr/>
        </p:nvSpPr>
        <p:spPr>
          <a:xfrm>
            <a:off x="2207125" y="2933156"/>
            <a:ext cx="1876359" cy="758429"/>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XML Data</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lang="en-US" sz="2000" kern="0" dirty="0">
                <a:solidFill>
                  <a:srgbClr val="000000"/>
                </a:solidFill>
                <a:latin typeface="Arial" panose="020B0604020202020204" pitchFamily="34" charset="0"/>
                <a:cs typeface="Arial" panose="020B0604020202020204" pitchFamily="34" charset="0"/>
              </a:rPr>
              <a:t>Instances</a:t>
            </a:r>
            <a:endPar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FF48AF11-7AC1-4434-99AD-B9BCB5478DCC}"/>
              </a:ext>
            </a:extLst>
          </p:cNvPr>
          <p:cNvSpPr/>
          <p:nvPr/>
        </p:nvSpPr>
        <p:spPr>
          <a:xfrm>
            <a:off x="4245560" y="2933156"/>
            <a:ext cx="1876359" cy="758429"/>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Action</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Scripts</a:t>
            </a:r>
          </a:p>
        </p:txBody>
      </p:sp>
      <p:sp>
        <p:nvSpPr>
          <p:cNvPr id="26" name="Rectangle 25">
            <a:extLst>
              <a:ext uri="{FF2B5EF4-FFF2-40B4-BE49-F238E27FC236}">
                <a16:creationId xmlns:a16="http://schemas.microsoft.com/office/drawing/2014/main" id="{7ADDE253-136D-48D5-B4E7-AC9A80E732DC}"/>
              </a:ext>
            </a:extLst>
          </p:cNvPr>
          <p:cNvSpPr/>
          <p:nvPr/>
        </p:nvSpPr>
        <p:spPr>
          <a:xfrm>
            <a:off x="2207125" y="3864517"/>
            <a:ext cx="1876359" cy="758429"/>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Declarative</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lang="en-US" sz="2000" kern="0" dirty="0">
                <a:solidFill>
                  <a:srgbClr val="000000"/>
                </a:solidFill>
                <a:latin typeface="Arial" panose="020B0604020202020204" pitchFamily="34" charset="0"/>
                <a:cs typeface="Arial" panose="020B0604020202020204" pitchFamily="34" charset="0"/>
              </a:rPr>
              <a:t>Bindings</a:t>
            </a:r>
            <a:endPar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7" name="Rectangle 26">
            <a:extLst>
              <a:ext uri="{FF2B5EF4-FFF2-40B4-BE49-F238E27FC236}">
                <a16:creationId xmlns:a16="http://schemas.microsoft.com/office/drawing/2014/main" id="{74DFE17D-9F92-4ED8-BA16-B514D1F45A37}"/>
              </a:ext>
            </a:extLst>
          </p:cNvPr>
          <p:cNvSpPr/>
          <p:nvPr/>
        </p:nvSpPr>
        <p:spPr>
          <a:xfrm>
            <a:off x="4245560" y="3860256"/>
            <a:ext cx="1876359" cy="758429"/>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Submission</a:t>
            </a:r>
          </a:p>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Specifications</a:t>
            </a:r>
          </a:p>
        </p:txBody>
      </p:sp>
      <p:sp>
        <p:nvSpPr>
          <p:cNvPr id="28" name="Rectangle 27">
            <a:extLst>
              <a:ext uri="{FF2B5EF4-FFF2-40B4-BE49-F238E27FC236}">
                <a16:creationId xmlns:a16="http://schemas.microsoft.com/office/drawing/2014/main" id="{37A4A6CF-0EE7-40B1-B28F-A9E31521B190}"/>
              </a:ext>
            </a:extLst>
          </p:cNvPr>
          <p:cNvSpPr/>
          <p:nvPr/>
        </p:nvSpPr>
        <p:spPr>
          <a:xfrm>
            <a:off x="1882857" y="5559234"/>
            <a:ext cx="4513663" cy="987616"/>
          </a:xfrm>
          <a:prstGeom prst="rect">
            <a:avLst/>
          </a:prstGeom>
          <a:gradFill rotWithShape="1">
            <a:gsLst>
              <a:gs pos="0">
                <a:srgbClr val="0096FF"/>
              </a:gs>
              <a:gs pos="100000">
                <a:srgbClr val="005493"/>
              </a:gs>
            </a:gsLst>
            <a:lin ang="5400000" scaled="0"/>
          </a:gradFill>
          <a:ln w="9525" cap="flat" cmpd="sng" algn="ctr">
            <a:solidFill>
              <a:srgbClr val="0054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XForms User Interface Controls</a:t>
            </a:r>
          </a:p>
        </p:txBody>
      </p:sp>
      <p:sp>
        <p:nvSpPr>
          <p:cNvPr id="29" name="Rectangle 28">
            <a:extLst>
              <a:ext uri="{FF2B5EF4-FFF2-40B4-BE49-F238E27FC236}">
                <a16:creationId xmlns:a16="http://schemas.microsoft.com/office/drawing/2014/main" id="{D21C07BC-91BE-4238-8821-9A4F5EB3EF19}"/>
              </a:ext>
            </a:extLst>
          </p:cNvPr>
          <p:cNvSpPr/>
          <p:nvPr/>
        </p:nvSpPr>
        <p:spPr>
          <a:xfrm>
            <a:off x="2828925" y="6010329"/>
            <a:ext cx="2681434" cy="394046"/>
          </a:xfrm>
          <a:prstGeom prst="rect">
            <a:avLst/>
          </a:prstGeom>
          <a:gradFill rotWithShape="1">
            <a:gsLst>
              <a:gs pos="0">
                <a:srgbClr val="40C0FF"/>
              </a:gs>
              <a:gs pos="100000">
                <a:srgbClr val="206093"/>
              </a:gs>
            </a:gsLst>
            <a:lin ang="5400000" scaled="0"/>
          </a:gradFill>
          <a:ln w="9525" cap="flat" cmpd="sng" algn="ctr">
            <a:solidFill>
              <a:srgbClr val="206093"/>
            </a:solidFill>
            <a:prstDash val="solid"/>
          </a:ln>
          <a:effectLst>
            <a:outerShdw blurRad="40000" dist="23000" dir="5400000" rotWithShape="0">
              <a:srgbClr val="000000">
                <a:alpha val="35000"/>
              </a:srgbClr>
            </a:outerShdw>
          </a:effectLst>
        </p:spPr>
        <p:txBody>
          <a:bodyPr lIns="71274" tIns="35638" rIns="71274" bIns="35638"/>
          <a:lstStyle/>
          <a:p>
            <a:pPr marL="133642" marR="0" lvl="1" indent="-133642" algn="ctr" defTabSz="71276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Action Scripts</a:t>
            </a:r>
          </a:p>
        </p:txBody>
      </p:sp>
      <p:sp>
        <p:nvSpPr>
          <p:cNvPr id="30" name="Rectangle 29">
            <a:extLst>
              <a:ext uri="{FF2B5EF4-FFF2-40B4-BE49-F238E27FC236}">
                <a16:creationId xmlns:a16="http://schemas.microsoft.com/office/drawing/2014/main" id="{F62B7C9B-1560-4BC2-A636-E5ED0865DA76}"/>
              </a:ext>
            </a:extLst>
          </p:cNvPr>
          <p:cNvSpPr/>
          <p:nvPr/>
        </p:nvSpPr>
        <p:spPr>
          <a:xfrm>
            <a:off x="1727319" y="1453506"/>
            <a:ext cx="3603460" cy="411073"/>
          </a:xfrm>
          <a:prstGeom prst="rect">
            <a:avLst/>
          </a:prstGeom>
          <a:solidFill>
            <a:srgbClr val="27718A"/>
          </a:solidFill>
          <a:ln w="9525" cap="flat" cmpd="sng" algn="ctr">
            <a:solidFill>
              <a:srgbClr val="38B5E8"/>
            </a:solidFill>
            <a:prstDash val="solid"/>
          </a:ln>
          <a:effectLst>
            <a:outerShdw blurRad="40000" dist="23000" dir="5400000" rotWithShape="0">
              <a:srgbClr val="000000">
                <a:alpha val="35000"/>
              </a:srgbClr>
            </a:outerShdw>
          </a:effectLst>
        </p:spPr>
        <p:txBody>
          <a:bodyPr lIns="53456" tIns="26729" rIns="53456" bIns="26729"/>
          <a:lstStyle/>
          <a:p>
            <a:pPr marL="0" marR="0" lvl="0" indent="0" algn="ctr" defTabSz="53457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Namespace Declarations</a:t>
            </a:r>
          </a:p>
        </p:txBody>
      </p:sp>
      <p:sp>
        <p:nvSpPr>
          <p:cNvPr id="31" name="Rectangle 30">
            <a:extLst>
              <a:ext uri="{FF2B5EF4-FFF2-40B4-BE49-F238E27FC236}">
                <a16:creationId xmlns:a16="http://schemas.microsoft.com/office/drawing/2014/main" id="{D2A21A48-8AEE-4675-B56B-4A61C672B966}"/>
              </a:ext>
            </a:extLst>
          </p:cNvPr>
          <p:cNvSpPr/>
          <p:nvPr/>
        </p:nvSpPr>
        <p:spPr>
          <a:xfrm>
            <a:off x="1727319" y="916274"/>
            <a:ext cx="3603460" cy="411073"/>
          </a:xfrm>
          <a:prstGeom prst="rect">
            <a:avLst/>
          </a:prstGeom>
          <a:solidFill>
            <a:srgbClr val="27718A"/>
          </a:solidFill>
          <a:ln w="9525" cap="flat" cmpd="sng" algn="ctr">
            <a:solidFill>
              <a:srgbClr val="38B5E8"/>
            </a:solidFill>
            <a:prstDash val="solid"/>
          </a:ln>
          <a:effectLst>
            <a:outerShdw blurRad="40000" dist="23000" dir="5400000" rotWithShape="0">
              <a:srgbClr val="000000">
                <a:alpha val="35000"/>
              </a:srgbClr>
            </a:outerShdw>
          </a:effectLst>
        </p:spPr>
        <p:txBody>
          <a:bodyPr lIns="53456" tIns="26729" rIns="53456" bIns="26729"/>
          <a:lstStyle/>
          <a:p>
            <a:pPr marL="0" marR="0" lvl="0" indent="0" algn="ctr" defTabSz="534571"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Processing Instructions</a:t>
            </a:r>
          </a:p>
        </p:txBody>
      </p:sp>
    </p:spTree>
    <p:extLst>
      <p:ext uri="{BB962C8B-B14F-4D97-AF65-F5344CB8AC3E}">
        <p14:creationId xmlns:p14="http://schemas.microsoft.com/office/powerpoint/2010/main" val="3603628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lstStyle/>
          <a:p>
            <a:r>
              <a:rPr lang="en-US" dirty="0"/>
              <a:t>Background on XForms Markup</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lnSpcReduction="10000"/>
          </a:bodyPr>
          <a:lstStyle/>
          <a:p>
            <a:r>
              <a:rPr lang="en-US" sz="2400" dirty="0"/>
              <a:t>Processing Instruction for XSLTForms</a:t>
            </a:r>
          </a:p>
          <a:p>
            <a:pPr lvl="1"/>
            <a:r>
              <a:rPr lang="en-US" sz="2200" dirty="0"/>
              <a:t>The first line of the XHTML</a:t>
            </a:r>
          </a:p>
          <a:p>
            <a:pPr marL="457200" lvl="1" indent="0">
              <a:buNone/>
            </a:pPr>
            <a:endParaRPr lang="en-US" sz="2200" dirty="0"/>
          </a:p>
          <a:p>
            <a:pPr marL="457200" lvl="1" indent="0">
              <a:buNone/>
            </a:pPr>
            <a:r>
              <a:rPr lang="en-US" sz="2200" dirty="0">
                <a:solidFill>
                  <a:srgbClr val="FF9900"/>
                </a:solidFill>
              </a:rPr>
              <a:t>&lt;?xml-stylesheet href="xsltforms/xsltforms.xsl" type="text/xsl"?&gt;</a:t>
            </a:r>
          </a:p>
          <a:p>
            <a:pPr marL="457200" lvl="1" indent="0">
              <a:buNone/>
            </a:pPr>
            <a:endParaRPr lang="en-US" sz="2200" dirty="0"/>
          </a:p>
          <a:p>
            <a:r>
              <a:rPr lang="en-US" sz="2400" dirty="0"/>
              <a:t>The XForms Model (in the XHTML head element)</a:t>
            </a:r>
          </a:p>
          <a:p>
            <a:pPr lvl="1"/>
            <a:r>
              <a:rPr lang="en-US" sz="2200" dirty="0"/>
              <a:t>In the XHTML head element</a:t>
            </a:r>
          </a:p>
          <a:p>
            <a:pPr lvl="1"/>
            <a:r>
              <a:rPr lang="en-US" sz="2200" dirty="0"/>
              <a:t>The ‘id’ and ‘xmlns’ attributes</a:t>
            </a:r>
          </a:p>
          <a:p>
            <a:pPr lvl="1"/>
            <a:r>
              <a:rPr lang="en-US" sz="2200" dirty="0"/>
              <a:t>Container for data instances, action scripts, etc. </a:t>
            </a:r>
          </a:p>
          <a:p>
            <a:pPr marL="457200" lvl="1" indent="0">
              <a:buNone/>
            </a:pPr>
            <a:endParaRPr lang="en-US" sz="2200" dirty="0"/>
          </a:p>
          <a:p>
            <a:pPr marL="457200" lvl="1" indent="0">
              <a:buNone/>
            </a:pPr>
            <a:r>
              <a:rPr lang="en-US" sz="2200" dirty="0">
                <a:solidFill>
                  <a:srgbClr val="FF9900"/>
                </a:solidFill>
              </a:rPr>
              <a:t>&lt;model xmlns="http://www.w3.org/2002/xforms" id="M"&gt;</a:t>
            </a:r>
          </a:p>
          <a:p>
            <a:pPr marL="457200" lvl="1" indent="0">
              <a:buNone/>
            </a:pPr>
            <a:r>
              <a:rPr lang="en-US" sz="2200" dirty="0"/>
              <a:t>   …</a:t>
            </a:r>
          </a:p>
          <a:p>
            <a:pPr marL="457200" lvl="1" indent="0">
              <a:buNone/>
            </a:pPr>
            <a:r>
              <a:rPr lang="en-US" sz="2200" dirty="0">
                <a:solidFill>
                  <a:srgbClr val="FF9900"/>
                </a:solidFill>
              </a:rPr>
              <a:t>&lt;/model&gt;</a:t>
            </a:r>
          </a:p>
        </p:txBody>
      </p:sp>
    </p:spTree>
    <p:extLst>
      <p:ext uri="{BB962C8B-B14F-4D97-AF65-F5344CB8AC3E}">
        <p14:creationId xmlns:p14="http://schemas.microsoft.com/office/powerpoint/2010/main" val="359981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lstStyle/>
          <a:p>
            <a:r>
              <a:rPr lang="en-US" dirty="0"/>
              <a:t>Background: Data Representation</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fontScale="92500" lnSpcReduction="20000"/>
          </a:bodyPr>
          <a:lstStyle/>
          <a:p>
            <a:r>
              <a:rPr lang="en-US" sz="2400" dirty="0"/>
              <a:t>XForms data instances</a:t>
            </a:r>
          </a:p>
          <a:p>
            <a:pPr lvl="1"/>
            <a:r>
              <a:rPr lang="en-US" sz="2200" dirty="0"/>
              <a:t>In the &lt;model&gt; element, each is represented by a parsed XML tree</a:t>
            </a:r>
          </a:p>
          <a:p>
            <a:pPr lvl="1"/>
            <a:r>
              <a:rPr lang="en-US" sz="2200" dirty="0"/>
              <a:t>Loaded from external source, or internal inline declaration</a:t>
            </a:r>
          </a:p>
          <a:p>
            <a:pPr marL="457200" lvl="1" indent="0">
              <a:buNone/>
            </a:pPr>
            <a:r>
              <a:rPr lang="en-US" sz="2200" dirty="0">
                <a:solidFill>
                  <a:srgbClr val="FF9900"/>
                </a:solidFill>
              </a:rPr>
              <a:t>&lt;instance id="ORIGDATA" </a:t>
            </a:r>
            <a:r>
              <a:rPr lang="en-US" sz="2200" dirty="0">
                <a:solidFill>
                  <a:srgbClr val="FF0000"/>
                </a:solidFill>
              </a:rPr>
              <a:t>src</a:t>
            </a:r>
            <a:r>
              <a:rPr lang="en-US" sz="2200" dirty="0">
                <a:solidFill>
                  <a:srgbClr val="FF9900"/>
                </a:solidFill>
              </a:rPr>
              <a:t>="./Sort_Data_10.xml"/&gt;</a:t>
            </a:r>
          </a:p>
          <a:p>
            <a:pPr marL="457200" lvl="1" indent="0">
              <a:buNone/>
            </a:pPr>
            <a:r>
              <a:rPr lang="en-US" sz="2200" dirty="0">
                <a:solidFill>
                  <a:srgbClr val="FF9900"/>
                </a:solidFill>
              </a:rPr>
              <a:t>&lt;instance </a:t>
            </a:r>
            <a:r>
              <a:rPr lang="en-US" sz="2200" dirty="0">
                <a:solidFill>
                  <a:srgbClr val="FF0000"/>
                </a:solidFill>
              </a:rPr>
              <a:t>id="DATA"</a:t>
            </a:r>
            <a:r>
              <a:rPr lang="en-US" sz="2200" dirty="0">
                <a:solidFill>
                  <a:srgbClr val="FF9900"/>
                </a:solidFill>
              </a:rPr>
              <a:t>&gt;</a:t>
            </a:r>
          </a:p>
          <a:p>
            <a:pPr marL="457200" lvl="1" indent="0">
              <a:buNone/>
            </a:pPr>
            <a:r>
              <a:rPr lang="en-US" sz="2200" dirty="0">
                <a:solidFill>
                  <a:srgbClr val="FF9900"/>
                </a:solidFill>
              </a:rPr>
              <a:t>    &lt;data </a:t>
            </a:r>
            <a:r>
              <a:rPr lang="en-US" sz="2200" dirty="0">
                <a:solidFill>
                  <a:srgbClr val="FF0000"/>
                </a:solidFill>
              </a:rPr>
              <a:t>xmlns=""</a:t>
            </a:r>
            <a:r>
              <a:rPr lang="en-US" sz="2200" dirty="0">
                <a:solidFill>
                  <a:srgbClr val="FF9900"/>
                </a:solidFill>
              </a:rPr>
              <a:t>&gt;</a:t>
            </a:r>
          </a:p>
          <a:p>
            <a:pPr marL="457200" lvl="1" indent="0">
              <a:buNone/>
            </a:pPr>
            <a:r>
              <a:rPr lang="en-US" sz="2200" dirty="0">
                <a:solidFill>
                  <a:srgbClr val="FF9900"/>
                </a:solidFill>
              </a:rPr>
              <a:t>        &lt;items&gt;</a:t>
            </a:r>
          </a:p>
          <a:p>
            <a:pPr marL="457200" lvl="1" indent="0">
              <a:buNone/>
            </a:pPr>
            <a:r>
              <a:rPr lang="en-US" sz="2200" dirty="0">
                <a:solidFill>
                  <a:srgbClr val="FF9900"/>
                </a:solidFill>
              </a:rPr>
              <a:t>            &lt;item&gt;</a:t>
            </a:r>
          </a:p>
          <a:p>
            <a:pPr marL="457200" lvl="1" indent="0">
              <a:buNone/>
            </a:pPr>
            <a:r>
              <a:rPr lang="en-US" sz="2200" dirty="0">
                <a:solidFill>
                  <a:srgbClr val="FF9900"/>
                </a:solidFill>
              </a:rPr>
              <a:t>                &lt;num&gt;5&lt;/num&gt;</a:t>
            </a:r>
          </a:p>
          <a:p>
            <a:pPr marL="457200" lvl="1" indent="0">
              <a:buNone/>
            </a:pPr>
            <a:r>
              <a:rPr lang="en-US" sz="2200" dirty="0">
                <a:solidFill>
                  <a:srgbClr val="FF9900"/>
                </a:solidFill>
              </a:rPr>
              <a:t>                &lt;name&gt;Alice&lt;/name&gt;</a:t>
            </a:r>
          </a:p>
          <a:p>
            <a:pPr marL="457200" lvl="1" indent="0">
              <a:buNone/>
            </a:pPr>
            <a:r>
              <a:rPr lang="en-US" sz="2200" dirty="0">
                <a:solidFill>
                  <a:srgbClr val="FF9900"/>
                </a:solidFill>
              </a:rPr>
              <a:t>                &lt;phone&gt;333-1111&lt;/phone&gt;</a:t>
            </a:r>
          </a:p>
          <a:p>
            <a:pPr marL="457200" lvl="1" indent="0">
              <a:buNone/>
            </a:pPr>
            <a:r>
              <a:rPr lang="en-US" sz="2200" dirty="0">
                <a:solidFill>
                  <a:srgbClr val="FF9900"/>
                </a:solidFill>
              </a:rPr>
              <a:t>            &lt;/item&gt;</a:t>
            </a:r>
          </a:p>
          <a:p>
            <a:pPr marL="457200" lvl="1" indent="0">
              <a:buNone/>
            </a:pPr>
            <a:r>
              <a:rPr lang="en-US" sz="2200" dirty="0">
                <a:solidFill>
                  <a:srgbClr val="FF9900"/>
                </a:solidFill>
              </a:rPr>
              <a:t>            …</a:t>
            </a:r>
          </a:p>
          <a:p>
            <a:pPr marL="457200" lvl="1" indent="0">
              <a:buNone/>
            </a:pPr>
            <a:r>
              <a:rPr lang="en-US" sz="2200" dirty="0">
                <a:solidFill>
                  <a:srgbClr val="FF9900"/>
                </a:solidFill>
              </a:rPr>
              <a:t>        &lt;/items&gt;</a:t>
            </a:r>
            <a:br>
              <a:rPr lang="en-US" sz="2200" dirty="0">
                <a:solidFill>
                  <a:srgbClr val="FF9900"/>
                </a:solidFill>
              </a:rPr>
            </a:br>
            <a:r>
              <a:rPr lang="en-US" sz="2200" dirty="0">
                <a:solidFill>
                  <a:srgbClr val="FF9900"/>
                </a:solidFill>
              </a:rPr>
              <a:t>    &lt;/data&gt;</a:t>
            </a:r>
          </a:p>
          <a:p>
            <a:pPr marL="457200" lvl="1" indent="0">
              <a:buNone/>
            </a:pPr>
            <a:r>
              <a:rPr lang="en-US" sz="2200" dirty="0">
                <a:solidFill>
                  <a:srgbClr val="FF9900"/>
                </a:solidFill>
              </a:rPr>
              <a:t>&lt;/instance&gt;</a:t>
            </a:r>
          </a:p>
          <a:p>
            <a:pPr marL="457200" lvl="1" indent="0">
              <a:buNone/>
            </a:pPr>
            <a:endParaRPr lang="en-US" sz="2200" dirty="0"/>
          </a:p>
        </p:txBody>
      </p:sp>
    </p:spTree>
    <p:extLst>
      <p:ext uri="{BB962C8B-B14F-4D97-AF65-F5344CB8AC3E}">
        <p14:creationId xmlns:p14="http://schemas.microsoft.com/office/powerpoint/2010/main" val="2555602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lstStyle/>
          <a:p>
            <a:r>
              <a:rPr lang="en-US" dirty="0"/>
              <a:t>Background: Data Referencing</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a:bodyPr>
          <a:lstStyle/>
          <a:p>
            <a:r>
              <a:rPr lang="en-US" sz="2400" dirty="0"/>
              <a:t>XPath Expressions</a:t>
            </a:r>
          </a:p>
          <a:p>
            <a:pPr lvl="1"/>
            <a:r>
              <a:rPr lang="en-US" sz="2200" dirty="0"/>
              <a:t>Instance data nodes are referenced with XPath</a:t>
            </a:r>
          </a:p>
          <a:p>
            <a:pPr lvl="1"/>
            <a:r>
              <a:rPr lang="en-US" sz="2200" dirty="0"/>
              <a:t>Separate instances referenced using ‘id’ attribute value in the </a:t>
            </a:r>
            <a:r>
              <a:rPr lang="en-US" sz="2200" i="1" dirty="0"/>
              <a:t>instance()</a:t>
            </a:r>
            <a:r>
              <a:rPr lang="en-US" sz="2200" dirty="0"/>
              <a:t> function that XForms adds to its XPath engine</a:t>
            </a:r>
            <a:br>
              <a:rPr lang="en-US" sz="2200" dirty="0"/>
            </a:br>
            <a:br>
              <a:rPr lang="en-US" sz="2200" dirty="0"/>
            </a:br>
            <a:r>
              <a:rPr lang="en-US" sz="2200" dirty="0">
                <a:solidFill>
                  <a:srgbClr val="FF9900"/>
                </a:solidFill>
              </a:rPr>
              <a:t>instance(‘DATA’)/items/item/name</a:t>
            </a:r>
            <a:br>
              <a:rPr lang="en-US" sz="2200" dirty="0">
                <a:solidFill>
                  <a:srgbClr val="FF9900"/>
                </a:solidFill>
              </a:rPr>
            </a:br>
            <a:endParaRPr lang="en-US" sz="2200" dirty="0"/>
          </a:p>
          <a:p>
            <a:pPr lvl="1"/>
            <a:r>
              <a:rPr lang="en-US" sz="2200" dirty="0"/>
              <a:t>An XPath can bind to multiple nodes that match an expression</a:t>
            </a:r>
          </a:p>
          <a:p>
            <a:pPr lvl="1"/>
            <a:r>
              <a:rPr lang="en-US" sz="2200" dirty="0"/>
              <a:t>The empty namespace (</a:t>
            </a:r>
            <a:r>
              <a:rPr lang="en-US" sz="2200" dirty="0">
                <a:solidFill>
                  <a:srgbClr val="FF0000"/>
                </a:solidFill>
              </a:rPr>
              <a:t>xmlns=""</a:t>
            </a:r>
            <a:r>
              <a:rPr lang="en-US" sz="2200" dirty="0"/>
              <a:t>) was used on the data within instances to simplify XPath references in the code</a:t>
            </a:r>
          </a:p>
        </p:txBody>
      </p:sp>
    </p:spTree>
    <p:extLst>
      <p:ext uri="{BB962C8B-B14F-4D97-AF65-F5344CB8AC3E}">
        <p14:creationId xmlns:p14="http://schemas.microsoft.com/office/powerpoint/2010/main" val="1411544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E927-CE16-4D12-9256-B909EBDDF82E}"/>
              </a:ext>
            </a:extLst>
          </p:cNvPr>
          <p:cNvSpPr>
            <a:spLocks noGrp="1"/>
          </p:cNvSpPr>
          <p:nvPr>
            <p:ph type="title"/>
          </p:nvPr>
        </p:nvSpPr>
        <p:spPr>
          <a:xfrm>
            <a:off x="86784" y="156238"/>
            <a:ext cx="9187218" cy="660400"/>
          </a:xfrm>
        </p:spPr>
        <p:txBody>
          <a:bodyPr/>
          <a:lstStyle/>
          <a:p>
            <a:r>
              <a:rPr lang="en-US" dirty="0"/>
              <a:t>Background: Declarative Embellishment</a:t>
            </a:r>
          </a:p>
        </p:txBody>
      </p:sp>
      <p:sp>
        <p:nvSpPr>
          <p:cNvPr id="3" name="Content Placeholder 2">
            <a:extLst>
              <a:ext uri="{FF2B5EF4-FFF2-40B4-BE49-F238E27FC236}">
                <a16:creationId xmlns:a16="http://schemas.microsoft.com/office/drawing/2014/main" id="{6440FF41-E6A4-4B4E-91A7-6A91BF22F96E}"/>
              </a:ext>
            </a:extLst>
          </p:cNvPr>
          <p:cNvSpPr>
            <a:spLocks noGrp="1"/>
          </p:cNvSpPr>
          <p:nvPr>
            <p:ph idx="1"/>
          </p:nvPr>
        </p:nvSpPr>
        <p:spPr>
          <a:xfrm>
            <a:off x="400049" y="816638"/>
            <a:ext cx="9105901" cy="5885123"/>
          </a:xfrm>
        </p:spPr>
        <p:txBody>
          <a:bodyPr>
            <a:normAutofit/>
          </a:bodyPr>
          <a:lstStyle/>
          <a:p>
            <a:r>
              <a:rPr lang="en-US" sz="2400" dirty="0"/>
              <a:t>Data Dependencies</a:t>
            </a:r>
          </a:p>
          <a:p>
            <a:pPr lvl="1"/>
            <a:r>
              <a:rPr lang="en-US" sz="2200" dirty="0"/>
              <a:t>Content values of data nodes can be calculated by XPath expressions </a:t>
            </a:r>
          </a:p>
          <a:p>
            <a:pPr lvl="1"/>
            <a:r>
              <a:rPr lang="en-US" sz="2200" dirty="0"/>
              <a:t>Each XPath is an automatic </a:t>
            </a:r>
            <a:r>
              <a:rPr lang="en-US" sz="2200" dirty="0">
                <a:solidFill>
                  <a:srgbClr val="FF0000"/>
                </a:solidFill>
              </a:rPr>
              <a:t>declarative embellishment</a:t>
            </a:r>
            <a:r>
              <a:rPr lang="en-US" sz="2200" dirty="0"/>
              <a:t> of other language operations, such as the behaviors of script commands</a:t>
            </a:r>
          </a:p>
          <a:p>
            <a:pPr marL="457200" lvl="1" indent="0">
              <a:buNone/>
            </a:pPr>
            <a:br>
              <a:rPr lang="en-US" sz="1100" dirty="0">
                <a:solidFill>
                  <a:srgbClr val="FF9900"/>
                </a:solidFill>
              </a:rPr>
            </a:br>
            <a:r>
              <a:rPr lang="en-US" sz="2200" dirty="0">
                <a:solidFill>
                  <a:srgbClr val="FF9900"/>
                </a:solidFill>
              </a:rPr>
              <a:t>&lt;bind nodeset="instance('VARS')/window/end" </a:t>
            </a:r>
          </a:p>
          <a:p>
            <a:pPr marL="457200" lvl="1" indent="0">
              <a:buNone/>
            </a:pPr>
            <a:r>
              <a:rPr lang="en-US" sz="2200" dirty="0">
                <a:solidFill>
                  <a:srgbClr val="FF9900"/>
                </a:solidFill>
              </a:rPr>
              <a:t>         calculate="../start + ../size - 1"/&gt;</a:t>
            </a:r>
            <a:endParaRPr lang="en-US" sz="2200" dirty="0"/>
          </a:p>
          <a:p>
            <a:r>
              <a:rPr lang="en-US" sz="2400" dirty="0"/>
              <a:t>User Interface Dependencies</a:t>
            </a:r>
          </a:p>
          <a:p>
            <a:pPr lvl="1"/>
            <a:r>
              <a:rPr lang="en-US" sz="2200" dirty="0"/>
              <a:t>Input and output user interface control elements can bind to data nodes to show or allow editing of their values</a:t>
            </a:r>
          </a:p>
          <a:p>
            <a:pPr lvl="1"/>
            <a:r>
              <a:rPr lang="en-US" sz="2200" dirty="0"/>
              <a:t>UI bindings are </a:t>
            </a:r>
            <a:r>
              <a:rPr lang="en-US" sz="2200" dirty="0">
                <a:solidFill>
                  <a:srgbClr val="FF0000"/>
                </a:solidFill>
              </a:rPr>
              <a:t>declarative embellishments</a:t>
            </a:r>
            <a:r>
              <a:rPr lang="en-US" sz="2200" dirty="0"/>
              <a:t> on any other language operations that change the bound data nodes  </a:t>
            </a:r>
          </a:p>
          <a:p>
            <a:pPr marL="457200" lvl="1" indent="0">
              <a:buNone/>
            </a:pPr>
            <a:br>
              <a:rPr lang="en-US" sz="1100" dirty="0">
                <a:solidFill>
                  <a:srgbClr val="FF9900"/>
                </a:solidFill>
              </a:rPr>
            </a:br>
            <a:r>
              <a:rPr lang="en-US" sz="2200" dirty="0">
                <a:solidFill>
                  <a:srgbClr val="FF9900"/>
                </a:solidFill>
              </a:rPr>
              <a:t>&lt;output ref="instance('VARS')/window/end"/&gt;</a:t>
            </a:r>
          </a:p>
        </p:txBody>
      </p:sp>
    </p:spTree>
    <p:extLst>
      <p:ext uri="{BB962C8B-B14F-4D97-AF65-F5344CB8AC3E}">
        <p14:creationId xmlns:p14="http://schemas.microsoft.com/office/powerpoint/2010/main" val="407903416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4928</TotalTime>
  <Words>1623</Words>
  <Application>Microsoft Office PowerPoint</Application>
  <PresentationFormat>Widescreen</PresentationFormat>
  <Paragraphs>230</Paragraphs>
  <Slides>26</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Trebuchet MS</vt:lpstr>
      <vt:lpstr>Wingdings 3</vt:lpstr>
      <vt:lpstr>Facet</vt:lpstr>
      <vt:lpstr>Multitasking Algorithms in XForms Coordination, Progress, Priority </vt:lpstr>
      <vt:lpstr>Overview</vt:lpstr>
      <vt:lpstr>Introduction</vt:lpstr>
      <vt:lpstr>Introduction: Processor Architecture</vt:lpstr>
      <vt:lpstr>Introduction: Document Architecture</vt:lpstr>
      <vt:lpstr>Background on XForms Markup</vt:lpstr>
      <vt:lpstr>Background: Data Representation</vt:lpstr>
      <vt:lpstr>Background: Data Referencing</vt:lpstr>
      <vt:lpstr>Background: Declarative Embellishment</vt:lpstr>
      <vt:lpstr>Background: Imperative Data Manipulators</vt:lpstr>
      <vt:lpstr>Background: Scripts as Event Handlers</vt:lpstr>
      <vt:lpstr>Background: User Interface Controls</vt:lpstr>
      <vt:lpstr>Data Processing Algorithm in XForms: Demo</vt:lpstr>
      <vt:lpstr>Data Processing Algorithms: Invocation</vt:lpstr>
      <vt:lpstr>Data Processing Algorithms: Sort, I</vt:lpstr>
      <vt:lpstr>Data Processing Algorithms: Sort, II</vt:lpstr>
      <vt:lpstr>Data Processing Algorithms: Sort, III</vt:lpstr>
      <vt:lpstr>Multitasking Coordination: Non-Blocking Loops </vt:lpstr>
      <vt:lpstr>Multitasking Coordination: Control Variables</vt:lpstr>
      <vt:lpstr>Multitasking Coordination: Task List</vt:lpstr>
      <vt:lpstr>Demo of Multitasking and Progress</vt:lpstr>
      <vt:lpstr>Multitasking Progress, 1</vt:lpstr>
      <vt:lpstr>Multitasking Progress, 2</vt:lpstr>
      <vt:lpstr>Multitasking Priority: Data-Driven Delay</vt:lpstr>
      <vt:lpstr>Demo of Variable Priorities for Tasks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Boyer</dc:creator>
  <cp:lastModifiedBy>John Boyer</cp:lastModifiedBy>
  <cp:revision>105</cp:revision>
  <dcterms:created xsi:type="dcterms:W3CDTF">2019-07-23T17:49:26Z</dcterms:created>
  <dcterms:modified xsi:type="dcterms:W3CDTF">2019-08-01T15:58:12Z</dcterms:modified>
</cp:coreProperties>
</file>