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0" r:id="rId1"/>
  </p:sldMasterIdLst>
  <p:notesMasterIdLst>
    <p:notesMasterId r:id="rId64"/>
  </p:notesMasterIdLst>
  <p:sldIdLst>
    <p:sldId id="256" r:id="rId2"/>
    <p:sldId id="365" r:id="rId3"/>
    <p:sldId id="366" r:id="rId4"/>
    <p:sldId id="324" r:id="rId5"/>
    <p:sldId id="325" r:id="rId6"/>
    <p:sldId id="315" r:id="rId7"/>
    <p:sldId id="372" r:id="rId8"/>
    <p:sldId id="326" r:id="rId9"/>
    <p:sldId id="316" r:id="rId10"/>
    <p:sldId id="327" r:id="rId11"/>
    <p:sldId id="328" r:id="rId12"/>
    <p:sldId id="329" r:id="rId13"/>
    <p:sldId id="317" r:id="rId14"/>
    <p:sldId id="331" r:id="rId15"/>
    <p:sldId id="333" r:id="rId16"/>
    <p:sldId id="330" r:id="rId17"/>
    <p:sldId id="294" r:id="rId18"/>
    <p:sldId id="295" r:id="rId19"/>
    <p:sldId id="296" r:id="rId20"/>
    <p:sldId id="334" r:id="rId21"/>
    <p:sldId id="335" r:id="rId22"/>
    <p:sldId id="318" r:id="rId23"/>
    <p:sldId id="336" r:id="rId24"/>
    <p:sldId id="337" r:id="rId25"/>
    <p:sldId id="338" r:id="rId26"/>
    <p:sldId id="339" r:id="rId27"/>
    <p:sldId id="340" r:id="rId28"/>
    <p:sldId id="341" r:id="rId29"/>
    <p:sldId id="319" r:id="rId30"/>
    <p:sldId id="373" r:id="rId31"/>
    <p:sldId id="343" r:id="rId32"/>
    <p:sldId id="344" r:id="rId33"/>
    <p:sldId id="345" r:id="rId34"/>
    <p:sldId id="342" r:id="rId35"/>
    <p:sldId id="346" r:id="rId36"/>
    <p:sldId id="347" r:id="rId37"/>
    <p:sldId id="349" r:id="rId38"/>
    <p:sldId id="348" r:id="rId39"/>
    <p:sldId id="374" r:id="rId40"/>
    <p:sldId id="350" r:id="rId41"/>
    <p:sldId id="351" r:id="rId42"/>
    <p:sldId id="352" r:id="rId43"/>
    <p:sldId id="353" r:id="rId44"/>
    <p:sldId id="354" r:id="rId45"/>
    <p:sldId id="355" r:id="rId46"/>
    <p:sldId id="356" r:id="rId47"/>
    <p:sldId id="357" r:id="rId48"/>
    <p:sldId id="367" r:id="rId49"/>
    <p:sldId id="368" r:id="rId50"/>
    <p:sldId id="358" r:id="rId51"/>
    <p:sldId id="369" r:id="rId52"/>
    <p:sldId id="359" r:id="rId53"/>
    <p:sldId id="360" r:id="rId54"/>
    <p:sldId id="371" r:id="rId55"/>
    <p:sldId id="375" r:id="rId56"/>
    <p:sldId id="320" r:id="rId57"/>
    <p:sldId id="361" r:id="rId58"/>
    <p:sldId id="362" r:id="rId59"/>
    <p:sldId id="363" r:id="rId60"/>
    <p:sldId id="364" r:id="rId61"/>
    <p:sldId id="321" r:id="rId62"/>
    <p:sldId id="313" r:id="rId6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0" d="100"/>
          <a:sy n="80" d="100"/>
        </p:scale>
        <p:origin x="-696" y="-20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printerSettings" Target="printerSettings/printerSettings1.bin"/><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0478932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3" name="Google Shape;133;p3: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3dd01c8871_2_723: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6" name="Google Shape;486;g3dd01c8871_2_72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87" name="Google Shape;487;g3dd01c8871_2_7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g3dd3fbefe9_0_13: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1" name="Google Shape;571;g3dd3fbefe9_0_1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572" name="Google Shape;572;g3dd3fbefe9_0_1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3dd3fbefe9_0_32: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1" name="Google Shape;591;g3dd3fbefe9_0_3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592" name="Google Shape;592;g3dd3fbefe9_0_3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5" name="Google Shape;665;p7: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6" name="Google Shape;666;p7: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3dd01c8871_2_716: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4" name="Google Shape;504;g3dd01c8871_2_71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5" name="Google Shape;505;g3dd01c8871_2_7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g3dd01c8871_2_716: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4" name="Google Shape;504;g3dd01c8871_2_71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505" name="Google Shape;505;g3dd01c8871_2_7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3dd01c8871_2_540: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0" name="Google Shape;420;g3dd01c8871_2_540: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21" name="Google Shape;421;g3dd01c8871_2_5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g3dd01c8871_2_22: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8" name="Google Shape;428;g3dd01c8871_2_22: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29" name="Google Shape;429;g3dd01c8871_2_2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3dd3fbf056_0_15: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6" name="Google Shape;436;g3dd3fbf056_0_1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37" name="Google Shape;437;g3dd3fbf056_0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3dd3fbf056_0_24: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6" name="Google Shape;446;g3dd3fbf056_0_2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47" name="Google Shape;447;g3dd3fbf056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3dd01c8871_2_554: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6" name="Google Shape;456;g3dd01c8871_2_55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57" name="Google Shape;457;g3dd01c8871_2_55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3dd01c8871_2_695:notes"/>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0" name="Google Shape;470;g3dd01c8871_2_69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471" name="Google Shape;471;g3dd01c8871_2_69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None/>
            </a:pPr>
            <a:fld id="{00000000-1234-1234-1234-123412341234}" type="slidenum">
              <a:rPr lang="en-US"/>
              <a:t>18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png"/><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light">
  <p:cSld name="Title - light">
    <p:bg>
      <p:bgPr>
        <a:solidFill>
          <a:schemeClr val="lt1"/>
        </a:solidFill>
        <a:effectLst/>
      </p:bgPr>
    </p:bg>
    <p:spTree>
      <p:nvGrpSpPr>
        <p:cNvPr id="1" name="Shape 12"/>
        <p:cNvGrpSpPr/>
        <p:nvPr/>
      </p:nvGrpSpPr>
      <p:grpSpPr>
        <a:xfrm>
          <a:off x="0" y="0"/>
          <a:ext cx="0" cy="0"/>
          <a:chOff x="0" y="0"/>
          <a:chExt cx="0" cy="0"/>
        </a:xfrm>
      </p:grpSpPr>
      <p:sp>
        <p:nvSpPr>
          <p:cNvPr id="13" name="Google Shape;13;p2"/>
          <p:cNvSpPr/>
          <p:nvPr/>
        </p:nvSpPr>
        <p:spPr>
          <a:xfrm>
            <a:off x="0" y="2138917"/>
            <a:ext cx="12192000" cy="2580167"/>
          </a:xfrm>
          <a:prstGeom prst="rect">
            <a:avLst/>
          </a:prstGeom>
          <a:solidFill>
            <a:schemeClr val="accent5">
              <a:alpha val="8392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 name="Google Shape;14;p2"/>
          <p:cNvSpPr txBox="1">
            <a:spLocks noGrp="1"/>
          </p:cNvSpPr>
          <p:nvPr>
            <p:ph type="title"/>
          </p:nvPr>
        </p:nvSpPr>
        <p:spPr>
          <a:xfrm>
            <a:off x="838200" y="2766219"/>
            <a:ext cx="10515600" cy="1119981"/>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lt1"/>
              </a:buClr>
              <a:buSzPts val="4400"/>
              <a:buFont typeface="Helvetica Neue"/>
              <a:buNone/>
              <a:defRPr sz="3959" b="0" i="0" u="none" strike="noStrike" cap="none">
                <a:solidFill>
                  <a:schemeClr val="lt1"/>
                </a:solidFill>
                <a:latin typeface="Helvetica Neue"/>
                <a:ea typeface="Helvetica Neue"/>
                <a:cs typeface="Helvetica Neue"/>
                <a:sym typeface="Helvetica Neue"/>
              </a:defRPr>
            </a:lvl1pPr>
            <a:lvl2pPr lvl="1">
              <a:spcBef>
                <a:spcPts val="0"/>
              </a:spcBef>
              <a:spcAft>
                <a:spcPts val="0"/>
              </a:spcAft>
              <a:buSzPts val="1400"/>
              <a:buNone/>
              <a:defRPr sz="1620"/>
            </a:lvl2pPr>
            <a:lvl3pPr lvl="2">
              <a:spcBef>
                <a:spcPts val="0"/>
              </a:spcBef>
              <a:spcAft>
                <a:spcPts val="0"/>
              </a:spcAft>
              <a:buSzPts val="1400"/>
              <a:buNone/>
              <a:defRPr sz="1620"/>
            </a:lvl3pPr>
            <a:lvl4pPr lvl="3">
              <a:spcBef>
                <a:spcPts val="0"/>
              </a:spcBef>
              <a:spcAft>
                <a:spcPts val="0"/>
              </a:spcAft>
              <a:buSzPts val="1400"/>
              <a:buNone/>
              <a:defRPr sz="1620"/>
            </a:lvl4pPr>
            <a:lvl5pPr lvl="4">
              <a:spcBef>
                <a:spcPts val="0"/>
              </a:spcBef>
              <a:spcAft>
                <a:spcPts val="0"/>
              </a:spcAft>
              <a:buSzPts val="1400"/>
              <a:buNone/>
              <a:defRPr sz="1620"/>
            </a:lvl5pPr>
            <a:lvl6pPr lvl="5">
              <a:spcBef>
                <a:spcPts val="0"/>
              </a:spcBef>
              <a:spcAft>
                <a:spcPts val="0"/>
              </a:spcAft>
              <a:buSzPts val="1400"/>
              <a:buNone/>
              <a:defRPr sz="1620"/>
            </a:lvl6pPr>
            <a:lvl7pPr lvl="6">
              <a:spcBef>
                <a:spcPts val="0"/>
              </a:spcBef>
              <a:spcAft>
                <a:spcPts val="0"/>
              </a:spcAft>
              <a:buSzPts val="1400"/>
              <a:buNone/>
              <a:defRPr sz="1620"/>
            </a:lvl7pPr>
            <a:lvl8pPr lvl="7">
              <a:spcBef>
                <a:spcPts val="0"/>
              </a:spcBef>
              <a:spcAft>
                <a:spcPts val="0"/>
              </a:spcAft>
              <a:buSzPts val="1400"/>
              <a:buNone/>
              <a:defRPr sz="1620"/>
            </a:lvl8pPr>
            <a:lvl9pPr lvl="8">
              <a:spcBef>
                <a:spcPts val="0"/>
              </a:spcBef>
              <a:spcAft>
                <a:spcPts val="0"/>
              </a:spcAft>
              <a:buSzPts val="1400"/>
              <a:buNone/>
              <a:defRPr sz="1620"/>
            </a:lvl9pPr>
          </a:lstStyle>
          <a:p>
            <a:endParaRPr/>
          </a:p>
        </p:txBody>
      </p:sp>
      <p:sp>
        <p:nvSpPr>
          <p:cNvPr id="15" name="Google Shape;15;p2"/>
          <p:cNvSpPr txBox="1">
            <a:spLocks noGrp="1"/>
          </p:cNvSpPr>
          <p:nvPr>
            <p:ph type="body" idx="1"/>
          </p:nvPr>
        </p:nvSpPr>
        <p:spPr>
          <a:xfrm>
            <a:off x="838200" y="3886200"/>
            <a:ext cx="10515600" cy="5334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accent2"/>
              </a:buClr>
              <a:buSzPts val="2400"/>
              <a:buFont typeface="Arial"/>
              <a:buNone/>
              <a:defRPr sz="2400" b="0" i="0" u="none" strike="noStrike" cap="none">
                <a:solidFill>
                  <a:schemeClr val="accent2"/>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6" name="Google Shape;16;p2"/>
          <p:cNvPicPr preferRelativeResize="0"/>
          <p:nvPr/>
        </p:nvPicPr>
        <p:blipFill rotWithShape="1">
          <a:blip r:embed="rId2">
            <a:alphaModFix/>
          </a:blip>
          <a:srcRect/>
          <a:stretch/>
        </p:blipFill>
        <p:spPr>
          <a:xfrm>
            <a:off x="863600" y="5839065"/>
            <a:ext cx="5232400" cy="660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cknoledgements - light">
  <p:cSld name="Acknoledgements - ligh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838200" y="365125"/>
            <a:ext cx="5009707" cy="1217485"/>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4"/>
          <p:cNvSpPr txBox="1">
            <a:spLocks noGrp="1"/>
          </p:cNvSpPr>
          <p:nvPr>
            <p:ph type="body" idx="1"/>
          </p:nvPr>
        </p:nvSpPr>
        <p:spPr>
          <a:xfrm>
            <a:off x="838200" y="1662195"/>
            <a:ext cx="2438400" cy="4423015"/>
          </a:xfrm>
          <a:prstGeom prst="rect">
            <a:avLst/>
          </a:prstGeom>
          <a:noFill/>
          <a:ln>
            <a:noFill/>
          </a:ln>
        </p:spPr>
        <p:txBody>
          <a:bodyPr spcFirstLastPara="1" wrap="square" lIns="91425" tIns="91425" rIns="91425" bIns="91425" anchor="t" anchorCtr="0"/>
          <a:lstStyle>
            <a:lvl1pPr marL="457200" marR="0" lvl="0" indent="-228600" algn="l" rtl="0">
              <a:lnSpc>
                <a:spcPct val="150000"/>
              </a:lnSpc>
              <a:spcBef>
                <a:spcPts val="1000"/>
              </a:spcBef>
              <a:spcAft>
                <a:spcPts val="0"/>
              </a:spcAft>
              <a:buClr>
                <a:schemeClr val="dk1"/>
              </a:buClr>
              <a:buSzPts val="1600"/>
              <a:buFont typeface="Arial"/>
              <a:buNone/>
              <a:defRPr sz="16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Google Shape;24;p4"/>
          <p:cNvSpPr txBox="1">
            <a:spLocks noGrp="1"/>
          </p:cNvSpPr>
          <p:nvPr>
            <p:ph type="body" idx="2"/>
          </p:nvPr>
        </p:nvSpPr>
        <p:spPr>
          <a:xfrm>
            <a:off x="6259582" y="1657427"/>
            <a:ext cx="2438400" cy="4423015"/>
          </a:xfrm>
          <a:prstGeom prst="rect">
            <a:avLst/>
          </a:prstGeom>
          <a:noFill/>
          <a:ln>
            <a:noFill/>
          </a:ln>
        </p:spPr>
        <p:txBody>
          <a:bodyPr spcFirstLastPara="1" wrap="square" lIns="91425" tIns="91425" rIns="91425" bIns="91425" anchor="t" anchorCtr="0"/>
          <a:lstStyle>
            <a:lvl1pPr marL="457200" marR="0" lvl="0" indent="-228600" algn="l" rtl="0">
              <a:lnSpc>
                <a:spcPct val="150000"/>
              </a:lnSpc>
              <a:spcBef>
                <a:spcPts val="1000"/>
              </a:spcBef>
              <a:spcAft>
                <a:spcPts val="0"/>
              </a:spcAft>
              <a:buClr>
                <a:schemeClr val="dk1"/>
              </a:buClr>
              <a:buSzPts val="1600"/>
              <a:buFont typeface="Arial"/>
              <a:buNone/>
              <a:defRPr sz="16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4"/>
          <p:cNvSpPr txBox="1">
            <a:spLocks noGrp="1"/>
          </p:cNvSpPr>
          <p:nvPr>
            <p:ph type="body" idx="3"/>
          </p:nvPr>
        </p:nvSpPr>
        <p:spPr>
          <a:xfrm>
            <a:off x="3548891" y="1657426"/>
            <a:ext cx="2438400" cy="4423015"/>
          </a:xfrm>
          <a:prstGeom prst="rect">
            <a:avLst/>
          </a:prstGeom>
          <a:noFill/>
          <a:ln>
            <a:noFill/>
          </a:ln>
        </p:spPr>
        <p:txBody>
          <a:bodyPr spcFirstLastPara="1" wrap="square" lIns="91425" tIns="91425" rIns="91425" bIns="91425" anchor="t" anchorCtr="0"/>
          <a:lstStyle>
            <a:lvl1pPr marL="457200" marR="0" lvl="0" indent="-228600" algn="l" rtl="0">
              <a:lnSpc>
                <a:spcPct val="150000"/>
              </a:lnSpc>
              <a:spcBef>
                <a:spcPts val="1000"/>
              </a:spcBef>
              <a:spcAft>
                <a:spcPts val="0"/>
              </a:spcAft>
              <a:buClr>
                <a:schemeClr val="dk1"/>
              </a:buClr>
              <a:buSzPts val="1600"/>
              <a:buFont typeface="Arial"/>
              <a:buNone/>
              <a:defRPr sz="16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6" name="Google Shape;26;p4"/>
          <p:cNvSpPr txBox="1">
            <a:spLocks noGrp="1"/>
          </p:cNvSpPr>
          <p:nvPr>
            <p:ph type="body" idx="4"/>
          </p:nvPr>
        </p:nvSpPr>
        <p:spPr>
          <a:xfrm>
            <a:off x="8915400" y="1662193"/>
            <a:ext cx="2438400" cy="4423015"/>
          </a:xfrm>
          <a:prstGeom prst="rect">
            <a:avLst/>
          </a:prstGeom>
          <a:noFill/>
          <a:ln>
            <a:noFill/>
          </a:ln>
        </p:spPr>
        <p:txBody>
          <a:bodyPr spcFirstLastPara="1" wrap="square" lIns="91425" tIns="91425" rIns="91425" bIns="91425" anchor="t" anchorCtr="0"/>
          <a:lstStyle>
            <a:lvl1pPr marL="457200" marR="0" lvl="0" indent="-228600" algn="l" rtl="0">
              <a:lnSpc>
                <a:spcPct val="150000"/>
              </a:lnSpc>
              <a:spcBef>
                <a:spcPts val="1000"/>
              </a:spcBef>
              <a:spcAft>
                <a:spcPts val="0"/>
              </a:spcAft>
              <a:buClr>
                <a:schemeClr val="dk1"/>
              </a:buClr>
              <a:buSzPts val="1600"/>
              <a:buFont typeface="Arial"/>
              <a:buNone/>
              <a:defRPr sz="16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5"/>
          </p:nvPr>
        </p:nvSpPr>
        <p:spPr>
          <a:xfrm>
            <a:off x="5987291" y="365125"/>
            <a:ext cx="5366509" cy="1217613"/>
          </a:xfrm>
          <a:prstGeom prst="rect">
            <a:avLst/>
          </a:prstGeom>
          <a:noFill/>
          <a:ln>
            <a:noFill/>
          </a:ln>
        </p:spPr>
        <p:txBody>
          <a:bodyPr spcFirstLastPara="1" wrap="square" lIns="91425" tIns="91425" rIns="91425" bIns="91425" anchor="ctr" anchorCtr="0"/>
          <a:lstStyle>
            <a:lvl1pPr marL="457200" marR="0" lvl="0" indent="-228600" algn="l" rtl="0">
              <a:lnSpc>
                <a:spcPct val="125000"/>
              </a:lnSpc>
              <a:spcBef>
                <a:spcPts val="1000"/>
              </a:spcBef>
              <a:spcAft>
                <a:spcPts val="0"/>
              </a:spcAft>
              <a:buClr>
                <a:schemeClr val="dk1"/>
              </a:buClr>
              <a:buSzPts val="1600"/>
              <a:buFont typeface="Arial"/>
              <a:buNone/>
              <a:defRPr sz="16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8" name="Google Shape;28;p4"/>
          <p:cNvPicPr preferRelativeResize="0"/>
          <p:nvPr/>
        </p:nvPicPr>
        <p:blipFill rotWithShape="1">
          <a:blip r:embed="rId2">
            <a:alphaModFix/>
          </a:blip>
          <a:srcRect/>
          <a:stretch/>
        </p:blipFill>
        <p:spPr>
          <a:xfrm>
            <a:off x="838200" y="6236208"/>
            <a:ext cx="10515600" cy="30997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graphic light">
  <p:cSld name="Title - graphic light">
    <p:bg>
      <p:bgPr>
        <a:blipFill>
          <a:blip r:embed="rId2">
            <a:alphaModFix/>
          </a:blip>
          <a:stretch>
            <a:fillRect/>
          </a:stretch>
        </a:blipFill>
        <a:effectLst/>
      </p:bgPr>
    </p:bg>
    <p:spTree>
      <p:nvGrpSpPr>
        <p:cNvPr id="1" name="Shape 29"/>
        <p:cNvGrpSpPr/>
        <p:nvPr/>
      </p:nvGrpSpPr>
      <p:grpSpPr>
        <a:xfrm>
          <a:off x="0" y="0"/>
          <a:ext cx="0" cy="0"/>
          <a:chOff x="0" y="0"/>
          <a:chExt cx="0" cy="0"/>
        </a:xfrm>
      </p:grpSpPr>
      <p:sp>
        <p:nvSpPr>
          <p:cNvPr id="30" name="Google Shape;30;p5"/>
          <p:cNvSpPr/>
          <p:nvPr/>
        </p:nvSpPr>
        <p:spPr>
          <a:xfrm>
            <a:off x="1" y="2222339"/>
            <a:ext cx="12192000" cy="2430684"/>
          </a:xfrm>
          <a:prstGeom prst="rect">
            <a:avLst/>
          </a:prstGeom>
          <a:solidFill>
            <a:schemeClr val="accent5">
              <a:alpha val="80000"/>
            </a:schemeClr>
          </a:solidFill>
          <a:ln>
            <a:noFill/>
          </a:ln>
          <a:effectLst>
            <a:outerShdw dist="50800" sx="1000" sy="1000" algn="ctr" rotWithShape="0">
              <a:srgbClr val="000000"/>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1" name="Google Shape;31;p5"/>
          <p:cNvSpPr txBox="1">
            <a:spLocks noGrp="1"/>
          </p:cNvSpPr>
          <p:nvPr>
            <p:ph type="title"/>
          </p:nvPr>
        </p:nvSpPr>
        <p:spPr>
          <a:xfrm>
            <a:off x="838200" y="2766219"/>
            <a:ext cx="10515600" cy="1119981"/>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lt1"/>
              </a:buClr>
              <a:buSzPts val="4400"/>
              <a:buFont typeface="Helvetica Neue"/>
              <a:buNone/>
              <a:defRPr sz="3959" b="0" i="0" u="none" strike="noStrike" cap="none">
                <a:solidFill>
                  <a:schemeClr val="lt1"/>
                </a:solidFill>
                <a:latin typeface="Helvetica Neue"/>
                <a:ea typeface="Helvetica Neue"/>
                <a:cs typeface="Helvetica Neue"/>
                <a:sym typeface="Helvetica Neue"/>
              </a:defRPr>
            </a:lvl1pPr>
            <a:lvl2pPr lvl="1">
              <a:spcBef>
                <a:spcPts val="0"/>
              </a:spcBef>
              <a:spcAft>
                <a:spcPts val="0"/>
              </a:spcAft>
              <a:buSzPts val="1400"/>
              <a:buNone/>
              <a:defRPr sz="1620"/>
            </a:lvl2pPr>
            <a:lvl3pPr lvl="2">
              <a:spcBef>
                <a:spcPts val="0"/>
              </a:spcBef>
              <a:spcAft>
                <a:spcPts val="0"/>
              </a:spcAft>
              <a:buSzPts val="1400"/>
              <a:buNone/>
              <a:defRPr sz="1620"/>
            </a:lvl3pPr>
            <a:lvl4pPr lvl="3">
              <a:spcBef>
                <a:spcPts val="0"/>
              </a:spcBef>
              <a:spcAft>
                <a:spcPts val="0"/>
              </a:spcAft>
              <a:buSzPts val="1400"/>
              <a:buNone/>
              <a:defRPr sz="1620"/>
            </a:lvl4pPr>
            <a:lvl5pPr lvl="4">
              <a:spcBef>
                <a:spcPts val="0"/>
              </a:spcBef>
              <a:spcAft>
                <a:spcPts val="0"/>
              </a:spcAft>
              <a:buSzPts val="1400"/>
              <a:buNone/>
              <a:defRPr sz="1620"/>
            </a:lvl5pPr>
            <a:lvl6pPr lvl="5">
              <a:spcBef>
                <a:spcPts val="0"/>
              </a:spcBef>
              <a:spcAft>
                <a:spcPts val="0"/>
              </a:spcAft>
              <a:buSzPts val="1400"/>
              <a:buNone/>
              <a:defRPr sz="1620"/>
            </a:lvl6pPr>
            <a:lvl7pPr lvl="6">
              <a:spcBef>
                <a:spcPts val="0"/>
              </a:spcBef>
              <a:spcAft>
                <a:spcPts val="0"/>
              </a:spcAft>
              <a:buSzPts val="1400"/>
              <a:buNone/>
              <a:defRPr sz="1620"/>
            </a:lvl7pPr>
            <a:lvl8pPr lvl="7">
              <a:spcBef>
                <a:spcPts val="0"/>
              </a:spcBef>
              <a:spcAft>
                <a:spcPts val="0"/>
              </a:spcAft>
              <a:buSzPts val="1400"/>
              <a:buNone/>
              <a:defRPr sz="1620"/>
            </a:lvl8pPr>
            <a:lvl9pPr lvl="8">
              <a:spcBef>
                <a:spcPts val="0"/>
              </a:spcBef>
              <a:spcAft>
                <a:spcPts val="0"/>
              </a:spcAft>
              <a:buSzPts val="1400"/>
              <a:buNone/>
              <a:defRPr sz="1620"/>
            </a:lvl9pPr>
          </a:lstStyle>
          <a:p>
            <a:endParaRPr/>
          </a:p>
        </p:txBody>
      </p:sp>
      <p:sp>
        <p:nvSpPr>
          <p:cNvPr id="32" name="Google Shape;32;p5"/>
          <p:cNvSpPr txBox="1">
            <a:spLocks noGrp="1"/>
          </p:cNvSpPr>
          <p:nvPr>
            <p:ph type="body" idx="1"/>
          </p:nvPr>
        </p:nvSpPr>
        <p:spPr>
          <a:xfrm>
            <a:off x="838200" y="3886200"/>
            <a:ext cx="10515600" cy="5334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accent2"/>
              </a:buClr>
              <a:buSzPts val="2400"/>
              <a:buFont typeface="Arial"/>
              <a:buNone/>
              <a:defRPr sz="2400" b="0" i="0" u="none" strike="noStrike" cap="none">
                <a:solidFill>
                  <a:schemeClr val="accent2"/>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3" name="Google Shape;33;p5"/>
          <p:cNvPicPr preferRelativeResize="0"/>
          <p:nvPr/>
        </p:nvPicPr>
        <p:blipFill rotWithShape="1">
          <a:blip r:embed="rId3">
            <a:alphaModFix/>
          </a:blip>
          <a:srcRect/>
          <a:stretch/>
        </p:blipFill>
        <p:spPr>
          <a:xfrm>
            <a:off x="863600" y="5839065"/>
            <a:ext cx="5232400" cy="6604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graphic dark">
  <p:cSld name="Title - graphic dark">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6"/>
          <p:cNvSpPr/>
          <p:nvPr/>
        </p:nvSpPr>
        <p:spPr>
          <a:xfrm>
            <a:off x="0" y="2072640"/>
            <a:ext cx="12192000" cy="2895600"/>
          </a:xfrm>
          <a:prstGeom prst="rect">
            <a:avLst/>
          </a:prstGeom>
          <a:solidFill>
            <a:schemeClr val="dk1">
              <a:alpha val="57647"/>
            </a:schemeClr>
          </a:solidFill>
          <a:ln w="12700" cap="flat" cmpd="sng">
            <a:solidFill>
              <a:srgbClr val="005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6"/>
          <p:cNvPicPr preferRelativeResize="0"/>
          <p:nvPr/>
        </p:nvPicPr>
        <p:blipFill rotWithShape="1">
          <a:blip r:embed="rId3">
            <a:alphaModFix/>
          </a:blip>
          <a:srcRect/>
          <a:stretch/>
        </p:blipFill>
        <p:spPr>
          <a:xfrm>
            <a:off x="838200" y="5879804"/>
            <a:ext cx="4964035" cy="672026"/>
          </a:xfrm>
          <a:prstGeom prst="rect">
            <a:avLst/>
          </a:prstGeom>
          <a:noFill/>
          <a:ln>
            <a:noFill/>
          </a:ln>
        </p:spPr>
      </p:pic>
      <p:sp>
        <p:nvSpPr>
          <p:cNvPr id="37" name="Google Shape;37;p6"/>
          <p:cNvSpPr txBox="1">
            <a:spLocks noGrp="1"/>
          </p:cNvSpPr>
          <p:nvPr>
            <p:ph type="title"/>
          </p:nvPr>
        </p:nvSpPr>
        <p:spPr>
          <a:xfrm>
            <a:off x="838200" y="2766219"/>
            <a:ext cx="10515600" cy="1119981"/>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lt1"/>
              </a:buClr>
              <a:buSzPts val="4400"/>
              <a:buFont typeface="Helvetica Neue"/>
              <a:buNone/>
              <a:defRPr sz="3959" b="0" i="0" u="none" strike="noStrike" cap="none">
                <a:solidFill>
                  <a:schemeClr val="lt1"/>
                </a:solidFill>
                <a:latin typeface="Helvetica Neue"/>
                <a:ea typeface="Helvetica Neue"/>
                <a:cs typeface="Helvetica Neue"/>
                <a:sym typeface="Helvetica Neue"/>
              </a:defRPr>
            </a:lvl1pPr>
            <a:lvl2pPr lvl="1">
              <a:spcBef>
                <a:spcPts val="0"/>
              </a:spcBef>
              <a:spcAft>
                <a:spcPts val="0"/>
              </a:spcAft>
              <a:buSzPts val="1400"/>
              <a:buNone/>
              <a:defRPr sz="1620"/>
            </a:lvl2pPr>
            <a:lvl3pPr lvl="2">
              <a:spcBef>
                <a:spcPts val="0"/>
              </a:spcBef>
              <a:spcAft>
                <a:spcPts val="0"/>
              </a:spcAft>
              <a:buSzPts val="1400"/>
              <a:buNone/>
              <a:defRPr sz="1620"/>
            </a:lvl3pPr>
            <a:lvl4pPr lvl="3">
              <a:spcBef>
                <a:spcPts val="0"/>
              </a:spcBef>
              <a:spcAft>
                <a:spcPts val="0"/>
              </a:spcAft>
              <a:buSzPts val="1400"/>
              <a:buNone/>
              <a:defRPr sz="1620"/>
            </a:lvl4pPr>
            <a:lvl5pPr lvl="4">
              <a:spcBef>
                <a:spcPts val="0"/>
              </a:spcBef>
              <a:spcAft>
                <a:spcPts val="0"/>
              </a:spcAft>
              <a:buSzPts val="1400"/>
              <a:buNone/>
              <a:defRPr sz="1620"/>
            </a:lvl5pPr>
            <a:lvl6pPr lvl="5">
              <a:spcBef>
                <a:spcPts val="0"/>
              </a:spcBef>
              <a:spcAft>
                <a:spcPts val="0"/>
              </a:spcAft>
              <a:buSzPts val="1400"/>
              <a:buNone/>
              <a:defRPr sz="1620"/>
            </a:lvl6pPr>
            <a:lvl7pPr lvl="6">
              <a:spcBef>
                <a:spcPts val="0"/>
              </a:spcBef>
              <a:spcAft>
                <a:spcPts val="0"/>
              </a:spcAft>
              <a:buSzPts val="1400"/>
              <a:buNone/>
              <a:defRPr sz="1620"/>
            </a:lvl7pPr>
            <a:lvl8pPr lvl="7">
              <a:spcBef>
                <a:spcPts val="0"/>
              </a:spcBef>
              <a:spcAft>
                <a:spcPts val="0"/>
              </a:spcAft>
              <a:buSzPts val="1400"/>
              <a:buNone/>
              <a:defRPr sz="1620"/>
            </a:lvl8pPr>
            <a:lvl9pPr lvl="8">
              <a:spcBef>
                <a:spcPts val="0"/>
              </a:spcBef>
              <a:spcAft>
                <a:spcPts val="0"/>
              </a:spcAft>
              <a:buSzPts val="1400"/>
              <a:buNone/>
              <a:defRPr sz="1620"/>
            </a:lvl9pPr>
          </a:lstStyle>
          <a:p>
            <a:endParaRPr/>
          </a:p>
        </p:txBody>
      </p:sp>
      <p:sp>
        <p:nvSpPr>
          <p:cNvPr id="38" name="Google Shape;38;p6"/>
          <p:cNvSpPr txBox="1">
            <a:spLocks noGrp="1"/>
          </p:cNvSpPr>
          <p:nvPr>
            <p:ph type="body" idx="1"/>
          </p:nvPr>
        </p:nvSpPr>
        <p:spPr>
          <a:xfrm>
            <a:off x="838200" y="3886200"/>
            <a:ext cx="10515600" cy="5334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accent2"/>
              </a:buClr>
              <a:buSzPts val="2400"/>
              <a:buFont typeface="Arial"/>
              <a:buNone/>
              <a:defRPr sz="2400" b="0" i="0" u="none" strike="noStrike" cap="none">
                <a:solidFill>
                  <a:schemeClr val="accent2"/>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 Blue Bar" type="obj">
  <p:cSld name="OBJECT">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838200" y="365125"/>
            <a:ext cx="10515600"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 name="Google Shape;41;p7"/>
          <p:cNvSpPr txBox="1">
            <a:spLocks noGrp="1"/>
          </p:cNvSpPr>
          <p:nvPr>
            <p:ph type="body" idx="1"/>
          </p:nvPr>
        </p:nvSpPr>
        <p:spPr>
          <a:xfrm>
            <a:off x="838200" y="1825625"/>
            <a:ext cx="10515600" cy="385889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2" name="Google Shape;42;p7"/>
          <p:cNvPicPr preferRelativeResize="0"/>
          <p:nvPr/>
        </p:nvPicPr>
        <p:blipFill rotWithShape="1">
          <a:blip r:embed="rId3">
            <a:alphaModFix/>
          </a:blip>
          <a:srcRect/>
          <a:stretch/>
        </p:blipFill>
        <p:spPr>
          <a:xfrm>
            <a:off x="841248" y="6236208"/>
            <a:ext cx="10512551" cy="30988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 Pentagram" type="twoObj">
  <p:cSld name="TWO_OBJECTS">
    <p:bg>
      <p:bgPr>
        <a:blipFill>
          <a:blip r:embed="rId2">
            <a:alphaModFix/>
          </a:blip>
          <a:stretch>
            <a:fillRect/>
          </a:stretch>
        </a:blipFill>
        <a:effectLst/>
      </p:bgPr>
    </p:bg>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838200" y="365125"/>
            <a:ext cx="10515600"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 name="Google Shape;53;p10"/>
          <p:cNvSpPr txBox="1">
            <a:spLocks noGrp="1"/>
          </p:cNvSpPr>
          <p:nvPr>
            <p:ph type="body" idx="1"/>
          </p:nvPr>
        </p:nvSpPr>
        <p:spPr>
          <a:xfrm>
            <a:off x="838200" y="1825625"/>
            <a:ext cx="5181600" cy="408749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10"/>
          <p:cNvSpPr txBox="1">
            <a:spLocks noGrp="1"/>
          </p:cNvSpPr>
          <p:nvPr>
            <p:ph type="body" idx="2"/>
          </p:nvPr>
        </p:nvSpPr>
        <p:spPr>
          <a:xfrm>
            <a:off x="6172200" y="1825625"/>
            <a:ext cx="5181600" cy="408749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55" name="Google Shape;55;p10"/>
          <p:cNvPicPr preferRelativeResize="0"/>
          <p:nvPr/>
        </p:nvPicPr>
        <p:blipFill rotWithShape="1">
          <a:blip r:embed="rId3">
            <a:alphaModFix/>
          </a:blip>
          <a:srcRect/>
          <a:stretch/>
        </p:blipFill>
        <p:spPr>
          <a:xfrm>
            <a:off x="838200" y="6236208"/>
            <a:ext cx="10515600" cy="30997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Right Sidebar" type="twoTxTwoObj">
  <p:cSld name="TWO_OBJECTS_WITH_TEXT">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1"/>
          <p:cNvSpPr txBox="1">
            <a:spLocks noGrp="1"/>
          </p:cNvSpPr>
          <p:nvPr>
            <p:ph type="title"/>
          </p:nvPr>
        </p:nvSpPr>
        <p:spPr>
          <a:xfrm>
            <a:off x="839788" y="365125"/>
            <a:ext cx="6627812"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000"/>
              <a:buFont typeface="Helvetica Neue"/>
              <a:buNone/>
              <a:defRPr sz="40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8" name="Google Shape;58;p11"/>
          <p:cNvSpPr txBox="1">
            <a:spLocks noGrp="1"/>
          </p:cNvSpPr>
          <p:nvPr>
            <p:ph type="body" idx="1"/>
          </p:nvPr>
        </p:nvSpPr>
        <p:spPr>
          <a:xfrm>
            <a:off x="839788" y="1681163"/>
            <a:ext cx="6627812" cy="823912"/>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Helvetica Neue"/>
                <a:ea typeface="Helvetica Neue"/>
                <a:cs typeface="Helvetica Neue"/>
                <a:sym typeface="Helvetica Neue"/>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Helvetica Neue"/>
                <a:ea typeface="Helvetica Neue"/>
                <a:cs typeface="Helvetica Neue"/>
                <a:sym typeface="Helvetica Neue"/>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Helvetica Neue"/>
                <a:ea typeface="Helvetica Neue"/>
                <a:cs typeface="Helvetica Neue"/>
                <a:sym typeface="Helvetica Neue"/>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Helvetica Neue"/>
                <a:ea typeface="Helvetica Neue"/>
                <a:cs typeface="Helvetica Neue"/>
                <a:sym typeface="Helvetica Neue"/>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Helvetica Neue"/>
                <a:ea typeface="Helvetica Neue"/>
                <a:cs typeface="Helvetica Neue"/>
                <a:sym typeface="Helvetica Neue"/>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9" name="Google Shape;59;p11"/>
          <p:cNvSpPr txBox="1">
            <a:spLocks noGrp="1"/>
          </p:cNvSpPr>
          <p:nvPr>
            <p:ph type="body" idx="2"/>
          </p:nvPr>
        </p:nvSpPr>
        <p:spPr>
          <a:xfrm>
            <a:off x="839788" y="2505075"/>
            <a:ext cx="6627812" cy="342328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11"/>
          <p:cNvSpPr txBox="1">
            <a:spLocks noGrp="1"/>
          </p:cNvSpPr>
          <p:nvPr>
            <p:ph type="body" idx="3"/>
          </p:nvPr>
        </p:nvSpPr>
        <p:spPr>
          <a:xfrm>
            <a:off x="8168640" y="1681163"/>
            <a:ext cx="3186748" cy="823912"/>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Helvetica Neue"/>
                <a:ea typeface="Helvetica Neue"/>
                <a:cs typeface="Helvetica Neue"/>
                <a:sym typeface="Helvetica Neue"/>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Helvetica Neue"/>
                <a:ea typeface="Helvetica Neue"/>
                <a:cs typeface="Helvetica Neue"/>
                <a:sym typeface="Helvetica Neue"/>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Helvetica Neue"/>
                <a:ea typeface="Helvetica Neue"/>
                <a:cs typeface="Helvetica Neue"/>
                <a:sym typeface="Helvetica Neue"/>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Helvetica Neue"/>
                <a:ea typeface="Helvetica Neue"/>
                <a:cs typeface="Helvetica Neue"/>
                <a:sym typeface="Helvetica Neue"/>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Helvetica Neue"/>
                <a:ea typeface="Helvetica Neue"/>
                <a:cs typeface="Helvetica Neue"/>
                <a:sym typeface="Helvetica Neue"/>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1" name="Google Shape;61;p11"/>
          <p:cNvSpPr txBox="1">
            <a:spLocks noGrp="1"/>
          </p:cNvSpPr>
          <p:nvPr>
            <p:ph type="body" idx="4"/>
          </p:nvPr>
        </p:nvSpPr>
        <p:spPr>
          <a:xfrm>
            <a:off x="8168640" y="2505075"/>
            <a:ext cx="3186748" cy="342328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62" name="Google Shape;62;p11"/>
          <p:cNvPicPr preferRelativeResize="0"/>
          <p:nvPr/>
        </p:nvPicPr>
        <p:blipFill rotWithShape="1">
          <a:blip r:embed="rId3">
            <a:alphaModFix/>
          </a:blip>
          <a:srcRect/>
          <a:stretch/>
        </p:blipFill>
        <p:spPr>
          <a:xfrm>
            <a:off x="838200" y="6236208"/>
            <a:ext cx="10515600" cy="309970"/>
          </a:xfrm>
          <a:prstGeom prst="rect">
            <a:avLst/>
          </a:prstGeom>
          <a:noFill/>
          <a:ln>
            <a:noFill/>
          </a:ln>
        </p:spPr>
      </p:pic>
      <p:pic>
        <p:nvPicPr>
          <p:cNvPr id="63" name="Google Shape;63;p11"/>
          <p:cNvPicPr preferRelativeResize="0"/>
          <p:nvPr/>
        </p:nvPicPr>
        <p:blipFill rotWithShape="1">
          <a:blip r:embed="rId4">
            <a:alphaModFix/>
          </a:blip>
          <a:srcRect/>
          <a:stretch/>
        </p:blipFill>
        <p:spPr>
          <a:xfrm>
            <a:off x="11166425" y="6236208"/>
            <a:ext cx="189739" cy="29093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eft Sidebar" type="objTx">
  <p:cSld name="OBJECT_WITH_CAPTION_TEXT">
    <p:bg>
      <p:bgPr>
        <a:blipFill>
          <a:blip r:embed="rId2">
            <a:alphaModFix/>
          </a:blip>
          <a:stretch>
            <a:fillRect/>
          </a:stretch>
        </a:blipFill>
        <a:effectLst/>
      </p:bgPr>
    </p:bg>
    <p:spTree>
      <p:nvGrpSpPr>
        <p:cNvPr id="1" name="Shape 64"/>
        <p:cNvGrpSpPr/>
        <p:nvPr/>
      </p:nvGrpSpPr>
      <p:grpSpPr>
        <a:xfrm>
          <a:off x="0" y="0"/>
          <a:ext cx="0" cy="0"/>
          <a:chOff x="0" y="0"/>
          <a:chExt cx="0" cy="0"/>
        </a:xfrm>
      </p:grpSpPr>
      <p:sp>
        <p:nvSpPr>
          <p:cNvPr id="65" name="Google Shape;65;p12"/>
          <p:cNvSpPr txBox="1">
            <a:spLocks noGrp="1"/>
          </p:cNvSpPr>
          <p:nvPr>
            <p:ph type="title"/>
          </p:nvPr>
        </p:nvSpPr>
        <p:spPr>
          <a:xfrm>
            <a:off x="590309" y="450802"/>
            <a:ext cx="2808212" cy="1606598"/>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lt1"/>
              </a:buClr>
              <a:buSzPts val="3200"/>
              <a:buFont typeface="Helvetica Neue"/>
              <a:buNone/>
              <a:defRPr sz="3200" b="0" i="0" u="none" strike="noStrike" cap="none">
                <a:solidFill>
                  <a:schemeClr val="lt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12"/>
          <p:cNvSpPr txBox="1">
            <a:spLocks noGrp="1"/>
          </p:cNvSpPr>
          <p:nvPr>
            <p:ph type="body" idx="1"/>
          </p:nvPr>
        </p:nvSpPr>
        <p:spPr>
          <a:xfrm>
            <a:off x="4084320" y="450803"/>
            <a:ext cx="7498080" cy="5418186"/>
          </a:xfrm>
          <a:prstGeom prst="rect">
            <a:avLst/>
          </a:prstGeom>
          <a:noFill/>
          <a:ln>
            <a:noFill/>
          </a:ln>
        </p:spPr>
        <p:txBody>
          <a:bodyPr spcFirstLastPara="1" wrap="square" lIns="91425" tIns="91425" rIns="91425" bIns="91425" anchor="t" anchorCtr="0"/>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Helvetica Neue"/>
                <a:ea typeface="Helvetica Neue"/>
                <a:cs typeface="Helvetica Neue"/>
                <a:sym typeface="Helvetica Neue"/>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7" name="Google Shape;67;p12"/>
          <p:cNvSpPr txBox="1">
            <a:spLocks noGrp="1"/>
          </p:cNvSpPr>
          <p:nvPr>
            <p:ph type="body" idx="2"/>
          </p:nvPr>
        </p:nvSpPr>
        <p:spPr>
          <a:xfrm>
            <a:off x="590309" y="2042160"/>
            <a:ext cx="2808212" cy="3826828"/>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Helvetica Neue"/>
                <a:ea typeface="Helvetica Neue"/>
                <a:cs typeface="Helvetica Neue"/>
                <a:sym typeface="Helvetica Neue"/>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Helvetica Neue"/>
                <a:ea typeface="Helvetica Neue"/>
                <a:cs typeface="Helvetica Neue"/>
                <a:sym typeface="Helvetica Neue"/>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Helvetica Neue"/>
                <a:ea typeface="Helvetica Neue"/>
                <a:cs typeface="Helvetica Neue"/>
                <a:sym typeface="Helvetica Neue"/>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Helvetica Neue"/>
                <a:ea typeface="Helvetica Neue"/>
                <a:cs typeface="Helvetica Neue"/>
                <a:sym typeface="Helvetica Neue"/>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Helvetica Neue"/>
                <a:ea typeface="Helvetica Neue"/>
                <a:cs typeface="Helvetica Neue"/>
                <a:sym typeface="Helvetica Neue"/>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pic>
        <p:nvPicPr>
          <p:cNvPr id="68" name="Google Shape;68;p12"/>
          <p:cNvPicPr preferRelativeResize="0"/>
          <p:nvPr/>
        </p:nvPicPr>
        <p:blipFill rotWithShape="1">
          <a:blip r:embed="rId3">
            <a:alphaModFix/>
          </a:blip>
          <a:srcRect/>
          <a:stretch/>
        </p:blipFill>
        <p:spPr>
          <a:xfrm>
            <a:off x="569259" y="6239208"/>
            <a:ext cx="7694570" cy="271574"/>
          </a:xfrm>
          <a:prstGeom prst="rect">
            <a:avLst/>
          </a:prstGeom>
          <a:noFill/>
          <a:ln>
            <a:noFill/>
          </a:ln>
        </p:spPr>
      </p:pic>
      <p:pic>
        <p:nvPicPr>
          <p:cNvPr id="69" name="Google Shape;69;p12"/>
          <p:cNvPicPr preferRelativeResize="0"/>
          <p:nvPr/>
        </p:nvPicPr>
        <p:blipFill rotWithShape="1">
          <a:blip r:embed="rId4">
            <a:alphaModFix/>
          </a:blip>
          <a:srcRect/>
          <a:stretch/>
        </p:blipFill>
        <p:spPr>
          <a:xfrm>
            <a:off x="11385027" y="6236208"/>
            <a:ext cx="179070" cy="27457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117975"/>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6" r:id="rId6"/>
    <p:sldLayoutId id="2147483657" r:id="rId7"/>
    <p:sldLayoutId id="2147483658"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balisage.net/latebreaking.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2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png"/><Relationship Id="rId1" Type="http://schemas.openxmlformats.org/officeDocument/2006/relationships/slideLayout" Target="../slideLayouts/slideLayout5.xml"/><Relationship Id="rId2" Type="http://schemas.openxmlformats.org/officeDocument/2006/relationships/image" Target="../media/image1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jp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jp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5"/>
          <p:cNvSpPr txBox="1">
            <a:spLocks noGrp="1"/>
          </p:cNvSpPr>
          <p:nvPr>
            <p:ph type="title"/>
          </p:nvPr>
        </p:nvSpPr>
        <p:spPr>
          <a:xfrm>
            <a:off x="838200" y="2766219"/>
            <a:ext cx="10515600" cy="1119981"/>
          </a:xfrm>
          <a:prstGeom prst="rect">
            <a:avLst/>
          </a:prstGeom>
          <a:noFill/>
          <a:ln>
            <a:noFill/>
          </a:ln>
        </p:spPr>
        <p:txBody>
          <a:bodyPr spcFirstLastPara="1" wrap="square" lIns="91425" tIns="45700" rIns="91425" bIns="45700" anchor="ctr" anchorCtr="0">
            <a:noAutofit/>
          </a:bodyPr>
          <a:lstStyle/>
          <a:p>
            <a:r>
              <a:rPr lang="en-US" sz="5400" b="1" dirty="0"/>
              <a:t>Rules for the </a:t>
            </a:r>
            <a:r>
              <a:rPr lang="en-US" sz="5400" b="1" dirty="0" err="1" smtClean="0"/>
              <a:t>Rulemakers</a:t>
            </a:r>
            <a:r>
              <a:rPr lang="en-US" sz="4400" b="1" dirty="0"/>
              <a:t/>
            </a:r>
            <a:br>
              <a:rPr lang="en-US" sz="4400" b="1" dirty="0"/>
            </a:br>
            <a:r>
              <a:rPr lang="en-US" sz="4400" b="1" dirty="0"/>
              <a:t/>
            </a:r>
            <a:br>
              <a:rPr lang="en-US" sz="4400" b="1" dirty="0"/>
            </a:br>
            <a:r>
              <a:rPr lang="en-US" sz="4400" b="1" dirty="0" smtClean="0"/>
              <a:t>JATS4R's </a:t>
            </a:r>
            <a:r>
              <a:rPr lang="en-US" sz="4400" b="1" dirty="0"/>
              <a:t>Self Guidance on </a:t>
            </a:r>
            <a:r>
              <a:rPr lang="en-US" sz="4400" b="1" dirty="0" smtClean="0"/>
              <a:t>Attributes</a:t>
            </a:r>
            <a:r>
              <a:rPr lang="en-US" sz="4400" b="1" dirty="0" smtClean="0">
                <a:hlinkClick r:id="rId3"/>
              </a:rPr>
              <a:t> </a:t>
            </a:r>
            <a:endParaRPr lang="en-US" sz="4400" b="1" dirty="0"/>
          </a:p>
        </p:txBody>
      </p:sp>
      <p:sp>
        <p:nvSpPr>
          <p:cNvPr id="136" name="Google Shape;136;p25"/>
          <p:cNvSpPr txBox="1">
            <a:spLocks noGrp="1"/>
          </p:cNvSpPr>
          <p:nvPr>
            <p:ph type="body" idx="1"/>
          </p:nvPr>
        </p:nvSpPr>
        <p:spPr>
          <a:xfrm>
            <a:off x="745200" y="4816100"/>
            <a:ext cx="10515600" cy="9345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accent2"/>
              </a:buClr>
              <a:buSzPts val="2400"/>
              <a:buFont typeface="Arial"/>
              <a:buNone/>
            </a:pPr>
            <a:r>
              <a:rPr lang="en-US" dirty="0">
                <a:solidFill>
                  <a:srgbClr val="000000"/>
                </a:solidFill>
              </a:rPr>
              <a:t>Jeffrey Beck</a:t>
            </a:r>
            <a:endParaRPr dirty="0">
              <a:solidFill>
                <a:srgbClr val="000000"/>
              </a:solidFill>
            </a:endParaRPr>
          </a:p>
          <a:p>
            <a:pPr marL="0" marR="0" lvl="0" indent="0" algn="l" rtl="0">
              <a:lnSpc>
                <a:spcPct val="90000"/>
              </a:lnSpc>
              <a:spcBef>
                <a:spcPts val="0"/>
              </a:spcBef>
              <a:spcAft>
                <a:spcPts val="0"/>
              </a:spcAft>
              <a:buClr>
                <a:schemeClr val="accent2"/>
              </a:buClr>
              <a:buSzPts val="2400"/>
              <a:buFont typeface="Arial"/>
              <a:buNone/>
            </a:pPr>
            <a:r>
              <a:rPr lang="en-US" sz="1600" b="1" dirty="0">
                <a:solidFill>
                  <a:schemeClr val="dk1"/>
                </a:solidFill>
                <a:latin typeface="Arial"/>
                <a:ea typeface="Arial"/>
                <a:cs typeface="Arial"/>
                <a:sym typeface="Arial"/>
              </a:rPr>
              <a:t>National Center for Biotechnology Information, National Library of Medicine, National Institutes of Health, Bethesda, MD 20894, USA</a:t>
            </a:r>
            <a:endParaRPr sz="2900" dirty="0">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Shape 422"/>
        <p:cNvGrpSpPr/>
        <p:nvPr/>
      </p:nvGrpSpPr>
      <p:grpSpPr>
        <a:xfrm>
          <a:off x="0" y="0"/>
          <a:ext cx="0" cy="0"/>
          <a:chOff x="0" y="0"/>
          <a:chExt cx="0" cy="0"/>
        </a:xfrm>
      </p:grpSpPr>
      <p:sp>
        <p:nvSpPr>
          <p:cNvPr id="423" name="Google Shape;423;p59"/>
          <p:cNvSpPr txBox="1">
            <a:spLocks noGrp="1"/>
          </p:cNvSpPr>
          <p:nvPr>
            <p:ph type="title"/>
          </p:nvPr>
        </p:nvSpPr>
        <p:spPr>
          <a:xfrm>
            <a:off x="590309" y="450802"/>
            <a:ext cx="2808300" cy="1606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a:t>SCOPE </a:t>
            </a:r>
            <a:endParaRPr/>
          </a:p>
        </p:txBody>
      </p:sp>
      <p:sp>
        <p:nvSpPr>
          <p:cNvPr id="424" name="Google Shape;424;p59"/>
          <p:cNvSpPr txBox="1">
            <a:spLocks noGrp="1"/>
          </p:cNvSpPr>
          <p:nvPr>
            <p:ph type="body" idx="1"/>
          </p:nvPr>
        </p:nvSpPr>
        <p:spPr>
          <a:xfrm>
            <a:off x="4084320" y="450803"/>
            <a:ext cx="7498200" cy="5418300"/>
          </a:xfrm>
          <a:prstGeom prst="rect">
            <a:avLst/>
          </a:prstGeom>
        </p:spPr>
        <p:txBody>
          <a:bodyPr spcFirstLastPara="1" wrap="square" lIns="91425" tIns="91425" rIns="91425" bIns="91425" anchor="t" anchorCtr="0">
            <a:noAutofit/>
          </a:bodyPr>
          <a:lstStyle/>
          <a:p>
            <a:pPr marL="0" lvl="0" indent="0" rtl="0">
              <a:spcBef>
                <a:spcPts val="1000"/>
              </a:spcBef>
              <a:spcAft>
                <a:spcPts val="0"/>
              </a:spcAft>
              <a:buNone/>
            </a:pPr>
            <a:r>
              <a:rPr lang="en-US"/>
              <a:t>The JATS Standing Committee has determined that its mission is to make sure that JATS is able to be used to tag what people are doing - not to determine or prescribe what people should be doing. </a:t>
            </a:r>
            <a:endParaRPr/>
          </a:p>
          <a:p>
            <a:pPr marL="0" lvl="0" indent="0" rtl="0">
              <a:spcBef>
                <a:spcPts val="1000"/>
              </a:spcBef>
              <a:spcAft>
                <a:spcPts val="0"/>
              </a:spcAft>
              <a:buNone/>
            </a:pPr>
            <a:endParaRPr/>
          </a:p>
          <a:p>
            <a:pPr marL="0" lvl="0" indent="0">
              <a:spcBef>
                <a:spcPts val="1000"/>
              </a:spcBef>
              <a:spcAft>
                <a:spcPts val="0"/>
              </a:spcAft>
              <a:buNone/>
            </a:pPr>
            <a:r>
              <a:rPr lang="en-US"/>
              <a:t>So, Best Tagging Practices, while important (and some are included in the documentation) are not the primary focus of the Standing Committee..</a:t>
            </a:r>
            <a:endParaRPr/>
          </a:p>
        </p:txBody>
      </p:sp>
      <p:sp>
        <p:nvSpPr>
          <p:cNvPr id="425" name="Google Shape;425;p59"/>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a:spcBef>
                <a:spcPts val="1000"/>
              </a:spcBef>
              <a:spcAft>
                <a:spcPts val="0"/>
              </a:spcAft>
              <a:buNone/>
            </a:pPr>
            <a:endParaRPr/>
          </a:p>
        </p:txBody>
      </p:sp>
    </p:spTree>
    <p:extLst>
      <p:ext uri="{BB962C8B-B14F-4D97-AF65-F5344CB8AC3E}">
        <p14:creationId xmlns:p14="http://schemas.microsoft.com/office/powerpoint/2010/main" val="41603331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4">
                                            <p:txEl>
                                              <p:pRg st="0" end="0"/>
                                            </p:txEl>
                                          </p:spTgt>
                                        </p:tgtEl>
                                        <p:attrNameLst>
                                          <p:attrName>style.visibility</p:attrName>
                                        </p:attrNameLst>
                                      </p:cBhvr>
                                      <p:to>
                                        <p:strVal val="visible"/>
                                      </p:to>
                                    </p:set>
                                    <p:animEffect transition="in" filter="fade">
                                      <p:cBhvr>
                                        <p:cTn id="7" dur="600"/>
                                        <p:tgtEl>
                                          <p:spTgt spid="4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4">
                                            <p:txEl>
                                              <p:pRg st="2" end="2"/>
                                            </p:txEl>
                                          </p:spTgt>
                                        </p:tgtEl>
                                        <p:attrNameLst>
                                          <p:attrName>style.visibility</p:attrName>
                                        </p:attrNameLst>
                                      </p:cBhvr>
                                      <p:to>
                                        <p:strVal val="visible"/>
                                      </p:to>
                                    </p:set>
                                    <p:animEffect transition="in" filter="fade">
                                      <p:cBhvr>
                                        <p:cTn id="12" dur="600"/>
                                        <p:tgtEl>
                                          <p:spTgt spid="4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60"/>
          <p:cNvSpPr txBox="1">
            <a:spLocks noGrp="1"/>
          </p:cNvSpPr>
          <p:nvPr>
            <p:ph type="title"/>
          </p:nvPr>
        </p:nvSpPr>
        <p:spPr>
          <a:xfrm>
            <a:off x="0" y="101600"/>
            <a:ext cx="3742200" cy="1405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4000"/>
              <a:t> Walk the Line</a:t>
            </a:r>
            <a:endParaRPr sz="4000"/>
          </a:p>
        </p:txBody>
      </p:sp>
      <p:sp>
        <p:nvSpPr>
          <p:cNvPr id="432" name="Google Shape;432;p60"/>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a:spcBef>
                <a:spcPts val="1000"/>
              </a:spcBef>
              <a:spcAft>
                <a:spcPts val="0"/>
              </a:spcAft>
              <a:buNone/>
            </a:pPr>
            <a:endParaRPr/>
          </a:p>
        </p:txBody>
      </p:sp>
      <p:pic>
        <p:nvPicPr>
          <p:cNvPr id="433" name="Google Shape;433;p60"/>
          <p:cNvPicPr preferRelativeResize="0"/>
          <p:nvPr/>
        </p:nvPicPr>
        <p:blipFill>
          <a:blip r:embed="rId3">
            <a:alphaModFix/>
          </a:blip>
          <a:stretch>
            <a:fillRect/>
          </a:stretch>
        </p:blipFill>
        <p:spPr>
          <a:xfrm>
            <a:off x="3657550" y="0"/>
            <a:ext cx="9144000" cy="6858000"/>
          </a:xfrm>
          <a:prstGeom prst="rect">
            <a:avLst/>
          </a:prstGeom>
          <a:noFill/>
          <a:ln>
            <a:noFill/>
          </a:ln>
        </p:spPr>
      </p:pic>
    </p:spTree>
    <p:extLst>
      <p:ext uri="{BB962C8B-B14F-4D97-AF65-F5344CB8AC3E}">
        <p14:creationId xmlns:p14="http://schemas.microsoft.com/office/powerpoint/2010/main" val="30283199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61"/>
          <p:cNvSpPr txBox="1">
            <a:spLocks noGrp="1"/>
          </p:cNvSpPr>
          <p:nvPr>
            <p:ph type="title"/>
          </p:nvPr>
        </p:nvSpPr>
        <p:spPr>
          <a:xfrm>
            <a:off x="0" y="101600"/>
            <a:ext cx="3742200" cy="14055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4000"/>
              <a:t> Walk the Line</a:t>
            </a:r>
            <a:endParaRPr sz="4000"/>
          </a:p>
        </p:txBody>
      </p:sp>
      <p:sp>
        <p:nvSpPr>
          <p:cNvPr id="440" name="Google Shape;440;p61"/>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rtl="0">
              <a:spcBef>
                <a:spcPts val="1000"/>
              </a:spcBef>
              <a:spcAft>
                <a:spcPts val="0"/>
              </a:spcAft>
              <a:buNone/>
            </a:pPr>
            <a:endParaRPr/>
          </a:p>
        </p:txBody>
      </p:sp>
      <p:pic>
        <p:nvPicPr>
          <p:cNvPr id="441" name="Google Shape;441;p61"/>
          <p:cNvPicPr preferRelativeResize="0"/>
          <p:nvPr/>
        </p:nvPicPr>
        <p:blipFill>
          <a:blip r:embed="rId3">
            <a:alphaModFix/>
          </a:blip>
          <a:stretch>
            <a:fillRect/>
          </a:stretch>
        </p:blipFill>
        <p:spPr>
          <a:xfrm>
            <a:off x="3657550" y="0"/>
            <a:ext cx="9144000" cy="6858000"/>
          </a:xfrm>
          <a:prstGeom prst="rect">
            <a:avLst/>
          </a:prstGeom>
          <a:noFill/>
          <a:ln>
            <a:noFill/>
          </a:ln>
        </p:spPr>
      </p:pic>
      <p:sp>
        <p:nvSpPr>
          <p:cNvPr id="442" name="Google Shape;442;p61"/>
          <p:cNvSpPr txBox="1"/>
          <p:nvPr/>
        </p:nvSpPr>
        <p:spPr>
          <a:xfrm>
            <a:off x="3981900" y="307875"/>
            <a:ext cx="3427800" cy="28326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3900" b="1"/>
              <a:t>Helpfulness</a:t>
            </a:r>
            <a:endParaRPr sz="3900" b="1"/>
          </a:p>
        </p:txBody>
      </p:sp>
      <p:sp>
        <p:nvSpPr>
          <p:cNvPr id="443" name="Google Shape;443;p61"/>
          <p:cNvSpPr txBox="1"/>
          <p:nvPr/>
        </p:nvSpPr>
        <p:spPr>
          <a:xfrm>
            <a:off x="8670400" y="307875"/>
            <a:ext cx="3427800" cy="2832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900" b="1"/>
              <a:t>Bloat</a:t>
            </a:r>
            <a:endParaRPr sz="3900" b="1"/>
          </a:p>
        </p:txBody>
      </p:sp>
    </p:spTree>
    <p:extLst>
      <p:ext uri="{BB962C8B-B14F-4D97-AF65-F5344CB8AC3E}">
        <p14:creationId xmlns:p14="http://schemas.microsoft.com/office/powerpoint/2010/main" val="4950574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Polarity, Not a Problem</a:t>
            </a:r>
            <a:endParaRPr lang="en-US" dirty="0"/>
          </a:p>
        </p:txBody>
      </p:sp>
      <p:sp>
        <p:nvSpPr>
          <p:cNvPr id="3" name="Text Placeholder 2"/>
          <p:cNvSpPr>
            <a:spLocks noGrp="1"/>
          </p:cNvSpPr>
          <p:nvPr>
            <p:ph type="body" idx="1"/>
          </p:nvPr>
        </p:nvSpPr>
        <p:spPr/>
        <p:txBody>
          <a:bodyPr/>
          <a:lstStyle/>
          <a:p>
            <a:pPr marL="25400" indent="0">
              <a:buNone/>
            </a:pPr>
            <a:r>
              <a:rPr lang="en-US" dirty="0" smtClean="0"/>
              <a:t>Management Training</a:t>
            </a:r>
          </a:p>
          <a:p>
            <a:pPr marL="25400" indent="0">
              <a:buNone/>
            </a:pPr>
            <a:endParaRPr lang="en-US" dirty="0"/>
          </a:p>
          <a:p>
            <a:pPr marL="25400" indent="0">
              <a:buNone/>
            </a:pPr>
            <a:endParaRPr lang="en-US" dirty="0"/>
          </a:p>
        </p:txBody>
      </p:sp>
      <p:sp>
        <p:nvSpPr>
          <p:cNvPr id="4" name="Text Placeholder 3"/>
          <p:cNvSpPr>
            <a:spLocks noGrp="1"/>
          </p:cNvSpPr>
          <p:nvPr>
            <p:ph type="body" idx="2"/>
          </p:nvPr>
        </p:nvSpPr>
        <p:spPr/>
        <p:txBody>
          <a:bodyPr/>
          <a:lstStyle/>
          <a:p>
            <a:endParaRPr lang="en-US"/>
          </a:p>
        </p:txBody>
      </p:sp>
      <p:pic>
        <p:nvPicPr>
          <p:cNvPr id="5" name="Picture 4" descr="Screen Shot 2019-07-28 at 6.32.4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725" y="1390650"/>
            <a:ext cx="4241800" cy="5029200"/>
          </a:xfrm>
          <a:prstGeom prst="rect">
            <a:avLst/>
          </a:prstGeom>
        </p:spPr>
      </p:pic>
    </p:spTree>
    <p:extLst>
      <p:ext uri="{BB962C8B-B14F-4D97-AF65-F5344CB8AC3E}">
        <p14:creationId xmlns:p14="http://schemas.microsoft.com/office/powerpoint/2010/main" val="1413524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Polarity, Not a Problem</a:t>
            </a:r>
            <a:endParaRPr lang="en-US" dirty="0"/>
          </a:p>
        </p:txBody>
      </p:sp>
      <p:sp>
        <p:nvSpPr>
          <p:cNvPr id="3" name="Text Placeholder 2"/>
          <p:cNvSpPr>
            <a:spLocks noGrp="1"/>
          </p:cNvSpPr>
          <p:nvPr>
            <p:ph type="body" idx="1"/>
          </p:nvPr>
        </p:nvSpPr>
        <p:spPr/>
        <p:txBody>
          <a:bodyPr/>
          <a:lstStyle/>
          <a:p>
            <a:pPr marL="25400" indent="0">
              <a:buNone/>
            </a:pPr>
            <a:endParaRPr lang="en-US" dirty="0"/>
          </a:p>
          <a:p>
            <a:pPr marL="25400" indent="0">
              <a:buNone/>
            </a:pPr>
            <a:r>
              <a:rPr lang="en-US" dirty="0" smtClean="0"/>
              <a:t>Sometimes a problem is not a problem, that is, there is not a binary solution. </a:t>
            </a:r>
          </a:p>
          <a:p>
            <a:pPr marL="25400" indent="0">
              <a:buNone/>
            </a:pPr>
            <a:endParaRPr lang="en-US" dirty="0"/>
          </a:p>
          <a:p>
            <a:pPr marL="25400" indent="0">
              <a:buNone/>
            </a:pPr>
            <a:r>
              <a:rPr lang="en-US" dirty="0" smtClean="0"/>
              <a:t>Some problems are polarities or paradoxes.</a:t>
            </a:r>
          </a:p>
          <a:p>
            <a:pPr marL="25400" indent="0">
              <a:buNone/>
            </a:pPr>
            <a:endParaRPr lang="en-US" dirty="0"/>
          </a:p>
          <a:p>
            <a:pPr marL="25400" indent="0">
              <a:buNone/>
            </a:pPr>
            <a:r>
              <a:rPr lang="en-US" dirty="0" smtClean="0"/>
              <a:t>Centralization or Decentralization</a:t>
            </a:r>
            <a:endParaRPr lang="en-US"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smtClean="0"/>
          </a:p>
          <a:p>
            <a:endParaRPr lang="en-US" dirty="0"/>
          </a:p>
          <a:p>
            <a:r>
              <a:rPr lang="en-US" dirty="0" smtClean="0"/>
              <a:t>Center for Creative Leadership</a:t>
            </a:r>
            <a:endParaRPr lang="en-US" dirty="0"/>
          </a:p>
          <a:p>
            <a:endParaRPr lang="en-US" dirty="0" smtClean="0"/>
          </a:p>
          <a:p>
            <a:r>
              <a:rPr lang="en-US" dirty="0" smtClean="0"/>
              <a:t>https</a:t>
            </a:r>
            <a:r>
              <a:rPr lang="en-US" dirty="0"/>
              <a:t>://</a:t>
            </a:r>
            <a:r>
              <a:rPr lang="en-US" dirty="0" err="1"/>
              <a:t>www.ccl.org</a:t>
            </a:r>
            <a:r>
              <a:rPr lang="en-US" dirty="0"/>
              <a:t>/articles/leading-effectively-articles/are-you-facing-a-problem-or-a-polarity/</a:t>
            </a:r>
          </a:p>
        </p:txBody>
      </p:sp>
    </p:spTree>
    <p:extLst>
      <p:ext uri="{BB962C8B-B14F-4D97-AF65-F5344CB8AC3E}">
        <p14:creationId xmlns:p14="http://schemas.microsoft.com/office/powerpoint/2010/main" val="30124929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0125"/>
          </a:xfrm>
        </p:spPr>
        <p:txBody>
          <a:bodyPr/>
          <a:lstStyle/>
          <a:p>
            <a:r>
              <a:rPr lang="en-US" dirty="0"/>
              <a:t>A Polarity, Not a Problem</a:t>
            </a:r>
          </a:p>
        </p:txBody>
      </p:sp>
      <p:sp>
        <p:nvSpPr>
          <p:cNvPr id="3" name="Text Placeholder 2"/>
          <p:cNvSpPr>
            <a:spLocks noGrp="1"/>
          </p:cNvSpPr>
          <p:nvPr>
            <p:ph type="body" idx="1"/>
          </p:nvPr>
        </p:nvSpPr>
        <p:spPr>
          <a:xfrm>
            <a:off x="187324" y="1381125"/>
            <a:ext cx="11718925" cy="4397375"/>
          </a:xfrm>
        </p:spPr>
        <p:txBody>
          <a:bodyPr/>
          <a:lstStyle/>
          <a:p>
            <a:pPr marL="25400" indent="0">
              <a:buNone/>
            </a:pPr>
            <a:endParaRPr lang="en-US" b="1" dirty="0" smtClean="0"/>
          </a:p>
          <a:p>
            <a:pPr marL="25400" indent="0">
              <a:buNone/>
            </a:pPr>
            <a:r>
              <a:rPr lang="en-US" b="1" dirty="0" smtClean="0"/>
              <a:t>NISO JATS</a:t>
            </a:r>
            <a:endParaRPr lang="en-US" dirty="0"/>
          </a:p>
          <a:p>
            <a:pPr marL="25400" indent="0">
              <a:buNone/>
            </a:pPr>
            <a:r>
              <a:rPr lang="en-US" dirty="0"/>
              <a:t>Ease of Adoptability </a:t>
            </a:r>
            <a:r>
              <a:rPr lang="en-US" dirty="0" smtClean="0"/>
              <a:t>                                          Usefulness </a:t>
            </a:r>
            <a:r>
              <a:rPr lang="en-US" dirty="0"/>
              <a:t>as a </a:t>
            </a:r>
            <a:r>
              <a:rPr lang="en-US" dirty="0" smtClean="0"/>
              <a:t>Standard</a:t>
            </a:r>
          </a:p>
          <a:p>
            <a:pPr marL="25400" indent="0">
              <a:buNone/>
            </a:pPr>
            <a:endParaRPr lang="en-US" dirty="0"/>
          </a:p>
          <a:p>
            <a:pPr marL="25400" indent="0">
              <a:buNone/>
            </a:pPr>
            <a:endParaRPr lang="en-US" dirty="0" smtClean="0"/>
          </a:p>
          <a:p>
            <a:pPr marL="25400" indent="0">
              <a:buNone/>
            </a:pPr>
            <a:r>
              <a:rPr lang="en-US" b="1" dirty="0" smtClean="0"/>
              <a:t>JATS4Reuse</a:t>
            </a:r>
            <a:endParaRPr lang="en-US" b="1" dirty="0"/>
          </a:p>
          <a:p>
            <a:pPr marL="50800" indent="0">
              <a:buNone/>
            </a:pPr>
            <a:r>
              <a:rPr lang="en-US" dirty="0"/>
              <a:t>Ease of Adoptability                                           </a:t>
            </a:r>
            <a:r>
              <a:rPr lang="en-US" dirty="0" smtClean="0"/>
              <a:t>Suitability for Reuse</a:t>
            </a:r>
            <a:endParaRPr lang="en-US" dirty="0"/>
          </a:p>
          <a:p>
            <a:pPr marL="50800" indent="0">
              <a:buNone/>
            </a:pPr>
            <a:endParaRPr lang="en-US" dirty="0"/>
          </a:p>
        </p:txBody>
      </p:sp>
      <p:sp>
        <p:nvSpPr>
          <p:cNvPr id="4" name="Left-Right Arrow 3"/>
          <p:cNvSpPr/>
          <p:nvPr/>
        </p:nvSpPr>
        <p:spPr>
          <a:xfrm>
            <a:off x="4365626" y="2503805"/>
            <a:ext cx="2587624" cy="369570"/>
          </a:xfrm>
          <a:prstGeom prst="leftRightArrow">
            <a:avLst/>
          </a:prstGeom>
          <a:solidFill>
            <a:schemeClr val="accent6"/>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Left-Right Arrow 5"/>
          <p:cNvSpPr/>
          <p:nvPr/>
        </p:nvSpPr>
        <p:spPr>
          <a:xfrm>
            <a:off x="4365626" y="4513580"/>
            <a:ext cx="2587624" cy="369570"/>
          </a:xfrm>
          <a:prstGeom prst="leftRightArrow">
            <a:avLst/>
          </a:prstGeom>
          <a:solidFill>
            <a:schemeClr val="accent6"/>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6814110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62"/>
          <p:cNvSpPr txBox="1">
            <a:spLocks noGrp="1"/>
          </p:cNvSpPr>
          <p:nvPr>
            <p:ph type="title"/>
          </p:nvPr>
        </p:nvSpPr>
        <p:spPr>
          <a:xfrm>
            <a:off x="0" y="101600"/>
            <a:ext cx="3742200" cy="14055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sz="4000"/>
              <a:t> Walk the Line</a:t>
            </a:r>
            <a:endParaRPr sz="4000"/>
          </a:p>
        </p:txBody>
      </p:sp>
      <p:sp>
        <p:nvSpPr>
          <p:cNvPr id="450" name="Google Shape;450;p62"/>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rtl="0">
              <a:spcBef>
                <a:spcPts val="1000"/>
              </a:spcBef>
              <a:spcAft>
                <a:spcPts val="0"/>
              </a:spcAft>
              <a:buNone/>
            </a:pPr>
            <a:endParaRPr/>
          </a:p>
        </p:txBody>
      </p:sp>
      <p:pic>
        <p:nvPicPr>
          <p:cNvPr id="451" name="Google Shape;451;p62"/>
          <p:cNvPicPr preferRelativeResize="0"/>
          <p:nvPr/>
        </p:nvPicPr>
        <p:blipFill>
          <a:blip r:embed="rId3">
            <a:alphaModFix/>
          </a:blip>
          <a:stretch>
            <a:fillRect/>
          </a:stretch>
        </p:blipFill>
        <p:spPr>
          <a:xfrm>
            <a:off x="3657550" y="0"/>
            <a:ext cx="9144000" cy="6858000"/>
          </a:xfrm>
          <a:prstGeom prst="rect">
            <a:avLst/>
          </a:prstGeom>
          <a:noFill/>
          <a:ln>
            <a:noFill/>
          </a:ln>
        </p:spPr>
      </p:pic>
      <p:sp>
        <p:nvSpPr>
          <p:cNvPr id="452" name="Google Shape;452;p62"/>
          <p:cNvSpPr txBox="1"/>
          <p:nvPr/>
        </p:nvSpPr>
        <p:spPr>
          <a:xfrm>
            <a:off x="3981900" y="307875"/>
            <a:ext cx="3427800" cy="2832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600" b="1" dirty="0"/>
              <a:t>Ease of Adoption</a:t>
            </a:r>
            <a:endParaRPr sz="3600" b="1" dirty="0"/>
          </a:p>
        </p:txBody>
      </p:sp>
      <p:sp>
        <p:nvSpPr>
          <p:cNvPr id="453" name="Google Shape;453;p62"/>
          <p:cNvSpPr txBox="1"/>
          <p:nvPr/>
        </p:nvSpPr>
        <p:spPr>
          <a:xfrm>
            <a:off x="9373750" y="307875"/>
            <a:ext cx="3427800" cy="2832600"/>
          </a:xfrm>
          <a:prstGeom prst="rect">
            <a:avLst/>
          </a:prstGeom>
          <a:noFill/>
          <a:ln>
            <a:noFill/>
          </a:ln>
        </p:spPr>
        <p:txBody>
          <a:bodyPr spcFirstLastPara="1" wrap="square" lIns="91425" tIns="91425" rIns="91425" bIns="91425" anchor="t" anchorCtr="0">
            <a:noAutofit/>
          </a:bodyPr>
          <a:lstStyle/>
          <a:p>
            <a:r>
              <a:rPr lang="en-US" sz="3600" b="1" dirty="0"/>
              <a:t>Usefulness as a </a:t>
            </a:r>
            <a:r>
              <a:rPr lang="en-US" sz="3600" b="1" dirty="0" smtClean="0"/>
              <a:t>Standard/</a:t>
            </a:r>
            <a:endParaRPr lang="en-US" sz="3600" b="1" dirty="0"/>
          </a:p>
          <a:p>
            <a:pPr marL="0" lvl="0" indent="0" rtl="0">
              <a:spcBef>
                <a:spcPts val="0"/>
              </a:spcBef>
              <a:spcAft>
                <a:spcPts val="0"/>
              </a:spcAft>
              <a:buNone/>
            </a:pPr>
            <a:r>
              <a:rPr lang="en-US" sz="3600" b="1" dirty="0" smtClean="0"/>
              <a:t>Suitability </a:t>
            </a:r>
            <a:r>
              <a:rPr lang="en-US" sz="3600" b="1" dirty="0"/>
              <a:t>for Reuse</a:t>
            </a:r>
            <a:endParaRPr sz="3600" b="1" dirty="0"/>
          </a:p>
        </p:txBody>
      </p:sp>
    </p:spTree>
    <p:extLst>
      <p:ext uri="{BB962C8B-B14F-4D97-AF65-F5344CB8AC3E}">
        <p14:creationId xmlns:p14="http://schemas.microsoft.com/office/powerpoint/2010/main" val="40011636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cxnSp>
        <p:nvCxnSpPr>
          <p:cNvPr id="459" name="Google Shape;459;p63"/>
          <p:cNvCxnSpPr/>
          <p:nvPr/>
        </p:nvCxnSpPr>
        <p:spPr>
          <a:xfrm rot="10800000" flipH="1">
            <a:off x="1088050" y="5159961"/>
            <a:ext cx="10105800" cy="33000"/>
          </a:xfrm>
          <a:prstGeom prst="straightConnector1">
            <a:avLst/>
          </a:prstGeom>
          <a:noFill/>
          <a:ln w="38100" cap="flat" cmpd="sng">
            <a:solidFill>
              <a:srgbClr val="000000"/>
            </a:solidFill>
            <a:prstDash val="solid"/>
            <a:round/>
            <a:headEnd type="none" w="med" len="med"/>
            <a:tailEnd type="none" w="med" len="med"/>
          </a:ln>
        </p:spPr>
      </p:cxnSp>
      <p:cxnSp>
        <p:nvCxnSpPr>
          <p:cNvPr id="460" name="Google Shape;460;p63"/>
          <p:cNvCxnSpPr/>
          <p:nvPr/>
        </p:nvCxnSpPr>
        <p:spPr>
          <a:xfrm rot="10800000" flipH="1">
            <a:off x="1104525" y="280125"/>
            <a:ext cx="16500" cy="4945800"/>
          </a:xfrm>
          <a:prstGeom prst="straightConnector1">
            <a:avLst/>
          </a:prstGeom>
          <a:noFill/>
          <a:ln w="38100" cap="flat" cmpd="sng">
            <a:solidFill>
              <a:srgbClr val="0000FF"/>
            </a:solidFill>
            <a:prstDash val="solid"/>
            <a:round/>
            <a:headEnd type="none" w="med" len="med"/>
            <a:tailEnd type="none" w="med" len="med"/>
          </a:ln>
        </p:spPr>
      </p:cxnSp>
      <p:cxnSp>
        <p:nvCxnSpPr>
          <p:cNvPr id="461" name="Google Shape;461;p63"/>
          <p:cNvCxnSpPr/>
          <p:nvPr/>
        </p:nvCxnSpPr>
        <p:spPr>
          <a:xfrm rot="10800000">
            <a:off x="11127711" y="313150"/>
            <a:ext cx="49500" cy="4879800"/>
          </a:xfrm>
          <a:prstGeom prst="straightConnector1">
            <a:avLst/>
          </a:prstGeom>
          <a:noFill/>
          <a:ln w="38100" cap="flat" cmpd="sng">
            <a:solidFill>
              <a:srgbClr val="FF0000"/>
            </a:solidFill>
            <a:prstDash val="solid"/>
            <a:round/>
            <a:headEnd type="none" w="med" len="med"/>
            <a:tailEnd type="none" w="med" len="med"/>
          </a:ln>
        </p:spPr>
      </p:cxnSp>
      <p:sp>
        <p:nvSpPr>
          <p:cNvPr id="462" name="Google Shape;462;p63"/>
          <p:cNvSpPr txBox="1"/>
          <p:nvPr/>
        </p:nvSpPr>
        <p:spPr>
          <a:xfrm>
            <a:off x="4525300" y="5378700"/>
            <a:ext cx="3701100" cy="313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2200" b="1"/>
              <a:t>Model Prescriptiveness</a:t>
            </a:r>
            <a:endParaRPr sz="2200" b="1"/>
          </a:p>
        </p:txBody>
      </p:sp>
      <p:sp>
        <p:nvSpPr>
          <p:cNvPr id="463" name="Google Shape;463;p63"/>
          <p:cNvSpPr txBox="1"/>
          <p:nvPr/>
        </p:nvSpPr>
        <p:spPr>
          <a:xfrm>
            <a:off x="3422750" y="4803550"/>
            <a:ext cx="5127000" cy="3132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US" sz="2100"/>
              <a:t>Less                                                 More</a:t>
            </a:r>
            <a:endParaRPr sz="2100"/>
          </a:p>
        </p:txBody>
      </p:sp>
      <p:cxnSp>
        <p:nvCxnSpPr>
          <p:cNvPr id="464" name="Google Shape;464;p63"/>
          <p:cNvCxnSpPr/>
          <p:nvPr/>
        </p:nvCxnSpPr>
        <p:spPr>
          <a:xfrm>
            <a:off x="8549750" y="5042578"/>
            <a:ext cx="797700" cy="18600"/>
          </a:xfrm>
          <a:prstGeom prst="straightConnector1">
            <a:avLst/>
          </a:prstGeom>
          <a:noFill/>
          <a:ln w="19050" cap="flat" cmpd="sng">
            <a:solidFill>
              <a:srgbClr val="000000"/>
            </a:solidFill>
            <a:prstDash val="solid"/>
            <a:round/>
            <a:headEnd type="none" w="lg" len="lg"/>
            <a:tailEnd type="triangle" w="lg" len="lg"/>
          </a:ln>
        </p:spPr>
      </p:cxnSp>
      <p:cxnSp>
        <p:nvCxnSpPr>
          <p:cNvPr id="465" name="Google Shape;465;p63"/>
          <p:cNvCxnSpPr/>
          <p:nvPr/>
        </p:nvCxnSpPr>
        <p:spPr>
          <a:xfrm rot="10800000">
            <a:off x="2688700" y="5038421"/>
            <a:ext cx="789000" cy="12300"/>
          </a:xfrm>
          <a:prstGeom prst="straightConnector1">
            <a:avLst/>
          </a:prstGeom>
          <a:noFill/>
          <a:ln w="19050" cap="flat" cmpd="sng">
            <a:solidFill>
              <a:srgbClr val="000000"/>
            </a:solidFill>
            <a:prstDash val="solid"/>
            <a:round/>
            <a:headEnd type="none" w="lg" len="lg"/>
            <a:tailEnd type="triangle" w="lg" len="lg"/>
          </a:ln>
        </p:spPr>
      </p:cxnSp>
      <p:sp>
        <p:nvSpPr>
          <p:cNvPr id="466" name="Google Shape;466;p63"/>
          <p:cNvSpPr txBox="1"/>
          <p:nvPr/>
        </p:nvSpPr>
        <p:spPr>
          <a:xfrm rot="-5400000">
            <a:off x="-1026300" y="15379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solidFill>
                  <a:srgbClr val="0000FF"/>
                </a:solidFill>
              </a:rPr>
              <a:t>Ease of Adoption</a:t>
            </a:r>
            <a:endParaRPr sz="2200" b="1">
              <a:solidFill>
                <a:srgbClr val="0000FF"/>
              </a:solidFill>
            </a:endParaRPr>
          </a:p>
        </p:txBody>
      </p:sp>
      <p:sp>
        <p:nvSpPr>
          <p:cNvPr id="467" name="Google Shape;467;p63"/>
          <p:cNvSpPr txBox="1"/>
          <p:nvPr/>
        </p:nvSpPr>
        <p:spPr>
          <a:xfrm rot="5400000">
            <a:off x="9777412" y="2458862"/>
            <a:ext cx="3701100" cy="58832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dirty="0" smtClean="0">
                <a:solidFill>
                  <a:srgbClr val="FF0000"/>
                </a:solidFill>
              </a:rPr>
              <a:t>Usefulness as a Standard/</a:t>
            </a:r>
          </a:p>
          <a:p>
            <a:pPr marL="0" lvl="0" indent="0" rtl="0">
              <a:spcBef>
                <a:spcPts val="0"/>
              </a:spcBef>
              <a:spcAft>
                <a:spcPts val="0"/>
              </a:spcAft>
              <a:buNone/>
            </a:pPr>
            <a:r>
              <a:rPr lang="en-US" sz="2200" b="1" dirty="0" smtClean="0">
                <a:solidFill>
                  <a:srgbClr val="FF0000"/>
                </a:solidFill>
              </a:rPr>
              <a:t>Suitability </a:t>
            </a:r>
            <a:r>
              <a:rPr lang="en-US" sz="2200" b="1" dirty="0">
                <a:solidFill>
                  <a:srgbClr val="FF0000"/>
                </a:solidFill>
              </a:rPr>
              <a:t>for Reuse</a:t>
            </a:r>
            <a:endParaRPr sz="2200" b="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cxnSp>
        <p:nvCxnSpPr>
          <p:cNvPr id="473" name="Google Shape;473;p64"/>
          <p:cNvCxnSpPr/>
          <p:nvPr/>
        </p:nvCxnSpPr>
        <p:spPr>
          <a:xfrm rot="10800000" flipH="1">
            <a:off x="1088050" y="5159961"/>
            <a:ext cx="10105800" cy="33000"/>
          </a:xfrm>
          <a:prstGeom prst="straightConnector1">
            <a:avLst/>
          </a:prstGeom>
          <a:noFill/>
          <a:ln w="38100" cap="flat" cmpd="sng">
            <a:solidFill>
              <a:srgbClr val="000000"/>
            </a:solidFill>
            <a:prstDash val="solid"/>
            <a:round/>
            <a:headEnd type="none" w="med" len="med"/>
            <a:tailEnd type="none" w="med" len="med"/>
          </a:ln>
        </p:spPr>
      </p:cxnSp>
      <p:cxnSp>
        <p:nvCxnSpPr>
          <p:cNvPr id="474" name="Google Shape;474;p64"/>
          <p:cNvCxnSpPr/>
          <p:nvPr/>
        </p:nvCxnSpPr>
        <p:spPr>
          <a:xfrm rot="10800000" flipH="1">
            <a:off x="1104525" y="280125"/>
            <a:ext cx="16500" cy="4945800"/>
          </a:xfrm>
          <a:prstGeom prst="straightConnector1">
            <a:avLst/>
          </a:prstGeom>
          <a:noFill/>
          <a:ln w="38100" cap="flat" cmpd="sng">
            <a:solidFill>
              <a:srgbClr val="0000FF"/>
            </a:solidFill>
            <a:prstDash val="solid"/>
            <a:round/>
            <a:headEnd type="none" w="med" len="med"/>
            <a:tailEnd type="none" w="med" len="med"/>
          </a:ln>
        </p:spPr>
      </p:cxnSp>
      <p:cxnSp>
        <p:nvCxnSpPr>
          <p:cNvPr id="475" name="Google Shape;475;p64"/>
          <p:cNvCxnSpPr/>
          <p:nvPr/>
        </p:nvCxnSpPr>
        <p:spPr>
          <a:xfrm rot="10800000">
            <a:off x="11127711" y="313150"/>
            <a:ext cx="49500" cy="4879800"/>
          </a:xfrm>
          <a:prstGeom prst="straightConnector1">
            <a:avLst/>
          </a:prstGeom>
          <a:noFill/>
          <a:ln w="38100" cap="flat" cmpd="sng">
            <a:solidFill>
              <a:srgbClr val="FF0000"/>
            </a:solidFill>
            <a:prstDash val="solid"/>
            <a:round/>
            <a:headEnd type="none" w="med" len="med"/>
            <a:tailEnd type="none" w="med" len="med"/>
          </a:ln>
        </p:spPr>
      </p:cxnSp>
      <p:sp>
        <p:nvSpPr>
          <p:cNvPr id="476" name="Google Shape;476;p64"/>
          <p:cNvSpPr txBox="1"/>
          <p:nvPr/>
        </p:nvSpPr>
        <p:spPr>
          <a:xfrm>
            <a:off x="4525300" y="53787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t>Model Prescriptiveness</a:t>
            </a:r>
            <a:endParaRPr sz="2200" b="1"/>
          </a:p>
        </p:txBody>
      </p:sp>
      <p:sp>
        <p:nvSpPr>
          <p:cNvPr id="477" name="Google Shape;477;p64"/>
          <p:cNvSpPr txBox="1"/>
          <p:nvPr/>
        </p:nvSpPr>
        <p:spPr>
          <a:xfrm>
            <a:off x="3422750" y="4803550"/>
            <a:ext cx="5127000" cy="31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Less                                                 More</a:t>
            </a:r>
            <a:endParaRPr sz="2100"/>
          </a:p>
        </p:txBody>
      </p:sp>
      <p:cxnSp>
        <p:nvCxnSpPr>
          <p:cNvPr id="478" name="Google Shape;478;p64"/>
          <p:cNvCxnSpPr/>
          <p:nvPr/>
        </p:nvCxnSpPr>
        <p:spPr>
          <a:xfrm>
            <a:off x="8549750" y="5042578"/>
            <a:ext cx="797700" cy="18600"/>
          </a:xfrm>
          <a:prstGeom prst="straightConnector1">
            <a:avLst/>
          </a:prstGeom>
          <a:noFill/>
          <a:ln w="19050" cap="flat" cmpd="sng">
            <a:solidFill>
              <a:srgbClr val="000000"/>
            </a:solidFill>
            <a:prstDash val="solid"/>
            <a:round/>
            <a:headEnd type="none" w="lg" len="lg"/>
            <a:tailEnd type="triangle" w="lg" len="lg"/>
          </a:ln>
        </p:spPr>
      </p:cxnSp>
      <p:cxnSp>
        <p:nvCxnSpPr>
          <p:cNvPr id="479" name="Google Shape;479;p64"/>
          <p:cNvCxnSpPr/>
          <p:nvPr/>
        </p:nvCxnSpPr>
        <p:spPr>
          <a:xfrm rot="10800000">
            <a:off x="2688700" y="5038421"/>
            <a:ext cx="789000" cy="12300"/>
          </a:xfrm>
          <a:prstGeom prst="straightConnector1">
            <a:avLst/>
          </a:prstGeom>
          <a:noFill/>
          <a:ln w="19050" cap="flat" cmpd="sng">
            <a:solidFill>
              <a:srgbClr val="000000"/>
            </a:solidFill>
            <a:prstDash val="solid"/>
            <a:round/>
            <a:headEnd type="none" w="lg" len="lg"/>
            <a:tailEnd type="triangle" w="lg" len="lg"/>
          </a:ln>
        </p:spPr>
      </p:cxnSp>
      <p:sp>
        <p:nvSpPr>
          <p:cNvPr id="480" name="Google Shape;480;p64"/>
          <p:cNvSpPr txBox="1"/>
          <p:nvPr/>
        </p:nvSpPr>
        <p:spPr>
          <a:xfrm rot="-5400000">
            <a:off x="-1026300" y="15379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solidFill>
                  <a:srgbClr val="0000FF"/>
                </a:solidFill>
              </a:rPr>
              <a:t>Ease of Adoption</a:t>
            </a:r>
            <a:endParaRPr sz="2200" b="1">
              <a:solidFill>
                <a:srgbClr val="0000FF"/>
              </a:solidFill>
            </a:endParaRPr>
          </a:p>
        </p:txBody>
      </p:sp>
      <p:sp>
        <p:nvSpPr>
          <p:cNvPr id="481" name="Google Shape;481;p64"/>
          <p:cNvSpPr txBox="1"/>
          <p:nvPr/>
        </p:nvSpPr>
        <p:spPr>
          <a:xfrm rot="5400000">
            <a:off x="9685362" y="2550912"/>
            <a:ext cx="3901075" cy="604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dirty="0" smtClean="0">
                <a:solidFill>
                  <a:srgbClr val="FF0000"/>
                </a:solidFill>
              </a:rPr>
              <a:t>Usefulness as a Standard/</a:t>
            </a:r>
          </a:p>
          <a:p>
            <a:pPr marL="0" lvl="0" indent="0" rtl="0">
              <a:spcBef>
                <a:spcPts val="0"/>
              </a:spcBef>
              <a:spcAft>
                <a:spcPts val="0"/>
              </a:spcAft>
              <a:buNone/>
            </a:pPr>
            <a:r>
              <a:rPr lang="en-US" sz="2200" b="1" dirty="0" smtClean="0">
                <a:solidFill>
                  <a:srgbClr val="FF0000"/>
                </a:solidFill>
              </a:rPr>
              <a:t>Suitability </a:t>
            </a:r>
            <a:r>
              <a:rPr lang="en-US" sz="2200" b="1" dirty="0">
                <a:solidFill>
                  <a:srgbClr val="FF0000"/>
                </a:solidFill>
              </a:rPr>
              <a:t>for Reuse</a:t>
            </a:r>
            <a:endParaRPr sz="2200" b="1" dirty="0">
              <a:solidFill>
                <a:srgbClr val="FF0000"/>
              </a:solidFill>
            </a:endParaRPr>
          </a:p>
        </p:txBody>
      </p:sp>
      <p:cxnSp>
        <p:nvCxnSpPr>
          <p:cNvPr id="482" name="Google Shape;482;p64"/>
          <p:cNvCxnSpPr/>
          <p:nvPr/>
        </p:nvCxnSpPr>
        <p:spPr>
          <a:xfrm rot="10800000" flipH="1">
            <a:off x="1170475" y="346175"/>
            <a:ext cx="9874800" cy="4813800"/>
          </a:xfrm>
          <a:prstGeom prst="straightConnector1">
            <a:avLst/>
          </a:prstGeom>
          <a:noFill/>
          <a:ln w="19050" cap="flat" cmpd="sng">
            <a:solidFill>
              <a:srgbClr val="FF0000"/>
            </a:solidFill>
            <a:prstDash val="solid"/>
            <a:round/>
            <a:headEnd type="none" w="med" len="med"/>
            <a:tailEnd type="none" w="med" len="med"/>
          </a:ln>
        </p:spPr>
      </p:cxnSp>
      <p:cxnSp>
        <p:nvCxnSpPr>
          <p:cNvPr id="483" name="Google Shape;483;p64"/>
          <p:cNvCxnSpPr/>
          <p:nvPr/>
        </p:nvCxnSpPr>
        <p:spPr>
          <a:xfrm>
            <a:off x="1170475" y="329700"/>
            <a:ext cx="9990300" cy="4797300"/>
          </a:xfrm>
          <a:prstGeom prst="straightConnector1">
            <a:avLst/>
          </a:prstGeom>
          <a:noFill/>
          <a:ln w="19050" cap="flat" cmpd="sng">
            <a:solidFill>
              <a:srgbClr val="0000FF"/>
            </a:solidFill>
            <a:prstDash val="solid"/>
            <a:round/>
            <a:headEnd type="none" w="med" len="med"/>
            <a:tailEnd type="none" w="med" len="med"/>
          </a:ln>
        </p:spPr>
      </p:cxn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cxnSp>
        <p:nvCxnSpPr>
          <p:cNvPr id="489" name="Google Shape;489;p65"/>
          <p:cNvCxnSpPr/>
          <p:nvPr/>
        </p:nvCxnSpPr>
        <p:spPr>
          <a:xfrm rot="10800000" flipH="1">
            <a:off x="1088050" y="5159961"/>
            <a:ext cx="10105800" cy="33000"/>
          </a:xfrm>
          <a:prstGeom prst="straightConnector1">
            <a:avLst/>
          </a:prstGeom>
          <a:noFill/>
          <a:ln w="38100" cap="flat" cmpd="sng">
            <a:solidFill>
              <a:srgbClr val="000000"/>
            </a:solidFill>
            <a:prstDash val="solid"/>
            <a:round/>
            <a:headEnd type="none" w="med" len="med"/>
            <a:tailEnd type="none" w="med" len="med"/>
          </a:ln>
        </p:spPr>
      </p:cxnSp>
      <p:cxnSp>
        <p:nvCxnSpPr>
          <p:cNvPr id="490" name="Google Shape;490;p65"/>
          <p:cNvCxnSpPr/>
          <p:nvPr/>
        </p:nvCxnSpPr>
        <p:spPr>
          <a:xfrm rot="10800000" flipH="1">
            <a:off x="1104525" y="280125"/>
            <a:ext cx="16500" cy="4945800"/>
          </a:xfrm>
          <a:prstGeom prst="straightConnector1">
            <a:avLst/>
          </a:prstGeom>
          <a:noFill/>
          <a:ln w="38100" cap="flat" cmpd="sng">
            <a:solidFill>
              <a:srgbClr val="0000FF"/>
            </a:solidFill>
            <a:prstDash val="solid"/>
            <a:round/>
            <a:headEnd type="none" w="med" len="med"/>
            <a:tailEnd type="none" w="med" len="med"/>
          </a:ln>
        </p:spPr>
      </p:cxnSp>
      <p:cxnSp>
        <p:nvCxnSpPr>
          <p:cNvPr id="491" name="Google Shape;491;p65"/>
          <p:cNvCxnSpPr/>
          <p:nvPr/>
        </p:nvCxnSpPr>
        <p:spPr>
          <a:xfrm rot="10800000">
            <a:off x="11127711" y="313150"/>
            <a:ext cx="49500" cy="4879800"/>
          </a:xfrm>
          <a:prstGeom prst="straightConnector1">
            <a:avLst/>
          </a:prstGeom>
          <a:noFill/>
          <a:ln w="38100" cap="flat" cmpd="sng">
            <a:solidFill>
              <a:srgbClr val="FF0000"/>
            </a:solidFill>
            <a:prstDash val="solid"/>
            <a:round/>
            <a:headEnd type="none" w="med" len="med"/>
            <a:tailEnd type="none" w="med" len="med"/>
          </a:ln>
        </p:spPr>
      </p:cxnSp>
      <p:sp>
        <p:nvSpPr>
          <p:cNvPr id="492" name="Google Shape;492;p65"/>
          <p:cNvSpPr txBox="1"/>
          <p:nvPr/>
        </p:nvSpPr>
        <p:spPr>
          <a:xfrm>
            <a:off x="4525300" y="53787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t>Model Prescriptiveness</a:t>
            </a:r>
            <a:endParaRPr sz="2200" b="1"/>
          </a:p>
        </p:txBody>
      </p:sp>
      <p:sp>
        <p:nvSpPr>
          <p:cNvPr id="493" name="Google Shape;493;p65"/>
          <p:cNvSpPr txBox="1"/>
          <p:nvPr/>
        </p:nvSpPr>
        <p:spPr>
          <a:xfrm>
            <a:off x="3422750" y="4803550"/>
            <a:ext cx="5127000" cy="31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Less                                                 More</a:t>
            </a:r>
            <a:endParaRPr sz="2100"/>
          </a:p>
        </p:txBody>
      </p:sp>
      <p:cxnSp>
        <p:nvCxnSpPr>
          <p:cNvPr id="494" name="Google Shape;494;p65"/>
          <p:cNvCxnSpPr/>
          <p:nvPr/>
        </p:nvCxnSpPr>
        <p:spPr>
          <a:xfrm>
            <a:off x="8549750" y="5042578"/>
            <a:ext cx="797700" cy="18600"/>
          </a:xfrm>
          <a:prstGeom prst="straightConnector1">
            <a:avLst/>
          </a:prstGeom>
          <a:noFill/>
          <a:ln w="19050" cap="flat" cmpd="sng">
            <a:solidFill>
              <a:srgbClr val="000000"/>
            </a:solidFill>
            <a:prstDash val="solid"/>
            <a:round/>
            <a:headEnd type="none" w="lg" len="lg"/>
            <a:tailEnd type="triangle" w="lg" len="lg"/>
          </a:ln>
        </p:spPr>
      </p:cxnSp>
      <p:cxnSp>
        <p:nvCxnSpPr>
          <p:cNvPr id="495" name="Google Shape;495;p65"/>
          <p:cNvCxnSpPr/>
          <p:nvPr/>
        </p:nvCxnSpPr>
        <p:spPr>
          <a:xfrm rot="10800000">
            <a:off x="2688700" y="5038421"/>
            <a:ext cx="789000" cy="12300"/>
          </a:xfrm>
          <a:prstGeom prst="straightConnector1">
            <a:avLst/>
          </a:prstGeom>
          <a:noFill/>
          <a:ln w="19050" cap="flat" cmpd="sng">
            <a:solidFill>
              <a:srgbClr val="000000"/>
            </a:solidFill>
            <a:prstDash val="solid"/>
            <a:round/>
            <a:headEnd type="none" w="lg" len="lg"/>
            <a:tailEnd type="triangle" w="lg" len="lg"/>
          </a:ln>
        </p:spPr>
      </p:cxnSp>
      <p:sp>
        <p:nvSpPr>
          <p:cNvPr id="496" name="Google Shape;496;p65"/>
          <p:cNvSpPr txBox="1"/>
          <p:nvPr/>
        </p:nvSpPr>
        <p:spPr>
          <a:xfrm rot="-5400000">
            <a:off x="-1026300" y="15379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solidFill>
                  <a:srgbClr val="0000FF"/>
                </a:solidFill>
              </a:rPr>
              <a:t>Ease of Adoption</a:t>
            </a:r>
            <a:endParaRPr sz="2200" b="1">
              <a:solidFill>
                <a:srgbClr val="0000FF"/>
              </a:solidFill>
            </a:endParaRPr>
          </a:p>
        </p:txBody>
      </p:sp>
      <p:sp>
        <p:nvSpPr>
          <p:cNvPr id="497" name="Google Shape;497;p65"/>
          <p:cNvSpPr txBox="1"/>
          <p:nvPr/>
        </p:nvSpPr>
        <p:spPr>
          <a:xfrm rot="5400000">
            <a:off x="9785350" y="2450925"/>
            <a:ext cx="3701100" cy="604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dirty="0" smtClean="0">
                <a:solidFill>
                  <a:srgbClr val="FF0000"/>
                </a:solidFill>
              </a:rPr>
              <a:t>Usefulness as a Standard/</a:t>
            </a:r>
          </a:p>
          <a:p>
            <a:pPr marL="0" lvl="0" indent="0" rtl="0">
              <a:spcBef>
                <a:spcPts val="0"/>
              </a:spcBef>
              <a:spcAft>
                <a:spcPts val="0"/>
              </a:spcAft>
              <a:buNone/>
            </a:pPr>
            <a:r>
              <a:rPr lang="en-US" sz="2200" b="1" dirty="0" smtClean="0">
                <a:solidFill>
                  <a:srgbClr val="FF0000"/>
                </a:solidFill>
              </a:rPr>
              <a:t>Suitability </a:t>
            </a:r>
            <a:r>
              <a:rPr lang="en-US" sz="2200" b="1" dirty="0">
                <a:solidFill>
                  <a:srgbClr val="FF0000"/>
                </a:solidFill>
              </a:rPr>
              <a:t>for Reuse</a:t>
            </a:r>
            <a:endParaRPr sz="2200" b="1" dirty="0">
              <a:solidFill>
                <a:srgbClr val="FF0000"/>
              </a:solidFill>
            </a:endParaRPr>
          </a:p>
        </p:txBody>
      </p:sp>
      <p:cxnSp>
        <p:nvCxnSpPr>
          <p:cNvPr id="498" name="Google Shape;498;p65"/>
          <p:cNvCxnSpPr/>
          <p:nvPr/>
        </p:nvCxnSpPr>
        <p:spPr>
          <a:xfrm rot="10800000" flipH="1">
            <a:off x="1170475" y="346175"/>
            <a:ext cx="9874800" cy="4813800"/>
          </a:xfrm>
          <a:prstGeom prst="straightConnector1">
            <a:avLst/>
          </a:prstGeom>
          <a:noFill/>
          <a:ln w="19050" cap="flat" cmpd="sng">
            <a:solidFill>
              <a:srgbClr val="FF0000"/>
            </a:solidFill>
            <a:prstDash val="solid"/>
            <a:round/>
            <a:headEnd type="none" w="med" len="med"/>
            <a:tailEnd type="none" w="med" len="med"/>
          </a:ln>
        </p:spPr>
      </p:cxnSp>
      <p:cxnSp>
        <p:nvCxnSpPr>
          <p:cNvPr id="499" name="Google Shape;499;p65"/>
          <p:cNvCxnSpPr/>
          <p:nvPr/>
        </p:nvCxnSpPr>
        <p:spPr>
          <a:xfrm>
            <a:off x="1170475" y="329700"/>
            <a:ext cx="9990300" cy="4797300"/>
          </a:xfrm>
          <a:prstGeom prst="straightConnector1">
            <a:avLst/>
          </a:prstGeom>
          <a:noFill/>
          <a:ln w="19050" cap="flat" cmpd="sng">
            <a:solidFill>
              <a:srgbClr val="0000FF"/>
            </a:solidFill>
            <a:prstDash val="solid"/>
            <a:round/>
            <a:headEnd type="none" w="med" len="med"/>
            <a:tailEnd type="none" w="med" len="med"/>
          </a:ln>
        </p:spPr>
      </p:cxnSp>
      <p:cxnSp>
        <p:nvCxnSpPr>
          <p:cNvPr id="500" name="Google Shape;500;p65"/>
          <p:cNvCxnSpPr/>
          <p:nvPr/>
        </p:nvCxnSpPr>
        <p:spPr>
          <a:xfrm>
            <a:off x="4310800" y="1154000"/>
            <a:ext cx="16500" cy="4401600"/>
          </a:xfrm>
          <a:prstGeom prst="straightConnector1">
            <a:avLst/>
          </a:prstGeom>
          <a:noFill/>
          <a:ln w="28575" cap="flat" cmpd="sng">
            <a:solidFill>
              <a:srgbClr val="000000"/>
            </a:solidFill>
            <a:prstDash val="solid"/>
            <a:round/>
            <a:headEnd type="none" w="med" len="med"/>
            <a:tailEnd type="none" w="med" len="med"/>
          </a:ln>
        </p:spPr>
      </p:cxnSp>
      <p:pic>
        <p:nvPicPr>
          <p:cNvPr id="501" name="Google Shape;501;p65"/>
          <p:cNvPicPr preferRelativeResize="0"/>
          <p:nvPr/>
        </p:nvPicPr>
        <p:blipFill>
          <a:blip r:embed="rId3">
            <a:alphaModFix/>
          </a:blip>
          <a:stretch>
            <a:fillRect/>
          </a:stretch>
        </p:blipFill>
        <p:spPr>
          <a:xfrm>
            <a:off x="3260500" y="430100"/>
            <a:ext cx="2095500" cy="723900"/>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12192000" cy="6111875"/>
          </a:xfrm>
          <a:prstGeom prst="rect">
            <a:avLst/>
          </a:prstGeom>
          <a:gradFill flip="none" rotWithShape="1">
            <a:gsLst>
              <a:gs pos="0">
                <a:schemeClr val="tx1"/>
              </a:gs>
              <a:gs pos="100000">
                <a:schemeClr val="bg1"/>
              </a:gs>
            </a:gsLst>
            <a:lin ang="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827122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cxnSp>
        <p:nvCxnSpPr>
          <p:cNvPr id="574" name="Google Shape;574;p73"/>
          <p:cNvCxnSpPr/>
          <p:nvPr/>
        </p:nvCxnSpPr>
        <p:spPr>
          <a:xfrm rot="10800000" flipH="1">
            <a:off x="1088050" y="5159961"/>
            <a:ext cx="10105800" cy="33000"/>
          </a:xfrm>
          <a:prstGeom prst="straightConnector1">
            <a:avLst/>
          </a:prstGeom>
          <a:noFill/>
          <a:ln w="38100" cap="flat" cmpd="sng">
            <a:solidFill>
              <a:srgbClr val="000000"/>
            </a:solidFill>
            <a:prstDash val="solid"/>
            <a:round/>
            <a:headEnd type="none" w="med" len="med"/>
            <a:tailEnd type="none" w="med" len="med"/>
          </a:ln>
        </p:spPr>
      </p:cxnSp>
      <p:cxnSp>
        <p:nvCxnSpPr>
          <p:cNvPr id="575" name="Google Shape;575;p73"/>
          <p:cNvCxnSpPr/>
          <p:nvPr/>
        </p:nvCxnSpPr>
        <p:spPr>
          <a:xfrm rot="10800000" flipH="1">
            <a:off x="1104525" y="280125"/>
            <a:ext cx="16500" cy="4945800"/>
          </a:xfrm>
          <a:prstGeom prst="straightConnector1">
            <a:avLst/>
          </a:prstGeom>
          <a:noFill/>
          <a:ln w="38100" cap="flat" cmpd="sng">
            <a:solidFill>
              <a:srgbClr val="0000FF"/>
            </a:solidFill>
            <a:prstDash val="solid"/>
            <a:round/>
            <a:headEnd type="none" w="med" len="med"/>
            <a:tailEnd type="none" w="med" len="med"/>
          </a:ln>
        </p:spPr>
      </p:cxnSp>
      <p:cxnSp>
        <p:nvCxnSpPr>
          <p:cNvPr id="576" name="Google Shape;576;p73"/>
          <p:cNvCxnSpPr/>
          <p:nvPr/>
        </p:nvCxnSpPr>
        <p:spPr>
          <a:xfrm rot="10800000">
            <a:off x="11127711" y="313150"/>
            <a:ext cx="49500" cy="4879800"/>
          </a:xfrm>
          <a:prstGeom prst="straightConnector1">
            <a:avLst/>
          </a:prstGeom>
          <a:noFill/>
          <a:ln w="38100" cap="flat" cmpd="sng">
            <a:solidFill>
              <a:srgbClr val="FF0000"/>
            </a:solidFill>
            <a:prstDash val="solid"/>
            <a:round/>
            <a:headEnd type="none" w="med" len="med"/>
            <a:tailEnd type="none" w="med" len="med"/>
          </a:ln>
        </p:spPr>
      </p:cxnSp>
      <p:sp>
        <p:nvSpPr>
          <p:cNvPr id="577" name="Google Shape;577;p73"/>
          <p:cNvSpPr txBox="1"/>
          <p:nvPr/>
        </p:nvSpPr>
        <p:spPr>
          <a:xfrm>
            <a:off x="4525300" y="53787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t>Model Prescriptiveness</a:t>
            </a:r>
            <a:endParaRPr sz="2200" b="1"/>
          </a:p>
        </p:txBody>
      </p:sp>
      <p:sp>
        <p:nvSpPr>
          <p:cNvPr id="578" name="Google Shape;578;p73"/>
          <p:cNvSpPr txBox="1"/>
          <p:nvPr/>
        </p:nvSpPr>
        <p:spPr>
          <a:xfrm>
            <a:off x="3422750" y="4803550"/>
            <a:ext cx="5127000" cy="31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Less                                                 More</a:t>
            </a:r>
            <a:endParaRPr sz="2100"/>
          </a:p>
        </p:txBody>
      </p:sp>
      <p:cxnSp>
        <p:nvCxnSpPr>
          <p:cNvPr id="579" name="Google Shape;579;p73"/>
          <p:cNvCxnSpPr/>
          <p:nvPr/>
        </p:nvCxnSpPr>
        <p:spPr>
          <a:xfrm>
            <a:off x="8549750" y="5042578"/>
            <a:ext cx="797700" cy="18600"/>
          </a:xfrm>
          <a:prstGeom prst="straightConnector1">
            <a:avLst/>
          </a:prstGeom>
          <a:noFill/>
          <a:ln w="19050" cap="flat" cmpd="sng">
            <a:solidFill>
              <a:srgbClr val="000000"/>
            </a:solidFill>
            <a:prstDash val="solid"/>
            <a:round/>
            <a:headEnd type="none" w="lg" len="lg"/>
            <a:tailEnd type="triangle" w="lg" len="lg"/>
          </a:ln>
        </p:spPr>
      </p:cxnSp>
      <p:cxnSp>
        <p:nvCxnSpPr>
          <p:cNvPr id="580" name="Google Shape;580;p73"/>
          <p:cNvCxnSpPr/>
          <p:nvPr/>
        </p:nvCxnSpPr>
        <p:spPr>
          <a:xfrm rot="10800000">
            <a:off x="2688700" y="5038421"/>
            <a:ext cx="789000" cy="12300"/>
          </a:xfrm>
          <a:prstGeom prst="straightConnector1">
            <a:avLst/>
          </a:prstGeom>
          <a:noFill/>
          <a:ln w="19050" cap="flat" cmpd="sng">
            <a:solidFill>
              <a:srgbClr val="000000"/>
            </a:solidFill>
            <a:prstDash val="solid"/>
            <a:round/>
            <a:headEnd type="none" w="lg" len="lg"/>
            <a:tailEnd type="triangle" w="lg" len="lg"/>
          </a:ln>
        </p:spPr>
      </p:cxnSp>
      <p:sp>
        <p:nvSpPr>
          <p:cNvPr id="581" name="Google Shape;581;p73"/>
          <p:cNvSpPr txBox="1"/>
          <p:nvPr/>
        </p:nvSpPr>
        <p:spPr>
          <a:xfrm rot="-5400000">
            <a:off x="-1026300" y="15379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solidFill>
                  <a:srgbClr val="0000FF"/>
                </a:solidFill>
              </a:rPr>
              <a:t>Ease of Adoption</a:t>
            </a:r>
            <a:endParaRPr sz="2200" b="1">
              <a:solidFill>
                <a:srgbClr val="0000FF"/>
              </a:solidFill>
            </a:endParaRPr>
          </a:p>
        </p:txBody>
      </p:sp>
      <p:sp>
        <p:nvSpPr>
          <p:cNvPr id="582" name="Google Shape;582;p73"/>
          <p:cNvSpPr txBox="1"/>
          <p:nvPr/>
        </p:nvSpPr>
        <p:spPr>
          <a:xfrm rot="5400000">
            <a:off x="9793287" y="2442987"/>
            <a:ext cx="3701100" cy="620075"/>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dirty="0" smtClean="0">
                <a:solidFill>
                  <a:srgbClr val="FF0000"/>
                </a:solidFill>
              </a:rPr>
              <a:t>Usefulness as a Standard/</a:t>
            </a:r>
          </a:p>
          <a:p>
            <a:pPr marL="0" lvl="0" indent="0" rtl="0">
              <a:spcBef>
                <a:spcPts val="0"/>
              </a:spcBef>
              <a:spcAft>
                <a:spcPts val="0"/>
              </a:spcAft>
              <a:buNone/>
            </a:pPr>
            <a:r>
              <a:rPr lang="en-US" sz="2200" b="1" dirty="0" smtClean="0">
                <a:solidFill>
                  <a:srgbClr val="FF0000"/>
                </a:solidFill>
              </a:rPr>
              <a:t>Suitability </a:t>
            </a:r>
            <a:r>
              <a:rPr lang="en-US" sz="2200" b="1" dirty="0">
                <a:solidFill>
                  <a:srgbClr val="FF0000"/>
                </a:solidFill>
              </a:rPr>
              <a:t>for Reuse</a:t>
            </a:r>
            <a:endParaRPr sz="2200" b="1" dirty="0">
              <a:solidFill>
                <a:srgbClr val="FF0000"/>
              </a:solidFill>
            </a:endParaRPr>
          </a:p>
        </p:txBody>
      </p:sp>
      <p:cxnSp>
        <p:nvCxnSpPr>
          <p:cNvPr id="583" name="Google Shape;583;p73"/>
          <p:cNvCxnSpPr/>
          <p:nvPr/>
        </p:nvCxnSpPr>
        <p:spPr>
          <a:xfrm rot="10800000" flipH="1">
            <a:off x="1170475" y="346175"/>
            <a:ext cx="9874800" cy="4813800"/>
          </a:xfrm>
          <a:prstGeom prst="straightConnector1">
            <a:avLst/>
          </a:prstGeom>
          <a:noFill/>
          <a:ln w="19050" cap="flat" cmpd="sng">
            <a:solidFill>
              <a:srgbClr val="FF0000"/>
            </a:solidFill>
            <a:prstDash val="solid"/>
            <a:round/>
            <a:headEnd type="none" w="med" len="med"/>
            <a:tailEnd type="none" w="med" len="med"/>
          </a:ln>
        </p:spPr>
      </p:cxnSp>
      <p:cxnSp>
        <p:nvCxnSpPr>
          <p:cNvPr id="584" name="Google Shape;584;p73"/>
          <p:cNvCxnSpPr/>
          <p:nvPr/>
        </p:nvCxnSpPr>
        <p:spPr>
          <a:xfrm>
            <a:off x="1170475" y="329700"/>
            <a:ext cx="9990300" cy="4797300"/>
          </a:xfrm>
          <a:prstGeom prst="straightConnector1">
            <a:avLst/>
          </a:prstGeom>
          <a:noFill/>
          <a:ln w="19050" cap="flat" cmpd="sng">
            <a:solidFill>
              <a:srgbClr val="0000FF"/>
            </a:solidFill>
            <a:prstDash val="solid"/>
            <a:round/>
            <a:headEnd type="none" w="med" len="med"/>
            <a:tailEnd type="none" w="med" len="med"/>
          </a:ln>
        </p:spPr>
      </p:cxnSp>
      <p:cxnSp>
        <p:nvCxnSpPr>
          <p:cNvPr id="585" name="Google Shape;585;p73"/>
          <p:cNvCxnSpPr/>
          <p:nvPr/>
        </p:nvCxnSpPr>
        <p:spPr>
          <a:xfrm>
            <a:off x="4310800" y="1154000"/>
            <a:ext cx="16500" cy="4401600"/>
          </a:xfrm>
          <a:prstGeom prst="straightConnector1">
            <a:avLst/>
          </a:prstGeom>
          <a:noFill/>
          <a:ln w="28575" cap="flat" cmpd="sng">
            <a:solidFill>
              <a:srgbClr val="000000"/>
            </a:solidFill>
            <a:prstDash val="solid"/>
            <a:round/>
            <a:headEnd type="none" w="med" len="med"/>
            <a:tailEnd type="none" w="med" len="med"/>
          </a:ln>
        </p:spPr>
      </p:cxnSp>
      <p:pic>
        <p:nvPicPr>
          <p:cNvPr id="586" name="Google Shape;586;p73"/>
          <p:cNvPicPr preferRelativeResize="0"/>
          <p:nvPr/>
        </p:nvPicPr>
        <p:blipFill>
          <a:blip r:embed="rId3">
            <a:alphaModFix/>
          </a:blip>
          <a:stretch>
            <a:fillRect/>
          </a:stretch>
        </p:blipFill>
        <p:spPr>
          <a:xfrm>
            <a:off x="3260500" y="430100"/>
            <a:ext cx="2095500" cy="723900"/>
          </a:xfrm>
          <a:prstGeom prst="rect">
            <a:avLst/>
          </a:prstGeom>
          <a:noFill/>
          <a:ln>
            <a:noFill/>
          </a:ln>
        </p:spPr>
      </p:pic>
      <p:cxnSp>
        <p:nvCxnSpPr>
          <p:cNvPr id="587" name="Google Shape;587;p73"/>
          <p:cNvCxnSpPr/>
          <p:nvPr/>
        </p:nvCxnSpPr>
        <p:spPr>
          <a:xfrm flipH="1">
            <a:off x="10540600" y="391025"/>
            <a:ext cx="17100" cy="4913100"/>
          </a:xfrm>
          <a:prstGeom prst="straightConnector1">
            <a:avLst/>
          </a:prstGeom>
          <a:noFill/>
          <a:ln w="28575" cap="flat" cmpd="sng">
            <a:solidFill>
              <a:srgbClr val="000000"/>
            </a:solidFill>
            <a:prstDash val="solid"/>
            <a:round/>
            <a:headEnd type="none" w="med" len="med"/>
            <a:tailEnd type="none" w="med" len="med"/>
          </a:ln>
        </p:spPr>
      </p:cxnSp>
      <p:pic>
        <p:nvPicPr>
          <p:cNvPr id="588" name="Google Shape;588;p73"/>
          <p:cNvPicPr preferRelativeResize="0"/>
          <p:nvPr/>
        </p:nvPicPr>
        <p:blipFill>
          <a:blip r:embed="rId4">
            <a:alphaModFix/>
          </a:blip>
          <a:stretch>
            <a:fillRect/>
          </a:stretch>
        </p:blipFill>
        <p:spPr>
          <a:xfrm>
            <a:off x="8890350" y="219550"/>
            <a:ext cx="1395306" cy="861300"/>
          </a:xfrm>
          <a:prstGeom prst="rect">
            <a:avLst/>
          </a:prstGeom>
          <a:noFill/>
          <a:ln>
            <a:noFill/>
          </a:ln>
        </p:spPr>
      </p:pic>
    </p:spTree>
    <p:extLst>
      <p:ext uri="{BB962C8B-B14F-4D97-AF65-F5344CB8AC3E}">
        <p14:creationId xmlns:p14="http://schemas.microsoft.com/office/powerpoint/2010/main" val="19832203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cxnSp>
        <p:nvCxnSpPr>
          <p:cNvPr id="594" name="Google Shape;594;p74"/>
          <p:cNvCxnSpPr/>
          <p:nvPr/>
        </p:nvCxnSpPr>
        <p:spPr>
          <a:xfrm rot="10800000" flipH="1">
            <a:off x="1088050" y="5159961"/>
            <a:ext cx="10105800" cy="33000"/>
          </a:xfrm>
          <a:prstGeom prst="straightConnector1">
            <a:avLst/>
          </a:prstGeom>
          <a:noFill/>
          <a:ln w="38100" cap="flat" cmpd="sng">
            <a:solidFill>
              <a:srgbClr val="000000"/>
            </a:solidFill>
            <a:prstDash val="solid"/>
            <a:round/>
            <a:headEnd type="none" w="med" len="med"/>
            <a:tailEnd type="none" w="med" len="med"/>
          </a:ln>
        </p:spPr>
      </p:cxnSp>
      <p:cxnSp>
        <p:nvCxnSpPr>
          <p:cNvPr id="595" name="Google Shape;595;p74"/>
          <p:cNvCxnSpPr/>
          <p:nvPr/>
        </p:nvCxnSpPr>
        <p:spPr>
          <a:xfrm rot="10800000" flipH="1">
            <a:off x="1104525" y="280125"/>
            <a:ext cx="16500" cy="4945800"/>
          </a:xfrm>
          <a:prstGeom prst="straightConnector1">
            <a:avLst/>
          </a:prstGeom>
          <a:noFill/>
          <a:ln w="38100" cap="flat" cmpd="sng">
            <a:solidFill>
              <a:srgbClr val="0000FF"/>
            </a:solidFill>
            <a:prstDash val="solid"/>
            <a:round/>
            <a:headEnd type="none" w="med" len="med"/>
            <a:tailEnd type="none" w="med" len="med"/>
          </a:ln>
        </p:spPr>
      </p:cxnSp>
      <p:cxnSp>
        <p:nvCxnSpPr>
          <p:cNvPr id="596" name="Google Shape;596;p74"/>
          <p:cNvCxnSpPr/>
          <p:nvPr/>
        </p:nvCxnSpPr>
        <p:spPr>
          <a:xfrm rot="10800000">
            <a:off x="11127711" y="313150"/>
            <a:ext cx="49500" cy="4879800"/>
          </a:xfrm>
          <a:prstGeom prst="straightConnector1">
            <a:avLst/>
          </a:prstGeom>
          <a:noFill/>
          <a:ln w="38100" cap="flat" cmpd="sng">
            <a:solidFill>
              <a:srgbClr val="FF0000"/>
            </a:solidFill>
            <a:prstDash val="solid"/>
            <a:round/>
            <a:headEnd type="none" w="med" len="med"/>
            <a:tailEnd type="none" w="med" len="med"/>
          </a:ln>
        </p:spPr>
      </p:cxnSp>
      <p:sp>
        <p:nvSpPr>
          <p:cNvPr id="597" name="Google Shape;597;p74"/>
          <p:cNvSpPr txBox="1"/>
          <p:nvPr/>
        </p:nvSpPr>
        <p:spPr>
          <a:xfrm>
            <a:off x="4525300" y="53787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t>Model Prescriptiveness</a:t>
            </a:r>
            <a:endParaRPr sz="2200" b="1"/>
          </a:p>
        </p:txBody>
      </p:sp>
      <p:sp>
        <p:nvSpPr>
          <p:cNvPr id="598" name="Google Shape;598;p74"/>
          <p:cNvSpPr txBox="1"/>
          <p:nvPr/>
        </p:nvSpPr>
        <p:spPr>
          <a:xfrm>
            <a:off x="3422750" y="4803550"/>
            <a:ext cx="5127000" cy="313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Less                                                 More</a:t>
            </a:r>
            <a:endParaRPr sz="2100"/>
          </a:p>
        </p:txBody>
      </p:sp>
      <p:cxnSp>
        <p:nvCxnSpPr>
          <p:cNvPr id="599" name="Google Shape;599;p74"/>
          <p:cNvCxnSpPr/>
          <p:nvPr/>
        </p:nvCxnSpPr>
        <p:spPr>
          <a:xfrm>
            <a:off x="8549750" y="5042578"/>
            <a:ext cx="797700" cy="18600"/>
          </a:xfrm>
          <a:prstGeom prst="straightConnector1">
            <a:avLst/>
          </a:prstGeom>
          <a:noFill/>
          <a:ln w="19050" cap="flat" cmpd="sng">
            <a:solidFill>
              <a:srgbClr val="000000"/>
            </a:solidFill>
            <a:prstDash val="solid"/>
            <a:round/>
            <a:headEnd type="none" w="lg" len="lg"/>
            <a:tailEnd type="triangle" w="lg" len="lg"/>
          </a:ln>
        </p:spPr>
      </p:cxnSp>
      <p:cxnSp>
        <p:nvCxnSpPr>
          <p:cNvPr id="600" name="Google Shape;600;p74"/>
          <p:cNvCxnSpPr/>
          <p:nvPr/>
        </p:nvCxnSpPr>
        <p:spPr>
          <a:xfrm rot="10800000">
            <a:off x="2688700" y="5038421"/>
            <a:ext cx="789000" cy="12300"/>
          </a:xfrm>
          <a:prstGeom prst="straightConnector1">
            <a:avLst/>
          </a:prstGeom>
          <a:noFill/>
          <a:ln w="19050" cap="flat" cmpd="sng">
            <a:solidFill>
              <a:srgbClr val="000000"/>
            </a:solidFill>
            <a:prstDash val="solid"/>
            <a:round/>
            <a:headEnd type="none" w="lg" len="lg"/>
            <a:tailEnd type="triangle" w="lg" len="lg"/>
          </a:ln>
        </p:spPr>
      </p:cxnSp>
      <p:sp>
        <p:nvSpPr>
          <p:cNvPr id="601" name="Google Shape;601;p74"/>
          <p:cNvSpPr txBox="1"/>
          <p:nvPr/>
        </p:nvSpPr>
        <p:spPr>
          <a:xfrm rot="-5400000">
            <a:off x="-1026300" y="1537900"/>
            <a:ext cx="3701100" cy="313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a:solidFill>
                  <a:srgbClr val="0000FF"/>
                </a:solidFill>
              </a:rPr>
              <a:t>Ease of Adoption</a:t>
            </a:r>
            <a:endParaRPr sz="2200" b="1">
              <a:solidFill>
                <a:srgbClr val="0000FF"/>
              </a:solidFill>
            </a:endParaRPr>
          </a:p>
        </p:txBody>
      </p:sp>
      <p:sp>
        <p:nvSpPr>
          <p:cNvPr id="602" name="Google Shape;602;p74"/>
          <p:cNvSpPr txBox="1"/>
          <p:nvPr/>
        </p:nvSpPr>
        <p:spPr>
          <a:xfrm rot="5400000">
            <a:off x="9801225" y="2435050"/>
            <a:ext cx="3701100" cy="63595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2200" b="1" dirty="0" smtClean="0">
                <a:solidFill>
                  <a:srgbClr val="FF0000"/>
                </a:solidFill>
              </a:rPr>
              <a:t>Usefulness as a Standard/</a:t>
            </a:r>
          </a:p>
          <a:p>
            <a:pPr marL="0" lvl="0" indent="0" rtl="0">
              <a:spcBef>
                <a:spcPts val="0"/>
              </a:spcBef>
              <a:spcAft>
                <a:spcPts val="0"/>
              </a:spcAft>
              <a:buNone/>
            </a:pPr>
            <a:r>
              <a:rPr lang="en-US" sz="2200" b="1" dirty="0" smtClean="0">
                <a:solidFill>
                  <a:srgbClr val="FF0000"/>
                </a:solidFill>
              </a:rPr>
              <a:t>Suitability </a:t>
            </a:r>
            <a:r>
              <a:rPr lang="en-US" sz="2200" b="1" dirty="0">
                <a:solidFill>
                  <a:srgbClr val="FF0000"/>
                </a:solidFill>
              </a:rPr>
              <a:t>for Reuse</a:t>
            </a:r>
            <a:endParaRPr sz="2200" b="1" dirty="0">
              <a:solidFill>
                <a:srgbClr val="FF0000"/>
              </a:solidFill>
            </a:endParaRPr>
          </a:p>
        </p:txBody>
      </p:sp>
      <p:cxnSp>
        <p:nvCxnSpPr>
          <p:cNvPr id="603" name="Google Shape;603;p74"/>
          <p:cNvCxnSpPr/>
          <p:nvPr/>
        </p:nvCxnSpPr>
        <p:spPr>
          <a:xfrm rot="10800000" flipH="1">
            <a:off x="1170475" y="346175"/>
            <a:ext cx="9874800" cy="4813800"/>
          </a:xfrm>
          <a:prstGeom prst="straightConnector1">
            <a:avLst/>
          </a:prstGeom>
          <a:noFill/>
          <a:ln w="19050" cap="flat" cmpd="sng">
            <a:solidFill>
              <a:srgbClr val="FF0000"/>
            </a:solidFill>
            <a:prstDash val="solid"/>
            <a:round/>
            <a:headEnd type="none" w="med" len="med"/>
            <a:tailEnd type="none" w="med" len="med"/>
          </a:ln>
        </p:spPr>
      </p:cxnSp>
      <p:cxnSp>
        <p:nvCxnSpPr>
          <p:cNvPr id="604" name="Google Shape;604;p74"/>
          <p:cNvCxnSpPr/>
          <p:nvPr/>
        </p:nvCxnSpPr>
        <p:spPr>
          <a:xfrm>
            <a:off x="1170475" y="329700"/>
            <a:ext cx="9990300" cy="4797300"/>
          </a:xfrm>
          <a:prstGeom prst="straightConnector1">
            <a:avLst/>
          </a:prstGeom>
          <a:noFill/>
          <a:ln w="19050" cap="flat" cmpd="sng">
            <a:solidFill>
              <a:srgbClr val="0000FF"/>
            </a:solidFill>
            <a:prstDash val="solid"/>
            <a:round/>
            <a:headEnd type="none" w="med" len="med"/>
            <a:tailEnd type="none" w="med" len="med"/>
          </a:ln>
        </p:spPr>
      </p:cxnSp>
      <p:cxnSp>
        <p:nvCxnSpPr>
          <p:cNvPr id="605" name="Google Shape;605;p74"/>
          <p:cNvCxnSpPr/>
          <p:nvPr/>
        </p:nvCxnSpPr>
        <p:spPr>
          <a:xfrm>
            <a:off x="4310800" y="1154000"/>
            <a:ext cx="16500" cy="4401600"/>
          </a:xfrm>
          <a:prstGeom prst="straightConnector1">
            <a:avLst/>
          </a:prstGeom>
          <a:noFill/>
          <a:ln w="28575" cap="flat" cmpd="sng">
            <a:solidFill>
              <a:srgbClr val="000000"/>
            </a:solidFill>
            <a:prstDash val="solid"/>
            <a:round/>
            <a:headEnd type="none" w="med" len="med"/>
            <a:tailEnd type="none" w="med" len="med"/>
          </a:ln>
        </p:spPr>
      </p:cxnSp>
      <p:pic>
        <p:nvPicPr>
          <p:cNvPr id="606" name="Google Shape;606;p74"/>
          <p:cNvPicPr preferRelativeResize="0"/>
          <p:nvPr/>
        </p:nvPicPr>
        <p:blipFill>
          <a:blip r:embed="rId3">
            <a:alphaModFix/>
          </a:blip>
          <a:stretch>
            <a:fillRect/>
          </a:stretch>
        </p:blipFill>
        <p:spPr>
          <a:xfrm>
            <a:off x="3260500" y="430100"/>
            <a:ext cx="2095500" cy="723900"/>
          </a:xfrm>
          <a:prstGeom prst="rect">
            <a:avLst/>
          </a:prstGeom>
          <a:noFill/>
          <a:ln>
            <a:noFill/>
          </a:ln>
        </p:spPr>
      </p:pic>
      <p:cxnSp>
        <p:nvCxnSpPr>
          <p:cNvPr id="607" name="Google Shape;607;p74"/>
          <p:cNvCxnSpPr/>
          <p:nvPr/>
        </p:nvCxnSpPr>
        <p:spPr>
          <a:xfrm flipH="1">
            <a:off x="8675725" y="1007650"/>
            <a:ext cx="17100" cy="4461900"/>
          </a:xfrm>
          <a:prstGeom prst="straightConnector1">
            <a:avLst/>
          </a:prstGeom>
          <a:noFill/>
          <a:ln w="28575" cap="flat" cmpd="sng">
            <a:solidFill>
              <a:srgbClr val="000000"/>
            </a:solidFill>
            <a:prstDash val="solid"/>
            <a:round/>
            <a:headEnd type="none" w="med" len="med"/>
            <a:tailEnd type="none" w="med" len="med"/>
          </a:ln>
        </p:spPr>
      </p:cxnSp>
      <p:pic>
        <p:nvPicPr>
          <p:cNvPr id="608" name="Google Shape;608;p74"/>
          <p:cNvPicPr preferRelativeResize="0"/>
          <p:nvPr/>
        </p:nvPicPr>
        <p:blipFill>
          <a:blip r:embed="rId4">
            <a:alphaModFix/>
          </a:blip>
          <a:stretch>
            <a:fillRect/>
          </a:stretch>
        </p:blipFill>
        <p:spPr>
          <a:xfrm>
            <a:off x="7213950" y="219550"/>
            <a:ext cx="1395306" cy="861300"/>
          </a:xfrm>
          <a:prstGeom prst="rect">
            <a:avLst/>
          </a:prstGeom>
          <a:noFill/>
          <a:ln>
            <a:noFill/>
          </a:ln>
        </p:spPr>
      </p:pic>
    </p:spTree>
    <p:extLst>
      <p:ext uri="{BB962C8B-B14F-4D97-AF65-F5344CB8AC3E}">
        <p14:creationId xmlns:p14="http://schemas.microsoft.com/office/powerpoint/2010/main" val="9103257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p:txBody>
          <a:bodyPr/>
          <a:lstStyle/>
          <a:p>
            <a:pPr marL="25400" indent="0">
              <a:buNone/>
            </a:pPr>
            <a:r>
              <a:rPr lang="en-US" dirty="0"/>
              <a:t>At the end of 2018, the JATS4R Steering Committee was reviewing the Roadmap to plan our work when we realized that several of the topics on the list to be discussed were related to defining and controlling a  list of values for attributes. </a:t>
            </a:r>
          </a:p>
          <a:p>
            <a:pPr marL="25400" indent="0">
              <a:buNone/>
            </a:pP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41215397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p:txBody>
          <a:bodyPr/>
          <a:lstStyle/>
          <a:p>
            <a:pPr marL="25400" indent="0">
              <a:buNone/>
            </a:pPr>
            <a:r>
              <a:rPr lang="en-US" dirty="0" smtClean="0"/>
              <a:t>For example, controlling values for footnote types (</a:t>
            </a:r>
            <a:r>
              <a:rPr lang="en-US" dirty="0" err="1" smtClean="0"/>
              <a:t>fn</a:t>
            </a:r>
            <a:r>
              <a:rPr lang="en-US" dirty="0" smtClean="0"/>
              <a:t>/@</a:t>
            </a:r>
            <a:r>
              <a:rPr lang="en-US" dirty="0" err="1" smtClean="0"/>
              <a:t>fn</a:t>
            </a:r>
            <a:r>
              <a:rPr lang="en-US" dirty="0" smtClean="0"/>
              <a:t>-type).</a:t>
            </a:r>
          </a:p>
          <a:p>
            <a:pPr marL="25400" indent="0">
              <a:buNone/>
            </a:pPr>
            <a:endParaRPr lang="en-US" dirty="0"/>
          </a:p>
          <a:p>
            <a:pPr marL="25400" indent="0">
              <a:buNone/>
            </a:pPr>
            <a:r>
              <a:rPr lang="en-US" dirty="0" smtClean="0"/>
              <a:t>@</a:t>
            </a:r>
            <a:r>
              <a:rPr lang="en-US" dirty="0" err="1" smtClean="0"/>
              <a:t>fn</a:t>
            </a:r>
            <a:r>
              <a:rPr lang="en-US" dirty="0" smtClean="0"/>
              <a:t>-type is a CDATA attribute, but there is a list of suggested values in the Archiving and Publishing Tag Libraries.</a:t>
            </a:r>
            <a:endParaRPr lang="en-US" dirty="0"/>
          </a:p>
          <a:p>
            <a:pPr marL="25400" indent="0">
              <a:buNone/>
            </a:pP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38345763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descr="Screen Shot 2019-07-29 at 2.09.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8890" y="-5901742"/>
            <a:ext cx="12022911" cy="11504814"/>
          </a:xfrm>
          <a:prstGeom prst="rect">
            <a:avLst/>
          </a:prstGeom>
        </p:spPr>
      </p:pic>
    </p:spTree>
    <p:extLst>
      <p:ext uri="{BB962C8B-B14F-4D97-AF65-F5344CB8AC3E}">
        <p14:creationId xmlns:p14="http://schemas.microsoft.com/office/powerpoint/2010/main" val="135182072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a:xfrm>
            <a:off x="3941444" y="180928"/>
            <a:ext cx="8250555" cy="6486572"/>
          </a:xfrm>
        </p:spPr>
        <p:txBody>
          <a:bodyPr/>
          <a:lstStyle/>
          <a:p>
            <a:pPr marL="25400" indent="0">
              <a:buNone/>
            </a:pPr>
            <a:r>
              <a:rPr lang="en-US" sz="2800" dirty="0" smtClean="0"/>
              <a:t>But what do we really want to do?</a:t>
            </a:r>
          </a:p>
          <a:p>
            <a:pPr marL="25400" indent="0">
              <a:buNone/>
            </a:pPr>
            <a:endParaRPr lang="en-US" sz="2800" dirty="0"/>
          </a:p>
          <a:p>
            <a:pPr marL="25400" indent="0">
              <a:buNone/>
            </a:pPr>
            <a:r>
              <a:rPr lang="en-US" sz="2800" dirty="0" smtClean="0"/>
              <a:t>Define a controlled set of values that must be used for each attribute for JATS4R Compliance?</a:t>
            </a:r>
          </a:p>
          <a:p>
            <a:r>
              <a:rPr lang="en-US" sz="2800" dirty="0" smtClean="0"/>
              <a:t>Any @</a:t>
            </a:r>
            <a:r>
              <a:rPr lang="en-US" sz="2800" dirty="0" err="1" smtClean="0"/>
              <a:t>fn</a:t>
            </a:r>
            <a:r>
              <a:rPr lang="en-US" sz="2800" dirty="0" smtClean="0"/>
              <a:t>-type value found that is not in the list would be an </a:t>
            </a:r>
            <a:r>
              <a:rPr lang="en-US" sz="2800" b="1" dirty="0" smtClean="0">
                <a:solidFill>
                  <a:srgbClr val="FF0000"/>
                </a:solidFill>
              </a:rPr>
              <a:t>ERROR</a:t>
            </a:r>
          </a:p>
          <a:p>
            <a:pPr marL="25400" indent="0">
              <a:buNone/>
            </a:pPr>
            <a:endParaRPr lang="en-US" sz="2800" b="1" dirty="0">
              <a:solidFill>
                <a:schemeClr val="tx1"/>
              </a:solidFill>
            </a:endParaRPr>
          </a:p>
          <a:p>
            <a:pPr marL="25400" indent="0">
              <a:buNone/>
            </a:pPr>
            <a:r>
              <a:rPr lang="en-US" sz="2800" dirty="0" smtClean="0">
                <a:solidFill>
                  <a:schemeClr val="tx1"/>
                </a:solidFill>
              </a:rPr>
              <a:t>Define a set of suggested values that is different from the JATS Tag Library list?</a:t>
            </a:r>
          </a:p>
          <a:p>
            <a:r>
              <a:rPr lang="en-US" sz="2800" dirty="0"/>
              <a:t>Any @</a:t>
            </a:r>
            <a:r>
              <a:rPr lang="en-US" sz="2800" dirty="0" err="1"/>
              <a:t>fn</a:t>
            </a:r>
            <a:r>
              <a:rPr lang="en-US" sz="2800" dirty="0"/>
              <a:t>-type value found that is not in the list would be </a:t>
            </a:r>
            <a:r>
              <a:rPr lang="en-US" sz="2800" dirty="0" smtClean="0"/>
              <a:t>a </a:t>
            </a:r>
            <a:r>
              <a:rPr lang="en-US" sz="2800" b="1" dirty="0" smtClean="0">
                <a:solidFill>
                  <a:schemeClr val="accent4">
                    <a:lumMod val="40000"/>
                    <a:lumOff val="60000"/>
                  </a:schemeClr>
                </a:solidFill>
              </a:rPr>
              <a:t>WARNING</a:t>
            </a:r>
            <a:endParaRPr lang="en-US" sz="2800" dirty="0" smtClean="0">
              <a:solidFill>
                <a:schemeClr val="accent4">
                  <a:lumMod val="40000"/>
                  <a:lumOff val="60000"/>
                </a:schemeClr>
              </a:solidFill>
            </a:endParaRPr>
          </a:p>
          <a:p>
            <a:pPr marL="25400" indent="0">
              <a:buNone/>
            </a:pPr>
            <a:endParaRPr lang="en-US" sz="2800" dirty="0">
              <a:solidFill>
                <a:schemeClr val="tx1"/>
              </a:solidFill>
            </a:endParaRPr>
          </a:p>
          <a:p>
            <a:pPr marL="25400" indent="0">
              <a:buNone/>
            </a:pPr>
            <a:r>
              <a:rPr lang="en-US" sz="2800" dirty="0" smtClean="0">
                <a:solidFill>
                  <a:schemeClr val="tx1"/>
                </a:solidFill>
              </a:rPr>
              <a:t>Something else?</a:t>
            </a:r>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8594686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a:xfrm>
            <a:off x="3941444" y="180928"/>
            <a:ext cx="8250555" cy="6486572"/>
          </a:xfrm>
        </p:spPr>
        <p:txBody>
          <a:bodyPr/>
          <a:lstStyle/>
          <a:p>
            <a:pPr marL="25400" indent="0">
              <a:buNone/>
            </a:pPr>
            <a:endParaRPr lang="en-US" sz="2800" dirty="0" smtClean="0"/>
          </a:p>
          <a:p>
            <a:pPr marL="25400" indent="0">
              <a:buNone/>
            </a:pPr>
            <a:r>
              <a:rPr lang="en-US" sz="2800" dirty="0" smtClean="0"/>
              <a:t>Any @</a:t>
            </a:r>
            <a:r>
              <a:rPr lang="en-US" sz="2800" dirty="0" err="1" smtClean="0"/>
              <a:t>fn</a:t>
            </a:r>
            <a:r>
              <a:rPr lang="en-US" sz="2800" dirty="0" smtClean="0"/>
              <a:t>-type value found that is not in the list would be an </a:t>
            </a:r>
            <a:r>
              <a:rPr lang="en-US" sz="2800" b="1" dirty="0" smtClean="0">
                <a:solidFill>
                  <a:srgbClr val="FF0000"/>
                </a:solidFill>
              </a:rPr>
              <a:t>ERROR</a:t>
            </a:r>
          </a:p>
          <a:p>
            <a:pPr marL="25400" indent="0">
              <a:buNone/>
            </a:pPr>
            <a:endParaRPr lang="en-US" sz="2800" b="1" dirty="0" smtClean="0">
              <a:solidFill>
                <a:srgbClr val="FF0000"/>
              </a:solidFill>
            </a:endParaRPr>
          </a:p>
          <a:p>
            <a:r>
              <a:rPr lang="en-US" sz="2800" dirty="0" smtClean="0">
                <a:solidFill>
                  <a:schemeClr val="tx1"/>
                </a:solidFill>
              </a:rPr>
              <a:t>This would mean that we would have to maintain the list of approved values</a:t>
            </a:r>
          </a:p>
          <a:p>
            <a:pPr marL="25400" indent="0">
              <a:buNone/>
            </a:pPr>
            <a:endParaRPr lang="en-US" sz="2800" dirty="0" smtClean="0">
              <a:solidFill>
                <a:schemeClr val="tx1"/>
              </a:solidFill>
            </a:endParaRPr>
          </a:p>
          <a:p>
            <a:pPr lvl="1"/>
            <a:r>
              <a:rPr lang="en-US" sz="2400" dirty="0" smtClean="0">
                <a:solidFill>
                  <a:schemeClr val="tx1"/>
                </a:solidFill>
              </a:rPr>
              <a:t>In the recommendation (which would mean changes to the recommendation document) and in the validator (which means keeping the validator in sync with the recommendation.</a:t>
            </a:r>
          </a:p>
          <a:p>
            <a:pPr marL="508000" lvl="1" indent="0">
              <a:buNone/>
            </a:pPr>
            <a:endParaRPr lang="en-US" sz="2400" dirty="0" smtClean="0">
              <a:solidFill>
                <a:schemeClr val="tx1"/>
              </a:solidFill>
            </a:endParaRPr>
          </a:p>
          <a:p>
            <a:pPr lvl="1"/>
            <a:r>
              <a:rPr lang="en-US" sz="2400" dirty="0" smtClean="0">
                <a:solidFill>
                  <a:schemeClr val="tx1"/>
                </a:solidFill>
              </a:rPr>
              <a:t>Outside of the recommendation </a:t>
            </a:r>
            <a:r>
              <a:rPr lang="mr-IN" sz="2400" dirty="0" smtClean="0">
                <a:solidFill>
                  <a:schemeClr val="tx1"/>
                </a:solidFill>
              </a:rPr>
              <a:t>–</a:t>
            </a:r>
            <a:r>
              <a:rPr lang="en-US" sz="2400" dirty="0" smtClean="0">
                <a:solidFill>
                  <a:schemeClr val="tx1"/>
                </a:solidFill>
              </a:rPr>
              <a:t> by the JATS4R group or by the public. </a:t>
            </a:r>
          </a:p>
          <a:p>
            <a:endParaRPr lang="en-US" sz="2800" b="1" dirty="0">
              <a:solidFill>
                <a:schemeClr val="tx1"/>
              </a:solidFill>
            </a:endParaRPr>
          </a:p>
          <a:p>
            <a:endParaRPr lang="en-US" sz="2800" b="1" dirty="0">
              <a:solidFill>
                <a:schemeClr val="tx1"/>
              </a:solidFill>
            </a:endParaRPr>
          </a:p>
          <a:p>
            <a:pPr marL="25400" indent="0">
              <a:buNone/>
            </a:pPr>
            <a:endParaRPr lang="en-US" sz="2800" dirty="0" smtClean="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25955439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a:xfrm>
            <a:off x="3941444" y="180928"/>
            <a:ext cx="8250555" cy="6486572"/>
          </a:xfrm>
        </p:spPr>
        <p:txBody>
          <a:bodyPr/>
          <a:lstStyle/>
          <a:p>
            <a:pPr marL="25400" indent="0">
              <a:buNone/>
            </a:pPr>
            <a:endParaRPr lang="en-US" sz="2800" dirty="0" smtClean="0"/>
          </a:p>
          <a:p>
            <a:pPr marL="25400" indent="0">
              <a:buNone/>
            </a:pPr>
            <a:r>
              <a:rPr lang="en-US" sz="2800" dirty="0" smtClean="0"/>
              <a:t>Any </a:t>
            </a:r>
            <a:r>
              <a:rPr lang="en-US" sz="2800" dirty="0"/>
              <a:t>@</a:t>
            </a:r>
            <a:r>
              <a:rPr lang="en-US" sz="2800" dirty="0" err="1"/>
              <a:t>fn</a:t>
            </a:r>
            <a:r>
              <a:rPr lang="en-US" sz="2800" dirty="0"/>
              <a:t>-type value found that is not in the list would be </a:t>
            </a:r>
            <a:r>
              <a:rPr lang="en-US" sz="2800" dirty="0" smtClean="0"/>
              <a:t>a </a:t>
            </a:r>
            <a:r>
              <a:rPr lang="en-US" sz="2800" b="1" dirty="0" smtClean="0">
                <a:solidFill>
                  <a:schemeClr val="accent4">
                    <a:lumMod val="40000"/>
                    <a:lumOff val="60000"/>
                  </a:schemeClr>
                </a:solidFill>
              </a:rPr>
              <a:t>WARNING</a:t>
            </a:r>
          </a:p>
          <a:p>
            <a:pPr marL="25400" indent="0">
              <a:buNone/>
            </a:pPr>
            <a:endParaRPr lang="en-US" sz="2800" b="1" dirty="0">
              <a:solidFill>
                <a:schemeClr val="accent4">
                  <a:lumMod val="40000"/>
                  <a:lumOff val="60000"/>
                </a:schemeClr>
              </a:solidFill>
            </a:endParaRPr>
          </a:p>
          <a:p>
            <a:r>
              <a:rPr lang="en-US" sz="2800" dirty="0" smtClean="0">
                <a:solidFill>
                  <a:srgbClr val="000000"/>
                </a:solidFill>
              </a:rPr>
              <a:t>Nobody cares about warnings </a:t>
            </a:r>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33889355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Attribute “Problem”</a:t>
            </a:r>
            <a:endParaRPr lang="en-US" dirty="0"/>
          </a:p>
        </p:txBody>
      </p:sp>
      <p:sp>
        <p:nvSpPr>
          <p:cNvPr id="3" name="Text Placeholder 2"/>
          <p:cNvSpPr>
            <a:spLocks noGrp="1"/>
          </p:cNvSpPr>
          <p:nvPr>
            <p:ph type="body" idx="1"/>
          </p:nvPr>
        </p:nvSpPr>
        <p:spPr>
          <a:xfrm>
            <a:off x="3941444" y="180928"/>
            <a:ext cx="8250555" cy="6486572"/>
          </a:xfrm>
        </p:spPr>
        <p:txBody>
          <a:bodyPr/>
          <a:lstStyle/>
          <a:p>
            <a:pPr marL="25400" indent="0">
              <a:buNone/>
            </a:pPr>
            <a:endParaRPr lang="en-US" sz="2800" dirty="0" smtClean="0"/>
          </a:p>
          <a:p>
            <a:pPr marL="25400" indent="0">
              <a:buNone/>
            </a:pPr>
            <a:endParaRPr lang="en-US" sz="2800" dirty="0" smtClean="0"/>
          </a:p>
          <a:p>
            <a:pPr marL="25400" indent="0">
              <a:buNone/>
            </a:pPr>
            <a:endParaRPr lang="en-US" sz="2800" dirty="0"/>
          </a:p>
          <a:p>
            <a:pPr marL="25400" indent="0">
              <a:buNone/>
            </a:pPr>
            <a:r>
              <a:rPr lang="en-US" sz="2800" dirty="0" smtClean="0"/>
              <a:t>We need to understand h</a:t>
            </a:r>
            <a:r>
              <a:rPr lang="en-US" sz="2800" dirty="0" smtClean="0">
                <a:solidFill>
                  <a:srgbClr val="000000"/>
                </a:solidFill>
              </a:rPr>
              <a:t>ow we are handling attributes in recommendations so far.</a:t>
            </a:r>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276628076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a:t>
            </a:r>
            <a:endParaRPr lang="en-US" dirty="0"/>
          </a:p>
        </p:txBody>
      </p:sp>
      <p:sp>
        <p:nvSpPr>
          <p:cNvPr id="3" name="Text Placeholder 2"/>
          <p:cNvSpPr>
            <a:spLocks noGrp="1"/>
          </p:cNvSpPr>
          <p:nvPr>
            <p:ph type="body" idx="1"/>
          </p:nvPr>
        </p:nvSpPr>
        <p:spPr/>
        <p:txBody>
          <a:bodyPr/>
          <a:lstStyle/>
          <a:p>
            <a:pPr marL="539750" lvl="0" indent="-514350">
              <a:buFont typeface="+mj-lt"/>
              <a:buAutoNum type="arabicPeriod"/>
            </a:pPr>
            <a:r>
              <a:rPr lang="en-US" sz="2800" b="1" dirty="0"/>
              <a:t>Identification: </a:t>
            </a:r>
            <a:r>
              <a:rPr lang="en-US" sz="2800" dirty="0"/>
              <a:t>Define the </a:t>
            </a:r>
            <a:r>
              <a:rPr lang="en-US" sz="2800" dirty="0" err="1"/>
              <a:t>attribute:value</a:t>
            </a:r>
            <a:r>
              <a:rPr lang="en-US" sz="2800" dirty="0"/>
              <a:t> combination as an Identifier for an object type. </a:t>
            </a:r>
          </a:p>
          <a:p>
            <a:pPr marL="539750" lvl="0" indent="-514350">
              <a:buFont typeface="+mj-lt"/>
              <a:buAutoNum type="arabicPeriod"/>
            </a:pPr>
            <a:r>
              <a:rPr lang="en-US" sz="2800" b="1" dirty="0"/>
              <a:t>Prescribed Usage:</a:t>
            </a:r>
            <a:r>
              <a:rPr lang="en-US" sz="2800" dirty="0"/>
              <a:t> Prescribe how an attribute should be used in a given circumstance.</a:t>
            </a:r>
          </a:p>
          <a:p>
            <a:pPr marL="539750" lvl="0" indent="-514350">
              <a:buFont typeface="+mj-lt"/>
              <a:buAutoNum type="arabicPeriod"/>
            </a:pPr>
            <a:r>
              <a:rPr lang="en-US" sz="2800" dirty="0"/>
              <a:t>Prescribe which values may/must be used:</a:t>
            </a:r>
          </a:p>
          <a:p>
            <a:pPr lvl="1"/>
            <a:r>
              <a:rPr lang="en-US" sz="2400" b="1" dirty="0"/>
              <a:t>Controlled Values:</a:t>
            </a:r>
            <a:r>
              <a:rPr lang="en-US" sz="2400" dirty="0"/>
              <a:t> values must be from a list, either defined in the Recommendation or from an Outside Authority.</a:t>
            </a:r>
          </a:p>
          <a:p>
            <a:pPr lvl="1"/>
            <a:r>
              <a:rPr lang="en-US" sz="2400" b="1" dirty="0"/>
              <a:t>Suggested Values:</a:t>
            </a:r>
            <a:r>
              <a:rPr lang="en-US" sz="2400" dirty="0"/>
              <a:t> values should be from a list, either defined in the Recommendation or from an Outside </a:t>
            </a:r>
            <a:r>
              <a:rPr lang="en-US" sz="2400" dirty="0" smtClean="0"/>
              <a:t>Authority</a:t>
            </a:r>
            <a:endParaRPr lang="en-US" sz="2400" dirty="0"/>
          </a:p>
        </p:txBody>
      </p:sp>
      <p:sp>
        <p:nvSpPr>
          <p:cNvPr id="4" name="Text Placeholder 3"/>
          <p:cNvSpPr>
            <a:spLocks noGrp="1"/>
          </p:cNvSpPr>
          <p:nvPr>
            <p:ph type="body" idx="2"/>
          </p:nvPr>
        </p:nvSpPr>
        <p:spPr/>
        <p:txBody>
          <a:bodyPr/>
          <a:lstStyle/>
          <a:p>
            <a:endParaRPr lang="en-US" dirty="0" smtClean="0"/>
          </a:p>
          <a:p>
            <a:pPr marL="685800" indent="-457200">
              <a:buFont typeface="Arial"/>
              <a:buChar char="•"/>
            </a:pPr>
            <a:r>
              <a:rPr lang="en-US" sz="3200" dirty="0" smtClean="0"/>
              <a:t>Results</a:t>
            </a:r>
            <a:endParaRPr lang="en-US" sz="3200"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6259521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Behavior</a:t>
            </a:r>
            <a:endParaRPr lang="en-US" dirty="0"/>
          </a:p>
        </p:txBody>
      </p:sp>
      <p:pic>
        <p:nvPicPr>
          <p:cNvPr id="5" name="Picture 4" descr="525992-hard-1364151849-825-640x48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25" y="1638300"/>
            <a:ext cx="4762500" cy="3571875"/>
          </a:xfrm>
          <a:prstGeom prst="rect">
            <a:avLst/>
          </a:prstGeom>
        </p:spPr>
      </p:pic>
      <p:pic>
        <p:nvPicPr>
          <p:cNvPr id="6" name="Picture 5" descr="Image from iO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6275" y="0"/>
            <a:ext cx="5143500" cy="6858000"/>
          </a:xfrm>
          <a:prstGeom prst="rect">
            <a:avLst/>
          </a:prstGeom>
        </p:spPr>
      </p:pic>
      <p:pic>
        <p:nvPicPr>
          <p:cNvPr id="7" name="Picture 6" descr="Screen Shot 2019-07-29 at 5.32.3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8100" y="165100"/>
            <a:ext cx="8343900" cy="6515100"/>
          </a:xfrm>
          <a:prstGeom prst="rect">
            <a:avLst/>
          </a:prstGeom>
        </p:spPr>
      </p:pic>
    </p:spTree>
    <p:extLst>
      <p:ext uri="{BB962C8B-B14F-4D97-AF65-F5344CB8AC3E}">
        <p14:creationId xmlns:p14="http://schemas.microsoft.com/office/powerpoint/2010/main" val="8116525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a:t>
            </a:r>
            <a:endParaRPr lang="en-US" dirty="0"/>
          </a:p>
        </p:txBody>
      </p:sp>
      <p:sp>
        <p:nvSpPr>
          <p:cNvPr id="3" name="Text Placeholder 2"/>
          <p:cNvSpPr>
            <a:spLocks noGrp="1"/>
          </p:cNvSpPr>
          <p:nvPr>
            <p:ph type="body" idx="1"/>
          </p:nvPr>
        </p:nvSpPr>
        <p:spPr/>
        <p:txBody>
          <a:bodyPr/>
          <a:lstStyle/>
          <a:p>
            <a:pPr marL="25400" indent="0">
              <a:buNone/>
            </a:pPr>
            <a:r>
              <a:rPr lang="en-US" b="1" dirty="0" smtClean="0"/>
              <a:t>Data Citations</a:t>
            </a:r>
            <a:endParaRPr lang="en-US" b="1" dirty="0"/>
          </a:p>
          <a:p>
            <a:pPr marL="25400" indent="0">
              <a:buNone/>
            </a:pPr>
            <a:r>
              <a:rPr lang="en-US" dirty="0"/>
              <a:t> </a:t>
            </a:r>
          </a:p>
          <a:p>
            <a:pPr marL="25400" indent="0">
              <a:buNone/>
            </a:pPr>
            <a:r>
              <a:rPr lang="en-US" dirty="0"/>
              <a:t>@publication-type=”data” on &lt;mixed-citation&gt; or &lt;element-citation&gt;. </a:t>
            </a:r>
            <a:endParaRPr lang="en-US" dirty="0" smtClean="0"/>
          </a:p>
          <a:p>
            <a:pPr marL="25400" indent="0">
              <a:buNone/>
            </a:pPr>
            <a:endParaRPr lang="en-US" dirty="0"/>
          </a:p>
          <a:p>
            <a:pPr marL="25400" indent="0">
              <a:buNone/>
            </a:pPr>
            <a:r>
              <a:rPr lang="en-US" dirty="0" smtClean="0"/>
              <a:t>Use </a:t>
            </a:r>
            <a:r>
              <a:rPr lang="en-US" dirty="0"/>
              <a:t>“data” as the value of @publication-type to indicate that the citation is to a data set, even if that data set is the entire data repository.</a:t>
            </a:r>
            <a:r>
              <a:rPr lang="en-US" dirty="0"/>
              <a:t> </a:t>
            </a:r>
            <a:endParaRPr lang="en-US" dirty="0" smtClean="0"/>
          </a:p>
          <a:p>
            <a:pPr marL="25400" indent="0">
              <a:buNone/>
            </a:pPr>
            <a:endParaRPr lang="en-US" dirty="0"/>
          </a:p>
          <a:p>
            <a:pPr marL="25400" indent="0">
              <a:buNone/>
            </a:pPr>
            <a:r>
              <a:rPr lang="en-US" dirty="0" smtClean="0"/>
              <a:t>This is an “Identification” rule.</a:t>
            </a:r>
            <a:endParaRPr lang="en-US" dirty="0"/>
          </a:p>
          <a:p>
            <a:pPr marL="25400" indent="0">
              <a:buNone/>
            </a:pPr>
            <a:endParaRPr lang="en-US"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a:t>https://jats4r.org/data-citations</a:t>
            </a:r>
          </a:p>
          <a:p>
            <a:endParaRPr lang="en-US" dirty="0"/>
          </a:p>
        </p:txBody>
      </p:sp>
    </p:spTree>
    <p:extLst>
      <p:ext uri="{BB962C8B-B14F-4D97-AF65-F5344CB8AC3E}">
        <p14:creationId xmlns:p14="http://schemas.microsoft.com/office/powerpoint/2010/main" val="17456259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dissolve">
                                      <p:cBhvr>
                                        <p:cTn id="7" dur="1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 ID</a:t>
            </a:r>
            <a:endParaRPr lang="en-US" dirty="0"/>
          </a:p>
        </p:txBody>
      </p:sp>
      <p:sp>
        <p:nvSpPr>
          <p:cNvPr id="3" name="Text Placeholder 2"/>
          <p:cNvSpPr>
            <a:spLocks noGrp="1"/>
          </p:cNvSpPr>
          <p:nvPr>
            <p:ph type="body" idx="1"/>
          </p:nvPr>
        </p:nvSpPr>
        <p:spPr/>
        <p:txBody>
          <a:bodyPr/>
          <a:lstStyle/>
          <a:p>
            <a:pPr lvl="0"/>
            <a:r>
              <a:rPr lang="en-US" dirty="0"/>
              <a:t>Define the </a:t>
            </a:r>
            <a:r>
              <a:rPr lang="en-US" dirty="0" err="1"/>
              <a:t>attribute:value</a:t>
            </a:r>
            <a:r>
              <a:rPr lang="en-US" dirty="0"/>
              <a:t> combination as an Identifier for an object type. </a:t>
            </a:r>
          </a:p>
        </p:txBody>
      </p:sp>
      <p:sp>
        <p:nvSpPr>
          <p:cNvPr id="4" name="Text Placeholder 3"/>
          <p:cNvSpPr>
            <a:spLocks noGrp="1"/>
          </p:cNvSpPr>
          <p:nvPr>
            <p:ph type="body" idx="2"/>
          </p:nvPr>
        </p:nvSpPr>
        <p:spPr>
          <a:xfrm>
            <a:off x="712788" y="2831465"/>
            <a:ext cx="6627812" cy="3423285"/>
          </a:xfrm>
        </p:spPr>
        <p:txBody>
          <a:bodyPr/>
          <a:lstStyle/>
          <a:p>
            <a:r>
              <a:rPr lang="en-US" dirty="0"/>
              <a:t>This is a </a:t>
            </a:r>
            <a:r>
              <a:rPr lang="en-US" dirty="0" err="1"/>
              <a:t>attribute:value</a:t>
            </a:r>
            <a:r>
              <a:rPr lang="en-US" dirty="0"/>
              <a:t> pair that is will identify the object as a specific thing. </a:t>
            </a:r>
            <a:endParaRPr lang="en-US" dirty="0" smtClean="0"/>
          </a:p>
          <a:p>
            <a:endParaRPr lang="en-US" dirty="0" smtClean="0"/>
          </a:p>
          <a:p>
            <a:pPr marL="508000" lvl="1" indent="0">
              <a:buNone/>
            </a:pPr>
            <a:r>
              <a:rPr lang="en-US" sz="2800" dirty="0" smtClean="0"/>
              <a:t>This is important because we can apply specific tests to general JATS objects if we know what the object is.</a:t>
            </a:r>
            <a:endParaRPr lang="en-US" sz="2800"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318840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 ID</a:t>
            </a:r>
            <a:endParaRPr lang="en-US" dirty="0"/>
          </a:p>
        </p:txBody>
      </p:sp>
      <p:sp>
        <p:nvSpPr>
          <p:cNvPr id="3" name="Text Placeholder 2"/>
          <p:cNvSpPr>
            <a:spLocks noGrp="1"/>
          </p:cNvSpPr>
          <p:nvPr>
            <p:ph type="body" idx="1"/>
          </p:nvPr>
        </p:nvSpPr>
        <p:spPr/>
        <p:txBody>
          <a:bodyPr/>
          <a:lstStyle/>
          <a:p>
            <a:pPr lvl="0"/>
            <a:r>
              <a:rPr lang="en-US" dirty="0"/>
              <a:t>Define the </a:t>
            </a:r>
            <a:r>
              <a:rPr lang="en-US" dirty="0" err="1"/>
              <a:t>attribute:value</a:t>
            </a:r>
            <a:r>
              <a:rPr lang="en-US" dirty="0"/>
              <a:t> combination as an Identifier for an object type. </a:t>
            </a:r>
          </a:p>
        </p:txBody>
      </p:sp>
      <p:sp>
        <p:nvSpPr>
          <p:cNvPr id="4" name="Text Placeholder 3"/>
          <p:cNvSpPr>
            <a:spLocks noGrp="1"/>
          </p:cNvSpPr>
          <p:nvPr>
            <p:ph type="body" idx="2"/>
          </p:nvPr>
        </p:nvSpPr>
        <p:spPr>
          <a:xfrm>
            <a:off x="839788" y="2597150"/>
            <a:ext cx="6627812" cy="3423285"/>
          </a:xfrm>
        </p:spPr>
        <p:txBody>
          <a:bodyPr/>
          <a:lstStyle/>
          <a:p>
            <a:r>
              <a:rPr lang="en-US" i="1" dirty="0" smtClean="0"/>
              <a:t>For </a:t>
            </a:r>
            <a:r>
              <a:rPr lang="en-US" i="1" dirty="0"/>
              <a:t>example:</a:t>
            </a:r>
            <a:r>
              <a:rPr lang="en-US" dirty="0"/>
              <a:t> if we can identify a citation as a data citation (with @publication-type=”data”), then we can apply tests for rules specific to data citations to the citation element and all of its descendants if necessary</a:t>
            </a:r>
            <a:r>
              <a:rPr lang="en-US" dirty="0" smtClean="0"/>
              <a:t>.</a:t>
            </a:r>
          </a:p>
          <a:p>
            <a:pPr marL="50800" indent="0">
              <a:buNone/>
            </a:pPr>
            <a:r>
              <a:rPr lang="en-US" dirty="0" smtClean="0"/>
              <a:t> </a:t>
            </a:r>
            <a:r>
              <a:rPr lang="en-US" dirty="0"/>
              <a:t>Is there an &lt;article-title&gt; but no &lt;data-title&gt;</a:t>
            </a:r>
            <a:r>
              <a:rPr lang="en-US" dirty="0" smtClean="0"/>
              <a:t>?</a:t>
            </a: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611666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 - ID</a:t>
            </a:r>
            <a:endParaRPr lang="en-US" dirty="0"/>
          </a:p>
        </p:txBody>
      </p:sp>
      <p:sp>
        <p:nvSpPr>
          <p:cNvPr id="3" name="Text Placeholder 2"/>
          <p:cNvSpPr>
            <a:spLocks noGrp="1"/>
          </p:cNvSpPr>
          <p:nvPr>
            <p:ph type="body" idx="1"/>
          </p:nvPr>
        </p:nvSpPr>
        <p:spPr/>
        <p:txBody>
          <a:bodyPr/>
          <a:lstStyle/>
          <a:p>
            <a:pPr lvl="0"/>
            <a:r>
              <a:rPr lang="en-US" dirty="0"/>
              <a:t>Define the </a:t>
            </a:r>
            <a:r>
              <a:rPr lang="en-US" dirty="0" err="1"/>
              <a:t>attribute:value</a:t>
            </a:r>
            <a:r>
              <a:rPr lang="en-US" dirty="0"/>
              <a:t> combination as an Identifier for an object type. </a:t>
            </a:r>
          </a:p>
        </p:txBody>
      </p:sp>
      <p:sp>
        <p:nvSpPr>
          <p:cNvPr id="4" name="Text Placeholder 3"/>
          <p:cNvSpPr>
            <a:spLocks noGrp="1"/>
          </p:cNvSpPr>
          <p:nvPr>
            <p:ph type="body" idx="2"/>
          </p:nvPr>
        </p:nvSpPr>
        <p:spPr>
          <a:xfrm>
            <a:off x="839788" y="2759075"/>
            <a:ext cx="6627812" cy="3423285"/>
          </a:xfrm>
        </p:spPr>
        <p:txBody>
          <a:bodyPr/>
          <a:lstStyle/>
          <a:p>
            <a:r>
              <a:rPr lang="en-US" dirty="0" smtClean="0"/>
              <a:t>Testing</a:t>
            </a:r>
            <a:r>
              <a:rPr lang="en-US" dirty="0"/>
              <a:t>:  There is no way to test whether an identification attribute is set appropriately</a:t>
            </a:r>
            <a:r>
              <a:rPr lang="en-US" dirty="0" smtClean="0"/>
              <a:t>.</a:t>
            </a:r>
          </a:p>
          <a:p>
            <a:pPr marL="50800" indent="0">
              <a:buNone/>
            </a:pP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365142611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a:t>
            </a:r>
            <a:endParaRPr lang="en-US" dirty="0"/>
          </a:p>
        </p:txBody>
      </p:sp>
      <p:sp>
        <p:nvSpPr>
          <p:cNvPr id="3" name="Text Placeholder 2"/>
          <p:cNvSpPr>
            <a:spLocks noGrp="1"/>
          </p:cNvSpPr>
          <p:nvPr>
            <p:ph type="body" idx="1"/>
          </p:nvPr>
        </p:nvSpPr>
        <p:spPr/>
        <p:txBody>
          <a:bodyPr/>
          <a:lstStyle/>
          <a:p>
            <a:pPr marL="25400" indent="0">
              <a:buNone/>
            </a:pPr>
            <a:r>
              <a:rPr lang="en-US" b="1" dirty="0" smtClean="0"/>
              <a:t>Authors and Affiliations</a:t>
            </a:r>
            <a:endParaRPr lang="en-US" b="1" dirty="0"/>
          </a:p>
          <a:p>
            <a:pPr marL="25400" indent="0">
              <a:buNone/>
            </a:pPr>
            <a:r>
              <a:rPr lang="en-US" dirty="0"/>
              <a:t> </a:t>
            </a:r>
          </a:p>
          <a:p>
            <a:pPr marL="25400" indent="0">
              <a:buNone/>
            </a:pPr>
            <a:r>
              <a:rPr lang="en-US" sz="2400" dirty="0" smtClean="0"/>
              <a:t>&lt;</a:t>
            </a:r>
            <a:r>
              <a:rPr lang="en-US" sz="2400" dirty="0"/>
              <a:t>institution-id&gt;. Capturing the institutional ID is not </a:t>
            </a:r>
            <a:r>
              <a:rPr lang="en-US" sz="2400" dirty="0" smtClean="0"/>
              <a:t>required. </a:t>
            </a:r>
            <a:r>
              <a:rPr lang="en-US" sz="2400" dirty="0"/>
              <a:t>However, if the publisher does capture it, they should make every effort to ensure that it is accurate. </a:t>
            </a:r>
            <a:endParaRPr lang="en-US" sz="2400" dirty="0" smtClean="0"/>
          </a:p>
          <a:p>
            <a:pPr marL="25400" indent="0">
              <a:buNone/>
            </a:pPr>
            <a:endParaRPr lang="en-US" sz="2400" dirty="0"/>
          </a:p>
          <a:p>
            <a:pPr marL="25400" indent="0">
              <a:buNone/>
            </a:pPr>
            <a:r>
              <a:rPr lang="en-US" sz="2400" dirty="0" smtClean="0"/>
              <a:t>Use </a:t>
            </a:r>
            <a:r>
              <a:rPr lang="en-US" sz="2400" dirty="0"/>
              <a:t>&lt;institution-id&gt; to contain the ID, and @institution-id-type to indicate the type of </a:t>
            </a:r>
            <a:r>
              <a:rPr lang="en-US" sz="2400" dirty="0" smtClean="0"/>
              <a:t>ID.</a:t>
            </a:r>
          </a:p>
          <a:p>
            <a:pPr marL="25400" indent="0">
              <a:buNone/>
            </a:pPr>
            <a:r>
              <a:rPr lang="en-US" sz="2400" dirty="0" smtClean="0"/>
              <a:t> </a:t>
            </a:r>
          </a:p>
          <a:p>
            <a:pPr marL="25400" indent="0">
              <a:buNone/>
            </a:pPr>
            <a:r>
              <a:rPr lang="en-US" sz="2400" dirty="0" smtClean="0"/>
              <a:t>This is a “Prescribed Usage” rule.</a:t>
            </a:r>
            <a:endParaRPr lang="en-US" sz="2400"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a:t>https://jats4r.org/authors-and-affiliations</a:t>
            </a:r>
          </a:p>
          <a:p>
            <a:endParaRPr lang="en-US" dirty="0"/>
          </a:p>
        </p:txBody>
      </p:sp>
    </p:spTree>
    <p:extLst>
      <p:ext uri="{BB962C8B-B14F-4D97-AF65-F5344CB8AC3E}">
        <p14:creationId xmlns:p14="http://schemas.microsoft.com/office/powerpoint/2010/main" val="42824676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dissolve">
                                      <p:cBhvr>
                                        <p:cTn id="7" dur="1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Prescribed </a:t>
            </a:r>
            <a:r>
              <a:rPr lang="en-US" dirty="0" smtClean="0"/>
              <a:t>Usage</a:t>
            </a:r>
            <a:r>
              <a:rPr lang="en-US" dirty="0"/>
              <a:t> </a:t>
            </a:r>
            <a:r>
              <a:rPr lang="en-US" dirty="0" smtClean="0"/>
              <a:t>- PU</a:t>
            </a:r>
            <a:endParaRPr lang="en-US" dirty="0"/>
          </a:p>
        </p:txBody>
      </p:sp>
      <p:sp>
        <p:nvSpPr>
          <p:cNvPr id="3" name="Text Placeholder 2"/>
          <p:cNvSpPr>
            <a:spLocks noGrp="1"/>
          </p:cNvSpPr>
          <p:nvPr>
            <p:ph type="body" idx="1"/>
          </p:nvPr>
        </p:nvSpPr>
        <p:spPr/>
        <p:txBody>
          <a:bodyPr/>
          <a:lstStyle/>
          <a:p>
            <a:pPr lvl="0"/>
            <a:r>
              <a:rPr lang="en-US" dirty="0" smtClean="0"/>
              <a:t>Prescribe </a:t>
            </a:r>
            <a:r>
              <a:rPr lang="en-US" dirty="0"/>
              <a:t>how an attribute should be used in a given circumstance.</a:t>
            </a:r>
          </a:p>
        </p:txBody>
      </p:sp>
      <p:sp>
        <p:nvSpPr>
          <p:cNvPr id="4" name="Text Placeholder 3"/>
          <p:cNvSpPr>
            <a:spLocks noGrp="1"/>
          </p:cNvSpPr>
          <p:nvPr>
            <p:ph type="body" idx="2"/>
          </p:nvPr>
        </p:nvSpPr>
        <p:spPr>
          <a:xfrm>
            <a:off x="712788" y="2720340"/>
            <a:ext cx="6627812" cy="3423285"/>
          </a:xfrm>
        </p:spPr>
        <p:txBody>
          <a:bodyPr/>
          <a:lstStyle/>
          <a:p>
            <a:r>
              <a:rPr lang="en-US" sz="2400" dirty="0"/>
              <a:t>This is a recommendation that describes how, when, and for what an attribute may, should, or must be used</a:t>
            </a:r>
            <a:r>
              <a:rPr lang="en-US" sz="2400" dirty="0" smtClean="0"/>
              <a:t>.</a:t>
            </a:r>
          </a:p>
          <a:p>
            <a:pPr marL="50800" indent="0">
              <a:buNone/>
            </a:pPr>
            <a:endParaRPr lang="en-US" sz="2400" dirty="0" smtClean="0"/>
          </a:p>
          <a:p>
            <a:r>
              <a:rPr lang="en-US" sz="2400" dirty="0" smtClean="0"/>
              <a:t> </a:t>
            </a:r>
            <a:r>
              <a:rPr lang="en-US" sz="2400" dirty="0"/>
              <a:t>The recommendation for usage of the attribute is separate from any values that we suggest or require be used. </a:t>
            </a:r>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346874390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Prescribed </a:t>
            </a:r>
            <a:r>
              <a:rPr lang="en-US" dirty="0" smtClean="0"/>
              <a:t>Usage</a:t>
            </a:r>
            <a:r>
              <a:rPr lang="en-US" dirty="0"/>
              <a:t> </a:t>
            </a:r>
            <a:r>
              <a:rPr lang="en-US" dirty="0" smtClean="0"/>
              <a:t>- PU</a:t>
            </a:r>
            <a:endParaRPr lang="en-US" dirty="0"/>
          </a:p>
        </p:txBody>
      </p:sp>
      <p:sp>
        <p:nvSpPr>
          <p:cNvPr id="3" name="Text Placeholder 2"/>
          <p:cNvSpPr>
            <a:spLocks noGrp="1"/>
          </p:cNvSpPr>
          <p:nvPr>
            <p:ph type="body" idx="1"/>
          </p:nvPr>
        </p:nvSpPr>
        <p:spPr/>
        <p:txBody>
          <a:bodyPr/>
          <a:lstStyle/>
          <a:p>
            <a:pPr lvl="0"/>
            <a:r>
              <a:rPr lang="en-US" dirty="0" smtClean="0"/>
              <a:t>Prescribe </a:t>
            </a:r>
            <a:r>
              <a:rPr lang="en-US" dirty="0"/>
              <a:t>how an attribute should be used in a given circumstance.</a:t>
            </a:r>
          </a:p>
        </p:txBody>
      </p:sp>
      <p:sp>
        <p:nvSpPr>
          <p:cNvPr id="4" name="Text Placeholder 3"/>
          <p:cNvSpPr>
            <a:spLocks noGrp="1"/>
          </p:cNvSpPr>
          <p:nvPr>
            <p:ph type="body" idx="2"/>
          </p:nvPr>
        </p:nvSpPr>
        <p:spPr>
          <a:xfrm>
            <a:off x="712788" y="2831465"/>
            <a:ext cx="6627812" cy="3423285"/>
          </a:xfrm>
        </p:spPr>
        <p:txBody>
          <a:bodyPr/>
          <a:lstStyle/>
          <a:p>
            <a:r>
              <a:rPr lang="en-US" i="1" dirty="0" smtClean="0"/>
              <a:t>For </a:t>
            </a:r>
            <a:r>
              <a:rPr lang="en-US" i="1" dirty="0"/>
              <a:t>example. </a:t>
            </a:r>
            <a:r>
              <a:rPr lang="en-US" dirty="0"/>
              <a:t>The recommendation for &lt;institution-id&gt; says to use  ‘@institution-id-type to indicate the type of ID; e.g., “</a:t>
            </a:r>
            <a:r>
              <a:rPr lang="en-US" dirty="0" err="1"/>
              <a:t>orcid</a:t>
            </a:r>
            <a:r>
              <a:rPr lang="en-US" dirty="0"/>
              <a:t>” or “</a:t>
            </a:r>
            <a:r>
              <a:rPr lang="en-US" dirty="0" err="1"/>
              <a:t>ringgold</a:t>
            </a:r>
            <a:r>
              <a:rPr lang="en-US" dirty="0"/>
              <a:t>”’.</a:t>
            </a:r>
          </a:p>
          <a:p>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79885769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Prescribed </a:t>
            </a:r>
            <a:r>
              <a:rPr lang="en-US" dirty="0" smtClean="0"/>
              <a:t>Usage</a:t>
            </a:r>
            <a:r>
              <a:rPr lang="en-US" dirty="0"/>
              <a:t> </a:t>
            </a:r>
            <a:r>
              <a:rPr lang="en-US" dirty="0" smtClean="0"/>
              <a:t>- PU</a:t>
            </a:r>
            <a:endParaRPr lang="en-US" dirty="0"/>
          </a:p>
        </p:txBody>
      </p:sp>
      <p:sp>
        <p:nvSpPr>
          <p:cNvPr id="3" name="Text Placeholder 2"/>
          <p:cNvSpPr>
            <a:spLocks noGrp="1"/>
          </p:cNvSpPr>
          <p:nvPr>
            <p:ph type="body" idx="1"/>
          </p:nvPr>
        </p:nvSpPr>
        <p:spPr/>
        <p:txBody>
          <a:bodyPr/>
          <a:lstStyle/>
          <a:p>
            <a:pPr lvl="0"/>
            <a:r>
              <a:rPr lang="en-US" dirty="0" smtClean="0"/>
              <a:t>Prescribe </a:t>
            </a:r>
            <a:r>
              <a:rPr lang="en-US" dirty="0"/>
              <a:t>how an attribute should be used in a given circumstance.</a:t>
            </a:r>
          </a:p>
        </p:txBody>
      </p:sp>
      <p:sp>
        <p:nvSpPr>
          <p:cNvPr id="4" name="Text Placeholder 3"/>
          <p:cNvSpPr>
            <a:spLocks noGrp="1"/>
          </p:cNvSpPr>
          <p:nvPr>
            <p:ph type="body" idx="2"/>
          </p:nvPr>
        </p:nvSpPr>
        <p:spPr>
          <a:xfrm>
            <a:off x="712788" y="2542540"/>
            <a:ext cx="6627812" cy="3423285"/>
          </a:xfrm>
        </p:spPr>
        <p:txBody>
          <a:bodyPr/>
          <a:lstStyle/>
          <a:p>
            <a:pPr marL="50800" indent="0">
              <a:buNone/>
            </a:pPr>
            <a:r>
              <a:rPr lang="en-US" sz="2400" dirty="0"/>
              <a:t>Tests for attribute usage will be </a:t>
            </a:r>
            <a:r>
              <a:rPr lang="en-US" sz="2400" b="1" dirty="0"/>
              <a:t>situational</a:t>
            </a:r>
            <a:r>
              <a:rPr lang="en-US" sz="2400" dirty="0"/>
              <a:t> and may be based on identifying the object that we are in. </a:t>
            </a:r>
            <a:endParaRPr lang="en-US" sz="2400" dirty="0" smtClean="0"/>
          </a:p>
          <a:p>
            <a:pPr marL="50800" indent="0">
              <a:buNone/>
            </a:pPr>
            <a:r>
              <a:rPr lang="en-US" sz="2400" dirty="0" smtClean="0"/>
              <a:t>Attributes </a:t>
            </a:r>
            <a:r>
              <a:rPr lang="en-US" sz="2400" dirty="0"/>
              <a:t>will be tested </a:t>
            </a:r>
          </a:p>
          <a:p>
            <a:pPr lvl="0"/>
            <a:r>
              <a:rPr lang="en-US" sz="2400" dirty="0"/>
              <a:t>that they exist if they are defined as REQUIRED (these may be situational based on any property that can be found in the article XML type of </a:t>
            </a:r>
            <a:r>
              <a:rPr lang="en-US" sz="2400" dirty="0" smtClean="0"/>
              <a:t>object</a:t>
            </a:r>
            <a:r>
              <a:rPr lang="en-US" sz="2400" dirty="0"/>
              <a:t> </a:t>
            </a:r>
            <a:r>
              <a:rPr lang="en-US" sz="2400" dirty="0" smtClean="0"/>
              <a:t>or existence </a:t>
            </a:r>
            <a:r>
              <a:rPr lang="en-US" sz="2400" dirty="0"/>
              <a:t>of other </a:t>
            </a:r>
            <a:r>
              <a:rPr lang="en-US" sz="2400" dirty="0" err="1" smtClean="0"/>
              <a:t>attributes:attribute</a:t>
            </a:r>
            <a:r>
              <a:rPr lang="en-US" sz="2400" dirty="0" smtClean="0"/>
              <a:t> values</a:t>
            </a:r>
            <a:endParaRPr lang="en-US" sz="2400"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76846288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Prescribed </a:t>
            </a:r>
            <a:r>
              <a:rPr lang="en-US" dirty="0" smtClean="0"/>
              <a:t>Usage</a:t>
            </a:r>
            <a:r>
              <a:rPr lang="en-US" dirty="0"/>
              <a:t> </a:t>
            </a:r>
            <a:r>
              <a:rPr lang="en-US" dirty="0" smtClean="0"/>
              <a:t>- PU</a:t>
            </a:r>
            <a:endParaRPr lang="en-US" dirty="0"/>
          </a:p>
        </p:txBody>
      </p:sp>
      <p:sp>
        <p:nvSpPr>
          <p:cNvPr id="3" name="Text Placeholder 2"/>
          <p:cNvSpPr>
            <a:spLocks noGrp="1"/>
          </p:cNvSpPr>
          <p:nvPr>
            <p:ph type="body" idx="1"/>
          </p:nvPr>
        </p:nvSpPr>
        <p:spPr/>
        <p:txBody>
          <a:bodyPr/>
          <a:lstStyle/>
          <a:p>
            <a:pPr lvl="0"/>
            <a:r>
              <a:rPr lang="en-US" dirty="0" smtClean="0"/>
              <a:t>Prescribe </a:t>
            </a:r>
            <a:r>
              <a:rPr lang="en-US" dirty="0"/>
              <a:t>how an attribute should be used in a given circumstance.</a:t>
            </a:r>
          </a:p>
        </p:txBody>
      </p:sp>
      <p:sp>
        <p:nvSpPr>
          <p:cNvPr id="4" name="Text Placeholder 3"/>
          <p:cNvSpPr>
            <a:spLocks noGrp="1"/>
          </p:cNvSpPr>
          <p:nvPr>
            <p:ph type="body" idx="2"/>
          </p:nvPr>
        </p:nvSpPr>
        <p:spPr>
          <a:xfrm>
            <a:off x="712788" y="2542540"/>
            <a:ext cx="6627812" cy="3423285"/>
          </a:xfrm>
        </p:spPr>
        <p:txBody>
          <a:bodyPr/>
          <a:lstStyle/>
          <a:p>
            <a:pPr marL="50800" indent="0">
              <a:buNone/>
            </a:pPr>
            <a:r>
              <a:rPr lang="en-US" sz="2400" dirty="0" smtClean="0"/>
              <a:t>Attributes </a:t>
            </a:r>
            <a:r>
              <a:rPr lang="en-US" sz="2400" dirty="0"/>
              <a:t>will be tested </a:t>
            </a:r>
          </a:p>
          <a:p>
            <a:pPr lvl="0"/>
            <a:r>
              <a:rPr lang="en-US" sz="2400" dirty="0" smtClean="0"/>
              <a:t>That </a:t>
            </a:r>
            <a:r>
              <a:rPr lang="en-US" sz="2400" dirty="0"/>
              <a:t>they don’t exist if they are declared DO NOT USE (I don’t think we have any of </a:t>
            </a:r>
            <a:r>
              <a:rPr lang="en-US" sz="2400" dirty="0" smtClean="0"/>
              <a:t>these yet)</a:t>
            </a:r>
            <a:endParaRPr lang="en-US" sz="2400" dirty="0"/>
          </a:p>
          <a:p>
            <a:pPr lvl="0"/>
            <a:r>
              <a:rPr lang="en-US" sz="2400" dirty="0"/>
              <a:t>Values can be tested if the Prescribed Usage is paired with a Controlled Values or Suggested Values list. </a:t>
            </a:r>
          </a:p>
          <a:p>
            <a:pPr marL="50800" indent="0">
              <a:buNone/>
            </a:pP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262180672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ihuahua-dog-puppy-cute-3931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625" y="0"/>
            <a:ext cx="9191626" cy="6127750"/>
          </a:xfrm>
          <a:prstGeom prst="rect">
            <a:avLst/>
          </a:prstGeom>
        </p:spPr>
      </p:pic>
    </p:spTree>
    <p:extLst>
      <p:ext uri="{BB962C8B-B14F-4D97-AF65-F5344CB8AC3E}">
        <p14:creationId xmlns:p14="http://schemas.microsoft.com/office/powerpoint/2010/main" val="1941665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66"/>
          <p:cNvSpPr txBox="1">
            <a:spLocks noGrp="1"/>
          </p:cNvSpPr>
          <p:nvPr>
            <p:ph type="title"/>
          </p:nvPr>
        </p:nvSpPr>
        <p:spPr>
          <a:xfrm>
            <a:off x="590309" y="450802"/>
            <a:ext cx="2808300" cy="1606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endParaRPr dirty="0"/>
          </a:p>
        </p:txBody>
      </p:sp>
      <p:sp>
        <p:nvSpPr>
          <p:cNvPr id="508" name="Google Shape;508;p66"/>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a:spcBef>
                <a:spcPts val="1000"/>
              </a:spcBef>
              <a:spcAft>
                <a:spcPts val="0"/>
              </a:spcAft>
              <a:buNone/>
            </a:pPr>
            <a:endParaRPr/>
          </a:p>
        </p:txBody>
      </p:sp>
      <p:pic>
        <p:nvPicPr>
          <p:cNvPr id="509" name="Google Shape;509;p66"/>
          <p:cNvPicPr preferRelativeResize="0"/>
          <p:nvPr/>
        </p:nvPicPr>
        <p:blipFill>
          <a:blip r:embed="rId3">
            <a:alphaModFix/>
          </a:blip>
          <a:stretch>
            <a:fillRect/>
          </a:stretch>
        </p:blipFill>
        <p:spPr>
          <a:xfrm>
            <a:off x="590309" y="461525"/>
            <a:ext cx="2724175" cy="1681575"/>
          </a:xfrm>
          <a:prstGeom prst="rect">
            <a:avLst/>
          </a:prstGeom>
          <a:noFill/>
          <a:ln>
            <a:noFill/>
          </a:ln>
        </p:spPr>
      </p:pic>
      <p:sp>
        <p:nvSpPr>
          <p:cNvPr id="510" name="Google Shape;510;p66"/>
          <p:cNvSpPr txBox="1"/>
          <p:nvPr/>
        </p:nvSpPr>
        <p:spPr>
          <a:xfrm>
            <a:off x="3937000" y="1555750"/>
            <a:ext cx="7683500" cy="4762500"/>
          </a:xfrm>
          <a:prstGeom prst="rect">
            <a:avLst/>
          </a:prstGeom>
          <a:noFill/>
          <a:ln>
            <a:noFill/>
          </a:ln>
        </p:spPr>
        <p:txBody>
          <a:bodyPr spcFirstLastPara="1" wrap="square" lIns="91425" tIns="91425" rIns="91425" bIns="91425" anchor="t" anchorCtr="0">
            <a:noAutofit/>
          </a:bodyPr>
          <a:lstStyle/>
          <a:p>
            <a:pPr lvl="0"/>
            <a:r>
              <a:rPr lang="en-US" sz="2800" dirty="0"/>
              <a:t>A working group devoted to </a:t>
            </a:r>
            <a:r>
              <a:rPr lang="en-US" sz="2800" dirty="0" smtClean="0"/>
              <a:t>optimizing </a:t>
            </a:r>
            <a:r>
              <a:rPr lang="en-US" sz="2800" dirty="0"/>
              <a:t>the reusability of scholarly content by developing best-practice recommendations for tagging content in JATS XML.</a:t>
            </a:r>
          </a:p>
          <a:p>
            <a:pPr lvl="0"/>
            <a:endParaRPr lang="en-US" sz="2800" dirty="0"/>
          </a:p>
          <a:p>
            <a:pPr marL="457200" lvl="0" indent="-368300">
              <a:buSzPts val="2200"/>
              <a:buChar char="●"/>
            </a:pPr>
            <a:r>
              <a:rPr lang="en-US" sz="2800" dirty="0"/>
              <a:t>Volunteer group of publishers.</a:t>
            </a:r>
          </a:p>
          <a:p>
            <a:pPr marL="457200" lvl="0" indent="-368300">
              <a:buSzPts val="2200"/>
              <a:buChar char="●"/>
            </a:pPr>
            <a:r>
              <a:rPr lang="en-US" sz="2800" dirty="0"/>
              <a:t>Define “Best Tagging Practices” on specific topics.</a:t>
            </a:r>
          </a:p>
          <a:p>
            <a:pPr marL="457200" lvl="0" indent="-368300">
              <a:buSzPts val="2200"/>
              <a:buChar char="●"/>
            </a:pPr>
            <a:r>
              <a:rPr lang="en-US" sz="2800" dirty="0"/>
              <a:t>Created in reaction to difficulty for a machine to determine permissions on  PMC articles. </a:t>
            </a:r>
            <a:endParaRPr lang="en-US" sz="2800" dirty="0"/>
          </a:p>
        </p:txBody>
      </p:sp>
    </p:spTree>
    <p:extLst>
      <p:ext uri="{BB962C8B-B14F-4D97-AF65-F5344CB8AC3E}">
        <p14:creationId xmlns:p14="http://schemas.microsoft.com/office/powerpoint/2010/main" val="41000194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0">
                                            <p:txEl>
                                              <p:pRg st="0" end="0"/>
                                            </p:txEl>
                                          </p:spTgt>
                                        </p:tgtEl>
                                        <p:attrNameLst>
                                          <p:attrName>style.visibility</p:attrName>
                                        </p:attrNameLst>
                                      </p:cBhvr>
                                      <p:to>
                                        <p:strVal val="visible"/>
                                      </p:to>
                                    </p:set>
                                    <p:animEffect transition="in" filter="fade">
                                      <p:cBhvr>
                                        <p:cTn id="7" dur="100"/>
                                        <p:tgtEl>
                                          <p:spTgt spid="5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0">
                                            <p:txEl>
                                              <p:pRg st="2" end="2"/>
                                            </p:txEl>
                                          </p:spTgt>
                                        </p:tgtEl>
                                        <p:attrNameLst>
                                          <p:attrName>style.visibility</p:attrName>
                                        </p:attrNameLst>
                                      </p:cBhvr>
                                      <p:to>
                                        <p:strVal val="visible"/>
                                      </p:to>
                                    </p:set>
                                    <p:animEffect transition="in" filter="fade">
                                      <p:cBhvr>
                                        <p:cTn id="12" dur="100"/>
                                        <p:tgtEl>
                                          <p:spTgt spid="5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0">
                                            <p:txEl>
                                              <p:pRg st="3" end="3"/>
                                            </p:txEl>
                                          </p:spTgt>
                                        </p:tgtEl>
                                        <p:attrNameLst>
                                          <p:attrName>style.visibility</p:attrName>
                                        </p:attrNameLst>
                                      </p:cBhvr>
                                      <p:to>
                                        <p:strVal val="visible"/>
                                      </p:to>
                                    </p:set>
                                    <p:animEffect transition="in" filter="fade">
                                      <p:cBhvr>
                                        <p:cTn id="17" dur="100"/>
                                        <p:tgtEl>
                                          <p:spTgt spid="5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0">
                                            <p:txEl>
                                              <p:pRg st="4" end="4"/>
                                            </p:txEl>
                                          </p:spTgt>
                                        </p:tgtEl>
                                        <p:attrNameLst>
                                          <p:attrName>style.visibility</p:attrName>
                                        </p:attrNameLst>
                                      </p:cBhvr>
                                      <p:to>
                                        <p:strVal val="visible"/>
                                      </p:to>
                                    </p:set>
                                    <p:animEffect transition="in" filter="fade">
                                      <p:cBhvr>
                                        <p:cTn id="22" dur="100"/>
                                        <p:tgtEl>
                                          <p:spTgt spid="5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a:t>
            </a:r>
            <a:endParaRPr lang="en-US" dirty="0"/>
          </a:p>
        </p:txBody>
      </p:sp>
      <p:sp>
        <p:nvSpPr>
          <p:cNvPr id="3" name="Text Placeholder 2"/>
          <p:cNvSpPr>
            <a:spLocks noGrp="1"/>
          </p:cNvSpPr>
          <p:nvPr>
            <p:ph type="body" idx="1"/>
          </p:nvPr>
        </p:nvSpPr>
        <p:spPr>
          <a:xfrm>
            <a:off x="4009390" y="450802"/>
            <a:ext cx="7498080" cy="5418186"/>
          </a:xfrm>
        </p:spPr>
        <p:txBody>
          <a:bodyPr/>
          <a:lstStyle/>
          <a:p>
            <a:pPr marL="25400" indent="0">
              <a:buNone/>
            </a:pPr>
            <a:r>
              <a:rPr lang="en-US" b="1" dirty="0" smtClean="0"/>
              <a:t>Clinical Trials</a:t>
            </a:r>
            <a:endParaRPr lang="en-US" b="1" dirty="0"/>
          </a:p>
          <a:p>
            <a:pPr marL="25400" indent="0">
              <a:buNone/>
            </a:pPr>
            <a:r>
              <a:rPr lang="en-US" dirty="0"/>
              <a:t> </a:t>
            </a:r>
          </a:p>
          <a:p>
            <a:pPr marL="25400" indent="0">
              <a:buNone/>
            </a:pPr>
            <a:r>
              <a:rPr lang="en-US" sz="2800" dirty="0" smtClean="0"/>
              <a:t>The document</a:t>
            </a:r>
            <a:r>
              <a:rPr lang="en-US" sz="2800" dirty="0"/>
              <a:t>-id-type attribute </a:t>
            </a:r>
            <a:r>
              <a:rPr lang="en-US" sz="2800" dirty="0" smtClean="0"/>
              <a:t>on &lt;</a:t>
            </a:r>
            <a:r>
              <a:rPr lang="en-US" sz="2800" dirty="0" err="1" smtClean="0"/>
              <a:t>relatedd</a:t>
            </a:r>
            <a:r>
              <a:rPr lang="en-US" sz="2800" dirty="0" smtClean="0"/>
              <a:t>-object&gt; is </a:t>
            </a:r>
            <a:r>
              <a:rPr lang="en-US" sz="2800" dirty="0"/>
              <a:t>required and must identify the kind of @document-id. The value must be either “clinical-trial-number” or “</a:t>
            </a:r>
            <a:r>
              <a:rPr lang="en-US" sz="2800" dirty="0" err="1"/>
              <a:t>doi</a:t>
            </a:r>
            <a:r>
              <a:rPr lang="en-US" sz="2800" dirty="0"/>
              <a:t>”.</a:t>
            </a:r>
          </a:p>
          <a:p>
            <a:pPr marL="25400" indent="0">
              <a:buNone/>
            </a:pPr>
            <a:r>
              <a:rPr lang="en-US" dirty="0"/>
              <a:t> </a:t>
            </a:r>
          </a:p>
          <a:p>
            <a:pPr marL="25400" indent="0">
              <a:buNone/>
            </a:pPr>
            <a:r>
              <a:rPr lang="en-US" dirty="0" smtClean="0"/>
              <a:t>This is a “Controlled Value” rule.</a:t>
            </a:r>
          </a:p>
          <a:p>
            <a:pPr marL="25400" indent="0">
              <a:buNone/>
            </a:pPr>
            <a:endParaRPr lang="en-US" dirty="0"/>
          </a:p>
          <a:p>
            <a:pPr marL="25400" indent="0">
              <a:buNone/>
            </a:pPr>
            <a:r>
              <a:rPr lang="en-US" dirty="0" smtClean="0"/>
              <a:t>(It is also a Prescribed Usage rule)</a:t>
            </a:r>
            <a:endParaRPr lang="en-US"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a:t>https://jats4r.org/clinical-trials</a:t>
            </a:r>
          </a:p>
          <a:p>
            <a:endParaRPr lang="en-US" dirty="0"/>
          </a:p>
        </p:txBody>
      </p:sp>
    </p:spTree>
    <p:extLst>
      <p:ext uri="{BB962C8B-B14F-4D97-AF65-F5344CB8AC3E}">
        <p14:creationId xmlns:p14="http://schemas.microsoft.com/office/powerpoint/2010/main" val="41514047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1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dissolve">
                                      <p:cBhvr>
                                        <p:cTn id="12" dur="1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Controlled Values - CV</a:t>
            </a:r>
            <a:endParaRPr lang="en-US" dirty="0"/>
          </a:p>
        </p:txBody>
      </p:sp>
      <p:sp>
        <p:nvSpPr>
          <p:cNvPr id="3" name="Text Placeholder 2"/>
          <p:cNvSpPr>
            <a:spLocks noGrp="1"/>
          </p:cNvSpPr>
          <p:nvPr>
            <p:ph type="body" idx="1"/>
          </p:nvPr>
        </p:nvSpPr>
        <p:spPr>
          <a:xfrm>
            <a:off x="839788" y="1681163"/>
            <a:ext cx="6627812" cy="823912"/>
          </a:xfrm>
        </p:spPr>
        <p:txBody>
          <a:bodyPr/>
          <a:lstStyle/>
          <a:p>
            <a:pPr lvl="1"/>
            <a:r>
              <a:rPr lang="en-US" dirty="0" smtClean="0"/>
              <a:t>Attribute values </a:t>
            </a:r>
            <a:r>
              <a:rPr lang="en-US" dirty="0"/>
              <a:t>must be from a list, either defined in the Recommendation or from an Outside Authority.</a:t>
            </a:r>
            <a:r>
              <a:rPr lang="en-US" dirty="0"/>
              <a:t> </a:t>
            </a:r>
            <a:endParaRPr lang="en-US" dirty="0"/>
          </a:p>
        </p:txBody>
      </p:sp>
      <p:sp>
        <p:nvSpPr>
          <p:cNvPr id="4" name="Text Placeholder 3"/>
          <p:cNvSpPr>
            <a:spLocks noGrp="1"/>
          </p:cNvSpPr>
          <p:nvPr>
            <p:ph type="body" idx="2"/>
          </p:nvPr>
        </p:nvSpPr>
        <p:spPr>
          <a:xfrm>
            <a:off x="712788" y="2542540"/>
            <a:ext cx="6627812" cy="3423285"/>
          </a:xfrm>
        </p:spPr>
        <p:txBody>
          <a:bodyPr/>
          <a:lstStyle/>
          <a:p>
            <a:r>
              <a:rPr lang="en-US" sz="2400" dirty="0"/>
              <a:t>A controlled value list describes an attribute whose content must be from a list, either defined in the Recommendation or from an Outside Authority.  An attribute that has a value not in the list </a:t>
            </a:r>
            <a:r>
              <a:rPr lang="en-US" sz="2400" dirty="0" smtClean="0"/>
              <a:t>is an </a:t>
            </a:r>
            <a:r>
              <a:rPr lang="en-US" sz="2400" dirty="0"/>
              <a:t>ERROR. </a:t>
            </a:r>
            <a:endParaRPr lang="en-US" sz="2400" dirty="0" smtClean="0"/>
          </a:p>
          <a:p>
            <a:r>
              <a:rPr lang="en-US" sz="2400" dirty="0" smtClean="0"/>
              <a:t>We </a:t>
            </a:r>
            <a:r>
              <a:rPr lang="en-US" sz="2400" dirty="0"/>
              <a:t>can write rules and apply validations to controlled value lists on general attributes for given circumstances once we have identified the element with </a:t>
            </a:r>
            <a:r>
              <a:rPr lang="en-US" sz="2400" dirty="0" smtClean="0"/>
              <a:t>an Identification </a:t>
            </a:r>
            <a:r>
              <a:rPr lang="en-US" sz="2400" dirty="0"/>
              <a:t>attribute. </a:t>
            </a:r>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22129791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Controlled Values - CV</a:t>
            </a:r>
            <a:endParaRPr lang="en-US" dirty="0"/>
          </a:p>
        </p:txBody>
      </p:sp>
      <p:sp>
        <p:nvSpPr>
          <p:cNvPr id="3" name="Text Placeholder 2"/>
          <p:cNvSpPr>
            <a:spLocks noGrp="1"/>
          </p:cNvSpPr>
          <p:nvPr>
            <p:ph type="body" idx="1"/>
          </p:nvPr>
        </p:nvSpPr>
        <p:spPr>
          <a:xfrm>
            <a:off x="839788" y="1681163"/>
            <a:ext cx="6627812" cy="823912"/>
          </a:xfrm>
        </p:spPr>
        <p:txBody>
          <a:bodyPr/>
          <a:lstStyle/>
          <a:p>
            <a:pPr lvl="1"/>
            <a:r>
              <a:rPr lang="en-US" dirty="0" smtClean="0"/>
              <a:t>Attribute values </a:t>
            </a:r>
            <a:r>
              <a:rPr lang="en-US" dirty="0"/>
              <a:t>must be from a list, either defined in the Recommendation or from an Outside Authority.</a:t>
            </a:r>
            <a:r>
              <a:rPr lang="en-US" dirty="0"/>
              <a:t> </a:t>
            </a:r>
            <a:endParaRPr lang="en-US" dirty="0"/>
          </a:p>
        </p:txBody>
      </p:sp>
      <p:sp>
        <p:nvSpPr>
          <p:cNvPr id="4" name="Text Placeholder 3"/>
          <p:cNvSpPr>
            <a:spLocks noGrp="1"/>
          </p:cNvSpPr>
          <p:nvPr>
            <p:ph type="body" idx="2"/>
          </p:nvPr>
        </p:nvSpPr>
        <p:spPr>
          <a:xfrm>
            <a:off x="712788" y="2796540"/>
            <a:ext cx="6627812" cy="3423285"/>
          </a:xfrm>
        </p:spPr>
        <p:txBody>
          <a:bodyPr/>
          <a:lstStyle/>
          <a:p>
            <a:r>
              <a:rPr lang="en-US" dirty="0"/>
              <a:t> </a:t>
            </a:r>
            <a:r>
              <a:rPr lang="en-US" i="1" dirty="0" smtClean="0"/>
              <a:t>For </a:t>
            </a:r>
            <a:r>
              <a:rPr lang="en-US" i="1" dirty="0"/>
              <a:t>example. </a:t>
            </a:r>
            <a:r>
              <a:rPr lang="en-US" dirty="0"/>
              <a:t>. If &lt;country&gt; is used, then @country must also be used and must be set to the 2-digit country code, as specified in ISO 3166</a:t>
            </a:r>
            <a:r>
              <a:rPr lang="en-US" dirty="0" smtClean="0"/>
              <a:t>-1.</a:t>
            </a: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404758504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a:t>
            </a:r>
            <a:endParaRPr lang="en-US" dirty="0"/>
          </a:p>
        </p:txBody>
      </p:sp>
      <p:sp>
        <p:nvSpPr>
          <p:cNvPr id="3" name="Text Placeholder 2"/>
          <p:cNvSpPr>
            <a:spLocks noGrp="1"/>
          </p:cNvSpPr>
          <p:nvPr>
            <p:ph type="body" idx="1"/>
          </p:nvPr>
        </p:nvSpPr>
        <p:spPr>
          <a:xfrm>
            <a:off x="4009390" y="450802"/>
            <a:ext cx="7498080" cy="5418186"/>
          </a:xfrm>
        </p:spPr>
        <p:txBody>
          <a:bodyPr/>
          <a:lstStyle/>
          <a:p>
            <a:pPr marL="25400" indent="0">
              <a:buNone/>
            </a:pPr>
            <a:r>
              <a:rPr lang="en-US" b="1" dirty="0" smtClean="0"/>
              <a:t>Clinical Trials</a:t>
            </a:r>
            <a:endParaRPr lang="en-US" b="1" dirty="0"/>
          </a:p>
          <a:p>
            <a:pPr marL="25400" indent="0">
              <a:buNone/>
            </a:pPr>
            <a:r>
              <a:rPr lang="en-US" dirty="0"/>
              <a:t> </a:t>
            </a:r>
          </a:p>
          <a:p>
            <a:pPr marL="25400" indent="0">
              <a:buNone/>
            </a:pPr>
            <a:r>
              <a:rPr lang="en-US" sz="2800" dirty="0" smtClean="0"/>
              <a:t>The document</a:t>
            </a:r>
            <a:r>
              <a:rPr lang="en-US" sz="2800" dirty="0"/>
              <a:t>-id-type attribute is required and must identify the kind of @document-id. The value must be either “clinical-trial-number” or “</a:t>
            </a:r>
            <a:r>
              <a:rPr lang="en-US" sz="2800" dirty="0" err="1"/>
              <a:t>doi</a:t>
            </a:r>
            <a:r>
              <a:rPr lang="en-US" sz="2800" dirty="0"/>
              <a:t>”.</a:t>
            </a:r>
          </a:p>
          <a:p>
            <a:pPr marL="25400" indent="0">
              <a:buNone/>
            </a:pPr>
            <a:r>
              <a:rPr lang="en-US" dirty="0"/>
              <a:t> </a:t>
            </a:r>
          </a:p>
          <a:p>
            <a:pPr marL="25400" indent="0">
              <a:buNone/>
            </a:pPr>
            <a:r>
              <a:rPr lang="en-US" dirty="0" smtClean="0"/>
              <a:t>This is a “Suggested Value” rule.</a:t>
            </a:r>
          </a:p>
          <a:p>
            <a:pPr marL="25400" indent="0">
              <a:buNone/>
            </a:pPr>
            <a:endParaRPr lang="en-US" dirty="0"/>
          </a:p>
          <a:p>
            <a:pPr marL="25400" indent="0">
              <a:buNone/>
            </a:pPr>
            <a:r>
              <a:rPr lang="en-US" dirty="0" smtClean="0"/>
              <a:t>(It is also a Prescribed Usage rule)</a:t>
            </a:r>
            <a:endParaRPr lang="en-US"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a:t>https://jats4r.org/clinical-trials</a:t>
            </a:r>
          </a:p>
          <a:p>
            <a:endParaRPr lang="en-US" dirty="0"/>
          </a:p>
        </p:txBody>
      </p:sp>
    </p:spTree>
    <p:extLst>
      <p:ext uri="{BB962C8B-B14F-4D97-AF65-F5344CB8AC3E}">
        <p14:creationId xmlns:p14="http://schemas.microsoft.com/office/powerpoint/2010/main" val="11735179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1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dissolve">
                                      <p:cBhvr>
                                        <p:cTn id="12" dur="1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Values - SV</a:t>
            </a:r>
            <a:endParaRPr lang="en-US" dirty="0"/>
          </a:p>
        </p:txBody>
      </p:sp>
      <p:sp>
        <p:nvSpPr>
          <p:cNvPr id="3" name="Text Placeholder 2"/>
          <p:cNvSpPr>
            <a:spLocks noGrp="1"/>
          </p:cNvSpPr>
          <p:nvPr>
            <p:ph type="body" idx="1"/>
          </p:nvPr>
        </p:nvSpPr>
        <p:spPr>
          <a:xfrm>
            <a:off x="839788" y="1681163"/>
            <a:ext cx="6627812" cy="823912"/>
          </a:xfrm>
        </p:spPr>
        <p:txBody>
          <a:bodyPr/>
          <a:lstStyle/>
          <a:p>
            <a:pPr lvl="1"/>
            <a:r>
              <a:rPr lang="en-US" dirty="0" smtClean="0"/>
              <a:t>Attribute </a:t>
            </a:r>
            <a:r>
              <a:rPr lang="en-US" dirty="0"/>
              <a:t>values should be from a list, either defined in the Recommendation or from an Outside Authority.</a:t>
            </a:r>
            <a:r>
              <a:rPr lang="en-US" dirty="0"/>
              <a:t> </a:t>
            </a:r>
            <a:endParaRPr lang="en-US" dirty="0"/>
          </a:p>
        </p:txBody>
      </p:sp>
      <p:sp>
        <p:nvSpPr>
          <p:cNvPr id="4" name="Text Placeholder 3"/>
          <p:cNvSpPr>
            <a:spLocks noGrp="1"/>
          </p:cNvSpPr>
          <p:nvPr>
            <p:ph type="body" idx="2"/>
          </p:nvPr>
        </p:nvSpPr>
        <p:spPr>
          <a:xfrm>
            <a:off x="712788" y="2796540"/>
            <a:ext cx="6627812" cy="3423285"/>
          </a:xfrm>
        </p:spPr>
        <p:txBody>
          <a:bodyPr/>
          <a:lstStyle/>
          <a:p>
            <a:r>
              <a:rPr lang="en-US" dirty="0"/>
              <a:t>A suggested value list describes an attribute whose content  should be from a  list, either defined in the Recommendation or from an Outside Authority</a:t>
            </a:r>
            <a:r>
              <a:rPr lang="en-US" dirty="0" smtClean="0"/>
              <a:t>.</a:t>
            </a: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131094780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Values - SV</a:t>
            </a:r>
            <a:endParaRPr lang="en-US" dirty="0"/>
          </a:p>
        </p:txBody>
      </p:sp>
      <p:sp>
        <p:nvSpPr>
          <p:cNvPr id="3" name="Text Placeholder 2"/>
          <p:cNvSpPr>
            <a:spLocks noGrp="1"/>
          </p:cNvSpPr>
          <p:nvPr>
            <p:ph type="body" idx="1"/>
          </p:nvPr>
        </p:nvSpPr>
        <p:spPr>
          <a:xfrm>
            <a:off x="839788" y="1681163"/>
            <a:ext cx="6627812" cy="823912"/>
          </a:xfrm>
        </p:spPr>
        <p:txBody>
          <a:bodyPr/>
          <a:lstStyle/>
          <a:p>
            <a:pPr lvl="1"/>
            <a:r>
              <a:rPr lang="en-US" dirty="0" smtClean="0"/>
              <a:t>Attribute </a:t>
            </a:r>
            <a:r>
              <a:rPr lang="en-US" dirty="0"/>
              <a:t>values should be from a list, either defined in the Recommendation or from an Outside Authority.</a:t>
            </a:r>
            <a:r>
              <a:rPr lang="en-US" dirty="0"/>
              <a:t> </a:t>
            </a:r>
            <a:endParaRPr lang="en-US" dirty="0"/>
          </a:p>
        </p:txBody>
      </p:sp>
      <p:sp>
        <p:nvSpPr>
          <p:cNvPr id="4" name="Text Placeholder 3"/>
          <p:cNvSpPr>
            <a:spLocks noGrp="1"/>
          </p:cNvSpPr>
          <p:nvPr>
            <p:ph type="body" idx="2"/>
          </p:nvPr>
        </p:nvSpPr>
        <p:spPr>
          <a:xfrm>
            <a:off x="712788" y="2571115"/>
            <a:ext cx="6627812" cy="3423285"/>
          </a:xfrm>
        </p:spPr>
        <p:txBody>
          <a:bodyPr/>
          <a:lstStyle/>
          <a:p>
            <a:r>
              <a:rPr lang="en-US" i="1" dirty="0" smtClean="0"/>
              <a:t>For example</a:t>
            </a:r>
            <a:r>
              <a:rPr lang="en-US" i="1" dirty="0"/>
              <a:t>. </a:t>
            </a:r>
            <a:r>
              <a:rPr lang="en-US" dirty="0"/>
              <a:t>  Use “journal” or “book” as the value of @publication-type to indicate that the citation is to a journal or book, respectively. Other examples are: “letter”, “review”, “patent”, “report”, “standard”, “data”, “working-paper”. </a:t>
            </a:r>
            <a:endParaRPr lang="en-US" dirty="0" smtClean="0"/>
          </a:p>
          <a:p>
            <a:r>
              <a:rPr lang="en-US" dirty="0" smtClean="0"/>
              <a:t>“Other” is not a preferred value.</a:t>
            </a:r>
            <a:endParaRPr lang="en-US" dirty="0"/>
          </a:p>
        </p:txBody>
      </p:sp>
      <p:sp>
        <p:nvSpPr>
          <p:cNvPr id="5" name="Text Placeholder 4"/>
          <p:cNvSpPr>
            <a:spLocks noGrp="1"/>
          </p:cNvSpPr>
          <p:nvPr>
            <p:ph type="body" idx="3"/>
          </p:nvPr>
        </p:nvSpPr>
        <p:spPr/>
        <p:txBody>
          <a:bodyPr/>
          <a:lstStyle/>
          <a:p>
            <a:r>
              <a:rPr lang="en-US" dirty="0" smtClean="0"/>
              <a:t>Attribute Rules</a:t>
            </a:r>
            <a:endParaRPr lang="en-US" dirty="0"/>
          </a:p>
        </p:txBody>
      </p:sp>
      <p:sp>
        <p:nvSpPr>
          <p:cNvPr id="6" name="Text Placeholder 5"/>
          <p:cNvSpPr>
            <a:spLocks noGrp="1"/>
          </p:cNvSpPr>
          <p:nvPr>
            <p:ph type="body" idx="4"/>
          </p:nvPr>
        </p:nvSpPr>
        <p:spPr/>
        <p:txBody>
          <a:bodyPr/>
          <a:lstStyle/>
          <a:p>
            <a:endParaRPr lang="en-US"/>
          </a:p>
        </p:txBody>
      </p:sp>
    </p:spTree>
    <p:extLst>
      <p:ext uri="{BB962C8B-B14F-4D97-AF65-F5344CB8AC3E}">
        <p14:creationId xmlns:p14="http://schemas.microsoft.com/office/powerpoint/2010/main" val="41812883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9300" cy="1325563"/>
          </a:xfrm>
        </p:spPr>
        <p:txBody>
          <a:bodyPr/>
          <a:lstStyle/>
          <a:p>
            <a:r>
              <a:rPr lang="en-US" dirty="0" smtClean="0"/>
              <a:t>Testing Controlled and Suggested Values</a:t>
            </a:r>
            <a:endParaRPr lang="en-US" dirty="0"/>
          </a:p>
        </p:txBody>
      </p:sp>
      <p:sp>
        <p:nvSpPr>
          <p:cNvPr id="3" name="Text Placeholder 2"/>
          <p:cNvSpPr>
            <a:spLocks noGrp="1"/>
          </p:cNvSpPr>
          <p:nvPr>
            <p:ph type="body" idx="1"/>
          </p:nvPr>
        </p:nvSpPr>
        <p:spPr/>
        <p:txBody>
          <a:bodyPr/>
          <a:lstStyle/>
          <a:p>
            <a:pPr marL="50800" indent="0">
              <a:buNone/>
            </a:pPr>
            <a:r>
              <a:rPr lang="en-US" dirty="0"/>
              <a:t>At first it seems that the difference in tests for a </a:t>
            </a:r>
            <a:r>
              <a:rPr lang="en-US" b="1" dirty="0"/>
              <a:t>Controlled Value </a:t>
            </a:r>
            <a:r>
              <a:rPr lang="en-US" dirty="0"/>
              <a:t>list and a </a:t>
            </a:r>
            <a:r>
              <a:rPr lang="en-US" b="1" dirty="0"/>
              <a:t>Suggested Value </a:t>
            </a:r>
            <a:r>
              <a:rPr lang="en-US" dirty="0"/>
              <a:t>list would be ERROR vs. WARNING. But it is not that simple. </a:t>
            </a:r>
            <a:endParaRPr lang="en-US" dirty="0"/>
          </a:p>
        </p:txBody>
      </p:sp>
    </p:spTree>
    <p:extLst>
      <p:ext uri="{BB962C8B-B14F-4D97-AF65-F5344CB8AC3E}">
        <p14:creationId xmlns:p14="http://schemas.microsoft.com/office/powerpoint/2010/main" val="508329158"/>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9300" cy="1325563"/>
          </a:xfrm>
        </p:spPr>
        <p:txBody>
          <a:bodyPr/>
          <a:lstStyle/>
          <a:p>
            <a:r>
              <a:rPr lang="en-US" dirty="0" smtClean="0"/>
              <a:t>Testing Controlled and Suggested Values</a:t>
            </a:r>
            <a:endParaRPr lang="en-US" dirty="0"/>
          </a:p>
        </p:txBody>
      </p:sp>
      <p:sp>
        <p:nvSpPr>
          <p:cNvPr id="3" name="Text Placeholder 2"/>
          <p:cNvSpPr>
            <a:spLocks noGrp="1"/>
          </p:cNvSpPr>
          <p:nvPr>
            <p:ph type="body" idx="1"/>
          </p:nvPr>
        </p:nvSpPr>
        <p:spPr>
          <a:xfrm>
            <a:off x="838200" y="1571625"/>
            <a:ext cx="10515600" cy="3858895"/>
          </a:xfrm>
        </p:spPr>
        <p:txBody>
          <a:bodyPr/>
          <a:lstStyle/>
          <a:p>
            <a:pPr marL="50800" indent="0">
              <a:buNone/>
            </a:pPr>
            <a:r>
              <a:rPr lang="en-US" dirty="0" smtClean="0"/>
              <a:t>We </a:t>
            </a:r>
            <a:r>
              <a:rPr lang="en-US" dirty="0"/>
              <a:t>have already defined Controlled Value lists and Suggested Value lists in our Recommendations. </a:t>
            </a:r>
            <a:endParaRPr lang="en-US" dirty="0" smtClean="0"/>
          </a:p>
          <a:p>
            <a:pPr marL="50800" indent="0">
              <a:buNone/>
            </a:pPr>
            <a:endParaRPr lang="en-US" dirty="0" smtClean="0"/>
          </a:p>
          <a:p>
            <a:pPr marL="50800" indent="0">
              <a:buNone/>
            </a:pPr>
            <a:r>
              <a:rPr lang="en-US" dirty="0" smtClean="0"/>
              <a:t>We </a:t>
            </a:r>
            <a:r>
              <a:rPr lang="en-US" dirty="0"/>
              <a:t>have </a:t>
            </a:r>
            <a:r>
              <a:rPr lang="en-US" dirty="0" smtClean="0"/>
              <a:t>lists that </a:t>
            </a:r>
            <a:r>
              <a:rPr lang="en-US" dirty="0"/>
              <a:t>have been defined in the Recommendation itself and examples that refer to an outside controlled list like the </a:t>
            </a:r>
            <a:r>
              <a:rPr lang="en-US" dirty="0" smtClean="0"/>
              <a:t>NISO JAV (Journal Article </a:t>
            </a:r>
            <a:r>
              <a:rPr lang="en-US" dirty="0" err="1" smtClean="0"/>
              <a:t>Verions</a:t>
            </a:r>
            <a:r>
              <a:rPr lang="en-US" dirty="0" smtClean="0"/>
              <a:t>). </a:t>
            </a:r>
          </a:p>
          <a:p>
            <a:pPr marL="50800" indent="0">
              <a:buNone/>
            </a:pPr>
            <a:endParaRPr lang="en-US" dirty="0" smtClean="0"/>
          </a:p>
          <a:p>
            <a:pPr marL="50800" indent="0">
              <a:buNone/>
            </a:pPr>
            <a:r>
              <a:rPr lang="en-US" dirty="0" smtClean="0"/>
              <a:t>The </a:t>
            </a:r>
            <a:r>
              <a:rPr lang="en-US" dirty="0"/>
              <a:t>proper values will be circumstantial in many cases, so the tests are not as simple as “on the good list” or “not on the good list</a:t>
            </a:r>
            <a:r>
              <a:rPr lang="en-US" dirty="0" smtClean="0"/>
              <a:t>”.</a:t>
            </a:r>
            <a:endParaRPr lang="en-US" dirty="0"/>
          </a:p>
          <a:p>
            <a:pPr marL="50800" indent="0">
              <a:buNone/>
            </a:pPr>
            <a:endParaRPr lang="en-US" dirty="0"/>
          </a:p>
        </p:txBody>
      </p:sp>
    </p:spTree>
    <p:extLst>
      <p:ext uri="{BB962C8B-B14F-4D97-AF65-F5344CB8AC3E}">
        <p14:creationId xmlns:p14="http://schemas.microsoft.com/office/powerpoint/2010/main" val="4340446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09300" cy="1325563"/>
          </a:xfrm>
        </p:spPr>
        <p:txBody>
          <a:bodyPr/>
          <a:lstStyle/>
          <a:p>
            <a:r>
              <a:rPr lang="en-US" dirty="0" smtClean="0"/>
              <a:t>Testing Controlled and Suggested Values</a:t>
            </a:r>
            <a:endParaRPr lang="en-US" dirty="0"/>
          </a:p>
        </p:txBody>
      </p:sp>
      <p:sp>
        <p:nvSpPr>
          <p:cNvPr id="3" name="Text Placeholder 2"/>
          <p:cNvSpPr>
            <a:spLocks noGrp="1"/>
          </p:cNvSpPr>
          <p:nvPr>
            <p:ph type="body" idx="1"/>
          </p:nvPr>
        </p:nvSpPr>
        <p:spPr>
          <a:xfrm>
            <a:off x="838200" y="1365250"/>
            <a:ext cx="10515600" cy="3858895"/>
          </a:xfrm>
        </p:spPr>
        <p:txBody>
          <a:bodyPr/>
          <a:lstStyle/>
          <a:p>
            <a:pPr marL="50800" indent="0">
              <a:buNone/>
            </a:pPr>
            <a:r>
              <a:rPr lang="en-US" dirty="0" smtClean="0"/>
              <a:t>This means that if we can identify the content object that we are in with an ID attribute</a:t>
            </a:r>
            <a:endParaRPr lang="en-US" dirty="0"/>
          </a:p>
          <a:p>
            <a:pPr marL="508000" lvl="1" indent="0">
              <a:buNone/>
            </a:pPr>
            <a:r>
              <a:rPr lang="en-US" dirty="0" smtClean="0"/>
              <a:t>&lt;related-object content-type=“clinical-trial”&gt;</a:t>
            </a:r>
          </a:p>
          <a:p>
            <a:pPr marL="50800" indent="0">
              <a:buNone/>
            </a:pPr>
            <a:endParaRPr lang="en-US" dirty="0"/>
          </a:p>
          <a:p>
            <a:pPr marL="50800" indent="0">
              <a:buNone/>
            </a:pPr>
            <a:r>
              <a:rPr lang="en-US" dirty="0" smtClean="0"/>
              <a:t>Then we can apply Prescribed Usage and Controlled Value tests specific to that content object. </a:t>
            </a:r>
          </a:p>
          <a:p>
            <a:r>
              <a:rPr lang="en-US" dirty="0" smtClean="0"/>
              <a:t>@document</a:t>
            </a:r>
            <a:r>
              <a:rPr lang="en-US" dirty="0"/>
              <a:t>-id-type </a:t>
            </a:r>
            <a:r>
              <a:rPr lang="en-US" dirty="0" smtClean="0"/>
              <a:t>is </a:t>
            </a:r>
            <a:r>
              <a:rPr lang="en-US" dirty="0"/>
              <a:t>required and must identify the kind of @document-id. </a:t>
            </a:r>
            <a:endParaRPr lang="en-US" dirty="0" smtClean="0"/>
          </a:p>
          <a:p>
            <a:r>
              <a:rPr lang="en-US" dirty="0" smtClean="0"/>
              <a:t>The </a:t>
            </a:r>
            <a:r>
              <a:rPr lang="en-US" dirty="0"/>
              <a:t>value must be either “clinical-trial-number” or “</a:t>
            </a:r>
            <a:r>
              <a:rPr lang="en-US" dirty="0" err="1"/>
              <a:t>doi</a:t>
            </a:r>
            <a:r>
              <a:rPr lang="en-US" dirty="0"/>
              <a:t>”.</a:t>
            </a:r>
          </a:p>
          <a:p>
            <a:pPr marL="50800" indent="0">
              <a:buNone/>
            </a:pPr>
            <a:endParaRPr lang="en-US" dirty="0"/>
          </a:p>
        </p:txBody>
      </p:sp>
    </p:spTree>
    <p:extLst>
      <p:ext uri="{BB962C8B-B14F-4D97-AF65-F5344CB8AC3E}">
        <p14:creationId xmlns:p14="http://schemas.microsoft.com/office/powerpoint/2010/main" val="47597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descr="photo-1546238232-20216dec9f7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925"/>
            <a:ext cx="12192000" cy="6178550"/>
          </a:xfrm>
          <a:prstGeom prst="rect">
            <a:avLst/>
          </a:prstGeom>
        </p:spPr>
      </p:pic>
    </p:spTree>
    <p:extLst>
      <p:ext uri="{BB962C8B-B14F-4D97-AF65-F5344CB8AC3E}">
        <p14:creationId xmlns:p14="http://schemas.microsoft.com/office/powerpoint/2010/main" val="4073714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66"/>
          <p:cNvSpPr txBox="1">
            <a:spLocks noGrp="1"/>
          </p:cNvSpPr>
          <p:nvPr>
            <p:ph type="title"/>
          </p:nvPr>
        </p:nvSpPr>
        <p:spPr>
          <a:xfrm>
            <a:off x="590309" y="450802"/>
            <a:ext cx="2808300" cy="1606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endParaRPr dirty="0"/>
          </a:p>
        </p:txBody>
      </p:sp>
      <p:sp>
        <p:nvSpPr>
          <p:cNvPr id="508" name="Google Shape;508;p66"/>
          <p:cNvSpPr txBox="1">
            <a:spLocks noGrp="1"/>
          </p:cNvSpPr>
          <p:nvPr>
            <p:ph type="body" idx="2"/>
          </p:nvPr>
        </p:nvSpPr>
        <p:spPr>
          <a:xfrm>
            <a:off x="590309" y="2042160"/>
            <a:ext cx="2808300" cy="3826800"/>
          </a:xfrm>
          <a:prstGeom prst="rect">
            <a:avLst/>
          </a:prstGeom>
        </p:spPr>
        <p:txBody>
          <a:bodyPr spcFirstLastPara="1" wrap="square" lIns="91425" tIns="91425" rIns="91425" bIns="91425" anchor="t" anchorCtr="0">
            <a:noAutofit/>
          </a:bodyPr>
          <a:lstStyle/>
          <a:p>
            <a:pPr marL="0" lvl="0" indent="0">
              <a:spcBef>
                <a:spcPts val="1000"/>
              </a:spcBef>
              <a:spcAft>
                <a:spcPts val="0"/>
              </a:spcAft>
              <a:buNone/>
            </a:pPr>
            <a:endParaRPr/>
          </a:p>
        </p:txBody>
      </p:sp>
      <p:pic>
        <p:nvPicPr>
          <p:cNvPr id="509" name="Google Shape;509;p66"/>
          <p:cNvPicPr preferRelativeResize="0"/>
          <p:nvPr/>
        </p:nvPicPr>
        <p:blipFill>
          <a:blip r:embed="rId3">
            <a:alphaModFix/>
          </a:blip>
          <a:stretch>
            <a:fillRect/>
          </a:stretch>
        </p:blipFill>
        <p:spPr>
          <a:xfrm>
            <a:off x="590309" y="461525"/>
            <a:ext cx="2724175" cy="1681575"/>
          </a:xfrm>
          <a:prstGeom prst="rect">
            <a:avLst/>
          </a:prstGeom>
          <a:noFill/>
          <a:ln>
            <a:noFill/>
          </a:ln>
        </p:spPr>
      </p:pic>
      <p:sp>
        <p:nvSpPr>
          <p:cNvPr id="510" name="Google Shape;510;p66"/>
          <p:cNvSpPr txBox="1"/>
          <p:nvPr/>
        </p:nvSpPr>
        <p:spPr>
          <a:xfrm>
            <a:off x="4269775" y="1095350"/>
            <a:ext cx="7105200" cy="3826800"/>
          </a:xfrm>
          <a:prstGeom prst="rect">
            <a:avLst/>
          </a:prstGeom>
          <a:noFill/>
          <a:ln>
            <a:noFill/>
          </a:ln>
        </p:spPr>
        <p:txBody>
          <a:bodyPr spcFirstLastPara="1" wrap="square" lIns="91425" tIns="91425" rIns="91425" bIns="91425" anchor="t" anchorCtr="0">
            <a:noAutofit/>
          </a:bodyPr>
          <a:lstStyle/>
          <a:p>
            <a:pPr marL="609585" indent="-507987">
              <a:buSzPts val="2400"/>
              <a:buChar char="●"/>
            </a:pPr>
            <a:r>
              <a:rPr lang="en" sz="2800" dirty="0"/>
              <a:t>Launch in </a:t>
            </a:r>
            <a:r>
              <a:rPr lang="en" sz="2800" dirty="0" smtClean="0"/>
              <a:t>2014</a:t>
            </a:r>
            <a:endParaRPr lang="en" sz="2800" dirty="0"/>
          </a:p>
          <a:p>
            <a:pPr marL="609585" indent="-507987">
              <a:buSzPts val="2400"/>
              <a:buChar char="●"/>
            </a:pPr>
            <a:r>
              <a:rPr lang="en" sz="2800" dirty="0"/>
              <a:t>Bi-weekly calls with varying attendees</a:t>
            </a:r>
          </a:p>
          <a:p>
            <a:pPr marL="609585" indent="-507987">
              <a:buSzPts val="2400"/>
              <a:buChar char="●"/>
            </a:pPr>
            <a:r>
              <a:rPr lang="en" sz="2800" dirty="0"/>
              <a:t>2017 – went through a process review:</a:t>
            </a:r>
          </a:p>
          <a:p>
            <a:pPr marL="1828754" lvl="1" indent="-507987">
              <a:buChar char="○"/>
            </a:pPr>
            <a:r>
              <a:rPr lang="en" sz="2800" dirty="0"/>
              <a:t>Steering Committee</a:t>
            </a:r>
          </a:p>
          <a:p>
            <a:pPr marL="1828754" lvl="1" indent="-507987">
              <a:buChar char="○"/>
            </a:pPr>
            <a:r>
              <a:rPr lang="en" sz="2800" dirty="0"/>
              <a:t>Sub-groups</a:t>
            </a:r>
          </a:p>
          <a:p>
            <a:pPr marL="609585" indent="-507987">
              <a:buSzPts val="2400"/>
              <a:buChar char="●"/>
            </a:pPr>
            <a:r>
              <a:rPr lang="en" sz="2800" dirty="0"/>
              <a:t>2018 – became NISO </a:t>
            </a:r>
            <a:br>
              <a:rPr lang="en" sz="2800" dirty="0"/>
            </a:br>
            <a:r>
              <a:rPr lang="en" sz="2800" dirty="0"/>
              <a:t>Working Group</a:t>
            </a:r>
          </a:p>
          <a:p>
            <a:pPr marL="88900" lvl="0">
              <a:spcBef>
                <a:spcPts val="0"/>
              </a:spcBef>
              <a:spcAft>
                <a:spcPts val="0"/>
              </a:spcAft>
              <a:buSzPts val="2200"/>
            </a:pPr>
            <a:endParaRPr sz="2800" dirty="0"/>
          </a:p>
        </p:txBody>
      </p:sp>
      <p:sp>
        <p:nvSpPr>
          <p:cNvPr id="6" name="Google Shape;74;p15"/>
          <p:cNvSpPr txBox="1"/>
          <p:nvPr/>
        </p:nvSpPr>
        <p:spPr>
          <a:xfrm>
            <a:off x="8646933" y="3845500"/>
            <a:ext cx="3545200" cy="3583600"/>
          </a:xfrm>
          <a:prstGeom prst="rect">
            <a:avLst/>
          </a:prstGeom>
          <a:noFill/>
          <a:ln>
            <a:noFill/>
          </a:ln>
        </p:spPr>
        <p:txBody>
          <a:bodyPr spcFirstLastPara="1" wrap="square" lIns="121897" tIns="121897" rIns="121897" bIns="121897" anchor="t" anchorCtr="0">
            <a:noAutofit/>
          </a:bodyPr>
          <a:lstStyle/>
          <a:p>
            <a:pPr>
              <a:lnSpc>
                <a:spcPct val="115000"/>
              </a:lnSpc>
              <a:spcAft>
                <a:spcPts val="2133"/>
              </a:spcAft>
            </a:pPr>
            <a:r>
              <a:rPr lang="en" sz="1300">
                <a:solidFill>
                  <a:schemeClr val="dk2"/>
                </a:solidFill>
              </a:rPr>
              <a:t>Photo from first meeting - lunch in the pub</a:t>
            </a:r>
            <a:endParaRPr sz="1300"/>
          </a:p>
        </p:txBody>
      </p:sp>
      <p:pic>
        <p:nvPicPr>
          <p:cNvPr id="7" name="Google Shape;73;p15"/>
          <p:cNvPicPr preferRelativeResize="0"/>
          <p:nvPr/>
        </p:nvPicPr>
        <p:blipFill>
          <a:blip r:embed="rId4">
            <a:alphaModFix/>
          </a:blip>
          <a:stretch>
            <a:fillRect/>
          </a:stretch>
        </p:blipFill>
        <p:spPr>
          <a:xfrm>
            <a:off x="8646969" y="4199235"/>
            <a:ext cx="3545031" cy="2658764"/>
          </a:xfrm>
          <a:prstGeom prst="rect">
            <a:avLst/>
          </a:prstGeom>
          <a:noFill/>
          <a:ln>
            <a:noFill/>
          </a:ln>
        </p:spPr>
      </p:pic>
    </p:spTree>
    <p:extLst>
      <p:ext uri="{BB962C8B-B14F-4D97-AF65-F5344CB8AC3E}">
        <p14:creationId xmlns:p14="http://schemas.microsoft.com/office/powerpoint/2010/main" val="26020348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0">
                                            <p:txEl>
                                              <p:pRg st="0" end="0"/>
                                            </p:txEl>
                                          </p:spTgt>
                                        </p:tgtEl>
                                        <p:attrNameLst>
                                          <p:attrName>style.visibility</p:attrName>
                                        </p:attrNameLst>
                                      </p:cBhvr>
                                      <p:to>
                                        <p:strVal val="visible"/>
                                      </p:to>
                                    </p:set>
                                    <p:animEffect transition="in" filter="fade">
                                      <p:cBhvr>
                                        <p:cTn id="7" dur="100"/>
                                        <p:tgtEl>
                                          <p:spTgt spid="5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0">
                                            <p:txEl>
                                              <p:pRg st="1" end="1"/>
                                            </p:txEl>
                                          </p:spTgt>
                                        </p:tgtEl>
                                        <p:attrNameLst>
                                          <p:attrName>style.visibility</p:attrName>
                                        </p:attrNameLst>
                                      </p:cBhvr>
                                      <p:to>
                                        <p:strVal val="visible"/>
                                      </p:to>
                                    </p:set>
                                    <p:animEffect transition="in" filter="fade">
                                      <p:cBhvr>
                                        <p:cTn id="12" dur="100"/>
                                        <p:tgtEl>
                                          <p:spTgt spid="5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0">
                                            <p:txEl>
                                              <p:pRg st="2" end="2"/>
                                            </p:txEl>
                                          </p:spTgt>
                                        </p:tgtEl>
                                        <p:attrNameLst>
                                          <p:attrName>style.visibility</p:attrName>
                                        </p:attrNameLst>
                                      </p:cBhvr>
                                      <p:to>
                                        <p:strVal val="visible"/>
                                      </p:to>
                                    </p:set>
                                    <p:animEffect transition="in" filter="fade">
                                      <p:cBhvr>
                                        <p:cTn id="17" dur="100"/>
                                        <p:tgtEl>
                                          <p:spTgt spid="5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10">
                                            <p:txEl>
                                              <p:pRg st="3" end="3"/>
                                            </p:txEl>
                                          </p:spTgt>
                                        </p:tgtEl>
                                        <p:attrNameLst>
                                          <p:attrName>style.visibility</p:attrName>
                                        </p:attrNameLst>
                                      </p:cBhvr>
                                      <p:to>
                                        <p:strVal val="visible"/>
                                      </p:to>
                                    </p:set>
                                    <p:animEffect transition="in" filter="fade">
                                      <p:cBhvr>
                                        <p:cTn id="22" dur="100"/>
                                        <p:tgtEl>
                                          <p:spTgt spid="5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10">
                                            <p:txEl>
                                              <p:pRg st="4" end="4"/>
                                            </p:txEl>
                                          </p:spTgt>
                                        </p:tgtEl>
                                        <p:attrNameLst>
                                          <p:attrName>style.visibility</p:attrName>
                                        </p:attrNameLst>
                                      </p:cBhvr>
                                      <p:to>
                                        <p:strVal val="visible"/>
                                      </p:to>
                                    </p:set>
                                    <p:animEffect transition="in" filter="fade">
                                      <p:cBhvr>
                                        <p:cTn id="27" dur="100"/>
                                        <p:tgtEl>
                                          <p:spTgt spid="5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10">
                                            <p:txEl>
                                              <p:pRg st="5" end="5"/>
                                            </p:txEl>
                                          </p:spTgt>
                                        </p:tgtEl>
                                        <p:attrNameLst>
                                          <p:attrName>style.visibility</p:attrName>
                                        </p:attrNameLst>
                                      </p:cBhvr>
                                      <p:to>
                                        <p:strVal val="visible"/>
                                      </p:to>
                                    </p:set>
                                    <p:animEffect transition="in" filter="fade">
                                      <p:cBhvr>
                                        <p:cTn id="32" dur="100"/>
                                        <p:tgtEl>
                                          <p:spTgt spid="5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Value Test (Validator)</a:t>
            </a:r>
            <a:endParaRPr lang="en-US" dirty="0"/>
          </a:p>
        </p:txBody>
      </p:sp>
      <p:sp>
        <p:nvSpPr>
          <p:cNvPr id="3" name="Text Placeholder 2"/>
          <p:cNvSpPr>
            <a:spLocks noGrp="1"/>
          </p:cNvSpPr>
          <p:nvPr>
            <p:ph type="body" idx="1"/>
          </p:nvPr>
        </p:nvSpPr>
        <p:spPr/>
        <p:txBody>
          <a:bodyPr/>
          <a:lstStyle/>
          <a:p>
            <a:pPr marL="50800" indent="0">
              <a:buNone/>
            </a:pPr>
            <a:r>
              <a:rPr lang="en-US" dirty="0"/>
              <a:t>A Clean Value Test is a way to try to </a:t>
            </a:r>
            <a:r>
              <a:rPr lang="en-US" dirty="0" smtClean="0"/>
              <a:t>check an </a:t>
            </a:r>
            <a:r>
              <a:rPr lang="en-US" dirty="0"/>
              <a:t>attribute value without restricting that </a:t>
            </a:r>
            <a:r>
              <a:rPr lang="en-US" dirty="0" smtClean="0"/>
              <a:t>general attribute </a:t>
            </a:r>
            <a:r>
              <a:rPr lang="en-US" dirty="0"/>
              <a:t>to a controlled set of allowed </a:t>
            </a:r>
            <a:r>
              <a:rPr lang="en-US" dirty="0" smtClean="0"/>
              <a:t>values in all cases. </a:t>
            </a:r>
          </a:p>
          <a:p>
            <a:pPr marL="50800" indent="0">
              <a:buNone/>
            </a:pPr>
            <a:endParaRPr lang="en-US" dirty="0"/>
          </a:p>
          <a:p>
            <a:pPr marL="50800" indent="0">
              <a:buNone/>
            </a:pPr>
            <a:r>
              <a:rPr lang="en-US" dirty="0" smtClean="0"/>
              <a:t>The </a:t>
            </a:r>
            <a:r>
              <a:rPr lang="en-US" dirty="0"/>
              <a:t>test involves thinking up as many ways for the value you want </a:t>
            </a:r>
            <a:r>
              <a:rPr lang="en-US" dirty="0" smtClean="0"/>
              <a:t>can be </a:t>
            </a:r>
            <a:r>
              <a:rPr lang="en-US" dirty="0"/>
              <a:t>written and then explicitly excluding those. This can be frustrating, require ongoing maintenance, and be wholly frustrating. </a:t>
            </a:r>
          </a:p>
        </p:txBody>
      </p:sp>
    </p:spTree>
    <p:extLst>
      <p:ext uri="{BB962C8B-B14F-4D97-AF65-F5344CB8AC3E}">
        <p14:creationId xmlns:p14="http://schemas.microsoft.com/office/powerpoint/2010/main" val="369477640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rustration_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600"/>
            <a:ext cx="12192000" cy="7315200"/>
          </a:xfrm>
          <a:prstGeom prst="rect">
            <a:avLst/>
          </a:prstGeom>
        </p:spPr>
      </p:pic>
      <p:sp>
        <p:nvSpPr>
          <p:cNvPr id="6" name="TextBox 5"/>
          <p:cNvSpPr txBox="1"/>
          <p:nvPr/>
        </p:nvSpPr>
        <p:spPr>
          <a:xfrm>
            <a:off x="412750" y="285750"/>
            <a:ext cx="6524625" cy="1785104"/>
          </a:xfrm>
          <a:prstGeom prst="rect">
            <a:avLst/>
          </a:prstGeom>
          <a:noFill/>
        </p:spPr>
        <p:txBody>
          <a:bodyPr wrap="square" rtlCol="0">
            <a:spAutoFit/>
          </a:bodyPr>
          <a:lstStyle/>
          <a:p>
            <a:r>
              <a:rPr lang="en-US" sz="3200" dirty="0"/>
              <a:t>This can be </a:t>
            </a:r>
            <a:r>
              <a:rPr lang="en-US" sz="3200" dirty="0" smtClean="0"/>
              <a:t>uncomfortable, </a:t>
            </a:r>
            <a:r>
              <a:rPr lang="en-US" sz="3200" dirty="0"/>
              <a:t>require ongoing maintenance, and be wholly </a:t>
            </a:r>
            <a:r>
              <a:rPr lang="en-US" sz="3200" dirty="0" smtClean="0"/>
              <a:t>frustrating. </a:t>
            </a:r>
            <a:endParaRPr lang="en-US" sz="3200" dirty="0"/>
          </a:p>
          <a:p>
            <a:endParaRPr lang="en-US" dirty="0"/>
          </a:p>
        </p:txBody>
      </p:sp>
    </p:spTree>
    <p:extLst>
      <p:ext uri="{BB962C8B-B14F-4D97-AF65-F5344CB8AC3E}">
        <p14:creationId xmlns:p14="http://schemas.microsoft.com/office/powerpoint/2010/main" val="1963739178"/>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Value Test (Validator)</a:t>
            </a:r>
            <a:endParaRPr lang="en-US" dirty="0"/>
          </a:p>
        </p:txBody>
      </p:sp>
      <p:sp>
        <p:nvSpPr>
          <p:cNvPr id="3" name="Text Placeholder 2"/>
          <p:cNvSpPr>
            <a:spLocks noGrp="1"/>
          </p:cNvSpPr>
          <p:nvPr>
            <p:ph type="body" idx="1"/>
          </p:nvPr>
        </p:nvSpPr>
        <p:spPr>
          <a:xfrm>
            <a:off x="838200" y="1524000"/>
            <a:ext cx="10515600" cy="3858895"/>
          </a:xfrm>
        </p:spPr>
        <p:txBody>
          <a:bodyPr/>
          <a:lstStyle/>
          <a:p>
            <a:pPr marL="50800" indent="0">
              <a:buNone/>
            </a:pPr>
            <a:r>
              <a:rPr lang="en-US" dirty="0" smtClean="0"/>
              <a:t>We </a:t>
            </a:r>
            <a:r>
              <a:rPr lang="en-US" dirty="0"/>
              <a:t>prescribe @sec-type=”data-availability</a:t>
            </a:r>
            <a:r>
              <a:rPr lang="en-US" dirty="0" smtClean="0"/>
              <a:t>” to identify Data Availability Statements. </a:t>
            </a:r>
          </a:p>
          <a:p>
            <a:pPr marL="50800" indent="0">
              <a:buNone/>
            </a:pPr>
            <a:endParaRPr lang="en-US" dirty="0" smtClean="0"/>
          </a:p>
          <a:p>
            <a:pPr marL="50800" indent="0">
              <a:buNone/>
            </a:pPr>
            <a:r>
              <a:rPr lang="en-US" dirty="0" smtClean="0"/>
              <a:t>We </a:t>
            </a:r>
            <a:r>
              <a:rPr lang="en-US" dirty="0"/>
              <a:t>cannot exclude all values for @sec-type except for “data-availability</a:t>
            </a:r>
            <a:r>
              <a:rPr lang="en-US" dirty="0" smtClean="0"/>
              <a:t>”, nor </a:t>
            </a:r>
            <a:r>
              <a:rPr lang="en-US" dirty="0"/>
              <a:t>can we provide a list of all “approved” values for @sec-type</a:t>
            </a:r>
            <a:r>
              <a:rPr lang="en-US" dirty="0" smtClean="0"/>
              <a:t>.</a:t>
            </a:r>
          </a:p>
          <a:p>
            <a:pPr marL="50800" indent="0">
              <a:buNone/>
            </a:pPr>
            <a:endParaRPr lang="en-US" dirty="0"/>
          </a:p>
          <a:p>
            <a:pPr marL="50800" indent="0">
              <a:buNone/>
            </a:pPr>
            <a:r>
              <a:rPr lang="en-US" dirty="0" smtClean="0"/>
              <a:t>Instead </a:t>
            </a:r>
            <a:r>
              <a:rPr lang="en-US" dirty="0"/>
              <a:t>we must write an error for any value that is approaching but not equal to “data-availability”.  </a:t>
            </a:r>
          </a:p>
        </p:txBody>
      </p:sp>
    </p:spTree>
    <p:extLst>
      <p:ext uri="{BB962C8B-B14F-4D97-AF65-F5344CB8AC3E}">
        <p14:creationId xmlns:p14="http://schemas.microsoft.com/office/powerpoint/2010/main" val="3875184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 Value Test (Validator)</a:t>
            </a:r>
            <a:endParaRPr lang="en-US" dirty="0"/>
          </a:p>
        </p:txBody>
      </p:sp>
      <p:sp>
        <p:nvSpPr>
          <p:cNvPr id="3" name="Text Placeholder 2"/>
          <p:cNvSpPr>
            <a:spLocks noGrp="1"/>
          </p:cNvSpPr>
          <p:nvPr>
            <p:ph type="body" idx="1"/>
          </p:nvPr>
        </p:nvSpPr>
        <p:spPr>
          <a:xfrm>
            <a:off x="838200" y="1428750"/>
            <a:ext cx="3876675" cy="4460875"/>
          </a:xfrm>
        </p:spPr>
        <p:txBody>
          <a:bodyPr/>
          <a:lstStyle/>
          <a:p>
            <a:pPr marL="50800" indent="0">
              <a:buNone/>
            </a:pPr>
            <a:r>
              <a:rPr lang="en-US" dirty="0" err="1" smtClean="0"/>
              <a:t>data_availability</a:t>
            </a:r>
            <a:endParaRPr lang="en-US" dirty="0"/>
          </a:p>
          <a:p>
            <a:pPr marL="50800" indent="0">
              <a:buNone/>
            </a:pPr>
            <a:r>
              <a:rPr lang="en-US" dirty="0" smtClean="0"/>
              <a:t>data availability</a:t>
            </a:r>
            <a:endParaRPr lang="en-US" dirty="0"/>
          </a:p>
          <a:p>
            <a:pPr marL="50800" indent="0">
              <a:buNone/>
            </a:pPr>
            <a:r>
              <a:rPr lang="en-US" dirty="0" smtClean="0"/>
              <a:t>Data</a:t>
            </a:r>
            <a:r>
              <a:rPr lang="en-US" dirty="0"/>
              <a:t>-</a:t>
            </a:r>
            <a:r>
              <a:rPr lang="en-US" dirty="0" smtClean="0"/>
              <a:t>Availability</a:t>
            </a:r>
          </a:p>
          <a:p>
            <a:pPr marL="50800" indent="0">
              <a:buNone/>
            </a:pPr>
            <a:r>
              <a:rPr lang="en-US" dirty="0" smtClean="0"/>
              <a:t>data</a:t>
            </a:r>
            <a:r>
              <a:rPr lang="en-US" dirty="0"/>
              <a:t>-</a:t>
            </a:r>
            <a:r>
              <a:rPr lang="en-US" dirty="0" smtClean="0"/>
              <a:t>statement</a:t>
            </a:r>
            <a:endParaRPr lang="en-US" dirty="0"/>
          </a:p>
          <a:p>
            <a:pPr marL="50800" indent="0">
              <a:buNone/>
            </a:pPr>
            <a:r>
              <a:rPr lang="en-US" dirty="0" err="1" smtClean="0"/>
              <a:t>Dataavailbility</a:t>
            </a:r>
            <a:r>
              <a:rPr lang="en-US" dirty="0" smtClean="0"/>
              <a:t>.</a:t>
            </a:r>
          </a:p>
          <a:p>
            <a:pPr marL="50800" indent="0">
              <a:buNone/>
            </a:pPr>
            <a:r>
              <a:rPr lang="en-US" dirty="0" smtClean="0"/>
              <a:t>DATA AVAILABILITY</a:t>
            </a:r>
          </a:p>
          <a:p>
            <a:pPr marL="50800" indent="0">
              <a:buNone/>
            </a:pPr>
            <a:r>
              <a:rPr lang="en-US" dirty="0"/>
              <a:t>DATA-AVAILABILITY</a:t>
            </a:r>
          </a:p>
          <a:p>
            <a:pPr marL="50800" indent="0">
              <a:buNone/>
            </a:pPr>
            <a:r>
              <a:rPr lang="en-US" dirty="0" smtClean="0"/>
              <a:t>DATA_AVAILABILITY</a:t>
            </a:r>
            <a:endParaRPr lang="en-US" dirty="0"/>
          </a:p>
          <a:p>
            <a:pPr marL="50800" indent="0">
              <a:buNone/>
            </a:pPr>
            <a:endParaRPr lang="en-US" dirty="0"/>
          </a:p>
        </p:txBody>
      </p:sp>
      <p:sp>
        <p:nvSpPr>
          <p:cNvPr id="4" name="Text Placeholder 2"/>
          <p:cNvSpPr txBox="1">
            <a:spLocks/>
          </p:cNvSpPr>
          <p:nvPr/>
        </p:nvSpPr>
        <p:spPr>
          <a:xfrm>
            <a:off x="5911850" y="1454150"/>
            <a:ext cx="3876675" cy="4460875"/>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0800" indent="0">
              <a:buFont typeface="Arial"/>
              <a:buNone/>
            </a:pPr>
            <a:r>
              <a:rPr lang="en-US" dirty="0" err="1"/>
              <a:t>d</a:t>
            </a:r>
            <a:r>
              <a:rPr lang="en-US" dirty="0" err="1" smtClean="0"/>
              <a:t>ata_statement</a:t>
            </a:r>
            <a:endParaRPr lang="en-US" dirty="0" smtClean="0"/>
          </a:p>
          <a:p>
            <a:pPr marL="50800" indent="0">
              <a:buFont typeface="Arial"/>
              <a:buNone/>
            </a:pPr>
            <a:r>
              <a:rPr lang="en-US" dirty="0" smtClean="0"/>
              <a:t>data statement</a:t>
            </a:r>
          </a:p>
          <a:p>
            <a:pPr marL="50800" indent="0">
              <a:buFont typeface="Arial"/>
              <a:buNone/>
            </a:pPr>
            <a:r>
              <a:rPr lang="en-US" dirty="0" smtClean="0"/>
              <a:t>Data-Statement</a:t>
            </a:r>
          </a:p>
          <a:p>
            <a:pPr marL="50800" indent="0">
              <a:buFont typeface="Arial"/>
              <a:buNone/>
            </a:pPr>
            <a:r>
              <a:rPr lang="en-US" dirty="0" smtClean="0"/>
              <a:t>data-statement</a:t>
            </a:r>
          </a:p>
          <a:p>
            <a:pPr marL="50800" indent="0">
              <a:buFont typeface="Arial"/>
              <a:buNone/>
            </a:pPr>
            <a:r>
              <a:rPr lang="en-US" dirty="0" err="1" smtClean="0"/>
              <a:t>DataStatement</a:t>
            </a:r>
            <a:endParaRPr lang="en-US" dirty="0" smtClean="0"/>
          </a:p>
          <a:p>
            <a:pPr marL="50800" indent="0">
              <a:buFont typeface="Arial"/>
              <a:buNone/>
            </a:pPr>
            <a:r>
              <a:rPr lang="en-US" dirty="0" smtClean="0"/>
              <a:t>DATA STATEMENT</a:t>
            </a:r>
          </a:p>
          <a:p>
            <a:pPr marL="50800" indent="0">
              <a:buNone/>
            </a:pPr>
            <a:r>
              <a:rPr lang="en-US" dirty="0" smtClean="0"/>
              <a:t>DATA-</a:t>
            </a:r>
            <a:r>
              <a:rPr lang="en-US" dirty="0"/>
              <a:t>STATEMENT</a:t>
            </a:r>
          </a:p>
          <a:p>
            <a:pPr marL="50800" indent="0">
              <a:buNone/>
            </a:pPr>
            <a:r>
              <a:rPr lang="en-US" dirty="0" smtClean="0"/>
              <a:t>DATA_STATEMENT</a:t>
            </a:r>
          </a:p>
          <a:p>
            <a:pPr marL="50800" indent="0">
              <a:buFont typeface="Arial"/>
              <a:buNone/>
            </a:pPr>
            <a:endParaRPr lang="en-US" dirty="0"/>
          </a:p>
        </p:txBody>
      </p:sp>
    </p:spTree>
    <p:extLst>
      <p:ext uri="{BB962C8B-B14F-4D97-AF65-F5344CB8AC3E}">
        <p14:creationId xmlns:p14="http://schemas.microsoft.com/office/powerpoint/2010/main" val="415404049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5025" y="142602"/>
            <a:ext cx="4689475" cy="5720566"/>
          </a:xfrm>
          <a:prstGeom prst="rect">
            <a:avLst/>
          </a:prstGeom>
        </p:spPr>
      </p:pic>
    </p:spTree>
    <p:extLst>
      <p:ext uri="{BB962C8B-B14F-4D97-AF65-F5344CB8AC3E}">
        <p14:creationId xmlns:p14="http://schemas.microsoft.com/office/powerpoint/2010/main" val="654008865"/>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Text Placeholder 2"/>
          <p:cNvSpPr>
            <a:spLocks noGrp="1"/>
          </p:cNvSpPr>
          <p:nvPr>
            <p:ph type="body" idx="1"/>
          </p:nvPr>
        </p:nvSpPr>
        <p:spPr/>
        <p:txBody>
          <a:bodyPr/>
          <a:lstStyle/>
          <a:p>
            <a:pPr marL="25400" indent="0">
              <a:buNone/>
            </a:pPr>
            <a:endParaRPr lang="en-US" dirty="0" smtClean="0"/>
          </a:p>
          <a:p>
            <a:pPr marL="25400" indent="0">
              <a:buNone/>
            </a:pPr>
            <a:endParaRPr lang="en-US" dirty="0"/>
          </a:p>
          <a:p>
            <a:pPr marL="25400" indent="0">
              <a:buNone/>
            </a:pPr>
            <a:r>
              <a:rPr lang="en-US" dirty="0" smtClean="0"/>
              <a:t>We have written a “Self Guidance” document to be explicit about how JATS4R will write recommendations for attributes. </a:t>
            </a: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343944205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450802"/>
            <a:ext cx="3192146" cy="930324"/>
          </a:xfrm>
        </p:spPr>
        <p:txBody>
          <a:bodyPr/>
          <a:lstStyle/>
          <a:p>
            <a:r>
              <a:rPr lang="en-US" dirty="0"/>
              <a:t>JATS4R will </a:t>
            </a:r>
            <a:r>
              <a:rPr lang="mr-IN" dirty="0"/>
              <a:t>…</a:t>
            </a:r>
            <a:r>
              <a:rPr lang="en-US" dirty="0"/>
              <a:t/>
            </a:r>
            <a:br>
              <a:rPr lang="en-US" dirty="0"/>
            </a:br>
            <a:endParaRPr lang="en-US" dirty="0"/>
          </a:p>
        </p:txBody>
      </p:sp>
      <p:sp>
        <p:nvSpPr>
          <p:cNvPr id="3" name="Text Placeholder 2"/>
          <p:cNvSpPr>
            <a:spLocks noGrp="1"/>
          </p:cNvSpPr>
          <p:nvPr>
            <p:ph type="body" idx="1"/>
          </p:nvPr>
        </p:nvSpPr>
        <p:spPr/>
        <p:txBody>
          <a:bodyPr/>
          <a:lstStyle/>
          <a:p>
            <a:pPr marL="539750" lvl="0" indent="-514350">
              <a:buFont typeface="+mj-lt"/>
              <a:buAutoNum type="arabicPeriod"/>
            </a:pPr>
            <a:r>
              <a:rPr lang="en-US" dirty="0"/>
              <a:t>Define as many </a:t>
            </a:r>
            <a:r>
              <a:rPr lang="en-US" b="1" dirty="0"/>
              <a:t>Identification</a:t>
            </a:r>
            <a:r>
              <a:rPr lang="en-US" dirty="0"/>
              <a:t> attribute/values as we can. </a:t>
            </a:r>
            <a:endParaRPr lang="en-US" dirty="0" smtClean="0"/>
          </a:p>
          <a:p>
            <a:pPr marL="539750" lvl="0" indent="-514350">
              <a:buFont typeface="+mj-lt"/>
              <a:buAutoNum type="arabicPeriod"/>
            </a:pPr>
            <a:endParaRPr lang="en-US" dirty="0" smtClean="0"/>
          </a:p>
          <a:p>
            <a:pPr marL="482600" lvl="1" indent="0">
              <a:buNone/>
            </a:pPr>
            <a:r>
              <a:rPr lang="en-US" dirty="0" smtClean="0"/>
              <a:t>This </a:t>
            </a:r>
            <a:r>
              <a:rPr lang="en-US" dirty="0"/>
              <a:t>allows us to identify a given object in the XML for testing or for later text mining. </a:t>
            </a:r>
            <a:endParaRPr lang="en-US" dirty="0" smtClean="0"/>
          </a:p>
          <a:p>
            <a:pPr marL="482600" lvl="1" indent="0">
              <a:buNone/>
            </a:pPr>
            <a:endParaRPr lang="en-US" dirty="0" smtClean="0"/>
          </a:p>
          <a:p>
            <a:pPr marL="482600" lvl="1" indent="0">
              <a:buNone/>
            </a:pPr>
            <a:r>
              <a:rPr lang="en-US" dirty="0" smtClean="0"/>
              <a:t>Usually </a:t>
            </a:r>
            <a:r>
              <a:rPr lang="en-US" dirty="0"/>
              <a:t>these are set using general attributes like @content-type or @</a:t>
            </a:r>
            <a:r>
              <a:rPr lang="en-US" dirty="0" err="1"/>
              <a:t>fn</a:t>
            </a:r>
            <a:r>
              <a:rPr lang="en-US" dirty="0"/>
              <a:t>-type. We can define the value we want used, but we cannot exclude any other value. We can check Identification values with a Clean Value Test. </a:t>
            </a:r>
          </a:p>
          <a:p>
            <a:pPr marL="25400" indent="0">
              <a:buNone/>
            </a:pPr>
            <a:r>
              <a:rPr lang="en-US" dirty="0" smtClean="0"/>
              <a:t>   </a:t>
            </a:r>
            <a:endParaRPr lang="en-US" dirty="0"/>
          </a:p>
          <a:p>
            <a:pPr marL="25400" indent="0">
              <a:buNone/>
            </a:pPr>
            <a:endParaRPr lang="en-US" dirty="0"/>
          </a:p>
        </p:txBody>
      </p:sp>
      <p:sp>
        <p:nvSpPr>
          <p:cNvPr id="4" name="Text Placeholder 3"/>
          <p:cNvSpPr>
            <a:spLocks noGrp="1"/>
          </p:cNvSpPr>
          <p:nvPr>
            <p:ph type="body" idx="2"/>
          </p:nvPr>
        </p:nvSpPr>
        <p:spPr>
          <a:xfrm>
            <a:off x="206375" y="2042160"/>
            <a:ext cx="3192146" cy="3826828"/>
          </a:xfrm>
        </p:spPr>
        <p:txBody>
          <a:bodyPr/>
          <a:lstStyle/>
          <a:p>
            <a:endParaRPr lang="en-US" dirty="0" smtClean="0"/>
          </a:p>
          <a:p>
            <a:endParaRPr lang="en-US" dirty="0"/>
          </a:p>
        </p:txBody>
      </p:sp>
    </p:spTree>
    <p:extLst>
      <p:ext uri="{BB962C8B-B14F-4D97-AF65-F5344CB8AC3E}">
        <p14:creationId xmlns:p14="http://schemas.microsoft.com/office/powerpoint/2010/main" val="87916584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450802"/>
            <a:ext cx="3192146" cy="930324"/>
          </a:xfrm>
        </p:spPr>
        <p:txBody>
          <a:bodyPr/>
          <a:lstStyle/>
          <a:p>
            <a:r>
              <a:rPr lang="en-US" dirty="0"/>
              <a:t>JATS4R will </a:t>
            </a:r>
            <a:r>
              <a:rPr lang="mr-IN" dirty="0"/>
              <a:t>…</a:t>
            </a:r>
            <a:r>
              <a:rPr lang="en-US" dirty="0"/>
              <a:t/>
            </a:r>
            <a:br>
              <a:rPr lang="en-US" dirty="0"/>
            </a:br>
            <a:endParaRPr lang="en-US" dirty="0"/>
          </a:p>
        </p:txBody>
      </p:sp>
      <p:sp>
        <p:nvSpPr>
          <p:cNvPr id="3" name="Text Placeholder 2"/>
          <p:cNvSpPr>
            <a:spLocks noGrp="1"/>
          </p:cNvSpPr>
          <p:nvPr>
            <p:ph type="body" idx="1"/>
          </p:nvPr>
        </p:nvSpPr>
        <p:spPr/>
        <p:txBody>
          <a:bodyPr/>
          <a:lstStyle/>
          <a:p>
            <a:pPr marL="25400" lvl="0" indent="0">
              <a:buNone/>
            </a:pPr>
            <a:r>
              <a:rPr lang="en-US" dirty="0" smtClean="0"/>
              <a:t>2. Define </a:t>
            </a:r>
            <a:r>
              <a:rPr lang="en-US" b="1" dirty="0"/>
              <a:t>Prescribed Usage</a:t>
            </a:r>
            <a:r>
              <a:rPr lang="en-US" dirty="0"/>
              <a:t> for attributes. </a:t>
            </a:r>
            <a:endParaRPr lang="en-US" dirty="0" smtClean="0"/>
          </a:p>
          <a:p>
            <a:pPr marL="25400" lvl="0" indent="0">
              <a:buNone/>
            </a:pPr>
            <a:endParaRPr lang="en-US" dirty="0"/>
          </a:p>
          <a:p>
            <a:pPr marL="482600" lvl="1" indent="0">
              <a:buNone/>
            </a:pPr>
            <a:r>
              <a:rPr lang="en-US" dirty="0" smtClean="0"/>
              <a:t>The </a:t>
            </a:r>
            <a:r>
              <a:rPr lang="en-US" dirty="0"/>
              <a:t>existence of attributes under certain circumstances can be tested (with the aid of Identification attributes) easily. These can be ERRORS or WARNINGS depending on the cases. </a:t>
            </a:r>
          </a:p>
          <a:p>
            <a:pPr marL="25400" indent="0">
              <a:buNone/>
            </a:pPr>
            <a:endParaRPr lang="en-US" dirty="0"/>
          </a:p>
        </p:txBody>
      </p:sp>
      <p:sp>
        <p:nvSpPr>
          <p:cNvPr id="4" name="Text Placeholder 3"/>
          <p:cNvSpPr>
            <a:spLocks noGrp="1"/>
          </p:cNvSpPr>
          <p:nvPr>
            <p:ph type="body" idx="2"/>
          </p:nvPr>
        </p:nvSpPr>
        <p:spPr>
          <a:xfrm>
            <a:off x="206375" y="2042160"/>
            <a:ext cx="3192146" cy="3826828"/>
          </a:xfrm>
        </p:spPr>
        <p:txBody>
          <a:bodyPr/>
          <a:lstStyle/>
          <a:p>
            <a:endParaRPr lang="en-US" dirty="0" smtClean="0"/>
          </a:p>
          <a:p>
            <a:endParaRPr lang="en-US" dirty="0"/>
          </a:p>
        </p:txBody>
      </p:sp>
    </p:spTree>
    <p:extLst>
      <p:ext uri="{BB962C8B-B14F-4D97-AF65-F5344CB8AC3E}">
        <p14:creationId xmlns:p14="http://schemas.microsoft.com/office/powerpoint/2010/main" val="3535199108"/>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450802"/>
            <a:ext cx="3192146" cy="930324"/>
          </a:xfrm>
        </p:spPr>
        <p:txBody>
          <a:bodyPr/>
          <a:lstStyle/>
          <a:p>
            <a:r>
              <a:rPr lang="en-US" dirty="0"/>
              <a:t>JATS4R will </a:t>
            </a:r>
            <a:r>
              <a:rPr lang="mr-IN" dirty="0"/>
              <a:t>…</a:t>
            </a:r>
            <a:r>
              <a:rPr lang="en-US" dirty="0"/>
              <a:t/>
            </a:r>
            <a:br>
              <a:rPr lang="en-US" dirty="0"/>
            </a:br>
            <a:endParaRPr lang="en-US" dirty="0"/>
          </a:p>
        </p:txBody>
      </p:sp>
      <p:sp>
        <p:nvSpPr>
          <p:cNvPr id="3" name="Text Placeholder 2"/>
          <p:cNvSpPr>
            <a:spLocks noGrp="1"/>
          </p:cNvSpPr>
          <p:nvPr>
            <p:ph type="body" idx="1"/>
          </p:nvPr>
        </p:nvSpPr>
        <p:spPr/>
        <p:txBody>
          <a:bodyPr/>
          <a:lstStyle/>
          <a:p>
            <a:pPr marL="25400" lvl="0" indent="0">
              <a:buNone/>
            </a:pPr>
            <a:r>
              <a:rPr lang="en-US" dirty="0" smtClean="0"/>
              <a:t>3. Be </a:t>
            </a:r>
            <a:r>
              <a:rPr lang="en-US" dirty="0"/>
              <a:t>careful about defining </a:t>
            </a:r>
            <a:r>
              <a:rPr lang="en-US" b="1" dirty="0"/>
              <a:t>Controlled Value</a:t>
            </a:r>
            <a:r>
              <a:rPr lang="en-US" dirty="0"/>
              <a:t> lists; we should not use them generally. </a:t>
            </a:r>
            <a:endParaRPr lang="en-US" dirty="0" smtClean="0"/>
          </a:p>
          <a:p>
            <a:pPr marL="25400" lvl="0" indent="0">
              <a:buNone/>
            </a:pPr>
            <a:endParaRPr lang="en-US" dirty="0"/>
          </a:p>
          <a:p>
            <a:pPr marL="482600" lvl="1" indent="0">
              <a:buNone/>
            </a:pPr>
            <a:r>
              <a:rPr lang="en-US" dirty="0" smtClean="0"/>
              <a:t>So </a:t>
            </a:r>
            <a:r>
              <a:rPr lang="en-US" dirty="0"/>
              <a:t>no, rules like “@</a:t>
            </a:r>
            <a:r>
              <a:rPr lang="en-US" dirty="0" err="1"/>
              <a:t>fn</a:t>
            </a:r>
            <a:r>
              <a:rPr lang="en-US" dirty="0"/>
              <a:t>-type must be one of (</a:t>
            </a:r>
            <a:r>
              <a:rPr lang="en-US" dirty="0" err="1"/>
              <a:t>corresp</a:t>
            </a:r>
            <a:r>
              <a:rPr lang="en-US" dirty="0"/>
              <a:t> | reference | </a:t>
            </a:r>
            <a:r>
              <a:rPr lang="en-US" dirty="0" err="1"/>
              <a:t>suppdata</a:t>
            </a:r>
            <a:r>
              <a:rPr lang="en-US" dirty="0"/>
              <a:t>)”. But we could make up a rule something like “a footnote referenced from a </a:t>
            </a:r>
            <a:r>
              <a:rPr lang="en-US" dirty="0" err="1"/>
              <a:t>contrib</a:t>
            </a:r>
            <a:r>
              <a:rPr lang="en-US" dirty="0"/>
              <a:t> with a role of ‘’illustrator’ must have a @</a:t>
            </a:r>
            <a:r>
              <a:rPr lang="en-US" dirty="0" err="1"/>
              <a:t>fn</a:t>
            </a:r>
            <a:r>
              <a:rPr lang="en-US" dirty="0"/>
              <a:t>-type from (media | style | </a:t>
            </a:r>
            <a:r>
              <a:rPr lang="en-US" dirty="0" err="1"/>
              <a:t>corresp</a:t>
            </a:r>
            <a:r>
              <a:rPr lang="en-US" dirty="0"/>
              <a:t>)” Not matching a value in a Controlled Value list (under the appropriate circumstances) will be an ERROR.</a:t>
            </a:r>
          </a:p>
        </p:txBody>
      </p:sp>
      <p:sp>
        <p:nvSpPr>
          <p:cNvPr id="4" name="Text Placeholder 3"/>
          <p:cNvSpPr>
            <a:spLocks noGrp="1"/>
          </p:cNvSpPr>
          <p:nvPr>
            <p:ph type="body" idx="2"/>
          </p:nvPr>
        </p:nvSpPr>
        <p:spPr>
          <a:xfrm>
            <a:off x="206375" y="2042160"/>
            <a:ext cx="3192146" cy="3826828"/>
          </a:xfrm>
        </p:spPr>
        <p:txBody>
          <a:bodyPr/>
          <a:lstStyle/>
          <a:p>
            <a:endParaRPr lang="en-US" dirty="0" smtClean="0"/>
          </a:p>
          <a:p>
            <a:endParaRPr lang="en-US" dirty="0"/>
          </a:p>
        </p:txBody>
      </p:sp>
    </p:spTree>
    <p:extLst>
      <p:ext uri="{BB962C8B-B14F-4D97-AF65-F5344CB8AC3E}">
        <p14:creationId xmlns:p14="http://schemas.microsoft.com/office/powerpoint/2010/main" val="185966880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450802"/>
            <a:ext cx="3192146" cy="930324"/>
          </a:xfrm>
        </p:spPr>
        <p:txBody>
          <a:bodyPr/>
          <a:lstStyle/>
          <a:p>
            <a:r>
              <a:rPr lang="en-US" dirty="0"/>
              <a:t>JATS4R will </a:t>
            </a:r>
            <a:r>
              <a:rPr lang="mr-IN" dirty="0"/>
              <a:t>…</a:t>
            </a:r>
            <a:r>
              <a:rPr lang="en-US" dirty="0"/>
              <a:t/>
            </a:r>
            <a:br>
              <a:rPr lang="en-US" dirty="0"/>
            </a:br>
            <a:endParaRPr lang="en-US" dirty="0"/>
          </a:p>
        </p:txBody>
      </p:sp>
      <p:sp>
        <p:nvSpPr>
          <p:cNvPr id="3" name="Text Placeholder 2"/>
          <p:cNvSpPr>
            <a:spLocks noGrp="1"/>
          </p:cNvSpPr>
          <p:nvPr>
            <p:ph type="body" idx="1"/>
          </p:nvPr>
        </p:nvSpPr>
        <p:spPr/>
        <p:txBody>
          <a:bodyPr/>
          <a:lstStyle/>
          <a:p>
            <a:pPr marL="25400" lvl="0" indent="0">
              <a:buNone/>
            </a:pPr>
            <a:r>
              <a:rPr lang="en-US" sz="2800" dirty="0" smtClean="0"/>
              <a:t>4. Use</a:t>
            </a:r>
            <a:r>
              <a:rPr lang="en-US" sz="2800" b="1" dirty="0" smtClean="0"/>
              <a:t> </a:t>
            </a:r>
            <a:r>
              <a:rPr lang="en-US" sz="2800" b="1" dirty="0"/>
              <a:t>Suggested Value</a:t>
            </a:r>
            <a:r>
              <a:rPr lang="en-US" sz="2800" dirty="0"/>
              <a:t> lists, which are a little more </a:t>
            </a:r>
            <a:r>
              <a:rPr lang="en-US" sz="2800" dirty="0" smtClean="0"/>
              <a:t>forgiving, sparingly. </a:t>
            </a:r>
          </a:p>
          <a:p>
            <a:pPr marL="25400" lvl="0" indent="0">
              <a:buNone/>
            </a:pPr>
            <a:endParaRPr lang="en-US" sz="2800" dirty="0" smtClean="0"/>
          </a:p>
          <a:p>
            <a:pPr marL="482600" lvl="1" indent="0">
              <a:buNone/>
            </a:pPr>
            <a:r>
              <a:rPr lang="en-US" sz="2400" dirty="0" smtClean="0"/>
              <a:t>Not </a:t>
            </a:r>
            <a:r>
              <a:rPr lang="en-US" sz="2400" dirty="0"/>
              <a:t>matching a value in a Suggested Value list will be a WARNING. These will be tempting to use when we don't’ want to commit to a decision. </a:t>
            </a:r>
            <a:endParaRPr lang="en-US" sz="2400" dirty="0" smtClean="0"/>
          </a:p>
          <a:p>
            <a:pPr marL="482600" lvl="1" indent="0">
              <a:buNone/>
            </a:pPr>
            <a:endParaRPr lang="en-US" sz="2400" dirty="0"/>
          </a:p>
          <a:p>
            <a:pPr marL="482600" lvl="1" indent="0">
              <a:buNone/>
            </a:pPr>
            <a:r>
              <a:rPr lang="en-US" sz="2400" dirty="0" smtClean="0"/>
              <a:t>Because </a:t>
            </a:r>
            <a:r>
              <a:rPr lang="en-US" sz="2400" dirty="0"/>
              <a:t>there is no ERROR, Suggested Value lists have no </a:t>
            </a:r>
            <a:r>
              <a:rPr lang="en-US" sz="2400" dirty="0" smtClean="0"/>
              <a:t>teeth. We can use </a:t>
            </a:r>
            <a:r>
              <a:rPr lang="en-US" sz="2400" dirty="0"/>
              <a:t>them to do two things: strongly encourage usage to move in a certain </a:t>
            </a:r>
            <a:r>
              <a:rPr lang="en-US" sz="2400" dirty="0" smtClean="0"/>
              <a:t>direction and</a:t>
            </a:r>
            <a:r>
              <a:rPr lang="en-US" sz="2400" dirty="0"/>
              <a:t>/or test </a:t>
            </a:r>
            <a:r>
              <a:rPr lang="en-US" sz="2400" dirty="0" smtClean="0"/>
              <a:t>values </a:t>
            </a:r>
            <a:r>
              <a:rPr lang="en-US" sz="2400" dirty="0"/>
              <a:t>that we may want to control in a future version of the Recommendation. </a:t>
            </a:r>
            <a:endParaRPr lang="en-US" sz="2400" dirty="0" smtClean="0"/>
          </a:p>
          <a:p>
            <a:pPr marL="482600" lvl="1" indent="0">
              <a:buNone/>
            </a:pPr>
            <a:endParaRPr lang="en-US" sz="2400" dirty="0"/>
          </a:p>
          <a:p>
            <a:pPr marL="482600" lvl="1" indent="0">
              <a:buNone/>
            </a:pPr>
            <a:r>
              <a:rPr lang="en-US" sz="2400" dirty="0" smtClean="0"/>
              <a:t>Prefer </a:t>
            </a:r>
            <a:r>
              <a:rPr lang="en-US" sz="2400" dirty="0" err="1" smtClean="0"/>
              <a:t>circumstancial</a:t>
            </a:r>
            <a:r>
              <a:rPr lang="en-US" sz="2400" dirty="0" smtClean="0"/>
              <a:t> Controlled Value lists. </a:t>
            </a:r>
            <a:endParaRPr lang="en-US" sz="2400" dirty="0"/>
          </a:p>
        </p:txBody>
      </p:sp>
      <p:sp>
        <p:nvSpPr>
          <p:cNvPr id="4" name="Text Placeholder 3"/>
          <p:cNvSpPr>
            <a:spLocks noGrp="1"/>
          </p:cNvSpPr>
          <p:nvPr>
            <p:ph type="body" idx="2"/>
          </p:nvPr>
        </p:nvSpPr>
        <p:spPr>
          <a:xfrm>
            <a:off x="206375" y="2042160"/>
            <a:ext cx="3192146" cy="3826828"/>
          </a:xfrm>
        </p:spPr>
        <p:txBody>
          <a:bodyPr/>
          <a:lstStyle/>
          <a:p>
            <a:endParaRPr lang="en-US" dirty="0" smtClean="0"/>
          </a:p>
          <a:p>
            <a:endParaRPr lang="en-US" dirty="0"/>
          </a:p>
        </p:txBody>
      </p:sp>
    </p:spTree>
    <p:extLst>
      <p:ext uri="{BB962C8B-B14F-4D97-AF65-F5344CB8AC3E}">
        <p14:creationId xmlns:p14="http://schemas.microsoft.com/office/powerpoint/2010/main" val="30906729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309" y="450802"/>
            <a:ext cx="2808212" cy="2207732"/>
          </a:xfrm>
        </p:spPr>
        <p:txBody>
          <a:bodyPr/>
          <a:lstStyle/>
          <a:p>
            <a:r>
              <a:rPr lang="en-US" dirty="0" smtClean="0"/>
              <a:t>JATS4R and NISO JATS Standing Committee</a:t>
            </a:r>
            <a:endParaRPr lang="en-US" dirty="0"/>
          </a:p>
        </p:txBody>
      </p:sp>
      <p:sp>
        <p:nvSpPr>
          <p:cNvPr id="3" name="Text Placeholder 2"/>
          <p:cNvSpPr>
            <a:spLocks noGrp="1"/>
          </p:cNvSpPr>
          <p:nvPr>
            <p:ph type="body" idx="1"/>
          </p:nvPr>
        </p:nvSpPr>
        <p:spPr/>
        <p:txBody>
          <a:bodyPr/>
          <a:lstStyle/>
          <a:p>
            <a:pPr marL="25400" indent="0">
              <a:buNone/>
            </a:pPr>
            <a:r>
              <a:rPr lang="en-US" dirty="0" smtClean="0"/>
              <a:t>There is a difference in Focus/Mission between the NISO JATS Standing Committee and JATS4Reuse.</a:t>
            </a:r>
          </a:p>
          <a:p>
            <a:pPr marL="25400" indent="0">
              <a:buNone/>
            </a:pPr>
            <a:endParaRPr lang="en-US" dirty="0"/>
          </a:p>
          <a:p>
            <a:pPr marL="539750" indent="-514350">
              <a:buAutoNum type="arabicPeriod"/>
            </a:pPr>
            <a:r>
              <a:rPr lang="en-US" dirty="0" smtClean="0"/>
              <a:t>NISO JATS Standing Committee defines the article structure and tries to make the models as useful as possible </a:t>
            </a:r>
            <a:r>
              <a:rPr lang="mr-IN" dirty="0" smtClean="0"/>
              <a:t>–</a:t>
            </a:r>
            <a:r>
              <a:rPr lang="en-US" dirty="0" smtClean="0"/>
              <a:t> a useful standard.</a:t>
            </a:r>
          </a:p>
          <a:p>
            <a:pPr marL="539750" indent="-514350">
              <a:buAutoNum type="arabicPeriod"/>
            </a:pPr>
            <a:r>
              <a:rPr lang="en-US" dirty="0" smtClean="0"/>
              <a:t>JATS4R defines best tagging practices to make the future set of JATS articles more useful (</a:t>
            </a:r>
            <a:r>
              <a:rPr lang="en-US" dirty="0" err="1" smtClean="0"/>
              <a:t>reuseable</a:t>
            </a:r>
            <a:r>
              <a:rPr lang="en-US" dirty="0" smtClean="0"/>
              <a:t>)</a:t>
            </a: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33836609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450802"/>
            <a:ext cx="3192146" cy="930324"/>
          </a:xfrm>
        </p:spPr>
        <p:txBody>
          <a:bodyPr/>
          <a:lstStyle/>
          <a:p>
            <a:r>
              <a:rPr lang="en-US" dirty="0"/>
              <a:t>JATS4R will </a:t>
            </a:r>
            <a:r>
              <a:rPr lang="mr-IN" dirty="0"/>
              <a:t>…</a:t>
            </a:r>
            <a:r>
              <a:rPr lang="en-US" dirty="0"/>
              <a:t/>
            </a:r>
            <a:br>
              <a:rPr lang="en-US" dirty="0"/>
            </a:br>
            <a:endParaRPr lang="en-US" dirty="0"/>
          </a:p>
        </p:txBody>
      </p:sp>
      <p:sp>
        <p:nvSpPr>
          <p:cNvPr id="3" name="Text Placeholder 2"/>
          <p:cNvSpPr>
            <a:spLocks noGrp="1"/>
          </p:cNvSpPr>
          <p:nvPr>
            <p:ph type="body" idx="1"/>
          </p:nvPr>
        </p:nvSpPr>
        <p:spPr/>
        <p:txBody>
          <a:bodyPr/>
          <a:lstStyle/>
          <a:p>
            <a:pPr marL="25400" lvl="0" indent="0">
              <a:buNone/>
            </a:pPr>
            <a:r>
              <a:rPr lang="en-US" dirty="0" smtClean="0"/>
              <a:t>5. Use </a:t>
            </a:r>
            <a:r>
              <a:rPr lang="en-US" dirty="0"/>
              <a:t>the following style for attribute recommendations: </a:t>
            </a:r>
          </a:p>
          <a:p>
            <a:pPr marL="25400" indent="0">
              <a:buNone/>
            </a:pPr>
            <a:endParaRPr lang="en-US" dirty="0"/>
          </a:p>
          <a:p>
            <a:pPr marL="482600" lvl="1" indent="0">
              <a:buNone/>
            </a:pPr>
            <a:r>
              <a:rPr lang="en-US" dirty="0" smtClean="0"/>
              <a:t>All </a:t>
            </a:r>
            <a:r>
              <a:rPr lang="en-US" dirty="0"/>
              <a:t>attributes we define should follow a style: all letters are lowercase and where a space to differentiate words would be used in text, a hyphen (U+002D)  is added, for example original-publication.</a:t>
            </a:r>
          </a:p>
          <a:p>
            <a:pPr marL="25400" indent="0">
              <a:buNone/>
            </a:pPr>
            <a:endParaRPr lang="en-US" dirty="0"/>
          </a:p>
        </p:txBody>
      </p:sp>
      <p:sp>
        <p:nvSpPr>
          <p:cNvPr id="4" name="Text Placeholder 3"/>
          <p:cNvSpPr>
            <a:spLocks noGrp="1"/>
          </p:cNvSpPr>
          <p:nvPr>
            <p:ph type="body" idx="2"/>
          </p:nvPr>
        </p:nvSpPr>
        <p:spPr>
          <a:xfrm>
            <a:off x="206375" y="2042160"/>
            <a:ext cx="3192146" cy="3826828"/>
          </a:xfrm>
        </p:spPr>
        <p:txBody>
          <a:bodyPr/>
          <a:lstStyle/>
          <a:p>
            <a:endParaRPr lang="en-US" dirty="0" smtClean="0"/>
          </a:p>
          <a:p>
            <a:endParaRPr lang="en-US" dirty="0"/>
          </a:p>
        </p:txBody>
      </p:sp>
    </p:spTree>
    <p:extLst>
      <p:ext uri="{BB962C8B-B14F-4D97-AF65-F5344CB8AC3E}">
        <p14:creationId xmlns:p14="http://schemas.microsoft.com/office/powerpoint/2010/main" val="164441667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need from you now</a:t>
            </a:r>
            <a:endParaRPr lang="en-US" dirty="0"/>
          </a:p>
        </p:txBody>
      </p:sp>
      <p:sp>
        <p:nvSpPr>
          <p:cNvPr id="3" name="Text Placeholder 2"/>
          <p:cNvSpPr>
            <a:spLocks noGrp="1"/>
          </p:cNvSpPr>
          <p:nvPr>
            <p:ph type="body" idx="1"/>
          </p:nvPr>
        </p:nvSpPr>
        <p:spPr/>
        <p:txBody>
          <a:bodyPr/>
          <a:lstStyle/>
          <a:p>
            <a:pPr marL="25400" indent="0">
              <a:buNone/>
            </a:pPr>
            <a:r>
              <a:rPr lang="en-US" dirty="0" smtClean="0"/>
              <a:t>This is a JATS4R Steering Committee Draft. It will be out for Public Comment in the fall. </a:t>
            </a:r>
          </a:p>
          <a:p>
            <a:pPr marL="25400" indent="0">
              <a:buNone/>
            </a:pPr>
            <a:endParaRPr lang="en-US" dirty="0"/>
          </a:p>
          <a:p>
            <a:pPr marL="25400" indent="0">
              <a:buNone/>
            </a:pPr>
            <a:r>
              <a:rPr lang="en-US" dirty="0" smtClean="0"/>
              <a:t>Tell me</a:t>
            </a:r>
          </a:p>
          <a:p>
            <a:pPr marL="539750" indent="-514350">
              <a:buAutoNum type="arabicPeriod"/>
            </a:pPr>
            <a:r>
              <a:rPr lang="en-US" dirty="0" smtClean="0"/>
              <a:t>Is this useless?</a:t>
            </a:r>
          </a:p>
          <a:p>
            <a:pPr marL="539750" indent="-514350">
              <a:buAutoNum type="arabicPeriod"/>
            </a:pPr>
            <a:r>
              <a:rPr lang="en-US" dirty="0" smtClean="0"/>
              <a:t>What am I missing?</a:t>
            </a:r>
          </a:p>
          <a:p>
            <a:pPr marL="539750" indent="-514350">
              <a:buAutoNum type="arabicPeriod"/>
            </a:pPr>
            <a:r>
              <a:rPr lang="en-US" dirty="0" smtClean="0"/>
              <a:t>Is there a better name for this than a “Self Guidance Document”?</a:t>
            </a: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121130402"/>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sp>
        <p:nvSpPr>
          <p:cNvPr id="668" name="Google Shape;668;p82"/>
          <p:cNvSpPr txBox="1">
            <a:spLocks noGrp="1"/>
          </p:cNvSpPr>
          <p:nvPr>
            <p:ph type="title"/>
          </p:nvPr>
        </p:nvSpPr>
        <p:spPr>
          <a:xfrm>
            <a:off x="838200" y="365125"/>
            <a:ext cx="5009707" cy="121748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Helvetica Neue"/>
              <a:buNone/>
            </a:pPr>
            <a:r>
              <a:rPr lang="en-US" sz="4400" b="0" i="0" u="none" strike="noStrike" cap="none">
                <a:solidFill>
                  <a:schemeClr val="dk1"/>
                </a:solidFill>
                <a:latin typeface="Helvetica Neue"/>
                <a:ea typeface="Helvetica Neue"/>
                <a:cs typeface="Helvetica Neue"/>
                <a:sym typeface="Helvetica Neue"/>
              </a:rPr>
              <a:t>Thank you.</a:t>
            </a:r>
            <a:endParaRPr/>
          </a:p>
        </p:txBody>
      </p:sp>
      <p:sp>
        <p:nvSpPr>
          <p:cNvPr id="669" name="Google Shape;669;p82"/>
          <p:cNvSpPr txBox="1">
            <a:spLocks noGrp="1"/>
          </p:cNvSpPr>
          <p:nvPr>
            <p:ph type="body" idx="1"/>
          </p:nvPr>
        </p:nvSpPr>
        <p:spPr>
          <a:xfrm>
            <a:off x="838200" y="2065876"/>
            <a:ext cx="10270200" cy="40194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accent2"/>
              </a:buClr>
              <a:buSzPts val="2400"/>
              <a:buFont typeface="Arial"/>
              <a:buNone/>
            </a:pPr>
            <a:r>
              <a:rPr lang="en-US" sz="2900" b="1"/>
              <a:t>Jeffrey Beck</a:t>
            </a:r>
            <a:endParaRPr sz="2900" b="1"/>
          </a:p>
          <a:p>
            <a:pPr marL="0" lvl="0" indent="0" rtl="0">
              <a:lnSpc>
                <a:spcPct val="90000"/>
              </a:lnSpc>
              <a:spcBef>
                <a:spcPts val="0"/>
              </a:spcBef>
              <a:spcAft>
                <a:spcPts val="0"/>
              </a:spcAft>
              <a:buClr>
                <a:schemeClr val="accent2"/>
              </a:buClr>
              <a:buSzPts val="2400"/>
              <a:buFont typeface="Arial"/>
              <a:buNone/>
            </a:pPr>
            <a:endParaRPr sz="2400"/>
          </a:p>
          <a:p>
            <a:pPr marL="0" lvl="0" indent="0" rtl="0">
              <a:lnSpc>
                <a:spcPct val="90000"/>
              </a:lnSpc>
              <a:spcBef>
                <a:spcPts val="0"/>
              </a:spcBef>
              <a:spcAft>
                <a:spcPts val="0"/>
              </a:spcAft>
              <a:buClr>
                <a:schemeClr val="accent2"/>
              </a:buClr>
              <a:buSzPts val="2400"/>
              <a:buFont typeface="Arial"/>
              <a:buNone/>
            </a:pPr>
            <a:r>
              <a:rPr lang="en-US" sz="2200" b="1">
                <a:latin typeface="Arial"/>
                <a:ea typeface="Arial"/>
                <a:cs typeface="Arial"/>
                <a:sym typeface="Arial"/>
              </a:rPr>
              <a:t>National Center for Biotechnology Information, National Library of Medicine, National Institutes of Health, Bethesda, MD 20894, USA</a:t>
            </a:r>
            <a:endParaRPr sz="2200" b="1">
              <a:latin typeface="Arial"/>
              <a:ea typeface="Arial"/>
              <a:cs typeface="Arial"/>
              <a:sym typeface="Arial"/>
            </a:endParaRPr>
          </a:p>
          <a:p>
            <a:pPr marL="0" lvl="0" indent="0" rtl="0">
              <a:lnSpc>
                <a:spcPct val="90000"/>
              </a:lnSpc>
              <a:spcBef>
                <a:spcPts val="0"/>
              </a:spcBef>
              <a:spcAft>
                <a:spcPts val="0"/>
              </a:spcAft>
              <a:buClr>
                <a:schemeClr val="accent2"/>
              </a:buClr>
              <a:buSzPts val="2400"/>
              <a:buFont typeface="Arial"/>
              <a:buNone/>
            </a:pPr>
            <a:endParaRPr sz="2200" b="1">
              <a:latin typeface="Arial"/>
              <a:ea typeface="Arial"/>
              <a:cs typeface="Arial"/>
              <a:sym typeface="Arial"/>
            </a:endParaRPr>
          </a:p>
          <a:p>
            <a:pPr marL="0" lvl="0" indent="0" rtl="0">
              <a:lnSpc>
                <a:spcPct val="90000"/>
              </a:lnSpc>
              <a:spcBef>
                <a:spcPts val="0"/>
              </a:spcBef>
              <a:spcAft>
                <a:spcPts val="0"/>
              </a:spcAft>
              <a:buClr>
                <a:schemeClr val="accent2"/>
              </a:buClr>
              <a:buSzPts val="2400"/>
              <a:buFont typeface="Arial"/>
              <a:buNone/>
            </a:pPr>
            <a:r>
              <a:rPr lang="en-US" sz="2200" b="1">
                <a:latin typeface="Arial"/>
                <a:ea typeface="Arial"/>
                <a:cs typeface="Arial"/>
                <a:sym typeface="Arial"/>
              </a:rPr>
              <a:t>beck@ncbi.nlm.nih.gov</a:t>
            </a:r>
            <a:endParaRPr sz="2200" b="1">
              <a:latin typeface="Arial"/>
              <a:ea typeface="Arial"/>
              <a:cs typeface="Arial"/>
              <a:sym typeface="Arial"/>
            </a:endParaRPr>
          </a:p>
        </p:txBody>
      </p:sp>
      <p:sp>
        <p:nvSpPr>
          <p:cNvPr id="670" name="Google Shape;670;p82"/>
          <p:cNvSpPr txBox="1">
            <a:spLocks noGrp="1"/>
          </p:cNvSpPr>
          <p:nvPr>
            <p:ph type="body" idx="5"/>
          </p:nvPr>
        </p:nvSpPr>
        <p:spPr>
          <a:xfrm>
            <a:off x="5987291" y="365125"/>
            <a:ext cx="5366509" cy="1217613"/>
          </a:xfrm>
          <a:prstGeom prst="rect">
            <a:avLst/>
          </a:prstGeom>
          <a:noFill/>
          <a:ln>
            <a:noFill/>
          </a:ln>
        </p:spPr>
        <p:txBody>
          <a:bodyPr spcFirstLastPara="1" wrap="square" lIns="91425" tIns="45700" rIns="91425" bIns="45700" anchor="ctr" anchorCtr="0">
            <a:noAutofit/>
          </a:bodyPr>
          <a:lstStyle/>
          <a:p>
            <a:pPr marL="0" marR="0" lvl="0" indent="0" algn="l" rtl="0">
              <a:lnSpc>
                <a:spcPct val="125000"/>
              </a:lnSpc>
              <a:spcBef>
                <a:spcPts val="0"/>
              </a:spcBef>
              <a:spcAft>
                <a:spcPts val="0"/>
              </a:spcAft>
              <a:buClr>
                <a:schemeClr val="dk1"/>
              </a:buClr>
              <a:buSzPts val="1600"/>
              <a:buFont typeface="Arial"/>
              <a:buNone/>
            </a:pPr>
            <a:r>
              <a:rPr lang="en-US" sz="1600" b="0" i="0" u="none" strike="noStrike" cap="none">
                <a:solidFill>
                  <a:schemeClr val="dk1"/>
                </a:solidFill>
                <a:latin typeface="Helvetica Neue"/>
                <a:ea typeface="Helvetica Neue"/>
                <a:cs typeface="Helvetica Neue"/>
                <a:sym typeface="Helvetica Neue"/>
              </a:rPr>
              <a:t>This </a:t>
            </a:r>
            <a:r>
              <a:rPr lang="en-US"/>
              <a:t>work</a:t>
            </a:r>
            <a:r>
              <a:rPr lang="en-US" sz="1600" b="0" i="0" u="none" strike="noStrike" cap="none">
                <a:solidFill>
                  <a:schemeClr val="dk1"/>
                </a:solidFill>
                <a:latin typeface="Helvetica Neue"/>
                <a:ea typeface="Helvetica Neue"/>
                <a:cs typeface="Helvetica Neue"/>
                <a:sym typeface="Helvetica Neue"/>
              </a:rPr>
              <a:t> was supported by the Intramural Research Program of the NIH, National Library of Medicine.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309" y="450802"/>
            <a:ext cx="2808212" cy="2207732"/>
          </a:xfrm>
        </p:spPr>
        <p:txBody>
          <a:bodyPr/>
          <a:lstStyle/>
          <a:p>
            <a:r>
              <a:rPr lang="en-US" dirty="0" smtClean="0"/>
              <a:t>JATS4R and NISO JATS Standing Committee</a:t>
            </a:r>
            <a:endParaRPr lang="en-US" dirty="0"/>
          </a:p>
        </p:txBody>
      </p:sp>
      <p:sp>
        <p:nvSpPr>
          <p:cNvPr id="3" name="Text Placeholder 2"/>
          <p:cNvSpPr>
            <a:spLocks noGrp="1"/>
          </p:cNvSpPr>
          <p:nvPr>
            <p:ph type="body" idx="1"/>
          </p:nvPr>
        </p:nvSpPr>
        <p:spPr/>
        <p:txBody>
          <a:bodyPr/>
          <a:lstStyle/>
          <a:p>
            <a:pPr marL="25400" indent="0">
              <a:buNone/>
            </a:pPr>
            <a:r>
              <a:rPr lang="en-US" dirty="0" smtClean="0"/>
              <a:t>To oversimplify...</a:t>
            </a:r>
          </a:p>
          <a:p>
            <a:pPr marL="25400" indent="0">
              <a:buNone/>
            </a:pPr>
            <a:endParaRPr lang="en-US" dirty="0"/>
          </a:p>
          <a:p>
            <a:pPr marL="539750" indent="-514350">
              <a:buAutoNum type="arabicPeriod"/>
            </a:pPr>
            <a:r>
              <a:rPr lang="en-US" dirty="0" smtClean="0"/>
              <a:t>NISO JATS Standing Committee controls how </a:t>
            </a:r>
            <a:r>
              <a:rPr lang="en-US" b="1" dirty="0" smtClean="0"/>
              <a:t>structure</a:t>
            </a:r>
            <a:r>
              <a:rPr lang="en-US" dirty="0" smtClean="0"/>
              <a:t> is represented.</a:t>
            </a:r>
          </a:p>
          <a:p>
            <a:pPr marL="25400" indent="0">
              <a:buNone/>
            </a:pPr>
            <a:endParaRPr lang="en-US" dirty="0" smtClean="0"/>
          </a:p>
          <a:p>
            <a:pPr marL="539750" indent="-514350">
              <a:buAutoNum type="arabicPeriod"/>
            </a:pPr>
            <a:r>
              <a:rPr lang="en-US" dirty="0" smtClean="0"/>
              <a:t>JATS4R controls how </a:t>
            </a:r>
            <a:r>
              <a:rPr lang="en-US" b="1" dirty="0" smtClean="0"/>
              <a:t>content</a:t>
            </a:r>
            <a:r>
              <a:rPr lang="en-US" dirty="0" smtClean="0"/>
              <a:t> is represented.</a:t>
            </a: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28482865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309" y="450802"/>
            <a:ext cx="2808212" cy="2207732"/>
          </a:xfrm>
        </p:spPr>
        <p:txBody>
          <a:bodyPr/>
          <a:lstStyle/>
          <a:p>
            <a:r>
              <a:rPr lang="en-US" dirty="0" smtClean="0"/>
              <a:t>JATS4R and NISO JATS Standing Committee</a:t>
            </a:r>
            <a:endParaRPr lang="en-US" dirty="0"/>
          </a:p>
        </p:txBody>
      </p:sp>
      <p:sp>
        <p:nvSpPr>
          <p:cNvPr id="3" name="Text Placeholder 2"/>
          <p:cNvSpPr>
            <a:spLocks noGrp="1"/>
          </p:cNvSpPr>
          <p:nvPr>
            <p:ph type="body" idx="1"/>
          </p:nvPr>
        </p:nvSpPr>
        <p:spPr>
          <a:xfrm>
            <a:off x="3957320" y="1439814"/>
            <a:ext cx="7498080" cy="5418186"/>
          </a:xfrm>
        </p:spPr>
        <p:txBody>
          <a:bodyPr/>
          <a:lstStyle/>
          <a:p>
            <a:pPr marL="25400" indent="0">
              <a:buNone/>
            </a:pPr>
            <a:r>
              <a:rPr lang="en-US" dirty="0" smtClean="0"/>
              <a:t>There would be no need for JATS4R (or anyone to define best tagging practices) if #1 (a successful, widely adopted article model) had not already been achieved. </a:t>
            </a:r>
            <a:endParaRPr lang="en-US" dirty="0"/>
          </a:p>
        </p:txBody>
      </p:sp>
      <p:sp>
        <p:nvSpPr>
          <p:cNvPr id="4" name="Text Placeholder 3"/>
          <p:cNvSpPr>
            <a:spLocks noGrp="1"/>
          </p:cNvSpPr>
          <p:nvPr>
            <p:ph type="body" idx="2"/>
          </p:nvPr>
        </p:nvSpPr>
        <p:spPr/>
        <p:txBody>
          <a:bodyPr/>
          <a:lstStyle/>
          <a:p>
            <a:endParaRPr lang="en-US"/>
          </a:p>
        </p:txBody>
      </p:sp>
    </p:spTree>
    <p:extLst>
      <p:ext uri="{BB962C8B-B14F-4D97-AF65-F5344CB8AC3E}">
        <p14:creationId xmlns:p14="http://schemas.microsoft.com/office/powerpoint/2010/main" val="417300796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Same Struggle</a:t>
            </a:r>
            <a:endParaRPr lang="en-US" dirty="0"/>
          </a:p>
        </p:txBody>
      </p:sp>
      <p:sp>
        <p:nvSpPr>
          <p:cNvPr id="4" name="Text Placeholder 3"/>
          <p:cNvSpPr>
            <a:spLocks noGrp="1"/>
          </p:cNvSpPr>
          <p:nvPr>
            <p:ph type="body" idx="2"/>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smtClean="0"/>
              <a:t>By </a:t>
            </a:r>
            <a:r>
              <a:rPr lang="en-US" dirty="0"/>
              <a:t>Johann Wenzel Peter - Sotheby's, London, 09 </a:t>
            </a:r>
            <a:r>
              <a:rPr lang="en-US" dirty="0" err="1"/>
              <a:t>Juli</a:t>
            </a:r>
            <a:r>
              <a:rPr lang="en-US" dirty="0"/>
              <a:t> 2015, lot 204, Public Domain, https://</a:t>
            </a:r>
            <a:r>
              <a:rPr lang="en-US" dirty="0" err="1"/>
              <a:t>commons.wikimedia.org</a:t>
            </a:r>
            <a:r>
              <a:rPr lang="en-US" dirty="0"/>
              <a:t>/w/</a:t>
            </a:r>
            <a:r>
              <a:rPr lang="en-US" dirty="0" err="1"/>
              <a:t>index.php?curid</a:t>
            </a:r>
            <a:r>
              <a:rPr lang="en-US" dirty="0"/>
              <a:t>=41394084</a:t>
            </a:r>
          </a:p>
        </p:txBody>
      </p:sp>
      <p:pic>
        <p:nvPicPr>
          <p:cNvPr id="5" name="Picture 4" descr="'A_Lion_and_Tiger_in_Combat'_by_Johann_Wenzel_Pet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7124" y="-508000"/>
            <a:ext cx="8722417" cy="7381875"/>
          </a:xfrm>
          <a:prstGeom prst="rect">
            <a:avLst/>
          </a:prstGeom>
        </p:spPr>
      </p:pic>
    </p:spTree>
    <p:extLst>
      <p:ext uri="{BB962C8B-B14F-4D97-AF65-F5344CB8AC3E}">
        <p14:creationId xmlns:p14="http://schemas.microsoft.com/office/powerpoint/2010/main" val="20974530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NCBI Colors 1">
      <a:dk1>
        <a:srgbClr val="000000"/>
      </a:dk1>
      <a:lt1>
        <a:srgbClr val="FFFFFF"/>
      </a:lt1>
      <a:dk2>
        <a:srgbClr val="44546A"/>
      </a:dk2>
      <a:lt2>
        <a:srgbClr val="E7E6E6"/>
      </a:lt2>
      <a:accent1>
        <a:srgbClr val="0071BC"/>
      </a:accent1>
      <a:accent2>
        <a:srgbClr val="AEB0B5"/>
      </a:accent2>
      <a:accent3>
        <a:srgbClr val="00A6D2"/>
      </a:accent3>
      <a:accent4>
        <a:srgbClr val="981B1E"/>
      </a:accent4>
      <a:accent5>
        <a:srgbClr val="002455"/>
      </a:accent5>
      <a:accent6>
        <a:srgbClr val="2E854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2879</TotalTime>
  <Words>2641</Words>
  <Application>Microsoft Macintosh PowerPoint</Application>
  <PresentationFormat>Custom</PresentationFormat>
  <Paragraphs>375</Paragraphs>
  <Slides>62</Slides>
  <Notes>13</Notes>
  <HiddenSlides>1</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62</vt:i4>
      </vt:variant>
    </vt:vector>
  </HeadingPairs>
  <TitlesOfParts>
    <vt:vector size="64" baseType="lpstr">
      <vt:lpstr>Helvetica Neue</vt:lpstr>
      <vt:lpstr>Office Theme</vt:lpstr>
      <vt:lpstr>Rules for the Rulemakers  JATS4R's Self Guidance on Attributes </vt:lpstr>
      <vt:lpstr>PowerPoint Presentation</vt:lpstr>
      <vt:lpstr>Changing Behavior</vt:lpstr>
      <vt:lpstr>PowerPoint Presentation</vt:lpstr>
      <vt:lpstr>PowerPoint Presentation</vt:lpstr>
      <vt:lpstr>JATS4R and NISO JATS Standing Committee</vt:lpstr>
      <vt:lpstr>JATS4R and NISO JATS Standing Committee</vt:lpstr>
      <vt:lpstr>JATS4R and NISO JATS Standing Committee</vt:lpstr>
      <vt:lpstr>The Same Struggle</vt:lpstr>
      <vt:lpstr>SCOPE </vt:lpstr>
      <vt:lpstr> Walk the Line</vt:lpstr>
      <vt:lpstr> Walk the Line</vt:lpstr>
      <vt:lpstr>A Polarity, Not a Problem</vt:lpstr>
      <vt:lpstr>A Polarity, Not a Problem</vt:lpstr>
      <vt:lpstr>A Polarity, Not a Problem</vt:lpstr>
      <vt:lpstr> Walk the Line</vt:lpstr>
      <vt:lpstr>PowerPoint Presentation</vt:lpstr>
      <vt:lpstr>PowerPoint Presentation</vt:lpstr>
      <vt:lpstr>PowerPoint Presentation</vt:lpstr>
      <vt:lpstr>PowerPoint Presentation</vt:lpstr>
      <vt:lpstr>PowerPoint Presentation</vt:lpstr>
      <vt:lpstr>The Attribute “Problem”</vt:lpstr>
      <vt:lpstr>The Attribute “Problem”</vt:lpstr>
      <vt:lpstr>PowerPoint Presentation</vt:lpstr>
      <vt:lpstr>The Attribute “Problem”</vt:lpstr>
      <vt:lpstr>The Attribute “Problem”</vt:lpstr>
      <vt:lpstr>The Attribute “Problem”</vt:lpstr>
      <vt:lpstr>The Attribute “Problem”</vt:lpstr>
      <vt:lpstr>The Survey</vt:lpstr>
      <vt:lpstr>The Survey</vt:lpstr>
      <vt:lpstr>Identification - ID</vt:lpstr>
      <vt:lpstr>Identification - ID</vt:lpstr>
      <vt:lpstr>Identification - ID</vt:lpstr>
      <vt:lpstr>The Survey</vt:lpstr>
      <vt:lpstr>Prescribed Usage - PU</vt:lpstr>
      <vt:lpstr>Prescribed Usage - PU</vt:lpstr>
      <vt:lpstr>Prescribed Usage - PU</vt:lpstr>
      <vt:lpstr>Prescribed Usage - PU</vt:lpstr>
      <vt:lpstr>PowerPoint Presentation</vt:lpstr>
      <vt:lpstr>The Survey</vt:lpstr>
      <vt:lpstr>Controlled Values - CV</vt:lpstr>
      <vt:lpstr>Controlled Values - CV</vt:lpstr>
      <vt:lpstr>The Survey</vt:lpstr>
      <vt:lpstr>Suggested Values - SV</vt:lpstr>
      <vt:lpstr>Suggested Values - SV</vt:lpstr>
      <vt:lpstr>Testing Controlled and Suggested Values</vt:lpstr>
      <vt:lpstr>Testing Controlled and Suggested Values</vt:lpstr>
      <vt:lpstr>Testing Controlled and Suggested Values</vt:lpstr>
      <vt:lpstr>PowerPoint Presentation</vt:lpstr>
      <vt:lpstr>Clean Value Test (Validator)</vt:lpstr>
      <vt:lpstr>PowerPoint Presentation</vt:lpstr>
      <vt:lpstr>Clean Value Test (Validator)</vt:lpstr>
      <vt:lpstr>Clean Value Test (Validator)</vt:lpstr>
      <vt:lpstr>PowerPoint Presentation</vt:lpstr>
      <vt:lpstr>Conclusions </vt:lpstr>
      <vt:lpstr>JATS4R will … </vt:lpstr>
      <vt:lpstr>JATS4R will … </vt:lpstr>
      <vt:lpstr>JATS4R will … </vt:lpstr>
      <vt:lpstr>JATS4R will … </vt:lpstr>
      <vt:lpstr>JATS4R will … </vt:lpstr>
      <vt:lpstr>What I need from you now</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Rules for the Rulemakers  JATS4R's Self Guidance on Attributes </dc:title>
  <cp:lastModifiedBy>Jeff</cp:lastModifiedBy>
  <cp:revision>49</cp:revision>
  <dcterms:modified xsi:type="dcterms:W3CDTF">2019-07-30T14:28:20Z</dcterms:modified>
</cp:coreProperties>
</file>