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notesMasterIdLst>
    <p:notesMasterId r:id="rId24"/>
  </p:notesMasterIdLst>
  <p:handoutMasterIdLst>
    <p:handoutMasterId r:id="rId25"/>
  </p:handoutMasterIdLst>
  <p:sldIdLst>
    <p:sldId id="256" r:id="rId2"/>
    <p:sldId id="320" r:id="rId3"/>
    <p:sldId id="321" r:id="rId4"/>
    <p:sldId id="322" r:id="rId5"/>
    <p:sldId id="323" r:id="rId6"/>
    <p:sldId id="312" r:id="rId7"/>
    <p:sldId id="313" r:id="rId8"/>
    <p:sldId id="339" r:id="rId9"/>
    <p:sldId id="324" r:id="rId10"/>
    <p:sldId id="310" r:id="rId11"/>
    <p:sldId id="311" r:id="rId12"/>
    <p:sldId id="305" r:id="rId13"/>
    <p:sldId id="317" r:id="rId14"/>
    <p:sldId id="309" r:id="rId15"/>
    <p:sldId id="346" r:id="rId16"/>
    <p:sldId id="356" r:id="rId17"/>
    <p:sldId id="357" r:id="rId18"/>
    <p:sldId id="358" r:id="rId19"/>
    <p:sldId id="359" r:id="rId20"/>
    <p:sldId id="350" r:id="rId21"/>
    <p:sldId id="351" r:id="rId22"/>
    <p:sldId id="354" r:id="rId23"/>
  </p:sldIdLst>
  <p:sldSz cx="9144000" cy="6858000" type="screen4x3"/>
  <p:notesSz cx="7010400" cy="9296400"/>
  <p:embeddedFontLst>
    <p:embeddedFont>
      <p:font typeface="Open Sans" panose="020B0604020202020204" charset="0"/>
      <p:regular r:id="rId26"/>
      <p:bold r:id="rId27"/>
      <p:italic r:id="rId28"/>
      <p:boldItalic r:id="rId29"/>
    </p:embeddedFont>
    <p:embeddedFont>
      <p:font typeface="Calibri" panose="020F0502020204030204" pitchFamily="34" charset="0"/>
      <p:regular r:id="rId30"/>
      <p:bold r:id="rId31"/>
      <p:italic r:id="rId32"/>
      <p:boldItalic r:id="rId33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C8693"/>
    <a:srgbClr val="908C7A"/>
    <a:srgbClr val="BABAA7"/>
    <a:srgbClr val="F25E2E"/>
    <a:srgbClr val="949375"/>
    <a:srgbClr val="7B8183"/>
    <a:srgbClr val="5A8691"/>
    <a:srgbClr val="4E747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635" autoAdjust="0"/>
    <p:restoredTop sz="93116" autoAdjust="0"/>
  </p:normalViewPr>
  <p:slideViewPr>
    <p:cSldViewPr>
      <p:cViewPr varScale="1">
        <p:scale>
          <a:sx n="64" d="100"/>
          <a:sy n="64" d="100"/>
        </p:scale>
        <p:origin x="1133" y="3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9" d="100"/>
        <a:sy n="69" d="100"/>
      </p:scale>
      <p:origin x="0" y="-1202"/>
    </p:cViewPr>
  </p:sorterViewPr>
  <p:notesViewPr>
    <p:cSldViewPr>
      <p:cViewPr varScale="1">
        <p:scale>
          <a:sx n="53" d="100"/>
          <a:sy n="53" d="100"/>
        </p:scale>
        <p:origin x="2648" y="5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handoutMaster" Target="handoutMasters/handoutMaster1.xml"/><Relationship Id="rId33" Type="http://schemas.openxmlformats.org/officeDocument/2006/relationships/font" Target="fonts/font8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font" Target="fonts/font7.fntdata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BA23CFE-9A87-480E-81A9-972568A9D00A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</dgm:pt>
    <dgm:pt modelId="{744939BE-D357-45B4-8466-3436585A6DC3}">
      <dgm:prSet phldrT="[Text]" custT="1"/>
      <dgm:spPr/>
      <dgm:t>
        <a:bodyPr/>
        <a:lstStyle/>
        <a:p>
          <a:r>
            <a:rPr lang="en-US" sz="2400" dirty="0" smtClean="0">
              <a:ln>
                <a:noFill/>
              </a:ln>
            </a:rPr>
            <a:t>Document</a:t>
          </a:r>
          <a:endParaRPr lang="en-US" sz="2400" dirty="0">
            <a:ln>
              <a:noFill/>
            </a:ln>
          </a:endParaRPr>
        </a:p>
      </dgm:t>
    </dgm:pt>
    <dgm:pt modelId="{2EF624B9-F7D6-4A53-B682-A2D561AEA184}" type="parTrans" cxnId="{AA9E214C-494D-4F94-B3A1-D9B04645D1FC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BBFCBA69-A84D-4915-A0E4-960759A3479E}" type="sibTrans" cxnId="{AA9E214C-494D-4F94-B3A1-D9B04645D1FC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8E538990-494B-47C9-801A-2375CD1E55C0}">
      <dgm:prSet phldrT="[Text]" custT="1"/>
      <dgm:spPr/>
      <dgm:t>
        <a:bodyPr/>
        <a:lstStyle/>
        <a:p>
          <a:r>
            <a:rPr lang="en-US" sz="2400" dirty="0" smtClean="0">
              <a:ln>
                <a:noFill/>
              </a:ln>
            </a:rPr>
            <a:t>Lite DITA+</a:t>
          </a:r>
          <a:endParaRPr lang="en-US" sz="2400" dirty="0">
            <a:ln>
              <a:noFill/>
            </a:ln>
          </a:endParaRPr>
        </a:p>
      </dgm:t>
    </dgm:pt>
    <dgm:pt modelId="{D96A3C61-B033-49DA-87C7-5720C1845D5C}" type="parTrans" cxnId="{7F088F18-B8FC-48A6-8797-72FF8DE2D41D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59CC8D96-ABFD-457B-9B45-C940D569A266}" type="sibTrans" cxnId="{7F088F18-B8FC-48A6-8797-72FF8DE2D41D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081CFE67-D5D0-4768-88FC-FE4CEDE88742}">
      <dgm:prSet phldrT="[Text]" custT="1"/>
      <dgm:spPr/>
      <dgm:t>
        <a:bodyPr/>
        <a:lstStyle/>
        <a:p>
          <a:r>
            <a:rPr lang="en-US" sz="2400" dirty="0" smtClean="0">
              <a:ln>
                <a:noFill/>
              </a:ln>
            </a:rPr>
            <a:t>XSLT</a:t>
          </a:r>
          <a:endParaRPr lang="en-US" sz="2400" dirty="0">
            <a:ln>
              <a:noFill/>
            </a:ln>
          </a:endParaRPr>
        </a:p>
      </dgm:t>
    </dgm:pt>
    <dgm:pt modelId="{C8CB666A-EFA1-4E97-BA7D-2FBB5B4CFCC1}" type="parTrans" cxnId="{859A8417-A298-47D1-B32B-7E754BCF6067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FA5CFB6D-7EF3-4C85-AFDB-EE06B71B35AF}" type="sibTrans" cxnId="{859A8417-A298-47D1-B32B-7E754BCF6067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157FD067-57F3-421F-9206-15415161C1C2}">
      <dgm:prSet custT="1"/>
      <dgm:spPr/>
      <dgm:t>
        <a:bodyPr/>
        <a:lstStyle/>
        <a:p>
          <a:r>
            <a:rPr lang="en-US" sz="2400" dirty="0" smtClean="0">
              <a:ln>
                <a:noFill/>
              </a:ln>
            </a:rPr>
            <a:t>DITA</a:t>
          </a:r>
          <a:endParaRPr lang="en-US" sz="2400" dirty="0">
            <a:ln>
              <a:noFill/>
            </a:ln>
          </a:endParaRPr>
        </a:p>
      </dgm:t>
    </dgm:pt>
    <dgm:pt modelId="{C2DA0D19-3B1E-486C-80AE-D3CA5ED0EFC6}" type="sibTrans" cxnId="{F0DF234B-9D9D-4EA6-8D52-16E18BEBAB72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7A1602E4-2383-4EEB-A0C9-BA3DD84474C0}" type="parTrans" cxnId="{F0DF234B-9D9D-4EA6-8D52-16E18BEBAB72}">
      <dgm:prSet/>
      <dgm:spPr/>
      <dgm:t>
        <a:bodyPr/>
        <a:lstStyle/>
        <a:p>
          <a:endParaRPr lang="en-US">
            <a:ln>
              <a:noFill/>
            </a:ln>
          </a:endParaRPr>
        </a:p>
      </dgm:t>
    </dgm:pt>
    <dgm:pt modelId="{92BD79ED-C7F8-4D86-AE00-A1F6E7AF7152}" type="pres">
      <dgm:prSet presAssocID="{0BA23CFE-9A87-480E-81A9-972568A9D00A}" presName="Name0" presStyleCnt="0">
        <dgm:presLayoutVars>
          <dgm:dir/>
          <dgm:resizeHandles val="exact"/>
        </dgm:presLayoutVars>
      </dgm:prSet>
      <dgm:spPr/>
    </dgm:pt>
    <dgm:pt modelId="{815A4453-1763-455C-831E-2335CA58CC2E}" type="pres">
      <dgm:prSet presAssocID="{744939BE-D357-45B4-8466-3436585A6DC3}" presName="parTxOnly" presStyleLbl="node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7FF215A-1239-4AA6-AED1-D654F5F18558}" type="pres">
      <dgm:prSet presAssocID="{BBFCBA69-A84D-4915-A0E4-960759A3479E}" presName="parSpace" presStyleCnt="0"/>
      <dgm:spPr/>
    </dgm:pt>
    <dgm:pt modelId="{AAB6AA83-A6EE-459C-8267-1116D0408B11}" type="pres">
      <dgm:prSet presAssocID="{8E538990-494B-47C9-801A-2375CD1E55C0}" presName="parTxOnly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FB0D8C19-CAAF-43D8-A4F4-9AFD2289C6AA}" type="pres">
      <dgm:prSet presAssocID="{59CC8D96-ABFD-457B-9B45-C940D569A266}" presName="parSpace" presStyleCnt="0"/>
      <dgm:spPr/>
    </dgm:pt>
    <dgm:pt modelId="{3D567424-296C-41DC-9DCF-872A3F019107}" type="pres">
      <dgm:prSet presAssocID="{081CFE67-D5D0-4768-88FC-FE4CEDE88742}" presName="parTxOnly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9DE0C0-87B5-4D9D-BDFD-79901355FA19}" type="pres">
      <dgm:prSet presAssocID="{FA5CFB6D-7EF3-4C85-AFDB-EE06B71B35AF}" presName="parSpace" presStyleCnt="0"/>
      <dgm:spPr/>
    </dgm:pt>
    <dgm:pt modelId="{97320DF1-372A-4033-B06E-64090FE3098A}" type="pres">
      <dgm:prSet presAssocID="{157FD067-57F3-421F-9206-15415161C1C2}" presName="parTxOnly" presStyleLbl="node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F0DF234B-9D9D-4EA6-8D52-16E18BEBAB72}" srcId="{0BA23CFE-9A87-480E-81A9-972568A9D00A}" destId="{157FD067-57F3-421F-9206-15415161C1C2}" srcOrd="3" destOrd="0" parTransId="{7A1602E4-2383-4EEB-A0C9-BA3DD84474C0}" sibTransId="{C2DA0D19-3B1E-486C-80AE-D3CA5ED0EFC6}"/>
    <dgm:cxn modelId="{AA9E214C-494D-4F94-B3A1-D9B04645D1FC}" srcId="{0BA23CFE-9A87-480E-81A9-972568A9D00A}" destId="{744939BE-D357-45B4-8466-3436585A6DC3}" srcOrd="0" destOrd="0" parTransId="{2EF624B9-F7D6-4A53-B682-A2D561AEA184}" sibTransId="{BBFCBA69-A84D-4915-A0E4-960759A3479E}"/>
    <dgm:cxn modelId="{B1D13F75-8B35-42D2-B296-3C04944D8B7F}" type="presOf" srcId="{8E538990-494B-47C9-801A-2375CD1E55C0}" destId="{AAB6AA83-A6EE-459C-8267-1116D0408B11}" srcOrd="0" destOrd="0" presId="urn:microsoft.com/office/officeart/2005/8/layout/hChevron3"/>
    <dgm:cxn modelId="{54DD0A51-212B-4613-B9E2-0F1EF7DB53C1}" type="presOf" srcId="{744939BE-D357-45B4-8466-3436585A6DC3}" destId="{815A4453-1763-455C-831E-2335CA58CC2E}" srcOrd="0" destOrd="0" presId="urn:microsoft.com/office/officeart/2005/8/layout/hChevron3"/>
    <dgm:cxn modelId="{859A8417-A298-47D1-B32B-7E754BCF6067}" srcId="{0BA23CFE-9A87-480E-81A9-972568A9D00A}" destId="{081CFE67-D5D0-4768-88FC-FE4CEDE88742}" srcOrd="2" destOrd="0" parTransId="{C8CB666A-EFA1-4E97-BA7D-2FBB5B4CFCC1}" sibTransId="{FA5CFB6D-7EF3-4C85-AFDB-EE06B71B35AF}"/>
    <dgm:cxn modelId="{211BA2D8-B804-495F-867C-210B0D1CC5F7}" type="presOf" srcId="{081CFE67-D5D0-4768-88FC-FE4CEDE88742}" destId="{3D567424-296C-41DC-9DCF-872A3F019107}" srcOrd="0" destOrd="0" presId="urn:microsoft.com/office/officeart/2005/8/layout/hChevron3"/>
    <dgm:cxn modelId="{7F088F18-B8FC-48A6-8797-72FF8DE2D41D}" srcId="{0BA23CFE-9A87-480E-81A9-972568A9D00A}" destId="{8E538990-494B-47C9-801A-2375CD1E55C0}" srcOrd="1" destOrd="0" parTransId="{D96A3C61-B033-49DA-87C7-5720C1845D5C}" sibTransId="{59CC8D96-ABFD-457B-9B45-C940D569A266}"/>
    <dgm:cxn modelId="{4EA0B57E-F5E2-4BF7-AAE4-85381658E480}" type="presOf" srcId="{157FD067-57F3-421F-9206-15415161C1C2}" destId="{97320DF1-372A-4033-B06E-64090FE3098A}" srcOrd="0" destOrd="0" presId="urn:microsoft.com/office/officeart/2005/8/layout/hChevron3"/>
    <dgm:cxn modelId="{39E5FC87-2FA5-450D-9560-3F7C6536AB1E}" type="presOf" srcId="{0BA23CFE-9A87-480E-81A9-972568A9D00A}" destId="{92BD79ED-C7F8-4D86-AE00-A1F6E7AF7152}" srcOrd="0" destOrd="0" presId="urn:microsoft.com/office/officeart/2005/8/layout/hChevron3"/>
    <dgm:cxn modelId="{A7E97D7E-EAAF-48DD-A723-EF2B8C06CF46}" type="presParOf" srcId="{92BD79ED-C7F8-4D86-AE00-A1F6E7AF7152}" destId="{815A4453-1763-455C-831E-2335CA58CC2E}" srcOrd="0" destOrd="0" presId="urn:microsoft.com/office/officeart/2005/8/layout/hChevron3"/>
    <dgm:cxn modelId="{AF181BE2-014E-4402-B78D-2843CAE16086}" type="presParOf" srcId="{92BD79ED-C7F8-4D86-AE00-A1F6E7AF7152}" destId="{F7FF215A-1239-4AA6-AED1-D654F5F18558}" srcOrd="1" destOrd="0" presId="urn:microsoft.com/office/officeart/2005/8/layout/hChevron3"/>
    <dgm:cxn modelId="{AD403FED-1B2B-4B10-A085-A138F8AC8FA4}" type="presParOf" srcId="{92BD79ED-C7F8-4D86-AE00-A1F6E7AF7152}" destId="{AAB6AA83-A6EE-459C-8267-1116D0408B11}" srcOrd="2" destOrd="0" presId="urn:microsoft.com/office/officeart/2005/8/layout/hChevron3"/>
    <dgm:cxn modelId="{EC517681-9279-4817-98C0-BE4281ADDE28}" type="presParOf" srcId="{92BD79ED-C7F8-4D86-AE00-A1F6E7AF7152}" destId="{FB0D8C19-CAAF-43D8-A4F4-9AFD2289C6AA}" srcOrd="3" destOrd="0" presId="urn:microsoft.com/office/officeart/2005/8/layout/hChevron3"/>
    <dgm:cxn modelId="{6B74AB56-CE27-485E-805F-C9E2555AAE7F}" type="presParOf" srcId="{92BD79ED-C7F8-4D86-AE00-A1F6E7AF7152}" destId="{3D567424-296C-41DC-9DCF-872A3F019107}" srcOrd="4" destOrd="0" presId="urn:microsoft.com/office/officeart/2005/8/layout/hChevron3"/>
    <dgm:cxn modelId="{7D7D7AB7-054A-413B-B59D-2760C654008A}" type="presParOf" srcId="{92BD79ED-C7F8-4D86-AE00-A1F6E7AF7152}" destId="{8E9DE0C0-87B5-4D9D-BDFD-79901355FA19}" srcOrd="5" destOrd="0" presId="urn:microsoft.com/office/officeart/2005/8/layout/hChevron3"/>
    <dgm:cxn modelId="{41743684-048D-4B20-AD11-F77C5C2F1A59}" type="presParOf" srcId="{92BD79ED-C7F8-4D86-AE00-A1F6E7AF7152}" destId="{97320DF1-372A-4033-B06E-64090FE3098A}" srcOrd="6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15A4453-1763-455C-831E-2335CA58CC2E}">
      <dsp:nvSpPr>
        <dsp:cNvPr id="0" name=""/>
        <dsp:cNvSpPr/>
      </dsp:nvSpPr>
      <dsp:spPr>
        <a:xfrm>
          <a:off x="2457" y="406952"/>
          <a:ext cx="2465737" cy="986295"/>
        </a:xfrm>
        <a:prstGeom prst="homePlat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8016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n>
                <a:noFill/>
              </a:ln>
            </a:rPr>
            <a:t>Document</a:t>
          </a:r>
          <a:endParaRPr lang="en-US" sz="2400" kern="1200" dirty="0">
            <a:ln>
              <a:noFill/>
            </a:ln>
          </a:endParaRPr>
        </a:p>
      </dsp:txBody>
      <dsp:txXfrm>
        <a:off x="2457" y="406952"/>
        <a:ext cx="2219163" cy="986295"/>
      </dsp:txXfrm>
    </dsp:sp>
    <dsp:sp modelId="{AAB6AA83-A6EE-459C-8267-1116D0408B11}">
      <dsp:nvSpPr>
        <dsp:cNvPr id="0" name=""/>
        <dsp:cNvSpPr/>
      </dsp:nvSpPr>
      <dsp:spPr>
        <a:xfrm>
          <a:off x="1975047" y="406952"/>
          <a:ext cx="2465737" cy="9862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n>
                <a:noFill/>
              </a:ln>
            </a:rPr>
            <a:t>Lite DITA+</a:t>
          </a:r>
          <a:endParaRPr lang="en-US" sz="2400" kern="1200" dirty="0">
            <a:ln>
              <a:noFill/>
            </a:ln>
          </a:endParaRPr>
        </a:p>
      </dsp:txBody>
      <dsp:txXfrm>
        <a:off x="2468195" y="406952"/>
        <a:ext cx="1479442" cy="986295"/>
      </dsp:txXfrm>
    </dsp:sp>
    <dsp:sp modelId="{3D567424-296C-41DC-9DCF-872A3F019107}">
      <dsp:nvSpPr>
        <dsp:cNvPr id="0" name=""/>
        <dsp:cNvSpPr/>
      </dsp:nvSpPr>
      <dsp:spPr>
        <a:xfrm>
          <a:off x="3947638" y="406952"/>
          <a:ext cx="2465737" cy="9862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n>
                <a:noFill/>
              </a:ln>
            </a:rPr>
            <a:t>XSLT</a:t>
          </a:r>
          <a:endParaRPr lang="en-US" sz="2400" kern="1200" dirty="0">
            <a:ln>
              <a:noFill/>
            </a:ln>
          </a:endParaRPr>
        </a:p>
      </dsp:txBody>
      <dsp:txXfrm>
        <a:off x="4440786" y="406952"/>
        <a:ext cx="1479442" cy="986295"/>
      </dsp:txXfrm>
    </dsp:sp>
    <dsp:sp modelId="{97320DF1-372A-4033-B06E-64090FE3098A}">
      <dsp:nvSpPr>
        <dsp:cNvPr id="0" name=""/>
        <dsp:cNvSpPr/>
      </dsp:nvSpPr>
      <dsp:spPr>
        <a:xfrm>
          <a:off x="5920228" y="406952"/>
          <a:ext cx="2465737" cy="986295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6012" tIns="64008" rIns="32004" bIns="6400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>
              <a:ln>
                <a:noFill/>
              </a:ln>
            </a:rPr>
            <a:t>DITA</a:t>
          </a:r>
          <a:endParaRPr lang="en-US" sz="2400" kern="1200" dirty="0">
            <a:ln>
              <a:noFill/>
            </a:ln>
          </a:endParaRPr>
        </a:p>
      </dsp:txBody>
      <dsp:txXfrm>
        <a:off x="6413376" y="406952"/>
        <a:ext cx="1479442" cy="98629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5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58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39C6D7-738C-432A-9C40-91B08433BC95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30551"/>
            <a:ext cx="3037840" cy="465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30551"/>
            <a:ext cx="3037840" cy="4658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39A0B6-18E6-4C43-A028-BED7510969A8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86734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F85F7DA-AA84-4723-B4CD-B675C3F3FE98}" type="datetimeFigureOut">
              <a:rPr lang="en-US" smtClean="0"/>
              <a:pPr/>
              <a:t>7/24/2018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67AA3EE-8CD8-4989-B0F0-5F132E8276F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8598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668202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335660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8736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55336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5427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8531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9177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765111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69235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48647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67AA3EE-8CD8-4989-B0F0-5F132E8276F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5668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1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038225"/>
          </a:xfrm>
        </p:spPr>
        <p:txBody>
          <a:bodyPr anchor="t">
            <a:normAutofit/>
          </a:bodyPr>
          <a:lstStyle>
            <a:lvl1pPr>
              <a:defRPr sz="3600" b="1">
                <a:solidFill>
                  <a:srgbClr val="5C86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599" y="34290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rgbClr val="BABA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4DE355-0FF2-4ED0-B113-F65C0243D191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57200" y="6356350"/>
            <a:ext cx="2133600" cy="365125"/>
          </a:xfrm>
        </p:spPr>
        <p:txBody>
          <a:bodyPr/>
          <a:lstStyle>
            <a:lvl1pPr algn="l">
              <a:defRPr sz="1400"/>
            </a:lvl1pPr>
          </a:lstStyle>
          <a:p>
            <a:fld id="{9FF3ADB8-14D8-47FC-B4DB-F26FE660EB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ipe dir="r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DEDBCA-8E37-49D8-AE56-0905A70D0C23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993CA7-B0E8-439C-8418-56AA0F71D49E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50"/>
            <a:ext cx="9144000" cy="68579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19200"/>
            <a:ext cx="8229600" cy="917888"/>
          </a:xfrm>
        </p:spPr>
        <p:txBody>
          <a:bodyPr anchor="t">
            <a:normAutofit/>
          </a:bodyPr>
          <a:lstStyle>
            <a:lvl1pPr algn="ctr">
              <a:defRPr sz="2800" b="1">
                <a:solidFill>
                  <a:srgbClr val="5C8693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70137"/>
            <a:ext cx="8229600" cy="4259263"/>
          </a:xfrm>
        </p:spPr>
        <p:txBody>
          <a:bodyPr/>
          <a:lstStyle>
            <a:lvl1pPr algn="l">
              <a:defRPr sz="2800">
                <a:solidFill>
                  <a:srgbClr val="908C7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algn="l">
              <a:defRPr sz="2400">
                <a:solidFill>
                  <a:srgbClr val="908C7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2pPr>
            <a:lvl3pPr algn="l">
              <a:defRPr sz="2000">
                <a:solidFill>
                  <a:srgbClr val="908C7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3pPr>
            <a:lvl4pPr algn="l">
              <a:defRPr sz="1800">
                <a:solidFill>
                  <a:srgbClr val="908C7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4pPr>
            <a:lvl5pPr algn="l">
              <a:defRPr sz="1800">
                <a:solidFill>
                  <a:srgbClr val="908C7A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</p:cSld>
  <p:clrMapOvr>
    <a:masterClrMapping/>
  </p:clrMapOvr>
  <p:transition spd="slow"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AA28DF-A0EC-427A-B43A-00CAFA09717E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3E2AA4-9ECD-42AD-AD14-C1D5BC6A0A09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FCC92D-AEF4-47FF-9080-B820D7173FBC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A594B-5EBB-4853-A827-1F1846988DF0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3614E1-4F3C-4A76-8225-07340B9C74EB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583E46-A8EE-4DEC-BAF5-B9EF0214138E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CA3537-A5B4-4A8B-8324-EC96F31BEB29}" type="datetime1">
              <a:rPr lang="en-US" smtClean="0"/>
              <a:pPr/>
              <a:t>7/24/2018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F3ADB8-14D8-47FC-B4DB-F26FE660EB3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alpha val="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678291-AC8C-4415-A92F-360C1884A6FB}" type="datetime1">
              <a:rPr lang="en-US" smtClean="0"/>
              <a:pPr/>
              <a:t>7/24/2018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F3ADB8-14D8-47FC-B4DB-F26FE660EB3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wipe dir="r"/>
  </p:transition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890940"/>
            <a:ext cx="7924800" cy="1527175"/>
          </a:xfrm>
        </p:spPr>
        <p:txBody>
          <a:bodyPr>
            <a:normAutofit/>
          </a:bodyPr>
          <a:lstStyle/>
          <a:p>
            <a:r>
              <a:rPr lang="en-US" b="1" dirty="0" smtClean="0"/>
              <a:t>Lite DITA+ for Technical Documents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6432" y="3281661"/>
            <a:ext cx="4104456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Joe Gollner</a:t>
            </a:r>
          </a:p>
          <a:p>
            <a:r>
              <a:rPr lang="en-US" sz="2400" dirty="0" smtClean="0"/>
              <a:t>Independent Advisor</a:t>
            </a:r>
            <a:endParaRPr lang="en-US" b="1" dirty="0"/>
          </a:p>
          <a:p>
            <a:r>
              <a:rPr lang="en-US" sz="2400" dirty="0" smtClean="0"/>
              <a:t>Gnostyx Research Inc.</a:t>
            </a:r>
            <a:endParaRPr lang="en-US" sz="24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9600" y="3253327"/>
            <a:ext cx="360236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rgbClr val="BABA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Pradeep Jain</a:t>
            </a:r>
          </a:p>
          <a:p>
            <a:r>
              <a:rPr lang="en-US" sz="2400" dirty="0" smtClean="0"/>
              <a:t>Chief Content Architect</a:t>
            </a:r>
          </a:p>
          <a:p>
            <a:r>
              <a:rPr lang="en-US" sz="2400" dirty="0" smtClean="0"/>
              <a:t>Ictect, Inc.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368314"/>
            <a:ext cx="1190476" cy="3326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8842" y="6401623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DITA</a:t>
            </a:r>
            <a:endParaRPr lang="en-US" sz="1600" b="1" i="1" dirty="0">
              <a:solidFill>
                <a:schemeClr val="bg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83768" y="5302949"/>
            <a:ext cx="438479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i="1" dirty="0"/>
              <a:t>“</a:t>
            </a:r>
            <a:r>
              <a:rPr lang="en-US" i="1" dirty="0" err="1"/>
              <a:t>pluralitas</a:t>
            </a:r>
            <a:r>
              <a:rPr lang="en-US" i="1" dirty="0"/>
              <a:t> non </a:t>
            </a:r>
            <a:r>
              <a:rPr lang="en-US" i="1" dirty="0" err="1"/>
              <a:t>est</a:t>
            </a:r>
            <a:r>
              <a:rPr lang="en-US" i="1" dirty="0"/>
              <a:t> </a:t>
            </a:r>
            <a:r>
              <a:rPr lang="en-US" i="1" dirty="0" err="1"/>
              <a:t>ponenda</a:t>
            </a:r>
            <a:r>
              <a:rPr lang="en-US" i="1" dirty="0"/>
              <a:t> sine necessitate</a:t>
            </a:r>
            <a:r>
              <a:rPr lang="en-US" i="1" dirty="0" smtClean="0"/>
              <a:t>”</a:t>
            </a:r>
          </a:p>
          <a:p>
            <a:pPr algn="ctr"/>
            <a:r>
              <a:rPr lang="en-US" dirty="0"/>
              <a:t>William of Ockham</a:t>
            </a:r>
            <a:endParaRPr lang="en-US" dirty="0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917888"/>
          </a:xfrm>
        </p:spPr>
        <p:txBody>
          <a:bodyPr/>
          <a:lstStyle/>
          <a:p>
            <a:r>
              <a:rPr lang="en-US" dirty="0" smtClean="0"/>
              <a:t>DITA can Provide Candidate Content Patterns  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1560" y="1714359"/>
            <a:ext cx="7776864" cy="50990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37802519"/>
      </p:ext>
    </p:extLst>
  </p:cSld>
  <p:clrMapOvr>
    <a:masterClrMapping/>
  </p:clrMapOvr>
  <p:transition spd="slow">
    <p:wipe dir="r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Takeaways from the 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507288" cy="4568553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DITA can be a productive reference standard</a:t>
            </a:r>
            <a:endParaRPr lang="en-US" dirty="0"/>
          </a:p>
          <a:p>
            <a:pPr lvl="1"/>
            <a:r>
              <a:rPr lang="en-US" dirty="0" smtClean="0"/>
              <a:t>Barebones structural skeleton </a:t>
            </a:r>
          </a:p>
          <a:p>
            <a:pPr lvl="1"/>
            <a:r>
              <a:rPr lang="en-US" dirty="0" smtClean="0"/>
              <a:t>Specialization framework</a:t>
            </a:r>
            <a:br>
              <a:rPr lang="en-US" dirty="0" smtClean="0"/>
            </a:br>
            <a:endParaRPr lang="en-US" sz="2000" dirty="0" smtClean="0"/>
          </a:p>
          <a:p>
            <a:r>
              <a:rPr lang="en-US" dirty="0"/>
              <a:t> </a:t>
            </a:r>
            <a:r>
              <a:rPr lang="en-US" dirty="0" smtClean="0"/>
              <a:t>Many challenges with DITA can be sidestepped</a:t>
            </a:r>
          </a:p>
          <a:p>
            <a:pPr lvl="1"/>
            <a:r>
              <a:rPr lang="en-US" dirty="0" smtClean="0"/>
              <a:t>Streamlined (Lean) implementation</a:t>
            </a:r>
          </a:p>
          <a:p>
            <a:pPr lvl="1"/>
            <a:r>
              <a:rPr lang="en-US" dirty="0" smtClean="0"/>
              <a:t>Selective use of “primitives”</a:t>
            </a:r>
          </a:p>
          <a:p>
            <a:pPr lvl="1"/>
            <a:r>
              <a:rPr lang="en-US" dirty="0" smtClean="0"/>
              <a:t>“modular” within flattened composite artifacts</a:t>
            </a:r>
          </a:p>
          <a:p>
            <a:pPr lvl="1"/>
            <a:r>
              <a:rPr lang="en-US" dirty="0" smtClean="0"/>
              <a:t>Metadata </a:t>
            </a:r>
            <a:r>
              <a:rPr lang="en-US" dirty="0" smtClean="0"/>
              <a:t>encapsulation </a:t>
            </a:r>
            <a:r>
              <a:rPr lang="en-US" dirty="0" smtClean="0"/>
              <a:t>into</a:t>
            </a:r>
          </a:p>
          <a:p>
            <a:pPr lvl="2"/>
            <a:r>
              <a:rPr lang="en-US" dirty="0" smtClean="0"/>
              <a:t>Metadata Profile “topics” for (Document) Assets </a:t>
            </a:r>
            <a:endParaRPr lang="en-US" dirty="0"/>
          </a:p>
          <a:p>
            <a:pPr lvl="2"/>
            <a:r>
              <a:rPr lang="en-US" dirty="0" smtClean="0"/>
              <a:t>Metadata profiles on content sub-components</a:t>
            </a:r>
          </a:p>
        </p:txBody>
      </p:sp>
    </p:spTree>
    <p:extLst>
      <p:ext uri="{BB962C8B-B14F-4D97-AF65-F5344CB8AC3E}">
        <p14:creationId xmlns:p14="http://schemas.microsoft.com/office/powerpoint/2010/main" val="4184096987"/>
      </p:ext>
    </p:extLst>
  </p:cSld>
  <p:clrMapOvr>
    <a:masterClrMapping/>
  </p:clrMapOvr>
  <p:transition spd="slow">
    <p:wipe dir="r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Lite DITA+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Overview of the </a:t>
            </a:r>
            <a:r>
              <a:rPr lang="en-US" dirty="0" smtClean="0"/>
              <a:t>Lite DITA+ Approach</a:t>
            </a:r>
          </a:p>
          <a:p>
            <a:pPr lvl="1"/>
            <a:r>
              <a:rPr lang="en-US" dirty="0" smtClean="0"/>
              <a:t>Emerged within a number of customer projects</a:t>
            </a:r>
          </a:p>
          <a:p>
            <a:pPr lvl="1"/>
            <a:r>
              <a:rPr lang="en-US" dirty="0" smtClean="0"/>
              <a:t>A practical working implementation of the Framework Takeaways</a:t>
            </a:r>
          </a:p>
          <a:p>
            <a:pPr lvl="1"/>
            <a:r>
              <a:rPr lang="en-US" dirty="0" smtClean="0"/>
              <a:t>Illustrated with an example from a recent </a:t>
            </a:r>
            <a:br>
              <a:rPr lang="en-US" dirty="0" smtClean="0"/>
            </a:br>
            <a:r>
              <a:rPr lang="en-US" dirty="0" smtClean="0"/>
              <a:t>customer project</a:t>
            </a:r>
            <a:endParaRPr lang="en-US" dirty="0"/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446568879"/>
              </p:ext>
            </p:extLst>
          </p:nvPr>
        </p:nvGraphicFramePr>
        <p:xfrm>
          <a:off x="377788" y="5013176"/>
          <a:ext cx="8388424" cy="180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377470200"/>
      </p:ext>
    </p:extLst>
  </p:cSld>
  <p:clrMapOvr>
    <a:masterClrMapping/>
  </p:clrMapOvr>
  <p:transition spd="slow">
    <p:wipe dir="r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Introducing Lite DITA Plus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137089"/>
            <a:ext cx="8229600" cy="4492312"/>
          </a:xfrm>
        </p:spPr>
        <p:txBody>
          <a:bodyPr>
            <a:normAutofit/>
          </a:bodyPr>
          <a:lstStyle/>
          <a:p>
            <a:r>
              <a:rPr lang="en-US" dirty="0"/>
              <a:t>Lite </a:t>
            </a:r>
            <a:r>
              <a:rPr lang="en-US" dirty="0" smtClean="0"/>
              <a:t>DITA</a:t>
            </a:r>
          </a:p>
          <a:p>
            <a:pPr lvl="1"/>
            <a:r>
              <a:rPr lang="en-US" dirty="0" smtClean="0"/>
              <a:t>Basic DITA constructs</a:t>
            </a:r>
          </a:p>
          <a:p>
            <a:pPr lvl="2"/>
            <a:r>
              <a:rPr lang="en-US" dirty="0" smtClean="0"/>
              <a:t>Concepts, Tasks, and </a:t>
            </a:r>
            <a:r>
              <a:rPr lang="en-US" dirty="0" smtClean="0"/>
              <a:t>References</a:t>
            </a:r>
          </a:p>
          <a:p>
            <a:pPr lvl="2"/>
            <a:r>
              <a:rPr lang="en-US" dirty="0" smtClean="0"/>
              <a:t>Often a standardization on a single type</a:t>
            </a:r>
            <a:endParaRPr lang="en-US" dirty="0" smtClean="0"/>
          </a:p>
          <a:p>
            <a:pPr lvl="1"/>
            <a:r>
              <a:rPr lang="en-US" dirty="0" smtClean="0"/>
              <a:t>The </a:t>
            </a:r>
            <a:r>
              <a:rPr lang="en-US" dirty="0"/>
              <a:t>core publishing structures </a:t>
            </a:r>
            <a:r>
              <a:rPr lang="en-US" dirty="0" smtClean="0"/>
              <a:t>(primitives)</a:t>
            </a:r>
            <a:endParaRPr lang="en-US" dirty="0" smtClean="0"/>
          </a:p>
          <a:p>
            <a:pPr lvl="2"/>
            <a:r>
              <a:rPr lang="en-US" dirty="0" smtClean="0"/>
              <a:t>Lists</a:t>
            </a:r>
            <a:r>
              <a:rPr lang="en-US" dirty="0"/>
              <a:t>, paragraphs, titles, tables, figures, and so </a:t>
            </a:r>
            <a:r>
              <a:rPr lang="en-US" dirty="0" smtClean="0"/>
              <a:t>on</a:t>
            </a:r>
            <a:br>
              <a:rPr lang="en-US" dirty="0" smtClean="0"/>
            </a:br>
            <a:endParaRPr lang="en-US" dirty="0"/>
          </a:p>
          <a:p>
            <a:r>
              <a:rPr lang="en-US" dirty="0"/>
              <a:t>DITA </a:t>
            </a:r>
            <a:r>
              <a:rPr lang="en-US" dirty="0" smtClean="0"/>
              <a:t>Plus</a:t>
            </a:r>
          </a:p>
          <a:p>
            <a:pPr lvl="1"/>
            <a:r>
              <a:rPr lang="en-US" dirty="0" smtClean="0"/>
              <a:t>Metadata </a:t>
            </a:r>
            <a:r>
              <a:rPr lang="en-US" dirty="0"/>
              <a:t>/ Data </a:t>
            </a:r>
            <a:r>
              <a:rPr lang="en-US" dirty="0" smtClean="0"/>
              <a:t>extensions as encapsulations</a:t>
            </a:r>
          </a:p>
          <a:p>
            <a:pPr lvl="2"/>
            <a:r>
              <a:rPr lang="en-US" dirty="0" smtClean="0"/>
              <a:t>Containing the complexity</a:t>
            </a:r>
          </a:p>
          <a:p>
            <a:pPr lvl="2"/>
            <a:r>
              <a:rPr lang="en-US" dirty="0" smtClean="0"/>
              <a:t>Enabling cross-application portability</a:t>
            </a:r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5471124"/>
      </p:ext>
    </p:extLst>
  </p:cSld>
  <p:clrMapOvr>
    <a:masterClrMapping/>
  </p:clrMapOvr>
  <p:transition spd="slow">
    <p:wipe dir="r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917888"/>
          </a:xfrm>
        </p:spPr>
        <p:txBody>
          <a:bodyPr>
            <a:normAutofit/>
          </a:bodyPr>
          <a:lstStyle/>
          <a:p>
            <a:r>
              <a:rPr lang="en-US" dirty="0" smtClean="0"/>
              <a:t>DITA Simplification </a:t>
            </a:r>
            <a:r>
              <a:rPr lang="en-US" dirty="0" smtClean="0"/>
              <a:t>to meet </a:t>
            </a:r>
            <a:r>
              <a:rPr lang="en-US" dirty="0" smtClean="0"/>
              <a:t>Organizational </a:t>
            </a:r>
            <a:r>
              <a:rPr lang="en-US" dirty="0" smtClean="0"/>
              <a:t>Needs</a:t>
            </a:r>
            <a:br>
              <a:rPr lang="en-US" dirty="0" smtClean="0"/>
            </a:br>
            <a:r>
              <a:rPr lang="en-US" dirty="0" smtClean="0"/>
              <a:t>Some Specific Examples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420888"/>
            <a:ext cx="8686800" cy="4259263"/>
          </a:xfrm>
        </p:spPr>
        <p:txBody>
          <a:bodyPr>
            <a:normAutofit/>
          </a:bodyPr>
          <a:lstStyle/>
          <a:p>
            <a:r>
              <a:rPr lang="en-US" dirty="0" smtClean="0"/>
              <a:t>Metadata encapsulation</a:t>
            </a:r>
          </a:p>
          <a:p>
            <a:r>
              <a:rPr lang="en-US" dirty="0" smtClean="0"/>
              <a:t>Simplified nesting</a:t>
            </a:r>
            <a:endParaRPr lang="en-US" dirty="0" smtClean="0"/>
          </a:p>
          <a:p>
            <a:r>
              <a:rPr lang="en-US" dirty="0" smtClean="0"/>
              <a:t>Explicit ordering</a:t>
            </a:r>
            <a:endParaRPr lang="en-US" dirty="0" smtClean="0"/>
          </a:p>
          <a:p>
            <a:r>
              <a:rPr lang="en-US" dirty="0" smtClean="0"/>
              <a:t>Streamlined choices</a:t>
            </a:r>
          </a:p>
          <a:p>
            <a:r>
              <a:rPr lang="en-US" dirty="0" smtClean="0"/>
              <a:t>Data integration</a:t>
            </a:r>
            <a:endParaRPr lang="en-US" dirty="0" smtClean="0"/>
          </a:p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b="1" dirty="0" smtClean="0"/>
              <a:t>Developed in conjunction </a:t>
            </a:r>
            <a:r>
              <a:rPr lang="en-US" sz="2400" b="1" dirty="0" smtClean="0"/>
              <a:t>with </a:t>
            </a:r>
            <a:r>
              <a:rPr lang="en-US" sz="2400" b="1" dirty="0" smtClean="0"/>
              <a:t>an enhanced style guide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90284543"/>
      </p:ext>
    </p:extLst>
  </p:cSld>
  <p:clrMapOvr>
    <a:masterClrMapping/>
  </p:clrMapOvr>
  <p:transition spd="slow">
    <p:wipe dir="r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Metadata Encapsulation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70137"/>
            <a:ext cx="8363272" cy="1773243"/>
          </a:xfrm>
        </p:spPr>
        <p:txBody>
          <a:bodyPr>
            <a:normAutofit/>
          </a:bodyPr>
          <a:lstStyle/>
          <a:p>
            <a:r>
              <a:rPr lang="en-US" dirty="0" smtClean="0"/>
              <a:t>Metadata </a:t>
            </a:r>
            <a:r>
              <a:rPr lang="en-US" dirty="0" smtClean="0"/>
              <a:t>is clustered into profiles</a:t>
            </a:r>
          </a:p>
          <a:p>
            <a:pPr lvl="1"/>
            <a:r>
              <a:rPr lang="en-US" dirty="0" smtClean="0"/>
              <a:t>At the document and component levels</a:t>
            </a:r>
            <a:endParaRPr lang="en-US" dirty="0"/>
          </a:p>
          <a:p>
            <a:pPr lvl="1"/>
            <a:r>
              <a:rPr lang="en-US" dirty="0" smtClean="0"/>
              <a:t>Document level contains the preponderance of data</a:t>
            </a:r>
          </a:p>
          <a:p>
            <a:pPr lvl="2"/>
            <a:r>
              <a:rPr lang="en-US" dirty="0" smtClean="0"/>
              <a:t>Referenced / reused in sub-ordinate component profiles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In Content Authoring environments (MS Word)</a:t>
            </a:r>
          </a:p>
          <a:p>
            <a:pPr lvl="1"/>
            <a:r>
              <a:rPr lang="en-US" dirty="0" smtClean="0"/>
              <a:t>Metadata profiles presented as tables</a:t>
            </a:r>
          </a:p>
          <a:p>
            <a:pPr lvl="1"/>
            <a:r>
              <a:rPr lang="en-US" dirty="0" smtClean="0"/>
              <a:t>Useful for authors / editors</a:t>
            </a:r>
          </a:p>
          <a:p>
            <a:pPr lvl="1"/>
            <a:r>
              <a:rPr lang="en-US" dirty="0" smtClean="0"/>
              <a:t>Easily completed / updated where necessary</a:t>
            </a:r>
          </a:p>
          <a:p>
            <a:pPr lvl="1"/>
            <a:r>
              <a:rPr lang="en-US" dirty="0" smtClean="0"/>
              <a:t>Convertible to metadata profile markup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5787914"/>
      </p:ext>
    </p:extLst>
  </p:cSld>
  <p:clrMapOvr>
    <a:masterClrMapping/>
  </p:clrMapOvr>
  <p:transition spd="slow">
    <p:wipe dir="r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Simplified Nesting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Nesting is frequently problematic</a:t>
            </a:r>
          </a:p>
          <a:p>
            <a:pPr lvl="1"/>
            <a:r>
              <a:rPr lang="en-US" dirty="0" smtClean="0"/>
              <a:t>Many enterprise tools do not handle it well</a:t>
            </a:r>
          </a:p>
          <a:p>
            <a:pPr lvl="2"/>
            <a:r>
              <a:rPr lang="en-US" dirty="0" smtClean="0"/>
              <a:t>Conversion from these tools is consequently hampered</a:t>
            </a:r>
          </a:p>
          <a:p>
            <a:pPr lvl="1"/>
            <a:r>
              <a:rPr lang="en-US" dirty="0" smtClean="0"/>
              <a:t>Many enterprise tools can only handle “flat” XML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Posit a simplified nesting</a:t>
            </a:r>
          </a:p>
          <a:p>
            <a:pPr lvl="1"/>
            <a:r>
              <a:rPr lang="en-US" dirty="0" smtClean="0"/>
              <a:t>A flatter, more sequential structure</a:t>
            </a:r>
          </a:p>
          <a:p>
            <a:pPr lvl="1"/>
            <a:r>
              <a:rPr lang="en-US" dirty="0" smtClean="0"/>
              <a:t>Multiple modules often contained in a document</a:t>
            </a:r>
          </a:p>
          <a:p>
            <a:pPr lvl="1"/>
            <a:r>
              <a:rPr lang="en-US" dirty="0" smtClean="0"/>
              <a:t>Can be mapped into different target structures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9839236"/>
      </p:ext>
    </p:extLst>
  </p:cSld>
  <p:clrMapOvr>
    <a:masterClrMapping/>
  </p:clrMapOvr>
  <p:transition spd="slow">
    <p:wipe dir="r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Explicit Ordering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370137"/>
            <a:ext cx="8686800" cy="4259263"/>
          </a:xfrm>
        </p:spPr>
        <p:txBody>
          <a:bodyPr/>
          <a:lstStyle/>
          <a:p>
            <a:r>
              <a:rPr lang="en-US" dirty="0" smtClean="0"/>
              <a:t>Reference models provide broad flexibility</a:t>
            </a:r>
          </a:p>
          <a:p>
            <a:pPr lvl="1"/>
            <a:r>
              <a:rPr lang="en-US" dirty="0" smtClean="0"/>
              <a:t>Understandably for any </a:t>
            </a:r>
            <a:r>
              <a:rPr lang="en-US" i="1" dirty="0" smtClean="0"/>
              <a:t>standard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Organizations typically have internal standards for many document and data structures </a:t>
            </a:r>
            <a:r>
              <a:rPr lang="en-US" i="1" dirty="0" smtClean="0"/>
              <a:t>such as</a:t>
            </a:r>
          </a:p>
          <a:p>
            <a:pPr lvl="1"/>
            <a:r>
              <a:rPr lang="en-US" dirty="0" smtClean="0"/>
              <a:t>Required sequence of chapters &amp; sections</a:t>
            </a:r>
          </a:p>
          <a:p>
            <a:pPr lvl="1"/>
            <a:r>
              <a:rPr lang="en-US" dirty="0" smtClean="0"/>
              <a:t>Jurisdictional Address Blocks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Explicit alignment with Organizational style guide</a:t>
            </a:r>
          </a:p>
        </p:txBody>
      </p:sp>
    </p:spTree>
    <p:extLst>
      <p:ext uri="{BB962C8B-B14F-4D97-AF65-F5344CB8AC3E}">
        <p14:creationId xmlns:p14="http://schemas.microsoft.com/office/powerpoint/2010/main" val="820658260"/>
      </p:ext>
    </p:extLst>
  </p:cSld>
  <p:clrMapOvr>
    <a:masterClrMapping/>
  </p:clrMapOvr>
  <p:transition spd="slow">
    <p:wipe dir="r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Streamlined Choices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Reference models provide broad flexibility</a:t>
            </a:r>
          </a:p>
          <a:p>
            <a:pPr lvl="1"/>
            <a:r>
              <a:rPr lang="en-US" dirty="0" smtClean="0"/>
              <a:t>Unlimited variability is possible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Content variability can be controlled by providing streamlined choices for element </a:t>
            </a:r>
          </a:p>
          <a:p>
            <a:pPr lvl="1"/>
            <a:r>
              <a:rPr lang="en-US" dirty="0" smtClean="0"/>
              <a:t>Availability</a:t>
            </a:r>
          </a:p>
          <a:p>
            <a:pPr lvl="1"/>
            <a:r>
              <a:rPr lang="en-US" dirty="0" smtClean="0"/>
              <a:t>Optionality</a:t>
            </a:r>
          </a:p>
          <a:p>
            <a:pPr lvl="1"/>
            <a:r>
              <a:rPr lang="en-US" dirty="0" smtClean="0"/>
              <a:t>Frequency</a:t>
            </a:r>
          </a:p>
          <a:p>
            <a:pPr lvl="1"/>
            <a:r>
              <a:rPr lang="en-US" dirty="0" smtClean="0"/>
              <a:t>Ordering</a:t>
            </a:r>
          </a:p>
          <a:p>
            <a:pPr marL="457200" lvl="1" indent="0">
              <a:buNone/>
            </a:pPr>
            <a:r>
              <a:rPr lang="en-US" dirty="0" smtClean="0"/>
              <a:t>Standard XML practice &amp; seen in DITA constraints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5040523"/>
      </p:ext>
    </p:extLst>
  </p:cSld>
  <p:clrMapOvr>
    <a:masterClrMapping/>
  </p:clrMapOvr>
  <p:transition spd="slow">
    <p:wipe dir="r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Data Integration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8"/>
            <a:ext cx="8435280" cy="4259263"/>
          </a:xfrm>
        </p:spPr>
        <p:txBody>
          <a:bodyPr/>
          <a:lstStyle/>
          <a:p>
            <a:r>
              <a:rPr lang="en-US" dirty="0" smtClean="0"/>
              <a:t>Reference models often limit</a:t>
            </a:r>
          </a:p>
          <a:p>
            <a:pPr lvl="1"/>
            <a:r>
              <a:rPr lang="en-US" dirty="0" smtClean="0"/>
              <a:t>The placement of data to specific locations</a:t>
            </a:r>
          </a:p>
          <a:p>
            <a:pPr lvl="2"/>
            <a:r>
              <a:rPr lang="en-US" dirty="0" smtClean="0"/>
              <a:t>Based on the associated / assumed application behavior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Encapsulated data units</a:t>
            </a:r>
          </a:p>
          <a:p>
            <a:pPr lvl="1"/>
            <a:r>
              <a:rPr lang="en-US" dirty="0" smtClean="0"/>
              <a:t>Aligned with organizational standards</a:t>
            </a:r>
          </a:p>
          <a:p>
            <a:pPr lvl="1"/>
            <a:r>
              <a:rPr lang="en-US" dirty="0" smtClean="0"/>
              <a:t>Must be permissible in locations in the content that are appropriate to organizational standards &amp; needs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Data units can leverage &lt;data-about&gt; &amp; &lt;data&gt;</a:t>
            </a:r>
          </a:p>
          <a:p>
            <a:pPr lvl="1"/>
            <a:r>
              <a:rPr lang="en-US" dirty="0" smtClean="0"/>
              <a:t>And specializations thereof</a:t>
            </a:r>
          </a:p>
        </p:txBody>
      </p:sp>
    </p:spTree>
    <p:extLst>
      <p:ext uri="{BB962C8B-B14F-4D97-AF65-F5344CB8AC3E}">
        <p14:creationId xmlns:p14="http://schemas.microsoft.com/office/powerpoint/2010/main" val="827171653"/>
      </p:ext>
    </p:extLst>
  </p:cSld>
  <p:clrMapOvr>
    <a:masterClrMapping/>
  </p:clrMapOvr>
  <p:transition spd="slow"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623" t="6897" r="6881" b="8606"/>
          <a:stretch/>
        </p:blipFill>
        <p:spPr>
          <a:xfrm>
            <a:off x="76200" y="2286000"/>
            <a:ext cx="4083199" cy="40831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Topics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159399" y="2057401"/>
            <a:ext cx="4908401" cy="45720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The Challenges of </a:t>
            </a:r>
            <a:br>
              <a:rPr lang="en-US" dirty="0" smtClean="0"/>
            </a:br>
            <a:r>
              <a:rPr lang="en-US" dirty="0" smtClean="0"/>
              <a:t>Content Acquisition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Experiences with DITA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 New Frame of Reference for Structure &amp; Semantics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Lite DITA+</a:t>
            </a:r>
            <a:br>
              <a:rPr lang="en-US" dirty="0" smtClean="0"/>
            </a:br>
            <a:r>
              <a:rPr lang="en-US" dirty="0" smtClean="0"/>
              <a:t>as a working solution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016293"/>
      </p:ext>
    </p:extLst>
  </p:cSld>
  <p:clrMapOvr>
    <a:masterClrMapping/>
  </p:clrMapOvr>
  <p:transition spd="slow">
    <p:wipe dir="r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16832"/>
            <a:ext cx="8579296" cy="4712569"/>
          </a:xfrm>
        </p:spPr>
        <p:txBody>
          <a:bodyPr>
            <a:normAutofit/>
          </a:bodyPr>
          <a:lstStyle/>
          <a:p>
            <a:r>
              <a:rPr lang="en-US" dirty="0" smtClean="0"/>
              <a:t>For</a:t>
            </a:r>
            <a:r>
              <a:rPr lang="en-US" dirty="0" smtClean="0"/>
              <a:t> users</a:t>
            </a:r>
          </a:p>
          <a:p>
            <a:pPr lvl="1"/>
            <a:r>
              <a:rPr lang="en-US" dirty="0" smtClean="0"/>
              <a:t>Content </a:t>
            </a:r>
            <a:r>
              <a:rPr lang="en-US" i="1" dirty="0" smtClean="0"/>
              <a:t>authoring experience</a:t>
            </a:r>
            <a:r>
              <a:rPr lang="en-US" dirty="0" smtClean="0"/>
              <a:t> can be aligned with organizational standards, available software tools, and intuitive authoring practices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 smtClean="0"/>
              <a:t>content </a:t>
            </a:r>
            <a:r>
              <a:rPr lang="en-US" dirty="0" smtClean="0"/>
              <a:t>architects</a:t>
            </a:r>
          </a:p>
          <a:p>
            <a:pPr lvl="1"/>
            <a:r>
              <a:rPr lang="en-US" dirty="0" smtClean="0"/>
              <a:t>Explicit models can be used to control content</a:t>
            </a:r>
          </a:p>
          <a:p>
            <a:pPr lvl="1"/>
            <a:r>
              <a:rPr lang="en-US" dirty="0" smtClean="0"/>
              <a:t>Separation of concerns between</a:t>
            </a:r>
          </a:p>
          <a:p>
            <a:pPr lvl="2"/>
            <a:r>
              <a:rPr lang="en-US" dirty="0" smtClean="0"/>
              <a:t>Semantic details</a:t>
            </a:r>
          </a:p>
          <a:p>
            <a:pPr lvl="2"/>
            <a:r>
              <a:rPr lang="en-US" dirty="0" smtClean="0"/>
              <a:t>Content structures</a:t>
            </a:r>
            <a:endParaRPr lang="en-US" dirty="0" smtClean="0"/>
          </a:p>
          <a:p>
            <a:r>
              <a:rPr lang="en-US" dirty="0" smtClean="0"/>
              <a:t>For </a:t>
            </a:r>
            <a:r>
              <a:rPr lang="en-US" dirty="0"/>
              <a:t>the </a:t>
            </a:r>
            <a:r>
              <a:rPr lang="en-US" dirty="0" smtClean="0"/>
              <a:t>organization</a:t>
            </a:r>
          </a:p>
          <a:p>
            <a:pPr lvl="1"/>
            <a:r>
              <a:rPr lang="en-US" dirty="0" smtClean="0"/>
              <a:t>Content assets cost-effectively meet identified needs</a:t>
            </a:r>
            <a:endParaRPr lang="en-US" dirty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811666307"/>
      </p:ext>
    </p:extLst>
  </p:cSld>
  <p:clrMapOvr>
    <a:masterClrMapping/>
  </p:clrMapOvr>
  <p:transition spd="slow">
    <p:wipe dir="r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Questions</a:t>
            </a:r>
            <a:endParaRPr lang="en-US" b="1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800200"/>
            <a:ext cx="5929401" cy="494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934618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1412776"/>
            <a:ext cx="7924800" cy="1527175"/>
          </a:xfrm>
        </p:spPr>
        <p:txBody>
          <a:bodyPr>
            <a:normAutofit/>
          </a:bodyPr>
          <a:lstStyle/>
          <a:p>
            <a:r>
              <a:rPr lang="en-US" b="1" dirty="0" smtClean="0"/>
              <a:t>Thank you!</a:t>
            </a:r>
            <a:endParaRPr lang="en-US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886432" y="2403106"/>
            <a:ext cx="4104456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Joe Gollner</a:t>
            </a:r>
          </a:p>
          <a:p>
            <a:r>
              <a:rPr lang="en-US" sz="2400" dirty="0" smtClean="0"/>
              <a:t>Independent Advisor</a:t>
            </a:r>
            <a:endParaRPr lang="en-US" b="1" dirty="0"/>
          </a:p>
          <a:p>
            <a:r>
              <a:rPr lang="en-US" sz="2400" dirty="0" smtClean="0"/>
              <a:t>Gnostyx Research Inc.</a:t>
            </a:r>
            <a:endParaRPr lang="en-US" sz="2400" dirty="0"/>
          </a:p>
        </p:txBody>
      </p:sp>
      <p:sp>
        <p:nvSpPr>
          <p:cNvPr id="6" name="Subtitle 2"/>
          <p:cNvSpPr txBox="1">
            <a:spLocks/>
          </p:cNvSpPr>
          <p:nvPr/>
        </p:nvSpPr>
        <p:spPr>
          <a:xfrm>
            <a:off x="609600" y="2374772"/>
            <a:ext cx="3602360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rgbClr val="BABAA7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Pradeep Jain</a:t>
            </a:r>
          </a:p>
          <a:p>
            <a:r>
              <a:rPr lang="en-US" sz="2400" dirty="0" smtClean="0"/>
              <a:t>Chief Content Architect</a:t>
            </a:r>
          </a:p>
          <a:p>
            <a:r>
              <a:rPr lang="en-US" sz="2400" dirty="0" smtClean="0"/>
              <a:t>Ictect, Inc.</a:t>
            </a:r>
            <a:endParaRPr lang="en-US" sz="24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6368314"/>
            <a:ext cx="1190476" cy="332656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788842" y="6401623"/>
            <a:ext cx="6480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i="1" dirty="0" smtClean="0">
                <a:solidFill>
                  <a:schemeClr val="bg1"/>
                </a:solidFill>
              </a:rPr>
              <a:t>DITA</a:t>
            </a:r>
            <a:endParaRPr lang="en-US" sz="1600" b="1" i="1" dirty="0">
              <a:solidFill>
                <a:schemeClr val="bg1"/>
              </a:solidFill>
            </a:endParaRPr>
          </a:p>
        </p:txBody>
      </p:sp>
      <p:pic>
        <p:nvPicPr>
          <p:cNvPr id="8" name="Picture 7"/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4005064"/>
            <a:ext cx="4822304" cy="2032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565086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Challenges of Content Acquisition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2"/>
            <a:ext cx="8820472" cy="471256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Content Acquisition will always</a:t>
            </a:r>
          </a:p>
          <a:p>
            <a:pPr lvl="1"/>
            <a:r>
              <a:rPr lang="en-US" dirty="0" smtClean="0"/>
              <a:t>Interact with multiple source environments</a:t>
            </a:r>
          </a:p>
          <a:p>
            <a:pPr lvl="2"/>
            <a:r>
              <a:rPr lang="en-US" dirty="0" smtClean="0"/>
              <a:t>Different organizations</a:t>
            </a:r>
            <a:endParaRPr lang="en-US" dirty="0"/>
          </a:p>
          <a:p>
            <a:pPr lvl="2"/>
            <a:r>
              <a:rPr lang="en-US" dirty="0" smtClean="0"/>
              <a:t>Different groups of people</a:t>
            </a:r>
          </a:p>
          <a:p>
            <a:pPr lvl="2"/>
            <a:r>
              <a:rPr lang="en-US" dirty="0" smtClean="0"/>
              <a:t>Different tools</a:t>
            </a:r>
            <a:br>
              <a:rPr lang="en-US" dirty="0" smtClean="0"/>
            </a:br>
            <a:endParaRPr lang="en-US" dirty="0" smtClean="0"/>
          </a:p>
          <a:p>
            <a:pPr lvl="1"/>
            <a:r>
              <a:rPr lang="en-US" dirty="0" smtClean="0"/>
              <a:t>Struggle with these differences</a:t>
            </a:r>
          </a:p>
          <a:p>
            <a:pPr lvl="2"/>
            <a:r>
              <a:rPr lang="en-US" dirty="0" smtClean="0"/>
              <a:t>The sources cannot be controlled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Authoring Experiences for Subject Matter Experts</a:t>
            </a:r>
          </a:p>
          <a:p>
            <a:pPr lvl="1"/>
            <a:r>
              <a:rPr lang="en-US" dirty="0" smtClean="0"/>
              <a:t>You need to work </a:t>
            </a:r>
            <a:r>
              <a:rPr lang="en-US" u="sng" dirty="0" smtClean="0"/>
              <a:t>with</a:t>
            </a:r>
            <a:r>
              <a:rPr lang="en-US" dirty="0" smtClean="0"/>
              <a:t> them &amp; </a:t>
            </a:r>
            <a:r>
              <a:rPr lang="en-US" u="sng" dirty="0" smtClean="0"/>
              <a:t>within</a:t>
            </a:r>
            <a:r>
              <a:rPr lang="en-US" dirty="0" smtClean="0"/>
              <a:t> their world</a:t>
            </a:r>
          </a:p>
          <a:p>
            <a:pPr lvl="1"/>
            <a:r>
              <a:rPr lang="en-US" dirty="0" smtClean="0"/>
              <a:t>They need to create smarter content to meet demands</a:t>
            </a:r>
          </a:p>
        </p:txBody>
      </p:sp>
    </p:spTree>
    <p:extLst>
      <p:ext uri="{BB962C8B-B14F-4D97-AF65-F5344CB8AC3E}">
        <p14:creationId xmlns:p14="http://schemas.microsoft.com/office/powerpoint/2010/main" val="1096941939"/>
      </p:ext>
    </p:extLst>
  </p:cSld>
  <p:clrMapOvr>
    <a:masterClrMapping/>
  </p:clrMapOvr>
  <p:transition spd="slow"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Experiences with DITA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60849"/>
            <a:ext cx="8579296" cy="4568552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Out-of-the-box DITA is not the answer</a:t>
            </a:r>
          </a:p>
          <a:p>
            <a:pPr lvl="1"/>
            <a:r>
              <a:rPr lang="en-US" dirty="0" smtClean="0"/>
              <a:t>Sprawling standard often providing, alternatively</a:t>
            </a:r>
          </a:p>
          <a:p>
            <a:pPr lvl="2"/>
            <a:r>
              <a:rPr lang="en-US" dirty="0" smtClean="0"/>
              <a:t>Too many options</a:t>
            </a:r>
          </a:p>
          <a:p>
            <a:pPr lvl="2"/>
            <a:r>
              <a:rPr lang="en-US" dirty="0" smtClean="0"/>
              <a:t>Too many restrictions</a:t>
            </a:r>
          </a:p>
          <a:p>
            <a:pPr lvl="1"/>
            <a:r>
              <a:rPr lang="en-US" dirty="0" smtClean="0"/>
              <a:t>Reflects very specific application assumptions</a:t>
            </a:r>
          </a:p>
          <a:p>
            <a:pPr lvl="1"/>
            <a:r>
              <a:rPr lang="en-US" dirty="0" smtClean="0"/>
              <a:t>Note: This is true of any standard</a:t>
            </a:r>
            <a:br>
              <a:rPr lang="en-US" dirty="0" smtClean="0"/>
            </a:br>
            <a:endParaRPr lang="en-US" dirty="0" smtClean="0"/>
          </a:p>
          <a:p>
            <a:r>
              <a:rPr lang="en-US" dirty="0" smtClean="0"/>
              <a:t>DITA demands attention</a:t>
            </a:r>
          </a:p>
          <a:p>
            <a:pPr lvl="1"/>
            <a:r>
              <a:rPr lang="en-US" dirty="0" smtClean="0"/>
              <a:t>Many customers are requesting it</a:t>
            </a:r>
          </a:p>
          <a:p>
            <a:pPr lvl="1"/>
            <a:r>
              <a:rPr lang="en-US" dirty="0" smtClean="0"/>
              <a:t>Many content technology vendors are promoting it</a:t>
            </a:r>
          </a:p>
          <a:p>
            <a:pPr lvl="1"/>
            <a:r>
              <a:rPr lang="en-US" dirty="0" smtClean="0"/>
              <a:t>DITA alignment can tap into decent functionality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0691822"/>
      </p:ext>
    </p:extLst>
  </p:cSld>
  <p:clrMapOvr>
    <a:masterClrMapping/>
  </p:clrMapOvr>
  <p:transition spd="slow"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New Frame of Reference</a:t>
            </a:r>
            <a:br>
              <a:rPr lang="en-US" dirty="0" smtClean="0"/>
            </a:br>
            <a:r>
              <a:rPr lang="en-US" dirty="0" smtClean="0"/>
              <a:t>for Balancing Structure &amp; Semantics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45749" y="2276872"/>
            <a:ext cx="3398251" cy="853328"/>
          </a:xfrm>
        </p:spPr>
        <p:txBody>
          <a:bodyPr>
            <a:noAutofit/>
          </a:bodyPr>
          <a:lstStyle/>
          <a:p>
            <a:pPr marL="228600" indent="-228600"/>
            <a:r>
              <a:rPr lang="en-US" sz="2400" dirty="0" smtClean="0"/>
              <a:t>Overlapping projects led to collaborations</a:t>
            </a:r>
            <a:br>
              <a:rPr lang="en-US" sz="2400" dirty="0" smtClean="0"/>
            </a:br>
            <a:endParaRPr lang="en-US" sz="1400" dirty="0" smtClean="0"/>
          </a:p>
          <a:p>
            <a:pPr marL="228600" indent="-228600"/>
            <a:r>
              <a:rPr lang="en-US" sz="2400" dirty="0" smtClean="0"/>
              <a:t>Framework for managing content solution acquisition</a:t>
            </a:r>
            <a:endParaRPr lang="en-US" sz="2400" dirty="0"/>
          </a:p>
          <a:p>
            <a:pPr marL="631825" lvl="1" indent="-231775"/>
            <a:r>
              <a:rPr lang="en-US" sz="2000" dirty="0" smtClean="0"/>
              <a:t>Pursuing a scalable &amp; sustainable balance between structure &amp; semantics</a:t>
            </a:r>
          </a:p>
          <a:p>
            <a:pPr marL="631825" lvl="1" indent="-231775"/>
            <a:r>
              <a:rPr lang="en-US" sz="2000" dirty="0" smtClean="0"/>
              <a:t>One that allows content to flow between applications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5884" y="2348880"/>
            <a:ext cx="5710252" cy="41968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3074292"/>
      </p:ext>
    </p:extLst>
  </p:cSld>
  <p:clrMapOvr>
    <a:masterClrMapping/>
  </p:clrMapOvr>
  <p:transition spd="slow">
    <p:wipe dir="r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917888"/>
          </a:xfrm>
        </p:spPr>
        <p:txBody>
          <a:bodyPr>
            <a:normAutofit/>
          </a:bodyPr>
          <a:lstStyle/>
          <a:p>
            <a:r>
              <a:rPr lang="en-US" sz="2150" dirty="0" smtClean="0"/>
              <a:t>Structure &amp; Semantics within an Enterprise Framework (7 Pillars)</a:t>
            </a:r>
            <a:endParaRPr lang="en-US" sz="215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822" y="1772816"/>
            <a:ext cx="9041118" cy="50355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9374398"/>
      </p:ext>
    </p:extLst>
  </p:cSld>
  <p:clrMapOvr>
    <a:masterClrMapping/>
  </p:clrMapOvr>
  <p:transition spd="slow">
    <p:wipe dir="r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Lean Content Solutions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700808"/>
            <a:ext cx="9144000" cy="5084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4854823"/>
      </p:ext>
    </p:extLst>
  </p:cSld>
  <p:clrMapOvr>
    <a:masterClrMapping/>
  </p:clrMapOvr>
  <p:transition spd="slow">
    <p:wipe dir="r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Division of Responsibilities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84168" y="2060849"/>
            <a:ext cx="3059833" cy="4752528"/>
          </a:xfrm>
        </p:spPr>
        <p:txBody>
          <a:bodyPr>
            <a:normAutofit lnSpcReduction="10000"/>
          </a:bodyPr>
          <a:lstStyle/>
          <a:p>
            <a:pPr marL="228600" indent="-228600"/>
            <a:r>
              <a:rPr lang="en-US" sz="2400" dirty="0" smtClean="0"/>
              <a:t>Content flows</a:t>
            </a:r>
            <a:r>
              <a:rPr lang="en-US" sz="2400" dirty="0"/>
              <a:t> </a:t>
            </a:r>
            <a:r>
              <a:rPr lang="en-US" sz="2400" dirty="0" smtClean="0"/>
              <a:t>between many</a:t>
            </a:r>
          </a:p>
          <a:p>
            <a:pPr marL="457200" lvl="1" indent="-231775"/>
            <a:r>
              <a:rPr lang="en-US" sz="1800" dirty="0" smtClean="0"/>
              <a:t>Authoring tools</a:t>
            </a:r>
          </a:p>
          <a:p>
            <a:pPr marL="457200" lvl="1" indent="-231775"/>
            <a:r>
              <a:rPr lang="en-US" sz="1800" dirty="0" smtClean="0"/>
              <a:t>Delivery channels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1800" dirty="0" smtClean="0"/>
          </a:p>
          <a:p>
            <a:pPr marL="231775" indent="-231775"/>
            <a:r>
              <a:rPr lang="en-US" sz="2400" dirty="0" smtClean="0"/>
              <a:t>Content Structure</a:t>
            </a:r>
          </a:p>
          <a:p>
            <a:pPr marL="460375" lvl="1" indent="-231775"/>
            <a:r>
              <a:rPr lang="en-US" sz="1800" dirty="0" smtClean="0"/>
              <a:t>Publishing semantic</a:t>
            </a:r>
          </a:p>
          <a:p>
            <a:pPr marL="460375" lvl="1" indent="-231775"/>
            <a:r>
              <a:rPr lang="en-US" sz="1800" dirty="0" smtClean="0"/>
              <a:t>Physical organization </a:t>
            </a:r>
            <a:r>
              <a:rPr lang="en-US" sz="2000" dirty="0" smtClean="0"/>
              <a:t/>
            </a:r>
            <a:br>
              <a:rPr lang="en-US" sz="2000" dirty="0" smtClean="0"/>
            </a:br>
            <a:endParaRPr lang="en-US" sz="1800" dirty="0" smtClean="0"/>
          </a:p>
          <a:p>
            <a:pPr marL="60325" indent="-231775"/>
            <a:r>
              <a:rPr lang="en-US" sz="2400" dirty="0" smtClean="0"/>
              <a:t>Semantics</a:t>
            </a:r>
          </a:p>
          <a:p>
            <a:pPr marL="460375" lvl="1" indent="-231775"/>
            <a:r>
              <a:rPr lang="en-US" sz="1800" dirty="0" smtClean="0"/>
              <a:t>Managed &amp; applied separately or </a:t>
            </a:r>
          </a:p>
          <a:p>
            <a:pPr marL="460375" lvl="1" indent="-231775"/>
            <a:r>
              <a:rPr lang="en-US" sz="1800" dirty="0" smtClean="0"/>
              <a:t>Delegated to content layer as metadata</a:t>
            </a:r>
            <a:endParaRPr lang="en-US" sz="1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497" y="2132856"/>
            <a:ext cx="6142246" cy="4608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5490878"/>
      </p:ext>
    </p:extLst>
  </p:cSld>
  <p:clrMapOvr>
    <a:masterClrMapping/>
  </p:clrMapOvr>
  <p:transition spd="slow">
    <p:wipe dir="r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219200"/>
            <a:ext cx="9144000" cy="917888"/>
          </a:xfrm>
        </p:spPr>
        <p:txBody>
          <a:bodyPr>
            <a:normAutofit/>
          </a:bodyPr>
          <a:lstStyle/>
          <a:p>
            <a:r>
              <a:rPr lang="en-US" sz="2700" dirty="0" smtClean="0"/>
              <a:t>Designing a Content Architecture for the Enterprise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916831"/>
            <a:ext cx="8712968" cy="1152129"/>
          </a:xfrm>
        </p:spPr>
        <p:txBody>
          <a:bodyPr>
            <a:normAutofit/>
          </a:bodyPr>
          <a:lstStyle/>
          <a:p>
            <a:r>
              <a:rPr lang="en-US" sz="2400" dirty="0" smtClean="0"/>
              <a:t>Need content structures that can move between tools</a:t>
            </a:r>
          </a:p>
          <a:p>
            <a:r>
              <a:rPr lang="en-US" sz="2400" dirty="0" smtClean="0"/>
              <a:t>Need an approach to semantics that will do the same</a:t>
            </a:r>
            <a:endParaRPr lang="en-US" sz="24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504" y="2964881"/>
            <a:ext cx="8908653" cy="37906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3431612"/>
      </p:ext>
    </p:extLst>
  </p:cSld>
  <p:clrMapOvr>
    <a:masterClrMapping/>
  </p:clrMapOvr>
  <p:transition spd="slow"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17168</TotalTime>
  <Words>464</Words>
  <Application>Microsoft Office PowerPoint</Application>
  <PresentationFormat>On-screen Show (4:3)</PresentationFormat>
  <Paragraphs>171</Paragraphs>
  <Slides>22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6" baseType="lpstr">
      <vt:lpstr>Arial</vt:lpstr>
      <vt:lpstr>Open Sans</vt:lpstr>
      <vt:lpstr>Calibri</vt:lpstr>
      <vt:lpstr>Office Theme</vt:lpstr>
      <vt:lpstr>Lite DITA+ for Technical Documents</vt:lpstr>
      <vt:lpstr>Topics</vt:lpstr>
      <vt:lpstr>The Challenges of Content Acquisition</vt:lpstr>
      <vt:lpstr>Experiences with DITA</vt:lpstr>
      <vt:lpstr>A New Frame of Reference for Balancing Structure &amp; Semantics</vt:lpstr>
      <vt:lpstr>Structure &amp; Semantics within an Enterprise Framework (7 Pillars)</vt:lpstr>
      <vt:lpstr>Lean Content Solutions</vt:lpstr>
      <vt:lpstr>Division of Responsibilities</vt:lpstr>
      <vt:lpstr>Designing a Content Architecture for the Enterprise</vt:lpstr>
      <vt:lpstr>DITA can Provide Candidate Content Patterns  </vt:lpstr>
      <vt:lpstr>Takeaways from the Framework</vt:lpstr>
      <vt:lpstr>Lite DITA+</vt:lpstr>
      <vt:lpstr>Introducing Lite DITA Plus</vt:lpstr>
      <vt:lpstr>DITA Simplification to meet Organizational Needs Some Specific Examples</vt:lpstr>
      <vt:lpstr>Metadata Encapsulation</vt:lpstr>
      <vt:lpstr>Simplified Nesting</vt:lpstr>
      <vt:lpstr>Explicit Ordering</vt:lpstr>
      <vt:lpstr>Streamlined Choices</vt:lpstr>
      <vt:lpstr>Data Integration</vt:lpstr>
      <vt:lpstr>Benefits</vt:lpstr>
      <vt:lpstr>Questions</vt:lpstr>
      <vt:lpstr>Thank you!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Ictect, Inc.</dc:creator>
  <cp:lastModifiedBy>Joseph Gollner</cp:lastModifiedBy>
  <cp:revision>680</cp:revision>
  <cp:lastPrinted>2018-07-23T17:54:41Z</cp:lastPrinted>
  <dcterms:created xsi:type="dcterms:W3CDTF">2013-11-13T09:17:26Z</dcterms:created>
  <dcterms:modified xsi:type="dcterms:W3CDTF">2018-07-24T15:48:06Z</dcterms:modified>
</cp:coreProperties>
</file>