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5" r:id="rId1"/>
  </p:sldMasterIdLst>
  <p:notesMasterIdLst>
    <p:notesMasterId r:id="rId48"/>
  </p:notesMasterIdLst>
  <p:sldIdLst>
    <p:sldId id="256" r:id="rId2"/>
    <p:sldId id="266" r:id="rId3"/>
    <p:sldId id="284" r:id="rId4"/>
    <p:sldId id="275" r:id="rId5"/>
    <p:sldId id="267" r:id="rId6"/>
    <p:sldId id="314" r:id="rId7"/>
    <p:sldId id="289" r:id="rId8"/>
    <p:sldId id="276" r:id="rId9"/>
    <p:sldId id="270" r:id="rId10"/>
    <p:sldId id="263" r:id="rId11"/>
    <p:sldId id="327" r:id="rId12"/>
    <p:sldId id="329" r:id="rId13"/>
    <p:sldId id="310" r:id="rId14"/>
    <p:sldId id="268" r:id="rId15"/>
    <p:sldId id="259" r:id="rId16"/>
    <p:sldId id="277" r:id="rId17"/>
    <p:sldId id="318" r:id="rId18"/>
    <p:sldId id="308" r:id="rId19"/>
    <p:sldId id="319" r:id="rId20"/>
    <p:sldId id="317" r:id="rId21"/>
    <p:sldId id="269" r:id="rId22"/>
    <p:sldId id="260" r:id="rId23"/>
    <p:sldId id="278" r:id="rId24"/>
    <p:sldId id="322" r:id="rId25"/>
    <p:sldId id="320" r:id="rId26"/>
    <p:sldId id="302" r:id="rId27"/>
    <p:sldId id="299" r:id="rId28"/>
    <p:sldId id="309" r:id="rId29"/>
    <p:sldId id="271" r:id="rId30"/>
    <p:sldId id="258" r:id="rId31"/>
    <p:sldId id="282" r:id="rId32"/>
    <p:sldId id="326" r:id="rId33"/>
    <p:sldId id="303" r:id="rId34"/>
    <p:sldId id="325" r:id="rId35"/>
    <p:sldId id="324" r:id="rId36"/>
    <p:sldId id="311" r:id="rId37"/>
    <p:sldId id="272" r:id="rId38"/>
    <p:sldId id="261" r:id="rId39"/>
    <p:sldId id="281" r:id="rId40"/>
    <p:sldId id="288" r:id="rId41"/>
    <p:sldId id="312" r:id="rId42"/>
    <p:sldId id="273" r:id="rId43"/>
    <p:sldId id="262" r:id="rId44"/>
    <p:sldId id="283" r:id="rId45"/>
    <p:sldId id="313" r:id="rId46"/>
    <p:sldId id="274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414E"/>
    <a:srgbClr val="F7EB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58"/>
    <p:restoredTop sz="94796"/>
  </p:normalViewPr>
  <p:slideViewPr>
    <p:cSldViewPr snapToGrid="0" snapToObjects="1">
      <p:cViewPr>
        <p:scale>
          <a:sx n="112" d="100"/>
          <a:sy n="112" d="100"/>
        </p:scale>
        <p:origin x="480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notesMaster" Target="notesMasters/notesMaster1.xml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AE0A9-33EF-0848-8DA4-23A604F1EA70}" type="datetimeFigureOut">
              <a:rPr lang="en-US" smtClean="0"/>
              <a:t>8/16/18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A8AEE3-A401-CF46-80EB-1AD0DABB0B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33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8AEE3-A401-CF46-80EB-1AD0DABB0BB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859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8AEE3-A401-CF46-80EB-1AD0DABB0BB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348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8AEE3-A401-CF46-80EB-1AD0DABB0BB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496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A8AEE3-A401-CF46-80EB-1AD0DABB0BB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170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90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76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408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3117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543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114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7878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87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362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2955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5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62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8/16/18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62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0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Metaphors WE CODE BY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Mary </a:t>
            </a:r>
            <a:r>
              <a:rPr lang="en-US" dirty="0" err="1" smtClean="0"/>
              <a:t>Holstege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mathling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8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a place</a:t>
            </a:r>
            <a:br>
              <a:rPr lang="en-US" dirty="0" smtClean="0"/>
            </a:br>
            <a:r>
              <a:rPr lang="en-US" dirty="0" smtClean="0"/>
              <a:t>processing data is journeying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451579" y="1964932"/>
            <a:ext cx="9603275" cy="3450613"/>
          </a:xfrm>
          <a:solidFill>
            <a:srgbClr val="F7EBDF">
              <a:alpha val="69804"/>
            </a:srgbClr>
          </a:solidFill>
          <a:ln w="28575"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NIEM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uses redirection and references that on the surface makes the data model hard to understand and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navigate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These are combined into the concept of a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navigation path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which enables item selection in a very elegant, concise and yet readable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way.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The tests (19.8.7.7 </a:t>
            </a:r>
            <a:r>
              <a:rPr lang="en-US" dirty="0" err="1">
                <a:latin typeface="Times New Roman" charset="0"/>
                <a:ea typeface="Times New Roman" charset="0"/>
                <a:cs typeface="Times New Roman" charset="0"/>
              </a:rPr>
              <a:t>Streamability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 of Axis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Steps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are a little more complex and involve six cases and a tabular form, relating context posture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and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the axis of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travel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This is different from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navigation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of an object tree, which is a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movement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from single item to single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item.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But there are many other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navigation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aids such as table of contents, hyperlinks,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breadcrumbs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,...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67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a place</a:t>
            </a:r>
            <a:br>
              <a:rPr lang="en-US" dirty="0" smtClean="0"/>
            </a:br>
            <a:r>
              <a:rPr lang="en-US" dirty="0" smtClean="0"/>
              <a:t>processing data is journeying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Not made, just is</a:t>
            </a:r>
          </a:p>
          <a:p>
            <a:r>
              <a:rPr lang="en-US" dirty="0" smtClean="0"/>
              <a:t>Has a boundary</a:t>
            </a:r>
          </a:p>
          <a:p>
            <a:r>
              <a:rPr lang="en-US" dirty="0" smtClean="0"/>
              <a:t>Unchanging</a:t>
            </a:r>
          </a:p>
          <a:p>
            <a:r>
              <a:rPr lang="en-US" dirty="0" smtClean="0"/>
              <a:t>Starting point and ending point</a:t>
            </a:r>
          </a:p>
          <a:p>
            <a:r>
              <a:rPr lang="en-US" dirty="0" smtClean="0"/>
              <a:t>Trails are blazed, then reused</a:t>
            </a:r>
          </a:p>
          <a:p>
            <a:r>
              <a:rPr lang="en-US" dirty="0" smtClean="0"/>
              <a:t>Getting lost, invasion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1546" y="2017713"/>
            <a:ext cx="4588933" cy="34417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2866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MARKING PATHS, MARKING BOUNDARIES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What if the landscape changes?</a:t>
            </a:r>
          </a:p>
          <a:p>
            <a:r>
              <a:rPr lang="en-US" dirty="0" smtClean="0"/>
              <a:t>How stable are your breadcrumbs?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7091917" y="2017343"/>
            <a:ext cx="3967006" cy="3441520"/>
          </a:xfrm>
        </p:spPr>
        <p:txBody>
          <a:bodyPr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322138" y="2792060"/>
            <a:ext cx="3518990" cy="19794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305641" y="2787122"/>
            <a:ext cx="3518990" cy="197943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94180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is a place</a:t>
            </a:r>
            <a:br>
              <a:rPr lang="en-US" dirty="0"/>
            </a:br>
            <a:r>
              <a:rPr lang="en-US" dirty="0"/>
              <a:t>processing data is journeying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Data: indeterminate background for journeying and exploring</a:t>
            </a:r>
          </a:p>
          <a:p>
            <a:r>
              <a:rPr lang="en-US" dirty="0" smtClean="0"/>
              <a:t>Processing: journeying</a:t>
            </a:r>
          </a:p>
          <a:p>
            <a:r>
              <a:rPr lang="en-US" dirty="0" smtClean="0"/>
              <a:t>Security: paths &amp; boundaries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1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100" y="0"/>
            <a:ext cx="10058400" cy="619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97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trees</a:t>
            </a:r>
            <a:br>
              <a:rPr lang="en-US" dirty="0" smtClean="0"/>
            </a:br>
            <a:r>
              <a:rPr lang="en-US" dirty="0" smtClean="0"/>
              <a:t>processing data is forestry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451579" y="1964932"/>
            <a:ext cx="9603275" cy="3450613"/>
          </a:xfrm>
          <a:solidFill>
            <a:srgbClr val="F7EBDF">
              <a:alpha val="69804"/>
            </a:srgbClr>
          </a:solidFill>
          <a:ln w="28575"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We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create a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tree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-structured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document list in which only the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leaf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elements</a:t>
            </a:r>
            <a:r>
              <a:rPr lang="is-IS" dirty="0" smtClean="0">
                <a:latin typeface="Times New Roman" charset="0"/>
                <a:ea typeface="Times New Roman" charset="0"/>
                <a:cs typeface="Times New Roman" charset="0"/>
              </a:rPr>
              <a:t>…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I don't want to have XML documents with anything as a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root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element!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Sometimes we need to focus on the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trees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or the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leaves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on the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trees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Sometimes we need to focus on the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forest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The amazing capability of navigating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trees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and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forests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of information presupposes that those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trees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have been constructed completely and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before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the navigation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starts.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Some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repositories implemented the concept of a “project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root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”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with three subdirectories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trunk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branches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, and tags</a:t>
            </a:r>
            <a:r>
              <a:rPr lang="en-US" dirty="0" smtClean="0"/>
              <a:t>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65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trees</a:t>
            </a:r>
            <a:br>
              <a:rPr lang="en-US" dirty="0" smtClean="0"/>
            </a:br>
            <a:r>
              <a:rPr lang="en-US" dirty="0" smtClean="0"/>
              <a:t>processing data is forestry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living, growing thing</a:t>
            </a:r>
          </a:p>
          <a:p>
            <a:r>
              <a:rPr lang="en-US" dirty="0" smtClean="0"/>
              <a:t>Leaves, branches, root all distinct</a:t>
            </a:r>
          </a:p>
          <a:p>
            <a:r>
              <a:rPr lang="en-US" dirty="0" smtClean="0"/>
              <a:t>Classic shape: as wide as tall</a:t>
            </a:r>
          </a:p>
          <a:p>
            <a:r>
              <a:rPr lang="en-US" dirty="0" smtClean="0"/>
              <a:t>Branches don't intersect</a:t>
            </a:r>
          </a:p>
          <a:p>
            <a:r>
              <a:rPr lang="en-US" dirty="0" smtClean="0"/>
              <a:t>Tree and forest</a:t>
            </a:r>
          </a:p>
          <a:p>
            <a:r>
              <a:rPr lang="en-US" dirty="0" smtClean="0"/>
              <a:t>Overgrowth, getting lost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63687" y="2010878"/>
            <a:ext cx="3383282" cy="37871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</a:t>
            </a:r>
            <a:r>
              <a:rPr lang="en-US" sz="1100" dirty="0"/>
              <a:t>By Brian Green, CC BY-SA 2.0, https://</a:t>
            </a:r>
            <a:r>
              <a:rPr lang="en-US" sz="1100" dirty="0" err="1"/>
              <a:t>commons.wikimedia.org</a:t>
            </a:r>
            <a:r>
              <a:rPr lang="en-US" sz="1100" dirty="0"/>
              <a:t>/w/</a:t>
            </a:r>
            <a:r>
              <a:rPr lang="en-US" sz="1100" dirty="0" err="1"/>
              <a:t>index.php?curid</a:t>
            </a:r>
            <a:r>
              <a:rPr lang="en-US" sz="1100" dirty="0"/>
              <a:t>=13127021</a:t>
            </a:r>
          </a:p>
        </p:txBody>
      </p:sp>
    </p:spTree>
    <p:extLst>
      <p:ext uri="{BB962C8B-B14F-4D97-AF65-F5344CB8AC3E}">
        <p14:creationId xmlns:p14="http://schemas.microsoft.com/office/powerpoint/2010/main" val="37685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DOUBLING DOWN ON THE METAPHOR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Forests, jungles, woodlands, plantations</a:t>
            </a:r>
          </a:p>
          <a:p>
            <a:r>
              <a:rPr lang="en-US" dirty="0" smtClean="0"/>
              <a:t>Pollarding, coppicing, pruning, harvesting, slash and burn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5677" y="2010878"/>
            <a:ext cx="4829175" cy="271641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29215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"JUNGLE" IS  WAY TO SHIFT BLAME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Jungles are dangerous</a:t>
            </a:r>
          </a:p>
          <a:p>
            <a:r>
              <a:rPr lang="en-US" dirty="0" smtClean="0"/>
              <a:t>It's your own fault if something bad happened to you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1546" y="2017713"/>
            <a:ext cx="4588933" cy="34417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r>
              <a:rPr lang="en-US" sz="1100" dirty="0" smtClean="0"/>
              <a:t>; brave exploration by Eileen Ford-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11970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TREES ARE COMPLICATED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Tangled</a:t>
            </a:r>
          </a:p>
          <a:p>
            <a:r>
              <a:rPr lang="en-US" dirty="0" smtClean="0"/>
              <a:t>Intertwined with </a:t>
            </a:r>
            <a:r>
              <a:rPr lang="en-US" dirty="0" err="1" smtClean="0"/>
              <a:t>neighbours</a:t>
            </a:r>
            <a:endParaRPr lang="en-US" dirty="0" smtClean="0"/>
          </a:p>
          <a:p>
            <a:r>
              <a:rPr lang="en-US" dirty="0" smtClean="0"/>
              <a:t>Subterranean roots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1546" y="2017713"/>
            <a:ext cx="4588933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7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00" y="0"/>
            <a:ext cx="10058400" cy="627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7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is trees</a:t>
            </a:r>
            <a:br>
              <a:rPr lang="en-US" dirty="0"/>
            </a:br>
            <a:r>
              <a:rPr lang="en-US" dirty="0"/>
              <a:t>processing data is forestry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Data: aggregated organic growth for harvesting and using</a:t>
            </a:r>
          </a:p>
          <a:p>
            <a:r>
              <a:rPr lang="en-US" dirty="0" smtClean="0"/>
              <a:t>Processing: harvesting</a:t>
            </a:r>
          </a:p>
          <a:p>
            <a:r>
              <a:rPr lang="en-US" dirty="0" smtClean="0"/>
              <a:t>Security: pruning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2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100" y="0"/>
            <a:ext cx="10058400" cy="622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8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buildings</a:t>
            </a:r>
            <a:br>
              <a:rPr lang="en-US" dirty="0" smtClean="0"/>
            </a:br>
            <a:r>
              <a:rPr lang="en-US" dirty="0" smtClean="0"/>
              <a:t>processing data is construction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451579" y="1964932"/>
            <a:ext cx="9603275" cy="3450613"/>
          </a:xfrm>
          <a:solidFill>
            <a:srgbClr val="F7EBDF">
              <a:alpha val="69804"/>
            </a:srgbClr>
          </a:solidFill>
          <a:ln w="285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XML inherited and worsened SGML's legalistic tendencies, promoting a world of markup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built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to </a:t>
            </a:r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industrial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standards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The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solution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...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appears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to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be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in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deploying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a mix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of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element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types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some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of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which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are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hard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in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the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sense just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described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and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some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of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which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are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 smtClean="0">
                <a:latin typeface="Times New Roman" charset="0"/>
                <a:ea typeface="Times New Roman" charset="0"/>
                <a:cs typeface="Times New Roman" charset="0"/>
              </a:rPr>
              <a:t>plia</a:t>
            </a:r>
            <a:r>
              <a:rPr lang="en-US" dirty="0" err="1" smtClean="0">
                <a:latin typeface="Times New Roman" charset="0"/>
                <a:ea typeface="Times New Roman" charset="0"/>
                <a:cs typeface="Times New Roman" charset="0"/>
              </a:rPr>
              <a:t>ble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or even soft, to serve as a kind of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spackle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or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carpenter's putty</a:t>
            </a:r>
            <a:r>
              <a:rPr lang="is-IS" dirty="0" smtClean="0">
                <a:latin typeface="Times New Roman" charset="0"/>
                <a:ea typeface="Times New Roman" charset="0"/>
                <a:cs typeface="Times New Roman" charset="0"/>
              </a:rPr>
              <a:t>…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While we may have calmed down a bit from the heroic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architect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model of Howard Roark in The Fountainhead, markup language creators still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expect to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be able to lay things out as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plans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and have them faithfully executed by others who will live up to our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184953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buildings</a:t>
            </a:r>
            <a:br>
              <a:rPr lang="en-US" dirty="0" smtClean="0"/>
            </a:br>
            <a:r>
              <a:rPr lang="en-US" dirty="0" smtClean="0"/>
              <a:t>processing data is construction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Intentional, built by humans</a:t>
            </a:r>
          </a:p>
          <a:p>
            <a:r>
              <a:rPr lang="en-US" dirty="0" smtClean="0"/>
              <a:t>Robust, solid, durable</a:t>
            </a:r>
          </a:p>
          <a:p>
            <a:r>
              <a:rPr lang="en-US" dirty="0" smtClean="0"/>
              <a:t>Plans and inspections</a:t>
            </a:r>
          </a:p>
          <a:p>
            <a:r>
              <a:rPr lang="en-US" dirty="0" smtClean="0"/>
              <a:t>There is a door/wall/fence/border</a:t>
            </a:r>
          </a:p>
          <a:p>
            <a:r>
              <a:rPr lang="en-US" dirty="0" smtClean="0"/>
              <a:t>Owned</a:t>
            </a:r>
          </a:p>
          <a:p>
            <a:r>
              <a:rPr lang="en-US" dirty="0" smtClean="0"/>
              <a:t>Collapse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2341" y="2010879"/>
            <a:ext cx="3711354" cy="34485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5824834"/>
            <a:ext cx="12573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</a:t>
            </a:r>
            <a:r>
              <a:rPr lang="en-US" sz="1100" dirty="0"/>
              <a:t>: By By National Institute for Occupational Safety and Health (NIOSH) from USA - LeBlanc Construction Photos 2012, Public Domain, https://</a:t>
            </a:r>
            <a:r>
              <a:rPr lang="en-US" sz="1100" dirty="0" err="1"/>
              <a:t>commons.wikimedia.org</a:t>
            </a:r>
            <a:r>
              <a:rPr lang="en-US" sz="1100" dirty="0"/>
              <a:t>/w/</a:t>
            </a:r>
            <a:r>
              <a:rPr lang="en-US" sz="1100" dirty="0" err="1"/>
              <a:t>index.php?curid</a:t>
            </a:r>
            <a:r>
              <a:rPr lang="en-US" sz="1100" dirty="0"/>
              <a:t>=39732298</a:t>
            </a:r>
          </a:p>
        </p:txBody>
      </p:sp>
    </p:spTree>
    <p:extLst>
      <p:ext uri="{BB962C8B-B14F-4D97-AF65-F5344CB8AC3E}">
        <p14:creationId xmlns:p14="http://schemas.microsoft.com/office/powerpoint/2010/main" val="160078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CATHEDRALS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vision spanning generations</a:t>
            </a:r>
          </a:p>
          <a:p>
            <a:r>
              <a:rPr lang="en-US" dirty="0" smtClean="0"/>
              <a:t>Aesthetics matter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597537" y="904127"/>
            <a:ext cx="6118509" cy="431025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44744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476524" y="761523"/>
            <a:ext cx="6092189" cy="456914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SKYSCRAPERS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Scaffolding, cranes need their own plans</a:t>
            </a:r>
          </a:p>
          <a:p>
            <a:r>
              <a:rPr lang="en-US" dirty="0" smtClean="0"/>
              <a:t>Subterranean support infrastructure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13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Prefab Sheds</a:t>
            </a:r>
            <a:endParaRPr lang="en-US" sz="11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585" y="2015732"/>
            <a:ext cx="4953269" cy="384048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PRE-FAB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Parts and instructions</a:t>
            </a:r>
          </a:p>
          <a:p>
            <a:r>
              <a:rPr lang="en-US" dirty="0" smtClean="0"/>
              <a:t>Ease of assembly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96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DRY STONE WALLS, BRICK WALLS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Standard components</a:t>
            </a:r>
          </a:p>
          <a:p>
            <a:r>
              <a:rPr lang="en-US" dirty="0" smtClean="0"/>
              <a:t>Ease of assembly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75"/>
          <a:stretch/>
        </p:blipFill>
        <p:spPr>
          <a:xfrm>
            <a:off x="6556879" y="2017713"/>
            <a:ext cx="4358266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is buildings</a:t>
            </a:r>
            <a:br>
              <a:rPr lang="en-US" dirty="0"/>
            </a:br>
            <a:r>
              <a:rPr lang="en-US" dirty="0"/>
              <a:t>processing data is construction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Data: singular designed artifacts for entering and owning</a:t>
            </a:r>
          </a:p>
          <a:p>
            <a:r>
              <a:rPr lang="en-US" dirty="0" smtClean="0"/>
              <a:t>Processing: construction</a:t>
            </a:r>
          </a:p>
          <a:p>
            <a:r>
              <a:rPr lang="en-US" dirty="0" smtClean="0"/>
              <a:t>Security: inspections &amp; standards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96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500" y="0"/>
            <a:ext cx="10058400" cy="622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78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METAPHORS HIGHLIGHT DIFFERENT THINGS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What kind of thing is data? </a:t>
            </a:r>
          </a:p>
          <a:p>
            <a:pPr lvl="1"/>
            <a:r>
              <a:rPr lang="en-US" dirty="0" smtClean="0"/>
              <a:t>How do we manage and organize it?</a:t>
            </a:r>
          </a:p>
          <a:p>
            <a:r>
              <a:rPr lang="en-US" dirty="0" smtClean="0"/>
              <a:t>What is its structure? </a:t>
            </a:r>
          </a:p>
          <a:p>
            <a:pPr lvl="1"/>
            <a:r>
              <a:rPr lang="en-US" dirty="0" smtClean="0"/>
              <a:t>What structures do we handle?</a:t>
            </a:r>
          </a:p>
          <a:p>
            <a:r>
              <a:rPr lang="en-US" dirty="0" smtClean="0"/>
              <a:t>What is it for? </a:t>
            </a:r>
          </a:p>
          <a:p>
            <a:pPr lvl="1"/>
            <a:r>
              <a:rPr lang="en-US" dirty="0" smtClean="0"/>
              <a:t>What operations do we support?</a:t>
            </a:r>
          </a:p>
          <a:p>
            <a:r>
              <a:rPr lang="en-US" dirty="0" smtClean="0"/>
              <a:t>What do we fear? </a:t>
            </a:r>
          </a:p>
          <a:p>
            <a:pPr lvl="1"/>
            <a:r>
              <a:rPr lang="en-US" dirty="0" smtClean="0"/>
              <a:t>What do we protect against?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86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fluid</a:t>
            </a:r>
            <a:br>
              <a:rPr lang="en-US" dirty="0" smtClean="0"/>
            </a:br>
            <a:r>
              <a:rPr lang="en-US" dirty="0" smtClean="0"/>
              <a:t>processing data is plumbing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451579" y="1964932"/>
            <a:ext cx="9603275" cy="3450613"/>
          </a:xfrm>
          <a:solidFill>
            <a:srgbClr val="F7EBDF">
              <a:alpha val="69804"/>
            </a:srgbClr>
          </a:solidFill>
          <a:ln w="28575"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pipelining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invites computational efficiency by making it possible to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stream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flow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of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information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XML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parsing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and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validation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is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widely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regarded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as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a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performance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b="1" dirty="0" err="1" smtClean="0">
                <a:latin typeface="Times New Roman" charset="0"/>
                <a:ea typeface="Times New Roman" charset="0"/>
                <a:cs typeface="Times New Roman" charset="0"/>
              </a:rPr>
              <a:t>bottleneck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in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the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 smtClean="0">
                <a:latin typeface="Times New Roman" charset="0"/>
                <a:ea typeface="Times New Roman" charset="0"/>
                <a:cs typeface="Times New Roman" charset="0"/>
              </a:rPr>
              <a:t>processing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... </a:t>
            </a:r>
            <a:endParaRPr lang="de-DE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It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meant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that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they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would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have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to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preprocess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the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data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before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they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could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b="1" dirty="0" err="1" smtClean="0">
                <a:latin typeface="Times New Roman" charset="0"/>
                <a:ea typeface="Times New Roman" charset="0"/>
                <a:cs typeface="Times New Roman" charset="0"/>
              </a:rPr>
              <a:t>pour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it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into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their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 smtClean="0">
                <a:latin typeface="Times New Roman" charset="0"/>
                <a:ea typeface="Times New Roman" charset="0"/>
                <a:cs typeface="Times New Roman" charset="0"/>
              </a:rPr>
              <a:t>tool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de-DE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This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paper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is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about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converting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huge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b="1" dirty="0" err="1" smtClean="0">
                <a:latin typeface="Times New Roman" charset="0"/>
                <a:ea typeface="Times New Roman" charset="0"/>
                <a:cs typeface="Times New Roman" charset="0"/>
              </a:rPr>
              <a:t>volumes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of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Rich Text Format (RTF) legal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commentary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to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XML.</a:t>
            </a:r>
            <a:endParaRPr lang="de-DE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This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allows a programmer to focus on its implementation without worrying about the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plumbing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details.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...this could be because we've successfully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leaked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information in error messages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...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88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fluid</a:t>
            </a:r>
            <a:br>
              <a:rPr lang="en-US" dirty="0" smtClean="0"/>
            </a:br>
            <a:r>
              <a:rPr lang="en-US" dirty="0" smtClean="0"/>
              <a:t>processing data is plumbing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Neither made or grown, just collected</a:t>
            </a:r>
          </a:p>
          <a:p>
            <a:r>
              <a:rPr lang="en-US" dirty="0" smtClean="0"/>
              <a:t>Amorphous and undifferentiated</a:t>
            </a:r>
          </a:p>
          <a:p>
            <a:r>
              <a:rPr lang="en-US" dirty="0" smtClean="0"/>
              <a:t>Flowing continually</a:t>
            </a:r>
          </a:p>
          <a:p>
            <a:r>
              <a:rPr lang="en-US" dirty="0" smtClean="0"/>
              <a:t>Flows and pools of its own accord</a:t>
            </a:r>
          </a:p>
          <a:p>
            <a:r>
              <a:rPr lang="en-US" dirty="0" smtClean="0"/>
              <a:t>Flooding, drowning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1466" y="2017713"/>
            <a:ext cx="4589013" cy="34417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7194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IRRIGATION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Distribution, fan-out</a:t>
            </a:r>
          </a:p>
          <a:p>
            <a:r>
              <a:rPr lang="en-US" dirty="0" smtClean="0"/>
              <a:t>Leaks are a performance consideration</a:t>
            </a:r>
          </a:p>
        </p:txBody>
      </p:sp>
      <p:pic>
        <p:nvPicPr>
          <p:cNvPr id="7" name="Picture 6" descr="IMG_08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76053" y="2015732"/>
            <a:ext cx="5078801" cy="380910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Ian Ford-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2683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"LEAK" HIDES RESPONSIBILITY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Blaming data for its own condition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1546" y="2017713"/>
            <a:ext cx="4588933" cy="344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68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SEWAGE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Cleaning, filtering</a:t>
            </a:r>
          </a:p>
          <a:p>
            <a:r>
              <a:rPr lang="en-US" dirty="0" smtClean="0"/>
              <a:t>Linear processing</a:t>
            </a:r>
            <a:endParaRPr lang="en-US" dirty="0"/>
          </a:p>
          <a:p>
            <a:r>
              <a:rPr lang="en-US" dirty="0" smtClean="0"/>
              <a:t>Only the end result matters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9874" y="2015732"/>
            <a:ext cx="5554980" cy="37062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</a:t>
            </a:r>
            <a:r>
              <a:rPr lang="en-US" sz="1100" dirty="0"/>
              <a:t>: By Nick Allen - Own work, CC BY-SA 4.0, https://</a:t>
            </a:r>
            <a:r>
              <a:rPr lang="en-US" sz="1100" dirty="0" err="1"/>
              <a:t>commons.wikimedia.org</a:t>
            </a:r>
            <a:r>
              <a:rPr lang="en-US" sz="1100" dirty="0"/>
              <a:t>/w/</a:t>
            </a:r>
            <a:r>
              <a:rPr lang="en-US" sz="1100" dirty="0" err="1"/>
              <a:t>index.php?curid</a:t>
            </a:r>
            <a:r>
              <a:rPr lang="en-US" sz="1100" dirty="0"/>
              <a:t>=47368571</a:t>
            </a:r>
          </a:p>
        </p:txBody>
      </p:sp>
    </p:spTree>
    <p:extLst>
      <p:ext uri="{BB962C8B-B14F-4D97-AF65-F5344CB8AC3E}">
        <p14:creationId xmlns:p14="http://schemas.microsoft.com/office/powerpoint/2010/main" val="28741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PLANT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Fractionation</a:t>
            </a:r>
          </a:p>
          <a:p>
            <a:r>
              <a:rPr lang="en-US" dirty="0" smtClean="0"/>
              <a:t>Complex feedbacks</a:t>
            </a:r>
            <a:endParaRPr lang="en-US" dirty="0"/>
          </a:p>
          <a:p>
            <a:r>
              <a:rPr lang="en-US" dirty="0" smtClean="0"/>
              <a:t>Chemical process control</a:t>
            </a:r>
          </a:p>
          <a:p>
            <a:r>
              <a:rPr lang="en-US" dirty="0" err="1" smtClean="0"/>
              <a:t>Deanonymization</a:t>
            </a:r>
            <a:endParaRPr lang="en-US" dirty="0" smtClean="0"/>
          </a:p>
          <a:p>
            <a:r>
              <a:rPr lang="en-US" dirty="0" smtClean="0"/>
              <a:t>Pollution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670" y="2015732"/>
            <a:ext cx="5694184" cy="379908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</a:t>
            </a:r>
            <a:r>
              <a:rPr lang="en-US" sz="1100" dirty="0"/>
              <a:t>: By </a:t>
            </a:r>
            <a:r>
              <a:rPr lang="en-US" sz="1100" dirty="0" err="1"/>
              <a:t>Secl</a:t>
            </a:r>
            <a:r>
              <a:rPr lang="en-US" sz="1100" dirty="0"/>
              <a:t> - Own work, CC BY 3.0, https://</a:t>
            </a:r>
            <a:r>
              <a:rPr lang="en-US" sz="1100" dirty="0" err="1"/>
              <a:t>commons.wikimedia.org</a:t>
            </a:r>
            <a:r>
              <a:rPr lang="en-US" sz="1100" dirty="0"/>
              <a:t>/w/</a:t>
            </a:r>
            <a:r>
              <a:rPr lang="en-US" sz="1100" dirty="0" err="1"/>
              <a:t>index.php?curid</a:t>
            </a:r>
            <a:r>
              <a:rPr lang="en-US" sz="1100" dirty="0"/>
              <a:t>=7500704</a:t>
            </a:r>
          </a:p>
        </p:txBody>
      </p:sp>
    </p:spTree>
    <p:extLst>
      <p:ext uri="{BB962C8B-B14F-4D97-AF65-F5344CB8AC3E}">
        <p14:creationId xmlns:p14="http://schemas.microsoft.com/office/powerpoint/2010/main" val="179086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is fluid</a:t>
            </a:r>
            <a:br>
              <a:rPr lang="en-US" dirty="0"/>
            </a:br>
            <a:r>
              <a:rPr lang="en-US" dirty="0"/>
              <a:t>processing data is plumbing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Data: chaotic inanimate force of nature, for channeling and distributing</a:t>
            </a:r>
          </a:p>
          <a:p>
            <a:r>
              <a:rPr lang="en-US" dirty="0" smtClean="0"/>
              <a:t>Processing: containment and redirection</a:t>
            </a:r>
          </a:p>
          <a:p>
            <a:r>
              <a:rPr lang="en-US" dirty="0" smtClean="0"/>
              <a:t>Security: containment at scale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9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800" y="12700"/>
            <a:ext cx="10058400" cy="622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36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a textile</a:t>
            </a:r>
            <a:br>
              <a:rPr lang="en-US" dirty="0" smtClean="0"/>
            </a:br>
            <a:r>
              <a:rPr lang="en-US" dirty="0" smtClean="0"/>
              <a:t>processing data is weaving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451579" y="1964932"/>
            <a:ext cx="9603275" cy="3450613"/>
          </a:xfrm>
          <a:solidFill>
            <a:srgbClr val="F7EBDF">
              <a:alpha val="69804"/>
            </a:srgbClr>
          </a:solidFill>
          <a:ln w="28575">
            <a:solidFill>
              <a:schemeClr val="accent1"/>
            </a:solidFill>
          </a:ln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Furthermore, there exists software that will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weave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the same specification above into easily readable hyperlinked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documentation.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 cybersecurity digital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thread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requires standardized languages, data formats, taxonomies, and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metrics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knowledge is all sort of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knitted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together, or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woven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like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cloth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and each piece of knowledge is only meaningful or useful because of the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o</a:t>
            </a:r>
            <a:r>
              <a:rPr lang="de-DE" dirty="0" err="1" smtClean="0">
                <a:latin typeface="Times New Roman" charset="0"/>
                <a:ea typeface="Times New Roman" charset="0"/>
                <a:cs typeface="Times New Roman" charset="0"/>
              </a:rPr>
              <a:t>ther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 smtClean="0">
                <a:latin typeface="Times New Roman" charset="0"/>
                <a:ea typeface="Times New Roman" charset="0"/>
                <a:cs typeface="Times New Roman" charset="0"/>
              </a:rPr>
              <a:t>pieces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de-DE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I also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think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we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are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doing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some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new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thinking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combining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some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old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b="1" dirty="0" err="1" smtClean="0">
                <a:latin typeface="Times New Roman" charset="0"/>
                <a:ea typeface="Times New Roman" charset="0"/>
                <a:cs typeface="Times New Roman" charset="0"/>
              </a:rPr>
              <a:t>clothes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into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new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b="1" dirty="0" err="1">
                <a:latin typeface="Times New Roman" charset="0"/>
                <a:ea typeface="Times New Roman" charset="0"/>
                <a:cs typeface="Times New Roman" charset="0"/>
              </a:rPr>
              <a:t>outfits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de-DE" b="1" dirty="0" err="1" smtClean="0">
                <a:latin typeface="Times New Roman" charset="0"/>
                <a:ea typeface="Times New Roman" charset="0"/>
                <a:cs typeface="Times New Roman" charset="0"/>
              </a:rPr>
              <a:t>knitting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some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dirty="0" err="1">
                <a:latin typeface="Times New Roman" charset="0"/>
                <a:ea typeface="Times New Roman" charset="0"/>
                <a:cs typeface="Times New Roman" charset="0"/>
              </a:rPr>
              <a:t>new</a:t>
            </a:r>
            <a:r>
              <a:rPr lang="de-DE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b="1" dirty="0" err="1" smtClean="0">
                <a:latin typeface="Times New Roman" charset="0"/>
                <a:ea typeface="Times New Roman" charset="0"/>
                <a:cs typeface="Times New Roman" charset="0"/>
              </a:rPr>
              <a:t>fabric</a:t>
            </a:r>
            <a:endParaRPr lang="de-DE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There are lots of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XML-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clad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web APIs out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there.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We must treat every new act of building as an opportunity to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mend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some rent in the existing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cloth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...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74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a textile</a:t>
            </a:r>
            <a:br>
              <a:rPr lang="en-US" dirty="0" smtClean="0"/>
            </a:br>
            <a:r>
              <a:rPr lang="en-US" dirty="0" smtClean="0"/>
              <a:t>processing data is weaving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Intentional, crafted by humans</a:t>
            </a:r>
          </a:p>
          <a:p>
            <a:r>
              <a:rPr lang="en-US" dirty="0" smtClean="0"/>
              <a:t>Complex, tangled, holistic, layered, flexible</a:t>
            </a:r>
          </a:p>
          <a:p>
            <a:r>
              <a:rPr lang="en-US" dirty="0" smtClean="0"/>
              <a:t>Human scale in time and size</a:t>
            </a:r>
          </a:p>
          <a:p>
            <a:r>
              <a:rPr lang="en-US" dirty="0" smtClean="0"/>
              <a:t>Wears out, needs repair</a:t>
            </a:r>
          </a:p>
          <a:p>
            <a:r>
              <a:rPr lang="en-US" dirty="0" smtClean="0"/>
              <a:t>Tearing, unraveling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7455" y="2017713"/>
            <a:ext cx="4277115" cy="34417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93557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METAPHORS HIGHLIGHT DIFFERENT THINGS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Documents: singular authored human artifacts for sharing and cherishing</a:t>
            </a:r>
          </a:p>
          <a:p>
            <a:r>
              <a:rPr lang="en-US" dirty="0" smtClean="0"/>
              <a:t>Trees: aggregated organic growth for harvesting and using</a:t>
            </a:r>
          </a:p>
          <a:p>
            <a:r>
              <a:rPr lang="en-US" dirty="0" smtClean="0"/>
              <a:t>Buildings: singular designed artifacts for entering and owning</a:t>
            </a:r>
          </a:p>
          <a:p>
            <a:r>
              <a:rPr lang="en-US" dirty="0" smtClean="0"/>
              <a:t>Places: indeterminate background for journeying and exploring</a:t>
            </a:r>
          </a:p>
          <a:p>
            <a:r>
              <a:rPr lang="en-US" dirty="0" smtClean="0"/>
              <a:t>Fluid: chaotic inanimate force of nature, for channeling and distributing</a:t>
            </a:r>
          </a:p>
          <a:p>
            <a:r>
              <a:rPr lang="en-US" dirty="0" smtClean="0"/>
              <a:t>Textiles: patterned intimate human artifacts for comforting and protecting</a:t>
            </a:r>
          </a:p>
          <a:p>
            <a:r>
              <a:rPr lang="en-US" dirty="0" smtClean="0"/>
              <a:t>Music: multi-dimensional communally created performances for mutual enjoyment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286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DOUBLING DOWN ON THE METAPHOR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Knitting, quilting, stitching, embroidering</a:t>
            </a:r>
          </a:p>
          <a:p>
            <a:r>
              <a:rPr lang="en-US" dirty="0" smtClean="0"/>
              <a:t>Knitting patterns, sewing patterns</a:t>
            </a:r>
          </a:p>
          <a:p>
            <a:r>
              <a:rPr lang="en-US" dirty="0" err="1" smtClean="0"/>
              <a:t>Whitework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0965" y="2010878"/>
            <a:ext cx="4843887" cy="272468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By Mary </a:t>
            </a:r>
            <a:r>
              <a:rPr lang="en-US" sz="1100" dirty="0" err="1" smtClean="0"/>
              <a:t>Holstege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98690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is a textile</a:t>
            </a:r>
            <a:br>
              <a:rPr lang="en-US" dirty="0"/>
            </a:br>
            <a:r>
              <a:rPr lang="en-US" dirty="0"/>
              <a:t>processing data is weaving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Data: patterned intimate human artifacts for comforting and protecting</a:t>
            </a:r>
          </a:p>
          <a:p>
            <a:r>
              <a:rPr lang="en-US" dirty="0" smtClean="0"/>
              <a:t>Processing: fabricating</a:t>
            </a:r>
          </a:p>
          <a:p>
            <a:r>
              <a:rPr lang="en-US" dirty="0" smtClean="0"/>
              <a:t>Security: mending (maintenance)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373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0" y="-25400"/>
            <a:ext cx="10058400" cy="623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0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music</a:t>
            </a:r>
            <a:br>
              <a:rPr lang="en-US" dirty="0" smtClean="0"/>
            </a:br>
            <a:r>
              <a:rPr lang="en-US" dirty="0" smtClean="0"/>
              <a:t>processing data is performing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451579" y="1964932"/>
            <a:ext cx="9603275" cy="3450613"/>
          </a:xfrm>
          <a:solidFill>
            <a:srgbClr val="F7EBDF">
              <a:alpha val="69804"/>
            </a:srgbClr>
          </a:solidFill>
          <a:ln w="285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..error handling and many other options used to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tune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XML processes.                                                                           </a:t>
            </a: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That degree of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harmony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between logical and physical structure was not required in ISO 8879                                                     </a:t>
            </a: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...differences intentional[</a:t>
            </a:r>
            <a:r>
              <a:rPr lang="en-US" dirty="0" err="1">
                <a:latin typeface="Times New Roman" charset="0"/>
                <a:ea typeface="Times New Roman" charset="0"/>
                <a:cs typeface="Times New Roman" charset="0"/>
              </a:rPr>
              <a:t>ly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] designed into JSON specifically as a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counterpoint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to XML “complexity”</a:t>
            </a:r>
          </a:p>
        </p:txBody>
      </p:sp>
    </p:spTree>
    <p:extLst>
      <p:ext uri="{BB962C8B-B14F-4D97-AF65-F5344CB8AC3E}">
        <p14:creationId xmlns:p14="http://schemas.microsoft.com/office/powerpoint/2010/main" val="17875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music</a:t>
            </a:r>
            <a:br>
              <a:rPr lang="en-US" dirty="0" smtClean="0"/>
            </a:br>
            <a:r>
              <a:rPr lang="en-US" dirty="0" smtClean="0"/>
              <a:t>processing data is performing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Created together by humans</a:t>
            </a:r>
          </a:p>
          <a:p>
            <a:r>
              <a:rPr lang="en-US" dirty="0" smtClean="0"/>
              <a:t>Beautiful, emotional</a:t>
            </a:r>
          </a:p>
          <a:p>
            <a:r>
              <a:rPr lang="en-US" dirty="0" smtClean="0"/>
              <a:t>Participatory</a:t>
            </a:r>
          </a:p>
          <a:p>
            <a:r>
              <a:rPr lang="en-US" dirty="0" smtClean="0"/>
              <a:t>Performed</a:t>
            </a:r>
          </a:p>
          <a:p>
            <a:r>
              <a:rPr lang="en-US" dirty="0" err="1" smtClean="0"/>
              <a:t>Emphemeral</a:t>
            </a:r>
            <a:endParaRPr lang="en-US" dirty="0" smtClean="0"/>
          </a:p>
          <a:p>
            <a:r>
              <a:rPr lang="en-US" dirty="0" smtClean="0"/>
              <a:t>Disharmony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4682" y="2017713"/>
            <a:ext cx="4442661" cy="34417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5824834"/>
            <a:ext cx="9384030" cy="26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Photo: Mary </a:t>
            </a:r>
            <a:r>
              <a:rPr lang="en-US" sz="1100" dirty="0" err="1" smtClean="0"/>
              <a:t>Holstege</a:t>
            </a:r>
            <a:r>
              <a:rPr lang="en-US" sz="1100" dirty="0" smtClean="0"/>
              <a:t>; Music by Anomaly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31166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is music</a:t>
            </a:r>
            <a:br>
              <a:rPr lang="en-US" dirty="0"/>
            </a:br>
            <a:r>
              <a:rPr lang="en-US" dirty="0"/>
              <a:t>processing data is performing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Data: multi-dimensional communally created performances for mutual enjoyment</a:t>
            </a:r>
          </a:p>
          <a:p>
            <a:r>
              <a:rPr lang="en-US" dirty="0" smtClean="0"/>
              <a:t>Processing: performing</a:t>
            </a:r>
          </a:p>
          <a:p>
            <a:r>
              <a:rPr lang="en-US" dirty="0" smtClean="0"/>
              <a:t>Security: practice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92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METAPHORS SAY ABOUT DATA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0130745"/>
              </p:ext>
            </p:extLst>
          </p:nvPr>
        </p:nvGraphicFramePr>
        <p:xfrm>
          <a:off x="1181152" y="1798698"/>
          <a:ext cx="10591748" cy="377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0262"/>
                <a:gridCol w="2190964"/>
                <a:gridCol w="1688412"/>
                <a:gridCol w="1474470"/>
                <a:gridCol w="2560320"/>
                <a:gridCol w="141732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is</a:t>
                      </a:r>
                      <a:r>
                        <a:rPr lang="is-I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Sharing?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Patterns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Agent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Document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Passed around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Written once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Linear, paged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Author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Place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Traversed by many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Invasion,</a:t>
                      </a:r>
                    </a:p>
                    <a:p>
                      <a:r>
                        <a:rPr lang="en-US" dirty="0" smtClean="0"/>
                        <a:t>Getting lost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Background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Travelers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Trees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Overgrowth,</a:t>
                      </a:r>
                    </a:p>
                    <a:p>
                      <a:r>
                        <a:rPr lang="en-US" dirty="0" smtClean="0"/>
                        <a:t>Getting</a:t>
                      </a:r>
                      <a:r>
                        <a:rPr lang="en-US" baseline="0" dirty="0" smtClean="0"/>
                        <a:t> lost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Growth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Branching, untangled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Trees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Building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Controlled</a:t>
                      </a:r>
                      <a:r>
                        <a:rPr lang="en-US" baseline="0" dirty="0" smtClean="0"/>
                        <a:t> access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Collapse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Planned,</a:t>
                      </a:r>
                      <a:r>
                        <a:rPr lang="en-US" baseline="0" dirty="0" smtClean="0"/>
                        <a:t> repetitive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Architect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Fluid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Distributed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Leaks, drowning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Constant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Fluid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Textile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Personal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Tearing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Flexible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Intertwined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Weaver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Music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Created/experienced</a:t>
                      </a:r>
                      <a:r>
                        <a:rPr lang="en-US" baseline="0" dirty="0" smtClean="0"/>
                        <a:t> together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Disharmony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Intricate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Complex, N-dimensional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Community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481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400" y="12700"/>
            <a:ext cx="10058400" cy="623386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89700" y="1524000"/>
            <a:ext cx="342900" cy="254000"/>
          </a:xfrm>
          <a:prstGeom prst="rect">
            <a:avLst/>
          </a:prstGeom>
          <a:solidFill>
            <a:srgbClr val="074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394200" y="1447800"/>
            <a:ext cx="812800" cy="330200"/>
          </a:xfrm>
          <a:prstGeom prst="rect">
            <a:avLst/>
          </a:prstGeom>
          <a:solidFill>
            <a:srgbClr val="074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6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DOCUMENTS</a:t>
            </a:r>
            <a:br>
              <a:rPr lang="en-US" dirty="0" smtClean="0"/>
            </a:br>
            <a:r>
              <a:rPr lang="en-US" dirty="0" smtClean="0"/>
              <a:t>PROCESSING data IS CLERKING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1964932"/>
            <a:ext cx="9603275" cy="3450613"/>
          </a:xfrm>
          <a:solidFill>
            <a:srgbClr val="F7EBDF">
              <a:alpha val="69804"/>
            </a:srgbClr>
          </a:solidFill>
          <a:ln w="28575"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As illustrated by the excerpt from Clapton's Wikipedia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page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below</a:t>
            </a:r>
            <a:r>
              <a:rPr lang="is-IS" dirty="0" smtClean="0">
                <a:latin typeface="Times New Roman" charset="0"/>
                <a:ea typeface="Times New Roman" charset="0"/>
                <a:cs typeface="Times New Roman" charset="0"/>
              </a:rPr>
              <a:t>…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The horizontal slider at the top of the screen provides an alternate way to quickly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scroll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through the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stages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When a block of digital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files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are transferred from an </a:t>
            </a:r>
            <a:r>
              <a:rPr lang="en-US" dirty="0" err="1">
                <a:latin typeface="Times New Roman" charset="0"/>
                <a:ea typeface="Times New Roman" charset="0"/>
                <a:cs typeface="Times New Roman" charset="0"/>
              </a:rPr>
              <a:t>organisation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 to the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Archives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it is a requirement that a CSV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file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is provided with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the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data containing some metadata about each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file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or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folder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Digital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folder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- A digital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folder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(also known as a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directory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is a computer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cataloguing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structure that can contain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files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and/or more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d</a:t>
            </a:r>
            <a:r>
              <a:rPr lang="de-DE" dirty="0" err="1" smtClean="0">
                <a:latin typeface="Times New Roman" charset="0"/>
                <a:ea typeface="Times New Roman" charset="0"/>
                <a:cs typeface="Times New Roman" charset="0"/>
              </a:rPr>
              <a:t>igital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b="1" dirty="0" err="1" smtClean="0">
                <a:latin typeface="Times New Roman" charset="0"/>
                <a:ea typeface="Times New Roman" charset="0"/>
                <a:cs typeface="Times New Roman" charset="0"/>
              </a:rPr>
              <a:t>folders</a:t>
            </a:r>
            <a:r>
              <a:rPr lang="de-DE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de-DE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Some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files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in the system are, in effect, transient and so do not require 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archiving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112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DOCUMENTS,</a:t>
            </a:r>
            <a:br>
              <a:rPr lang="en-US" dirty="0" smtClean="0"/>
            </a:br>
            <a:r>
              <a:rPr lang="en-US" dirty="0" smtClean="0"/>
              <a:t>PROCESSING DATA IS CLERKING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Authored by humans</a:t>
            </a:r>
          </a:p>
          <a:p>
            <a:r>
              <a:rPr lang="en-US" dirty="0" smtClean="0"/>
              <a:t>Human scale in time and space</a:t>
            </a:r>
          </a:p>
          <a:p>
            <a:r>
              <a:rPr lang="en-US" dirty="0" smtClean="0"/>
              <a:t>Mostly words</a:t>
            </a:r>
          </a:p>
          <a:p>
            <a:r>
              <a:rPr lang="en-US" dirty="0" smtClean="0"/>
              <a:t>Data doesn't change</a:t>
            </a:r>
          </a:p>
          <a:p>
            <a:r>
              <a:rPr lang="en-US" dirty="0" smtClean="0"/>
              <a:t>Data is for sharing</a:t>
            </a:r>
          </a:p>
          <a:p>
            <a:r>
              <a:rPr lang="en-US" dirty="0" smtClean="0"/>
              <a:t>Important and worth preserving</a:t>
            </a:r>
          </a:p>
          <a:p>
            <a:r>
              <a:rPr lang="en-US" dirty="0" smtClean="0"/>
              <a:t>Rot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2150" y="2190221"/>
            <a:ext cx="52863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8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IS DOCUMENTS,</a:t>
            </a:r>
            <a:br>
              <a:rPr lang="en-US" dirty="0" smtClean="0"/>
            </a:br>
            <a:r>
              <a:rPr lang="en-US" dirty="0" smtClean="0"/>
              <a:t>PROCESSING DATA IS CLERKING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Data: </a:t>
            </a:r>
            <a:r>
              <a:rPr lang="en-US" dirty="0"/>
              <a:t>singular authored human artifacts for sharing and </a:t>
            </a:r>
            <a:r>
              <a:rPr lang="en-US" dirty="0" smtClean="0"/>
              <a:t>cherishing</a:t>
            </a:r>
          </a:p>
          <a:p>
            <a:r>
              <a:rPr lang="en-US" dirty="0" smtClean="0"/>
              <a:t>Processing: curation</a:t>
            </a:r>
          </a:p>
          <a:p>
            <a:r>
              <a:rPr lang="en-US" dirty="0" smtClean="0"/>
              <a:t>Security: preservation</a:t>
            </a:r>
          </a:p>
        </p:txBody>
      </p:sp>
    </p:spTree>
    <p:extLst>
      <p:ext uri="{BB962C8B-B14F-4D97-AF65-F5344CB8AC3E}">
        <p14:creationId xmlns:p14="http://schemas.microsoft.com/office/powerpoint/2010/main" val="11012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00" y="25400"/>
            <a:ext cx="10058400" cy="624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18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48748</TotalTime>
  <Words>1578</Words>
  <Application>Microsoft Macintosh PowerPoint</Application>
  <PresentationFormat>Widescreen</PresentationFormat>
  <Paragraphs>256</Paragraphs>
  <Slides>46</Slides>
  <Notes>4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Calibri</vt:lpstr>
      <vt:lpstr>Gill Sans MT</vt:lpstr>
      <vt:lpstr>Times New Roman</vt:lpstr>
      <vt:lpstr>Arial</vt:lpstr>
      <vt:lpstr>Gallery</vt:lpstr>
      <vt:lpstr>Metaphors WE CODE BY</vt:lpstr>
      <vt:lpstr>PowerPoint Presentation</vt:lpstr>
      <vt:lpstr>METAPHORS HIGHLIGHT DIFFERENT THINGS</vt:lpstr>
      <vt:lpstr>METAPHORS HIGHLIGHT DIFFERENT THINGS</vt:lpstr>
      <vt:lpstr>PowerPoint Presentation</vt:lpstr>
      <vt:lpstr>DATA IS DOCUMENTS PROCESSING data IS CLERKING</vt:lpstr>
      <vt:lpstr>DATA IS DOCUMENTS, PROCESSING DATA IS CLERKING</vt:lpstr>
      <vt:lpstr>DATA IS DOCUMENTS, PROCESSING DATA IS CLERKING</vt:lpstr>
      <vt:lpstr>PowerPoint Presentation</vt:lpstr>
      <vt:lpstr>Data is a place processing data is journeying</vt:lpstr>
      <vt:lpstr>Data is a place processing data is journeying</vt:lpstr>
      <vt:lpstr>MARKING PATHS, MARKING BOUNDARIES</vt:lpstr>
      <vt:lpstr>Data is a place processing data is journeying</vt:lpstr>
      <vt:lpstr>PowerPoint Presentation</vt:lpstr>
      <vt:lpstr>Data is trees processing data is forestry</vt:lpstr>
      <vt:lpstr>Data is trees processing data is forestry</vt:lpstr>
      <vt:lpstr>DOUBLING DOWN ON THE METAPHOR</vt:lpstr>
      <vt:lpstr>"JUNGLE" IS  WAY TO SHIFT BLAME</vt:lpstr>
      <vt:lpstr>REAL TREES ARE COMPLICATED</vt:lpstr>
      <vt:lpstr>Data is trees processing data is forestry</vt:lpstr>
      <vt:lpstr>PowerPoint Presentation</vt:lpstr>
      <vt:lpstr>Data is buildings processing data is construction</vt:lpstr>
      <vt:lpstr>Data is buildings processing data is construction</vt:lpstr>
      <vt:lpstr>CATHEDRALS</vt:lpstr>
      <vt:lpstr>SKYSCRAPERS</vt:lpstr>
      <vt:lpstr>PRE-FAB</vt:lpstr>
      <vt:lpstr>DRY STONE WALLS, BRICK WALLS</vt:lpstr>
      <vt:lpstr>Data is buildings processing data is construction</vt:lpstr>
      <vt:lpstr>PowerPoint Presentation</vt:lpstr>
      <vt:lpstr>DATA is fluid processing data is plumbing</vt:lpstr>
      <vt:lpstr>DATA is fluid processing data is plumbing</vt:lpstr>
      <vt:lpstr>IRRIGATION</vt:lpstr>
      <vt:lpstr>"LEAK" HIDES RESPONSIBILITY</vt:lpstr>
      <vt:lpstr>SEWAGE TREATMENT</vt:lpstr>
      <vt:lpstr>CHEMICAL PLANT</vt:lpstr>
      <vt:lpstr>DATA is fluid processing data is plumbing</vt:lpstr>
      <vt:lpstr>PowerPoint Presentation</vt:lpstr>
      <vt:lpstr>Data is a textile processing data is weaving</vt:lpstr>
      <vt:lpstr>Data is a textile processing data is weaving</vt:lpstr>
      <vt:lpstr>DOUBLING DOWN ON THE METAPHOR</vt:lpstr>
      <vt:lpstr>Data is a textile processing data is weaving</vt:lpstr>
      <vt:lpstr>PowerPoint Presentation</vt:lpstr>
      <vt:lpstr>Data is music processing data is performing</vt:lpstr>
      <vt:lpstr>Data is music processing data is performing</vt:lpstr>
      <vt:lpstr>Data is music processing data is performing</vt:lpstr>
      <vt:lpstr>WHAT METAPHORS SAY ABOUT DATA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Metaphors WE CODE BY</dc:title>
  <dc:creator>Microsoft Office User</dc:creator>
  <cp:lastModifiedBy>Microsoft Office User</cp:lastModifiedBy>
  <cp:revision>142</cp:revision>
  <dcterms:created xsi:type="dcterms:W3CDTF">2018-06-28T18:27:00Z</dcterms:created>
  <dcterms:modified xsi:type="dcterms:W3CDTF">2018-08-16T16:25:45Z</dcterms:modified>
</cp:coreProperties>
</file>