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2" r:id="rId3"/>
    <p:sldId id="273" r:id="rId4"/>
    <p:sldId id="274" r:id="rId5"/>
    <p:sldId id="258" r:id="rId6"/>
    <p:sldId id="259" r:id="rId7"/>
    <p:sldId id="261" r:id="rId8"/>
    <p:sldId id="275" r:id="rId9"/>
    <p:sldId id="260" r:id="rId10"/>
    <p:sldId id="262" r:id="rId11"/>
    <p:sldId id="263" r:id="rId12"/>
    <p:sldId id="286" r:id="rId13"/>
    <p:sldId id="291" r:id="rId14"/>
    <p:sldId id="292" r:id="rId15"/>
    <p:sldId id="264" r:id="rId16"/>
    <p:sldId id="290" r:id="rId17"/>
    <p:sldId id="265" r:id="rId18"/>
    <p:sldId id="266" r:id="rId19"/>
    <p:sldId id="267" r:id="rId20"/>
    <p:sldId id="268" r:id="rId21"/>
    <p:sldId id="269" r:id="rId22"/>
    <p:sldId id="270" r:id="rId23"/>
    <p:sldId id="287" r:id="rId24"/>
    <p:sldId id="271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8" r:id="rId35"/>
    <p:sldId id="28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19" autoAdjust="0"/>
    <p:restoredTop sz="91618" autoAdjust="0"/>
  </p:normalViewPr>
  <p:slideViewPr>
    <p:cSldViewPr snapToGrid="0">
      <p:cViewPr varScale="1">
        <p:scale>
          <a:sx n="83" d="100"/>
          <a:sy n="83" d="100"/>
        </p:scale>
        <p:origin x="10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25BBA-E916-43D4-A468-A05C8D73C64F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776C3-C845-4F8D-A79B-CDCB3349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6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Joris</a:t>
            </a:r>
            <a:r>
              <a:rPr lang="en-US" dirty="0" smtClean="0"/>
              <a:t> van Zundert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776C3-C845-4F8D-A79B-CDCB334905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88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21C4-8672-4258-BB30-4C74A2B5FE68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5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A14E-9D27-419A-AE81-10EBF820B1EE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5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6455-7BC5-47B4-9652-E9FDDCABB197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4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FFE7-693B-4B2C-AAD1-B41D35D577A3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1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B6273-196C-46A2-BEA9-A0BD773AA986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9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648C-E649-4FB1-9F81-F5297FD5F784}" type="datetime1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6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467A-A3D6-42EC-97EE-7DA5B6C4179C}" type="datetime1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9F45-1A37-4E81-AD54-F44EA81C0325}" type="datetime1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1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343A-0D21-4ECD-830C-2A5C8B979208}" type="datetime1">
              <a:rPr lang="en-US" smtClean="0"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94D0-EF21-44FD-8AE0-421FE88F61D4}" type="datetime1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6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644E-B57A-43BB-B997-31E8207E7671}" type="datetime1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7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3A8AA-8A60-4E13-A6EE-B46B198B4BD2}" type="datetime1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8B69-2008-4599-8A8C-C06C1827C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8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are dependent </a:t>
            </a:r>
            <a:br>
              <a:rPr lang="en-US" dirty="0"/>
            </a:br>
            <a:r>
              <a:rPr lang="en-US" dirty="0"/>
              <a:t>works realized?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Jacob Jett &amp; David </a:t>
            </a:r>
            <a:r>
              <a:rPr lang="en-US" dirty="0" err="1"/>
              <a:t>Dubin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Balisage, The Markup Conference, Rockville, MD, 3 August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3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Encoded Snippet from Hardy’s Transcription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 &lt;p&gt;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="ed1"/&gt;We feel ourselves hurt most by a partial, censorious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="ed1"/&gt;paragraph, in &lt;</a:t>
            </a:r>
            <a:r>
              <a:rPr lang="en-US" dirty="0" err="1"/>
              <a:t>persName</a:t>
            </a:r>
            <a:r>
              <a:rPr lang="en-US" dirty="0"/>
              <a:t> ref="#</a:t>
            </a:r>
            <a:r>
              <a:rPr lang="en-US" dirty="0" err="1"/>
              <a:t>mathew_carey</a:t>
            </a:r>
            <a:r>
              <a:rPr lang="en-US" dirty="0"/>
              <a:t>"&gt;Mr. Carey's&lt;/</a:t>
            </a:r>
            <a:r>
              <a:rPr lang="en-US" dirty="0" err="1"/>
              <a:t>persName</a:t>
            </a:r>
            <a:r>
              <a:rPr lang="en-US" dirty="0"/>
              <a:t>&gt; second edition, of his ac-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="ed1"/&gt;count of the sickness, &amp;</a:t>
            </a:r>
            <a:r>
              <a:rPr lang="en-US" dirty="0" err="1"/>
              <a:t>amp;c</a:t>
            </a:r>
            <a:r>
              <a:rPr lang="en-US" dirty="0"/>
              <a:t>. in Philadelphia; pages 76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="ed1"/&gt;and 77, where he asperses the blacks alone, for having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="ed1"/&gt;taken the advantage of the distressed situation of the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="ed1"/&gt;people. That some extravagant prices were paid, we</a:t>
            </a:r>
            <a:br>
              <a:rPr lang="en-US" dirty="0"/>
            </a:br>
            <a:r>
              <a:rPr lang="en-US" dirty="0"/>
              <a:t> 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="ed1"/&gt;admit; but how came they to be demanded? the 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="ed1"/&gt;&lt;</a:t>
            </a:r>
            <a:r>
              <a:rPr lang="en-US" dirty="0" err="1"/>
              <a:t>fw</a:t>
            </a:r>
            <a:r>
              <a:rPr lang="en-US" dirty="0"/>
              <a:t> type="catch"&gt;reason&lt;/</a:t>
            </a:r>
            <a:r>
              <a:rPr lang="en-US" dirty="0" err="1"/>
              <a:t>fw</a:t>
            </a:r>
            <a:r>
              <a:rPr lang="en-US" dirty="0"/>
              <a:t>&gt;  &lt;</a:t>
            </a:r>
            <a:r>
              <a:rPr lang="en-US" dirty="0" err="1"/>
              <a:t>pb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="ed2" </a:t>
            </a:r>
            <a:r>
              <a:rPr lang="en-US" dirty="0" err="1"/>
              <a:t>facs</a:t>
            </a:r>
            <a:r>
              <a:rPr lang="en-US" dirty="0"/>
              <a:t>="009.jpg"/&gt;</a:t>
            </a:r>
            <a:br>
              <a:rPr lang="en-US" dirty="0"/>
            </a:br>
            <a:r>
              <a:rPr lang="en-US" dirty="0"/>
              <a:t>                &lt;</a:t>
            </a:r>
            <a:r>
              <a:rPr lang="en-US" dirty="0" err="1"/>
              <a:t>fw</a:t>
            </a:r>
            <a:r>
              <a:rPr lang="en-US" dirty="0"/>
              <a:t> type="</a:t>
            </a:r>
            <a:r>
              <a:rPr lang="en-US" dirty="0" err="1"/>
              <a:t>title_heading</a:t>
            </a:r>
            <a:r>
              <a:rPr lang="en-US" dirty="0"/>
              <a:t>"&gt;A NARRATIVE,&amp;</a:t>
            </a:r>
            <a:r>
              <a:rPr lang="en-US" dirty="0" err="1"/>
              <a:t>amp;c</a:t>
            </a:r>
            <a:r>
              <a:rPr lang="en-US" dirty="0"/>
              <a:t>.&lt;/</a:t>
            </a:r>
            <a:r>
              <a:rPr lang="en-US" dirty="0" err="1"/>
              <a:t>fw</a:t>
            </a:r>
            <a:r>
              <a:rPr lang="en-US" dirty="0"/>
              <a:t>&gt;  &lt;</a:t>
            </a:r>
            <a:r>
              <a:rPr lang="en-US" dirty="0" err="1"/>
              <a:t>fw</a:t>
            </a:r>
            <a:r>
              <a:rPr lang="en-US" dirty="0"/>
              <a:t> type="</a:t>
            </a:r>
            <a:r>
              <a:rPr lang="en-US" dirty="0" err="1"/>
              <a:t>page_number</a:t>
            </a:r>
            <a:r>
              <a:rPr lang="en-US" dirty="0"/>
              <a:t>"&gt;7&lt;/</a:t>
            </a:r>
            <a:r>
              <a:rPr lang="en-US" dirty="0" err="1"/>
              <a:t>fw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="ed1"/&gt;reason is plain. It was with difficulty persons could be</a:t>
            </a:r>
            <a:br>
              <a:rPr lang="en-US" dirty="0"/>
            </a:br>
            <a:r>
              <a:rPr lang="en-US" dirty="0"/>
              <a:t>               &lt;</a:t>
            </a:r>
            <a:r>
              <a:rPr lang="en-US" dirty="0" err="1"/>
              <a:t>lb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="ed1"/&gt;had to supply the wants of the sick, as nurses;-</a:t>
            </a:r>
            <a:r>
              <a:rPr lang="en-US" dirty="0" err="1"/>
              <a:t>ap</a:t>
            </a:r>
            <a:r>
              <a:rPr lang="en-US" dirty="0"/>
              <a:t>-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3076" y="4088524"/>
            <a:ext cx="9827172" cy="171318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Is Hardy describing two different </a:t>
            </a:r>
            <a:r>
              <a:rPr lang="en-US" i="1" dirty="0"/>
              <a:t>manifestations</a:t>
            </a:r>
            <a:r>
              <a:rPr lang="en-US" dirty="0"/>
              <a:t> embodying the same </a:t>
            </a:r>
            <a:r>
              <a:rPr lang="en-US" i="1" dirty="0"/>
              <a:t>expression</a:t>
            </a:r>
            <a:r>
              <a:rPr lang="en-US" dirty="0"/>
              <a:t>?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Assuming that “the text” and FRBR’s </a:t>
            </a:r>
            <a:r>
              <a:rPr lang="en-US" i="1" dirty="0"/>
              <a:t>expression</a:t>
            </a:r>
            <a:r>
              <a:rPr lang="en-US" dirty="0"/>
              <a:t> are the same thing.</a:t>
            </a:r>
          </a:p>
          <a:p>
            <a:pPr>
              <a:lnSpc>
                <a:spcPct val="100000"/>
              </a:lnSpc>
            </a:pPr>
            <a:r>
              <a:rPr lang="en-US" dirty="0"/>
              <a:t>Is Hardy describing two different </a:t>
            </a:r>
            <a:r>
              <a:rPr lang="en-US" i="1" dirty="0"/>
              <a:t>expressions</a:t>
            </a:r>
            <a:r>
              <a:rPr lang="en-US" dirty="0"/>
              <a:t> realizing the same </a:t>
            </a:r>
            <a:r>
              <a:rPr lang="en-US" i="1" dirty="0"/>
              <a:t>work</a:t>
            </a:r>
            <a:r>
              <a:rPr lang="en-US" dirty="0"/>
              <a:t>?</a:t>
            </a:r>
          </a:p>
          <a:p>
            <a:pPr>
              <a:lnSpc>
                <a:spcPct val="100000"/>
              </a:lnSpc>
            </a:pPr>
            <a:r>
              <a:rPr lang="en-US" dirty="0"/>
              <a:t>Is Hardy’s markup dependent on Jones &amp; Allen’s </a:t>
            </a:r>
            <a:r>
              <a:rPr lang="en-US" i="1" dirty="0"/>
              <a:t>work</a:t>
            </a:r>
            <a:r>
              <a:rPr lang="en-US" dirty="0"/>
              <a:t>?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Is it reconciling multiple </a:t>
            </a:r>
            <a:r>
              <a:rPr lang="en-US" i="1" dirty="0"/>
              <a:t>expressions</a:t>
            </a:r>
            <a:r>
              <a:rPr lang="en-US" dirty="0"/>
              <a:t> of their </a:t>
            </a:r>
            <a:r>
              <a:rPr lang="en-US" i="1" dirty="0"/>
              <a:t>work</a:t>
            </a:r>
            <a:r>
              <a:rPr lang="en-US" dirty="0"/>
              <a:t>?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Or is it reconciling multiple </a:t>
            </a:r>
            <a:r>
              <a:rPr lang="en-US" i="1" dirty="0"/>
              <a:t>manifestations</a:t>
            </a:r>
            <a:r>
              <a:rPr lang="en-US" dirty="0"/>
              <a:t> of the </a:t>
            </a:r>
            <a:r>
              <a:rPr lang="en-US" i="1" dirty="0"/>
              <a:t>expression</a:t>
            </a:r>
            <a:r>
              <a:rPr lang="en-US" dirty="0"/>
              <a:t> of their </a:t>
            </a:r>
            <a:r>
              <a:rPr lang="en-US" i="1" dirty="0"/>
              <a:t>work</a:t>
            </a:r>
            <a:r>
              <a:rPr lang="en-US" dirty="0"/>
              <a:t>?</a:t>
            </a:r>
          </a:p>
          <a:p>
            <a:pPr>
              <a:lnSpc>
                <a:spcPct val="100000"/>
              </a:lnSpc>
            </a:pPr>
            <a:r>
              <a:rPr lang="en-US" dirty="0"/>
              <a:t>What is the relationship of the </a:t>
            </a:r>
            <a:r>
              <a:rPr lang="en-US" dirty="0" err="1"/>
              <a:t>personography</a:t>
            </a:r>
            <a:r>
              <a:rPr lang="en-US" dirty="0"/>
              <a:t> Hardy provides to Jones &amp; Allen’s </a:t>
            </a:r>
            <a:r>
              <a:rPr lang="en-US" i="1" dirty="0"/>
              <a:t>work</a:t>
            </a:r>
            <a:r>
              <a:rPr lang="en-US" dirty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Dependent works and the FRBR family of standards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 FRBR family of specifications offer the most well-developed accounts of bibliographic aggregates and complex works.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But they differ significantly on what aggregates actually are.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So we see considerable diversity in explaining these relationships, even within the community that takes the WEMI Group 1 entities as a starting point.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3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FRBR Family of Conceptual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22179"/>
            <a:ext cx="10515600" cy="3454784"/>
          </a:xfrm>
        </p:spPr>
        <p:txBody>
          <a:bodyPr/>
          <a:lstStyle/>
          <a:p>
            <a:r>
              <a:rPr lang="en-US" sz="3200" dirty="0"/>
              <a:t>Functional Requirements for Bibliographic Records (FRBR)</a:t>
            </a:r>
          </a:p>
          <a:p>
            <a:endParaRPr lang="en-US" sz="3200" dirty="0"/>
          </a:p>
          <a:p>
            <a:r>
              <a:rPr lang="en-US" sz="3200" dirty="0"/>
              <a:t>Object-Oriented FRBR (FRBR</a:t>
            </a:r>
            <a:r>
              <a:rPr lang="en-US" sz="3200" baseline="-25000" dirty="0"/>
              <a:t>OO</a:t>
            </a:r>
            <a:r>
              <a:rPr lang="en-US" sz="3200" dirty="0"/>
              <a:t>)</a:t>
            </a:r>
          </a:p>
          <a:p>
            <a:endParaRPr lang="en-US" sz="3200" dirty="0"/>
          </a:p>
          <a:p>
            <a:r>
              <a:rPr lang="en-US" sz="3200" dirty="0"/>
              <a:t>IFLA’s Library Reference Model (IFLA-LRM)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WEMI Model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14</a:t>
            </a:fld>
            <a:endParaRPr lang="en-US"/>
          </a:p>
        </p:txBody>
      </p:sp>
      <p:pic>
        <p:nvPicPr>
          <p:cNvPr id="1026" name="Picture 2" descr="frfbs-er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794" y="1424836"/>
            <a:ext cx="6434412" cy="428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68414" y="5714444"/>
            <a:ext cx="514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IFLA’s FRBR Report (1998 [</a:t>
            </a:r>
            <a:r>
              <a:rPr lang="en-US" dirty="0" err="1" smtClean="0"/>
              <a:t>rvsd</a:t>
            </a:r>
            <a:r>
              <a:rPr lang="en-US" dirty="0" smtClean="0"/>
              <a:t>. 2008]) – p 14.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instance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10515600" cy="43697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FRBR </a:t>
            </a:r>
            <a:r>
              <a:rPr lang="en-US" i="1" dirty="0"/>
              <a:t>expressions</a:t>
            </a:r>
            <a:r>
              <a:rPr lang="en-US" dirty="0"/>
              <a:t> can only realize a single </a:t>
            </a:r>
            <a:r>
              <a:rPr lang="en-US" i="1" dirty="0"/>
              <a:t>work</a:t>
            </a:r>
            <a:r>
              <a:rPr lang="en-US" dirty="0"/>
              <a:t>.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This makes it difficult to relate Hardy’s contribution (the </a:t>
            </a:r>
            <a:r>
              <a:rPr lang="en-US" dirty="0" err="1"/>
              <a:t>personography</a:t>
            </a:r>
            <a:r>
              <a:rPr lang="en-US" dirty="0"/>
              <a:t>) to Jones &amp; Allen’s </a:t>
            </a:r>
            <a:r>
              <a:rPr lang="en-US" i="1" dirty="0"/>
              <a:t>work</a:t>
            </a:r>
            <a:r>
              <a:rPr lang="en-US" dirty="0"/>
              <a:t> without resorting to part-talk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FRBR </a:t>
            </a:r>
            <a:r>
              <a:rPr lang="en-US" dirty="0"/>
              <a:t>does provide a </a:t>
            </a:r>
            <a:r>
              <a:rPr lang="en-US" dirty="0" err="1"/>
              <a:t>meronymous</a:t>
            </a:r>
            <a:r>
              <a:rPr lang="en-US" dirty="0"/>
              <a:t> approach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But the FRBR documentation fails to clarify the relationship between parts of </a:t>
            </a:r>
            <a:r>
              <a:rPr lang="en-US" i="1" dirty="0"/>
              <a:t>expressions</a:t>
            </a:r>
            <a:r>
              <a:rPr lang="en-US" dirty="0"/>
              <a:t> and parts of </a:t>
            </a:r>
            <a:r>
              <a:rPr lang="en-US" i="1" dirty="0"/>
              <a:t>works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4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Similarly,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FRBR</a:t>
            </a:r>
            <a:r>
              <a:rPr lang="en-US" baseline="-25000" dirty="0"/>
              <a:t>OO</a:t>
            </a:r>
            <a:r>
              <a:rPr lang="en-US" dirty="0"/>
              <a:t> provides a different account that focuses on </a:t>
            </a:r>
            <a:r>
              <a:rPr lang="en-US" i="1" dirty="0"/>
              <a:t>expressions</a:t>
            </a:r>
            <a:r>
              <a:rPr lang="en-US" dirty="0"/>
              <a:t> </a:t>
            </a:r>
            <a:r>
              <a:rPr lang="en-US" i="1" dirty="0"/>
              <a:t>realizing </a:t>
            </a:r>
            <a:r>
              <a:rPr lang="en-US" dirty="0"/>
              <a:t>multiple </a:t>
            </a:r>
            <a:r>
              <a:rPr lang="en-US" i="1" dirty="0"/>
              <a:t>works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But that seems to disagree with the original FRBR model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IFLA-LRM </a:t>
            </a:r>
            <a:r>
              <a:rPr lang="en-US" dirty="0"/>
              <a:t>provides another different account that doesn’t rely on the </a:t>
            </a:r>
            <a:r>
              <a:rPr lang="en-US" dirty="0" err="1"/>
              <a:t>meronymous</a:t>
            </a:r>
            <a:r>
              <a:rPr lang="en-US" dirty="0"/>
              <a:t> approach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But it calls into question exactly what kind of relation </a:t>
            </a:r>
            <a:r>
              <a:rPr lang="en-US" i="1" dirty="0"/>
              <a:t>embodies</a:t>
            </a:r>
            <a:r>
              <a:rPr lang="en-US" dirty="0"/>
              <a:t> is and why its scope is so different from </a:t>
            </a:r>
            <a:r>
              <a:rPr lang="en-US" i="1" dirty="0"/>
              <a:t>realizes</a:t>
            </a:r>
            <a:r>
              <a:rPr lang="en-US" dirty="0"/>
              <a:t> and </a:t>
            </a:r>
            <a:r>
              <a:rPr lang="en-US" i="1" dirty="0"/>
              <a:t>exemplifies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Is it </a:t>
            </a:r>
            <a:r>
              <a:rPr lang="en-US" i="1" dirty="0"/>
              <a:t>intention</a:t>
            </a:r>
            <a:r>
              <a:rPr lang="en-US" dirty="0"/>
              <a:t>? Is it </a:t>
            </a:r>
            <a:r>
              <a:rPr lang="en-US" i="1" dirty="0"/>
              <a:t>instantiation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8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Works – the FRBR Way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52" y="1596098"/>
            <a:ext cx="7490496" cy="471011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Works – the FRBR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74475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Missing the link between the parts comprising the aggregates.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237" y="2349799"/>
            <a:ext cx="6121391" cy="384920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Works – the FRBR</a:t>
            </a:r>
            <a:r>
              <a:rPr lang="en-US" baseline="-25000" dirty="0"/>
              <a:t>OO</a:t>
            </a:r>
            <a:r>
              <a:rPr lang="en-US" dirty="0"/>
              <a:t> Way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19" y="1590573"/>
            <a:ext cx="9256562" cy="446062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editions relate to works?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When a work of authorship is published in a new edition, what exactly is the relationship between the edition and the contribution of the author or authors?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Just giving the relationship a name (like realization or embodiment) doesn't explain much.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Could it be a kind of </a:t>
            </a:r>
            <a:r>
              <a:rPr lang="en-US" i="1" dirty="0"/>
              <a:t>mereological</a:t>
            </a:r>
            <a:r>
              <a:rPr lang="en-US" dirty="0"/>
              <a:t> (whole/part), </a:t>
            </a:r>
            <a:r>
              <a:rPr lang="en-US" i="1" dirty="0"/>
              <a:t>instantiation</a:t>
            </a:r>
            <a:r>
              <a:rPr lang="en-US" dirty="0"/>
              <a:t> (type/exemplar), or </a:t>
            </a:r>
            <a:r>
              <a:rPr lang="en-US" i="1" dirty="0"/>
              <a:t>intentional</a:t>
            </a:r>
            <a:r>
              <a:rPr lang="en-US" dirty="0"/>
              <a:t> (language/topic) relationship?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Works – the FRBR</a:t>
            </a:r>
            <a:r>
              <a:rPr lang="en-US" baseline="-25000" dirty="0"/>
              <a:t>OO</a:t>
            </a:r>
            <a:r>
              <a:rPr lang="en-US" dirty="0"/>
              <a:t>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Works</a:t>
            </a:r>
            <a:r>
              <a:rPr lang="en-US" dirty="0"/>
              <a:t> don’t have parts. </a:t>
            </a:r>
          </a:p>
          <a:p>
            <a:pPr marL="0" indent="0">
              <a:buNone/>
            </a:pPr>
            <a:r>
              <a:rPr lang="en-US" dirty="0"/>
              <a:t>They have supplements.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046" y="2232561"/>
            <a:ext cx="7825754" cy="37711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Parts(?) of Works – the IFLA-LRM Way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77" y="1690688"/>
            <a:ext cx="10805845" cy="48101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6" y="1565065"/>
            <a:ext cx="6208969" cy="2763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Parts(?) of Works – the IFLA-LRM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8304" y="3773347"/>
            <a:ext cx="7553696" cy="24436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Neither </a:t>
            </a:r>
            <a:r>
              <a:rPr lang="en-US" i="1" dirty="0"/>
              <a:t>Works</a:t>
            </a:r>
            <a:r>
              <a:rPr lang="en-US" dirty="0"/>
              <a:t> nor </a:t>
            </a:r>
            <a:r>
              <a:rPr lang="en-US" i="1" dirty="0"/>
              <a:t>Expressions </a:t>
            </a:r>
            <a:r>
              <a:rPr lang="en-US" dirty="0"/>
              <a:t>have parts!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i="1" dirty="0"/>
              <a:t>Works</a:t>
            </a:r>
            <a:r>
              <a:rPr lang="en-US" dirty="0"/>
              <a:t> have supplements…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Further, the act of aggregation is </a:t>
            </a:r>
            <a:r>
              <a:rPr lang="en-US" dirty="0" smtClean="0"/>
              <a:t>[a] </a:t>
            </a:r>
            <a:r>
              <a:rPr lang="en-US" i="1" dirty="0"/>
              <a:t>work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Not </a:t>
            </a:r>
            <a:r>
              <a:rPr lang="en-US" dirty="0"/>
              <a:t>clear how </a:t>
            </a:r>
            <a:r>
              <a:rPr lang="en-US" dirty="0" smtClean="0"/>
              <a:t>these look </a:t>
            </a:r>
            <a:r>
              <a:rPr lang="en-US" dirty="0"/>
              <a:t>at the </a:t>
            </a:r>
            <a:r>
              <a:rPr lang="en-US" i="1" dirty="0"/>
              <a:t>expression level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i="1" dirty="0"/>
              <a:t>Manifestations</a:t>
            </a:r>
            <a:r>
              <a:rPr lang="en-US" dirty="0"/>
              <a:t> embody multiple </a:t>
            </a:r>
            <a:r>
              <a:rPr lang="en-US" i="1" dirty="0"/>
              <a:t>expressions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aspect proposal for texts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dirty="0" err="1"/>
              <a:t>Renear</a:t>
            </a:r>
            <a:r>
              <a:rPr lang="en-US" dirty="0"/>
              <a:t> et al. (2003) propose a “dual aspect” theory for markup: it can cue either presentation effects or content object assertions, depending on the context.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We propose a dual aspect theory for text: in an authorial context, text realizes a work of authorship, but in an editorial context the very same text expresses claims about what the earlier authors wrote.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The second role is most obvious when an encoder’s tag expresses uncertainty about a word.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4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Textual Dualism</a:t>
            </a:r>
          </a:p>
        </p:txBody>
      </p:sp>
      <p:pic>
        <p:nvPicPr>
          <p:cNvPr id="1026" name="Picture 2" descr="Image result for icon for xml docu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120" y="3965476"/>
            <a:ext cx="1900555" cy="190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021" y="1690688"/>
            <a:ext cx="1744027" cy="17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lbow Connector 7"/>
          <p:cNvCxnSpPr>
            <a:stCxn id="1026" idx="0"/>
            <a:endCxn id="1034" idx="3"/>
          </p:cNvCxnSpPr>
          <p:nvPr/>
        </p:nvCxnSpPr>
        <p:spPr>
          <a:xfrm rot="5400000" flipH="1" flipV="1">
            <a:off x="7563836" y="3255264"/>
            <a:ext cx="1402774" cy="17650"/>
          </a:xfrm>
          <a:prstGeom prst="bentConnector4">
            <a:avLst>
              <a:gd name="adj1" fmla="val 18918"/>
              <a:gd name="adj2" fmla="val 139518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74048" y="3152974"/>
            <a:ext cx="10058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realizes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7369" y="1078898"/>
            <a:ext cx="2229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Hardy’s TEI Edition of Jones &amp; Allen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0" y="5869926"/>
            <a:ext cx="4446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XML Serialization of Hardy’s TEI Edition</a:t>
            </a:r>
          </a:p>
        </p:txBody>
      </p:sp>
      <p:pic>
        <p:nvPicPr>
          <p:cNvPr id="14" name="Picture 2" descr="pag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937" y="1605915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83078" y="5245736"/>
            <a:ext cx="1802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Jones &amp; Allen’s original work</a:t>
            </a:r>
          </a:p>
        </p:txBody>
      </p:sp>
      <p:cxnSp>
        <p:nvCxnSpPr>
          <p:cNvPr id="12" name="Elbow Connector 11"/>
          <p:cNvCxnSpPr>
            <a:stCxn id="1034" idx="1"/>
            <a:endCxn id="14" idx="3"/>
          </p:cNvCxnSpPr>
          <p:nvPr/>
        </p:nvCxnSpPr>
        <p:spPr>
          <a:xfrm rot="10800000" flipV="1">
            <a:off x="3562785" y="2562701"/>
            <a:ext cx="2967236" cy="872013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34034" y="2814042"/>
            <a:ext cx="15906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280693" y="2007174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914930" y="1605915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cxnSp>
        <p:nvCxnSpPr>
          <p:cNvPr id="19" name="Elbow Connector 18"/>
          <p:cNvCxnSpPr>
            <a:stCxn id="20" idx="2"/>
            <a:endCxn id="1034" idx="3"/>
          </p:cNvCxnSpPr>
          <p:nvPr/>
        </p:nvCxnSpPr>
        <p:spPr>
          <a:xfrm rot="5400000">
            <a:off x="9171265" y="1298972"/>
            <a:ext cx="366514" cy="2160947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6" idx="2"/>
            <a:endCxn id="14" idx="1"/>
          </p:cNvCxnSpPr>
          <p:nvPr/>
        </p:nvCxnSpPr>
        <p:spPr>
          <a:xfrm rot="16200000" flipH="1">
            <a:off x="784713" y="2613491"/>
            <a:ext cx="837268" cy="80517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354522" y="2332356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8288" y="2913933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10326707" y="4112578"/>
            <a:ext cx="1256705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Expression</a:t>
            </a:r>
          </a:p>
        </p:txBody>
      </p:sp>
      <p:cxnSp>
        <p:nvCxnSpPr>
          <p:cNvPr id="24" name="Elbow Connector 23"/>
          <p:cNvCxnSpPr>
            <a:stCxn id="27" idx="2"/>
            <a:endCxn id="1026" idx="3"/>
          </p:cNvCxnSpPr>
          <p:nvPr/>
        </p:nvCxnSpPr>
        <p:spPr>
          <a:xfrm rot="5400000">
            <a:off x="9974417" y="3935110"/>
            <a:ext cx="212903" cy="1748385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122526" y="4876404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3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Textual Dualism</a:t>
            </a:r>
          </a:p>
        </p:txBody>
      </p:sp>
      <p:pic>
        <p:nvPicPr>
          <p:cNvPr id="1026" name="Picture 2" descr="Image result for icon for xml docu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435" y="3893772"/>
            <a:ext cx="1900555" cy="190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021" y="1690688"/>
            <a:ext cx="1744027" cy="17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lbow Connector 7"/>
          <p:cNvCxnSpPr>
            <a:stCxn id="1026" idx="0"/>
            <a:endCxn id="1034" idx="3"/>
          </p:cNvCxnSpPr>
          <p:nvPr/>
        </p:nvCxnSpPr>
        <p:spPr>
          <a:xfrm rot="16200000" flipV="1">
            <a:off x="7829846" y="3006904"/>
            <a:ext cx="1331070" cy="442665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74048" y="3152974"/>
            <a:ext cx="10058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realizes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1293" y="1081800"/>
            <a:ext cx="2229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Hardy’s TEI Edition of Jones &amp; Allen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91293" y="5826681"/>
            <a:ext cx="477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XML Serialization of Hardy’s TEI Edition</a:t>
            </a:r>
          </a:p>
        </p:txBody>
      </p:sp>
      <p:pic>
        <p:nvPicPr>
          <p:cNvPr id="14" name="Picture 2" descr="pag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937" y="1605915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83078" y="5245736"/>
            <a:ext cx="1802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Jones &amp; Allen’s original work</a:t>
            </a:r>
          </a:p>
        </p:txBody>
      </p:sp>
      <p:cxnSp>
        <p:nvCxnSpPr>
          <p:cNvPr id="12" name="Elbow Connector 11"/>
          <p:cNvCxnSpPr>
            <a:stCxn id="1034" idx="1"/>
            <a:endCxn id="14" idx="3"/>
          </p:cNvCxnSpPr>
          <p:nvPr/>
        </p:nvCxnSpPr>
        <p:spPr>
          <a:xfrm rot="10800000" flipV="1">
            <a:off x="3562785" y="2562701"/>
            <a:ext cx="2967236" cy="872013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34034" y="2814042"/>
            <a:ext cx="15906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280693" y="2007174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914930" y="1605915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cxnSp>
        <p:nvCxnSpPr>
          <p:cNvPr id="19" name="Elbow Connector 18"/>
          <p:cNvCxnSpPr>
            <a:stCxn id="20" idx="2"/>
            <a:endCxn id="1034" idx="3"/>
          </p:cNvCxnSpPr>
          <p:nvPr/>
        </p:nvCxnSpPr>
        <p:spPr>
          <a:xfrm rot="5400000">
            <a:off x="9171265" y="1298972"/>
            <a:ext cx="366514" cy="2160947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6" idx="2"/>
            <a:endCxn id="14" idx="1"/>
          </p:cNvCxnSpPr>
          <p:nvPr/>
        </p:nvCxnSpPr>
        <p:spPr>
          <a:xfrm rot="16200000" flipH="1">
            <a:off x="784713" y="2613491"/>
            <a:ext cx="837268" cy="80517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354522" y="2332356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8288" y="2913933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10326707" y="4112578"/>
            <a:ext cx="1256705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Expression</a:t>
            </a:r>
          </a:p>
        </p:txBody>
      </p:sp>
      <p:cxnSp>
        <p:nvCxnSpPr>
          <p:cNvPr id="24" name="Elbow Connector 23"/>
          <p:cNvCxnSpPr>
            <a:stCxn id="27" idx="2"/>
            <a:endCxn id="1026" idx="3"/>
          </p:cNvCxnSpPr>
          <p:nvPr/>
        </p:nvCxnSpPr>
        <p:spPr>
          <a:xfrm rot="5400000">
            <a:off x="10240426" y="4129415"/>
            <a:ext cx="141199" cy="1288070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122526" y="4876404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cxnSp>
        <p:nvCxnSpPr>
          <p:cNvPr id="4" name="Elbow Connector 3"/>
          <p:cNvCxnSpPr>
            <a:stCxn id="1026" idx="1"/>
            <a:endCxn id="14" idx="3"/>
          </p:cNvCxnSpPr>
          <p:nvPr/>
        </p:nvCxnSpPr>
        <p:spPr>
          <a:xfrm rot="10800000">
            <a:off x="3562785" y="3434716"/>
            <a:ext cx="4203650" cy="1409335"/>
          </a:xfrm>
          <a:prstGeom prst="bentConnector3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08109" y="4507072"/>
            <a:ext cx="10792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realizes?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Textual Dualism</a:t>
            </a:r>
          </a:p>
        </p:txBody>
      </p:sp>
      <p:pic>
        <p:nvPicPr>
          <p:cNvPr id="1026" name="Picture 2" descr="Image result for icon for xml docu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819" y="3851703"/>
            <a:ext cx="1900555" cy="190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021" y="1690688"/>
            <a:ext cx="1744027" cy="174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Elbow Connector 7"/>
          <p:cNvCxnSpPr>
            <a:stCxn id="1026" idx="0"/>
            <a:endCxn id="1034" idx="3"/>
          </p:cNvCxnSpPr>
          <p:nvPr/>
        </p:nvCxnSpPr>
        <p:spPr>
          <a:xfrm rot="16200000" flipV="1">
            <a:off x="7820073" y="3016678"/>
            <a:ext cx="1289001" cy="381049"/>
          </a:xfrm>
          <a:prstGeom prst="bentConnector2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74048" y="3152974"/>
            <a:ext cx="10804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realizes?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7369" y="1308275"/>
            <a:ext cx="2229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Hardy’s TEI </a:t>
            </a:r>
            <a:r>
              <a:rPr lang="en-US" sz="2000" b="1" dirty="0" err="1"/>
              <a:t>Tagset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14054" y="5791796"/>
            <a:ext cx="44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XML Serialization of Hardy’s TEI Edition</a:t>
            </a:r>
          </a:p>
        </p:txBody>
      </p:sp>
      <p:pic>
        <p:nvPicPr>
          <p:cNvPr id="14" name="Picture 2" descr="pag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937" y="1605915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83078" y="5245736"/>
            <a:ext cx="1802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Jones &amp; Allen’s original work</a:t>
            </a:r>
          </a:p>
        </p:txBody>
      </p:sp>
      <p:cxnSp>
        <p:nvCxnSpPr>
          <p:cNvPr id="12" name="Elbow Connector 11"/>
          <p:cNvCxnSpPr>
            <a:stCxn id="1034" idx="1"/>
            <a:endCxn id="14" idx="3"/>
          </p:cNvCxnSpPr>
          <p:nvPr/>
        </p:nvCxnSpPr>
        <p:spPr>
          <a:xfrm rot="10800000" flipV="1">
            <a:off x="3562785" y="2562701"/>
            <a:ext cx="2967236" cy="872013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46967" y="2675542"/>
            <a:ext cx="21626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depends_on</a:t>
            </a:r>
            <a:endParaRPr lang="en-US" b="1" dirty="0"/>
          </a:p>
          <a:p>
            <a:r>
              <a:rPr lang="en-US" b="1" dirty="0"/>
              <a:t>(aka supplements)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0693" y="2007174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914930" y="1605915"/>
            <a:ext cx="1040130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Work</a:t>
            </a:r>
          </a:p>
        </p:txBody>
      </p:sp>
      <p:cxnSp>
        <p:nvCxnSpPr>
          <p:cNvPr id="19" name="Elbow Connector 18"/>
          <p:cNvCxnSpPr>
            <a:stCxn id="20" idx="2"/>
            <a:endCxn id="1034" idx="3"/>
          </p:cNvCxnSpPr>
          <p:nvPr/>
        </p:nvCxnSpPr>
        <p:spPr>
          <a:xfrm rot="5400000">
            <a:off x="9171265" y="1298972"/>
            <a:ext cx="366514" cy="2160947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6" idx="2"/>
            <a:endCxn id="14" idx="1"/>
          </p:cNvCxnSpPr>
          <p:nvPr/>
        </p:nvCxnSpPr>
        <p:spPr>
          <a:xfrm rot="16200000" flipH="1">
            <a:off x="784713" y="2613491"/>
            <a:ext cx="837268" cy="80517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354522" y="2332356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8288" y="2913933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>
          <a:xfrm>
            <a:off x="10326707" y="4112578"/>
            <a:ext cx="1256705" cy="590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FRBR Expression</a:t>
            </a:r>
          </a:p>
        </p:txBody>
      </p:sp>
      <p:cxnSp>
        <p:nvCxnSpPr>
          <p:cNvPr id="24" name="Elbow Connector 23"/>
          <p:cNvCxnSpPr>
            <a:stCxn id="27" idx="2"/>
            <a:endCxn id="1026" idx="3"/>
          </p:cNvCxnSpPr>
          <p:nvPr/>
        </p:nvCxnSpPr>
        <p:spPr>
          <a:xfrm rot="5400000">
            <a:off x="10230652" y="4077573"/>
            <a:ext cx="99130" cy="134968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122526" y="4876404"/>
            <a:ext cx="6249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is_a</a:t>
            </a:r>
            <a:endParaRPr lang="en-US" b="1" dirty="0"/>
          </a:p>
        </p:txBody>
      </p:sp>
      <p:cxnSp>
        <p:nvCxnSpPr>
          <p:cNvPr id="4" name="Elbow Connector 3"/>
          <p:cNvCxnSpPr>
            <a:stCxn id="1026" idx="1"/>
            <a:endCxn id="14" idx="3"/>
          </p:cNvCxnSpPr>
          <p:nvPr/>
        </p:nvCxnSpPr>
        <p:spPr>
          <a:xfrm rot="10800000">
            <a:off x="3562785" y="3434715"/>
            <a:ext cx="4142034" cy="1367266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64989" y="4031179"/>
            <a:ext cx="10058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realizes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420" y="365125"/>
            <a:ext cx="4564380" cy="5178425"/>
          </a:xfrm>
        </p:spPr>
        <p:txBody>
          <a:bodyPr>
            <a:normAutofit/>
          </a:bodyPr>
          <a:lstStyle/>
          <a:p>
            <a:r>
              <a:rPr lang="en-US" dirty="0"/>
              <a:t>This issue is not limited to markup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>-- a text snippet from Carey’s </a:t>
            </a:r>
            <a:r>
              <a:rPr lang="en-US" sz="3600" i="1" dirty="0"/>
              <a:t>Account of the Malignant Fever Lately Prevalent in Philadelphia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2767" r="72621" b="19455"/>
          <a:stretch/>
        </p:blipFill>
        <p:spPr>
          <a:xfrm>
            <a:off x="1443990" y="365126"/>
            <a:ext cx="5173980" cy="6141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43990" y="2777490"/>
            <a:ext cx="4911090" cy="301752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page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1180" y="3921068"/>
            <a:ext cx="1624330" cy="281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8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apasproject.org/sites/default/files/1446221696/support_files/0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92" b="23699"/>
          <a:stretch/>
        </p:blipFill>
        <p:spPr bwMode="auto">
          <a:xfrm>
            <a:off x="650165" y="4069080"/>
            <a:ext cx="6660589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4817" r="72621" b="25505"/>
          <a:stretch/>
        </p:blipFill>
        <p:spPr>
          <a:xfrm>
            <a:off x="6656070" y="331470"/>
            <a:ext cx="5173980" cy="3154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83880" y="3486150"/>
            <a:ext cx="2811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Carey’s Account – 1</a:t>
            </a:r>
            <a:r>
              <a:rPr lang="en-US" b="1" baseline="30000" dirty="0"/>
              <a:t>st</a:t>
            </a:r>
            <a:r>
              <a:rPr lang="en-US" b="1" dirty="0"/>
              <a:t>, 2</a:t>
            </a:r>
            <a:r>
              <a:rPr lang="en-US" b="1" baseline="30000" dirty="0"/>
              <a:t>nd</a:t>
            </a:r>
            <a:r>
              <a:rPr lang="en-US" b="1" dirty="0"/>
              <a:t>, 3</a:t>
            </a:r>
            <a:r>
              <a:rPr lang="en-US" b="1" baseline="30000" dirty="0"/>
              <a:t>rd</a:t>
            </a:r>
            <a:r>
              <a:rPr lang="en-US" b="1" dirty="0"/>
              <a:t>, &amp; 4</a:t>
            </a:r>
            <a:r>
              <a:rPr lang="en-US" b="1" baseline="30000" dirty="0"/>
              <a:t>th</a:t>
            </a:r>
            <a:r>
              <a:rPr lang="en-US" b="1" dirty="0"/>
              <a:t> editions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330" y="3592949"/>
            <a:ext cx="2811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Jones &amp; Allen’s response</a:t>
            </a:r>
          </a:p>
        </p:txBody>
      </p:sp>
      <p:cxnSp>
        <p:nvCxnSpPr>
          <p:cNvPr id="8" name="Elbow Connector 7"/>
          <p:cNvCxnSpPr>
            <a:stCxn id="5122" idx="0"/>
            <a:endCxn id="5" idx="1"/>
          </p:cNvCxnSpPr>
          <p:nvPr/>
        </p:nvCxnSpPr>
        <p:spPr>
          <a:xfrm rot="5400000" flipH="1" flipV="1">
            <a:off x="4238130" y="1651140"/>
            <a:ext cx="2160270" cy="2675610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25776" y="2434947"/>
            <a:ext cx="15887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responding_to</a:t>
            </a:r>
            <a:endParaRPr lang="en-US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1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Senses of </a:t>
            </a:r>
            <a:r>
              <a:rPr lang="en-US" i="1" dirty="0"/>
              <a:t>derived-from</a:t>
            </a:r>
            <a:endParaRPr lang="en-US" dirty="0"/>
          </a:p>
        </p:txBody>
      </p:sp>
      <p:pic>
        <p:nvPicPr>
          <p:cNvPr id="4" name="Picture 2" descr="pag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1983105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88" y="1983104"/>
            <a:ext cx="2036997" cy="3394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343" y="2001201"/>
            <a:ext cx="2139363" cy="33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document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706" y="2455448"/>
            <a:ext cx="2450306" cy="24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900" y="5640705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Jones &amp; Allen’s Work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95997" y="5378099"/>
            <a:ext cx="1996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1</a:t>
            </a:r>
            <a:r>
              <a:rPr lang="en-US" sz="1600" b="1" baseline="30000" dirty="0"/>
              <a:t>st</a:t>
            </a:r>
            <a:r>
              <a:rPr lang="en-US" sz="1600" b="1" dirty="0"/>
              <a:t> Ed. Work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64835" y="5378099"/>
            <a:ext cx="1996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2</a:t>
            </a:r>
            <a:r>
              <a:rPr lang="en-US" sz="1600" b="1" baseline="30000" dirty="0"/>
              <a:t>nd</a:t>
            </a:r>
            <a:r>
              <a:rPr lang="en-US" sz="1600" b="1" dirty="0"/>
              <a:t> Ed. Work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559670" y="4905754"/>
            <a:ext cx="1996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3</a:t>
            </a:r>
            <a:r>
              <a:rPr lang="en-US" sz="1600" b="1" baseline="30000" dirty="0"/>
              <a:t>rd</a:t>
            </a:r>
            <a:r>
              <a:rPr lang="en-US" sz="1600" b="1" dirty="0"/>
              <a:t> Ed. Work</a:t>
            </a:r>
          </a:p>
          <a:p>
            <a:pPr algn="ctr"/>
            <a:r>
              <a:rPr lang="en-US" sz="1600" b="1" dirty="0"/>
              <a:t>(no images were available)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0" y="1636841"/>
            <a:ext cx="7211012" cy="43501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3"/>
            <a:endCxn id="6" idx="1"/>
          </p:cNvCxnSpPr>
          <p:nvPr/>
        </p:nvCxnSpPr>
        <p:spPr>
          <a:xfrm>
            <a:off x="2475008" y="3811905"/>
            <a:ext cx="209699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36509" y="3421552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it is vs. how we shall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218" y="182562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Five years ago we presented here on the role of models and architectures in information standards.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On the one hand they present theories of how one should understand an application domain, and on the other hand they promote uniformity of practice via </a:t>
            </a:r>
            <a:r>
              <a:rPr lang="en-US" dirty="0" err="1"/>
              <a:t>stipulative</a:t>
            </a:r>
            <a:r>
              <a:rPr lang="en-US" dirty="0"/>
              <a:t> definitions.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Models always simplify, but must offer enough descriptive power to include stakeholders' use cases.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Senses of </a:t>
            </a:r>
            <a:r>
              <a:rPr lang="en-US" i="1" dirty="0"/>
              <a:t>derived-from</a:t>
            </a:r>
            <a:endParaRPr lang="en-US" dirty="0"/>
          </a:p>
        </p:txBody>
      </p:sp>
      <p:pic>
        <p:nvPicPr>
          <p:cNvPr id="7170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736" y="1737360"/>
            <a:ext cx="24170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ag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740" y="1737360"/>
            <a:ext cx="228949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age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" y="1983105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2900" y="5640705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Jones &amp; Allen’s Work</a:t>
            </a:r>
          </a:p>
        </p:txBody>
      </p:sp>
      <p:cxnSp>
        <p:nvCxnSpPr>
          <p:cNvPr id="8" name="Straight Arrow Connector 7"/>
          <p:cNvCxnSpPr>
            <a:stCxn id="6" idx="3"/>
            <a:endCxn id="4" idx="1"/>
          </p:cNvCxnSpPr>
          <p:nvPr/>
        </p:nvCxnSpPr>
        <p:spPr>
          <a:xfrm flipV="1">
            <a:off x="2475008" y="3811904"/>
            <a:ext cx="3354292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80150" y="3428286"/>
            <a:ext cx="16461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r>
              <a:rPr lang="en-US" b="1" dirty="0"/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1934" y="5699760"/>
            <a:ext cx="215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Carey’s 4</a:t>
            </a:r>
            <a:r>
              <a:rPr lang="en-US" b="1" baseline="30000" dirty="0"/>
              <a:t>th</a:t>
            </a:r>
            <a:r>
              <a:rPr lang="en-US" b="1" dirty="0"/>
              <a:t> Ed. Work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69713" y="5699760"/>
            <a:ext cx="2151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Carey’s 5</a:t>
            </a:r>
            <a:r>
              <a:rPr lang="en-US" b="1" baseline="30000" dirty="0"/>
              <a:t>th</a:t>
            </a:r>
            <a:r>
              <a:rPr lang="en-US" b="1" dirty="0"/>
              <a:t> Ed. 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5829300" y="1405413"/>
            <a:ext cx="6046470" cy="48129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Senses of </a:t>
            </a:r>
            <a:r>
              <a:rPr lang="en-US" i="1" dirty="0"/>
              <a:t>derived-from</a:t>
            </a:r>
            <a:endParaRPr lang="en-US" dirty="0"/>
          </a:p>
        </p:txBody>
      </p:sp>
      <p:pic>
        <p:nvPicPr>
          <p:cNvPr id="4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30" y="1690688"/>
            <a:ext cx="1375199" cy="22919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082" y="3982687"/>
            <a:ext cx="1492026" cy="234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1127" y="3982687"/>
            <a:ext cx="1996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1</a:t>
            </a:r>
            <a:r>
              <a:rPr lang="en-US" sz="1600" b="1" baseline="30000" dirty="0"/>
              <a:t>st</a:t>
            </a:r>
            <a:r>
              <a:rPr lang="en-US" sz="1600" b="1" dirty="0"/>
              <a:t> Ed. Work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29907" y="6325168"/>
            <a:ext cx="1996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2</a:t>
            </a:r>
            <a:r>
              <a:rPr lang="en-US" sz="1600" b="1" baseline="30000" dirty="0"/>
              <a:t>nd</a:t>
            </a:r>
            <a:r>
              <a:rPr lang="en-US" sz="1600" b="1" dirty="0"/>
              <a:t> Ed. 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38686" y="3274295"/>
            <a:ext cx="1996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3</a:t>
            </a:r>
            <a:r>
              <a:rPr lang="en-US" sz="1600" b="1" baseline="30000" dirty="0"/>
              <a:t>rd</a:t>
            </a:r>
            <a:r>
              <a:rPr lang="en-US" sz="1600" b="1" dirty="0"/>
              <a:t> Ed. Work</a:t>
            </a:r>
          </a:p>
          <a:p>
            <a:pPr algn="ctr"/>
            <a:r>
              <a:rPr lang="en-US" sz="1600" b="1" dirty="0"/>
              <a:t>(no images were available)</a:t>
            </a:r>
          </a:p>
        </p:txBody>
      </p:sp>
      <p:pic>
        <p:nvPicPr>
          <p:cNvPr id="9" name="Picture 6" descr="Image result for documen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057" y="1690688"/>
            <a:ext cx="1659634" cy="165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389" y="1602471"/>
            <a:ext cx="1433157" cy="23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ag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465" y="3944952"/>
            <a:ext cx="1357520" cy="23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491671" y="6294390"/>
            <a:ext cx="2151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4</a:t>
            </a:r>
            <a:r>
              <a:rPr lang="en-US" sz="1600" b="1" baseline="30000" dirty="0"/>
              <a:t>th</a:t>
            </a:r>
            <a:r>
              <a:rPr lang="en-US" sz="1600" b="1" dirty="0"/>
              <a:t> Ed. 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91414" y="3951909"/>
            <a:ext cx="2151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Carey’s 5</a:t>
            </a:r>
            <a:r>
              <a:rPr lang="en-US" sz="1600" b="1" baseline="30000" dirty="0"/>
              <a:t>th</a:t>
            </a:r>
            <a:r>
              <a:rPr lang="en-US" sz="1600" b="1" dirty="0"/>
              <a:t> Ed. Work</a:t>
            </a:r>
          </a:p>
        </p:txBody>
      </p:sp>
      <p:cxnSp>
        <p:nvCxnSpPr>
          <p:cNvPr id="15" name="Elbow Connector 14"/>
          <p:cNvCxnSpPr>
            <a:stCxn id="5" idx="1"/>
            <a:endCxn id="4" idx="3"/>
          </p:cNvCxnSpPr>
          <p:nvPr/>
        </p:nvCxnSpPr>
        <p:spPr>
          <a:xfrm rot="10800000">
            <a:off x="2108730" y="2836688"/>
            <a:ext cx="873353" cy="231724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96475" y="3375252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cxnSp>
        <p:nvCxnSpPr>
          <p:cNvPr id="20" name="Elbow Connector 19"/>
          <p:cNvCxnSpPr>
            <a:stCxn id="9" idx="1"/>
            <a:endCxn id="5" idx="3"/>
          </p:cNvCxnSpPr>
          <p:nvPr/>
        </p:nvCxnSpPr>
        <p:spPr>
          <a:xfrm rot="10800000" flipV="1">
            <a:off x="4474109" y="2520504"/>
            <a:ext cx="832949" cy="26334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47183" y="2740782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cxnSp>
        <p:nvCxnSpPr>
          <p:cNvPr id="25" name="Elbow Connector 24"/>
          <p:cNvCxnSpPr>
            <a:stCxn id="11" idx="1"/>
            <a:endCxn id="9" idx="3"/>
          </p:cNvCxnSpPr>
          <p:nvPr/>
        </p:nvCxnSpPr>
        <p:spPr>
          <a:xfrm rot="10800000">
            <a:off x="6966691" y="2520505"/>
            <a:ext cx="921774" cy="2599166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69795" y="4581342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cxnSp>
        <p:nvCxnSpPr>
          <p:cNvPr id="28" name="Elbow Connector 27"/>
          <p:cNvCxnSpPr>
            <a:stCxn id="10" idx="1"/>
            <a:endCxn id="11" idx="3"/>
          </p:cNvCxnSpPr>
          <p:nvPr/>
        </p:nvCxnSpPr>
        <p:spPr>
          <a:xfrm rot="10800000" flipV="1">
            <a:off x="9245985" y="2777189"/>
            <a:ext cx="1004404" cy="234248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677132" y="2925448"/>
            <a:ext cx="15316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derived_from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6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WEMI’s </a:t>
            </a:r>
            <a:r>
              <a:rPr lang="en-US" i="1" dirty="0"/>
              <a:t>realized-by </a:t>
            </a:r>
            <a:r>
              <a:rPr lang="en-US" dirty="0"/>
              <a:t>relation</a:t>
            </a:r>
          </a:p>
        </p:txBody>
      </p:sp>
      <p:pic>
        <p:nvPicPr>
          <p:cNvPr id="4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9" y="1843920"/>
            <a:ext cx="1006654" cy="16777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968" y="1845424"/>
            <a:ext cx="1100537" cy="172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89" y="3521677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1</a:t>
            </a:r>
            <a:r>
              <a:rPr lang="en-US" sz="1200" b="1" baseline="30000" dirty="0"/>
              <a:t>st</a:t>
            </a:r>
            <a:r>
              <a:rPr lang="en-US" sz="1200" b="1" dirty="0"/>
              <a:t> Ed. Work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0443" y="3573267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2</a:t>
            </a:r>
            <a:r>
              <a:rPr lang="en-US" sz="1200" b="1" baseline="30000" dirty="0"/>
              <a:t>nd</a:t>
            </a:r>
            <a:r>
              <a:rPr lang="en-US" sz="1200" b="1" dirty="0"/>
              <a:t> Ed. 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3541" y="2994360"/>
            <a:ext cx="199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3</a:t>
            </a:r>
            <a:r>
              <a:rPr lang="en-US" sz="1200" b="1" baseline="30000" dirty="0"/>
              <a:t>rd</a:t>
            </a:r>
            <a:r>
              <a:rPr lang="en-US" sz="1200" b="1" dirty="0"/>
              <a:t> Ed. Work</a:t>
            </a:r>
          </a:p>
          <a:p>
            <a:pPr algn="ctr"/>
            <a:r>
              <a:rPr lang="en-US" sz="1200" b="1" dirty="0"/>
              <a:t>(no images were available)</a:t>
            </a:r>
          </a:p>
        </p:txBody>
      </p:sp>
      <p:pic>
        <p:nvPicPr>
          <p:cNvPr id="9" name="Picture 6" descr="Image result for documen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33" y="1843920"/>
            <a:ext cx="1045392" cy="104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333" y="1851613"/>
            <a:ext cx="995270" cy="16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ag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56" y="1843920"/>
            <a:ext cx="951635" cy="164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04920" y="3496455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4</a:t>
            </a:r>
            <a:r>
              <a:rPr lang="en-US" sz="1200" b="1" baseline="30000" dirty="0"/>
              <a:t>th</a:t>
            </a:r>
            <a:r>
              <a:rPr lang="en-US" sz="1200" b="1" dirty="0"/>
              <a:t> Ed. 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91414" y="3494706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5</a:t>
            </a:r>
            <a:r>
              <a:rPr lang="en-US" sz="1200" b="1" baseline="30000" dirty="0"/>
              <a:t>th</a:t>
            </a:r>
            <a:r>
              <a:rPr lang="en-US" sz="1200" b="1" dirty="0"/>
              <a:t> Ed. Work</a:t>
            </a:r>
          </a:p>
        </p:txBody>
      </p:sp>
      <p:pic>
        <p:nvPicPr>
          <p:cNvPr id="32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9" y="4661093"/>
            <a:ext cx="1006654" cy="16777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968" y="4662597"/>
            <a:ext cx="1100537" cy="172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62889" y="6338850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1</a:t>
            </a:r>
            <a:r>
              <a:rPr lang="en-US" sz="1200" b="1" baseline="30000" dirty="0"/>
              <a:t>st</a:t>
            </a:r>
            <a:r>
              <a:rPr lang="en-US" sz="1200" b="1" dirty="0"/>
              <a:t> Ed. Expression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70443" y="6390440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2</a:t>
            </a:r>
            <a:r>
              <a:rPr lang="en-US" sz="1200" b="1" baseline="30000" dirty="0"/>
              <a:t>nd</a:t>
            </a:r>
            <a:r>
              <a:rPr lang="en-US" sz="1200" b="1" dirty="0"/>
              <a:t> Ed. Expression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83541" y="5811533"/>
            <a:ext cx="199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3</a:t>
            </a:r>
            <a:r>
              <a:rPr lang="en-US" sz="1200" b="1" baseline="30000" dirty="0"/>
              <a:t>rd</a:t>
            </a:r>
            <a:r>
              <a:rPr lang="en-US" sz="1200" b="1" dirty="0"/>
              <a:t> Ed. Expression</a:t>
            </a:r>
          </a:p>
          <a:p>
            <a:pPr algn="ctr"/>
            <a:r>
              <a:rPr lang="en-US" sz="1200" b="1" dirty="0"/>
              <a:t>(no images were available)</a:t>
            </a:r>
          </a:p>
        </p:txBody>
      </p:sp>
      <p:pic>
        <p:nvPicPr>
          <p:cNvPr id="37" name="Picture 6" descr="Image result for documen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33" y="4661093"/>
            <a:ext cx="1045392" cy="104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333" y="4668786"/>
            <a:ext cx="995270" cy="16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pag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56" y="4661093"/>
            <a:ext cx="951635" cy="164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7504920" y="6313628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4</a:t>
            </a:r>
            <a:r>
              <a:rPr lang="en-US" sz="1200" b="1" baseline="30000" dirty="0"/>
              <a:t>th</a:t>
            </a:r>
            <a:r>
              <a:rPr lang="en-US" sz="1200" b="1" dirty="0"/>
              <a:t> Ed. Expression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891414" y="6311879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5</a:t>
            </a:r>
            <a:r>
              <a:rPr lang="en-US" sz="1200" b="1" baseline="30000" dirty="0"/>
              <a:t>th</a:t>
            </a:r>
            <a:r>
              <a:rPr lang="en-US" sz="1200" b="1" dirty="0"/>
              <a:t> Ed. Expression</a:t>
            </a:r>
          </a:p>
        </p:txBody>
      </p:sp>
      <p:cxnSp>
        <p:nvCxnSpPr>
          <p:cNvPr id="45" name="Straight Arrow Connector 44"/>
          <p:cNvCxnSpPr>
            <a:stCxn id="6" idx="2"/>
            <a:endCxn id="32" idx="0"/>
          </p:cNvCxnSpPr>
          <p:nvPr/>
        </p:nvCxnSpPr>
        <p:spPr>
          <a:xfrm flipH="1">
            <a:off x="1160916" y="3798676"/>
            <a:ext cx="162" cy="8624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2"/>
            <a:endCxn id="33" idx="0"/>
          </p:cNvCxnSpPr>
          <p:nvPr/>
        </p:nvCxnSpPr>
        <p:spPr>
          <a:xfrm flipH="1">
            <a:off x="3565237" y="3850266"/>
            <a:ext cx="3395" cy="8123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8" idx="2"/>
            <a:endCxn id="37" idx="0"/>
          </p:cNvCxnSpPr>
          <p:nvPr/>
        </p:nvCxnSpPr>
        <p:spPr>
          <a:xfrm flipH="1">
            <a:off x="6081729" y="3456025"/>
            <a:ext cx="1" cy="12050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2"/>
            <a:endCxn id="39" idx="0"/>
          </p:cNvCxnSpPr>
          <p:nvPr/>
        </p:nvCxnSpPr>
        <p:spPr>
          <a:xfrm flipH="1">
            <a:off x="8580474" y="3773454"/>
            <a:ext cx="1" cy="88763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3" idx="2"/>
            <a:endCxn id="38" idx="0"/>
          </p:cNvCxnSpPr>
          <p:nvPr/>
        </p:nvCxnSpPr>
        <p:spPr>
          <a:xfrm flipH="1">
            <a:off x="10966968" y="3771705"/>
            <a:ext cx="1" cy="8970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02525" y="4076317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030246" y="4075995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537609" y="4082679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8021851" y="4070761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0408577" y="4048704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WEMI’s </a:t>
            </a:r>
            <a:r>
              <a:rPr lang="en-US" i="1" dirty="0"/>
              <a:t>realized-by </a:t>
            </a:r>
            <a:r>
              <a:rPr lang="en-US" dirty="0"/>
              <a:t>relation</a:t>
            </a:r>
          </a:p>
        </p:txBody>
      </p:sp>
      <p:pic>
        <p:nvPicPr>
          <p:cNvPr id="4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9" y="1843920"/>
            <a:ext cx="1006654" cy="16777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968" y="1845424"/>
            <a:ext cx="1100537" cy="172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89" y="3521677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1</a:t>
            </a:r>
            <a:r>
              <a:rPr lang="en-US" sz="1200" b="1" baseline="30000" dirty="0"/>
              <a:t>st</a:t>
            </a:r>
            <a:r>
              <a:rPr lang="en-US" sz="1200" b="1" dirty="0"/>
              <a:t> Ed. Work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0443" y="3573267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2</a:t>
            </a:r>
            <a:r>
              <a:rPr lang="en-US" sz="1200" b="1" baseline="30000" dirty="0"/>
              <a:t>nd</a:t>
            </a:r>
            <a:r>
              <a:rPr lang="en-US" sz="1200" b="1" dirty="0"/>
              <a:t> Ed. 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3541" y="2994360"/>
            <a:ext cx="199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3</a:t>
            </a:r>
            <a:r>
              <a:rPr lang="en-US" sz="1200" b="1" baseline="30000" dirty="0"/>
              <a:t>rd</a:t>
            </a:r>
            <a:r>
              <a:rPr lang="en-US" sz="1200" b="1" dirty="0"/>
              <a:t> Ed. Work</a:t>
            </a:r>
          </a:p>
          <a:p>
            <a:pPr algn="ctr"/>
            <a:r>
              <a:rPr lang="en-US" sz="1200" b="1" dirty="0"/>
              <a:t>(no images were available)</a:t>
            </a:r>
          </a:p>
        </p:txBody>
      </p:sp>
      <p:pic>
        <p:nvPicPr>
          <p:cNvPr id="9" name="Picture 6" descr="Image result for documen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33" y="1843920"/>
            <a:ext cx="1045392" cy="104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333" y="1851613"/>
            <a:ext cx="995270" cy="16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ag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56" y="1843920"/>
            <a:ext cx="951635" cy="164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04920" y="3496455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4</a:t>
            </a:r>
            <a:r>
              <a:rPr lang="en-US" sz="1200" b="1" baseline="30000" dirty="0"/>
              <a:t>th</a:t>
            </a:r>
            <a:r>
              <a:rPr lang="en-US" sz="1200" b="1" dirty="0"/>
              <a:t> Ed. 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91414" y="3494706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5</a:t>
            </a:r>
            <a:r>
              <a:rPr lang="en-US" sz="1200" b="1" baseline="30000" dirty="0"/>
              <a:t>th</a:t>
            </a:r>
            <a:r>
              <a:rPr lang="en-US" sz="1200" b="1" dirty="0"/>
              <a:t> Ed. Work</a:t>
            </a:r>
          </a:p>
        </p:txBody>
      </p:sp>
      <p:pic>
        <p:nvPicPr>
          <p:cNvPr id="32" name="Picture 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9" y="4661093"/>
            <a:ext cx="1006654" cy="16777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Image result for a short account of the malignant fever 1st ed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968" y="4662597"/>
            <a:ext cx="1100537" cy="172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62889" y="6338850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1</a:t>
            </a:r>
            <a:r>
              <a:rPr lang="en-US" sz="1200" b="1" baseline="30000" dirty="0"/>
              <a:t>st</a:t>
            </a:r>
            <a:r>
              <a:rPr lang="en-US" sz="1200" b="1" dirty="0"/>
              <a:t> Ed. Expression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70443" y="6390440"/>
            <a:ext cx="1996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2</a:t>
            </a:r>
            <a:r>
              <a:rPr lang="en-US" sz="1200" b="1" baseline="30000" dirty="0"/>
              <a:t>nd</a:t>
            </a:r>
            <a:r>
              <a:rPr lang="en-US" sz="1200" b="1" dirty="0"/>
              <a:t> Ed. Expression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83541" y="5811533"/>
            <a:ext cx="1996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3</a:t>
            </a:r>
            <a:r>
              <a:rPr lang="en-US" sz="1200" b="1" baseline="30000" dirty="0"/>
              <a:t>rd</a:t>
            </a:r>
            <a:r>
              <a:rPr lang="en-US" sz="1200" b="1" dirty="0"/>
              <a:t> Ed. Expression</a:t>
            </a:r>
          </a:p>
          <a:p>
            <a:pPr algn="ctr"/>
            <a:r>
              <a:rPr lang="en-US" sz="1200" b="1" dirty="0"/>
              <a:t>(no images were available)</a:t>
            </a:r>
          </a:p>
        </p:txBody>
      </p:sp>
      <p:pic>
        <p:nvPicPr>
          <p:cNvPr id="37" name="Picture 6" descr="Image result for document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033" y="4661093"/>
            <a:ext cx="1045392" cy="104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http://philadelphiaencyclopedia.org/wp-content/uploads/2018/03/image_yellow-fever-488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333" y="4784396"/>
            <a:ext cx="995270" cy="16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pag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56" y="4577013"/>
            <a:ext cx="951635" cy="164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7504920" y="6229548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4</a:t>
            </a:r>
            <a:r>
              <a:rPr lang="en-US" sz="1200" b="1" baseline="30000" dirty="0"/>
              <a:t>th</a:t>
            </a:r>
            <a:r>
              <a:rPr lang="en-US" sz="1200" b="1" dirty="0"/>
              <a:t> Ed. Expression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891414" y="6427489"/>
            <a:ext cx="215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Carey’s 5</a:t>
            </a:r>
            <a:r>
              <a:rPr lang="en-US" sz="1200" b="1" baseline="30000" dirty="0"/>
              <a:t>th</a:t>
            </a:r>
            <a:r>
              <a:rPr lang="en-US" sz="1200" b="1" dirty="0"/>
              <a:t> Ed. Expression</a:t>
            </a:r>
          </a:p>
        </p:txBody>
      </p:sp>
      <p:cxnSp>
        <p:nvCxnSpPr>
          <p:cNvPr id="45" name="Straight Arrow Connector 44"/>
          <p:cNvCxnSpPr>
            <a:stCxn id="6" idx="2"/>
            <a:endCxn id="32" idx="0"/>
          </p:cNvCxnSpPr>
          <p:nvPr/>
        </p:nvCxnSpPr>
        <p:spPr>
          <a:xfrm flipH="1">
            <a:off x="1160916" y="3798676"/>
            <a:ext cx="162" cy="8624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2"/>
            <a:endCxn id="33" idx="0"/>
          </p:cNvCxnSpPr>
          <p:nvPr/>
        </p:nvCxnSpPr>
        <p:spPr>
          <a:xfrm flipH="1">
            <a:off x="3565237" y="3850266"/>
            <a:ext cx="3395" cy="8123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8" idx="2"/>
            <a:endCxn id="37" idx="0"/>
          </p:cNvCxnSpPr>
          <p:nvPr/>
        </p:nvCxnSpPr>
        <p:spPr>
          <a:xfrm flipH="1">
            <a:off x="6081729" y="3456025"/>
            <a:ext cx="1" cy="12050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2"/>
            <a:endCxn id="39" idx="0"/>
          </p:cNvCxnSpPr>
          <p:nvPr/>
        </p:nvCxnSpPr>
        <p:spPr>
          <a:xfrm flipH="1">
            <a:off x="8580474" y="3773454"/>
            <a:ext cx="1" cy="8035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3" idx="2"/>
            <a:endCxn id="38" idx="0"/>
          </p:cNvCxnSpPr>
          <p:nvPr/>
        </p:nvCxnSpPr>
        <p:spPr>
          <a:xfrm flipH="1">
            <a:off x="10966968" y="3771705"/>
            <a:ext cx="1" cy="10126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02525" y="4076317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030246" y="4075995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537609" y="4082679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8021851" y="3986681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0408577" y="4164314"/>
            <a:ext cx="11167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endParaRPr lang="en-US" sz="1400" b="1" dirty="0"/>
          </a:p>
        </p:txBody>
      </p:sp>
      <p:cxnSp>
        <p:nvCxnSpPr>
          <p:cNvPr id="14" name="Elbow Connector 13"/>
          <p:cNvCxnSpPr>
            <a:stCxn id="4" idx="3"/>
            <a:endCxn id="33" idx="1"/>
          </p:cNvCxnSpPr>
          <p:nvPr/>
        </p:nvCxnSpPr>
        <p:spPr>
          <a:xfrm>
            <a:off x="1664243" y="2682799"/>
            <a:ext cx="1350725" cy="2843720"/>
          </a:xfrm>
          <a:prstGeom prst="bentConnector3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" idx="3"/>
            <a:endCxn id="37" idx="1"/>
          </p:cNvCxnSpPr>
          <p:nvPr/>
        </p:nvCxnSpPr>
        <p:spPr>
          <a:xfrm>
            <a:off x="1664243" y="2682799"/>
            <a:ext cx="3894790" cy="2500990"/>
          </a:xfrm>
          <a:prstGeom prst="bentConnector3">
            <a:avLst>
              <a:gd name="adj1" fmla="val 1702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4" idx="3"/>
            <a:endCxn id="39" idx="1"/>
          </p:cNvCxnSpPr>
          <p:nvPr/>
        </p:nvCxnSpPr>
        <p:spPr>
          <a:xfrm>
            <a:off x="1664243" y="2682799"/>
            <a:ext cx="6440413" cy="271770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" idx="3"/>
            <a:endCxn id="38" idx="1"/>
          </p:cNvCxnSpPr>
          <p:nvPr/>
        </p:nvCxnSpPr>
        <p:spPr>
          <a:xfrm>
            <a:off x="1664243" y="2682799"/>
            <a:ext cx="8805090" cy="2917393"/>
          </a:xfrm>
          <a:prstGeom prst="bentConnector3">
            <a:avLst>
              <a:gd name="adj1" fmla="val 7863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64725" y="4082679"/>
            <a:ext cx="12221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r>
              <a:rPr lang="en-US" sz="1400" b="1" dirty="0"/>
              <a:t>?</a:t>
            </a:r>
          </a:p>
        </p:txBody>
      </p:sp>
      <p:cxnSp>
        <p:nvCxnSpPr>
          <p:cNvPr id="51" name="Elbow Connector 50"/>
          <p:cNvCxnSpPr>
            <a:stCxn id="5" idx="3"/>
            <a:endCxn id="37" idx="1"/>
          </p:cNvCxnSpPr>
          <p:nvPr/>
        </p:nvCxnSpPr>
        <p:spPr>
          <a:xfrm>
            <a:off x="4115505" y="2709346"/>
            <a:ext cx="1443528" cy="247444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5" idx="3"/>
            <a:endCxn id="39" idx="1"/>
          </p:cNvCxnSpPr>
          <p:nvPr/>
        </p:nvCxnSpPr>
        <p:spPr>
          <a:xfrm>
            <a:off x="4115505" y="2709346"/>
            <a:ext cx="3989151" cy="2691157"/>
          </a:xfrm>
          <a:prstGeom prst="bentConnector3">
            <a:avLst>
              <a:gd name="adj1" fmla="val 18383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5" idx="3"/>
            <a:endCxn id="38" idx="1"/>
          </p:cNvCxnSpPr>
          <p:nvPr/>
        </p:nvCxnSpPr>
        <p:spPr>
          <a:xfrm>
            <a:off x="4115505" y="2709346"/>
            <a:ext cx="6353828" cy="289084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236136" y="3779405"/>
            <a:ext cx="12221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r>
              <a:rPr lang="en-US" sz="1400" b="1" dirty="0"/>
              <a:t>?</a:t>
            </a:r>
          </a:p>
        </p:txBody>
      </p:sp>
      <p:cxnSp>
        <p:nvCxnSpPr>
          <p:cNvPr id="62" name="Elbow Connector 61"/>
          <p:cNvCxnSpPr>
            <a:stCxn id="9" idx="3"/>
            <a:endCxn id="39" idx="1"/>
          </p:cNvCxnSpPr>
          <p:nvPr/>
        </p:nvCxnSpPr>
        <p:spPr>
          <a:xfrm>
            <a:off x="6604425" y="2366616"/>
            <a:ext cx="1500231" cy="303388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9" idx="3"/>
            <a:endCxn id="38" idx="1"/>
          </p:cNvCxnSpPr>
          <p:nvPr/>
        </p:nvCxnSpPr>
        <p:spPr>
          <a:xfrm>
            <a:off x="6604425" y="2366616"/>
            <a:ext cx="3864908" cy="3233576"/>
          </a:xfrm>
          <a:prstGeom prst="bentConnector3">
            <a:avLst>
              <a:gd name="adj1" fmla="val 18455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734733" y="3616455"/>
            <a:ext cx="12221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r>
              <a:rPr lang="en-US" sz="1400" b="1" dirty="0"/>
              <a:t>?</a:t>
            </a:r>
          </a:p>
        </p:txBody>
      </p:sp>
      <p:cxnSp>
        <p:nvCxnSpPr>
          <p:cNvPr id="72" name="Elbow Connector 71"/>
          <p:cNvCxnSpPr>
            <a:stCxn id="11" idx="3"/>
            <a:endCxn id="38" idx="1"/>
          </p:cNvCxnSpPr>
          <p:nvPr/>
        </p:nvCxnSpPr>
        <p:spPr>
          <a:xfrm>
            <a:off x="9056291" y="2667410"/>
            <a:ext cx="1413042" cy="293278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9195986" y="3798252"/>
            <a:ext cx="12221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/>
              <a:t>realized_by</a:t>
            </a:r>
            <a:r>
              <a:rPr lang="en-US" sz="1400" b="1" dirty="0"/>
              <a:t>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and moving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5407"/>
            <a:ext cx="10515600" cy="3711555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We hope our analysis will help to make processing of digital resources more consistent and integrable across widely distributed and increasingly heterogeneous projects.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But just recognizing the puzzles may be as useful as proposals for one account or another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All our intuitions concerning complex and dependent works may be difficult to reconcile in a single consistent model.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For example, works maintain their identity across multiple editions, </a:t>
            </a:r>
            <a:r>
              <a:rPr lang="en-US" i="1" dirty="0"/>
              <a:t>and</a:t>
            </a:r>
            <a:r>
              <a:rPr lang="en-US" dirty="0"/>
              <a:t> editorial labor brings a distinct new work into existence.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4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it is vs. How we shall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dirty="0"/>
              <a:t>Competing explanations of texts and works complicate attempts to model relationships across abstraction levels like the WEMI/Group 1 entities.</a:t>
            </a:r>
          </a:p>
          <a:p>
            <a:pPr lvl="0">
              <a:lnSpc>
                <a:spcPct val="100000"/>
              </a:lnSpc>
            </a:pPr>
            <a:endParaRPr lang="en-US" dirty="0"/>
          </a:p>
          <a:p>
            <a:pPr lvl="0">
              <a:lnSpc>
                <a:spcPct val="100000"/>
              </a:lnSpc>
            </a:pPr>
            <a:r>
              <a:rPr lang="en-US" dirty="0"/>
              <a:t>In the medium </a:t>
            </a:r>
            <a:r>
              <a:rPr lang="en-US" dirty="0" smtClean="0"/>
              <a:t>term, </a:t>
            </a:r>
            <a:r>
              <a:rPr lang="en-US" dirty="0" err="1"/>
              <a:t>stipulative</a:t>
            </a:r>
            <a:r>
              <a:rPr lang="en-US" dirty="0"/>
              <a:t> approaches to standards development can at least attend to the descriptive complexities: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scoping: avoid trying to handle too many use cases;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recognize when definitions are overloaded;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make distinctions precise.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scholarly digital editions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Humanities scholarship is becoming more distributed and collaborative. Digital edition projects proceed along trends predicted by van Zundert in 2011: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drawing from widely distributed digital resources;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combining even more heterogeneous data types (including demographic and geographic data);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developing as versioned, rather than fixed-state documents;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involving more widely distributed teams of scholars, collaborating with each other remotely.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 </a:t>
            </a:r>
            <a:r>
              <a:rPr lang="en-US" dirty="0"/>
              <a:t>small number of scholars could just decide among themselves how to tag the properties, relationships, and distinctions they care about.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But </a:t>
            </a:r>
            <a:r>
              <a:rPr lang="en-US" dirty="0"/>
              <a:t>to support reuse, integration, and extension over time, markup vocabularies should be based on conceptual models with good descriptive power.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Scholarly Editions May Include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Editorial remarks on</a:t>
            </a:r>
          </a:p>
          <a:p>
            <a:pPr lvl="1"/>
            <a:r>
              <a:rPr lang="en-US" dirty="0"/>
              <a:t>The work</a:t>
            </a:r>
          </a:p>
          <a:p>
            <a:pPr lvl="1"/>
            <a:r>
              <a:rPr lang="en-US" dirty="0"/>
              <a:t>The text </a:t>
            </a:r>
          </a:p>
          <a:p>
            <a:pPr lvl="1"/>
            <a:r>
              <a:rPr lang="en-US" dirty="0"/>
              <a:t>The artifact</a:t>
            </a:r>
          </a:p>
          <a:p>
            <a:r>
              <a:rPr lang="en-US" dirty="0" err="1"/>
              <a:t>Refences</a:t>
            </a:r>
            <a:endParaRPr lang="en-US" dirty="0"/>
          </a:p>
          <a:p>
            <a:pPr lvl="1"/>
            <a:r>
              <a:rPr lang="en-US" dirty="0"/>
              <a:t>To other works</a:t>
            </a:r>
          </a:p>
          <a:p>
            <a:pPr lvl="1"/>
            <a:r>
              <a:rPr lang="en-US" dirty="0"/>
              <a:t>To other text</a:t>
            </a:r>
          </a:p>
          <a:p>
            <a:pPr lvl="1"/>
            <a:r>
              <a:rPr lang="en-US" dirty="0"/>
              <a:t>To other artifacts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Frameworks for Understanding </a:t>
            </a:r>
            <a:br>
              <a:rPr lang="en-US" dirty="0"/>
            </a:br>
            <a:r>
              <a:rPr lang="en-US" dirty="0"/>
              <a:t>Scholarly Editions (</a:t>
            </a:r>
            <a:r>
              <a:rPr lang="en-US" dirty="0" err="1"/>
              <a:t>Sahle</a:t>
            </a:r>
            <a:r>
              <a:rPr lang="en-US" dirty="0"/>
              <a:t> &amp; </a:t>
            </a:r>
            <a:r>
              <a:rPr lang="en-US" dirty="0" err="1"/>
              <a:t>Vogeler</a:t>
            </a:r>
            <a:r>
              <a:rPr lang="en-US" dirty="0"/>
              <a:t> 2014)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Subject &amp; Content (to which FRBR can be applied)</a:t>
            </a:r>
          </a:p>
          <a:p>
            <a:pPr lvl="1"/>
            <a:r>
              <a:rPr lang="en-US" dirty="0"/>
              <a:t>Selection</a:t>
            </a:r>
          </a:p>
          <a:p>
            <a:pPr lvl="2"/>
            <a:r>
              <a:rPr lang="en-US" dirty="0"/>
              <a:t>Relevance</a:t>
            </a:r>
          </a:p>
          <a:p>
            <a:pPr lvl="2"/>
            <a:r>
              <a:rPr lang="en-US" dirty="0"/>
              <a:t>Selection principles</a:t>
            </a:r>
          </a:p>
          <a:p>
            <a:pPr lvl="2"/>
            <a:r>
              <a:rPr lang="en-US" dirty="0"/>
              <a:t>Broader topical context</a:t>
            </a:r>
          </a:p>
          <a:p>
            <a:pPr lvl="1"/>
            <a:r>
              <a:rPr lang="en-US" dirty="0"/>
              <a:t>Previous/Project Achievements</a:t>
            </a:r>
          </a:p>
          <a:p>
            <a:pPr lvl="2"/>
            <a:r>
              <a:rPr lang="en-US" dirty="0"/>
              <a:t>Contributions to topic</a:t>
            </a:r>
          </a:p>
          <a:p>
            <a:pPr lvl="2"/>
            <a:r>
              <a:rPr lang="en-US" dirty="0"/>
              <a:t>Material taken from earlier works</a:t>
            </a:r>
          </a:p>
          <a:p>
            <a:pPr lvl="1"/>
            <a:r>
              <a:rPr lang="en-US" dirty="0"/>
              <a:t>Content</a:t>
            </a:r>
          </a:p>
          <a:p>
            <a:pPr lvl="2"/>
            <a:r>
              <a:rPr lang="en-US" dirty="0"/>
              <a:t>Quantification &amp; characterization of information presented</a:t>
            </a:r>
          </a:p>
          <a:p>
            <a:pPr lvl="2"/>
            <a:r>
              <a:rPr lang="en-US" dirty="0"/>
              <a:t>Characterization of omissions (when present)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8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Frameworks for Understanding </a:t>
            </a:r>
            <a:br>
              <a:rPr lang="en-US" dirty="0"/>
            </a:br>
            <a:r>
              <a:rPr lang="en-US" dirty="0"/>
              <a:t>Scholarly Editions (</a:t>
            </a:r>
            <a:r>
              <a:rPr lang="en-US" dirty="0" err="1"/>
              <a:t>Sahle</a:t>
            </a:r>
            <a:r>
              <a:rPr lang="en-US" dirty="0"/>
              <a:t> &amp; </a:t>
            </a:r>
            <a:r>
              <a:rPr lang="en-US" dirty="0" err="1"/>
              <a:t>Vogeler</a:t>
            </a:r>
            <a:r>
              <a:rPr lang="en-US" dirty="0"/>
              <a:t> 2014)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39439"/>
            <a:ext cx="10515600" cy="3837524"/>
          </a:xfrm>
        </p:spPr>
        <p:txBody>
          <a:bodyPr/>
          <a:lstStyle/>
          <a:p>
            <a:r>
              <a:rPr lang="en-US" dirty="0"/>
              <a:t>Aims &amp; Methods</a:t>
            </a:r>
          </a:p>
          <a:p>
            <a:pPr lvl="1"/>
            <a:r>
              <a:rPr lang="en-US" dirty="0"/>
              <a:t>Documentation</a:t>
            </a:r>
          </a:p>
          <a:p>
            <a:pPr lvl="1"/>
            <a:r>
              <a:rPr lang="en-US" dirty="0"/>
              <a:t>Scholarly objectives</a:t>
            </a:r>
          </a:p>
          <a:p>
            <a:pPr lvl="1"/>
            <a:r>
              <a:rPr lang="en-US" dirty="0"/>
              <a:t>Mission</a:t>
            </a:r>
          </a:p>
          <a:p>
            <a:pPr lvl="1"/>
            <a:r>
              <a:rPr lang="en-US" dirty="0"/>
              <a:t>Method</a:t>
            </a:r>
          </a:p>
          <a:p>
            <a:pPr lvl="1"/>
            <a:r>
              <a:rPr lang="en-US" dirty="0"/>
              <a:t>Representation of </a:t>
            </a:r>
            <a:r>
              <a:rPr lang="en-US" dirty="0" err="1"/>
              <a:t>Dodcuments</a:t>
            </a:r>
            <a:r>
              <a:rPr lang="en-US" dirty="0"/>
              <a:t> &amp; text</a:t>
            </a:r>
          </a:p>
          <a:p>
            <a:pPr lvl="1"/>
            <a:r>
              <a:rPr lang="en-US" dirty="0"/>
              <a:t>Text criticism, indexing, &amp; commentary</a:t>
            </a:r>
          </a:p>
          <a:p>
            <a:pPr lvl="1"/>
            <a:r>
              <a:rPr lang="en-US" dirty="0"/>
              <a:t>Data modelling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Jones and Allen's 1794 Narrative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Our example for discussion is Molly O'Hagan Hardy's TEI edition of Absalom Jones and Richard Allen's account of the 1793 yellow fever epidemic in Philadelphia.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Hardy's markup includes tags for typographic features of two separate paper editions.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She has linked in demographic and geographic data sourced from contemporary city directories.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Jones and Allen respond in the text to specific editions of Mathew Carey's account of the epidemic.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So Hardy's tags pick out references to works, editions, textual quotations, people, and places.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i="1" dirty="0"/>
              <a:t>A Narrative of the Proceedings of the Black People, During the Late Awful Calamity in Philadelphia, in the Year 1793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612" y="2221900"/>
            <a:ext cx="6969840" cy="251635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pamphlet by Absalom Jones &amp; Richard Allen</a:t>
            </a:r>
          </a:p>
          <a:p>
            <a:pPr>
              <a:lnSpc>
                <a:spcPct val="110000"/>
              </a:lnSpc>
            </a:pPr>
            <a:r>
              <a:rPr lang="en-US" dirty="0"/>
              <a:t>Responding to a pamphlet by Mathew Carey</a:t>
            </a:r>
          </a:p>
          <a:p>
            <a:pPr>
              <a:lnSpc>
                <a:spcPct val="110000"/>
              </a:lnSpc>
            </a:pPr>
            <a:r>
              <a:rPr lang="en-US" dirty="0"/>
              <a:t>Transcribed and encoded in TEI by Molly Hardy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Reconciles the original edition with the London reprint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Adds a </a:t>
            </a:r>
            <a:r>
              <a:rPr lang="en-US" dirty="0" err="1"/>
              <a:t>personography</a:t>
            </a:r>
            <a:r>
              <a:rPr lang="en-US" dirty="0"/>
              <a:t> of people mentioned (many of who were victims of the epidemic)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026" name="Picture 2" descr="pag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64" y="3020724"/>
            <a:ext cx="195684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apasproject.org/sites/default/files/1446221606/support_files/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452" y="3020724"/>
            <a:ext cx="243094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>
            <a:stCxn id="1026" idx="3"/>
            <a:endCxn id="1028" idx="1"/>
          </p:cNvCxnSpPr>
          <p:nvPr/>
        </p:nvCxnSpPr>
        <p:spPr>
          <a:xfrm>
            <a:off x="2341612" y="4849524"/>
            <a:ext cx="6969840" cy="0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Balisage, The Markup Conference, Rockville, MD, 3 August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8B69-2008-4599-8A8C-C06C1827C7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12944</TotalTime>
  <Words>2044</Words>
  <Application>Microsoft Office PowerPoint</Application>
  <PresentationFormat>Widescreen</PresentationFormat>
  <Paragraphs>316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How are dependent  works realized?</vt:lpstr>
      <vt:lpstr>How do editions relate to works?</vt:lpstr>
      <vt:lpstr>What it is vs. how we shall</vt:lpstr>
      <vt:lpstr>Use of scholarly digital editions</vt:lpstr>
      <vt:lpstr>Scholarly Editions May Include</vt:lpstr>
      <vt:lpstr>Frameworks for Understanding  Scholarly Editions (Sahle &amp; Vogeler 2014)</vt:lpstr>
      <vt:lpstr>Frameworks for Understanding  Scholarly Editions (Sahle &amp; Vogeler 2014)</vt:lpstr>
      <vt:lpstr>Jones and Allen's 1794 Narrative</vt:lpstr>
      <vt:lpstr>A Narrative of the Proceedings of the Black People, During the Late Awful Calamity in Philadelphia, in the Year 1793</vt:lpstr>
      <vt:lpstr>Encoded Snippet from Hardy’s Transcription</vt:lpstr>
      <vt:lpstr>Uncertainties</vt:lpstr>
      <vt:lpstr>Dependent works and the FRBR family of standards</vt:lpstr>
      <vt:lpstr>FRBR Family of Conceptual Models</vt:lpstr>
      <vt:lpstr>WEMI Model</vt:lpstr>
      <vt:lpstr>For instance</vt:lpstr>
      <vt:lpstr>Similarly,</vt:lpstr>
      <vt:lpstr>Parts of Works – the FRBR Way</vt:lpstr>
      <vt:lpstr>Parts of Works – the FRBR Way</vt:lpstr>
      <vt:lpstr>Parts of Works – the FRBROO Way</vt:lpstr>
      <vt:lpstr>Parts of Works – the FRBROO Way</vt:lpstr>
      <vt:lpstr>Parts(?) of Works – the IFLA-LRM Way</vt:lpstr>
      <vt:lpstr>Parts(?) of Works – the IFLA-LRM Way</vt:lpstr>
      <vt:lpstr>Dual aspect proposal for texts</vt:lpstr>
      <vt:lpstr>Textual Dualism</vt:lpstr>
      <vt:lpstr>Textual Dualism</vt:lpstr>
      <vt:lpstr>Textual Dualism</vt:lpstr>
      <vt:lpstr>This issue is not limited to markup  -- a text snippet from Carey’s Account of the Malignant Fever Lately Prevalent in Philadelphia </vt:lpstr>
      <vt:lpstr>PowerPoint Presentation</vt:lpstr>
      <vt:lpstr>Different Senses of derived-from</vt:lpstr>
      <vt:lpstr>Different Senses of derived-from</vt:lpstr>
      <vt:lpstr>Different Senses of derived-from</vt:lpstr>
      <vt:lpstr>WEMI’s realized-by relation</vt:lpstr>
      <vt:lpstr>WEMI’s realized-by relation</vt:lpstr>
      <vt:lpstr>Implications and moving forward</vt:lpstr>
      <vt:lpstr>What it is vs. How we shall</vt:lpstr>
    </vt:vector>
  </TitlesOfParts>
  <Company>University of Illinois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dependent  works realized?</dc:title>
  <dc:creator>Jett, Jacob Guy</dc:creator>
  <cp:lastModifiedBy>Jett, Jacob Guy</cp:lastModifiedBy>
  <cp:revision>36</cp:revision>
  <dcterms:created xsi:type="dcterms:W3CDTF">2018-07-19T16:01:35Z</dcterms:created>
  <dcterms:modified xsi:type="dcterms:W3CDTF">2018-08-03T15:07:52Z</dcterms:modified>
</cp:coreProperties>
</file>