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0" r:id="rId7"/>
    <p:sldId id="270" r:id="rId8"/>
    <p:sldId id="262" r:id="rId9"/>
    <p:sldId id="264" r:id="rId10"/>
    <p:sldId id="265" r:id="rId11"/>
    <p:sldId id="266" r:id="rId12"/>
    <p:sldId id="267" r:id="rId13"/>
    <p:sldId id="271" r:id="rId14"/>
    <p:sldId id="272" r:id="rId15"/>
    <p:sldId id="274" r:id="rId16"/>
    <p:sldId id="273" r:id="rId17"/>
    <p:sldId id="268" r:id="rId18"/>
    <p:sldId id="269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4FC1"/>
    <a:srgbClr val="092FC0"/>
    <a:srgbClr val="F8332D"/>
    <a:srgbClr val="DC0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86420"/>
  </p:normalViewPr>
  <p:slideViewPr>
    <p:cSldViewPr snapToGrid="0" snapToObjects="1">
      <p:cViewPr varScale="1">
        <p:scale>
          <a:sx n="93" d="100"/>
          <a:sy n="93" d="100"/>
        </p:scale>
        <p:origin x="216" y="5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39E51-8F69-F648-AD2C-5D702101044B}" type="datetimeFigureOut">
              <a:rPr lang="en-US" smtClean="0"/>
              <a:t>8/13/18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B750A-724F-D548-8B04-0FCF289C6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14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750A-724F-D548-8B04-0FCF289C6D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047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750A-724F-D548-8B04-0FCF289C6D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10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750A-724F-D548-8B04-0FCF289C6D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39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750A-724F-D548-8B04-0FCF289C6D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32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750A-724F-D548-8B04-0FCF289C6D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77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914302"/>
          </a:xfrm>
        </p:spPr>
        <p:txBody>
          <a:bodyPr/>
          <a:lstStyle>
            <a:lvl1pPr>
              <a:defRPr cap="none" baseline="0">
                <a:solidFill>
                  <a:srgbClr val="5165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96924"/>
            <a:ext cx="11339945" cy="4521762"/>
          </a:xfrm>
        </p:spPr>
        <p:txBody>
          <a:bodyPr/>
          <a:lstStyle>
            <a:lvl1pPr>
              <a:defRPr sz="2600" baseline="0"/>
            </a:lvl1pPr>
            <a:lvl2pPr>
              <a:defRPr sz="2400" baseline="0"/>
            </a:lvl2pPr>
            <a:lvl3pPr>
              <a:defRPr sz="2000" baseline="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DeRose, Balisage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derose.net/hidden/AJICSS/Sample%20dynamic%20CSS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derose.net/hidden/AJICSS/Sample%20transclusion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erose.net/hidden/AJICSS/Sample%20skd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Programming_language#Definition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445BA-95CB-804C-95F2-D287AC9868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cap="none" dirty="0"/>
              <a:t>Dynamic CSS:</a:t>
            </a:r>
            <a:br>
              <a:rPr lang="en-US" cap="none" dirty="0"/>
            </a:br>
            <a:r>
              <a:rPr lang="en-US" cap="none" dirty="0"/>
              <a:t>Adding </a:t>
            </a:r>
            <a:r>
              <a:rPr lang="en-US" cap="none" dirty="0" err="1"/>
              <a:t>Javascript</a:t>
            </a:r>
            <a:r>
              <a:rPr lang="en-US" cap="none" dirty="0"/>
              <a:t> in CSS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CC5308-CEC4-4942-B979-5838A4378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2074916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Steve DeRose</a:t>
            </a:r>
          </a:p>
          <a:p>
            <a:r>
              <a:rPr lang="en-US" dirty="0"/>
              <a:t>Balisage: The Markup Conference (August, 2018)</a:t>
            </a:r>
          </a:p>
        </p:txBody>
      </p:sp>
    </p:spTree>
    <p:extLst>
      <p:ext uri="{BB962C8B-B14F-4D97-AF65-F5344CB8AC3E}">
        <p14:creationId xmlns:p14="http://schemas.microsoft.com/office/powerpoint/2010/main" val="3619415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367B2-9009-D445-B441-54DCB53B1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 and CSS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A31FE-AE6C-8A46-9273-5DE4F891A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not:</a:t>
            </a:r>
          </a:p>
          <a:p>
            <a:pPr lvl="1"/>
            <a:r>
              <a:rPr lang="en-US" dirty="0">
                <a:solidFill>
                  <a:srgbClr val="C24FC1"/>
                </a:solidFill>
              </a:rPr>
              <a:t>before  {  content: "&lt;" + </a:t>
            </a:r>
            <a:r>
              <a:rPr lang="en-US" dirty="0" err="1">
                <a:solidFill>
                  <a:srgbClr val="C24FC1"/>
                </a:solidFill>
              </a:rPr>
              <a:t>self.nodeName</a:t>
            </a:r>
            <a:r>
              <a:rPr lang="en-US" dirty="0">
                <a:solidFill>
                  <a:srgbClr val="C24FC1"/>
                </a:solidFill>
              </a:rPr>
              <a:t> + "&gt;" }</a:t>
            </a:r>
          </a:p>
          <a:p>
            <a:r>
              <a:rPr lang="en-US" dirty="0"/>
              <a:t>Or:</a:t>
            </a:r>
          </a:p>
          <a:p>
            <a:pPr lvl="1"/>
            <a:r>
              <a:rPr lang="en-US" dirty="0">
                <a:solidFill>
                  <a:srgbClr val="C24FC1"/>
                </a:solidFill>
              </a:rPr>
              <a:t>before  {  content:</a:t>
            </a:r>
            <a:br>
              <a:rPr lang="en-US" dirty="0">
                <a:solidFill>
                  <a:srgbClr val="C24FC1"/>
                </a:solidFill>
              </a:rPr>
            </a:br>
            <a:r>
              <a:rPr lang="en-US" dirty="0">
                <a:solidFill>
                  <a:srgbClr val="C24FC1"/>
                </a:solidFill>
              </a:rPr>
              <a:t>    </a:t>
            </a:r>
            <a:r>
              <a:rPr lang="en-US" u="sng" dirty="0" err="1">
                <a:solidFill>
                  <a:srgbClr val="C24FC1"/>
                </a:solidFill>
              </a:rPr>
              <a:t>jseval</a:t>
            </a:r>
            <a:r>
              <a:rPr lang="en-US" dirty="0">
                <a:solidFill>
                  <a:srgbClr val="C24FC1"/>
                </a:solidFill>
              </a:rPr>
              <a:t>( "&lt;" + </a:t>
            </a:r>
            <a:r>
              <a:rPr lang="en-US" dirty="0" err="1">
                <a:solidFill>
                  <a:srgbClr val="C24FC1"/>
                </a:solidFill>
              </a:rPr>
              <a:t>self.nodeName</a:t>
            </a:r>
            <a:r>
              <a:rPr lang="en-US" dirty="0">
                <a:solidFill>
                  <a:srgbClr val="C24FC1"/>
                </a:solidFill>
              </a:rPr>
              <a:t> + "&gt;" )</a:t>
            </a:r>
          </a:p>
          <a:p>
            <a:pPr lvl="1"/>
            <a:r>
              <a:rPr lang="en-US" dirty="0"/>
              <a:t>add one function</a:t>
            </a:r>
          </a:p>
          <a:p>
            <a:pPr lvl="1"/>
            <a:r>
              <a:rPr lang="en-US" dirty="0"/>
              <a:t>set </a:t>
            </a:r>
            <a:r>
              <a:rPr lang="en-US" u="sng" dirty="0"/>
              <a:t>self</a:t>
            </a:r>
            <a:r>
              <a:rPr lang="en-US" dirty="0"/>
              <a:t> to current node</a:t>
            </a:r>
          </a:p>
          <a:p>
            <a:pPr lvl="1"/>
            <a:r>
              <a:rPr lang="en-US" dirty="0"/>
              <a:t>pass </a:t>
            </a:r>
            <a:r>
              <a:rPr lang="en-US" dirty="0" err="1"/>
              <a:t>arg</a:t>
            </a:r>
            <a:r>
              <a:rPr lang="en-US" dirty="0"/>
              <a:t> to </a:t>
            </a:r>
            <a:r>
              <a:rPr lang="en-US" dirty="0" err="1"/>
              <a:t>Javascript</a:t>
            </a:r>
            <a:r>
              <a:rPr lang="en-US" dirty="0"/>
              <a:t> </a:t>
            </a:r>
            <a:r>
              <a:rPr lang="en-US" u="sng" dirty="0" err="1"/>
              <a:t>eval</a:t>
            </a:r>
            <a:r>
              <a:rPr lang="en-US" u="sng" dirty="0"/>
              <a:t>()</a:t>
            </a:r>
          </a:p>
          <a:p>
            <a:r>
              <a:rPr lang="en-US" dirty="0"/>
              <a:t>Re-evaluate at each element</a:t>
            </a:r>
          </a:p>
          <a:p>
            <a:pPr lvl="1"/>
            <a:r>
              <a:rPr lang="en-US" dirty="0"/>
              <a:t>CSS does (mostly) anyway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E67C47-E0D7-684B-B2F9-A8DAFB4C9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3981" y="3839856"/>
            <a:ext cx="3018020" cy="301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916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78B55-8EA2-FE46-B305-84A084D29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F3A26-C9B7-7E41-B2D1-671909DAB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Unify </a:t>
            </a:r>
            <a:r>
              <a:rPr lang="en-US" dirty="0"/>
              <a:t>Code in </a:t>
            </a:r>
            <a:r>
              <a:rPr lang="en-US" i="1" dirty="0"/>
              <a:t>one </a:t>
            </a:r>
            <a:r>
              <a:rPr lang="en-US" dirty="0"/>
              <a:t>place</a:t>
            </a:r>
          </a:p>
          <a:p>
            <a:pPr lvl="1"/>
            <a:r>
              <a:rPr lang="en-US" dirty="0"/>
              <a:t>(JS libraries can still be called)</a:t>
            </a:r>
          </a:p>
          <a:p>
            <a:r>
              <a:rPr lang="en-US" dirty="0"/>
              <a:t>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Leverage</a:t>
            </a:r>
            <a:r>
              <a:rPr lang="en-US" dirty="0"/>
              <a:t> CSS selector</a:t>
            </a:r>
          </a:p>
          <a:p>
            <a:pPr lvl="1"/>
            <a:r>
              <a:rPr lang="en-US" dirty="0"/>
              <a:t>(avoid redundant-but-incompatible code)</a:t>
            </a:r>
          </a:p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Ease</a:t>
            </a:r>
            <a:r>
              <a:rPr lang="en-US" dirty="0"/>
              <a:t> simple tasks</a:t>
            </a:r>
          </a:p>
          <a:p>
            <a:pPr lvl="1"/>
            <a:r>
              <a:rPr lang="en-US" dirty="0"/>
              <a:t>(JS expressions w/o rest of syntax)</a:t>
            </a:r>
          </a:p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Generalize</a:t>
            </a:r>
            <a:r>
              <a:rPr lang="en-US" dirty="0"/>
              <a:t> for </a:t>
            </a:r>
            <a:r>
              <a:rPr lang="en-US" i="1" dirty="0"/>
              <a:t>any</a:t>
            </a:r>
            <a:r>
              <a:rPr lang="en-US" dirty="0"/>
              <a:t> property value</a:t>
            </a:r>
          </a:p>
          <a:p>
            <a:pPr lvl="1"/>
            <a:r>
              <a:rPr lang="en-US" dirty="0"/>
              <a:t>(don't just tweak </a:t>
            </a:r>
            <a:r>
              <a:rPr lang="en-US" u="sng" dirty="0"/>
              <a:t>content</a:t>
            </a:r>
            <a:r>
              <a:rPr lang="en-US" dirty="0"/>
              <a:t>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7AF980D-265D-634C-9890-5FCA09C33C44}"/>
              </a:ext>
            </a:extLst>
          </p:cNvPr>
          <p:cNvSpPr/>
          <p:nvPr/>
        </p:nvSpPr>
        <p:spPr>
          <a:xfrm>
            <a:off x="1123370" y="5393185"/>
            <a:ext cx="5622203" cy="825501"/>
          </a:xfrm>
          <a:prstGeom prst="roundRect">
            <a:avLst/>
          </a:prstGeom>
          <a:noFill/>
          <a:ln>
            <a:solidFill>
              <a:srgbClr val="C24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C24FC1"/>
                </a:solidFill>
              </a:rPr>
              <a:t>Clean, but would require changing CSS  standard and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01780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9CB68-B357-A94A-8663-3F72FB6C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95921-5CBE-4F4F-BEC4-83D47B839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CSS allows </a:t>
            </a:r>
            <a:r>
              <a:rPr lang="en-US" u="sng" dirty="0"/>
              <a:t>custom properties</a:t>
            </a:r>
            <a:endParaRPr lang="en-US" dirty="0"/>
          </a:p>
          <a:p>
            <a:pPr lvl="1"/>
            <a:r>
              <a:rPr lang="en-US" dirty="0">
                <a:solidFill>
                  <a:srgbClr val="C24FC1"/>
                </a:solidFill>
              </a:rPr>
              <a:t>p {  font-size:24pt; --</a:t>
            </a:r>
            <a:r>
              <a:rPr lang="en-US" dirty="0" err="1">
                <a:solidFill>
                  <a:srgbClr val="C24FC1"/>
                </a:solidFill>
              </a:rPr>
              <a:t>myProp:hello</a:t>
            </a:r>
            <a:r>
              <a:rPr lang="en-US" dirty="0">
                <a:solidFill>
                  <a:srgbClr val="C24FC1"/>
                </a:solidFill>
              </a:rPr>
              <a:t> there; }</a:t>
            </a:r>
          </a:p>
          <a:p>
            <a:pPr lvl="1"/>
            <a:r>
              <a:rPr lang="en-US" dirty="0"/>
              <a:t>Just stored and inherited</a:t>
            </a:r>
          </a:p>
          <a:p>
            <a:pPr lvl="1"/>
            <a:r>
              <a:rPr lang="en-US" dirty="0"/>
              <a:t>Can access from DOM</a:t>
            </a:r>
          </a:p>
          <a:p>
            <a:r>
              <a:rPr lang="en-US" dirty="0"/>
              <a:t>AJICSS defines</a:t>
            </a:r>
          </a:p>
          <a:p>
            <a:pPr lvl="1"/>
            <a:r>
              <a:rPr lang="en-US" dirty="0">
                <a:solidFill>
                  <a:srgbClr val="C24FC1"/>
                </a:solidFill>
              </a:rPr>
              <a:t>--dynamic: </a:t>
            </a:r>
            <a:r>
              <a:rPr lang="en-US" dirty="0" err="1">
                <a:solidFill>
                  <a:srgbClr val="C24FC1"/>
                </a:solidFill>
              </a:rPr>
              <a:t>someJSExpr</a:t>
            </a:r>
            <a:r>
              <a:rPr lang="en-US" dirty="0">
                <a:solidFill>
                  <a:srgbClr val="C24FC1"/>
                </a:solidFill>
              </a:rPr>
              <a:t>();</a:t>
            </a:r>
          </a:p>
          <a:p>
            <a:r>
              <a:rPr lang="en-US" dirty="0"/>
              <a:t>AJICSS</a:t>
            </a:r>
          </a:p>
          <a:p>
            <a:pPr lvl="1"/>
            <a:r>
              <a:rPr lang="en-US" dirty="0"/>
              <a:t>scans for elements with --</a:t>
            </a:r>
            <a:r>
              <a:rPr lang="en-US" u="sng" dirty="0"/>
              <a:t>dynamic</a:t>
            </a:r>
          </a:p>
          <a:p>
            <a:pPr lvl="1"/>
            <a:r>
              <a:rPr lang="en-US" dirty="0"/>
              <a:t>sets </a:t>
            </a:r>
            <a:r>
              <a:rPr lang="en-US" u="sng" dirty="0" err="1"/>
              <a:t>dynTarget</a:t>
            </a:r>
            <a:r>
              <a:rPr lang="en-US" dirty="0"/>
              <a:t> to each one in turn</a:t>
            </a:r>
          </a:p>
          <a:p>
            <a:pPr lvl="1"/>
            <a:r>
              <a:rPr lang="en-US" dirty="0"/>
              <a:t>passes the value to JS </a:t>
            </a:r>
            <a:r>
              <a:rPr lang="en-US" u="sng" dirty="0" err="1"/>
              <a:t>eval</a:t>
            </a:r>
            <a:r>
              <a:rPr lang="en-US" u="sng" dirty="0"/>
              <a:t>()</a:t>
            </a: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6F31C5EB-9424-D048-81E7-A3E6D68A410C}"/>
              </a:ext>
            </a:extLst>
          </p:cNvPr>
          <p:cNvSpPr/>
          <p:nvPr/>
        </p:nvSpPr>
        <p:spPr>
          <a:xfrm rot="16200000">
            <a:off x="5403954" y="1056805"/>
            <a:ext cx="374755" cy="2968055"/>
          </a:xfrm>
          <a:prstGeom prst="leftBrac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60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294DE-929A-6442-AB82-C5B639DEC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Examples: Dynamic CSS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83920-68AA-5648-BECA-F21705170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Copy color from the </a:t>
            </a:r>
            <a:r>
              <a:rPr lang="en-US" i="1" dirty="0"/>
              <a:t>previous </a:t>
            </a:r>
            <a:r>
              <a:rPr lang="en-US" dirty="0"/>
              <a:t>element's </a:t>
            </a:r>
            <a:r>
              <a:rPr lang="en-US" u="sng" dirty="0" err="1"/>
              <a:t>colorIt</a:t>
            </a:r>
            <a:r>
              <a:rPr lang="en-US" dirty="0"/>
              <a:t> attribute</a:t>
            </a:r>
          </a:p>
          <a:p>
            <a:pPr marL="457200" lvl="1" indent="0">
              <a:buNone/>
            </a:pPr>
            <a:r>
              <a:rPr lang="en-US" dirty="0" err="1">
                <a:solidFill>
                  <a:srgbClr val="C24FC1"/>
                </a:solidFill>
              </a:rPr>
              <a:t>p.y</a:t>
            </a:r>
            <a:r>
              <a:rPr lang="en-US" dirty="0">
                <a:solidFill>
                  <a:srgbClr val="C24FC1"/>
                </a:solidFill>
              </a:rPr>
              <a:t> { --dynamic: </a:t>
            </a:r>
            <a:r>
              <a:rPr lang="en-US" dirty="0" err="1">
                <a:solidFill>
                  <a:srgbClr val="C24FC1"/>
                </a:solidFill>
              </a:rPr>
              <a:t>setCSS</a:t>
            </a:r>
            <a:r>
              <a:rPr lang="en-US" dirty="0">
                <a:solidFill>
                  <a:srgbClr val="C24FC1"/>
                </a:solidFill>
              </a:rPr>
              <a:t>('color', $(</a:t>
            </a:r>
            <a:r>
              <a:rPr lang="en-US" dirty="0" err="1">
                <a:solidFill>
                  <a:srgbClr val="C24FC1"/>
                </a:solidFill>
              </a:rPr>
              <a:t>dynTarget</a:t>
            </a:r>
            <a:r>
              <a:rPr lang="en-US" dirty="0">
                <a:solidFill>
                  <a:srgbClr val="C24FC1"/>
                </a:solidFill>
              </a:rPr>
              <a:t>).</a:t>
            </a:r>
            <a:r>
              <a:rPr lang="en-US" dirty="0" err="1">
                <a:solidFill>
                  <a:srgbClr val="C24FC1"/>
                </a:solidFill>
              </a:rPr>
              <a:t>prev</a:t>
            </a:r>
            <a:r>
              <a:rPr lang="en-US" dirty="0">
                <a:solidFill>
                  <a:srgbClr val="C24FC1"/>
                </a:solidFill>
              </a:rPr>
              <a:t>().</a:t>
            </a:r>
            <a:r>
              <a:rPr lang="en-US" dirty="0" err="1">
                <a:solidFill>
                  <a:srgbClr val="C24FC1"/>
                </a:solidFill>
              </a:rPr>
              <a:t>attr</a:t>
            </a:r>
            <a:r>
              <a:rPr lang="en-US" dirty="0">
                <a:solidFill>
                  <a:srgbClr val="C24FC1"/>
                </a:solidFill>
              </a:rPr>
              <a:t>("</a:t>
            </a:r>
            <a:r>
              <a:rPr lang="en-US" dirty="0" err="1">
                <a:solidFill>
                  <a:srgbClr val="C24FC1"/>
                </a:solidFill>
              </a:rPr>
              <a:t>colorIt</a:t>
            </a:r>
            <a:r>
              <a:rPr lang="en-US" dirty="0">
                <a:solidFill>
                  <a:srgbClr val="C24FC1"/>
                </a:solidFill>
              </a:rPr>
              <a:t>")); }</a:t>
            </a:r>
          </a:p>
          <a:p>
            <a:r>
              <a:rPr lang="en-US" dirty="0"/>
              <a:t>Set </a:t>
            </a:r>
            <a:r>
              <a:rPr lang="en-US" dirty="0" err="1"/>
              <a:t>fontSize</a:t>
            </a:r>
            <a:r>
              <a:rPr lang="en-US" dirty="0"/>
              <a:t> to twice the value specified in a typing-box</a:t>
            </a:r>
          </a:p>
          <a:p>
            <a:pPr marL="457200" lvl="1" indent="0">
              <a:buNone/>
            </a:pPr>
            <a:r>
              <a:rPr lang="en-US" dirty="0" err="1">
                <a:solidFill>
                  <a:srgbClr val="C24FC1"/>
                </a:solidFill>
              </a:rPr>
              <a:t>p.z</a:t>
            </a:r>
            <a:r>
              <a:rPr lang="en-US" dirty="0">
                <a:solidFill>
                  <a:srgbClr val="C24FC1"/>
                </a:solidFill>
              </a:rPr>
              <a:t> { --dynamic: </a:t>
            </a:r>
            <a:r>
              <a:rPr lang="en-US" dirty="0" err="1">
                <a:solidFill>
                  <a:srgbClr val="C24FC1"/>
                </a:solidFill>
              </a:rPr>
              <a:t>setCSS</a:t>
            </a:r>
            <a:r>
              <a:rPr lang="en-US" dirty="0">
                <a:solidFill>
                  <a:srgbClr val="C24FC1"/>
                </a:solidFill>
              </a:rPr>
              <a:t>('font-size', ($('#</a:t>
            </a:r>
            <a:r>
              <a:rPr lang="en-US" dirty="0" err="1">
                <a:solidFill>
                  <a:srgbClr val="C24FC1"/>
                </a:solidFill>
              </a:rPr>
              <a:t>sizeBox</a:t>
            </a:r>
            <a:r>
              <a:rPr lang="en-US" dirty="0">
                <a:solidFill>
                  <a:srgbClr val="C24FC1"/>
                </a:solidFill>
              </a:rPr>
              <a:t>')[0].value * 2) + "</a:t>
            </a:r>
            <a:r>
              <a:rPr lang="en-US" dirty="0" err="1">
                <a:solidFill>
                  <a:srgbClr val="C24FC1"/>
                </a:solidFill>
              </a:rPr>
              <a:t>pt</a:t>
            </a:r>
            <a:r>
              <a:rPr lang="en-US" dirty="0">
                <a:solidFill>
                  <a:srgbClr val="C24FC1"/>
                </a:solidFill>
              </a:rPr>
              <a:t>"); }</a:t>
            </a:r>
          </a:p>
          <a:p>
            <a:r>
              <a:rPr lang="en-US" dirty="0"/>
              <a:t>Turn content red if it's a number &lt; 0</a:t>
            </a:r>
          </a:p>
          <a:p>
            <a:pPr marL="457200" lvl="1" indent="0">
              <a:buNone/>
            </a:pPr>
            <a:r>
              <a:rPr lang="en-US" dirty="0" err="1">
                <a:solidFill>
                  <a:srgbClr val="C24FC1"/>
                </a:solidFill>
              </a:rPr>
              <a:t>td.balance</a:t>
            </a:r>
            <a:r>
              <a:rPr lang="en-US" dirty="0">
                <a:solidFill>
                  <a:srgbClr val="C24FC1"/>
                </a:solidFill>
              </a:rPr>
              <a:t> {</a:t>
            </a:r>
            <a:br>
              <a:rPr lang="en-US" dirty="0">
                <a:solidFill>
                  <a:srgbClr val="C24FC1"/>
                </a:solidFill>
              </a:rPr>
            </a:br>
            <a:r>
              <a:rPr lang="en-US" dirty="0">
                <a:solidFill>
                  <a:srgbClr val="C24FC1"/>
                </a:solidFill>
              </a:rPr>
              <a:t>    text-align: right; padding-right: 4pt;</a:t>
            </a:r>
            <a:br>
              <a:rPr lang="en-US" dirty="0">
                <a:solidFill>
                  <a:srgbClr val="C24FC1"/>
                </a:solidFill>
              </a:rPr>
            </a:br>
            <a:r>
              <a:rPr lang="en-US" dirty="0">
                <a:solidFill>
                  <a:srgbClr val="C24FC1"/>
                </a:solidFill>
              </a:rPr>
              <a:t>    --dynamic: </a:t>
            </a:r>
            <a:r>
              <a:rPr lang="en-US" dirty="0" err="1">
                <a:solidFill>
                  <a:srgbClr val="C24FC1"/>
                </a:solidFill>
              </a:rPr>
              <a:t>setCSS</a:t>
            </a:r>
            <a:r>
              <a:rPr lang="en-US" dirty="0">
                <a:solidFill>
                  <a:srgbClr val="C24FC1"/>
                </a:solidFill>
              </a:rPr>
              <a:t>('color', (_().</a:t>
            </a:r>
            <a:r>
              <a:rPr lang="en-US" dirty="0" err="1">
                <a:solidFill>
                  <a:srgbClr val="C24FC1"/>
                </a:solidFill>
              </a:rPr>
              <a:t>textContent</a:t>
            </a:r>
            <a:r>
              <a:rPr lang="en-US" dirty="0">
                <a:solidFill>
                  <a:srgbClr val="C24FC1"/>
                </a:solidFill>
              </a:rPr>
              <a:t> &lt; 0) ? 'red':'' ); }</a:t>
            </a:r>
          </a:p>
          <a:p>
            <a:r>
              <a:rPr lang="en-US" i="1" dirty="0"/>
              <a:t>Notes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solidFill>
                  <a:srgbClr val="C24FC1"/>
                </a:solidFill>
              </a:rPr>
              <a:t>$('#</a:t>
            </a:r>
            <a:r>
              <a:rPr lang="en-US" dirty="0" err="1">
                <a:solidFill>
                  <a:srgbClr val="C24FC1"/>
                </a:solidFill>
              </a:rPr>
              <a:t>sizeBox</a:t>
            </a:r>
            <a:r>
              <a:rPr lang="en-US" dirty="0">
                <a:solidFill>
                  <a:srgbClr val="C24FC1"/>
                </a:solidFill>
              </a:rPr>
              <a:t>')[0]</a:t>
            </a:r>
            <a:r>
              <a:rPr lang="en-US" dirty="0"/>
              <a:t> picks the textbox by its ID</a:t>
            </a:r>
          </a:p>
          <a:p>
            <a:pPr lvl="1"/>
            <a:r>
              <a:rPr lang="en-US" dirty="0">
                <a:solidFill>
                  <a:srgbClr val="C24FC1"/>
                </a:solidFill>
              </a:rPr>
              <a:t>+ "</a:t>
            </a:r>
            <a:r>
              <a:rPr lang="en-US" dirty="0" err="1">
                <a:solidFill>
                  <a:srgbClr val="C24FC1"/>
                </a:solidFill>
              </a:rPr>
              <a:t>pt</a:t>
            </a:r>
            <a:r>
              <a:rPr lang="en-US" dirty="0">
                <a:solidFill>
                  <a:srgbClr val="C24FC1"/>
                </a:solidFill>
              </a:rPr>
              <a:t>"</a:t>
            </a:r>
            <a:r>
              <a:rPr lang="en-US" dirty="0"/>
              <a:t> appends a CSS unit</a:t>
            </a:r>
          </a:p>
          <a:p>
            <a:pPr lvl="1"/>
            <a:r>
              <a:rPr lang="en-US" dirty="0" err="1">
                <a:solidFill>
                  <a:srgbClr val="C24FC1"/>
                </a:solidFill>
              </a:rPr>
              <a:t>setCSS</a:t>
            </a:r>
            <a:r>
              <a:rPr lang="en-US" dirty="0">
                <a:solidFill>
                  <a:srgbClr val="C24FC1"/>
                </a:solidFill>
              </a:rPr>
              <a:t>()</a:t>
            </a:r>
            <a:r>
              <a:rPr lang="en-US" dirty="0"/>
              <a:t> actually changes a CSS property</a:t>
            </a:r>
          </a:p>
        </p:txBody>
      </p:sp>
      <p:sp>
        <p:nvSpPr>
          <p:cNvPr id="4" name="Action Button: Document 3">
            <a:hlinkClick r:id="rId2" highlightClick="1"/>
            <a:extLst>
              <a:ext uri="{FF2B5EF4-FFF2-40B4-BE49-F238E27FC236}">
                <a16:creationId xmlns:a16="http://schemas.microsoft.com/office/drawing/2014/main" id="{CE97B9BB-751B-3049-BE70-88CF099F7F4C}"/>
              </a:ext>
            </a:extLst>
          </p:cNvPr>
          <p:cNvSpPr/>
          <p:nvPr/>
        </p:nvSpPr>
        <p:spPr>
          <a:xfrm>
            <a:off x="11278224" y="5757124"/>
            <a:ext cx="455951" cy="479811"/>
          </a:xfrm>
          <a:prstGeom prst="actionButtonDocument">
            <a:avLst/>
          </a:prstGeom>
          <a:solidFill>
            <a:srgbClr val="092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395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CF890-5BE4-924B-9332-1B4E1CC06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err="1"/>
              <a:t>Transclusion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0684A-264A-DD48-A150-9E535CE72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500996"/>
            <a:ext cx="11339945" cy="535700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= "Transparent inclusion"</a:t>
            </a:r>
          </a:p>
          <a:p>
            <a:pPr lvl="1"/>
            <a:r>
              <a:rPr lang="en-US" dirty="0"/>
              <a:t>Copying something in from a remote source</a:t>
            </a:r>
          </a:p>
          <a:p>
            <a:r>
              <a:rPr lang="en-US" dirty="0"/>
              <a:t>HTML </a:t>
            </a:r>
            <a:r>
              <a:rPr lang="en-US" dirty="0">
                <a:solidFill>
                  <a:srgbClr val="C24FC1"/>
                </a:solidFill>
              </a:rPr>
              <a:t>&lt;</a:t>
            </a:r>
            <a:r>
              <a:rPr lang="en-US" dirty="0" err="1">
                <a:solidFill>
                  <a:srgbClr val="C24FC1"/>
                </a:solidFill>
              </a:rPr>
              <a:t>img</a:t>
            </a:r>
            <a:r>
              <a:rPr lang="en-US" dirty="0">
                <a:solidFill>
                  <a:srgbClr val="C24FC1"/>
                </a:solidFill>
              </a:rPr>
              <a:t>&gt;</a:t>
            </a:r>
            <a:endParaRPr lang="en-US" i="1" dirty="0">
              <a:solidFill>
                <a:srgbClr val="C24FC1"/>
              </a:solidFill>
            </a:endParaRPr>
          </a:p>
          <a:p>
            <a:pPr lvl="1"/>
            <a:r>
              <a:rPr lang="en-US" dirty="0"/>
              <a:t>Only </a:t>
            </a:r>
            <a:r>
              <a:rPr lang="en-US" i="1" dirty="0"/>
              <a:t>images </a:t>
            </a:r>
            <a:r>
              <a:rPr lang="en-US" dirty="0"/>
              <a:t>-- why not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someDoc.html</a:t>
            </a:r>
            <a:r>
              <a:rPr lang="en-US" dirty="0"/>
              <a:t>"&gt; ‽</a:t>
            </a:r>
          </a:p>
          <a:p>
            <a:r>
              <a:rPr lang="en-US" dirty="0"/>
              <a:t>HTML </a:t>
            </a:r>
            <a:r>
              <a:rPr lang="en-US" dirty="0">
                <a:solidFill>
                  <a:srgbClr val="C24FC1"/>
                </a:solidFill>
              </a:rPr>
              <a:t>&lt;object&gt;</a:t>
            </a:r>
          </a:p>
          <a:p>
            <a:pPr lvl="1"/>
            <a:r>
              <a:rPr lang="en-US" dirty="0"/>
              <a:t>Only whole documents</a:t>
            </a:r>
          </a:p>
          <a:p>
            <a:pPr lvl="1"/>
            <a:r>
              <a:rPr lang="en-US" dirty="0"/>
              <a:t>Result is a separate DOM document</a:t>
            </a:r>
          </a:p>
          <a:p>
            <a:pPr lvl="2"/>
            <a:r>
              <a:rPr lang="en-US" dirty="0"/>
              <a:t>No CSS inheritance across boundary</a:t>
            </a:r>
          </a:p>
          <a:p>
            <a:r>
              <a:rPr lang="en-US" dirty="0"/>
              <a:t>CSS </a:t>
            </a:r>
            <a:r>
              <a:rPr lang="en-US" dirty="0" err="1">
                <a:solidFill>
                  <a:srgbClr val="C24FC1"/>
                </a:solidFill>
              </a:rPr>
              <a:t>x:before</a:t>
            </a:r>
            <a:r>
              <a:rPr lang="en-US" dirty="0">
                <a:solidFill>
                  <a:srgbClr val="C24FC1"/>
                </a:solidFill>
              </a:rPr>
              <a:t> { content }</a:t>
            </a:r>
          </a:p>
          <a:p>
            <a:pPr lvl="1"/>
            <a:r>
              <a:rPr lang="en-US" dirty="0"/>
              <a:t>Only constants, local </a:t>
            </a:r>
            <a:r>
              <a:rPr lang="en-US" dirty="0" err="1"/>
              <a:t>attrs</a:t>
            </a:r>
            <a:r>
              <a:rPr lang="en-US" dirty="0"/>
              <a:t>, counters</a:t>
            </a:r>
          </a:p>
          <a:p>
            <a:r>
              <a:rPr lang="en-US" dirty="0"/>
              <a:t>AJICSS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24FC1"/>
                </a:solidFill>
              </a:rPr>
              <a:t>#</a:t>
            </a:r>
            <a:r>
              <a:rPr lang="en-US" dirty="0" err="1">
                <a:solidFill>
                  <a:srgbClr val="C24FC1"/>
                </a:solidFill>
              </a:rPr>
              <a:t>pullQuote</a:t>
            </a:r>
            <a:r>
              <a:rPr lang="en-US" dirty="0">
                <a:solidFill>
                  <a:srgbClr val="C24FC1"/>
                </a:solidFill>
              </a:rPr>
              <a:t> {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24FC1"/>
                </a:solidFill>
              </a:rPr>
              <a:t>    --</a:t>
            </a:r>
            <a:r>
              <a:rPr lang="en-US" dirty="0" err="1">
                <a:solidFill>
                  <a:srgbClr val="C24FC1"/>
                </a:solidFill>
              </a:rPr>
              <a:t>dynamic:transclude</a:t>
            </a:r>
            <a:r>
              <a:rPr lang="en-US" dirty="0">
                <a:solidFill>
                  <a:srgbClr val="C24FC1"/>
                </a:solidFill>
              </a:rPr>
              <a:t>('before', </a:t>
            </a:r>
            <a:r>
              <a:rPr lang="en-US" dirty="0" err="1">
                <a:solidFill>
                  <a:srgbClr val="C24FC1"/>
                </a:solidFill>
              </a:rPr>
              <a:t>getNode</a:t>
            </a:r>
            <a:r>
              <a:rPr lang="en-US" dirty="0">
                <a:solidFill>
                  <a:srgbClr val="C24FC1"/>
                </a:solidFill>
              </a:rPr>
              <a:t>("#</a:t>
            </a:r>
            <a:r>
              <a:rPr lang="en-US" dirty="0" err="1">
                <a:solidFill>
                  <a:srgbClr val="C24FC1"/>
                </a:solidFill>
              </a:rPr>
              <a:t>someID</a:t>
            </a:r>
            <a:r>
              <a:rPr lang="en-US" dirty="0">
                <a:solidFill>
                  <a:srgbClr val="C24FC1"/>
                </a:solidFill>
              </a:rPr>
              <a:t>"));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24FC1"/>
                </a:solidFill>
              </a:rPr>
              <a:t>}</a:t>
            </a:r>
          </a:p>
          <a:p>
            <a:pPr lvl="1"/>
            <a:r>
              <a:rPr lang="en-US" dirty="0"/>
              <a:t>Whole subtree copied (except w/ </a:t>
            </a:r>
            <a:r>
              <a:rPr lang="en-US" u="sng" dirty="0"/>
              <a:t>text</a:t>
            </a:r>
            <a:r>
              <a:rPr lang="en-US" dirty="0"/>
              <a:t> option)</a:t>
            </a:r>
          </a:p>
          <a:p>
            <a:pPr lvl="1"/>
            <a:r>
              <a:rPr lang="en-US" dirty="0"/>
              <a:t>Wrapped in </a:t>
            </a:r>
            <a:r>
              <a:rPr lang="en-US" dirty="0">
                <a:solidFill>
                  <a:srgbClr val="C24FC1"/>
                </a:solidFill>
              </a:rPr>
              <a:t>&lt;span class="</a:t>
            </a:r>
            <a:r>
              <a:rPr lang="en-US" dirty="0" err="1">
                <a:solidFill>
                  <a:srgbClr val="C24FC1"/>
                </a:solidFill>
              </a:rPr>
              <a:t>dyn-transcluded</a:t>
            </a:r>
            <a:r>
              <a:rPr lang="en-US" dirty="0">
                <a:solidFill>
                  <a:srgbClr val="C24FC1"/>
                </a:solidFill>
              </a:rPr>
              <a:t>"&gt;...&lt;/span&gt;</a:t>
            </a:r>
          </a:p>
        </p:txBody>
      </p:sp>
      <p:sp>
        <p:nvSpPr>
          <p:cNvPr id="4" name="Rounded Rectangular Callout 3">
            <a:extLst>
              <a:ext uri="{FF2B5EF4-FFF2-40B4-BE49-F238E27FC236}">
                <a16:creationId xmlns:a16="http://schemas.microsoft.com/office/drawing/2014/main" id="{E955C793-E08A-4140-B12D-7C43887BABCB}"/>
              </a:ext>
            </a:extLst>
          </p:cNvPr>
          <p:cNvSpPr/>
          <p:nvPr/>
        </p:nvSpPr>
        <p:spPr>
          <a:xfrm>
            <a:off x="8660922" y="1748646"/>
            <a:ext cx="3223034" cy="1484241"/>
          </a:xfrm>
          <a:prstGeom prst="wedgeRoundRectCallout">
            <a:avLst>
              <a:gd name="adj1" fmla="val -146208"/>
              <a:gd name="adj2" fmla="val 189605"/>
              <a:gd name="adj3" fmla="val 16667"/>
            </a:avLst>
          </a:prstGeom>
          <a:noFill/>
          <a:ln>
            <a:solidFill>
              <a:srgbClr val="C24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C24FC1"/>
                </a:solidFill>
              </a:rPr>
              <a:t>One of before, after, prepend, append, html, text</a:t>
            </a:r>
          </a:p>
        </p:txBody>
      </p:sp>
      <p:sp>
        <p:nvSpPr>
          <p:cNvPr id="6" name="Rounded Rectangular Callout 5">
            <a:extLst>
              <a:ext uri="{FF2B5EF4-FFF2-40B4-BE49-F238E27FC236}">
                <a16:creationId xmlns:a16="http://schemas.microsoft.com/office/drawing/2014/main" id="{BEB69A24-0C8D-D14C-AB0C-71A5D7D6F487}"/>
              </a:ext>
            </a:extLst>
          </p:cNvPr>
          <p:cNvSpPr/>
          <p:nvPr/>
        </p:nvSpPr>
        <p:spPr>
          <a:xfrm>
            <a:off x="8667927" y="3969510"/>
            <a:ext cx="3223034" cy="939319"/>
          </a:xfrm>
          <a:prstGeom prst="wedgeRoundRectCallout">
            <a:avLst>
              <a:gd name="adj1" fmla="val -61927"/>
              <a:gd name="adj2" fmla="val 90235"/>
              <a:gd name="adj3" fmla="val 16667"/>
            </a:avLst>
          </a:prstGeom>
          <a:noFill/>
          <a:ln>
            <a:solidFill>
              <a:srgbClr val="C24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C24FC1"/>
                </a:solidFill>
              </a:rPr>
              <a:t>JS expression for</a:t>
            </a:r>
          </a:p>
          <a:p>
            <a:pPr algn="ctr"/>
            <a:r>
              <a:rPr lang="en-US" sz="2400" dirty="0">
                <a:solidFill>
                  <a:srgbClr val="C24FC1"/>
                </a:solidFill>
              </a:rPr>
              <a:t>what to copy</a:t>
            </a:r>
          </a:p>
        </p:txBody>
      </p:sp>
      <p:sp>
        <p:nvSpPr>
          <p:cNvPr id="7" name="Action Button: Document 6">
            <a:hlinkClick r:id="rId2" highlightClick="1"/>
            <a:extLst>
              <a:ext uri="{FF2B5EF4-FFF2-40B4-BE49-F238E27FC236}">
                <a16:creationId xmlns:a16="http://schemas.microsoft.com/office/drawing/2014/main" id="{AC7B65E1-6E76-AC4C-AB17-951D63DB0AC0}"/>
              </a:ext>
            </a:extLst>
          </p:cNvPr>
          <p:cNvSpPr/>
          <p:nvPr/>
        </p:nvSpPr>
        <p:spPr>
          <a:xfrm>
            <a:off x="11278224" y="5757124"/>
            <a:ext cx="455951" cy="479811"/>
          </a:xfrm>
          <a:prstGeom prst="actionButtonDocument">
            <a:avLst/>
          </a:prstGeom>
          <a:solidFill>
            <a:srgbClr val="092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163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C132E-4A08-824F-9902-3F5889FBA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err="1"/>
              <a:t>StretchText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37402-6ACA-A749-8873-888158A03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</a:t>
            </a:r>
            <a:r>
              <a:rPr lang="en-US" i="1" dirty="0"/>
              <a:t>FRESS</a:t>
            </a:r>
            <a:r>
              <a:rPr lang="en-US" dirty="0"/>
              <a:t> "display keywords" feature</a:t>
            </a:r>
          </a:p>
          <a:p>
            <a:pPr lvl="1"/>
            <a:r>
              <a:rPr lang="en-US" dirty="0"/>
              <a:t>Provide keywords</a:t>
            </a:r>
          </a:p>
          <a:p>
            <a:pPr marL="914400" lvl="2" indent="0">
              <a:buNone/>
            </a:pPr>
            <a:r>
              <a:rPr lang="en-US" sz="2400" dirty="0">
                <a:solidFill>
                  <a:srgbClr val="C24FC1"/>
                </a:solidFill>
              </a:rPr>
              <a:t>&lt;p class="</a:t>
            </a:r>
            <a:r>
              <a:rPr lang="en-US" sz="2400" dirty="0" err="1">
                <a:solidFill>
                  <a:srgbClr val="C24FC1"/>
                </a:solidFill>
              </a:rPr>
              <a:t>greek</a:t>
            </a:r>
            <a:r>
              <a:rPr lang="en-US" sz="2400" dirty="0">
                <a:solidFill>
                  <a:srgbClr val="C24FC1"/>
                </a:solidFill>
              </a:rPr>
              <a:t> canonical poetic"&gt;</a:t>
            </a:r>
            <a:r>
              <a:rPr lang="en-US" sz="2400" dirty="0"/>
              <a:t>...</a:t>
            </a:r>
          </a:p>
          <a:p>
            <a:pPr lvl="1"/>
            <a:r>
              <a:rPr lang="en-US" dirty="0"/>
              <a:t>Provide an expression</a:t>
            </a:r>
          </a:p>
          <a:p>
            <a:pPr marL="914400" lvl="2" indent="0">
              <a:buNone/>
            </a:pPr>
            <a:r>
              <a:rPr lang="en-US" sz="2400" dirty="0">
                <a:solidFill>
                  <a:srgbClr val="C24FC1"/>
                </a:solidFill>
              </a:rPr>
              <a:t>(canonical &amp;&amp; </a:t>
            </a:r>
            <a:r>
              <a:rPr lang="en-US" sz="2400" dirty="0" err="1">
                <a:solidFill>
                  <a:srgbClr val="C24FC1"/>
                </a:solidFill>
              </a:rPr>
              <a:t>greek</a:t>
            </a:r>
            <a:r>
              <a:rPr lang="en-US" sz="2400" dirty="0">
                <a:solidFill>
                  <a:srgbClr val="C24FC1"/>
                </a:solidFill>
              </a:rPr>
              <a:t> &amp;&amp; !(poetic))</a:t>
            </a:r>
          </a:p>
          <a:p>
            <a:pPr lvl="2"/>
            <a:r>
              <a:rPr lang="en-US" sz="2400" dirty="0"/>
              <a:t>Can come from a form, etc.</a:t>
            </a:r>
            <a:endParaRPr lang="en-US" sz="2400" dirty="0">
              <a:solidFill>
                <a:srgbClr val="C24FC1"/>
              </a:solidFill>
            </a:endParaRPr>
          </a:p>
          <a:p>
            <a:r>
              <a:rPr lang="en-US" sz="3000" dirty="0"/>
              <a:t>Evaluates expr for every element</a:t>
            </a:r>
          </a:p>
          <a:p>
            <a:pPr lvl="1"/>
            <a:r>
              <a:rPr lang="en-US" sz="2800" dirty="0"/>
              <a:t>If false: hide/style the element</a:t>
            </a:r>
          </a:p>
        </p:txBody>
      </p:sp>
      <p:sp>
        <p:nvSpPr>
          <p:cNvPr id="5" name="Alternate Process 4">
            <a:extLst>
              <a:ext uri="{FF2B5EF4-FFF2-40B4-BE49-F238E27FC236}">
                <a16:creationId xmlns:a16="http://schemas.microsoft.com/office/drawing/2014/main" id="{6EA0949A-4098-1644-A9AD-416EC931C138}"/>
              </a:ext>
            </a:extLst>
          </p:cNvPr>
          <p:cNvSpPr/>
          <p:nvPr/>
        </p:nvSpPr>
        <p:spPr>
          <a:xfrm>
            <a:off x="2147541" y="5827113"/>
            <a:ext cx="4665636" cy="783145"/>
          </a:xfrm>
          <a:prstGeom prst="flowChartAlternateProcess">
            <a:avLst/>
          </a:prstGeom>
          <a:noFill/>
          <a:ln>
            <a:solidFill>
              <a:srgbClr val="C24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C24FC1"/>
                </a:solidFill>
              </a:rPr>
              <a:t>CSS "hiding"</a:t>
            </a:r>
          </a:p>
          <a:p>
            <a:pPr algn="ctr"/>
            <a:r>
              <a:rPr lang="en-US" sz="2400" dirty="0">
                <a:solidFill>
                  <a:srgbClr val="C24FC1"/>
                </a:solidFill>
              </a:rPr>
              <a:t>gets very complicated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D741D8-A2D1-7949-9FA6-7400274CD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407" y="1474846"/>
            <a:ext cx="3673423" cy="5965860"/>
          </a:xfrm>
          <a:prstGeom prst="rect">
            <a:avLst/>
          </a:prstGeom>
        </p:spPr>
      </p:pic>
      <p:sp>
        <p:nvSpPr>
          <p:cNvPr id="6" name="Action Button: Document 5">
            <a:hlinkClick r:id="rId3" highlightClick="1"/>
            <a:extLst>
              <a:ext uri="{FF2B5EF4-FFF2-40B4-BE49-F238E27FC236}">
                <a16:creationId xmlns:a16="http://schemas.microsoft.com/office/drawing/2014/main" id="{CA26EEA1-C341-AD4F-B287-E271D45FBECB}"/>
              </a:ext>
            </a:extLst>
          </p:cNvPr>
          <p:cNvSpPr/>
          <p:nvPr/>
        </p:nvSpPr>
        <p:spPr>
          <a:xfrm>
            <a:off x="7812722" y="5978779"/>
            <a:ext cx="455951" cy="479811"/>
          </a:xfrm>
          <a:prstGeom prst="actionButtonDocument">
            <a:avLst/>
          </a:prstGeom>
          <a:solidFill>
            <a:srgbClr val="092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565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66811-4AAC-0B49-B284-5577DB1A6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Convenience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BC095-1174-A345-AEAC-3F3BC6EBB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C24FC1"/>
                </a:solidFill>
              </a:rPr>
              <a:t>starttag</a:t>
            </a:r>
            <a:r>
              <a:rPr lang="en-US" dirty="0">
                <a:solidFill>
                  <a:srgbClr val="C24FC1"/>
                </a:solidFill>
              </a:rPr>
              <a:t>()</a:t>
            </a:r>
            <a:r>
              <a:rPr lang="en-US" dirty="0"/>
              <a:t> and </a:t>
            </a:r>
            <a:r>
              <a:rPr lang="en-US" dirty="0" err="1">
                <a:solidFill>
                  <a:srgbClr val="C24FC1"/>
                </a:solidFill>
              </a:rPr>
              <a:t>endtag</a:t>
            </a:r>
            <a:r>
              <a:rPr lang="en-US" dirty="0">
                <a:solidFill>
                  <a:srgbClr val="C24FC1"/>
                </a:solidFill>
              </a:rPr>
              <a:t>()</a:t>
            </a:r>
            <a:r>
              <a:rPr lang="en-US" dirty="0"/>
              <a:t> functions</a:t>
            </a:r>
          </a:p>
          <a:p>
            <a:r>
              <a:rPr lang="en-US" dirty="0"/>
              <a:t>Apply regex change to all text in subtree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24FC1"/>
                </a:solidFill>
              </a:rPr>
              <a:t>--</a:t>
            </a:r>
            <a:r>
              <a:rPr lang="en-US" dirty="0" err="1">
                <a:solidFill>
                  <a:srgbClr val="C24FC1"/>
                </a:solidFill>
              </a:rPr>
              <a:t>dynamic:if</a:t>
            </a:r>
            <a:r>
              <a:rPr lang="en-US" dirty="0">
                <a:solidFill>
                  <a:srgbClr val="C24FC1"/>
                </a:solidFill>
              </a:rPr>
              <a:t> (modern) </a:t>
            </a:r>
            <a:r>
              <a:rPr lang="en-US" dirty="0" err="1">
                <a:solidFill>
                  <a:srgbClr val="C24FC1"/>
                </a:solidFill>
              </a:rPr>
              <a:t>replaceText</a:t>
            </a:r>
            <a:r>
              <a:rPr lang="en-US" dirty="0">
                <a:solidFill>
                  <a:srgbClr val="C24FC1"/>
                </a:solidFill>
              </a:rPr>
              <a:t>(/</a:t>
            </a:r>
            <a:r>
              <a:rPr lang="en-US" dirty="0" err="1">
                <a:solidFill>
                  <a:srgbClr val="C24FC1"/>
                </a:solidFill>
              </a:rPr>
              <a:t>ſ</a:t>
            </a:r>
            <a:r>
              <a:rPr lang="en-US" dirty="0">
                <a:solidFill>
                  <a:srgbClr val="C24FC1"/>
                </a:solidFill>
              </a:rPr>
              <a:t>/g, "s");</a:t>
            </a:r>
          </a:p>
          <a:p>
            <a:r>
              <a:rPr lang="en-US" dirty="0" err="1"/>
              <a:t>tagText</a:t>
            </a:r>
            <a:r>
              <a:rPr lang="en-US" dirty="0"/>
              <a:t>() to make links from regex matches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24FC1"/>
                </a:solidFill>
              </a:rPr>
              <a:t>&lt;a </a:t>
            </a:r>
            <a:r>
              <a:rPr lang="en-US" dirty="0" err="1">
                <a:solidFill>
                  <a:srgbClr val="C24FC1"/>
                </a:solidFill>
              </a:rPr>
              <a:t>href</a:t>
            </a:r>
            <a:r>
              <a:rPr lang="en-US" dirty="0">
                <a:solidFill>
                  <a:srgbClr val="C24FC1"/>
                </a:solidFill>
              </a:rPr>
              <a:t>="</a:t>
            </a:r>
            <a:r>
              <a:rPr lang="en-US" dirty="0" err="1">
                <a:solidFill>
                  <a:srgbClr val="C24FC1"/>
                </a:solidFill>
              </a:rPr>
              <a:t>mySite.com</a:t>
            </a:r>
            <a:r>
              <a:rPr lang="en-US" dirty="0">
                <a:solidFill>
                  <a:srgbClr val="C24FC1"/>
                </a:solidFill>
              </a:rPr>
              <a:t>/</a:t>
            </a:r>
            <a:r>
              <a:rPr lang="en-US" dirty="0" err="1">
                <a:solidFill>
                  <a:srgbClr val="C24FC1"/>
                </a:solidFill>
              </a:rPr>
              <a:t>dict</a:t>
            </a:r>
            <a:r>
              <a:rPr lang="en-US" dirty="0">
                <a:solidFill>
                  <a:srgbClr val="C24FC1"/>
                </a:solidFill>
              </a:rPr>
              <a:t>/</a:t>
            </a:r>
            <a:r>
              <a:rPr lang="en-US" dirty="0" err="1">
                <a:solidFill>
                  <a:srgbClr val="C24FC1"/>
                </a:solidFill>
              </a:rPr>
              <a:t>Pikachu.html</a:t>
            </a:r>
            <a:r>
              <a:rPr lang="en-US" dirty="0">
                <a:solidFill>
                  <a:srgbClr val="C24FC1"/>
                </a:solidFill>
              </a:rPr>
              <a:t>"&gt;Pikachu&lt;/a&gt;</a:t>
            </a:r>
          </a:p>
          <a:p>
            <a:r>
              <a:rPr lang="en-US" dirty="0"/>
              <a:t>Get HTML table cell(s) by row/column number</a:t>
            </a:r>
          </a:p>
          <a:p>
            <a:pPr lvl="1"/>
            <a:r>
              <a:rPr lang="en-US" dirty="0"/>
              <a:t>(deals with </a:t>
            </a:r>
            <a:r>
              <a:rPr lang="en-US" dirty="0" err="1"/>
              <a:t>colspan</a:t>
            </a:r>
            <a:r>
              <a:rPr lang="en-US" dirty="0"/>
              <a:t>, </a:t>
            </a:r>
            <a:r>
              <a:rPr lang="en-US" dirty="0" err="1"/>
              <a:t>rowspan</a:t>
            </a:r>
            <a:r>
              <a:rPr lang="en-US" dirty="0"/>
              <a:t>, extra nodes, </a:t>
            </a:r>
            <a:r>
              <a:rPr lang="en-US" dirty="0" err="1"/>
              <a:t>thead</a:t>
            </a:r>
            <a:r>
              <a:rPr lang="en-US" dirty="0"/>
              <a:t>,...)</a:t>
            </a:r>
          </a:p>
          <a:p>
            <a:r>
              <a:rPr lang="en-US" dirty="0"/>
              <a:t>Get HTML table cell(s) by spreadsheet refs like </a:t>
            </a:r>
            <a:r>
              <a:rPr lang="en-US" dirty="0">
                <a:solidFill>
                  <a:srgbClr val="C24FC1"/>
                </a:solidFill>
              </a:rPr>
              <a:t>A1C10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24FC1"/>
                </a:solidFill>
              </a:rPr>
              <a:t>&lt;td value="SUM(A1A5) + 10" /&gt;</a:t>
            </a:r>
          </a:p>
          <a:p>
            <a:pPr lvl="1"/>
            <a:r>
              <a:rPr lang="en-US" dirty="0"/>
              <a:t>Includes library of spreadsheet-like functions</a:t>
            </a:r>
          </a:p>
          <a:p>
            <a:pPr marL="0" indent="0">
              <a:buNone/>
            </a:pPr>
            <a:endParaRPr lang="en-US" dirty="0"/>
          </a:p>
          <a:p>
            <a:endParaRPr lang="en-US" dirty="0">
              <a:solidFill>
                <a:srgbClr val="C24F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196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26108-3E7A-B54D-9C61-2032996E8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1A83C-A925-6B4A-AA11-D4FB9B33A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Can’t mod CSS’s own properties, so: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>
                <a:solidFill>
                  <a:srgbClr val="C24FC1"/>
                </a:solidFill>
              </a:rPr>
              <a:t>--</a:t>
            </a:r>
            <a:r>
              <a:rPr lang="en-US" dirty="0" err="1">
                <a:solidFill>
                  <a:srgbClr val="C24FC1"/>
                </a:solidFill>
              </a:rPr>
              <a:t>myFontSize</a:t>
            </a:r>
            <a:r>
              <a:rPr lang="en-US" dirty="0">
                <a:solidFill>
                  <a:srgbClr val="C24FC1"/>
                </a:solidFill>
              </a:rPr>
              <a:t>: --</a:t>
            </a:r>
            <a:r>
              <a:rPr lang="en-US" dirty="0" err="1">
                <a:solidFill>
                  <a:srgbClr val="C24FC1"/>
                </a:solidFill>
              </a:rPr>
              <a:t>myFontSlant</a:t>
            </a:r>
            <a:r>
              <a:rPr lang="en-US" dirty="0">
                <a:solidFill>
                  <a:srgbClr val="C24FC1"/>
                </a:solidFill>
              </a:rPr>
              <a:t>: --</a:t>
            </a:r>
            <a:r>
              <a:rPr lang="en-US" dirty="0" err="1">
                <a:solidFill>
                  <a:srgbClr val="C24FC1"/>
                </a:solidFill>
              </a:rPr>
              <a:t>myBorder</a:t>
            </a:r>
            <a:r>
              <a:rPr lang="en-US" dirty="0">
                <a:solidFill>
                  <a:srgbClr val="C24FC1"/>
                </a:solidFill>
              </a:rPr>
              <a:t>:</a:t>
            </a:r>
            <a:r>
              <a:rPr lang="en-US" dirty="0"/>
              <a:t> …</a:t>
            </a:r>
          </a:p>
          <a:p>
            <a:pPr lvl="2"/>
            <a:r>
              <a:rPr lang="en-US" dirty="0"/>
              <a:t>Total: CSS1: 53;  CSS2: 122;  CSS 2.2: 115;  CSS 3: 355</a:t>
            </a:r>
          </a:p>
          <a:p>
            <a:pPr marL="1371600" lvl="2" indent="-457200">
              <a:buFont typeface="+mj-lt"/>
              <a:buAutoNum type="alphaUcPeriod"/>
            </a:pPr>
            <a:endParaRPr lang="en-US" dirty="0"/>
          </a:p>
          <a:p>
            <a:pPr marL="914400" lvl="1" indent="-457200">
              <a:buFont typeface="+mj-lt"/>
              <a:buAutoNum type="alphaUcPeriod"/>
            </a:pPr>
            <a:r>
              <a:rPr lang="en-US" dirty="0">
                <a:solidFill>
                  <a:srgbClr val="C24FC1"/>
                </a:solidFill>
              </a:rPr>
              <a:t>--dynamic: </a:t>
            </a:r>
            <a:r>
              <a:rPr lang="en-US" dirty="0" err="1">
                <a:solidFill>
                  <a:srgbClr val="C24FC1"/>
                </a:solidFill>
              </a:rPr>
              <a:t>setCSS</a:t>
            </a:r>
            <a:r>
              <a:rPr lang="en-US" dirty="0">
                <a:solidFill>
                  <a:srgbClr val="C24FC1"/>
                </a:solidFill>
              </a:rPr>
              <a:t>(</a:t>
            </a:r>
            <a:r>
              <a:rPr lang="en-US" dirty="0" err="1">
                <a:solidFill>
                  <a:srgbClr val="C24FC1"/>
                </a:solidFill>
              </a:rPr>
              <a:t>propertyName</a:t>
            </a:r>
            <a:r>
              <a:rPr lang="en-US" dirty="0">
                <a:solidFill>
                  <a:srgbClr val="C24FC1"/>
                </a:solidFill>
              </a:rPr>
              <a:t>, </a:t>
            </a:r>
            <a:r>
              <a:rPr lang="en-US" dirty="0" err="1">
                <a:solidFill>
                  <a:srgbClr val="C24FC1"/>
                </a:solidFill>
              </a:rPr>
              <a:t>JSExpression</a:t>
            </a:r>
            <a:r>
              <a:rPr lang="en-US" dirty="0">
                <a:solidFill>
                  <a:srgbClr val="C24FC1"/>
                </a:solidFill>
              </a:rPr>
              <a:t>)</a:t>
            </a:r>
          </a:p>
          <a:p>
            <a:pPr marL="914400" lvl="1" indent="-457200">
              <a:buFont typeface="+mj-lt"/>
              <a:buAutoNum type="alphaU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AJICSS chose </a:t>
            </a:r>
            <a:r>
              <a:rPr lang="en-US" dirty="0">
                <a:solidFill>
                  <a:srgbClr val="C24FC1"/>
                </a:solidFill>
              </a:rPr>
              <a:t>B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Scanning is faster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New CSS properties come for free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JS doesn’t </a:t>
            </a:r>
            <a:r>
              <a:rPr lang="en-US" i="1" dirty="0"/>
              <a:t>just</a:t>
            </a:r>
            <a:r>
              <a:rPr lang="en-US" dirty="0"/>
              <a:t> have to set CSS props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6CD76B-B66C-8744-9E0E-78A40D977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376" y="4500282"/>
            <a:ext cx="3143624" cy="235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624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A5E0E2-356E-9944-8F7E-9CB30F21A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153" y="2447365"/>
            <a:ext cx="5880847" cy="44106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861799-0097-214B-9DA6-A83741CC5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C7685-29E0-B24A-86FA-3E1A6F397D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CSS Custom properties </a:t>
            </a:r>
            <a:r>
              <a:rPr lang="en-US" i="1" dirty="0"/>
              <a:t>always </a:t>
            </a:r>
            <a:r>
              <a:rPr lang="en-US" dirty="0"/>
              <a:t>inherit</a:t>
            </a:r>
          </a:p>
          <a:p>
            <a:r>
              <a:rPr lang="en-US" dirty="0"/>
              <a:t>Re-</a:t>
            </a:r>
            <a:r>
              <a:rPr lang="en-US" dirty="0" err="1"/>
              <a:t>eval</a:t>
            </a:r>
            <a:r>
              <a:rPr lang="en-US" dirty="0"/>
              <a:t> on every descendant‽‽</a:t>
            </a:r>
          </a:p>
          <a:p>
            <a:r>
              <a:rPr lang="en-US" dirty="0"/>
              <a:t>So AJICSS:</a:t>
            </a:r>
          </a:p>
          <a:p>
            <a:pPr lvl="1"/>
            <a:r>
              <a:rPr lang="en-US" dirty="0"/>
              <a:t>skips if expr = parent expr</a:t>
            </a:r>
          </a:p>
          <a:p>
            <a:pPr lvl="1"/>
            <a:r>
              <a:rPr lang="en-US" dirty="0"/>
              <a:t>unless expr starts with "*"</a:t>
            </a:r>
          </a:p>
          <a:p>
            <a:pPr lvl="1"/>
            <a:endParaRPr lang="en-US" dirty="0"/>
          </a:p>
          <a:p>
            <a:r>
              <a:rPr lang="en-US" i="1" dirty="0"/>
              <a:t>Can re-</a:t>
            </a:r>
            <a:r>
              <a:rPr lang="en-US" i="1" dirty="0" err="1"/>
              <a:t>eval</a:t>
            </a:r>
            <a:r>
              <a:rPr lang="en-US" i="1" dirty="0"/>
              <a:t> on demand</a:t>
            </a:r>
          </a:p>
        </p:txBody>
      </p:sp>
    </p:spTree>
    <p:extLst>
      <p:ext uri="{BB962C8B-B14F-4D97-AF65-F5344CB8AC3E}">
        <p14:creationId xmlns:p14="http://schemas.microsoft.com/office/powerpoint/2010/main" val="2667801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3823F-FF9F-894C-A9E6-EE0A211D9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E2430-644E-4B48-A531-581306D6B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Code is freely available</a:t>
            </a:r>
          </a:p>
          <a:p>
            <a:r>
              <a:rPr lang="en-US" dirty="0"/>
              <a:t>Spreadsheet-like enhancements</a:t>
            </a:r>
          </a:p>
          <a:p>
            <a:pPr lvl="1"/>
            <a:r>
              <a:rPr lang="en-US" dirty="0"/>
              <a:t>Finishing spreadsheet-like function library</a:t>
            </a:r>
          </a:p>
          <a:p>
            <a:pPr lvl="1"/>
            <a:r>
              <a:rPr lang="en-US" dirty="0"/>
              <a:t>Easy way to make a whole table have active cells</a:t>
            </a:r>
          </a:p>
          <a:p>
            <a:r>
              <a:rPr lang="en-US" dirty="0" err="1"/>
              <a:t>Transclusion</a:t>
            </a:r>
            <a:r>
              <a:rPr lang="en-US" dirty="0"/>
              <a:t> enhancements</a:t>
            </a:r>
          </a:p>
          <a:p>
            <a:pPr lvl="1"/>
            <a:r>
              <a:rPr lang="en-US" dirty="0"/>
              <a:t>data from any URL (support fragment identifiers)</a:t>
            </a:r>
          </a:p>
          <a:p>
            <a:pPr lvl="1"/>
            <a:r>
              <a:rPr lang="en-US" dirty="0"/>
              <a:t>query results from DBs</a:t>
            </a:r>
          </a:p>
          <a:p>
            <a:pPr lvl="1"/>
            <a:r>
              <a:rPr lang="en-US" dirty="0"/>
              <a:t>rules from stylesheets</a:t>
            </a:r>
          </a:p>
          <a:p>
            <a:r>
              <a:rPr lang="en-US" dirty="0"/>
              <a:t>Apply </a:t>
            </a:r>
            <a:r>
              <a:rPr lang="en-US" dirty="0" err="1"/>
              <a:t>transclusion</a:t>
            </a:r>
            <a:r>
              <a:rPr lang="en-US" dirty="0"/>
              <a:t> to do shared annotation?</a:t>
            </a:r>
          </a:p>
        </p:txBody>
      </p:sp>
    </p:spTree>
    <p:extLst>
      <p:ext uri="{BB962C8B-B14F-4D97-AF65-F5344CB8AC3E}">
        <p14:creationId xmlns:p14="http://schemas.microsoft.com/office/powerpoint/2010/main" val="982204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32629-C133-4442-A91C-A8C9A3144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curves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C82153-D402-1F42-AE0E-B3E1F3FCD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Mouse, cell phone</a:t>
            </a:r>
          </a:p>
          <a:p>
            <a:r>
              <a:rPr lang="en-US" dirty="0"/>
              <a:t>Literacy</a:t>
            </a:r>
          </a:p>
          <a:p>
            <a:r>
              <a:rPr lang="en-US" dirty="0"/>
              <a:t>Word Processing</a:t>
            </a:r>
          </a:p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HTML</a:t>
            </a:r>
          </a:p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CSS</a:t>
            </a:r>
          </a:p>
          <a:p>
            <a:r>
              <a:rPr lang="en-US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Javascript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DOM, AJAX</a:t>
            </a:r>
          </a:p>
          <a:p>
            <a:r>
              <a:rPr lang="en-US" dirty="0"/>
              <a:t>Apache admin</a:t>
            </a:r>
          </a:p>
          <a:p>
            <a:r>
              <a:rPr lang="en-US" dirty="0"/>
              <a:t>VCR programming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634011-51AE-234F-90F5-FD962B0B3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936" y="2327564"/>
            <a:ext cx="8090064" cy="453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3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FB2EC-1422-5841-821F-C4665BF81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603BF-C524-7F45-8341-6B2A9C1A3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696923"/>
            <a:ext cx="11339945" cy="482856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Literacy</a:t>
            </a:r>
          </a:p>
          <a:p>
            <a:pPr lvl="1"/>
            <a:r>
              <a:rPr lang="en-US" dirty="0"/>
              <a:t>Characters, words, punctuation, paragraphs, quotations, </a:t>
            </a:r>
            <a:br>
              <a:rPr lang="en-US" dirty="0"/>
            </a:br>
            <a:r>
              <a:rPr lang="en-US" dirty="0"/>
              <a:t>references, </a:t>
            </a:r>
            <a:r>
              <a:rPr lang="en-US" dirty="0" err="1"/>
              <a:t>ToCs</a:t>
            </a:r>
            <a:r>
              <a:rPr lang="en-US" dirty="0"/>
              <a:t>, indexes, URLs</a:t>
            </a:r>
          </a:p>
          <a:p>
            <a:r>
              <a:rPr lang="en-US" dirty="0"/>
              <a:t>Word processing</a:t>
            </a:r>
          </a:p>
          <a:p>
            <a:pPr lvl="1"/>
            <a:r>
              <a:rPr lang="en-US" dirty="0"/>
              <a:t>Fonts, margins, auto-numbering, table and list quirks</a:t>
            </a:r>
          </a:p>
          <a:p>
            <a:pPr lvl="1"/>
            <a:r>
              <a:rPr lang="en-US" dirty="0"/>
              <a:t>(maybe typography, aesthetics)</a:t>
            </a:r>
          </a:p>
          <a:p>
            <a:r>
              <a:rPr lang="en-US" dirty="0"/>
              <a:t>HTML</a:t>
            </a:r>
          </a:p>
          <a:p>
            <a:pPr lvl="1"/>
            <a:r>
              <a:rPr lang="en-US" dirty="0"/>
              <a:t>Elements, types, list containment</a:t>
            </a:r>
          </a:p>
          <a:p>
            <a:pPr lvl="1"/>
            <a:r>
              <a:rPr lang="en-US" dirty="0"/>
              <a:t>(maybe forms, HTTP, Apache)</a:t>
            </a:r>
          </a:p>
          <a:p>
            <a:r>
              <a:rPr lang="en-US" dirty="0"/>
              <a:t>CSS</a:t>
            </a:r>
          </a:p>
          <a:p>
            <a:pPr lvl="1"/>
            <a:r>
              <a:rPr lang="en-US" dirty="0"/>
              <a:t>Selection by HTML features</a:t>
            </a:r>
          </a:p>
          <a:p>
            <a:pPr lvl="1"/>
            <a:r>
              <a:rPr lang="en-US" dirty="0"/>
              <a:t>Rule priority; </a:t>
            </a:r>
          </a:p>
          <a:p>
            <a:pPr lvl="1"/>
            <a:r>
              <a:rPr lang="en-US" dirty="0"/>
              <a:t>Scope and inheritance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E19AAEF-E160-F943-9BC7-53FEE7C74435}"/>
              </a:ext>
            </a:extLst>
          </p:cNvPr>
          <p:cNvSpPr/>
          <p:nvPr/>
        </p:nvSpPr>
        <p:spPr>
          <a:xfrm>
            <a:off x="9245600" y="2717800"/>
            <a:ext cx="2578100" cy="2222500"/>
          </a:xfrm>
          <a:prstGeom prst="roundRect">
            <a:avLst/>
          </a:prstGeom>
          <a:noFill/>
          <a:ln>
            <a:solidFill>
              <a:srgbClr val="C24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24FC1"/>
                </a:solidFill>
              </a:rPr>
              <a:t>Each system uses the previous ones’ concepts with little or no change (though often with some refinement)</a:t>
            </a:r>
          </a:p>
        </p:txBody>
      </p:sp>
    </p:spTree>
    <p:extLst>
      <p:ext uri="{BB962C8B-B14F-4D97-AF65-F5344CB8AC3E}">
        <p14:creationId xmlns:p14="http://schemas.microsoft.com/office/powerpoint/2010/main" val="2321949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D8555-738C-9E45-81FA-356BB992F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Concepts: </a:t>
            </a:r>
            <a:r>
              <a:rPr lang="en-US" dirty="0" err="1"/>
              <a:t>Javascript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C0C8E-E40C-7C4E-9255-C9CB2FD7D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815152"/>
            <a:ext cx="11339945" cy="440353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Javascript</a:t>
            </a:r>
            <a:endParaRPr lang="en-US" dirty="0"/>
          </a:p>
          <a:p>
            <a:pPr lvl="1"/>
            <a:r>
              <a:rPr lang="en-US" dirty="0"/>
              <a:t>Variables and scope</a:t>
            </a:r>
          </a:p>
          <a:p>
            <a:pPr lvl="1"/>
            <a:r>
              <a:rPr lang="en-US" dirty="0"/>
              <a:t>Sequenced and conditional instructions</a:t>
            </a:r>
          </a:p>
          <a:p>
            <a:pPr lvl="1"/>
            <a:r>
              <a:rPr lang="en-US" dirty="0"/>
              <a:t>Functions, parameters, error-checking</a:t>
            </a:r>
          </a:p>
          <a:p>
            <a:pPr lvl="1"/>
            <a:r>
              <a:rPr lang="en-US" dirty="0"/>
              <a:t>Iteration and boundaries</a:t>
            </a:r>
          </a:p>
          <a:p>
            <a:pPr lvl="1"/>
            <a:r>
              <a:rPr lang="en-US" dirty="0"/>
              <a:t>undefined, empty, default, true, false</a:t>
            </a:r>
          </a:p>
          <a:p>
            <a:pPr lvl="1"/>
            <a:r>
              <a:rPr lang="en-US" dirty="0"/>
              <a:t>Events, onload, bubbling</a:t>
            </a:r>
          </a:p>
          <a:p>
            <a:r>
              <a:rPr lang="en-US" dirty="0"/>
              <a:t>Sort of:</a:t>
            </a:r>
          </a:p>
          <a:p>
            <a:pPr lvl="1"/>
            <a:r>
              <a:rPr lang="en-US" dirty="0"/>
              <a:t>CSS declarative vs. JS procedural</a:t>
            </a:r>
          </a:p>
          <a:p>
            <a:pPr lvl="1"/>
            <a:r>
              <a:rPr lang="en-US" dirty="0"/>
              <a:t>CSS filling out property lists </a:t>
            </a:r>
            <a:br>
              <a:rPr lang="en-US" dirty="0"/>
            </a:br>
            <a:r>
              <a:rPr lang="en-US" dirty="0"/>
              <a:t>    vs. JS searching and modifying</a:t>
            </a:r>
          </a:p>
          <a:p>
            <a:r>
              <a:rPr lang="en-US" dirty="0"/>
              <a:t>In short: </a:t>
            </a:r>
            <a:r>
              <a:rPr lang="en-US" i="1" dirty="0"/>
              <a:t>programming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BAA181-46A0-BB4D-B2A4-4B7D40A52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3797300"/>
            <a:ext cx="5715000" cy="30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57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461BA-9EB5-7D4E-9861-BECD9F5A9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programming, really?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0BD57-3646-B34C-A189-C0DDF5376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agreed-upon definition</a:t>
            </a:r>
          </a:p>
          <a:p>
            <a:r>
              <a:rPr lang="en-US" dirty="0"/>
              <a:t>Maybe it’s:</a:t>
            </a:r>
          </a:p>
          <a:p>
            <a:pPr lvl="1"/>
            <a:r>
              <a:rPr lang="en-US" dirty="0"/>
              <a:t>procedural</a:t>
            </a:r>
          </a:p>
          <a:p>
            <a:pPr lvl="1"/>
            <a:r>
              <a:rPr lang="en-US" dirty="0"/>
              <a:t>Turing complete</a:t>
            </a:r>
          </a:p>
          <a:p>
            <a:pPr lvl="1"/>
            <a:r>
              <a:rPr lang="en-US" dirty="0"/>
              <a:t>math-</a:t>
            </a:r>
            <a:r>
              <a:rPr lang="en-US" dirty="0" err="1"/>
              <a:t>ish</a:t>
            </a:r>
            <a:endParaRPr lang="en-US" dirty="0"/>
          </a:p>
          <a:p>
            <a:pPr lvl="1"/>
            <a:r>
              <a:rPr lang="en-US" dirty="0"/>
              <a:t>tons of “syntax”</a:t>
            </a:r>
          </a:p>
          <a:p>
            <a:pPr lvl="1"/>
            <a:r>
              <a:rPr lang="en-US" dirty="0"/>
              <a:t>big and scary</a:t>
            </a:r>
          </a:p>
          <a:p>
            <a:pPr lvl="1"/>
            <a:endParaRPr lang="en-US" dirty="0"/>
          </a:p>
          <a:p>
            <a:r>
              <a:rPr lang="en-US" dirty="0"/>
              <a:t>All arguable</a:t>
            </a:r>
          </a:p>
          <a:p>
            <a:pPr lvl="1"/>
            <a:r>
              <a:rPr lang="en-US" dirty="0"/>
              <a:t>But, it's still </a:t>
            </a:r>
            <a:r>
              <a:rPr lang="en-US" sz="2800" dirty="0">
                <a:solidFill>
                  <a:srgbClr val="C00000"/>
                </a:solidFill>
                <a:latin typeface="Lucida Blackletter" pitchFamily="2" charset="77"/>
              </a:rPr>
              <a:t>programming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5FC679-1D98-9541-98FB-0C158F850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6040" y="3145645"/>
            <a:ext cx="3822700" cy="400050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0D835BE-D632-6845-B13E-A58B9041F338}"/>
              </a:ext>
            </a:extLst>
          </p:cNvPr>
          <p:cNvSpPr/>
          <p:nvPr/>
        </p:nvSpPr>
        <p:spPr>
          <a:xfrm>
            <a:off x="5738893" y="1696924"/>
            <a:ext cx="4343399" cy="862770"/>
          </a:xfrm>
          <a:prstGeom prst="roundRect">
            <a:avLst/>
          </a:prstGeom>
          <a:noFill/>
          <a:ln>
            <a:solidFill>
              <a:srgbClr val="C24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24F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 Programming_language#Definitions</a:t>
            </a:r>
            <a:endParaRPr lang="en-US" dirty="0">
              <a:solidFill>
                <a:srgbClr val="C24FC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00C8BD2-D7DD-F144-9EB9-F212566BA3BC}"/>
              </a:ext>
            </a:extLst>
          </p:cNvPr>
          <p:cNvSpPr/>
          <p:nvPr/>
        </p:nvSpPr>
        <p:spPr>
          <a:xfrm rot="16200000">
            <a:off x="8825632" y="3697692"/>
            <a:ext cx="4624465" cy="862770"/>
          </a:xfrm>
          <a:prstGeom prst="roundRect">
            <a:avLst/>
          </a:prstGeom>
          <a:noFill/>
          <a:ln>
            <a:solidFill>
              <a:srgbClr val="C24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C24FC1"/>
                </a:solidFill>
              </a:rPr>
              <a:t>John C. Reynolds. 2008. "Some Thoughts on Teaching Programming and Programming Languages." ACM SIGPLAN Notices 43(11).</a:t>
            </a:r>
          </a:p>
        </p:txBody>
      </p:sp>
    </p:spTree>
    <p:extLst>
      <p:ext uri="{BB962C8B-B14F-4D97-AF65-F5344CB8AC3E}">
        <p14:creationId xmlns:p14="http://schemas.microsoft.com/office/powerpoint/2010/main" val="767826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F822-04B1-EB42-9AAA-D2593C7A3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comparison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EAD7AA-B486-3B42-887F-1597A55DD43B}"/>
              </a:ext>
            </a:extLst>
          </p:cNvPr>
          <p:cNvSpPr txBox="1"/>
          <p:nvPr/>
        </p:nvSpPr>
        <p:spPr>
          <a:xfrm>
            <a:off x="1615510" y="1607127"/>
            <a:ext cx="103271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Ul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&gt; p[class=big] { font-size:24pt; 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74F6FB-A37E-8D47-B7BE-5BAFDD1D13E7}"/>
              </a:ext>
            </a:extLst>
          </p:cNvPr>
          <p:cNvSpPr txBox="1"/>
          <p:nvPr/>
        </p:nvSpPr>
        <p:spPr>
          <a:xfrm>
            <a:off x="1607127" y="2396836"/>
            <a:ext cx="102523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 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setBigParas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paras = 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document.getElementsByClassName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('big');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for (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0; 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&amp;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lt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paras.length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++) {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(paras[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].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nodeName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!= 'P' ||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 paras[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].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parentNode.nodeName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!= 'UL') continue;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cl = (" " + paras[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].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className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" ")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.replace(/[\n\t\r]/g, " ");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(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cl.indexOf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 big ") &gt; -1)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paras[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].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style.fontSize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= "24pt";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E07D50-3C44-3A45-A458-3311DAC4A1AA}"/>
              </a:ext>
            </a:extLst>
          </p:cNvPr>
          <p:cNvSpPr txBox="1"/>
          <p:nvPr/>
        </p:nvSpPr>
        <p:spPr>
          <a:xfrm>
            <a:off x="1629483" y="6115071"/>
            <a:ext cx="104516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&lt;body onload="</a:t>
            </a:r>
            <a:r>
              <a:rPr lang="en-US" sz="2200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setBigParas</a:t>
            </a:r>
            <a:r>
              <a:rPr lang="en-US" sz="2200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()"&gt;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7A0D5C-D42F-4541-A0E3-222028ABC23C}"/>
              </a:ext>
            </a:extLst>
          </p:cNvPr>
          <p:cNvSpPr/>
          <p:nvPr/>
        </p:nvSpPr>
        <p:spPr>
          <a:xfrm>
            <a:off x="0" y="1328999"/>
            <a:ext cx="1446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92F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CSS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60A9E3-B09A-0742-B8E9-2934BDC296F1}"/>
              </a:ext>
            </a:extLst>
          </p:cNvPr>
          <p:cNvSpPr/>
          <p:nvPr/>
        </p:nvSpPr>
        <p:spPr>
          <a:xfrm>
            <a:off x="298388" y="2355892"/>
            <a:ext cx="10455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92F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</a:t>
            </a:r>
            <a:r>
              <a: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92F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53E214-C1E5-4C4E-9134-E6DC092F8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001" y="4432300"/>
            <a:ext cx="4919558" cy="32750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0D73D35-1088-9E48-AF1D-3A004BB5FB50}"/>
              </a:ext>
            </a:extLst>
          </p:cNvPr>
          <p:cNvSpPr txBox="1"/>
          <p:nvPr/>
        </p:nvSpPr>
        <p:spPr>
          <a:xfrm>
            <a:off x="8785381" y="4404842"/>
            <a:ext cx="2610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sz="2400" dirty="0">
                <a:solidFill>
                  <a:srgbClr val="C24FC1"/>
                </a:solidFill>
              </a:rPr>
              <a:t>מנא מנא תקל </a:t>
            </a:r>
            <a:r>
              <a:rPr lang="he-IL" sz="2400" dirty="0" err="1">
                <a:solidFill>
                  <a:srgbClr val="C24FC1"/>
                </a:solidFill>
              </a:rPr>
              <a:t>ופרסין</a:t>
            </a:r>
            <a:endParaRPr lang="en-US" sz="2400" dirty="0">
              <a:solidFill>
                <a:srgbClr val="C24F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74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5AAA1-B5BA-0145-9A62-E715C3AA7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to the partial rescue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DF16A-F3CC-9046-85B8-64032AB38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Popular JS library</a:t>
            </a:r>
          </a:p>
          <a:p>
            <a:r>
              <a:rPr lang="en-US" dirty="0"/>
              <a:t>Provides CSS selectors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$('#sec12')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$('</a:t>
            </a:r>
            <a:r>
              <a:rPr lang="en-US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ul</a:t>
            </a:r>
            <a:r>
              <a:rPr lang="en-US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&gt; p[class=big]')</a:t>
            </a:r>
          </a:p>
          <a:p>
            <a:r>
              <a:rPr lang="en-US" dirty="0"/>
              <a:t>Automatically loops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$('</a:t>
            </a:r>
            <a:r>
              <a:rPr lang="en-US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ul</a:t>
            </a:r>
            <a:r>
              <a:rPr lang="en-US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&gt; p[class=big]').</a:t>
            </a:r>
            <a:r>
              <a:rPr lang="en-US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style.fontSize</a:t>
            </a:r>
            <a:r>
              <a:rPr lang="en-US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"24pt";</a:t>
            </a:r>
          </a:p>
          <a:p>
            <a:r>
              <a:rPr lang="en-US" dirty="0"/>
              <a:t>Much smaller step from</a:t>
            </a:r>
          </a:p>
          <a:p>
            <a:pPr marL="457200" lvl="1" indent="0">
              <a:buNone/>
            </a:pPr>
            <a:r>
              <a:rPr lang="en-US" dirty="0" err="1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ul</a:t>
            </a:r>
            <a:r>
              <a:rPr lang="en-US" dirty="0">
                <a:solidFill>
                  <a:srgbClr val="C24FC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&gt; p[class=big] { font-size:24pt;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C6DB3EC-9195-FB4A-BC07-1BDCCB8227F8}"/>
              </a:ext>
            </a:extLst>
          </p:cNvPr>
          <p:cNvSpPr/>
          <p:nvPr/>
        </p:nvSpPr>
        <p:spPr>
          <a:xfrm>
            <a:off x="7725062" y="5001490"/>
            <a:ext cx="4300682" cy="1235445"/>
          </a:xfrm>
          <a:prstGeom prst="roundRect">
            <a:avLst/>
          </a:prstGeom>
          <a:noFill/>
          <a:ln>
            <a:solidFill>
              <a:srgbClr val="C24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C24FC1"/>
                </a:solidFill>
              </a:rPr>
              <a:t>In recent browsers, you can skip jQuery for this and do:</a:t>
            </a:r>
            <a:br>
              <a:rPr lang="en-US" dirty="0">
                <a:solidFill>
                  <a:srgbClr val="C24FC1"/>
                </a:solidFill>
              </a:rPr>
            </a:br>
            <a:r>
              <a:rPr lang="en-US" dirty="0" err="1">
                <a:solidFill>
                  <a:srgbClr val="C24FC1"/>
                </a:solidFill>
              </a:rPr>
              <a:t>node.querySelectorAll</a:t>
            </a:r>
            <a:r>
              <a:rPr lang="en-US" dirty="0">
                <a:solidFill>
                  <a:srgbClr val="C24FC1"/>
                </a:solidFill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265539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D403CD5-97BC-DD4B-8D63-9A89B7EED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6146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558E9D-D73A-C54D-A406-76E1E1854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092FC0"/>
                </a:solidFill>
              </a:rPr>
              <a:t>Why start using JS?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26C5E-A2CC-B845-833E-8EAB4926D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860" y="2190306"/>
            <a:ext cx="10111885" cy="4824643"/>
          </a:xfrm>
        </p:spPr>
        <p:txBody>
          <a:bodyPr>
            <a:normAutofit/>
          </a:bodyPr>
          <a:lstStyle/>
          <a:p>
            <a:r>
              <a:rPr lang="en-US" dirty="0"/>
              <a:t>CSS does a lot</a:t>
            </a:r>
          </a:p>
          <a:p>
            <a:r>
              <a:rPr lang="en-US" dirty="0"/>
              <a:t>Use JS to:</a:t>
            </a:r>
          </a:p>
          <a:p>
            <a:pPr lvl="1"/>
            <a:r>
              <a:rPr lang="en-US" dirty="0"/>
              <a:t>Change CSS on actions / events</a:t>
            </a:r>
          </a:p>
          <a:p>
            <a:pPr lvl="1"/>
            <a:r>
              <a:rPr lang="en-US" dirty="0"/>
              <a:t>Generate content </a:t>
            </a:r>
          </a:p>
          <a:p>
            <a:pPr lvl="2"/>
            <a:r>
              <a:rPr lang="en-US" dirty="0"/>
              <a:t>(beyond strings, attributes, list counters)</a:t>
            </a:r>
          </a:p>
          <a:p>
            <a:pPr lvl="1"/>
            <a:r>
              <a:rPr lang="en-US" dirty="0"/>
              <a:t>Move content</a:t>
            </a:r>
          </a:p>
          <a:p>
            <a:pPr lvl="1"/>
            <a:r>
              <a:rPr lang="en-US" dirty="0"/>
              <a:t>Re-implement HTML “magic”</a:t>
            </a:r>
          </a:p>
          <a:p>
            <a:pPr lvl="2"/>
            <a:r>
              <a:rPr lang="en-US" dirty="0"/>
              <a:t>Links, switching stylesheets,... </a:t>
            </a:r>
          </a:p>
          <a:p>
            <a:pPr lvl="1"/>
            <a:r>
              <a:rPr lang="en-US" dirty="0"/>
              <a:t>Do content-dependent calculation</a:t>
            </a:r>
          </a:p>
          <a:p>
            <a:r>
              <a:rPr lang="en-US" dirty="0"/>
              <a:t>But, it's still </a:t>
            </a:r>
            <a:r>
              <a:rPr lang="en-US" sz="3200" dirty="0">
                <a:solidFill>
                  <a:srgbClr val="DC0002"/>
                </a:solidFill>
                <a:latin typeface="Lucida Blackletter" pitchFamily="2" charset="77"/>
              </a:rPr>
              <a:t>programming</a:t>
            </a:r>
          </a:p>
        </p:txBody>
      </p:sp>
    </p:spTree>
    <p:extLst>
      <p:ext uri="{BB962C8B-B14F-4D97-AF65-F5344CB8AC3E}">
        <p14:creationId xmlns:p14="http://schemas.microsoft.com/office/powerpoint/2010/main" val="2294817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23B76-2E52-8349-9DE5-C1C9315F6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51F79-E84B-C045-9049-6D918853E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733266"/>
            <a:ext cx="11506201" cy="4485419"/>
          </a:xfrm>
        </p:spPr>
        <p:txBody>
          <a:bodyPr>
            <a:normAutofit/>
          </a:bodyPr>
          <a:lstStyle/>
          <a:p>
            <a:r>
              <a:rPr lang="en-US" dirty="0"/>
              <a:t>“</a:t>
            </a:r>
            <a:r>
              <a:rPr lang="en-US" dirty="0">
                <a:solidFill>
                  <a:srgbClr val="C24FC1"/>
                </a:solidFill>
              </a:rPr>
              <a:t>Display appropriate tags around all elements</a:t>
            </a:r>
            <a:r>
              <a:rPr lang="en-US" dirty="0"/>
              <a:t>”</a:t>
            </a:r>
          </a:p>
          <a:p>
            <a:r>
              <a:rPr lang="en-US" dirty="0"/>
              <a:t>CSS</a:t>
            </a:r>
          </a:p>
          <a:p>
            <a:pPr marL="457200" lvl="1" indent="0">
              <a:buNone/>
            </a:pPr>
            <a:r>
              <a:rPr lang="en-US" dirty="0" err="1">
                <a:solidFill>
                  <a:srgbClr val="C24FC1"/>
                </a:solidFill>
              </a:rPr>
              <a:t>p:before</a:t>
            </a:r>
            <a:r>
              <a:rPr lang="en-US" dirty="0">
                <a:solidFill>
                  <a:srgbClr val="C24FC1"/>
                </a:solidFill>
              </a:rPr>
              <a:t> { content:"&lt;p&gt;"; }</a:t>
            </a:r>
            <a:br>
              <a:rPr lang="en-US" dirty="0">
                <a:solidFill>
                  <a:srgbClr val="C24FC1"/>
                </a:solidFill>
              </a:rPr>
            </a:br>
            <a:r>
              <a:rPr lang="en-US" dirty="0" err="1">
                <a:solidFill>
                  <a:srgbClr val="C24FC1"/>
                </a:solidFill>
              </a:rPr>
              <a:t>p:after</a:t>
            </a:r>
            <a:r>
              <a:rPr lang="en-US" dirty="0">
                <a:solidFill>
                  <a:srgbClr val="C24FC1"/>
                </a:solidFill>
              </a:rPr>
              <a:t> { content:"&lt;/p&gt;"; }</a:t>
            </a:r>
          </a:p>
          <a:p>
            <a:r>
              <a:rPr lang="en-US" dirty="0"/>
              <a:t>Specific attributes</a:t>
            </a:r>
          </a:p>
          <a:p>
            <a:pPr marL="457200" lvl="1" indent="0">
              <a:buNone/>
            </a:pPr>
            <a:r>
              <a:rPr lang="en-US" dirty="0" err="1"/>
              <a:t>p:before</a:t>
            </a:r>
            <a:r>
              <a:rPr lang="en-US" dirty="0"/>
              <a:t>[id]            { content:"&lt;p id=‘" </a:t>
            </a:r>
            <a:r>
              <a:rPr lang="en-US" dirty="0" err="1"/>
              <a:t>attr</a:t>
            </a:r>
            <a:r>
              <a:rPr lang="en-US" dirty="0"/>
              <a:t>(id) "’&gt;"; }</a:t>
            </a:r>
            <a:br>
              <a:rPr lang="en-US" dirty="0"/>
            </a:br>
            <a:r>
              <a:rPr lang="en-US" dirty="0" err="1"/>
              <a:t>p:before</a:t>
            </a:r>
            <a:r>
              <a:rPr lang="en-US" dirty="0"/>
              <a:t>[class]       { content:"&lt;p class =‘" </a:t>
            </a:r>
            <a:r>
              <a:rPr lang="en-US" dirty="0" err="1"/>
              <a:t>attr</a:t>
            </a:r>
            <a:r>
              <a:rPr lang="en-US" dirty="0"/>
              <a:t>(class) "’&gt;"; }</a:t>
            </a:r>
            <a:br>
              <a:rPr lang="en-US" dirty="0"/>
            </a:br>
            <a:r>
              <a:rPr lang="en-US" dirty="0" err="1"/>
              <a:t>p:before</a:t>
            </a:r>
            <a:r>
              <a:rPr lang="en-US" dirty="0"/>
              <a:t>[id][class] { content:"&lt;p id=‘" </a:t>
            </a:r>
            <a:r>
              <a:rPr lang="en-US" dirty="0" err="1"/>
              <a:t>attr</a:t>
            </a:r>
            <a:r>
              <a:rPr lang="en-US" dirty="0"/>
              <a:t>(id) "’ class =‘" </a:t>
            </a:r>
            <a:r>
              <a:rPr lang="en-US" dirty="0" err="1"/>
              <a:t>attr</a:t>
            </a:r>
            <a:r>
              <a:rPr lang="en-US" dirty="0"/>
              <a:t>(class) "’&gt;"; }</a:t>
            </a:r>
          </a:p>
          <a:p>
            <a:r>
              <a:rPr lang="en-US" dirty="0"/>
              <a:t>Generic rule?</a:t>
            </a:r>
          </a:p>
          <a:p>
            <a:pPr marL="457200" lvl="1" indent="0">
              <a:buNone/>
            </a:pPr>
            <a:r>
              <a:rPr lang="en-US" i="1" dirty="0"/>
              <a:t>*:before { content: "&lt;" </a:t>
            </a:r>
            <a:r>
              <a:rPr lang="en-US" i="1" dirty="0" err="1"/>
              <a:t>tagname</a:t>
            </a:r>
            <a:r>
              <a:rPr lang="en-US" i="1" dirty="0"/>
              <a:t>() "&gt;"; }</a:t>
            </a:r>
            <a:r>
              <a:rPr lang="en-US" i="1" dirty="0">
                <a:solidFill>
                  <a:srgbClr val="FFFF00"/>
                </a:solidFill>
              </a:rPr>
              <a:t> </a:t>
            </a:r>
            <a:r>
              <a:rPr lang="en-US" dirty="0"/>
              <a:t>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1B02803-ADD3-6544-9F43-149EAADD34D9}"/>
              </a:ext>
            </a:extLst>
          </p:cNvPr>
          <p:cNvSpPr/>
          <p:nvPr/>
        </p:nvSpPr>
        <p:spPr>
          <a:xfrm>
            <a:off x="7501812" y="5318449"/>
            <a:ext cx="2237226" cy="622109"/>
          </a:xfrm>
          <a:prstGeom prst="roundRect">
            <a:avLst/>
          </a:prstGeom>
          <a:noFill/>
          <a:ln>
            <a:solidFill>
              <a:srgbClr val="C24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C24FC1"/>
                </a:solidFill>
              </a:rPr>
              <a:t>nope</a:t>
            </a:r>
          </a:p>
        </p:txBody>
      </p:sp>
    </p:spTree>
    <p:extLst>
      <p:ext uri="{BB962C8B-B14F-4D97-AF65-F5344CB8AC3E}">
        <p14:creationId xmlns:p14="http://schemas.microsoft.com/office/powerpoint/2010/main" val="342959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815</TotalTime>
  <Words>1057</Words>
  <Application>Microsoft Macintosh PowerPoint</Application>
  <PresentationFormat>Widescreen</PresentationFormat>
  <Paragraphs>219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Courier New</vt:lpstr>
      <vt:lpstr>Lucida Blackletter</vt:lpstr>
      <vt:lpstr>Vapor Trail</vt:lpstr>
      <vt:lpstr>Dynamic CSS: Adding Javascript in CSS</vt:lpstr>
      <vt:lpstr>Learning curves</vt:lpstr>
      <vt:lpstr>Extending concepts</vt:lpstr>
      <vt:lpstr>Extending Concepts: Javascript</vt:lpstr>
      <vt:lpstr>What is programming, really?</vt:lpstr>
      <vt:lpstr>A comparison</vt:lpstr>
      <vt:lpstr>jQuery to the partial rescue</vt:lpstr>
      <vt:lpstr>Why start using JS?</vt:lpstr>
      <vt:lpstr>A task</vt:lpstr>
      <vt:lpstr>JS and CSS</vt:lpstr>
      <vt:lpstr>Why?</vt:lpstr>
      <vt:lpstr>How?</vt:lpstr>
      <vt:lpstr>Examples: Dynamic CSS </vt:lpstr>
      <vt:lpstr>Example: Transclusion</vt:lpstr>
      <vt:lpstr>Example: StretchText</vt:lpstr>
      <vt:lpstr>Convenience functions</vt:lpstr>
      <vt:lpstr>Choice 1</vt:lpstr>
      <vt:lpstr>Choice 2</vt:lpstr>
      <vt:lpstr>Ongoing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AJICSS: Adding Javascript to CSS</dc:title>
  <dc:creator>Steve DeRose</dc:creator>
  <cp:lastModifiedBy>Steve DeRose</cp:lastModifiedBy>
  <cp:revision>61</cp:revision>
  <dcterms:created xsi:type="dcterms:W3CDTF">2018-07-17T15:51:55Z</dcterms:created>
  <dcterms:modified xsi:type="dcterms:W3CDTF">2018-08-13T22:54:00Z</dcterms:modified>
</cp:coreProperties>
</file>