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869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272C2-339F-4046-A9FB-DF138DA3ED16}" type="datetimeFigureOut">
              <a:rPr lang="en-US" smtClean="0"/>
              <a:t>7/29/2017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ACE0E5-49ED-4A97-AA09-327D172FFF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061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33E5E-1AFF-4B07-A735-13D569150670}" type="datetimeFigureOut">
              <a:rPr lang="en-US" smtClean="0"/>
              <a:t>7/29/2017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57B61-0E41-49D2-B021-A0F3C46C8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319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33E5E-1AFF-4B07-A735-13D569150670}" type="datetimeFigureOut">
              <a:rPr lang="en-US" smtClean="0"/>
              <a:t>7/29/2017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57B61-0E41-49D2-B021-A0F3C46C8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977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33E5E-1AFF-4B07-A735-13D569150670}" type="datetimeFigureOut">
              <a:rPr lang="en-US" smtClean="0"/>
              <a:t>7/29/2017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57B61-0E41-49D2-B021-A0F3C46C8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697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33E5E-1AFF-4B07-A735-13D569150670}" type="datetimeFigureOut">
              <a:rPr lang="en-US" smtClean="0"/>
              <a:t>7/29/2017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57B61-0E41-49D2-B021-A0F3C46C8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454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33E5E-1AFF-4B07-A735-13D569150670}" type="datetimeFigureOut">
              <a:rPr lang="en-US" smtClean="0"/>
              <a:t>7/29/2017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57B61-0E41-49D2-B021-A0F3C46C8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942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33E5E-1AFF-4B07-A735-13D569150670}" type="datetimeFigureOut">
              <a:rPr lang="en-US" smtClean="0"/>
              <a:t>7/29/2017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57B61-0E41-49D2-B021-A0F3C46C8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507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33E5E-1AFF-4B07-A735-13D569150670}" type="datetimeFigureOut">
              <a:rPr lang="en-US" smtClean="0"/>
              <a:t>7/29/2017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57B61-0E41-49D2-B021-A0F3C46C8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887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33E5E-1AFF-4B07-A735-13D569150670}" type="datetimeFigureOut">
              <a:rPr lang="en-US" smtClean="0"/>
              <a:t>7/29/2017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57B61-0E41-49D2-B021-A0F3C46C8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621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33E5E-1AFF-4B07-A735-13D569150670}" type="datetimeFigureOut">
              <a:rPr lang="en-US" smtClean="0"/>
              <a:t>7/29/2017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57B61-0E41-49D2-B021-A0F3C46C8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519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33E5E-1AFF-4B07-A735-13D569150670}" type="datetimeFigureOut">
              <a:rPr lang="en-US" smtClean="0"/>
              <a:t>7/29/2017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57B61-0E41-49D2-B021-A0F3C46C8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443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33E5E-1AFF-4B07-A735-13D569150670}" type="datetimeFigureOut">
              <a:rPr lang="en-US" smtClean="0"/>
              <a:t>7/29/2017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57B61-0E41-49D2-B021-A0F3C46C8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338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B33E5E-1AFF-4B07-A735-13D569150670}" type="datetimeFigureOut">
              <a:rPr lang="en-US" smtClean="0"/>
              <a:t>7/29/2017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757B61-0E41-49D2-B021-A0F3C46C8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402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31543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Up-Translation and Up-Transformation: Tasks, Challenges, and Solutions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Balisage pre-conference symposium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6" name="Picture 2" descr="Up-Translation and Up-Transformation:  Tasks, Challenges, and &#10;Solutions. a Balisage pre-conference symposi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667000"/>
            <a:ext cx="6715125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895600" y="2667000"/>
            <a:ext cx="5867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Symposium Introduction</a:t>
            </a:r>
          </a:p>
          <a:p>
            <a:r>
              <a:rPr lang="en-US" sz="2800" dirty="0" smtClean="0"/>
              <a:t>Evan Owens, Cenveo Publisher Services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2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Today’s Presentations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sz="3600" b="1" dirty="0"/>
              <a:t>Rebuilding a digital Frankenstein by 2018: towards a theory of losses and gains in up-translation</a:t>
            </a:r>
            <a:r>
              <a:rPr lang="en-US" sz="3600" b="1" dirty="0" smtClean="0"/>
              <a:t> </a:t>
            </a:r>
            <a:r>
              <a:rPr lang="en-US" sz="3600" i="1" dirty="0" smtClean="0">
                <a:effectLst/>
              </a:rPr>
              <a:t>Elisa Eileen </a:t>
            </a:r>
            <a:r>
              <a:rPr lang="en-US" sz="3600" i="1" dirty="0" err="1" smtClean="0">
                <a:effectLst/>
              </a:rPr>
              <a:t>Beshero-Bondar</a:t>
            </a:r>
            <a:r>
              <a:rPr lang="en-US" sz="3600" dirty="0" smtClean="0"/>
              <a:t>, University of Pittsburgh at Greensburg </a:t>
            </a:r>
          </a:p>
          <a:p>
            <a:r>
              <a:rPr lang="en-US" sz="3600" b="1" dirty="0"/>
              <a:t>Uphill to XML with XSLT, </a:t>
            </a:r>
            <a:r>
              <a:rPr lang="en-US" sz="3600" b="1" dirty="0" err="1"/>
              <a:t>XProc</a:t>
            </a:r>
            <a:r>
              <a:rPr lang="en-US" sz="3600" b="1" dirty="0"/>
              <a:t> ... and HTML</a:t>
            </a:r>
            <a:r>
              <a:rPr lang="en-US" sz="3600" dirty="0" smtClean="0"/>
              <a:t> </a:t>
            </a:r>
            <a:r>
              <a:rPr lang="en-US" sz="3600" i="1" dirty="0" smtClean="0">
                <a:effectLst/>
              </a:rPr>
              <a:t>Wendell </a:t>
            </a:r>
            <a:r>
              <a:rPr lang="en-US" sz="3600" i="1" dirty="0" err="1" smtClean="0">
                <a:effectLst/>
              </a:rPr>
              <a:t>Piez</a:t>
            </a:r>
            <a:endParaRPr lang="en-US" sz="3600" dirty="0" smtClean="0"/>
          </a:p>
          <a:p>
            <a:r>
              <a:rPr lang="en-US" sz="3600" b="1" dirty="0"/>
              <a:t>Up and sideways</a:t>
            </a:r>
            <a:r>
              <a:rPr lang="en-US" sz="3600" dirty="0" smtClean="0"/>
              <a:t> </a:t>
            </a:r>
            <a:r>
              <a:rPr lang="en-US" sz="3600" i="1" dirty="0" smtClean="0">
                <a:effectLst/>
              </a:rPr>
              <a:t>Ari </a:t>
            </a:r>
            <a:r>
              <a:rPr lang="en-US" sz="3600" i="1" dirty="0" err="1" smtClean="0">
                <a:effectLst/>
              </a:rPr>
              <a:t>Nordström</a:t>
            </a:r>
            <a:r>
              <a:rPr lang="en-US" sz="3600" dirty="0" smtClean="0"/>
              <a:t> </a:t>
            </a:r>
          </a:p>
          <a:p>
            <a:r>
              <a:rPr lang="en-US" sz="3600" b="1" dirty="0"/>
              <a:t>Looking for Rumpelstiltskin</a:t>
            </a:r>
            <a:r>
              <a:rPr lang="en-US" sz="3600" dirty="0" smtClean="0"/>
              <a:t> </a:t>
            </a:r>
            <a:r>
              <a:rPr lang="en-US" sz="3600" i="1" dirty="0" smtClean="0">
                <a:effectLst/>
              </a:rPr>
              <a:t>Mary McRae</a:t>
            </a:r>
            <a:r>
              <a:rPr lang="en-US" sz="3600" dirty="0" smtClean="0"/>
              <a:t>, </a:t>
            </a:r>
            <a:r>
              <a:rPr lang="en-US" sz="3600" dirty="0" err="1" smtClean="0"/>
              <a:t>Orbis</a:t>
            </a:r>
            <a:r>
              <a:rPr lang="en-US" sz="3600" dirty="0" smtClean="0"/>
              <a:t> Technologies </a:t>
            </a:r>
          </a:p>
          <a:p>
            <a:r>
              <a:rPr lang="en-US" sz="3600" b="1" dirty="0"/>
              <a:t>Automated up-translation markup: Addressing the tipping point</a:t>
            </a:r>
            <a:r>
              <a:rPr lang="en-US" sz="3600" dirty="0" smtClean="0"/>
              <a:t> </a:t>
            </a:r>
            <a:r>
              <a:rPr lang="en-US" sz="3600" i="1" dirty="0" smtClean="0">
                <a:effectLst/>
              </a:rPr>
              <a:t>Caitlin </a:t>
            </a:r>
            <a:r>
              <a:rPr lang="en-US" sz="3600" i="1" dirty="0" err="1" smtClean="0">
                <a:effectLst/>
              </a:rPr>
              <a:t>Gebhard</a:t>
            </a:r>
            <a:r>
              <a:rPr lang="en-US" sz="3600" dirty="0" smtClean="0"/>
              <a:t>, </a:t>
            </a:r>
            <a:r>
              <a:rPr lang="en-US" sz="3600" dirty="0" err="1" smtClean="0"/>
              <a:t>Inera</a:t>
            </a:r>
            <a:r>
              <a:rPr lang="en-US" sz="3600" dirty="0" smtClean="0"/>
              <a:t> </a:t>
            </a:r>
          </a:p>
          <a:p>
            <a:endParaRPr lang="en-US" dirty="0"/>
          </a:p>
        </p:txBody>
      </p:sp>
      <p:pic>
        <p:nvPicPr>
          <p:cNvPr id="4" name="Picture 2" descr="Up-Translation and Up-Transformation:  Tasks, Challenges, and &#10;Solutions. a Balisage pre-conference symposi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" y="685800"/>
            <a:ext cx="1571625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123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Evan’s Transformation </a:t>
            </a:r>
            <a:r>
              <a:rPr lang="en-US" dirty="0"/>
              <a:t>H</a:t>
            </a:r>
            <a:r>
              <a:rPr lang="en-US" dirty="0" smtClean="0"/>
              <a:t>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University of Chicago Press</a:t>
            </a:r>
          </a:p>
          <a:p>
            <a:pPr lvl="1"/>
            <a:r>
              <a:rPr lang="en-US" dirty="0" err="1" smtClean="0"/>
              <a:t>LaTeX</a:t>
            </a:r>
            <a:r>
              <a:rPr lang="en-US" dirty="0" smtClean="0"/>
              <a:t> </a:t>
            </a:r>
            <a:r>
              <a:rPr lang="en-US" dirty="0" smtClean="0">
                <a:sym typeface="Symbol"/>
              </a:rPr>
              <a:t> </a:t>
            </a:r>
            <a:r>
              <a:rPr lang="en-US" dirty="0" smtClean="0"/>
              <a:t>SGML  </a:t>
            </a:r>
          </a:p>
          <a:p>
            <a:r>
              <a:rPr lang="en-US" dirty="0" smtClean="0"/>
              <a:t>Portico Digital Preservation Archive</a:t>
            </a:r>
          </a:p>
          <a:p>
            <a:pPr lvl="1"/>
            <a:r>
              <a:rPr lang="en-US" dirty="0" smtClean="0"/>
              <a:t>Publisher XML </a:t>
            </a:r>
            <a:r>
              <a:rPr lang="en-US" dirty="0" smtClean="0">
                <a:sym typeface="Symbol"/>
              </a:rPr>
              <a:t> </a:t>
            </a:r>
            <a:r>
              <a:rPr lang="en-US" dirty="0" smtClean="0"/>
              <a:t>JATS Archiving DTD</a:t>
            </a:r>
          </a:p>
          <a:p>
            <a:r>
              <a:rPr lang="en-US" dirty="0" smtClean="0"/>
              <a:t>AIP Publishing </a:t>
            </a:r>
          </a:p>
          <a:p>
            <a:pPr lvl="1"/>
            <a:r>
              <a:rPr lang="en-US" dirty="0" smtClean="0"/>
              <a:t>AIP DTD </a:t>
            </a:r>
            <a:r>
              <a:rPr lang="en-US" dirty="0" smtClean="0">
                <a:sym typeface="Symbol"/>
              </a:rPr>
              <a:t> </a:t>
            </a:r>
            <a:r>
              <a:rPr lang="en-US" dirty="0" smtClean="0"/>
              <a:t>JATS</a:t>
            </a:r>
          </a:p>
          <a:p>
            <a:r>
              <a:rPr lang="en-US" dirty="0" smtClean="0"/>
              <a:t>Cenveo Publisher Services</a:t>
            </a:r>
          </a:p>
          <a:p>
            <a:pPr lvl="1"/>
            <a:r>
              <a:rPr lang="en-US" dirty="0" smtClean="0"/>
              <a:t>Author’s MS Word </a:t>
            </a:r>
            <a:r>
              <a:rPr lang="en-US" dirty="0" smtClean="0">
                <a:sym typeface="Symbol"/>
              </a:rPr>
              <a:t> </a:t>
            </a:r>
            <a:r>
              <a:rPr lang="en-US" dirty="0" smtClean="0"/>
              <a:t>XML … etc. etc. etc. </a:t>
            </a:r>
          </a:p>
        </p:txBody>
      </p:sp>
      <p:pic>
        <p:nvPicPr>
          <p:cNvPr id="4" name="Picture 2" descr="Up-Translation and Up-Transformation:  Tasks, Challenges, and &#10;Solutions. a Balisage pre-conference symposi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" y="685800"/>
            <a:ext cx="1571625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7973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Symposium Topics &amp; Themes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Transformation</a:t>
            </a:r>
          </a:p>
          <a:p>
            <a:r>
              <a:rPr lang="en-US" dirty="0" smtClean="0"/>
              <a:t>Translation</a:t>
            </a:r>
          </a:p>
          <a:p>
            <a:r>
              <a:rPr lang="en-US" dirty="0" smtClean="0"/>
              <a:t>Conversion and/or Enhancement?</a:t>
            </a:r>
          </a:p>
          <a:p>
            <a:r>
              <a:rPr lang="en-US" dirty="0" smtClean="0"/>
              <a:t>Scenarios:</a:t>
            </a:r>
          </a:p>
          <a:p>
            <a:pPr lvl="1"/>
            <a:r>
              <a:rPr lang="en-US" dirty="0" smtClean="0"/>
              <a:t>New content </a:t>
            </a:r>
            <a:r>
              <a:rPr lang="en-US" dirty="0"/>
              <a:t>c</a:t>
            </a:r>
            <a:r>
              <a:rPr lang="en-US" dirty="0" smtClean="0"/>
              <a:t>reation</a:t>
            </a:r>
          </a:p>
          <a:p>
            <a:pPr lvl="1"/>
            <a:r>
              <a:rPr lang="en-US" dirty="0" smtClean="0"/>
              <a:t>Updating existing </a:t>
            </a:r>
            <a:r>
              <a:rPr lang="en-US" dirty="0"/>
              <a:t>c</a:t>
            </a:r>
            <a:r>
              <a:rPr lang="en-US" dirty="0" smtClean="0"/>
              <a:t>ontent</a:t>
            </a:r>
          </a:p>
          <a:p>
            <a:pPr lvl="1"/>
            <a:r>
              <a:rPr lang="en-US" dirty="0" smtClean="0"/>
              <a:t>Merging content</a:t>
            </a:r>
            <a:endParaRPr lang="en-US" dirty="0"/>
          </a:p>
        </p:txBody>
      </p:sp>
      <p:pic>
        <p:nvPicPr>
          <p:cNvPr id="4" name="Picture 2" descr="Up-Translation and Up-Transformation:  Tasks, Challenges, and &#10;Solutions. a Balisage pre-conference symposi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" y="685800"/>
            <a:ext cx="1571625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534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Major Tasks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Cleaning up the content</a:t>
            </a:r>
          </a:p>
          <a:p>
            <a:r>
              <a:rPr lang="en-US" dirty="0" smtClean="0"/>
              <a:t>Enhancing the markup 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tructure </a:t>
            </a:r>
          </a:p>
          <a:p>
            <a:pPr lvl="1"/>
            <a:r>
              <a:rPr lang="en-US" dirty="0" smtClean="0"/>
              <a:t>Component details</a:t>
            </a:r>
          </a:p>
          <a:p>
            <a:r>
              <a:rPr lang="en-US" dirty="0" smtClean="0"/>
              <a:t>External metadata</a:t>
            </a:r>
          </a:p>
          <a:p>
            <a:pPr lvl="1"/>
            <a:r>
              <a:rPr lang="en-US" dirty="0" smtClean="0"/>
              <a:t>Mapping to external metadata</a:t>
            </a:r>
          </a:p>
          <a:p>
            <a:pPr lvl="1"/>
            <a:r>
              <a:rPr lang="en-US" dirty="0"/>
              <a:t>V</a:t>
            </a:r>
            <a:r>
              <a:rPr lang="en-US" dirty="0" smtClean="0"/>
              <a:t>alidation from external metadata</a:t>
            </a:r>
          </a:p>
          <a:p>
            <a:pPr lvl="1"/>
            <a:r>
              <a:rPr lang="en-US" dirty="0" smtClean="0"/>
              <a:t>E.g. References, Vocabularies, IDs, Databases</a:t>
            </a:r>
          </a:p>
          <a:p>
            <a:endParaRPr lang="en-US" dirty="0"/>
          </a:p>
        </p:txBody>
      </p:sp>
      <p:pic>
        <p:nvPicPr>
          <p:cNvPr id="4" name="Picture 2" descr="Up-Translation and Up-Transformation:  Tasks, Challenges, and &#10;Solutions. a Balisage pre-conference symposi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" y="685800"/>
            <a:ext cx="1571625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796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Format Paths for Transformation/Translation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to One</a:t>
            </a:r>
          </a:p>
          <a:p>
            <a:pPr marL="457200" lvl="1" indent="0">
              <a:buNone/>
            </a:pPr>
            <a:r>
              <a:rPr lang="en-US" dirty="0" smtClean="0"/>
              <a:t>e.g. XML</a:t>
            </a:r>
            <a:r>
              <a:rPr lang="en-US" dirty="0" smtClean="0">
                <a:sym typeface="Symbol"/>
              </a:rPr>
              <a:t>  </a:t>
            </a:r>
            <a:r>
              <a:rPr lang="en-US" dirty="0" smtClean="0"/>
              <a:t>XML; ASCII </a:t>
            </a:r>
            <a:r>
              <a:rPr lang="en-US" dirty="0" smtClean="0">
                <a:sym typeface="Symbol"/>
              </a:rPr>
              <a:t> </a:t>
            </a:r>
            <a:r>
              <a:rPr lang="en-US" dirty="0" smtClean="0"/>
              <a:t>XML</a:t>
            </a:r>
          </a:p>
          <a:p>
            <a:r>
              <a:rPr lang="en-US" dirty="0" smtClean="0"/>
              <a:t>Generic Intermediate Format</a:t>
            </a:r>
          </a:p>
          <a:p>
            <a:pPr marL="457200" lvl="1" indent="0">
              <a:buNone/>
            </a:pPr>
            <a:r>
              <a:rPr lang="en-US" dirty="0"/>
              <a:t>e</a:t>
            </a:r>
            <a:r>
              <a:rPr lang="en-US" dirty="0" smtClean="0"/>
              <a:t>.g.  HTML5</a:t>
            </a:r>
            <a:r>
              <a:rPr lang="en-US" dirty="0" smtClean="0">
                <a:sym typeface="Symbol"/>
              </a:rPr>
              <a:t> </a:t>
            </a:r>
            <a:endParaRPr lang="en-US" dirty="0" smtClean="0"/>
          </a:p>
          <a:p>
            <a:r>
              <a:rPr lang="en-US" dirty="0" smtClean="0"/>
              <a:t>Multiple Stages</a:t>
            </a:r>
          </a:p>
          <a:p>
            <a:pPr marL="457200" lvl="1" indent="0">
              <a:buNone/>
            </a:pPr>
            <a:r>
              <a:rPr lang="en-US" dirty="0"/>
              <a:t>e</a:t>
            </a:r>
            <a:r>
              <a:rPr lang="en-US" dirty="0" smtClean="0"/>
              <a:t>.g. RTF </a:t>
            </a:r>
            <a:r>
              <a:rPr lang="en-US" dirty="0" smtClean="0">
                <a:sym typeface="Symbol"/>
              </a:rPr>
              <a:t> </a:t>
            </a:r>
            <a:r>
              <a:rPr lang="en-US" dirty="0" err="1" smtClean="0">
                <a:sym typeface="Symbol"/>
              </a:rPr>
              <a:t>WordML</a:t>
            </a:r>
            <a:r>
              <a:rPr lang="en-US" dirty="0" smtClean="0">
                <a:sym typeface="Symbol"/>
              </a:rPr>
              <a:t>  XHTML5  XML</a:t>
            </a:r>
            <a:endParaRPr lang="en-US" dirty="0" smtClean="0"/>
          </a:p>
          <a:p>
            <a:r>
              <a:rPr lang="en-US" dirty="0" smtClean="0"/>
              <a:t>Multiple Input Formats?</a:t>
            </a:r>
          </a:p>
          <a:p>
            <a:r>
              <a:rPr lang="en-US" dirty="0" smtClean="0"/>
              <a:t>Reversibility?</a:t>
            </a:r>
            <a:endParaRPr lang="en-US" dirty="0"/>
          </a:p>
        </p:txBody>
      </p:sp>
      <p:pic>
        <p:nvPicPr>
          <p:cNvPr id="4" name="Picture 2" descr="Up-Translation and Up-Transformation:  Tasks, Challenges, and &#10;Solutions. a Balisage pre-conference symposi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" y="685800"/>
            <a:ext cx="1571625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187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Solution Components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Single Process or Multiple Steps?</a:t>
            </a:r>
          </a:p>
          <a:p>
            <a:r>
              <a:rPr lang="en-US" dirty="0" smtClean="0"/>
              <a:t>Interim Structure Syntaxes</a:t>
            </a:r>
          </a:p>
          <a:p>
            <a:r>
              <a:rPr lang="en-US" dirty="0" smtClean="0"/>
              <a:t>Tech Tools:</a:t>
            </a:r>
          </a:p>
          <a:p>
            <a:pPr lvl="1"/>
            <a:r>
              <a:rPr lang="en-US" dirty="0" smtClean="0"/>
              <a:t>Pipelines, Hot folders</a:t>
            </a:r>
          </a:p>
          <a:p>
            <a:pPr lvl="1"/>
            <a:r>
              <a:rPr lang="en-US" dirty="0" smtClean="0"/>
              <a:t>Programming Language Scripts</a:t>
            </a:r>
          </a:p>
          <a:p>
            <a:r>
              <a:rPr lang="en-US" dirty="0" smtClean="0"/>
              <a:t>File Logistics</a:t>
            </a:r>
          </a:p>
          <a:p>
            <a:pPr lvl="1"/>
            <a:r>
              <a:rPr lang="en-US" dirty="0" smtClean="0"/>
              <a:t>Single or multiple files</a:t>
            </a:r>
          </a:p>
          <a:p>
            <a:pPr lvl="1"/>
            <a:r>
              <a:rPr lang="en-US" dirty="0" smtClean="0"/>
              <a:t>Components (graphics, media, etc.)</a:t>
            </a:r>
            <a:endParaRPr lang="en-US" dirty="0"/>
          </a:p>
        </p:txBody>
      </p:sp>
      <p:pic>
        <p:nvPicPr>
          <p:cNvPr id="4" name="Picture 2" descr="Up-Translation and Up-Transformation:  Tasks, Challenges, and &#10;Solutions. a Balisage pre-conference symposi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" y="685800"/>
            <a:ext cx="1571625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688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Key Issue: Structure &amp; Formatting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Structure level and syntax</a:t>
            </a:r>
          </a:p>
          <a:p>
            <a:r>
              <a:rPr lang="en-US" dirty="0" smtClean="0"/>
              <a:t>Process for Identifying Structures</a:t>
            </a:r>
          </a:p>
          <a:p>
            <a:r>
              <a:rPr lang="en-US" dirty="0" smtClean="0"/>
              <a:t>Formatting information:</a:t>
            </a:r>
          </a:p>
          <a:p>
            <a:pPr lvl="1"/>
            <a:r>
              <a:rPr lang="en-US" dirty="0" smtClean="0"/>
              <a:t>Retain?</a:t>
            </a:r>
          </a:p>
          <a:p>
            <a:pPr lvl="1"/>
            <a:r>
              <a:rPr lang="en-US" dirty="0" smtClean="0"/>
              <a:t>Remove?</a:t>
            </a:r>
          </a:p>
          <a:p>
            <a:pPr lvl="1"/>
            <a:r>
              <a:rPr lang="en-US" dirty="0" smtClean="0"/>
              <a:t>Evolve?</a:t>
            </a:r>
          </a:p>
        </p:txBody>
      </p:sp>
      <p:pic>
        <p:nvPicPr>
          <p:cNvPr id="4" name="Picture 2" descr="Up-Translation and Up-Transformation:  Tasks, Challenges, and &#10;Solutions. a Balisage pre-conference symposi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" y="685800"/>
            <a:ext cx="1571625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249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Key Workflow Issues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Input Content Quality and Consistency</a:t>
            </a:r>
          </a:p>
          <a:p>
            <a:pPr lvl="1"/>
            <a:r>
              <a:rPr lang="en-US" dirty="0" smtClean="0"/>
              <a:t>New content: author input errors</a:t>
            </a:r>
          </a:p>
          <a:p>
            <a:pPr lvl="1"/>
            <a:r>
              <a:rPr lang="en-US" dirty="0" smtClean="0"/>
              <a:t>Old content: what spec and what quality?</a:t>
            </a:r>
          </a:p>
          <a:p>
            <a:r>
              <a:rPr lang="en-US" dirty="0" smtClean="0"/>
              <a:t>Output Validation</a:t>
            </a:r>
          </a:p>
          <a:p>
            <a:pPr lvl="1"/>
            <a:r>
              <a:rPr lang="en-US" dirty="0" smtClean="0"/>
              <a:t>Automated Review</a:t>
            </a:r>
          </a:p>
          <a:p>
            <a:pPr lvl="1"/>
            <a:r>
              <a:rPr lang="en-US" dirty="0" smtClean="0"/>
              <a:t>Manual Review</a:t>
            </a:r>
          </a:p>
          <a:p>
            <a:pPr lvl="1"/>
            <a:r>
              <a:rPr lang="en-US" dirty="0" smtClean="0"/>
              <a:t>Or both?</a:t>
            </a:r>
          </a:p>
          <a:p>
            <a:pPr lvl="1"/>
            <a:r>
              <a:rPr lang="en-US" dirty="0" smtClean="0"/>
              <a:t>At end or multiple stages?</a:t>
            </a:r>
          </a:p>
          <a:p>
            <a:endParaRPr lang="en-US" dirty="0"/>
          </a:p>
        </p:txBody>
      </p:sp>
      <p:pic>
        <p:nvPicPr>
          <p:cNvPr id="4" name="Picture 2" descr="Up-Translation and Up-Transformation:  Tasks, Challenges, and &#10;Solutions. a Balisage pre-conference symposi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" y="685800"/>
            <a:ext cx="1571625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553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Key Issue: Development Process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Initial Development and Testing</a:t>
            </a:r>
          </a:p>
          <a:p>
            <a:r>
              <a:rPr lang="en-US" dirty="0" smtClean="0"/>
              <a:t>Ongoing Enhancements?</a:t>
            </a:r>
          </a:p>
          <a:p>
            <a:r>
              <a:rPr lang="en-US" dirty="0" smtClean="0"/>
              <a:t>Future Maintenance as standards evolve?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2" descr="Up-Translation and Up-Transformation:  Tasks, Challenges, and &#10;Solutions. a Balisage pre-conference symposi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" y="685800"/>
            <a:ext cx="1571625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266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328</Words>
  <Application>Microsoft Office PowerPoint</Application>
  <PresentationFormat>On-screen Show (4:3)</PresentationFormat>
  <Paragraphs>74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Up-Translation and Up-Transformation: Tasks, Challenges, and Solutions Balisage pre-conference symposium  </vt:lpstr>
      <vt:lpstr>      Evan’s Transformation History</vt:lpstr>
      <vt:lpstr>Symposium Topics &amp; Themes</vt:lpstr>
      <vt:lpstr>Major Tasks </vt:lpstr>
      <vt:lpstr>Format Paths for Transformation/Translation</vt:lpstr>
      <vt:lpstr>Solution Components</vt:lpstr>
      <vt:lpstr>Key Issue: Structure &amp; Formatting</vt:lpstr>
      <vt:lpstr>Key Workflow Issues</vt:lpstr>
      <vt:lpstr>Key Issue: Development Process</vt:lpstr>
      <vt:lpstr>Today’s Presentations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Up-Translation and Up-Transformation: Tasks, Challenges, and Solutions Balisage pre-conference symposium</dc:title>
  <dc:creator>Evan Owens</dc:creator>
  <cp:lastModifiedBy>Evan Owens</cp:lastModifiedBy>
  <cp:revision>11</cp:revision>
  <cp:lastPrinted>2017-07-26T17:58:32Z</cp:lastPrinted>
  <dcterms:created xsi:type="dcterms:W3CDTF">2017-07-25T23:54:39Z</dcterms:created>
  <dcterms:modified xsi:type="dcterms:W3CDTF">2017-07-29T23:56:31Z</dcterms:modified>
</cp:coreProperties>
</file>