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5" r:id="rId1"/>
  </p:sldMasterIdLst>
  <p:notesMasterIdLst>
    <p:notesMasterId r:id="rId55"/>
  </p:notesMasterIdLst>
  <p:handoutMasterIdLst>
    <p:handoutMasterId r:id="rId56"/>
  </p:handoutMasterIdLst>
  <p:sldIdLst>
    <p:sldId id="256" r:id="rId2"/>
    <p:sldId id="311" r:id="rId3"/>
    <p:sldId id="259" r:id="rId4"/>
    <p:sldId id="260" r:id="rId5"/>
    <p:sldId id="261" r:id="rId6"/>
    <p:sldId id="262" r:id="rId7"/>
    <p:sldId id="312" r:id="rId8"/>
    <p:sldId id="265" r:id="rId9"/>
    <p:sldId id="263" r:id="rId10"/>
    <p:sldId id="264" r:id="rId11"/>
    <p:sldId id="267" r:id="rId12"/>
    <p:sldId id="270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2" r:id="rId34"/>
    <p:sldId id="291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13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313A"/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2383" autoAdjust="0"/>
  </p:normalViewPr>
  <p:slideViewPr>
    <p:cSldViewPr>
      <p:cViewPr varScale="1">
        <p:scale>
          <a:sx n="77" d="100"/>
          <a:sy n="77" d="100"/>
        </p:scale>
        <p:origin x="-112" y="-5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32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handoutMaster" Target="handoutMasters/handout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F3BF9-4ED6-4E58-92D9-EDEFC709A912}" type="datetimeFigureOut">
              <a:rPr lang="en-US" smtClean="0"/>
              <a:t>7/31/17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DF2028-D438-44F1-B62C-209B45AB77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17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0CB27F-8340-46B4-B314-FE97DB7B05B8}" type="datetimeFigureOut">
              <a:rPr lang="en-US" smtClean="0"/>
              <a:t>7/31/17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F5E58-0947-4E89-B657-658DFE8CF5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23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98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19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73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923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61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Adjust color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858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007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010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5E58-0947-4E89-B657-658DFE8CF584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68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6854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596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Diamo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330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Slide"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133600" y="1143000"/>
            <a:ext cx="4876800" cy="4724400"/>
          </a:xfrm>
          <a:prstGeom prst="ellipse">
            <a:avLst/>
          </a:prstGeom>
          <a:ln>
            <a:solidFill>
              <a:schemeClr val="accent5">
                <a:lumMod val="50000"/>
              </a:schemeClr>
            </a:solidFill>
          </a:ln>
        </p:spPr>
        <p:txBody>
          <a:bodyPr anchor="ctr">
            <a:normAutofit/>
          </a:bodyPr>
          <a:lstStyle>
            <a:lvl1pPr marL="0" indent="0" algn="ctr">
              <a:buNone/>
              <a:defRPr sz="4400">
                <a:solidFill>
                  <a:schemeClr val="bg1"/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0280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72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W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50358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95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 - Diamo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Autofit/>
          </a:bodyPr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60960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0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07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W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24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Diamo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4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346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W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9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- Diamo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3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3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- W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172200"/>
            <a:ext cx="977905" cy="55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84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262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  <p:sldLayoutId id="214748398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5">
              <a:lumMod val="75000"/>
            </a:schemeClr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>
            <a:lumMod val="75000"/>
          </a:schemeClr>
        </a:buClr>
        <a:buFont typeface="Wingdings 3" panose="05040102010807070707" pitchFamily="18" charset="2"/>
        <a:buChar char="u"/>
        <a:defRPr sz="3800" kern="1200">
          <a:solidFill>
            <a:schemeClr val="tx2">
              <a:lumMod val="75000"/>
            </a:schemeClr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5">
            <a:lumMod val="75000"/>
          </a:schemeClr>
        </a:buClr>
        <a:buFont typeface="Wingdings 3" panose="05040102010807070707" pitchFamily="18" charset="2"/>
        <a:buChar char=""/>
        <a:defRPr sz="3200" kern="1200">
          <a:solidFill>
            <a:srgbClr val="002060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5">
            <a:lumMod val="75000"/>
          </a:schemeClr>
        </a:buClr>
        <a:buFont typeface="Wingdings 3" panose="05040102010807070707" pitchFamily="18" charset="2"/>
        <a:buChar char="u"/>
        <a:defRPr sz="2800" kern="1200">
          <a:solidFill>
            <a:srgbClr val="002060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75000"/>
          </a:schemeClr>
        </a:buClr>
        <a:buFont typeface="Wingdings 3" panose="05040102010807070707" pitchFamily="18" charset="2"/>
        <a:buChar char="w"/>
        <a:defRPr sz="2000" kern="1200">
          <a:solidFill>
            <a:srgbClr val="002060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>
            <a:lumMod val="75000"/>
          </a:schemeClr>
        </a:buClr>
        <a:buFont typeface="Wingdings 3" panose="05040102010807070707" pitchFamily="18" charset="2"/>
        <a:buChar char="u"/>
        <a:defRPr sz="2000" kern="1200">
          <a:solidFill>
            <a:srgbClr val="002060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microsoft.com/office/2007/relationships/hdphoto" Target="../media/hdphoto1.wdp"/><Relationship Id="rId7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microsoft.com/office/2007/relationships/hdphoto" Target="../media/hdphoto2.wdp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905000"/>
            <a:ext cx="7772400" cy="1831975"/>
          </a:xfrm>
        </p:spPr>
        <p:txBody>
          <a:bodyPr>
            <a:noAutofit/>
          </a:bodyPr>
          <a:lstStyle/>
          <a:p>
            <a:pPr algn="l"/>
            <a:r>
              <a:rPr lang="en-US" sz="3200" b="1" dirty="0" smtClean="0"/>
              <a:t>Finding the </a:t>
            </a:r>
            <a:r>
              <a:rPr lang="en-US" sz="3200" b="1" dirty="0"/>
              <a:t>Tipping Point in </a:t>
            </a:r>
            <a:r>
              <a:rPr lang="en-US" sz="3200" b="1" dirty="0" smtClean="0"/>
              <a:t>Automated </a:t>
            </a:r>
            <a:r>
              <a:rPr lang="en-US" sz="3200" b="1" dirty="0"/>
              <a:t>Markup During </a:t>
            </a:r>
            <a:r>
              <a:rPr lang="en-US" sz="3200" b="1" dirty="0" smtClean="0"/>
              <a:t>Up-Translation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352800"/>
            <a:ext cx="6702779" cy="609600"/>
          </a:xfrm>
        </p:spPr>
        <p:txBody>
          <a:bodyPr>
            <a:noAutofit/>
          </a:bodyPr>
          <a:lstStyle/>
          <a:p>
            <a:pPr algn="l"/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[or, Cyborgs are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the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Future of </a:t>
            </a:r>
            <a:r>
              <a:rPr lang="en-US" sz="2400" i="1" dirty="0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Scholarly </a:t>
            </a:r>
            <a:r>
              <a:rPr lang="en-US" sz="2400" i="1" dirty="0" smtClean="0">
                <a:solidFill>
                  <a:schemeClr val="bg1">
                    <a:lumMod val="50000"/>
                  </a:schemeClr>
                </a:solidFill>
                <a:ea typeface="+mj-ea"/>
                <a:cs typeface="+mj-cs"/>
              </a:rPr>
              <a:t>Publishing]</a:t>
            </a:r>
            <a:endParaRPr lang="en-US" sz="2400" i="1" dirty="0">
              <a:solidFill>
                <a:schemeClr val="bg1">
                  <a:lumMod val="5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4" name="Picture 3" descr="\\Mac\Home\Downloads\robot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792002" y="3962400"/>
            <a:ext cx="2132798" cy="213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90800" y="4532441"/>
            <a:ext cx="4038600" cy="9159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Caitlin </a:t>
            </a:r>
            <a:r>
              <a:rPr lang="en-US" sz="2800" b="1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Gebhard</a:t>
            </a:r>
            <a:endParaRPr lang="en-US" sz="2800" b="1" dirty="0">
              <a:latin typeface="Consolas" panose="020B0609020204030204" pitchFamily="49" charset="0"/>
              <a:ea typeface="+mn-ea"/>
              <a:cs typeface="Consolas" panose="020B0609020204030204" pitchFamily="49" charset="0"/>
            </a:endParaRPr>
          </a:p>
          <a:p>
            <a:r>
              <a:rPr lang="en-US" sz="2400" dirty="0" err="1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Inera</a:t>
            </a:r>
            <a:r>
              <a:rPr lang="en-US" sz="2400" dirty="0">
                <a:latin typeface="Consolas" panose="020B0609020204030204" pitchFamily="49" charset="0"/>
                <a:ea typeface="+mn-ea"/>
                <a:cs typeface="Consolas" panose="020B0609020204030204" pitchFamily="49" charset="0"/>
              </a:rPr>
              <a:t> Inc.</a:t>
            </a:r>
          </a:p>
        </p:txBody>
      </p:sp>
    </p:spTree>
    <p:extLst>
      <p:ext uri="{BB962C8B-B14F-4D97-AF65-F5344CB8AC3E}">
        <p14:creationId xmlns:p14="http://schemas.microsoft.com/office/powerpoint/2010/main" val="3777912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Tagging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b="1" dirty="0" smtClean="0"/>
              <a:t>“Pros:”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900" dirty="0" smtClean="0"/>
              <a:t>(Seems) inexpensive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b="1" dirty="0" smtClean="0"/>
              <a:t>Cons: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i="1" u="sng" dirty="0"/>
              <a:t>Time</a:t>
            </a:r>
            <a:endParaRPr lang="en-US" sz="3200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Inconsistencies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One-off errors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25963"/>
          </a:xfr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cs typeface="Consolas" panose="020B0609020204030204" pitchFamily="49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Example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cs typeface="Consolas" panose="020B0609020204030204" pitchFamily="49" charset="0"/>
            </a:endParaRPr>
          </a:p>
          <a:p>
            <a:pPr marL="0" indent="0" algn="ctr">
              <a:buNone/>
            </a:pP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700" dirty="0">
                <a:latin typeface="Consolas" panose="020B0609020204030204" pitchFamily="49" charset="0"/>
                <a:cs typeface="Consolas" panose="020B0609020204030204" pitchFamily="49" charset="0"/>
              </a:rPr>
              <a:t>mixed-citation publication-type</a:t>
            </a: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b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700" b="1" dirty="0" err="1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jornal</a:t>
            </a: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".../&gt;</a:t>
            </a:r>
            <a:endParaRPr lang="en-US" sz="27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5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Tagging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600" b="1" dirty="0" smtClean="0"/>
              <a:t>“Pros:”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900" dirty="0"/>
              <a:t>(Seems) inexpensive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3600" b="1" dirty="0" smtClean="0"/>
              <a:t>Cons: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i="1" u="sng" dirty="0"/>
              <a:t>Time</a:t>
            </a:r>
            <a:endParaRPr lang="en-US" sz="3200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Inconsistencies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3200" dirty="0" smtClean="0"/>
              <a:t>One-off errors 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25963"/>
          </a:xfr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cs typeface="Consolas" panose="020B0609020204030204" pitchFamily="49" charset="0"/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cs typeface="Consolas" panose="020B0609020204030204" pitchFamily="49" charset="0"/>
              </a:rPr>
              <a:t>Example</a:t>
            </a:r>
            <a:endParaRPr lang="en-US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  <a:cs typeface="Consolas" panose="020B0609020204030204" pitchFamily="49" charset="0"/>
            </a:endParaRPr>
          </a:p>
          <a:p>
            <a:pPr marL="0" indent="0" algn="ctr">
              <a:buNone/>
            </a:pP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700" dirty="0">
                <a:latin typeface="Consolas" panose="020B0609020204030204" pitchFamily="49" charset="0"/>
                <a:cs typeface="Consolas" panose="020B0609020204030204" pitchFamily="49" charset="0"/>
              </a:rPr>
              <a:t>mixed-citation publication-type</a:t>
            </a: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</a:t>
            </a:r>
            <a:b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700" b="1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journal</a:t>
            </a:r>
            <a:r>
              <a:rPr lang="en-US" sz="27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".../&gt;</a:t>
            </a:r>
            <a:endParaRPr lang="en-US" sz="27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018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r"/>
            <a:endParaRPr lang="en-US" sz="4200" b="1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sz="4200" b="1" u="sng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4200" b="1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4200" b="1" u="sng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en-US" sz="4200" b="1" u="sng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sz="4200" dirty="0" smtClean="0">
                <a:solidFill>
                  <a:schemeClr val="accent5">
                    <a:lumMod val="75000"/>
                  </a:schemeClr>
                </a:solidFill>
              </a:rPr>
              <a:t>Semi-Automation for </a:t>
            </a:r>
            <a:r>
              <a:rPr lang="en-US" sz="4200" b="1" dirty="0" smtClean="0">
                <a:solidFill>
                  <a:schemeClr val="accent5">
                    <a:lumMod val="75000"/>
                  </a:schemeClr>
                </a:solidFill>
              </a:rPr>
              <a:t>Metadata</a:t>
            </a:r>
            <a:endParaRPr lang="en-US" sz="4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Picture 2" descr="\\Mac\Home\Downloads\robot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371600"/>
            <a:ext cx="2132798" cy="213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393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Contributor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Bad tagging means: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Overlooked </a:t>
            </a:r>
            <a:r>
              <a:rPr lang="en-US" dirty="0"/>
              <a:t>credit or misattribution of </a:t>
            </a:r>
            <a:r>
              <a:rPr lang="en-US" dirty="0" smtClean="0"/>
              <a:t>credit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Incorrect references </a:t>
            </a:r>
            <a:r>
              <a:rPr lang="en-US" dirty="0"/>
              <a:t>to the author that appear in subsequent </a:t>
            </a:r>
            <a:r>
              <a:rPr lang="en-US" dirty="0" smtClean="0"/>
              <a:t>papers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Confusion at funding organizations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Unhappy authors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797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Bibliographic References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Bad tagging means: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Missing or incorrect reference links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Readers can’t find cited source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Overlooked credit or misattribution of credit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Negative impact on cited publication’s measurability and discoverability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Unhappy authors </a:t>
            </a:r>
            <a:r>
              <a:rPr lang="en-US" i="1" dirty="0" smtClean="0"/>
              <a:t>and</a:t>
            </a:r>
            <a:r>
              <a:rPr lang="en-US" dirty="0" smtClean="0"/>
              <a:t> researchers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608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Limits of Automation: </a:t>
            </a:r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Contributors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Picture 2" descr="C:\Users\Caitlin\Downloads\globaln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52400" y="22779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00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Recognition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chemeClr val="tx1"/>
                </a:solidFill>
              </a:rPr>
              <a:t>D Carol Bird MD, </a:t>
            </a:r>
            <a:r>
              <a:rPr lang="en-US" dirty="0" smtClean="0">
                <a:solidFill>
                  <a:schemeClr val="tx1"/>
                </a:solidFill>
              </a:rPr>
              <a:t>editor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15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Recognition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D Carol </a:t>
            </a:r>
            <a:r>
              <a:rPr lang="en-US" u="sng" dirty="0">
                <a:solidFill>
                  <a:srgbClr val="0070C0"/>
                </a:solidFill>
              </a:rPr>
              <a:t>Bird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MD</a:t>
            </a:r>
            <a:r>
              <a:rPr lang="en-US" dirty="0"/>
              <a:t>, </a:t>
            </a:r>
            <a:r>
              <a:rPr lang="en-US" dirty="0" smtClean="0">
                <a:solidFill>
                  <a:srgbClr val="7030A0"/>
                </a:solidFill>
              </a:rPr>
              <a:t>editor</a:t>
            </a:r>
          </a:p>
          <a:p>
            <a:pPr marL="0" indent="0" algn="ctr">
              <a:buNone/>
            </a:pPr>
            <a:endParaRPr lang="en-US" sz="2000" dirty="0"/>
          </a:p>
          <a:p>
            <a:pPr marL="914400" indent="0">
              <a:buNone/>
            </a:pP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&lt;name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  <a:r>
              <a:rPr lang="en-US" sz="28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Bird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&lt;/surname&gt;</a:t>
            </a:r>
            <a:b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&lt;given-names&gt;</a:t>
            </a:r>
            <a:r>
              <a:rPr lang="en-US" sz="2800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 Carol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&lt;/given-names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name&gt;</a:t>
            </a:r>
            <a:b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&lt;degrees&gt;</a:t>
            </a:r>
            <a:r>
              <a:rPr lang="en-US" sz="28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MD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&lt;/degrees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role&gt;</a:t>
            </a:r>
            <a:r>
              <a:rPr lang="en-US" sz="2800" b="1" dirty="0">
                <a:solidFill>
                  <a:srgbClr val="7030A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editor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&lt;/role&gt;</a:t>
            </a:r>
            <a:b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18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229600" cy="1143000"/>
          </a:xfrm>
        </p:spPr>
        <p:txBody>
          <a:bodyPr/>
          <a:lstStyle/>
          <a:p>
            <a:r>
              <a:rPr lang="en-US" dirty="0" smtClean="0"/>
              <a:t>Machine vs Human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2971800" cy="4525963"/>
          </a:xfrm>
        </p:spPr>
        <p:txBody>
          <a:bodyPr/>
          <a:lstStyle/>
          <a:p>
            <a:r>
              <a:rPr lang="en-US" dirty="0" smtClean="0"/>
              <a:t>Really fast</a:t>
            </a:r>
          </a:p>
          <a:p>
            <a:r>
              <a:rPr lang="en-US" dirty="0" smtClean="0"/>
              <a:t>Consistent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Common sense</a:t>
            </a:r>
          </a:p>
          <a:p>
            <a:r>
              <a:rPr lang="en-US" dirty="0" smtClean="0"/>
              <a:t>Flexible</a:t>
            </a:r>
          </a:p>
          <a:p>
            <a:r>
              <a:rPr lang="en-US" dirty="0" smtClean="0"/>
              <a:t>Self-aware</a:t>
            </a:r>
          </a:p>
          <a:p>
            <a:r>
              <a:rPr lang="en-US" dirty="0" smtClean="0"/>
              <a:t>Can use Google</a:t>
            </a:r>
          </a:p>
          <a:p>
            <a:r>
              <a:rPr lang="en-US" dirty="0" smtClean="0"/>
              <a:t>Can ask the author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419600" y="1447800"/>
            <a:ext cx="0" cy="449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77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1: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Name Segmentation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534400" cy="3916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Jonathan Taylor</a:t>
            </a:r>
            <a:r>
              <a:rPr lang="en-US" dirty="0"/>
              <a:t> </a:t>
            </a:r>
            <a:r>
              <a:rPr lang="en-US" u="sng" dirty="0" smtClean="0">
                <a:solidFill>
                  <a:srgbClr val="0070C0"/>
                </a:solidFill>
              </a:rPr>
              <a:t>Thomas</a:t>
            </a:r>
          </a:p>
          <a:p>
            <a:pPr marL="0" indent="0" algn="ctr">
              <a:buNone/>
            </a:pPr>
            <a:endParaRPr lang="en-US" sz="2400" dirty="0"/>
          </a:p>
          <a:p>
            <a:pPr marL="231775" indent="0">
              <a:buNone/>
            </a:pP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-type="author"&gt;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&lt;name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  <a:r>
              <a:rPr lang="en-US" sz="24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Thomas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&lt;/surname&gt;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&lt;given-names&gt;</a:t>
            </a:r>
            <a:r>
              <a:rPr lang="en-US" sz="2400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Jonathan Taylor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&lt;/given-names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name&gt;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8782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are we talking about?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676400"/>
            <a:ext cx="7010400" cy="3657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Up-translation for scholarly publishing</a:t>
            </a:r>
            <a:br>
              <a:rPr lang="en-US" sz="3200" dirty="0" smtClean="0"/>
            </a:br>
            <a:endParaRPr lang="en-US" sz="3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Limits of automated XML conversion</a:t>
            </a:r>
            <a:br>
              <a:rPr lang="en-US" sz="3200" dirty="0" smtClean="0"/>
            </a:br>
            <a:endParaRPr lang="en-US" sz="3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3200" dirty="0" smtClean="0"/>
              <a:t>Semi-automated conversion techniques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01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1: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Name Segmentation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915400" cy="3916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Federico </a:t>
            </a:r>
            <a:r>
              <a:rPr lang="en-US" dirty="0" err="1">
                <a:solidFill>
                  <a:srgbClr val="00B050"/>
                </a:solidFill>
              </a:rPr>
              <a:t>García</a:t>
            </a:r>
            <a:r>
              <a:rPr lang="en-US" dirty="0"/>
              <a:t> </a:t>
            </a:r>
            <a:r>
              <a:rPr lang="en-US" u="sng" dirty="0" smtClean="0">
                <a:solidFill>
                  <a:srgbClr val="0070C0"/>
                </a:solidFill>
              </a:rPr>
              <a:t>Lorca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461963" indent="0">
              <a:buNone/>
            </a:pP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-type="author"&gt;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&lt;name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40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Lorca</a:t>
            </a:r>
            <a:r>
              <a:rPr lang="en-US" sz="24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  <a:b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Federico </a:t>
            </a:r>
            <a:r>
              <a:rPr lang="en-US" sz="24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Garc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&amp;#</a:t>
            </a:r>
            <a:r>
              <a:rPr lang="en-US" sz="24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x00ED;a</a:t>
            </a:r>
            <a:r>
              <a:rPr lang="en-US" sz="24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given-names</a:t>
            </a:r>
            <a:r>
              <a:rPr lang="en-US" sz="24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name&gt;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11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1: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>Name Segmentation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915400" cy="3916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00B050"/>
                </a:solidFill>
              </a:rPr>
              <a:t>Federico </a:t>
            </a:r>
            <a:r>
              <a:rPr lang="en-US" u="sng" dirty="0" err="1">
                <a:solidFill>
                  <a:srgbClr val="0070C0"/>
                </a:solidFill>
              </a:rPr>
              <a:t>García</a:t>
            </a:r>
            <a:r>
              <a:rPr lang="en-US" u="sng" dirty="0">
                <a:solidFill>
                  <a:srgbClr val="0070C0"/>
                </a:solidFill>
              </a:rPr>
              <a:t> </a:t>
            </a:r>
            <a:r>
              <a:rPr lang="en-US" u="sng" dirty="0" smtClean="0">
                <a:solidFill>
                  <a:srgbClr val="0070C0"/>
                </a:solidFill>
              </a:rPr>
              <a:t>Lorca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461963" indent="0">
              <a:buNone/>
            </a:pP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-type="author"&gt;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&lt;name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4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Garc</a:t>
            </a:r>
            <a:r>
              <a:rPr lang="en-US" sz="24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&amp;#</a:t>
            </a:r>
            <a:r>
              <a:rPr lang="en-US" sz="2400" b="1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x00ED;a</a:t>
            </a:r>
            <a:r>
              <a:rPr lang="en-US" sz="24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Lorca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  <a:r>
              <a:rPr lang="en-US" sz="2400" b="1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Federico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given-names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name&gt;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46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1: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Name Segmentation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915400" cy="3916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err="1">
                <a:solidFill>
                  <a:srgbClr val="00B050"/>
                </a:solidFill>
              </a:rPr>
              <a:t>María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Cristina Esquivel</a:t>
            </a:r>
            <a:r>
              <a:rPr lang="en-US" dirty="0" smtClean="0"/>
              <a:t> </a:t>
            </a:r>
            <a:r>
              <a:rPr lang="en-US" u="sng" dirty="0">
                <a:solidFill>
                  <a:srgbClr val="0070C0"/>
                </a:solidFill>
              </a:rPr>
              <a:t>de Sánchez</a:t>
            </a:r>
            <a:endParaRPr lang="en-US" u="sng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sz="2400" dirty="0" smtClean="0"/>
          </a:p>
          <a:p>
            <a:pPr marL="461963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-type="author"&gt;</a:t>
            </a:r>
            <a:b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3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 S&amp;#</a:t>
            </a:r>
            <a:r>
              <a:rPr lang="en-US" sz="23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x00E1;nchez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  <a:b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  <a:r>
              <a:rPr lang="en-US" sz="23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Mar&amp;#</a:t>
            </a:r>
            <a:r>
              <a:rPr lang="en-US" sz="23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x00ED;a</a:t>
            </a:r>
            <a:r>
              <a:rPr lang="en-US" sz="23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Cristina </a:t>
            </a:r>
            <a:r>
              <a:rPr lang="en-US" sz="230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Esquivel</a:t>
            </a:r>
            <a:br>
              <a:rPr lang="en-US" sz="230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given-names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name&gt;</a:t>
            </a:r>
            <a:b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791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1: </a:t>
            </a:r>
            <a:br>
              <a:rPr lang="en-US" sz="4000" dirty="0" smtClean="0"/>
            </a:br>
            <a:r>
              <a:rPr lang="en-US" dirty="0"/>
              <a:t>Name Segmentation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915400" cy="3916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err="1">
                <a:solidFill>
                  <a:srgbClr val="00B050"/>
                </a:solidFill>
              </a:rPr>
              <a:t>María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Cristina </a:t>
            </a:r>
            <a:r>
              <a:rPr lang="en-US" u="sng" dirty="0" smtClean="0">
                <a:solidFill>
                  <a:srgbClr val="0070C0"/>
                </a:solidFill>
              </a:rPr>
              <a:t>Esquivel </a:t>
            </a:r>
            <a:r>
              <a:rPr lang="en-US" u="sng" dirty="0">
                <a:solidFill>
                  <a:srgbClr val="0070C0"/>
                </a:solidFill>
              </a:rPr>
              <a:t>de Sánchez</a:t>
            </a:r>
            <a:endParaRPr lang="en-US" u="sng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sz="2400" dirty="0" smtClean="0"/>
          </a:p>
          <a:p>
            <a:pPr marL="461963" indent="0">
              <a:buNone/>
            </a:pP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-type="author"&gt;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&lt;name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4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Esquivel de </a:t>
            </a:r>
            <a:r>
              <a:rPr lang="en-US" sz="24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S&amp;#</a:t>
            </a:r>
            <a:r>
              <a:rPr lang="en-US" sz="2400" b="1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x00E1;nchez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  <a:r>
              <a:rPr lang="en-US" sz="2400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Mar&amp;#</a:t>
            </a:r>
            <a:r>
              <a:rPr lang="en-US" sz="2400" b="1" dirty="0" err="1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x00ED;a</a:t>
            </a:r>
            <a:r>
              <a:rPr lang="en-US" sz="2400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Cristina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given-names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name&gt;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11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1: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/>
              <a:t>Name Segmentation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915400" cy="3916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  <a:sym typeface="Wingdings 2"/>
              </a:rPr>
              <a:t> </a:t>
            </a:r>
            <a:r>
              <a:rPr lang="en-US" dirty="0" smtClean="0">
                <a:solidFill>
                  <a:srgbClr val="00B050"/>
                </a:solidFill>
              </a:rPr>
              <a:t>Charles </a:t>
            </a:r>
            <a:r>
              <a:rPr lang="en-US" u="sng" dirty="0">
                <a:solidFill>
                  <a:srgbClr val="0070C0"/>
                </a:solidFill>
              </a:rPr>
              <a:t>Maurice</a:t>
            </a:r>
            <a:r>
              <a:rPr lang="en-US" u="sng" dirty="0">
                <a:solidFill>
                  <a:srgbClr val="00B050"/>
                </a:solidFill>
              </a:rPr>
              <a:t> </a:t>
            </a:r>
            <a:r>
              <a:rPr lang="en-US" u="sng" dirty="0">
                <a:solidFill>
                  <a:srgbClr val="0070C0"/>
                </a:solidFill>
              </a:rPr>
              <a:t>de </a:t>
            </a:r>
            <a:r>
              <a:rPr lang="en-US" u="sng" dirty="0" smtClean="0">
                <a:solidFill>
                  <a:srgbClr val="0070C0"/>
                </a:solidFill>
              </a:rPr>
              <a:t>Talleyrand-</a:t>
            </a:r>
            <a:r>
              <a:rPr lang="en-US" u="sng" dirty="0" err="1" smtClean="0">
                <a:solidFill>
                  <a:srgbClr val="0070C0"/>
                </a:solidFill>
              </a:rPr>
              <a:t>Périgord</a:t>
            </a:r>
            <a:endParaRPr lang="en-US" u="sng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  <a:sym typeface="Wingdings 2"/>
              </a:rPr>
              <a:t></a:t>
            </a:r>
            <a:r>
              <a:rPr lang="en-US" dirty="0" smtClean="0">
                <a:solidFill>
                  <a:srgbClr val="00B050"/>
                </a:solidFill>
                <a:sym typeface="Wingdings 2"/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Charles </a:t>
            </a:r>
            <a:r>
              <a:rPr lang="en-US" dirty="0">
                <a:solidFill>
                  <a:srgbClr val="00B050"/>
                </a:solidFill>
              </a:rPr>
              <a:t>Maurice </a:t>
            </a:r>
            <a:r>
              <a:rPr lang="en-US" u="sng" dirty="0">
                <a:solidFill>
                  <a:srgbClr val="0070C0"/>
                </a:solidFill>
              </a:rPr>
              <a:t>de </a:t>
            </a:r>
            <a:r>
              <a:rPr lang="en-US" u="sng" dirty="0" smtClean="0">
                <a:solidFill>
                  <a:srgbClr val="0070C0"/>
                </a:solidFill>
              </a:rPr>
              <a:t>Talleyrand-</a:t>
            </a:r>
            <a:r>
              <a:rPr lang="en-US" u="sng" dirty="0" err="1" smtClean="0">
                <a:solidFill>
                  <a:srgbClr val="0070C0"/>
                </a:solidFill>
              </a:rPr>
              <a:t>Périgord</a:t>
            </a:r>
            <a:endParaRPr lang="en-US" u="sng" dirty="0" smtClean="0">
              <a:solidFill>
                <a:srgbClr val="0070C0"/>
              </a:solidFill>
            </a:endParaRPr>
          </a:p>
          <a:p>
            <a:pPr marL="461963" indent="0">
              <a:buNone/>
            </a:pP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452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2: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Surname or Suffix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915400" cy="4221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12313A"/>
                </a:solidFill>
              </a:rPr>
              <a:t>Edward Araujo </a:t>
            </a:r>
            <a:r>
              <a:rPr lang="en-US" dirty="0" err="1" smtClean="0">
                <a:solidFill>
                  <a:srgbClr val="12313A"/>
                </a:solidFill>
              </a:rPr>
              <a:t>Júnior</a:t>
            </a:r>
            <a:endParaRPr lang="en-US" dirty="0" smtClean="0">
              <a:solidFill>
                <a:srgbClr val="12313A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12313A"/>
                </a:solidFill>
              </a:rPr>
              <a:t>≠ Edward Araujo </a:t>
            </a:r>
            <a:r>
              <a:rPr lang="en-US" dirty="0" smtClean="0">
                <a:solidFill>
                  <a:srgbClr val="12313A"/>
                </a:solidFill>
              </a:rPr>
              <a:t>Jr.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1146175" indent="0">
              <a:buNone/>
            </a:pP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-type="author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"&gt;&lt;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146175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surname&gt;Araujo&lt;/surname&gt;</a:t>
            </a:r>
          </a:p>
          <a:p>
            <a:pPr marL="1146175" indent="0">
              <a:buNone/>
            </a:pP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&lt;given-names&gt;Edward&lt;/given-names&gt;</a:t>
            </a:r>
          </a:p>
          <a:p>
            <a:pPr marL="1146175" indent="0">
              <a:buNone/>
            </a:pP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&lt;suffix&gt;</a:t>
            </a:r>
            <a:r>
              <a:rPr lang="en-US" sz="23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J&amp;#</a:t>
            </a:r>
            <a:r>
              <a:rPr lang="en-US" sz="23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x00FA;nior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&lt;/suffix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146175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&gt;&lt;/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00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Example 2: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Surname or Suffix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915400" cy="4221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00B050"/>
                </a:solidFill>
              </a:rPr>
              <a:t>Edward</a:t>
            </a:r>
            <a:r>
              <a:rPr lang="en-US" dirty="0" smtClean="0">
                <a:solidFill>
                  <a:srgbClr val="12313A"/>
                </a:solidFill>
              </a:rPr>
              <a:t> </a:t>
            </a:r>
            <a:r>
              <a:rPr lang="en-US" u="sng" dirty="0" smtClean="0">
                <a:solidFill>
                  <a:srgbClr val="0070C0"/>
                </a:solidFill>
              </a:rPr>
              <a:t>Araujo </a:t>
            </a:r>
            <a:r>
              <a:rPr lang="en-US" u="sng" dirty="0" err="1" smtClean="0">
                <a:solidFill>
                  <a:srgbClr val="0070C0"/>
                </a:solidFill>
              </a:rPr>
              <a:t>Júnior</a:t>
            </a:r>
            <a:endParaRPr lang="en-US" u="sng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en-US" strike="sngStrike" dirty="0">
                <a:solidFill>
                  <a:srgbClr val="12313A"/>
                </a:solidFill>
              </a:rPr>
              <a:t>≠ Edward Araujo </a:t>
            </a:r>
            <a:r>
              <a:rPr lang="en-US" strike="sngStrike" dirty="0" smtClean="0">
                <a:solidFill>
                  <a:srgbClr val="12313A"/>
                </a:solidFill>
              </a:rPr>
              <a:t>Jr.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1146175" indent="0">
              <a:buNone/>
            </a:pP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-type="author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"&gt;&lt;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146175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  <a:r>
              <a:rPr lang="en-US" sz="23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Araujo J&amp;#</a:t>
            </a:r>
            <a:r>
              <a:rPr lang="en-US" sz="2300" b="1" dirty="0" err="1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x00FA;nior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&lt;/surname&gt;</a:t>
            </a:r>
          </a:p>
          <a:p>
            <a:pPr marL="1146175" indent="0">
              <a:buNone/>
            </a:pP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&lt;given-names&gt;</a:t>
            </a:r>
            <a:r>
              <a:rPr lang="en-US" sz="2300" b="1" dirty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Edward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&lt;/given-names&gt;</a:t>
            </a:r>
          </a:p>
          <a:p>
            <a:pPr marL="1146175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&gt;&lt;/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3: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Eastern-style Name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915400" cy="4221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Zhou </a:t>
            </a:r>
            <a:r>
              <a:rPr lang="en-US" u="sng" dirty="0" smtClean="0"/>
              <a:t>De-an</a:t>
            </a:r>
          </a:p>
          <a:p>
            <a:pPr marL="0" indent="0" algn="ctr">
              <a:buNone/>
            </a:pPr>
            <a:endParaRPr lang="en-US" sz="2400" dirty="0" smtClean="0"/>
          </a:p>
          <a:p>
            <a:pPr marL="1146175" indent="0">
              <a:buNone/>
            </a:pP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-type="author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"&gt;&lt;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146175" indent="0">
              <a:buNone/>
            </a:pP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30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De-an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</a:p>
          <a:p>
            <a:pPr marL="1146175" indent="0">
              <a:buNone/>
            </a:pP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  <a:r>
              <a:rPr lang="en-US" sz="2300" b="1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Zhou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</a:p>
          <a:p>
            <a:pPr marL="1146175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&gt;&lt;/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842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3: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Eastern-style Name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905000"/>
            <a:ext cx="8915400" cy="4221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u="sng" dirty="0" smtClean="0">
                <a:solidFill>
                  <a:srgbClr val="0070C0"/>
                </a:solidFill>
              </a:rPr>
              <a:t>Zhou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De-an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endParaRPr lang="en-US" sz="2400" dirty="0" smtClean="0"/>
          </a:p>
          <a:p>
            <a:pPr marL="1146175" indent="0">
              <a:buNone/>
            </a:pP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-type="author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"&gt;&lt;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1146175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300" b="1" dirty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Zhou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surname&gt;</a:t>
            </a:r>
          </a:p>
          <a:p>
            <a:pPr marL="1146175" indent="0">
              <a:buNone/>
            </a:pP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  <a:r>
              <a:rPr lang="en-US" sz="2300" b="1" dirty="0" smtClean="0">
                <a:solidFill>
                  <a:srgbClr val="00B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De-an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given-names&gt;</a:t>
            </a:r>
          </a:p>
          <a:p>
            <a:pPr marL="1146175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name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&gt;&lt;/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435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3: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Eastern-style Name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458200" cy="42211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What if the author list includes both Eastern- and Western-order names?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e.g., </a:t>
            </a:r>
            <a:r>
              <a:rPr lang="en-US" b="1" dirty="0" smtClean="0">
                <a:solidFill>
                  <a:srgbClr val="00B050"/>
                </a:solidFill>
              </a:rPr>
              <a:t>Han</a:t>
            </a:r>
            <a:r>
              <a:rPr lang="en-US" b="1" dirty="0" smtClean="0"/>
              <a:t> </a:t>
            </a:r>
            <a:r>
              <a:rPr lang="en-US" b="1" u="sng" dirty="0" smtClean="0">
                <a:solidFill>
                  <a:srgbClr val="0070C0"/>
                </a:solidFill>
              </a:rPr>
              <a:t>Solo</a:t>
            </a:r>
            <a:r>
              <a:rPr lang="en-US" b="1" dirty="0" smtClean="0"/>
              <a:t> </a:t>
            </a:r>
            <a:r>
              <a:rPr lang="en-US" dirty="0" smtClean="0"/>
              <a:t>and</a:t>
            </a:r>
            <a:r>
              <a:rPr lang="en-US" b="1" dirty="0" smtClean="0"/>
              <a:t> </a:t>
            </a:r>
            <a:r>
              <a:rPr lang="en-US" b="1" u="sng" dirty="0" smtClean="0">
                <a:solidFill>
                  <a:srgbClr val="0070C0"/>
                </a:solidFill>
              </a:rPr>
              <a:t>Han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rgbClr val="00B050"/>
                </a:solidFill>
              </a:rPr>
              <a:t>Sungee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12826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Up-Translation </a:t>
            </a:r>
            <a:r>
              <a:rPr lang="en-US" sz="3600" b="1" dirty="0" smtClean="0"/>
              <a:t>for</a:t>
            </a:r>
            <a:br>
              <a:rPr lang="en-US" sz="3600" b="1" dirty="0" smtClean="0"/>
            </a:br>
            <a:r>
              <a:rPr lang="en-US" sz="3600" b="1" dirty="0" smtClean="0"/>
              <a:t>Scholarly Publishing</a:t>
            </a:r>
            <a:endParaRPr lang="en-US" sz="3600" dirty="0"/>
          </a:p>
        </p:txBody>
      </p:sp>
      <p:pic>
        <p:nvPicPr>
          <p:cNvPr id="1026" name="Picture 2" descr="C:\Users\Caitlin\Downloads\Microsoft_Word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717" y="2260935"/>
            <a:ext cx="1592566" cy="159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aitlin\Downloads\zHFF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390" y="5193331"/>
            <a:ext cx="1291610" cy="61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3390" y="502920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*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5302652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is really cool but out of scope today. </a:t>
            </a:r>
            <a:endParaRPr lang="en-US" sz="1100" i="1" dirty="0"/>
          </a:p>
        </p:txBody>
      </p:sp>
      <p:pic>
        <p:nvPicPr>
          <p:cNvPr id="1028" name="Picture 4" descr="C:\Users\Caitlin\Downloads\xml-file-56a6f9dd3df78cf772913ac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111979"/>
            <a:ext cx="1614693" cy="1614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276600" y="2562053"/>
            <a:ext cx="2971800" cy="714547"/>
          </a:xfrm>
          <a:prstGeom prst="rightArrow">
            <a:avLst>
              <a:gd name="adj1" fmla="val 50000"/>
              <a:gd name="adj2" fmla="val 101795"/>
            </a:avLst>
          </a:prstGeom>
          <a:solidFill>
            <a:srgbClr val="1231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 descr="C:\Users\Caitlin\Downloads\gear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54510">
            <a:off x="3803965" y="2163817"/>
            <a:ext cx="1511017" cy="151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78258" y="4100899"/>
            <a:ext cx="201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Authors,* </a:t>
            </a:r>
            <a:r>
              <a:rPr lang="en-US" dirty="0"/>
              <a:t>e</a:t>
            </a:r>
            <a:r>
              <a:rPr lang="en-US" dirty="0" smtClean="0"/>
              <a:t>ditors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73808" y="3962400"/>
            <a:ext cx="1977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Editorial/</a:t>
            </a:r>
            <a:br>
              <a:rPr lang="en-US" dirty="0" smtClean="0"/>
            </a:br>
            <a:r>
              <a:rPr lang="en-US" dirty="0" smtClean="0"/>
              <a:t>production magic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943600" y="3962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Production, </a:t>
            </a:r>
            <a:br>
              <a:rPr lang="en-US" dirty="0" smtClean="0"/>
            </a:br>
            <a:r>
              <a:rPr lang="en-US" dirty="0" smtClean="0"/>
              <a:t>publishing ecosystem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22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3: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Eastern-style Name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8229600" cy="4221163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Some authors “Westernize” their names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u="sng" dirty="0">
                <a:solidFill>
                  <a:srgbClr val="0070C0"/>
                </a:solidFill>
              </a:rPr>
              <a:t>Lee</a:t>
            </a:r>
            <a:r>
              <a:rPr lang="en-US" b="1" dirty="0" smtClean="0"/>
              <a:t> </a:t>
            </a:r>
            <a:r>
              <a:rPr lang="en-US" b="1" dirty="0" err="1">
                <a:solidFill>
                  <a:srgbClr val="00B050"/>
                </a:solidFill>
              </a:rPr>
              <a:t>Choon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Shil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b="1" dirty="0" err="1">
                <a:solidFill>
                  <a:srgbClr val="00B050"/>
                </a:solidFill>
                <a:sym typeface="Wingdings" panose="05000000000000000000" pitchFamily="2" charset="2"/>
              </a:rPr>
              <a:t>Choon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b="1" dirty="0" err="1">
                <a:solidFill>
                  <a:srgbClr val="00B050"/>
                </a:solidFill>
                <a:sym typeface="Wingdings" panose="05000000000000000000" pitchFamily="2" charset="2"/>
              </a:rPr>
              <a:t>Shil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b="1" u="sng" dirty="0">
                <a:solidFill>
                  <a:srgbClr val="0070C0"/>
                </a:solidFill>
                <a:sym typeface="Wingdings" panose="05000000000000000000" pitchFamily="2" charset="2"/>
              </a:rPr>
              <a:t>Lee</a:t>
            </a:r>
            <a: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/>
            </a:r>
            <a:br>
              <a:rPr lang="en-US" b="1" dirty="0" smtClean="0">
                <a:solidFill>
                  <a:srgbClr val="00B050"/>
                </a:solidFill>
                <a:sym typeface="Wingdings" panose="05000000000000000000" pitchFamily="2" charset="2"/>
              </a:rPr>
            </a:br>
            <a:endParaRPr lang="en-US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ym typeface="Wingdings" panose="05000000000000000000" pitchFamily="2" charset="2"/>
              </a:rPr>
              <a:t>Editors (and co-authors!) sometimes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“re-Westernize” names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u="sng" dirty="0">
                <a:solidFill>
                  <a:srgbClr val="0070C0"/>
                </a:solidFill>
              </a:rPr>
              <a:t>Lee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00B050"/>
                </a:solidFill>
              </a:rPr>
              <a:t>Choon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b="1" dirty="0" err="1">
                <a:solidFill>
                  <a:srgbClr val="00B050"/>
                </a:solidFill>
              </a:rPr>
              <a:t>Shil</a:t>
            </a:r>
            <a:r>
              <a:rPr lang="en-US" b="1" dirty="0">
                <a:solidFill>
                  <a:srgbClr val="00B050"/>
                </a:solidFill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b="1" dirty="0" err="1">
                <a:solidFill>
                  <a:srgbClr val="00B050"/>
                </a:solidFill>
                <a:sym typeface="Wingdings" panose="05000000000000000000" pitchFamily="2" charset="2"/>
              </a:rPr>
              <a:t>Choon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b="1" dirty="0" err="1">
                <a:solidFill>
                  <a:srgbClr val="00B050"/>
                </a:solidFill>
                <a:sym typeface="Wingdings" panose="05000000000000000000" pitchFamily="2" charset="2"/>
              </a:rPr>
              <a:t>Shil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b="1" u="sng" dirty="0">
                <a:solidFill>
                  <a:srgbClr val="0070C0"/>
                </a:solidFill>
                <a:sym typeface="Wingdings" panose="05000000000000000000" pitchFamily="2" charset="2"/>
              </a:rPr>
              <a:t>Lee</a:t>
            </a:r>
            <a:r>
              <a:rPr lang="en-US" b="1" dirty="0" smtClean="0">
                <a:sym typeface="Wingdings" panose="05000000000000000000" pitchFamily="2" charset="2"/>
              </a:rPr>
              <a:t/>
            </a:r>
            <a:br>
              <a:rPr lang="en-US" b="1" dirty="0" smtClean="0">
                <a:sym typeface="Wingdings" panose="05000000000000000000" pitchFamily="2" charset="2"/>
              </a:rPr>
            </a:b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Lee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US" b="1" u="sng" dirty="0" err="1">
                <a:solidFill>
                  <a:srgbClr val="0070C0"/>
                </a:solidFill>
                <a:sym typeface="Wingdings" panose="05000000000000000000" pitchFamily="2" charset="2"/>
              </a:rPr>
              <a:t>Choon</a:t>
            </a:r>
            <a:r>
              <a:rPr lang="en-US" b="1" u="sng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b="1" u="sng" dirty="0" err="1">
                <a:solidFill>
                  <a:srgbClr val="0070C0"/>
                </a:solidFill>
                <a:sym typeface="Wingdings" panose="05000000000000000000" pitchFamily="2" charset="2"/>
              </a:rPr>
              <a:t>Shil</a:t>
            </a:r>
            <a:r>
              <a:rPr lang="en-US" b="1" u="sng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(</a:t>
            </a:r>
            <a:r>
              <a:rPr lang="en-US" dirty="0" smtClean="0">
                <a:solidFill>
                  <a:srgbClr val="C00000"/>
                </a:solidFill>
                <a:sym typeface="Wingdings 2"/>
              </a:rPr>
              <a:t>)</a:t>
            </a:r>
            <a:endParaRPr lang="en-US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0407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3.1: </a:t>
            </a:r>
            <a:br>
              <a:rPr lang="en-US" sz="4000" dirty="0" smtClean="0"/>
            </a:br>
            <a:r>
              <a:rPr lang="en-US" dirty="0" smtClean="0"/>
              <a:t>Giving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8001000" cy="4144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u="sng" dirty="0" smtClean="0">
                <a:solidFill>
                  <a:srgbClr val="0070C0"/>
                </a:solidFill>
                <a:latin typeface="+mn-lt"/>
                <a:cs typeface="Consolas" panose="020B0609020204030204" pitchFamily="49" charset="0"/>
              </a:rPr>
              <a:t>Jae-Hong</a:t>
            </a:r>
            <a:r>
              <a:rPr lang="en-US" sz="3200" dirty="0" smtClean="0">
                <a:latin typeface="+mn-lt"/>
                <a:cs typeface="Consolas" panose="020B0609020204030204" pitchFamily="49" charset="0"/>
              </a:rPr>
              <a:t> </a:t>
            </a:r>
            <a:r>
              <a:rPr lang="en-US" sz="3200" dirty="0" smtClean="0">
                <a:solidFill>
                  <a:srgbClr val="00B050"/>
                </a:solidFill>
                <a:latin typeface="+mn-lt"/>
                <a:cs typeface="Consolas" panose="020B0609020204030204" pitchFamily="49" charset="0"/>
              </a:rPr>
              <a:t>Chang</a:t>
            </a:r>
            <a:r>
              <a:rPr lang="en-US" sz="3200" dirty="0" smtClean="0">
                <a:latin typeface="+mn-lt"/>
                <a:cs typeface="Consolas" panose="020B0609020204030204" pitchFamily="49" charset="0"/>
              </a:rPr>
              <a:t>, </a:t>
            </a:r>
            <a:r>
              <a:rPr lang="en-US" sz="3200" u="sng" dirty="0">
                <a:solidFill>
                  <a:srgbClr val="0070C0"/>
                </a:solidFill>
                <a:latin typeface="+mn-lt"/>
                <a:cs typeface="Consolas" panose="020B0609020204030204" pitchFamily="49" charset="0"/>
              </a:rPr>
              <a:t>Yong-</a:t>
            </a:r>
            <a:r>
              <a:rPr lang="en-US" sz="3200" u="sng" dirty="0" err="1">
                <a:solidFill>
                  <a:srgbClr val="0070C0"/>
                </a:solidFill>
                <a:latin typeface="+mn-lt"/>
                <a:cs typeface="Consolas" panose="020B0609020204030204" pitchFamily="49" charset="0"/>
              </a:rPr>
              <a:t>Sik</a:t>
            </a:r>
            <a:r>
              <a:rPr lang="en-US" sz="3200" dirty="0" smtClean="0">
                <a:latin typeface="+mn-lt"/>
                <a:cs typeface="Consolas" panose="020B0609020204030204" pitchFamily="49" charset="0"/>
              </a:rPr>
              <a:t> </a:t>
            </a:r>
            <a:r>
              <a:rPr lang="en-US" sz="3200" dirty="0" err="1" smtClean="0">
                <a:solidFill>
                  <a:srgbClr val="00B050"/>
                </a:solidFill>
                <a:latin typeface="+mn-lt"/>
                <a:cs typeface="Consolas" panose="020B0609020204030204" pitchFamily="49" charset="0"/>
              </a:rPr>
              <a:t>Youn</a:t>
            </a:r>
            <a:endParaRPr lang="en-US" sz="3200" dirty="0" smtClean="0">
              <a:solidFill>
                <a:srgbClr val="00B050"/>
              </a:solidFill>
              <a:latin typeface="+mn-lt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4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682625" indent="0">
              <a:buNone/>
            </a:pP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&lt;contributors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person_name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sequence="first" 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contributor_role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="author"&gt;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Jae-Hong Chang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&lt;/surname&gt;</a:t>
            </a:r>
            <a:b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person_name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person_name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 sequence="additional" 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contributor_role</a:t>
            </a: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="author"&gt;</a:t>
            </a:r>
            <a:b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&lt;surname&gt;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Yong-</a:t>
            </a:r>
            <a:r>
              <a:rPr lang="en-US" sz="24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Sik</a:t>
            </a:r>
            <a:r>
              <a:rPr lang="en-US" sz="24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400" b="1" dirty="0" err="1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Youn</a:t>
            </a:r>
            <a: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&lt;/surname&gt;</a:t>
            </a:r>
            <a:br>
              <a:rPr lang="en-US" sz="24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400" dirty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400" dirty="0" err="1">
                <a:latin typeface="Consolas" panose="020B0609020204030204" pitchFamily="49" charset="0"/>
                <a:cs typeface="Consolas" panose="020B0609020204030204" pitchFamily="49" charset="0"/>
              </a:rPr>
              <a:t>person_name</a:t>
            </a:r>
            <a:r>
              <a:rPr lang="en-US" sz="2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&gt;...</a:t>
            </a:r>
            <a:endParaRPr lang="en-US" sz="2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34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Limits of Automation Part 2: References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 descr="\\Mac\Home\Downloads\4816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91000"/>
            <a:ext cx="3048000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224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r>
              <a:rPr lang="en-US" dirty="0" smtClean="0"/>
              <a:t>Parsing references isn’t fun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828800"/>
            <a:ext cx="7315200" cy="4297363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JATS</a:t>
            </a:r>
            <a:r>
              <a:rPr lang="en-US" dirty="0" smtClean="0"/>
              <a:t> is very granular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Hundreds </a:t>
            </a:r>
            <a:r>
              <a:rPr lang="en-US" dirty="0"/>
              <a:t>of different editorial </a:t>
            </a:r>
            <a:r>
              <a:rPr lang="en-US" dirty="0" smtClean="0"/>
              <a:t>styles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Inconsistent formatting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Errors introduced by reference tools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Typos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Weird stuff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95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4:</a:t>
            </a:r>
            <a:br>
              <a:rPr lang="en-US" sz="4000" dirty="0" smtClean="0"/>
            </a:br>
            <a:r>
              <a:rPr lang="en-US" dirty="0" smtClean="0"/>
              <a:t>Immunoglobulin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8077200" cy="414496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Watanabe A; Kitamura M; Shimizu M; </a:t>
            </a:r>
            <a:r>
              <a:rPr lang="en-US" sz="3600" b="1" dirty="0">
                <a:uFill>
                  <a:solidFill>
                    <a:srgbClr val="C00000"/>
                  </a:solidFill>
                </a:uFill>
              </a:rPr>
              <a:t>Immunoglobulin A</a:t>
            </a:r>
            <a:r>
              <a:rPr lang="en-US" sz="3600" b="1" dirty="0"/>
              <a:t> </a:t>
            </a:r>
            <a:r>
              <a:rPr lang="en-US" sz="3600" dirty="0"/>
              <a:t>(IgA) with properties of both </a:t>
            </a:r>
            <a:r>
              <a:rPr lang="en-US" sz="3600" dirty="0" err="1"/>
              <a:t>cryoglobulin</a:t>
            </a:r>
            <a:r>
              <a:rPr lang="en-US" sz="3600" dirty="0"/>
              <a:t> and </a:t>
            </a:r>
            <a:r>
              <a:rPr lang="en-US" sz="3600" dirty="0" err="1"/>
              <a:t>pyroglobulin</a:t>
            </a:r>
            <a:r>
              <a:rPr lang="en-US" sz="3600" dirty="0"/>
              <a:t>. </a:t>
            </a:r>
            <a:r>
              <a:rPr lang="en-US" sz="3600" i="1" dirty="0" err="1"/>
              <a:t>Clinica</a:t>
            </a:r>
            <a:r>
              <a:rPr lang="en-US" sz="3600" i="1" dirty="0"/>
              <a:t> </a:t>
            </a:r>
            <a:r>
              <a:rPr lang="en-US" sz="3600" i="1" dirty="0" err="1"/>
              <a:t>Chimica</a:t>
            </a:r>
            <a:r>
              <a:rPr lang="en-US" sz="3600" i="1" dirty="0"/>
              <a:t> </a:t>
            </a:r>
            <a:r>
              <a:rPr lang="en-US" sz="3600" i="1" dirty="0" err="1"/>
              <a:t>Acta</a:t>
            </a:r>
            <a:r>
              <a:rPr lang="en-US" sz="3600" dirty="0"/>
              <a:t>. 1974;52(2):231–237.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4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4:</a:t>
            </a:r>
            <a:br>
              <a:rPr lang="en-US" sz="4000" dirty="0" smtClean="0"/>
            </a:br>
            <a:r>
              <a:rPr lang="en-US" dirty="0" smtClean="0"/>
              <a:t>Immunoglobulin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924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&lt;person</a:t>
            </a:r>
            <a:r>
              <a:rPr lang="en-US" sz="2300" smtClean="0">
                <a:latin typeface="Consolas" panose="020B0609020204030204" pitchFamily="49" charset="0"/>
                <a:cs typeface="Consolas" panose="020B0609020204030204" pitchFamily="49" charset="0"/>
              </a:rPr>
              <a:t>-group&gt;.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.. 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string-name&gt;&lt;surname&gt;</a:t>
            </a:r>
            <a:r>
              <a:rPr lang="en-US" sz="23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Immunoglobulin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&lt;/surname&gt; &lt;given-names&gt;</a:t>
            </a:r>
            <a:r>
              <a:rPr lang="en-US" sz="23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&lt;/given-names&gt;&lt;/string-name</a:t>
            </a:r>
            <a: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300" dirty="0" smtClean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person-group&gt;. &lt;article-title&gt;(IgA) with properties of both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cryoglobulin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and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pyroglobulin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.&lt;/article-title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&gt;...</a:t>
            </a:r>
            <a:endParaRPr lang="en-US" sz="23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3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022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4:</a:t>
            </a:r>
            <a:br>
              <a:rPr lang="en-US" sz="4000" dirty="0" smtClean="0"/>
            </a:br>
            <a:r>
              <a:rPr lang="en-US" dirty="0" smtClean="0"/>
              <a:t>Immunoglobulin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924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...&lt;/person-group&gt;. </a:t>
            </a:r>
          </a:p>
          <a:p>
            <a:pPr marL="0" indent="0">
              <a:buNone/>
            </a:pPr>
            <a:r>
              <a:rPr lang="en-US" sz="2300" dirty="0" smtClean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&lt;article-title&gt;</a:t>
            </a:r>
            <a:r>
              <a:rPr lang="en-US" sz="2300" b="1" dirty="0" smtClean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Immunoglobulin A</a:t>
            </a:r>
            <a:r>
              <a:rPr lang="en-US" sz="2300" dirty="0" smtClean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(IgA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) with properties of both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cryoglobulin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and 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pyroglobulin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.&lt;/article-title&gt; 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</a:t>
            </a:r>
            <a:endParaRPr lang="en-US" sz="23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3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9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5:</a:t>
            </a:r>
            <a:br>
              <a:rPr lang="en-US" sz="4000" dirty="0" smtClean="0"/>
            </a:br>
            <a:r>
              <a:rPr lang="en-US" dirty="0" smtClean="0"/>
              <a:t>False Duplicates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81200"/>
            <a:ext cx="7772400" cy="4144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/>
              <a:t>Morcos</a:t>
            </a:r>
            <a:r>
              <a:rPr lang="en-US" sz="3200" dirty="0"/>
              <a:t> MW, Al-</a:t>
            </a:r>
            <a:r>
              <a:rPr lang="en-US" sz="3200" dirty="0" err="1"/>
              <a:t>Jallad</a:t>
            </a:r>
            <a:r>
              <a:rPr lang="en-US" sz="3200" dirty="0"/>
              <a:t> H, </a:t>
            </a:r>
            <a:r>
              <a:rPr lang="en-US" sz="3200" dirty="0" err="1"/>
              <a:t>Hamdy</a:t>
            </a:r>
            <a:r>
              <a:rPr lang="en-US" sz="3200" dirty="0"/>
              <a:t> R. Comprehensive review of adipose stem cells and their implication in distraction osteogenesis and bone regeneration. </a:t>
            </a:r>
            <a:r>
              <a:rPr lang="en-US" sz="3200" i="1" dirty="0" err="1"/>
              <a:t>BioMed</a:t>
            </a:r>
            <a:r>
              <a:rPr lang="en-US" sz="3200" i="1" dirty="0"/>
              <a:t> </a:t>
            </a:r>
            <a:r>
              <a:rPr lang="en-US" sz="3200" i="1" dirty="0" smtClean="0"/>
              <a:t>Research International</a:t>
            </a:r>
            <a:r>
              <a:rPr lang="en-US" sz="3200" dirty="0"/>
              <a:t>. </a:t>
            </a:r>
            <a:r>
              <a:rPr lang="en-US" sz="3200" b="1" dirty="0"/>
              <a:t>2015</a:t>
            </a:r>
            <a:r>
              <a:rPr lang="en-US" sz="3200" dirty="0"/>
              <a:t> Sep 13;</a:t>
            </a:r>
            <a:r>
              <a:rPr lang="en-US" sz="3200" b="1" dirty="0"/>
              <a:t>2015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endParaRPr lang="en-US" sz="3200" dirty="0"/>
          </a:p>
          <a:p>
            <a:pPr marL="911225"/>
            <a:r>
              <a:rPr lang="en-US" sz="2800" dirty="0" smtClean="0"/>
              <a:t>Volume? Issue? Date? Page number?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5420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5:</a:t>
            </a:r>
            <a:br>
              <a:rPr lang="en-US" sz="4000" dirty="0" smtClean="0"/>
            </a:br>
            <a:r>
              <a:rPr lang="en-US" dirty="0" smtClean="0"/>
              <a:t>False Duplicates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924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article-title&gt;Comprehensive review of adipose stem cells and their implication in distraction osteogenesis and bone regeneration.&lt;/article-title&gt; &lt;source&gt;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BioMed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research international&lt;source&gt;. 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2015 Sep 13;&lt;year&gt;</a:t>
            </a:r>
            <a:r>
              <a:rPr lang="en-US" sz="2300" b="1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2015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&lt;/year&gt;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.&lt;/mixed-citation&gt;&lt;/ref</a:t>
            </a: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endParaRPr lang="en-US" sz="23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sz="23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053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5:</a:t>
            </a:r>
            <a:br>
              <a:rPr lang="en-US" sz="4000" dirty="0" smtClean="0"/>
            </a:br>
            <a:r>
              <a:rPr lang="en-US" dirty="0" smtClean="0"/>
              <a:t>False Duplicates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924800" cy="4572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300" dirty="0" smtClean="0">
                <a:latin typeface="Consolas" panose="020B0609020204030204" pitchFamily="49" charset="0"/>
                <a:cs typeface="Consolas" panose="020B0609020204030204" pitchFamily="49" charset="0"/>
              </a:rPr>
              <a:t>...&lt;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article-title&gt;Comprehensive review of adipose stem cells and their implication in distraction osteogenesis and bone regeneration&lt;/article-title&gt;. &lt;source&gt;</a:t>
            </a:r>
            <a:r>
              <a:rPr lang="en-US" sz="2300" dirty="0" err="1">
                <a:latin typeface="Consolas" panose="020B0609020204030204" pitchFamily="49" charset="0"/>
                <a:cs typeface="Consolas" panose="020B0609020204030204" pitchFamily="49" charset="0"/>
              </a:rPr>
              <a:t>BioMed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 research international.&lt;/source&gt; </a:t>
            </a:r>
            <a:r>
              <a:rPr lang="en-US" sz="2300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&lt;year&gt;</a:t>
            </a:r>
            <a:r>
              <a:rPr lang="en-US" sz="2300" b="1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2015</a:t>
            </a:r>
            <a:r>
              <a:rPr lang="en-US" sz="2300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&lt;/year&gt; &lt;month&gt;</a:t>
            </a:r>
            <a:r>
              <a:rPr lang="en-US" sz="2300" b="1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Sep</a:t>
            </a:r>
            <a:r>
              <a:rPr lang="en-US" sz="2300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&lt;/month&gt; &lt;day&gt;</a:t>
            </a:r>
            <a:r>
              <a:rPr lang="en-US" sz="2300" b="1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13</a:t>
            </a:r>
            <a:r>
              <a:rPr lang="en-US" sz="2300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&lt;/day&gt;;&lt;volume&gt;</a:t>
            </a:r>
            <a:r>
              <a:rPr lang="en-US" sz="2300" b="1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2015</a:t>
            </a:r>
            <a:r>
              <a:rPr lang="en-US" sz="2300" dirty="0">
                <a:solidFill>
                  <a:srgbClr val="00863D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&lt;/volume&gt;.&lt;/</a:t>
            </a:r>
            <a:r>
              <a:rPr lang="en-US" sz="2300" dirty="0">
                <a:latin typeface="Consolas" panose="020B0609020204030204" pitchFamily="49" charset="0"/>
                <a:cs typeface="Consolas" panose="020B0609020204030204" pitchFamily="49" charset="0"/>
              </a:rPr>
              <a:t>mixed-citation&gt;&lt;/ref&gt;</a:t>
            </a:r>
          </a:p>
        </p:txBody>
      </p:sp>
    </p:spTree>
    <p:extLst>
      <p:ext uri="{BB962C8B-B14F-4D97-AF65-F5344CB8AC3E}">
        <p14:creationId xmlns:p14="http://schemas.microsoft.com/office/powerpoint/2010/main" val="141385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XML drives: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52596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Submission and peer review systems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Digital </a:t>
            </a:r>
            <a:r>
              <a:rPr lang="en-US" sz="3200" dirty="0"/>
              <a:t>object identifiers (</a:t>
            </a:r>
            <a:r>
              <a:rPr lang="en-US" sz="3200" dirty="0" err="1"/>
              <a:t>DOIs</a:t>
            </a:r>
            <a:r>
              <a:rPr lang="en-US" sz="3200" dirty="0" smtClean="0"/>
              <a:t>)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err="1" smtClean="0"/>
              <a:t>ORCID</a:t>
            </a:r>
            <a:r>
              <a:rPr lang="en-US" sz="3200" dirty="0" smtClean="0"/>
              <a:t> </a:t>
            </a:r>
            <a:r>
              <a:rPr lang="en-US" sz="3200" dirty="0"/>
              <a:t>for </a:t>
            </a:r>
            <a:r>
              <a:rPr lang="en-US" sz="3200" dirty="0" smtClean="0"/>
              <a:t>contributor identifiers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err="1" smtClean="0"/>
              <a:t>FundRef</a:t>
            </a:r>
            <a:r>
              <a:rPr lang="en-US" sz="3200" dirty="0" smtClean="0"/>
              <a:t> data for </a:t>
            </a:r>
            <a:r>
              <a:rPr lang="en-US" sz="3200" dirty="0"/>
              <a:t>funding information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Accessibility initiatives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dirty="0" smtClean="0"/>
              <a:t>Single-source </a:t>
            </a:r>
            <a:r>
              <a:rPr lang="en-US" sz="3200" dirty="0"/>
              <a:t>publishing to Web, </a:t>
            </a:r>
            <a:r>
              <a:rPr lang="en-US" sz="3200" dirty="0" smtClean="0"/>
              <a:t>E-pub, PDF</a:t>
            </a:r>
            <a:r>
              <a:rPr lang="en-US" sz="3200" dirty="0"/>
              <a:t>, </a:t>
            </a:r>
            <a:r>
              <a:rPr lang="en-US" sz="3200" dirty="0" smtClean="0"/>
              <a:t>print, and beyond!</a:t>
            </a: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2364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Example 6:</a:t>
            </a:r>
            <a:br>
              <a:rPr lang="en-US" sz="4000" dirty="0" smtClean="0"/>
            </a:br>
            <a:r>
              <a:rPr lang="en-US" dirty="0" smtClean="0"/>
              <a:t>Vital Health Stat 10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19200" y="1981200"/>
            <a:ext cx="7072964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u"/>
              <a:defRPr sz="3800" kern="120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"/>
              <a:defRPr sz="32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u"/>
              <a:defRPr sz="28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w"/>
              <a:defRPr sz="20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u"/>
              <a:defRPr sz="20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/>
              <a:t>Benson V, </a:t>
            </a:r>
            <a:r>
              <a:rPr lang="en-US" sz="3200" dirty="0" err="1"/>
              <a:t>Marano</a:t>
            </a:r>
            <a:r>
              <a:rPr lang="en-US" sz="3200" dirty="0"/>
              <a:t> MA. Current estimates from the National Health Interview Survey, 1992. Vital Health Stat 10 1994 Jan;(189):</a:t>
            </a:r>
            <a:r>
              <a:rPr lang="en-US" sz="3200" dirty="0" smtClean="0"/>
              <a:t>1-269.</a:t>
            </a:r>
          </a:p>
          <a:p>
            <a:pPr marL="0" indent="0">
              <a:buNone/>
            </a:pPr>
            <a:endParaRPr lang="en-US" sz="3200" dirty="0"/>
          </a:p>
          <a:p>
            <a:r>
              <a:rPr lang="en-US" sz="2400" b="1" dirty="0" smtClean="0"/>
              <a:t>Hint</a:t>
            </a:r>
            <a:r>
              <a:rPr lang="en-US" sz="2400" i="1" dirty="0" smtClean="0"/>
              <a:t>: Vital </a:t>
            </a:r>
            <a:r>
              <a:rPr lang="en-US" sz="2400" i="1" dirty="0"/>
              <a:t>and Health Statistics. Series 10. Data from the National Health </a:t>
            </a:r>
            <a:r>
              <a:rPr lang="en-US" sz="2400" i="1" dirty="0" smtClean="0"/>
              <a:t>Survey </a:t>
            </a:r>
            <a:r>
              <a:rPr lang="en-US" sz="2400" dirty="0" smtClean="0"/>
              <a:t>is a journal title.</a:t>
            </a:r>
          </a:p>
          <a:p>
            <a:r>
              <a:rPr lang="en-US" sz="2400" dirty="0" smtClean="0"/>
              <a:t>Databases FTW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3309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Balancing Automation with Human Review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34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Unassisted 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(Published online: 16 April 2009)</a:t>
            </a:r>
          </a:p>
          <a:p>
            <a:pPr marL="0" indent="0">
              <a:buNone/>
            </a:pPr>
            <a:endParaRPr lang="en-US" sz="28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030288" indent="0">
              <a:buNone/>
            </a:pP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&lt;pub-date pub-type="</a:t>
            </a:r>
            <a:r>
              <a:rPr lang="en-US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epub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"&gt;</a:t>
            </a:r>
            <a:b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day&gt;16&lt;/day&gt;&lt;month&gt;04&lt;/month</a:t>
            </a: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  <a:b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en-US" sz="2800" dirty="0" smtClean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sz="2800" dirty="0">
                <a:latin typeface="Consolas" panose="020B0609020204030204" pitchFamily="49" charset="0"/>
                <a:cs typeface="Consolas" panose="020B0609020204030204" pitchFamily="49" charset="0"/>
              </a:rPr>
              <a:t>year&gt;2009&lt;/year&gt;&lt;/pub-date&gt;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798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Users\Caitlin\Downloads\Microsoft_Word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98120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Caitlin\Downloads\Microsoft_Word_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079" y="1985231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Human-reviewed Automation</a:t>
            </a:r>
            <a:endParaRPr lang="en-US" dirty="0"/>
          </a:p>
        </p:txBody>
      </p:sp>
      <p:pic>
        <p:nvPicPr>
          <p:cNvPr id="10" name="Picture 4" descr="C:\Users\Caitlin\Downloads\xml-file-56a6f9dd3df78cf772913ac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106315"/>
            <a:ext cx="1107898" cy="110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2764055" y="4037755"/>
            <a:ext cx="1083823" cy="395326"/>
          </a:xfrm>
          <a:prstGeom prst="rightArrow">
            <a:avLst>
              <a:gd name="adj1" fmla="val 50000"/>
              <a:gd name="adj2" fmla="val 7529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1" name="Picture 9" descr="C:\Users\Caitlin\Downloads\7441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960" y="2660264"/>
            <a:ext cx="783477" cy="78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8928" y="3758365"/>
            <a:ext cx="1945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Automatic parsing</a:t>
            </a:r>
            <a:endParaRPr 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693673" y="3809393"/>
            <a:ext cx="1945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Human review</a:t>
            </a:r>
            <a:endParaRPr lang="en-US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546072" y="3844495"/>
            <a:ext cx="1945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Final conversion</a:t>
            </a:r>
            <a:endParaRPr lang="en-US" sz="2800" b="1" dirty="0"/>
          </a:p>
        </p:txBody>
      </p:sp>
      <p:pic>
        <p:nvPicPr>
          <p:cNvPr id="3082" name="Picture 10" descr="C:\Users\Caitlin\Downloads\robot-icon-1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0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28942" y="2197149"/>
            <a:ext cx="1190458" cy="119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ight Arrow 24"/>
          <p:cNvSpPr/>
          <p:nvPr/>
        </p:nvSpPr>
        <p:spPr>
          <a:xfrm>
            <a:off x="5469377" y="4088783"/>
            <a:ext cx="1083823" cy="395326"/>
          </a:xfrm>
          <a:prstGeom prst="rightArrow">
            <a:avLst>
              <a:gd name="adj1" fmla="val 50000"/>
              <a:gd name="adj2" fmla="val 75292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5" name="Picture 13" descr="C:\Users\Caitlin\Downloads\com.sz.Magnifierfinall_512x51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135" y="2362200"/>
            <a:ext cx="1157741" cy="115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392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Human-reviewed Automation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Automated application of </a:t>
            </a:r>
            <a:r>
              <a:rPr lang="en-US" b="1" dirty="0" smtClean="0"/>
              <a:t>visual cues</a:t>
            </a:r>
            <a:r>
              <a:rPr lang="en-US" dirty="0" smtClean="0"/>
              <a:t> for human review of machine-parsing</a:t>
            </a:r>
          </a:p>
          <a:p>
            <a:pPr marL="0" indent="0">
              <a:buNone/>
            </a:pPr>
            <a:endParaRPr lang="en-US" sz="16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Color-coding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Unique character styles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Quick and easy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79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Human-reviewed Automation</a:t>
            </a:r>
          </a:p>
        </p:txBody>
      </p:sp>
      <p:pic>
        <p:nvPicPr>
          <p:cNvPr id="2052" name="Picture 4" descr="\\Mac\Home\Desktop\Screen Shot 2017-07-25 at 4.42.39 PM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58" y="2133600"/>
            <a:ext cx="8361274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5465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Human-reviewed Automation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/>
              <a:t>Kuck</a:t>
            </a:r>
            <a:r>
              <a:rPr lang="en-US" sz="2800" dirty="0" smtClean="0"/>
              <a:t> </a:t>
            </a:r>
            <a:r>
              <a:rPr lang="en-US" sz="2800" dirty="0"/>
              <a:t>D, Caulfield T, </a:t>
            </a:r>
            <a:r>
              <a:rPr lang="en-US" sz="2800" dirty="0" err="1"/>
              <a:t>Lyko</a:t>
            </a:r>
            <a:r>
              <a:rPr lang="en-US" sz="2800" dirty="0"/>
              <a:t> F, Medina-Franco </a:t>
            </a:r>
            <a:r>
              <a:rPr lang="en-US" sz="2800" dirty="0" err="1"/>
              <a:t>JL</a:t>
            </a:r>
            <a:r>
              <a:rPr lang="en-US" sz="2800" dirty="0"/>
              <a:t>, </a:t>
            </a:r>
            <a:r>
              <a:rPr lang="en-US" sz="2800" b="1" dirty="0" err="1"/>
              <a:t>Nanaomycin</a:t>
            </a:r>
            <a:r>
              <a:rPr lang="en-US" sz="2800" b="1" dirty="0"/>
              <a:t> A </a:t>
            </a:r>
            <a:r>
              <a:rPr lang="en-US" sz="2800" dirty="0"/>
              <a:t>Selectively Inhibits </a:t>
            </a:r>
            <a:r>
              <a:rPr lang="en-US" sz="2800" dirty="0" err="1"/>
              <a:t>DNMT3B</a:t>
            </a:r>
            <a:r>
              <a:rPr lang="en-US" sz="2800" dirty="0"/>
              <a:t> and Reactivates Silenced Tumor Suppressor Genes in Human Cancer Cells. </a:t>
            </a:r>
            <a:r>
              <a:rPr lang="en-US" sz="2800" dirty="0" err="1"/>
              <a:t>Mol</a:t>
            </a:r>
            <a:r>
              <a:rPr lang="en-US" sz="2800" dirty="0"/>
              <a:t> Cancer </a:t>
            </a:r>
            <a:r>
              <a:rPr lang="en-US" sz="2800" dirty="0" err="1"/>
              <a:t>Ther</a:t>
            </a:r>
            <a:r>
              <a:rPr lang="en-US" sz="2800" dirty="0"/>
              <a:t> 2010;9:3015–23.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Same issue as “Immunoglobulin A”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>
            <a:off x="381000" y="2257124"/>
            <a:ext cx="838200" cy="2772076"/>
          </a:xfrm>
          <a:prstGeom prst="curv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33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Without proofing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7467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 smtClean="0"/>
              <a:t>Kuck</a:t>
            </a:r>
            <a:r>
              <a:rPr lang="en-US" sz="2800" dirty="0" smtClean="0"/>
              <a:t> </a:t>
            </a:r>
            <a:r>
              <a:rPr lang="en-US" sz="2800" dirty="0"/>
              <a:t>D, Caulfield T, </a:t>
            </a:r>
            <a:r>
              <a:rPr lang="en-US" sz="2800" dirty="0" err="1"/>
              <a:t>Lyko</a:t>
            </a:r>
            <a:r>
              <a:rPr lang="en-US" sz="2800" dirty="0"/>
              <a:t> F, Medina-Franco </a:t>
            </a:r>
            <a:r>
              <a:rPr lang="en-US" sz="2800" dirty="0" err="1"/>
              <a:t>JL</a:t>
            </a:r>
            <a:r>
              <a:rPr lang="en-US" sz="2800" dirty="0"/>
              <a:t>, </a:t>
            </a:r>
            <a:r>
              <a:rPr lang="en-US" sz="2800" dirty="0" err="1"/>
              <a:t>Nanaomycin</a:t>
            </a:r>
            <a:r>
              <a:rPr lang="en-US" sz="2800" dirty="0"/>
              <a:t> A. Selectively Inhibits </a:t>
            </a:r>
            <a:r>
              <a:rPr lang="en-US" sz="2800" dirty="0" err="1"/>
              <a:t>DNMT3B</a:t>
            </a:r>
            <a:r>
              <a:rPr lang="en-US" sz="2800" dirty="0"/>
              <a:t> and Reactivates Silenced Tumor Suppressor Genes in Human Cancer Cells. </a:t>
            </a:r>
            <a:r>
              <a:rPr lang="en-US" sz="2800" dirty="0" err="1"/>
              <a:t>Mol</a:t>
            </a:r>
            <a:r>
              <a:rPr lang="en-US" sz="2800" dirty="0"/>
              <a:t> Cancer </a:t>
            </a:r>
            <a:r>
              <a:rPr lang="en-US" sz="2800" dirty="0" err="1"/>
              <a:t>Ther</a:t>
            </a:r>
            <a:r>
              <a:rPr lang="en-US" sz="2800" dirty="0"/>
              <a:t> 2010;9:3015–23. 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418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proofing</a:t>
            </a:r>
            <a:endParaRPr lang="en-US" dirty="0"/>
          </a:p>
        </p:txBody>
      </p:sp>
      <p:pic>
        <p:nvPicPr>
          <p:cNvPr id="3074" name="Picture 2" descr="\\Mac\Home\Desktop\Screen Shot 2017-07-25 at 4.50.46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72" y="1655047"/>
            <a:ext cx="8915401" cy="114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495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 suspect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Automated insertion of </a:t>
            </a:r>
            <a:r>
              <a:rPr lang="en-US" b="1" dirty="0" smtClean="0"/>
              <a:t>warnings</a:t>
            </a:r>
            <a:r>
              <a:rPr lang="en-US" dirty="0" smtClean="0"/>
              <a:t> for human review of machine-parsing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Help software recognize its limits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Silent errors are not helpful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961404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Journal Article Tag Suite (</a:t>
            </a:r>
            <a:r>
              <a:rPr lang="en-US" sz="4000" b="1" dirty="0" err="1" smtClean="0"/>
              <a:t>JATS</a:t>
            </a:r>
            <a:r>
              <a:rPr lang="en-US" sz="4000" b="1" dirty="0" smtClean="0"/>
              <a:t>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2596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3200" b="1" dirty="0" smtClean="0"/>
              <a:t>2003</a:t>
            </a:r>
            <a:r>
              <a:rPr lang="en-US" sz="3200" dirty="0" smtClean="0"/>
              <a:t>: </a:t>
            </a:r>
            <a:r>
              <a:rPr lang="en-US" sz="3200" dirty="0" err="1" smtClean="0"/>
              <a:t>NLM</a:t>
            </a:r>
            <a:r>
              <a:rPr lang="en-US" sz="3200" dirty="0" smtClean="0"/>
              <a:t> </a:t>
            </a:r>
            <a:r>
              <a:rPr lang="en-US" sz="3200" dirty="0"/>
              <a:t>DTDs published </a:t>
            </a:r>
            <a:r>
              <a:rPr lang="en-US" sz="3200" dirty="0" smtClean="0"/>
              <a:t>by </a:t>
            </a:r>
            <a:r>
              <a:rPr lang="en-US" sz="3200" dirty="0" err="1" smtClean="0"/>
              <a:t>NCBI</a:t>
            </a:r>
            <a:r>
              <a:rPr lang="en-US" sz="3200" dirty="0"/>
              <a:t> </a:t>
            </a:r>
            <a:r>
              <a:rPr lang="en-US" sz="3200" dirty="0" smtClean="0"/>
              <a:t>(</a:t>
            </a:r>
            <a:r>
              <a:rPr lang="en-US" sz="3200" dirty="0" err="1" smtClean="0"/>
              <a:t>NLM</a:t>
            </a:r>
            <a:r>
              <a:rPr lang="en-US" sz="3200" dirty="0" smtClean="0"/>
              <a:t>)</a:t>
            </a:r>
            <a:endParaRPr lang="en-US" sz="32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b="1" dirty="0" smtClean="0"/>
              <a:t>2008</a:t>
            </a:r>
            <a:r>
              <a:rPr lang="en-US" sz="3200" dirty="0" smtClean="0"/>
              <a:t>: </a:t>
            </a:r>
            <a:r>
              <a:rPr lang="en-US" sz="3200" dirty="0" err="1" smtClean="0"/>
              <a:t>NLM</a:t>
            </a:r>
            <a:r>
              <a:rPr lang="en-US" sz="3200" dirty="0" smtClean="0"/>
              <a:t> </a:t>
            </a:r>
            <a:r>
              <a:rPr lang="en-US" sz="3200" dirty="0"/>
              <a:t>DTD submitted to </a:t>
            </a:r>
            <a:r>
              <a:rPr lang="en-US" sz="3200" dirty="0" err="1" smtClean="0"/>
              <a:t>NISO</a:t>
            </a:r>
            <a:endParaRPr lang="en-US" sz="32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b="1" dirty="0" smtClean="0"/>
              <a:t>2012</a:t>
            </a:r>
            <a:r>
              <a:rPr lang="en-US" sz="3200" dirty="0" smtClean="0"/>
              <a:t>: </a:t>
            </a:r>
            <a:r>
              <a:rPr lang="en-US" sz="3200" dirty="0"/>
              <a:t>“</a:t>
            </a:r>
            <a:r>
              <a:rPr lang="en-US" sz="3200" dirty="0" err="1"/>
              <a:t>JATS</a:t>
            </a:r>
            <a:r>
              <a:rPr lang="en-US" sz="3200" dirty="0"/>
              <a:t>” </a:t>
            </a:r>
            <a:r>
              <a:rPr lang="en-US" sz="3200" dirty="0" smtClean="0"/>
              <a:t>standardized </a:t>
            </a:r>
            <a:r>
              <a:rPr lang="en-US" sz="3200" dirty="0"/>
              <a:t>as ANSI/</a:t>
            </a:r>
            <a:r>
              <a:rPr lang="en-US" sz="3200" dirty="0" err="1"/>
              <a:t>NISO</a:t>
            </a:r>
            <a:r>
              <a:rPr lang="en-US" sz="3200" dirty="0"/>
              <a:t> </a:t>
            </a:r>
            <a:r>
              <a:rPr lang="en-US" sz="3200" dirty="0" err="1" smtClean="0"/>
              <a:t>Z39.96</a:t>
            </a:r>
            <a:endParaRPr lang="en-US" sz="3200" dirty="0"/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3200" b="1" dirty="0" smtClean="0"/>
              <a:t>2015</a:t>
            </a:r>
            <a:r>
              <a:rPr lang="en-US" sz="3200" dirty="0" smtClean="0"/>
              <a:t>: </a:t>
            </a:r>
            <a:r>
              <a:rPr lang="en-US" sz="3200" dirty="0" err="1" smtClean="0"/>
              <a:t>JATS</a:t>
            </a:r>
            <a:r>
              <a:rPr lang="en-US" sz="3200" dirty="0" smtClean="0"/>
              <a:t> </a:t>
            </a:r>
            <a:r>
              <a:rPr lang="en-US" sz="3200" dirty="0"/>
              <a:t>1.1 </a:t>
            </a:r>
            <a:r>
              <a:rPr lang="en-US" sz="3200" dirty="0" smtClean="0"/>
              <a:t>released</a:t>
            </a:r>
            <a:endParaRPr lang="en-US" sz="3200" dirty="0"/>
          </a:p>
        </p:txBody>
      </p:sp>
      <p:pic>
        <p:nvPicPr>
          <p:cNvPr id="2050" name="Picture 2" descr="\\Mac\Home\Downloads\Jats-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4443549"/>
            <a:ext cx="2971800" cy="102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50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 suspect cases</a:t>
            </a:r>
            <a:endParaRPr lang="en-US" dirty="0"/>
          </a:p>
        </p:txBody>
      </p:sp>
      <p:pic>
        <p:nvPicPr>
          <p:cNvPr id="4098" name="Picture 2" descr="\\Mac\Home\Desktop\Screen Shot 2017-07-25 at 5.00.17 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57400"/>
            <a:ext cx="9144000" cy="157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858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“The </a:t>
            </a:r>
            <a:r>
              <a:rPr lang="en-US" sz="2400" dirty="0"/>
              <a:t>process was unable to fully identify the author list in the reference, most likely because of incorrect punctuation in the original text. Please correct the author list by hand</a:t>
            </a:r>
            <a:r>
              <a:rPr lang="en-US" sz="2400" dirty="0" smtClean="0"/>
              <a:t>.”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867896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Post-Conversion Quality Assurance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XSLT stylesheets to display </a:t>
            </a:r>
            <a:r>
              <a:rPr lang="en-US" dirty="0" smtClean="0"/>
              <a:t>a </a:t>
            </a:r>
            <a:r>
              <a:rPr lang="en-US" dirty="0"/>
              <a:t>WYSIWYG version of the tagged </a:t>
            </a:r>
            <a:r>
              <a:rPr lang="en-US" dirty="0" smtClean="0"/>
              <a:t>content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Color and formatting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Schematron</a:t>
            </a:r>
            <a:r>
              <a:rPr lang="en-US" dirty="0" smtClean="0"/>
              <a:t> for customized QA of XML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30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AI editors are available...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62000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Converting human-created content into granular XML cannot be 100% automated with 100% accuracy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100% manual conversion is too time-consuming and error-prone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1" dirty="0"/>
              <a:t>Solution</a:t>
            </a:r>
            <a:r>
              <a:rPr lang="en-US" dirty="0"/>
              <a:t>: Combine </a:t>
            </a:r>
            <a:r>
              <a:rPr lang="en-US"/>
              <a:t>smart </a:t>
            </a:r>
            <a:r>
              <a:rPr lang="en-US" smtClean="0"/>
              <a:t>tools with </a:t>
            </a:r>
            <a:r>
              <a:rPr lang="en-US" dirty="0"/>
              <a:t>even smarter humans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36118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cgebhard@inera.com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3338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</a:t>
            </a:r>
            <a:r>
              <a:rPr lang="en-US" b="1" dirty="0" err="1" smtClean="0"/>
              <a:t>JATS</a:t>
            </a:r>
            <a:r>
              <a:rPr lang="en-US" b="1" dirty="0" smtClean="0"/>
              <a:t> XML?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1" dirty="0" smtClean="0"/>
              <a:t>Pros</a:t>
            </a:r>
            <a:r>
              <a:rPr lang="en-US" dirty="0" smtClean="0"/>
              <a:t>: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Industry standard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Highly-structured, rich, and granular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Complex and flexible</a:t>
            </a:r>
          </a:p>
        </p:txBody>
      </p:sp>
    </p:spTree>
    <p:extLst>
      <p:ext uri="{BB962C8B-B14F-4D97-AF65-F5344CB8AC3E}">
        <p14:creationId xmlns:p14="http://schemas.microsoft.com/office/powerpoint/2010/main" val="2981434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“Cons?”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Because </a:t>
            </a:r>
            <a:r>
              <a:rPr lang="en-US" dirty="0" err="1" smtClean="0"/>
              <a:t>JATS</a:t>
            </a:r>
            <a:r>
              <a:rPr lang="en-US" dirty="0" smtClean="0"/>
              <a:t> is rich and complex:</a:t>
            </a:r>
            <a:endParaRPr lang="en-US" dirty="0"/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100% </a:t>
            </a:r>
            <a:r>
              <a:rPr lang="en-US" i="1" dirty="0"/>
              <a:t>automated</a:t>
            </a:r>
            <a:r>
              <a:rPr lang="en-US" dirty="0"/>
              <a:t> conversion is not realistic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100% </a:t>
            </a:r>
            <a:r>
              <a:rPr lang="en-US" i="1" dirty="0"/>
              <a:t>manual</a:t>
            </a:r>
            <a:r>
              <a:rPr lang="en-US" dirty="0"/>
              <a:t> conversion is not realistic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584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Word Doc 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b="1" dirty="0" err="1" smtClean="0">
                <a:sym typeface="Wingdings" panose="05000000000000000000" pitchFamily="2" charset="2"/>
              </a:rPr>
              <a:t>JATS</a:t>
            </a:r>
            <a:r>
              <a:rPr lang="en-US" b="1" dirty="0" smtClean="0">
                <a:sym typeface="Wingdings" panose="05000000000000000000" pitchFamily="2" charset="2"/>
              </a:rPr>
              <a:t> XML</a:t>
            </a:r>
            <a:endParaRPr lang="en-US" b="1" dirty="0"/>
          </a:p>
        </p:txBody>
      </p:sp>
      <p:pic>
        <p:nvPicPr>
          <p:cNvPr id="1028" name="Picture 4" descr="\\Mac\Home\Desktop\Screen Shot 2017-07-28 at 3.18.38 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132" y="1306120"/>
            <a:ext cx="4337941" cy="323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Mac\Home\Desktop\Screen Shot 2017-07-28 at 3.04.33 P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43131"/>
            <a:ext cx="252708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073573" y="2572939"/>
            <a:ext cx="2971800" cy="714547"/>
          </a:xfrm>
          <a:prstGeom prst="rightArrow">
            <a:avLst>
              <a:gd name="adj1" fmla="val 50000"/>
              <a:gd name="adj2" fmla="val 101795"/>
            </a:avLst>
          </a:prstGeom>
          <a:solidFill>
            <a:srgbClr val="1231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5" descr="C:\Users\Caitlin\Downloads\gear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54510">
            <a:off x="3423637" y="2194296"/>
            <a:ext cx="1511017" cy="151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81732" y="4751024"/>
            <a:ext cx="3581400" cy="14478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u="sng" dirty="0" smtClean="0"/>
              <a:t>Input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>varied, wild, </a:t>
            </a:r>
            <a:br>
              <a:rPr lang="en-US" dirty="0" smtClean="0"/>
            </a:br>
            <a:r>
              <a:rPr lang="en-US" dirty="0" smtClean="0"/>
              <a:t>made by humans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741402" y="4733213"/>
            <a:ext cx="3581400" cy="144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u"/>
              <a:defRPr sz="3800" kern="1200">
                <a:solidFill>
                  <a:schemeClr val="tx2">
                    <a:lumMod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"/>
              <a:defRPr sz="32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u"/>
              <a:defRPr sz="28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w"/>
              <a:defRPr sz="20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>
                  <a:lumMod val="75000"/>
                </a:schemeClr>
              </a:buClr>
              <a:buFont typeface="Wingdings 3" panose="05040102010807070707" pitchFamily="18" charset="2"/>
              <a:buChar char="u"/>
              <a:defRPr sz="2000" kern="1200">
                <a:solidFill>
                  <a:srgbClr val="002060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panose="05040102010807070707" pitchFamily="18" charset="2"/>
              <a:buNone/>
            </a:pPr>
            <a:r>
              <a:rPr lang="en-US" b="1" u="sng" dirty="0" smtClean="0"/>
              <a:t>Output</a:t>
            </a:r>
            <a:r>
              <a:rPr lang="en-US" dirty="0" smtClean="0"/>
              <a:t> :</a:t>
            </a:r>
            <a:br>
              <a:rPr lang="en-US" dirty="0" smtClean="0"/>
            </a:br>
            <a:r>
              <a:rPr lang="en-US" dirty="0" smtClean="0"/>
              <a:t>highly structured, granular,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869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620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dirty="0" smtClean="0"/>
              <a:t>“</a:t>
            </a:r>
            <a:r>
              <a:rPr lang="en-US" sz="2800" b="1" i="1" dirty="0" smtClean="0"/>
              <a:t>During </a:t>
            </a:r>
            <a:r>
              <a:rPr lang="en-US" sz="2800" b="1" i="1" dirty="0"/>
              <a:t>the RFP process, we heard statements such as </a:t>
            </a:r>
            <a:r>
              <a:rPr lang="en-US" sz="2800" b="1" i="1" dirty="0" smtClean="0"/>
              <a:t>‘we </a:t>
            </a:r>
            <a:r>
              <a:rPr lang="en-US" sz="2800" b="1" i="1" dirty="0"/>
              <a:t>can provide 100% accuracy and 100% </a:t>
            </a:r>
            <a:r>
              <a:rPr lang="en-US" sz="2800" b="1" i="1" dirty="0" smtClean="0"/>
              <a:t>automation’. </a:t>
            </a:r>
            <a:r>
              <a:rPr lang="en-US" sz="2800" b="1" i="1" dirty="0"/>
              <a:t>This is simply impossible, </a:t>
            </a:r>
            <a:r>
              <a:rPr lang="en-US" sz="2800" i="1" dirty="0"/>
              <a:t>and Innodata were one of the more open providers initially offering 98% accuracy and being quite upfront this would be a semi-automated process, </a:t>
            </a:r>
            <a:r>
              <a:rPr lang="en-US" sz="2800" i="1" dirty="0" err="1"/>
              <a:t>ie</a:t>
            </a:r>
            <a:r>
              <a:rPr lang="en-US" sz="2800" i="1" dirty="0"/>
              <a:t>, a large part of the operation would require manual </a:t>
            </a:r>
            <a:r>
              <a:rPr lang="en-US" sz="2800" i="1" dirty="0" smtClean="0"/>
              <a:t>tagging.”</a:t>
            </a:r>
          </a:p>
          <a:p>
            <a:pPr marL="0" indent="0">
              <a:buNone/>
            </a:pPr>
            <a:endParaRPr lang="en-US" sz="2800" b="1" i="1" dirty="0"/>
          </a:p>
          <a:p>
            <a:pPr marL="0" indent="0">
              <a:buNone/>
            </a:pPr>
            <a:r>
              <a:rPr lang="en-US" sz="2000" dirty="0" err="1" smtClean="0"/>
              <a:t>Galichet</a:t>
            </a:r>
            <a:r>
              <a:rPr lang="en-US" sz="2000" dirty="0" smtClean="0"/>
              <a:t>, L. “Beware </a:t>
            </a:r>
            <a:r>
              <a:rPr lang="en-US" sz="2000" dirty="0"/>
              <a:t>of the Laughing Horse: Managing a Back-catalogue </a:t>
            </a:r>
            <a:r>
              <a:rPr lang="en-US" sz="2000" dirty="0" smtClean="0"/>
              <a:t>Conversion;” </a:t>
            </a:r>
            <a:r>
              <a:rPr lang="en-US" sz="2000" dirty="0" err="1" smtClean="0"/>
              <a:t>JATS</a:t>
            </a:r>
            <a:r>
              <a:rPr lang="en-US" sz="2000" dirty="0" smtClean="0"/>
              <a:t> Con 2017.</a:t>
            </a:r>
            <a:endParaRPr lang="en-US" sz="20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Automated Tagging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04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nera Presentation - eXtyl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Inera-2017_Master</Template>
  <TotalTime>2532</TotalTime>
  <Words>1556</Words>
  <Application>Microsoft Macintosh PowerPoint</Application>
  <PresentationFormat>On-screen Show (4:3)</PresentationFormat>
  <Paragraphs>239</Paragraphs>
  <Slides>53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Inera Presentation - eXtyles</vt:lpstr>
      <vt:lpstr>Finding the Tipping Point in Automated Markup During Up-Translation</vt:lpstr>
      <vt:lpstr>What are we talking about?</vt:lpstr>
      <vt:lpstr>Up-Translation for Scholarly Publishing</vt:lpstr>
      <vt:lpstr>XML drives:</vt:lpstr>
      <vt:lpstr>Journal Article Tag Suite (JATS)</vt:lpstr>
      <vt:lpstr>Why JATS XML?</vt:lpstr>
      <vt:lpstr>“Cons?”</vt:lpstr>
      <vt:lpstr>Word Doc  JATS XML</vt:lpstr>
      <vt:lpstr>Automated Tagging</vt:lpstr>
      <vt:lpstr>Manual Tagging</vt:lpstr>
      <vt:lpstr>Manual Tagging</vt:lpstr>
      <vt:lpstr>PowerPoint Presentation</vt:lpstr>
      <vt:lpstr>Contributor Metadata</vt:lpstr>
      <vt:lpstr>Bibliographic References Metadata</vt:lpstr>
      <vt:lpstr>PowerPoint Presentation</vt:lpstr>
      <vt:lpstr>Pattern Recognition 101</vt:lpstr>
      <vt:lpstr>Pattern Recognition 101</vt:lpstr>
      <vt:lpstr>Machine vs Human</vt:lpstr>
      <vt:lpstr>Example 1:  Name Segmentation</vt:lpstr>
      <vt:lpstr>Example 1:  Name Segmentation </vt:lpstr>
      <vt:lpstr>Example 1:  Name Segmentation</vt:lpstr>
      <vt:lpstr>Example 1:  Name Segmentation</vt:lpstr>
      <vt:lpstr>Example 1:  Name Segmentation</vt:lpstr>
      <vt:lpstr>Example 1:  Name Segmentation</vt:lpstr>
      <vt:lpstr>Example 2:  Surname or Suffix </vt:lpstr>
      <vt:lpstr>Example 2:  Surname or Suffix </vt:lpstr>
      <vt:lpstr>Example 3:  Eastern-style Name Order</vt:lpstr>
      <vt:lpstr>Example 3:  Eastern-style Name Order</vt:lpstr>
      <vt:lpstr>Example 3:  Eastern-style Name Order</vt:lpstr>
      <vt:lpstr>Example 3:  Eastern-style Name Order</vt:lpstr>
      <vt:lpstr>Example 3.1:  Giving Up</vt:lpstr>
      <vt:lpstr>PowerPoint Presentation</vt:lpstr>
      <vt:lpstr>Parsing references isn’t fun</vt:lpstr>
      <vt:lpstr>Example 4: Immunoglobulin A</vt:lpstr>
      <vt:lpstr>Example 4: Immunoglobulin A</vt:lpstr>
      <vt:lpstr>Example 4: Immunoglobulin A</vt:lpstr>
      <vt:lpstr>Example 5: False Duplicates</vt:lpstr>
      <vt:lpstr>Example 5: False Duplicates</vt:lpstr>
      <vt:lpstr>Example 5: False Duplicates</vt:lpstr>
      <vt:lpstr>Example 6: Vital Health Stat 10</vt:lpstr>
      <vt:lpstr>PowerPoint Presentation</vt:lpstr>
      <vt:lpstr>Unassisted Automation</vt:lpstr>
      <vt:lpstr>Human-reviewed Automation</vt:lpstr>
      <vt:lpstr>Human-reviewed Automation</vt:lpstr>
      <vt:lpstr>Human-reviewed Automation</vt:lpstr>
      <vt:lpstr>Human-reviewed Automation</vt:lpstr>
      <vt:lpstr>Without proofing</vt:lpstr>
      <vt:lpstr>With proofing</vt:lpstr>
      <vt:lpstr>Flag suspect cases</vt:lpstr>
      <vt:lpstr>Flag suspect cases</vt:lpstr>
      <vt:lpstr>Post-Conversion Quality Assurance</vt:lpstr>
      <vt:lpstr>Until AI editors are available...</vt:lpstr>
      <vt:lpstr>Questions?</vt:lpstr>
    </vt:vector>
  </TitlesOfParts>
  <Company>Inera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the Tipping Point in Automated Markup During  Up-Translation</dc:title>
  <dc:creator>Caitlin Gebhard</dc:creator>
  <cp:lastModifiedBy>Caitlin Gebhard</cp:lastModifiedBy>
  <cp:revision>128</cp:revision>
  <dcterms:created xsi:type="dcterms:W3CDTF">2017-07-24T14:31:55Z</dcterms:created>
  <dcterms:modified xsi:type="dcterms:W3CDTF">2017-07-31T13:01:00Z</dcterms:modified>
</cp:coreProperties>
</file>