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448" r:id="rId4"/>
    <p:sldId id="277" r:id="rId5"/>
    <p:sldId id="433" r:id="rId6"/>
    <p:sldId id="417" r:id="rId7"/>
    <p:sldId id="418" r:id="rId8"/>
    <p:sldId id="419" r:id="rId9"/>
    <p:sldId id="425" r:id="rId10"/>
    <p:sldId id="422" r:id="rId11"/>
    <p:sldId id="434" r:id="rId12"/>
    <p:sldId id="426" r:id="rId13"/>
    <p:sldId id="427" r:id="rId14"/>
    <p:sldId id="428" r:id="rId15"/>
    <p:sldId id="429" r:id="rId16"/>
    <p:sldId id="430" r:id="rId17"/>
    <p:sldId id="431" r:id="rId18"/>
    <p:sldId id="421" r:id="rId19"/>
    <p:sldId id="435" r:id="rId20"/>
    <p:sldId id="437" r:id="rId21"/>
    <p:sldId id="438" r:id="rId22"/>
    <p:sldId id="436" r:id="rId23"/>
    <p:sldId id="441" r:id="rId24"/>
    <p:sldId id="442" r:id="rId25"/>
    <p:sldId id="444" r:id="rId26"/>
    <p:sldId id="446" r:id="rId27"/>
    <p:sldId id="447" r:id="rId28"/>
    <p:sldId id="440" r:id="rId29"/>
    <p:sldId id="445" r:id="rId30"/>
    <p:sldId id="423" r:id="rId31"/>
    <p:sldId id="424" r:id="rId32"/>
    <p:sldId id="449" r:id="rId33"/>
    <p:sldId id="44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3B3"/>
    <a:srgbClr val="0000FF"/>
    <a:srgbClr val="FFDDDD"/>
    <a:srgbClr val="0066FF"/>
    <a:srgbClr val="FFFFFF"/>
    <a:srgbClr val="B2B2B2"/>
    <a:srgbClr val="FF6600"/>
    <a:srgbClr val="99FFCC"/>
    <a:srgbClr val="FF0000"/>
    <a:srgbClr val="3F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598" autoAdjust="0"/>
    <p:restoredTop sz="94647" autoAdjust="0"/>
  </p:normalViewPr>
  <p:slideViewPr>
    <p:cSldViewPr>
      <p:cViewPr>
        <p:scale>
          <a:sx n="78" d="100"/>
          <a:sy n="78" d="100"/>
        </p:scale>
        <p:origin x="-1224" y="-86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8E2E29A7-DF1D-4873-ABD8-685FD91AF8C5}" type="datetimeFigureOut">
              <a:rPr lang="en-GB" smtClean="0"/>
              <a:pPr/>
              <a:t>26/07/2017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0873848B-2187-495D-BFFD-F4C2105122B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18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</a:p>
        </p:txBody>
      </p:sp>
    </p:spTree>
    <p:extLst>
      <p:ext uri="{BB962C8B-B14F-4D97-AF65-F5344CB8AC3E}">
        <p14:creationId xmlns:p14="http://schemas.microsoft.com/office/powerpoint/2010/main" val="12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0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325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25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4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948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412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16216" y="6021288"/>
            <a:ext cx="2133600" cy="365125"/>
          </a:xfrm>
        </p:spPr>
        <p:txBody>
          <a:bodyPr/>
          <a:lstStyle>
            <a:lvl1pPr algn="r">
              <a:defRPr sz="1000">
                <a:latin typeface="Trebuchet MS" panose="020B0603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fld id="{8444AC87-8635-452A-83C7-F6EA05B6E7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85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558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26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873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98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16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70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09320"/>
            <a:ext cx="2133600" cy="221109"/>
          </a:xfrm>
          <a:prstGeom prst="rect">
            <a:avLst/>
          </a:prstGeom>
        </p:spPr>
        <p:txBody>
          <a:bodyPr tIns="0" bIns="0"/>
          <a:lstStyle>
            <a:lvl1pPr algn="r">
              <a:defRPr sz="10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196131"/>
          </a:xfrm>
        </p:spPr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7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05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35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954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</a:p>
        </p:txBody>
      </p:sp>
    </p:spTree>
    <p:extLst>
      <p:ext uri="{BB962C8B-B14F-4D97-AF65-F5344CB8AC3E}">
        <p14:creationId xmlns:p14="http://schemas.microsoft.com/office/powerpoint/2010/main" val="295557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483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20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A5ABA67D-DAE3-4F60-9E0C-BAB93AF4225F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  <a:endParaRPr lang="en-GB" dirty="0"/>
          </a:p>
        </p:txBody>
      </p:sp>
      <p:pic>
        <p:nvPicPr>
          <p:cNvPr id="1026" name="Picture 2" descr="C:\Users\jwl\workspace\SaxonCEMaster\tests\jwlR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85880"/>
            <a:ext cx="609229" cy="2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123728" y="6385880"/>
            <a:ext cx="410445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/>
              <a:t>Balisage 2017 </a:t>
            </a:r>
            <a:r>
              <a:rPr lang="en-GB" dirty="0" smtClean="0"/>
              <a:t>- John </a:t>
            </a:r>
            <a:r>
              <a:rPr lang="en-GB" smtClean="0"/>
              <a:t>Lumley – 3</a:t>
            </a:r>
            <a:r>
              <a:rPr lang="en-GB" baseline="30000" smtClean="0"/>
              <a:t>rd</a:t>
            </a:r>
            <a:r>
              <a:rPr lang="en-GB" smtClean="0"/>
              <a:t>  </a:t>
            </a:r>
            <a:r>
              <a:rPr lang="en-GB" dirty="0" smtClean="0"/>
              <a:t>August</a:t>
            </a:r>
            <a:r>
              <a:rPr lang="en-GB" smtClean="0"/>
              <a:t>, 2017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Copyright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jwLResearch</a:t>
            </a:r>
            <a:r>
              <a:rPr lang="en-GB" baseline="0" dirty="0" smtClean="0"/>
              <a:t> </a:t>
            </a:r>
            <a:r>
              <a:rPr lang="en-GB" baseline="0" smtClean="0"/>
              <a:t>Ltd., Saxonica Ltd.  2017. </a:t>
            </a:r>
            <a:r>
              <a:rPr lang="en-GB" baseline="0" dirty="0" smtClean="0"/>
              <a:t>All rights reserved.</a:t>
            </a:r>
            <a:endParaRPr lang="en-GB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348765" y="5948704"/>
            <a:ext cx="2133600" cy="303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1" name="Picture 2" descr="C:\Users\jwl\SaxonDev\tools\Streaming\publish\content\images\saxonica_logo.gi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6415748"/>
            <a:ext cx="1176109" cy="24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48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8444AC87-8635-452A-83C7-F6EA05B6E76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9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6864" cy="2808312"/>
          </a:xfrm>
        </p:spPr>
        <p:txBody>
          <a:bodyPr>
            <a:normAutofit/>
          </a:bodyPr>
          <a:lstStyle/>
          <a:p>
            <a:r>
              <a:rPr lang="en-GB" smtClean="0"/>
              <a:t>Compiling XSLT3</a:t>
            </a:r>
            <a:br>
              <a:rPr lang="en-GB" smtClean="0"/>
            </a:br>
            <a:r>
              <a:rPr lang="en-GB" i="1" smtClean="0">
                <a:solidFill>
                  <a:schemeClr val="bg1">
                    <a:lumMod val="65000"/>
                  </a:schemeClr>
                </a:solidFill>
              </a:rPr>
              <a:t>in the browser</a:t>
            </a:r>
            <a:r>
              <a:rPr lang="en-GB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i="1" smtClean="0">
                <a:solidFill>
                  <a:schemeClr val="bg1">
                    <a:lumMod val="65000"/>
                  </a:schemeClr>
                </a:solidFill>
              </a:rPr>
              <a:t>in itself</a:t>
            </a: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23728" y="3719314"/>
            <a:ext cx="4752528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320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John </a:t>
            </a:r>
            <a:r>
              <a:rPr lang="en-GB" sz="320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Lumley </a:t>
            </a:r>
            <a:r>
              <a:rPr lang="en-GB" sz="2000" i="1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j</a:t>
            </a:r>
            <a:r>
              <a:rPr lang="en-GB" sz="200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  <a:sym typeface="Symbol"/>
              </a:rPr>
              <a:t></a:t>
            </a:r>
            <a:r>
              <a:rPr lang="en-GB" sz="200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L Research </a:t>
            </a:r>
          </a:p>
          <a:p>
            <a:pPr lvl="0">
              <a:spcBef>
                <a:spcPct val="20000"/>
              </a:spcBef>
            </a:pPr>
            <a:r>
              <a:rPr lang="en-GB" sz="320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Debbie Lockett</a:t>
            </a:r>
          </a:p>
          <a:p>
            <a:pPr lvl="0">
              <a:spcBef>
                <a:spcPct val="20000"/>
              </a:spcBef>
            </a:pPr>
            <a:r>
              <a:rPr lang="en-GB" sz="320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Michael Kay</a:t>
            </a:r>
            <a:br>
              <a:rPr lang="en-GB" sz="320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</a:br>
            <a:endParaRPr lang="en-GB" sz="32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76256" y="4371568"/>
            <a:ext cx="15840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sz="280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Saxonica</a:t>
            </a:r>
            <a:endParaRPr lang="en-GB" sz="32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6516216" y="3933056"/>
            <a:ext cx="360040" cy="1440160"/>
          </a:xfrm>
          <a:prstGeom prst="rightBrace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5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The goal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94954" y="1844824"/>
            <a:ext cx="5904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smtClean="0">
                <a:latin typeface="Trebuchet MS" panose="020B0603020202020204" pitchFamily="34" charset="0"/>
              </a:rPr>
              <a:t>Write a </a:t>
            </a:r>
            <a:r>
              <a:rPr lang="en-GB" sz="2800">
                <a:latin typeface="Trebuchet MS" panose="020B0603020202020204" pitchFamily="34" charset="0"/>
              </a:rPr>
              <a:t>(</a:t>
            </a:r>
            <a:r>
              <a:rPr lang="en-GB" sz="2800" smtClean="0">
                <a:latin typeface="Trebuchet MS" panose="020B0603020202020204" pitchFamily="34" charset="0"/>
              </a:rPr>
              <a:t>self-hosting) compiler for XSLT3.0 with: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i="1" smtClean="0">
                <a:latin typeface="Trebuchet MS" panose="020B0603020202020204" pitchFamily="34" charset="0"/>
              </a:rPr>
              <a:t>Saxon-JS</a:t>
            </a:r>
            <a:r>
              <a:rPr lang="en-GB" sz="2800" smtClean="0">
                <a:latin typeface="Trebuchet MS" panose="020B0603020202020204" pitchFamily="34" charset="0"/>
              </a:rPr>
              <a:t> </a:t>
            </a:r>
            <a:r>
              <a:rPr lang="en-GB" sz="2800" smtClean="0">
                <a:latin typeface="Trebuchet MS" panose="020B0603020202020204" pitchFamily="34" charset="0"/>
              </a:rPr>
              <a:t>as the target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smtClean="0">
                <a:latin typeface="Trebuchet MS" panose="020B0603020202020204" pitchFamily="34" charset="0"/>
              </a:rPr>
              <a:t>SEF as the target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smtClean="0">
                <a:latin typeface="Trebuchet MS" panose="020B0603020202020204" pitchFamily="34" charset="0"/>
              </a:rPr>
              <a:t>XSLT3.0 as the implementation language</a:t>
            </a:r>
            <a:endParaRPr lang="en-GB" sz="2800">
              <a:latin typeface="Trebuchet MS" panose="020B0603020202020204" pitchFamily="34" charset="0"/>
            </a:endParaRPr>
          </a:p>
        </p:txBody>
      </p:sp>
      <p:pic>
        <p:nvPicPr>
          <p:cNvPr id="3074" name="Picture 2" descr="http://www.cl.cam.ac.uk/users/mr/m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564904"/>
            <a:ext cx="1250091" cy="17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724128" y="4346880"/>
            <a:ext cx="234230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BCPL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mtClean="0">
                <a:latin typeface="Trebuchet MS" panose="020B0603020202020204" pitchFamily="34" charset="0"/>
              </a:rPr>
              <a:t>Martin Richards 1966</a:t>
            </a:r>
            <a:endParaRPr lang="en-GB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1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Compiling phases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11</a:t>
            </a:fld>
            <a:r>
              <a:rPr lang="en-GB" smtClean="0"/>
              <a:t>/30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766181"/>
              </p:ext>
            </p:extLst>
          </p:nvPr>
        </p:nvGraphicFramePr>
        <p:xfrm>
          <a:off x="539552" y="1268760"/>
          <a:ext cx="8208912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3456384"/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mtClean="0">
                          <a:latin typeface="Trebuchet MS" panose="020B0603020202020204" pitchFamily="34" charset="0"/>
                        </a:rPr>
                        <a:t>Phase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Actions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>
                          <a:latin typeface="Trebuchet MS" panose="020B0603020202020204" pitchFamily="34" charset="0"/>
                        </a:rPr>
                        <a:t>Parse the program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smtClean="0">
                          <a:solidFill>
                            <a:srgbClr val="00B050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✔ </a:t>
                      </a:r>
                      <a:r>
                        <a:rPr lang="en-GB" sz="1600" b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XML</a:t>
                      </a:r>
                      <a:r>
                        <a:rPr lang="en-GB" sz="1600" b="0" baseline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 and XSLT!</a:t>
                      </a:r>
                      <a:endParaRPr lang="en-GB" sz="1600" b="0" smtClean="0">
                        <a:solidFill>
                          <a:srgbClr val="00B050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>
                          <a:latin typeface="Trebuchet MS" panose="020B0603020202020204" pitchFamily="34" charset="0"/>
                        </a:rPr>
                        <a:t>Preprocess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include/import,</a:t>
                      </a:r>
                      <a:br>
                        <a:rPr lang="en-GB" sz="1600" smtClean="0">
                          <a:latin typeface="Trebuchet MS" panose="020B0603020202020204" pitchFamily="34" charset="0"/>
                        </a:rPr>
                      </a:b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conditional inclusion,</a:t>
                      </a:r>
                    </a:p>
                    <a:p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static variables, shadow attributes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>
                          <a:latin typeface="Trebuchet MS" panose="020B0603020202020204" pitchFamily="34" charset="0"/>
                        </a:rPr>
                        <a:t>Validate &amp; normalize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i="1" smtClean="0">
                          <a:latin typeface="Trebuchet MS" panose="020B0603020202020204" pitchFamily="34" charset="0"/>
                        </a:rPr>
                        <a:t>? Schema</a:t>
                      </a:r>
                      <a:endParaRPr lang="en-GB" sz="1600" i="1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mtClean="0">
                          <a:latin typeface="Trebuchet MS" panose="020B0603020202020204" pitchFamily="34" charset="0"/>
                        </a:rPr>
                        <a:t>Collect &amp; index components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global variables, functions, </a:t>
                      </a:r>
                      <a:br>
                        <a:rPr lang="en-GB" sz="1600" smtClean="0">
                          <a:latin typeface="Trebuchet MS" panose="020B0603020202020204" pitchFamily="34" charset="0"/>
                        </a:rPr>
                      </a:b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named-templates, modes, </a:t>
                      </a:r>
                      <a:br>
                        <a:rPr lang="en-GB" sz="1600" smtClean="0">
                          <a:latin typeface="Trebuchet MS" panose="020B0603020202020204" pitchFamily="34" charset="0"/>
                        </a:rPr>
                      </a:b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attribute 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>
                          <a:latin typeface="Trebuchet MS" panose="020B0603020202020204" pitchFamily="34" charset="0"/>
                        </a:rPr>
                        <a:t>Compile</a:t>
                      </a:r>
                      <a:r>
                        <a:rPr lang="en-GB" baseline="0" smtClean="0">
                          <a:latin typeface="Trebuchet MS" panose="020B0603020202020204" pitchFamily="34" charset="0"/>
                        </a:rPr>
                        <a:t> instructions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Form suitable</a:t>
                      </a:r>
                      <a:r>
                        <a:rPr lang="en-GB" sz="1600" baseline="0" smtClean="0">
                          <a:latin typeface="Trebuchet MS" panose="020B0603020202020204" pitchFamily="34" charset="0"/>
                        </a:rPr>
                        <a:t> SEF subtrees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smtClean="0">
                          <a:solidFill>
                            <a:srgbClr val="B2B2B2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✔</a:t>
                      </a:r>
                      <a:r>
                        <a:rPr lang="en-GB" sz="1600" b="1" smtClean="0">
                          <a:solidFill>
                            <a:srgbClr val="00B050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 </a:t>
                      </a:r>
                      <a:r>
                        <a:rPr lang="en-GB" sz="1600" b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~1:1 xslt</a:t>
                      </a: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→</a:t>
                      </a:r>
                      <a:r>
                        <a:rPr lang="en-GB" sz="1600" b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SEF</a:t>
                      </a:r>
                      <a:r>
                        <a:rPr lang="en-GB" sz="1600" b="0" baseline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 instructions</a:t>
                      </a:r>
                      <a:endParaRPr lang="en-GB" sz="1600" b="0" smtClean="0">
                        <a:solidFill>
                          <a:srgbClr val="00B050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>
                          <a:latin typeface="Trebuchet MS" panose="020B0603020202020204" pitchFamily="34" charset="0"/>
                        </a:rPr>
                        <a:t>Compile XPath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Parse XPath expressions &amp;</a:t>
                      </a:r>
                      <a:r>
                        <a:rPr lang="en-GB" sz="1600" baseline="0" smtClean="0">
                          <a:latin typeface="Trebuchet MS" panose="020B0603020202020204" pitchFamily="34" charset="0"/>
                        </a:rPr>
                        <a:t> patterns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smtClean="0">
                          <a:solidFill>
                            <a:srgbClr val="00B050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✔ </a:t>
                      </a: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[Lumley2017]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>
                          <a:latin typeface="Trebuchet MS" panose="020B0603020202020204" pitchFamily="34" charset="0"/>
                        </a:rPr>
                        <a:t>Type analysis 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check consistency,</a:t>
                      </a:r>
                      <a:br>
                        <a:rPr lang="en-GB" sz="1600" smtClean="0">
                          <a:latin typeface="Trebuchet MS" panose="020B0603020202020204" pitchFamily="34" charset="0"/>
                        </a:rPr>
                      </a:b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add run-time checks and casts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rebuchet MS" panose="020B0603020202020204" pitchFamily="34" charset="0"/>
                        </a:rPr>
                        <a:t>Optimization &amp;</a:t>
                      </a:r>
                      <a:r>
                        <a:rPr lang="en-GB" sz="1600" i="1" baseline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Trebuchet MS" panose="020B0603020202020204" pitchFamily="34" charset="0"/>
                        </a:rPr>
                        <a:t> stream analysis</a:t>
                      </a:r>
                      <a:endParaRPr lang="en-GB" sz="1600" i="1">
                        <a:solidFill>
                          <a:schemeClr val="bg1">
                            <a:lumMod val="65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mtClean="0">
                          <a:latin typeface="Trebuchet MS" panose="020B0603020202020204" pitchFamily="34" charset="0"/>
                        </a:rPr>
                        <a:t>Code generation</a:t>
                      </a:r>
                      <a:endParaRPr lang="en-GB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latin typeface="Trebuchet MS" panose="020B0603020202020204" pitchFamily="34" charset="0"/>
                        </a:rPr>
                        <a:t>slot allocation, component linking </a:t>
                      </a:r>
                      <a:endParaRPr lang="en-GB" sz="160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smtClean="0">
                          <a:solidFill>
                            <a:srgbClr val="00B050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✔ </a:t>
                      </a:r>
                      <a:r>
                        <a:rPr lang="en-GB" sz="1600" b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SEF is XML</a:t>
                      </a:r>
                      <a:r>
                        <a:rPr lang="en-GB" sz="1600" b="0" baseline="0" smtClean="0">
                          <a:solidFill>
                            <a:schemeClr val="tx1"/>
                          </a:solidFill>
                          <a:latin typeface="Trebuchet MS" panose="020B0603020202020204" pitchFamily="34" charset="0"/>
                          <a:sym typeface="Wingdings"/>
                        </a:rPr>
                        <a:t>!</a:t>
                      </a:r>
                      <a:endParaRPr lang="en-GB" sz="1600" b="0" smtClean="0">
                        <a:solidFill>
                          <a:srgbClr val="00B050"/>
                        </a:solidFill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31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1784"/>
            <a:ext cx="8229600" cy="1143000"/>
          </a:xfrm>
        </p:spPr>
        <p:txBody>
          <a:bodyPr/>
          <a:lstStyle/>
          <a:p>
            <a:r>
              <a:rPr lang="en-GB" smtClean="0"/>
              <a:t>Example –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</a:t>
            </a:r>
            <a:endParaRPr lang="en-GB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12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412776"/>
            <a:ext cx="4968552" cy="427809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&lt;xsl:stylesheet …  version="2.0"&gt;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&lt;xsl:template match="/doc"&gt;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&lt;out&gt;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&lt;xsl:for-each select="person"&gt;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&lt;xsl:choose&gt;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test="sex='M'"&gt;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Male: &lt;/xsl:when&gt;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test="sex='F'"&gt;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Female: &lt;/xsl:when&gt;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&lt;xsl:otherwise&gt;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Who knows?: &lt;/xsl:otherwise&gt;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&lt;/xsl:choose&gt;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&lt;xsl:value-of select="name"/&gt;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&lt;/xsl:for-each&gt;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&lt;/out&gt;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&lt;/xsl:template&gt;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&lt;/xsl:stylesheet&gt;</a:t>
            </a:r>
            <a:endParaRPr lang="en-GB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148064" y="1412776"/>
            <a:ext cx="3816424" cy="4278094"/>
            <a:chOff x="5148064" y="1412776"/>
            <a:chExt cx="3816424" cy="4278094"/>
          </a:xfrm>
        </p:grpSpPr>
        <p:sp>
          <p:nvSpPr>
            <p:cNvPr id="5" name="Rectangle 4"/>
            <p:cNvSpPr/>
            <p:nvPr/>
          </p:nvSpPr>
          <p:spPr>
            <a:xfrm>
              <a:off x="5292080" y="1700808"/>
              <a:ext cx="3672408" cy="341632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&lt;test-case name="choose-0101"&gt;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description/&gt;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created by="Michael Kay" on="2012-11-07"/&gt;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environment ref="choose-01"/&gt;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dependencies&gt;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spec value="XSLT10+"/&gt;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&lt;/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dependencies&gt;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test&gt;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stylesheet file="choose-0101.xsl"/&gt;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&lt;/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test&gt;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result&gt;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  &lt;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assert-xml&gt;&lt;![CDATA[&lt;out&gt;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Male: John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Female: Jane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Who knows?: Hermaphrodite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Who knows?: Prince&lt;/out&gt;]]&gt;&lt;/assert-xml&gt;</a:t>
              </a:r>
              <a:b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</a:b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  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&lt;/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result</a:t>
              </a:r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&gt;</a:t>
              </a:r>
              <a:endParaRPr lang="en-GB" sz="1200" b="1">
                <a:latin typeface="Trebuchet MS" panose="020B0603020202020204" pitchFamily="34" charset="0"/>
                <a:cs typeface="Courier New" panose="02070309020205020404" pitchFamily="49" charset="0"/>
              </a:endParaRPr>
            </a:p>
            <a:p>
              <a:r>
                <a:rPr lang="en-GB" sz="1200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&lt;/</a:t>
              </a:r>
              <a:r>
                <a:rPr lang="en-GB" sz="1200" b="1">
                  <a:latin typeface="Trebuchet MS" panose="020B0603020202020204" pitchFamily="34" charset="0"/>
                  <a:cs typeface="Courier New" panose="02070309020205020404" pitchFamily="49" charset="0"/>
                </a:rPr>
                <a:t>test-case&gt;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732240" y="3212976"/>
              <a:ext cx="1368152" cy="216024"/>
            </a:xfrm>
            <a:prstGeom prst="roundRect">
              <a:avLst/>
            </a:prstGeom>
            <a:solidFill>
              <a:srgbClr val="FFFFFF">
                <a:alpha val="34902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148064" y="1412776"/>
              <a:ext cx="1656184" cy="180020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5148064" y="3429000"/>
              <a:ext cx="1656184" cy="2261870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468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1784"/>
            <a:ext cx="8229600" cy="1143000"/>
          </a:xfrm>
        </p:spPr>
        <p:txBody>
          <a:bodyPr/>
          <a:lstStyle/>
          <a:p>
            <a:r>
              <a:rPr lang="en-GB" smtClean="0"/>
              <a:t>Example –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 </a:t>
            </a:r>
            <a:r>
              <a:rPr lang="en-GB"/>
              <a:t>–</a:t>
            </a:r>
            <a:r>
              <a:rPr lang="en-GB" smtClean="0">
                <a:cs typeface="Courier New" panose="02070309020205020404" pitchFamily="49" charset="0"/>
              </a:rPr>
              <a:t> ii</a:t>
            </a:r>
            <a:endParaRPr lang="en-GB"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13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3624710" cy="323165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&lt;xsl:stylesheet …  version="2.0"&gt;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&lt;xsl:template match="/doc"&gt;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&lt;out&gt;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&lt;xsl:for-each select="person"&gt;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&lt;xsl:choose&gt;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test="sex='M'"&gt;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Male: &lt;/xsl:when&gt;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test="sex='F'"&gt;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Female: &lt;/xsl:when&gt;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&lt;xsl:otherwise&gt;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Who knows?: &lt;/xsl:otherwise&gt;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&lt;/xsl:choose&gt;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&lt;xsl:value-of select="name"/&gt;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&lt;/xsl:for-each&gt;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&lt;/out&gt;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&lt;/xsl:template&gt;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&lt;/xsl:stylesheet&gt;</a:t>
            </a:r>
            <a:endParaRPr lang="en-GB" sz="1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2780928"/>
            <a:ext cx="7100143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&lt;package …  version="30" packageVersion="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1"</a:t>
            </a: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saxon-version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Saxon-JS-internal" target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="JS" </a:t>
            </a:r>
            <a:endParaRPr lang="en-GB" b="1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name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="TOP-LEVEL" relocatable="false"&gt;</a:t>
            </a: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 id="0"&gt;</a:t>
            </a: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 onNo="TC" flags="dW" patternSlots="0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lvl="0"/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GB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1484784"/>
            <a:ext cx="3312368" cy="360040"/>
          </a:xfrm>
          <a:prstGeom prst="roundRect">
            <a:avLst/>
          </a:prstGeom>
          <a:solidFill>
            <a:schemeClr val="accent5">
              <a:lumMod val="60000"/>
              <a:lumOff val="40000"/>
              <a:alpha val="44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82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1784"/>
            <a:ext cx="8229600" cy="1143000"/>
          </a:xfrm>
        </p:spPr>
        <p:txBody>
          <a:bodyPr/>
          <a:lstStyle/>
          <a:p>
            <a:r>
              <a:rPr lang="en-GB" smtClean="0"/>
              <a:t>Example –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 </a:t>
            </a:r>
            <a:r>
              <a:rPr lang="en-GB"/>
              <a:t>–</a:t>
            </a:r>
            <a:r>
              <a:rPr lang="en-GB" smtClean="0">
                <a:cs typeface="Courier New" panose="02070309020205020404" pitchFamily="49" charset="0"/>
              </a:rPr>
              <a:t> iii</a:t>
            </a:r>
            <a:endParaRPr lang="en-GB"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14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4158511" cy="375487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&lt;xsl:stylesheet …  version="2.0"&gt;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&lt;xsl:template match="/doc"&gt;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&lt;out&gt;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&lt;xsl:for-each select="person"&gt;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&lt;xsl:choose&gt;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test="sex='M'"&gt;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Male: &lt;/xsl:when&gt;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test="sex='F'"&gt;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Female: &lt;/xsl:when&gt;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&lt;xsl:otherwise&gt;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Who knows?: &lt;/xsl:otherwise&gt;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&lt;/xsl:choose&gt;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&lt;xsl:value-of select="name"/&gt;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&lt;/xsl:for-each&gt;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&lt;/out&gt;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&lt;/xsl:template&gt;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&lt;/xsl:stylesheet&gt;</a:t>
            </a:r>
            <a:endParaRPr lang="en-GB" sz="1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5" y="2564904"/>
            <a:ext cx="8010723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&lt;templateRule prec="0" seq="0" ns="xml=~ xsl=~" </a:t>
            </a:r>
            <a:endParaRPr lang="en-GB" b="1" smtClean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minImp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="-10" flags="s"…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="node()" match="/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doc"</a:t>
            </a:r>
            <a:b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module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="choose-0101.xsl"&gt;</a:t>
            </a: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&lt;xpath </a:t>
            </a:r>
            <a:r>
              <a:rPr lang="en-GB" b="1" i="1" u="sng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role="match"</a:t>
            </a:r>
            <a:r>
              <a:rPr lang="en-GB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xpath="/doc" ns="xml=~ xsl=~"/&gt;</a:t>
            </a: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elem name="out" type="element()" </a:t>
            </a:r>
          </a:p>
          <a:p>
            <a:pPr lvl="0"/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b="1" u="sng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</a:t>
            </a:r>
            <a:r>
              <a:rPr lang="en-GB" b="1" u="sng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="action"</a:t>
            </a:r>
            <a:r>
              <a: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ns="xml=~ xsl=~" namespaces=""&gt;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95536" y="1844824"/>
            <a:ext cx="3312368" cy="360040"/>
          </a:xfrm>
          <a:prstGeom prst="roundRect">
            <a:avLst/>
          </a:prstGeom>
          <a:solidFill>
            <a:schemeClr val="accent5">
              <a:lumMod val="60000"/>
              <a:lumOff val="40000"/>
              <a:alpha val="44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97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1784"/>
            <a:ext cx="8229600" cy="1143000"/>
          </a:xfrm>
        </p:spPr>
        <p:txBody>
          <a:bodyPr/>
          <a:lstStyle/>
          <a:p>
            <a:r>
              <a:rPr lang="en-GB" smtClean="0"/>
              <a:t>Example –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 </a:t>
            </a:r>
            <a:r>
              <a:rPr lang="en-GB"/>
              <a:t>–</a:t>
            </a:r>
            <a:r>
              <a:rPr lang="en-GB" smtClean="0">
                <a:cs typeface="Courier New" panose="02070309020205020404" pitchFamily="49" charset="0"/>
              </a:rPr>
              <a:t> iv</a:t>
            </a:r>
            <a:endParaRPr lang="en-GB"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15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4158511" cy="375487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&lt;xsl:stylesheet …  version="2.0"&gt;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&lt;xsl:template match="/doc"&gt;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&lt;out&gt;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&lt;xsl:for-each select="person"&gt;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&lt;xsl:choose&gt;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test="sex='M'"&gt;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Male: &lt;/xsl:when&gt;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test="sex='F'"&gt;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Female: &lt;/xsl:when&gt;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&lt;xsl:otherwise&gt;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Who knows?: &lt;/xsl:otherwise&gt;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&lt;/xsl:choose&gt;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&lt;xsl:value-of select="name"/&gt;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&lt;/xsl:for-each&gt;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&lt;/out&gt;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&lt;/xsl:template&gt;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&lt;/xsl:stylesheet&gt;</a:t>
            </a:r>
            <a:endParaRPr lang="en-GB" sz="1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9592" y="2924944"/>
            <a:ext cx="705678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&lt;forEach&gt;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 role="select" xpath="person" ns="xml=~ xsl=~"/&gt;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sequence&gt;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27584" y="2132856"/>
            <a:ext cx="3312368" cy="360040"/>
          </a:xfrm>
          <a:prstGeom prst="roundRect">
            <a:avLst/>
          </a:prstGeom>
          <a:solidFill>
            <a:schemeClr val="accent5">
              <a:lumMod val="60000"/>
              <a:lumOff val="40000"/>
              <a:alpha val="44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6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41784"/>
            <a:ext cx="8229600" cy="1143000"/>
          </a:xfrm>
        </p:spPr>
        <p:txBody>
          <a:bodyPr/>
          <a:lstStyle/>
          <a:p>
            <a:r>
              <a:rPr lang="en-GB" smtClean="0"/>
              <a:t>Example –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 </a:t>
            </a:r>
            <a:r>
              <a:rPr lang="en-GB" smtClean="0"/>
              <a:t>–</a:t>
            </a:r>
            <a:r>
              <a:rPr lang="en-GB" smtClean="0">
                <a:cs typeface="Courier New" panose="02070309020205020404" pitchFamily="49" charset="0"/>
              </a:rPr>
              <a:t>v</a:t>
            </a:r>
            <a:endParaRPr lang="en-GB">
              <a:cs typeface="Courier New" panose="020703090202050204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16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282832"/>
            <a:ext cx="3624710" cy="3231654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&lt;xsl:stylesheet …  version="2.0"&gt;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&lt;xsl:template match="/doc"&gt;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&lt;out&gt;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&lt;xsl:for-each select="person"&gt;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&lt;xsl:choose&gt;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test="sex='M'"&gt;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Male: &lt;/xsl:when&gt;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&lt;xsl:when test="sex='F'"&gt;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Female: &lt;/xsl:when&gt;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  &lt;xsl:otherwise&gt;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Who knows?: &lt;/xsl:otherwise&gt;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&lt;/xsl:choose&gt;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&lt;xsl:value-of select="name"/&gt;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&lt;/xsl:for-each&gt;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&lt;/out&gt;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&lt;/xsl:template&gt;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&lt;/xsl:stylesheet&gt;</a:t>
            </a:r>
            <a:endParaRPr lang="en-GB" sz="1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55976" y="1294229"/>
            <a:ext cx="4104456" cy="47705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&lt;choose type="item()*"&gt;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 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</a:t>
            </a:r>
            <a:r>
              <a:rPr lang="en-GB" sz="16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="sex='M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'"…/&gt;</a:t>
            </a:r>
            <a:endParaRPr lang="en-GB" sz="1600" b="1" i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valueOf&gt;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 val="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Male: "/&gt;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valueOf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0"/>
            <a:endParaRPr lang="en-GB" sz="1600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 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</a:t>
            </a:r>
            <a:r>
              <a:rPr lang="en-GB" sz="16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="sex='F</a:t>
            </a:r>
            <a:r>
              <a:rPr lang="en-GB" sz="16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'"…/&gt;</a:t>
            </a:r>
            <a:endParaRPr lang="en-GB" sz="1600" b="1" i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valueOf&gt;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 val="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Female: "/&gt;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valueOf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0"/>
            <a:endParaRPr lang="en-GB" sz="1600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true/&gt;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valueOf&gt;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 val="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Who knows?: "/&gt;</a:t>
            </a:r>
          </a:p>
          <a:p>
            <a:pPr lvl="0"/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valueOf&gt;</a:t>
            </a:r>
          </a:p>
          <a:p>
            <a:pPr lvl="0"/>
            <a:r>
              <a:rPr lang="en-GB" sz="16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choose&gt;</a:t>
            </a:r>
            <a:endParaRPr lang="en-GB" sz="1600"/>
          </a:p>
        </p:txBody>
      </p:sp>
      <p:sp>
        <p:nvSpPr>
          <p:cNvPr id="7" name="Rounded Rectangle 6"/>
          <p:cNvSpPr/>
          <p:nvPr/>
        </p:nvSpPr>
        <p:spPr>
          <a:xfrm>
            <a:off x="190922" y="2060848"/>
            <a:ext cx="3444974" cy="1440160"/>
          </a:xfrm>
          <a:prstGeom prst="roundRect">
            <a:avLst/>
          </a:prstGeom>
          <a:solidFill>
            <a:schemeClr val="accent5">
              <a:lumMod val="60000"/>
              <a:lumOff val="40000"/>
              <a:alpha val="44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107504" y="3140968"/>
            <a:ext cx="7632848" cy="3090540"/>
            <a:chOff x="107504" y="3140968"/>
            <a:chExt cx="7632848" cy="3090540"/>
          </a:xfrm>
        </p:grpSpPr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>
              <a:off x="107504" y="4077072"/>
              <a:ext cx="4176464" cy="2154436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23805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&lt;gc </a:t>
              </a: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type="xs:boolean"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card="1:1"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lang="en-US" altLang="en-US" sz="1400" smtClean="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comp="GAC|http://…/codepoint" op="=" …&gt;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  &lt;data type="xs:anyAtomicType*"&gt;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lang="en-US" altLang="en-US" sz="1400" smtClean="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 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&lt;axis name="child" type="element()*"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lang="en-US" altLang="en-US" sz="1400" smtClean="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    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jsTest="var q=SaxonJS.U.nameOfNode(item);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lang="en-US" altLang="en-US" sz="1400" smtClean="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         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return item.nodeType==1 &amp;amp;&amp;amp;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lang="en-US" altLang="en-US" sz="1400" smtClean="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         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q.uri=='' &amp;amp;&amp;amp; q.local=='sex';"/&gt;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lang="en-US" altLang="en-US" sz="1400" smtClean="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&lt;/data&gt;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>
                  <a:solidFill>
                    <a:schemeClr val="tx1"/>
                  </a:solidFill>
                  <a:latin typeface="Trebuchet MS" panose="020B0603020202020204" pitchFamily="34" charset="0"/>
                  <a:cs typeface="Arial" pitchFamily="34" charset="0"/>
                </a:rPr>
                <a:t> </a:t>
              </a: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 &lt;str val="F" type="xs:string"/&gt;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&lt;/gc&gt; 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107504" y="3140968"/>
              <a:ext cx="4680520" cy="936104"/>
            </a:xfrm>
            <a:prstGeom prst="line">
              <a:avLst/>
            </a:prstGeom>
            <a:ln w="254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4283968" y="3212976"/>
              <a:ext cx="3456384" cy="3018532"/>
            </a:xfrm>
            <a:prstGeom prst="line">
              <a:avLst/>
            </a:prstGeom>
            <a:ln w="254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352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>
          <a:xfrm>
            <a:off x="5756670" y="3276918"/>
            <a:ext cx="2910994" cy="3032402"/>
          </a:xfrm>
          <a:prstGeom prst="roundRect">
            <a:avLst>
              <a:gd name="adj" fmla="val 9077"/>
            </a:avLst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tIns="0" bIns="0" rtlCol="0" anchor="t" anchorCtr="0"/>
          <a:lstStyle/>
          <a:p>
            <a:r>
              <a:rPr lang="en-GB" b="1" i="1" smtClean="0">
                <a:latin typeface="Trebuchet MS" panose="020B0603020202020204" pitchFamily="34" charset="0"/>
              </a:rPr>
              <a:t>Complications</a:t>
            </a:r>
          </a:p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Inclusion &amp; static conditionality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17</a:t>
            </a:fld>
            <a:r>
              <a:rPr lang="en-GB" smtClean="0"/>
              <a:t>/30</a:t>
            </a:r>
            <a:endParaRPr lang="en-GB" dirty="0" smtClean="0"/>
          </a:p>
        </p:txBody>
      </p:sp>
      <p:sp>
        <p:nvSpPr>
          <p:cNvPr id="4" name="Folded Corner 3"/>
          <p:cNvSpPr>
            <a:spLocks noChangeAspect="1"/>
          </p:cNvSpPr>
          <p:nvPr/>
        </p:nvSpPr>
        <p:spPr>
          <a:xfrm>
            <a:off x="683568" y="2348880"/>
            <a:ext cx="1440160" cy="1944216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400" smtClean="0">
                <a:solidFill>
                  <a:schemeClr val="tx1"/>
                </a:solidFill>
                <a:latin typeface="Trebuchet MS" panose="020B0603020202020204" pitchFamily="34" charset="0"/>
              </a:rPr>
              <a:t>xsl:stylesheet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957" y="3051285"/>
            <a:ext cx="1207382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xsl:include</a:t>
            </a:r>
            <a:endParaRPr lang="en-GB" sz="12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9957" y="3501008"/>
            <a:ext cx="1114408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xsl:import</a:t>
            </a:r>
            <a:endParaRPr lang="en-GB" sz="12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Folded Corner 9"/>
          <p:cNvSpPr>
            <a:spLocks noChangeAspect="1"/>
          </p:cNvSpPr>
          <p:nvPr/>
        </p:nvSpPr>
        <p:spPr>
          <a:xfrm>
            <a:off x="3635896" y="1556792"/>
            <a:ext cx="1440160" cy="1944216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400" smtClean="0">
                <a:solidFill>
                  <a:schemeClr val="tx1"/>
                </a:solidFill>
                <a:latin typeface="Trebuchet MS" panose="020B0603020202020204" pitchFamily="34" charset="0"/>
              </a:rPr>
              <a:t>xsl:stylesheet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1" name="Folded Corner 10"/>
          <p:cNvSpPr>
            <a:spLocks noChangeAspect="1"/>
          </p:cNvSpPr>
          <p:nvPr/>
        </p:nvSpPr>
        <p:spPr>
          <a:xfrm>
            <a:off x="3640668" y="4093206"/>
            <a:ext cx="1440160" cy="1944216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400" smtClean="0">
                <a:solidFill>
                  <a:schemeClr val="tx1"/>
                </a:solidFill>
                <a:latin typeface="Trebuchet MS" panose="020B0603020202020204" pitchFamily="34" charset="0"/>
              </a:rPr>
              <a:t>xsl:stylesheet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Folded Corner 11"/>
          <p:cNvSpPr>
            <a:spLocks noChangeAspect="1"/>
          </p:cNvSpPr>
          <p:nvPr/>
        </p:nvSpPr>
        <p:spPr>
          <a:xfrm>
            <a:off x="6338630" y="1467109"/>
            <a:ext cx="1440160" cy="1584176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400" smtClean="0">
                <a:solidFill>
                  <a:schemeClr val="tx1"/>
                </a:solidFill>
                <a:latin typeface="Trebuchet MS" panose="020B0603020202020204" pitchFamily="34" charset="0"/>
              </a:rPr>
              <a:t>xsl:stylesheet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7456" y="2496384"/>
            <a:ext cx="1114408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1200" b="1" smtClean="0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xsl:import</a:t>
            </a:r>
            <a:endParaRPr lang="en-GB" sz="1200" b="1" dirty="0" smtClean="0">
              <a:solidFill>
                <a:schemeClr val="bg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5" name="Elbow Connector 14"/>
          <p:cNvCxnSpPr>
            <a:stCxn id="8" idx="3"/>
            <a:endCxn id="10" idx="1"/>
          </p:cNvCxnSpPr>
          <p:nvPr/>
        </p:nvCxnSpPr>
        <p:spPr>
          <a:xfrm flipV="1">
            <a:off x="2007339" y="2528900"/>
            <a:ext cx="1628557" cy="660885"/>
          </a:xfrm>
          <a:prstGeom prst="curvedConnector3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4"/>
          <p:cNvCxnSpPr>
            <a:stCxn id="9" idx="3"/>
            <a:endCxn id="11" idx="1"/>
          </p:cNvCxnSpPr>
          <p:nvPr/>
        </p:nvCxnSpPr>
        <p:spPr>
          <a:xfrm>
            <a:off x="1914365" y="3639508"/>
            <a:ext cx="1726303" cy="1425806"/>
          </a:xfrm>
          <a:prstGeom prst="curvedConnector3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4"/>
          <p:cNvCxnSpPr>
            <a:stCxn id="13" idx="3"/>
            <a:endCxn id="12" idx="1"/>
          </p:cNvCxnSpPr>
          <p:nvPr/>
        </p:nvCxnSpPr>
        <p:spPr>
          <a:xfrm flipV="1">
            <a:off x="4951864" y="2259197"/>
            <a:ext cx="1386766" cy="375687"/>
          </a:xfrm>
          <a:prstGeom prst="curvedConnector3">
            <a:avLst/>
          </a:prstGeom>
          <a:ln w="571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770669" y="1837029"/>
            <a:ext cx="7694703" cy="2903881"/>
            <a:chOff x="770669" y="1837029"/>
            <a:chExt cx="7694703" cy="2903881"/>
          </a:xfrm>
        </p:grpSpPr>
        <p:grpSp>
          <p:nvGrpSpPr>
            <p:cNvPr id="42" name="Group 41"/>
            <p:cNvGrpSpPr/>
            <p:nvPr/>
          </p:nvGrpSpPr>
          <p:grpSpPr>
            <a:xfrm>
              <a:off x="5940152" y="3648401"/>
              <a:ext cx="2525220" cy="369332"/>
              <a:chOff x="5983736" y="3887164"/>
              <a:chExt cx="2525220" cy="36933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5983736" y="3887164"/>
                <a:ext cx="21499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latin typeface="Trebuchet MS" panose="020B0603020202020204" pitchFamily="34" charset="0"/>
                  </a:rPr>
                  <a:t>Import precedence</a:t>
                </a:r>
                <a:endParaRPr lang="en-GB" dirty="0" smtClean="0">
                  <a:latin typeface="Trebuchet MS" panose="020B0603020202020204" pitchFamily="34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8148916" y="3891810"/>
                <a:ext cx="360040" cy="360040"/>
              </a:xfrm>
              <a:prstGeom prst="ellipse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/>
                  <a:t>n</a:t>
                </a:r>
                <a:endParaRPr lang="en-GB"/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6372200" y="1850341"/>
              <a:ext cx="360040" cy="36004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1</a:t>
              </a:r>
              <a:endParaRPr lang="en-GB"/>
            </a:p>
          </p:txBody>
        </p:sp>
        <p:sp>
          <p:nvSpPr>
            <p:cNvPr id="26" name="Oval 25"/>
            <p:cNvSpPr/>
            <p:nvPr/>
          </p:nvSpPr>
          <p:spPr>
            <a:xfrm>
              <a:off x="3707904" y="4380870"/>
              <a:ext cx="360040" cy="36004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2</a:t>
              </a:r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3707904" y="1837029"/>
              <a:ext cx="360040" cy="36004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3</a:t>
              </a:r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770669" y="2593363"/>
              <a:ext cx="360040" cy="360040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3</a:t>
              </a:r>
              <a:endParaRPr lang="en-GB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235152" y="2221996"/>
            <a:ext cx="4045705" cy="2431139"/>
            <a:chOff x="4235152" y="2221996"/>
            <a:chExt cx="4045705" cy="2431139"/>
          </a:xfrm>
        </p:grpSpPr>
        <p:grpSp>
          <p:nvGrpSpPr>
            <p:cNvPr id="43" name="Group 42"/>
            <p:cNvGrpSpPr/>
            <p:nvPr/>
          </p:nvGrpSpPr>
          <p:grpSpPr>
            <a:xfrm>
              <a:off x="5940152" y="4005064"/>
              <a:ext cx="2340705" cy="648071"/>
              <a:chOff x="6084168" y="4392460"/>
              <a:chExt cx="2340705" cy="648071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6146385" y="4739806"/>
                <a:ext cx="1999565" cy="300725"/>
              </a:xfrm>
              <a:prstGeom prst="roundRect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>
                    <a:latin typeface="Trebuchet MS" panose="020B0603020202020204" pitchFamily="34" charset="0"/>
                  </a:rPr>
                  <a:t>use-when="</a:t>
                </a:r>
                <a:r>
                  <a:rPr lang="en-GB" i="1" smtClean="0">
                    <a:latin typeface="Trebuchet MS" panose="020B0603020202020204" pitchFamily="34" charset="0"/>
                  </a:rPr>
                  <a:t>expr</a:t>
                </a:r>
                <a:r>
                  <a:rPr lang="en-GB" smtClean="0">
                    <a:latin typeface="Trebuchet MS" panose="020B0603020202020204" pitchFamily="34" charset="0"/>
                  </a:rPr>
                  <a:t>"</a:t>
                </a:r>
                <a:endParaRPr lang="en-GB">
                  <a:latin typeface="Trebuchet MS" panose="020B0603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084168" y="4392460"/>
                <a:ext cx="23407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latin typeface="Trebuchet MS" panose="020B0603020202020204" pitchFamily="34" charset="0"/>
                  </a:rPr>
                  <a:t>Conditional inclusion</a:t>
                </a:r>
                <a:endParaRPr lang="en-GB" dirty="0" smtClean="0"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35" name="Rounded Rectangle 34"/>
            <p:cNvSpPr/>
            <p:nvPr/>
          </p:nvSpPr>
          <p:spPr>
            <a:xfrm>
              <a:off x="4235152" y="2221996"/>
              <a:ext cx="1993032" cy="306904"/>
            </a:xfrm>
            <a:prstGeom prst="round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use-when="</a:t>
              </a:r>
              <a:r>
                <a:rPr lang="en-GB" i="1" smtClean="0">
                  <a:latin typeface="Trebuchet MS" panose="020B0603020202020204" pitchFamily="34" charset="0"/>
                </a:rPr>
                <a:t>expr</a:t>
              </a:r>
              <a:r>
                <a:rPr lang="en-GB" smtClean="0">
                  <a:latin typeface="Trebuchet MS" panose="020B0603020202020204" pitchFamily="34" charset="0"/>
                </a:rPr>
                <a:t>"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547664" y="4580466"/>
            <a:ext cx="6542435" cy="693386"/>
            <a:chOff x="1547664" y="4580466"/>
            <a:chExt cx="6542435" cy="693386"/>
          </a:xfrm>
        </p:grpSpPr>
        <p:grpSp>
          <p:nvGrpSpPr>
            <p:cNvPr id="44" name="Group 43"/>
            <p:cNvGrpSpPr/>
            <p:nvPr/>
          </p:nvGrpSpPr>
          <p:grpSpPr>
            <a:xfrm>
              <a:off x="5940152" y="4653136"/>
              <a:ext cx="2149947" cy="620716"/>
              <a:chOff x="6175661" y="5168782"/>
              <a:chExt cx="2149947" cy="620716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6261663" y="5517232"/>
                <a:ext cx="2063945" cy="272266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_</a:t>
                </a:r>
                <a:r>
                  <a:rPr lang="en-GB" i="1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name</a:t>
                </a:r>
                <a:r>
                  <a:rPr lang="en-GB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="{</a:t>
                </a:r>
                <a:r>
                  <a:rPr lang="en-GB" i="1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expr}</a:t>
                </a:r>
                <a:r>
                  <a:rPr lang="en-GB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"</a:t>
                </a:r>
                <a:endParaRPr lang="en-GB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175661" y="5168782"/>
                <a:ext cx="20617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mtClean="0">
                    <a:latin typeface="Trebuchet MS" panose="020B0603020202020204" pitchFamily="34" charset="0"/>
                  </a:rPr>
                  <a:t>shadow attributes</a:t>
                </a:r>
                <a:endParaRPr lang="en-GB" dirty="0" smtClean="0"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38" name="Rounded Rectangle 37"/>
            <p:cNvSpPr/>
            <p:nvPr/>
          </p:nvSpPr>
          <p:spPr>
            <a:xfrm>
              <a:off x="1547664" y="4580466"/>
              <a:ext cx="2093004" cy="360702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_href="{</a:t>
              </a:r>
              <a:r>
                <a:rPr lang="en-GB" i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$version}</a:t>
              </a:r>
              <a:r>
                <a:rPr lang="en-GB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"</a:t>
              </a:r>
              <a:endParaRPr lang="en-GB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5940152" y="5385990"/>
            <a:ext cx="2478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latin typeface="Trebuchet MS" panose="020B0603020202020204" pitchFamily="34" charset="0"/>
              </a:rPr>
              <a:t>other properties – </a:t>
            </a:r>
          </a:p>
          <a:p>
            <a:pPr defTabSz="360363"/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@ex:baseURI</a:t>
            </a:r>
          </a:p>
          <a:p>
            <a:pPr defTabSz="360363"/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@ex:namespaces</a:t>
            </a:r>
            <a:endParaRPr lang="en-GB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46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Syntax verification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Folded Corner 5"/>
          <p:cNvSpPr>
            <a:spLocks/>
          </p:cNvSpPr>
          <p:nvPr/>
        </p:nvSpPr>
        <p:spPr>
          <a:xfrm>
            <a:off x="611560" y="1340767"/>
            <a:ext cx="1661404" cy="1440161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400" smtClean="0">
                <a:solidFill>
                  <a:schemeClr val="tx1"/>
                </a:solidFill>
                <a:latin typeface="Trebuchet MS" panose="020B0603020202020204" pitchFamily="34" charset="0"/>
              </a:rPr>
              <a:t>xsl:stylesheet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051720" y="1388195"/>
            <a:ext cx="5601605" cy="1200329"/>
            <a:chOff x="2051720" y="1676707"/>
            <a:chExt cx="5601605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2483768" y="1676707"/>
              <a:ext cx="516955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mtClean="0">
                  <a:latin typeface="Trebuchet MS" panose="020B0603020202020204" pitchFamily="34" charset="0"/>
                </a:rPr>
                <a:t>Use a schema?</a:t>
              </a:r>
            </a:p>
            <a:p>
              <a:pPr lvl="1"/>
              <a:r>
                <a:rPr lang="en-GB" smtClean="0">
                  <a:latin typeface="Trebuchet MS" panose="020B0603020202020204" pitchFamily="34" charset="0"/>
                </a:rPr>
                <a:t>Have to implement a schema processor</a:t>
              </a:r>
            </a:p>
            <a:p>
              <a:pPr lvl="1"/>
              <a:r>
                <a:rPr lang="en-GB" smtClean="0">
                  <a:latin typeface="Trebuchet MS" panose="020B0603020202020204" pitchFamily="34" charset="0"/>
                </a:rPr>
                <a:t>Would be slow…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mtClean="0">
                  <a:latin typeface="Trebuchet MS" panose="020B0603020202020204" pitchFamily="34" charset="0"/>
                </a:rPr>
                <a:t>Verify within xslt→SEF instruction conversion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051720" y="2048944"/>
              <a:ext cx="504056" cy="432048"/>
              <a:chOff x="2103527" y="2276872"/>
              <a:chExt cx="417102" cy="369332"/>
            </a:xfrm>
          </p:grpSpPr>
          <p:sp>
            <p:nvSpPr>
              <p:cNvPr id="8" name="Folded Corner 7"/>
              <p:cNvSpPr/>
              <p:nvPr/>
            </p:nvSpPr>
            <p:spPr>
              <a:xfrm flipV="1">
                <a:off x="2123728" y="2348880"/>
                <a:ext cx="216024" cy="288032"/>
              </a:xfrm>
              <a:prstGeom prst="foldedCorner">
                <a:avLst>
                  <a:gd name="adj" fmla="val 43273"/>
                </a:avLst>
              </a:prstGeom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103527" y="2276872"/>
                <a:ext cx="4171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>
                    <a:solidFill>
                      <a:srgbClr val="FF0000"/>
                    </a:solidFill>
                    <a:latin typeface="Trebuchet MS" panose="020B0603020202020204" pitchFamily="34" charset="0"/>
                    <a:sym typeface="Wingdings"/>
                  </a:rPr>
                  <a:t>✔</a:t>
                </a:r>
                <a:endParaRPr lang="en-GB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1" name="Smiley Face 10"/>
            <p:cNvSpPr/>
            <p:nvPr/>
          </p:nvSpPr>
          <p:spPr>
            <a:xfrm>
              <a:off x="7099277" y="2048944"/>
              <a:ext cx="216024" cy="216024"/>
            </a:xfrm>
            <a:prstGeom prst="smileyFace">
              <a:avLst>
                <a:gd name="adj" fmla="val -4653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899592" y="2780928"/>
            <a:ext cx="784887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xsl:template match="xsl:choose" mode="sef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xsl:if test="</a:t>
            </a:r>
            <a:r>
              <a:rPr lang="en-GB" b="1">
                <a:latin typeface="Courier New" panose="02070309020205020404" pitchFamily="49" charset="0"/>
                <a:cs typeface="Courier New" panose="02070309020205020404" pitchFamily="49" charset="0"/>
              </a:rPr>
              <a:t>count(xsl:otherwise) gt 1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&lt;xsl:sequence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select="error(xs:QName('XTSE0010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'),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'xsl:choose may only have one xsl:otherwise child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')"/&gt;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xsl:if&gt;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xsl:if test="</a:t>
            </a:r>
            <a:r>
              <a:rPr lang="en-GB" b="1">
                <a:latin typeface="Courier New" panose="02070309020205020404" pitchFamily="49" charset="0"/>
                <a:cs typeface="Courier New" panose="02070309020205020404" pitchFamily="49" charset="0"/>
              </a:rPr>
              <a:t>empty(xsl:when)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&lt;xsl:sequence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select="error(xs:QName('XTSE0010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'),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'xsl:choose must have at least one xsl:when child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')"/&gt;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xsl:if&gt;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xsl:if test="</a:t>
            </a:r>
            <a:r>
              <a:rPr lang="en-GB" b="1">
                <a:latin typeface="Courier New" panose="02070309020205020404" pitchFamily="49" charset="0"/>
                <a:cs typeface="Courier New" panose="02070309020205020404" pitchFamily="49" charset="0"/>
              </a:rPr>
              <a:t>exists(xsl:otherwise/following-sibling::*)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&lt;xsl:sequence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select="error(xs:QName('XTSE0010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'),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'xsl:otherwise must be the last child of xsl:choose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')"/&gt;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xsl:if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choose type="item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()*"&gt;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…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350" y="2134210"/>
            <a:ext cx="1665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&lt;xsl:choose&gt;</a:t>
            </a:r>
            <a:endParaRPr lang="en-GB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40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Normalization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Folded Corner 5"/>
          <p:cNvSpPr>
            <a:spLocks/>
          </p:cNvSpPr>
          <p:nvPr/>
        </p:nvSpPr>
        <p:spPr>
          <a:xfrm>
            <a:off x="832804" y="1340768"/>
            <a:ext cx="1440160" cy="1440160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1400" smtClean="0">
                <a:solidFill>
                  <a:schemeClr val="tx1"/>
                </a:solidFill>
                <a:latin typeface="Trebuchet MS" panose="020B0603020202020204" pitchFamily="34" charset="0"/>
              </a:rPr>
              <a:t>xsl:stylesheet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9483" y="1916832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tunnel="no"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name="a:b"</a:t>
            </a:r>
            <a:endParaRPr lang="en-GB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1844824"/>
            <a:ext cx="46330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>
                <a:latin typeface="Trebuchet MS" panose="020B0603020202020204" pitchFamily="34" charset="0"/>
              </a:rPr>
              <a:t>Normalize/validate common constructs:</a:t>
            </a:r>
          </a:p>
          <a:p>
            <a:pPr lvl="1"/>
            <a:r>
              <a:rPr lang="en-GB">
                <a:latin typeface="Trebuchet MS" panose="020B0603020202020204" pitchFamily="34" charset="0"/>
              </a:rPr>
              <a:t>→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tunnel="false"</a:t>
            </a:r>
            <a:r>
              <a:rPr lang="en-GB" smtClean="0">
                <a:latin typeface="Trebuchet MS" panose="020B0603020202020204" pitchFamily="34" charset="0"/>
                <a:cs typeface="Courier New" panose="02070309020205020404" pitchFamily="49" charset="0"/>
              </a:rPr>
              <a:t>,</a:t>
            </a:r>
          </a:p>
          <a:p>
            <a:pPr lvl="1"/>
            <a:r>
              <a:rPr lang="en-GB">
                <a:latin typeface="Trebuchet MS" panose="020B0603020202020204" pitchFamily="34" charset="0"/>
              </a:rPr>
              <a:t>→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name="Q{http://uri}b"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83568" y="3068960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&lt;xsl:template match="…| xsl:param/@tunnel |…" mode="normalize"&gt;</a:t>
            </a:r>
            <a:b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&lt;xsl:attribute name="{name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()}" 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select="f:boolean-string(.)"/&gt;</a:t>
            </a:r>
            <a:b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&lt;/xsl:template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GB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xsl:function name="f:boolean-string" as="xs:boolean"&gt;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xsl:param name="input"/&gt;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&lt;xsl:sequence select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(normalize-space($input) = ('1', 'yes', 'true')) then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if (normalize-space($input) = ('0', 'no', 'false')) then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endParaRPr lang="en-GB" sz="12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error(xs:QName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'XTSE0020'),''''||$input||''' 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is not a valid boolean keyword')"</a:t>
            </a:r>
          </a:p>
          <a:p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        /&gt;</a:t>
            </a:r>
          </a:p>
          <a:p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200" b="1">
                <a:latin typeface="Courier New" panose="02070309020205020404" pitchFamily="49" charset="0"/>
                <a:cs typeface="Courier New" panose="02070309020205020404" pitchFamily="49" charset="0"/>
              </a:rPr>
              <a:t>xsl:function</a:t>
            </a:r>
            <a:r>
              <a:rPr lang="en-GB" sz="12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317188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2</a:t>
            </a:fld>
            <a:r>
              <a:rPr lang="en-GB" smtClean="0"/>
              <a:t>/30</a:t>
            </a: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347864" y="2708920"/>
            <a:ext cx="226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latin typeface="Trebuchet MS" panose="020B0603020202020204" pitchFamily="34" charset="0"/>
              </a:rPr>
              <a:t>CompilOMatic Demo</a:t>
            </a:r>
            <a:endParaRPr lang="en-GB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9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Collect component definitions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20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539552" y="2708920"/>
            <a:ext cx="8208912" cy="1200329"/>
            <a:chOff x="539552" y="2596262"/>
            <a:chExt cx="8208912" cy="1200329"/>
          </a:xfrm>
        </p:grpSpPr>
        <p:sp>
          <p:nvSpPr>
            <p:cNvPr id="7" name="Rectangle 6"/>
            <p:cNvSpPr/>
            <p:nvPr/>
          </p:nvSpPr>
          <p:spPr>
            <a:xfrm>
              <a:off x="539552" y="2596262"/>
              <a:ext cx="403244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mtClean="0">
                  <a:latin typeface="Trebuchet MS" panose="020B0603020202020204" pitchFamily="34" charset="0"/>
                </a:rPr>
                <a:t>$global-vars :=  map{"Q{}var": map {</a:t>
              </a:r>
            </a:p>
            <a:p>
              <a:pPr>
                <a:tabLst>
                  <a:tab pos="1971675" algn="l"/>
                </a:tabLst>
                <a:defRPr/>
              </a:pPr>
              <a:r>
                <a:rPr lang="en-GB">
                  <a:latin typeface="Trebuchet MS" panose="020B0603020202020204" pitchFamily="34" charset="0"/>
                </a:rPr>
                <a:t>	source</a:t>
              </a:r>
              <a:r>
                <a:rPr lang="en-GB" smtClean="0">
                  <a:latin typeface="Trebuchet MS" panose="020B0603020202020204" pitchFamily="34" charset="0"/>
                </a:rPr>
                <a:t>:</a:t>
              </a:r>
              <a:r>
                <a:rPr lang="en-GB">
                  <a:latin typeface="Trebuchet MS" panose="020B0603020202020204" pitchFamily="34" charset="0"/>
                </a:rPr>
                <a:t>	</a:t>
              </a:r>
              <a:r>
                <a:rPr lang="en-GB" smtClean="0">
                  <a:latin typeface="Trebuchet MS" panose="020B0603020202020204" pitchFamily="34" charset="0"/>
                </a:rPr>
                <a:t/>
              </a:r>
              <a:br>
                <a:rPr lang="en-GB" smtClean="0">
                  <a:latin typeface="Trebuchet MS" panose="020B0603020202020204" pitchFamily="34" charset="0"/>
                </a:rPr>
              </a:br>
              <a:r>
                <a:rPr lang="en-GB" smtClean="0">
                  <a:latin typeface="Trebuchet MS" panose="020B0603020202020204" pitchFamily="34" charset="0"/>
                </a:rPr>
                <a:t>	type: </a:t>
              </a:r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GB" b="1">
                  <a:latin typeface="Courier New" panose="02070309020205020404" pitchFamily="49" charset="0"/>
                  <a:cs typeface="Courier New" panose="02070309020205020404" pitchFamily="49" charset="0"/>
                </a:rPr>
                <a:t>node</a:t>
              </a:r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()"</a:t>
              </a:r>
              <a:r>
                <a:rPr lang="en-GB" smtClean="0">
                  <a:latin typeface="Trebuchet MS" panose="020B0603020202020204" pitchFamily="34" charset="0"/>
                </a:rPr>
                <a:t>,</a:t>
              </a:r>
              <a:br>
                <a:rPr lang="en-GB" smtClean="0">
                  <a:latin typeface="Trebuchet MS" panose="020B0603020202020204" pitchFamily="34" charset="0"/>
                </a:rPr>
              </a:br>
              <a:r>
                <a:rPr lang="en-GB" smtClean="0">
                  <a:latin typeface="Trebuchet MS" panose="020B0603020202020204" pitchFamily="34" charset="0"/>
                </a:rPr>
                <a:t>	compiled:…, },…</a:t>
              </a:r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27984" y="2780928"/>
              <a:ext cx="4320480" cy="738664"/>
            </a:xfrm>
            <a:prstGeom prst="rect">
              <a:avLst/>
            </a:prstGeom>
            <a:solidFill>
              <a:srgbClr val="FFDDDD"/>
            </a:solidFill>
            <a:ln>
              <a:solidFill>
                <a:srgbClr val="FF0000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z="1400" b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400" b="1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xsl:variable </a:t>
              </a:r>
              <a:r>
                <a:rPr lang="en-GB" sz="1400" b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name="var" as="node()"&gt; </a:t>
              </a:r>
              <a:endParaRPr lang="en-GB" sz="1400" b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GB" sz="1400" b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sz="1400" b="1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&lt;a/&gt; </a:t>
              </a:r>
            </a:p>
            <a:p>
              <a:r>
                <a:rPr lang="en-GB" sz="1400" b="1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&lt;/xsl:variable</a:t>
              </a:r>
              <a:r>
                <a:rPr lang="en-GB" sz="1400" b="1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</a:t>
              </a:r>
              <a:endParaRPr lang="en-GB" sz="14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4283968" y="1395933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mtClean="0">
                <a:latin typeface="Trebuchet MS" panose="020B0603020202020204" pitchFamily="34" charset="0"/>
              </a:rPr>
              <a:t>map{</a:t>
            </a:r>
            <a:r>
              <a:rPr lang="en-GB" i="1" smtClean="0">
                <a:latin typeface="Trebuchet MS" panose="020B0603020202020204" pitchFamily="34" charset="0"/>
              </a:rPr>
              <a:t>xs:QName</a:t>
            </a:r>
            <a:r>
              <a:rPr lang="en-GB" smtClean="0">
                <a:latin typeface="Trebuchet MS" panose="020B0603020202020204" pitchFamily="34" charset="0"/>
              </a:rPr>
              <a:t>: map {</a:t>
            </a:r>
          </a:p>
          <a:p>
            <a:pPr>
              <a:tabLst>
                <a:tab pos="357188" algn="l"/>
              </a:tabLst>
              <a:defRPr/>
            </a:pPr>
            <a:r>
              <a:rPr lang="en-GB">
                <a:latin typeface="Trebuchet MS" panose="020B0603020202020204" pitchFamily="34" charset="0"/>
              </a:rPr>
              <a:t>	</a:t>
            </a:r>
            <a:r>
              <a:rPr lang="en-GB" smtClean="0">
                <a:latin typeface="Trebuchet MS" panose="020B0603020202020204" pitchFamily="34" charset="0"/>
              </a:rPr>
              <a:t>source: </a:t>
            </a:r>
            <a:r>
              <a:rPr lang="en-GB" i="1" smtClean="0">
                <a:latin typeface="Trebuchet MS" panose="020B0603020202020204" pitchFamily="34" charset="0"/>
              </a:rPr>
              <a:t>xslt subtree</a:t>
            </a:r>
            <a:r>
              <a:rPr lang="en-GB" smtClean="0">
                <a:latin typeface="Trebuchet MS" panose="020B0603020202020204" pitchFamily="34" charset="0"/>
              </a:rPr>
              <a:t>,</a:t>
            </a:r>
            <a:br>
              <a:rPr lang="en-GB" smtClean="0">
                <a:latin typeface="Trebuchet MS" panose="020B0603020202020204" pitchFamily="34" charset="0"/>
              </a:rPr>
            </a:br>
            <a:r>
              <a:rPr lang="en-GB" smtClean="0">
                <a:latin typeface="Trebuchet MS" panose="020B0603020202020204" pitchFamily="34" charset="0"/>
              </a:rPr>
              <a:t>	compiled: </a:t>
            </a:r>
            <a:r>
              <a:rPr lang="en-GB" i="1" smtClean="0">
                <a:latin typeface="Trebuchet MS" panose="020B0603020202020204" pitchFamily="34" charset="0"/>
              </a:rPr>
              <a:t>SEF tree</a:t>
            </a:r>
            <a:r>
              <a:rPr lang="en-GB" smtClean="0">
                <a:latin typeface="Trebuchet MS" panose="020B0603020202020204" pitchFamily="34" charset="0"/>
              </a:rPr>
              <a:t>,</a:t>
            </a:r>
            <a:br>
              <a:rPr lang="en-GB" smtClean="0">
                <a:latin typeface="Trebuchet MS" panose="020B0603020202020204" pitchFamily="34" charset="0"/>
              </a:rPr>
            </a:br>
            <a:r>
              <a:rPr lang="en-GB" smtClean="0">
                <a:latin typeface="Trebuchet MS" panose="020B0603020202020204" pitchFamily="34" charset="0"/>
              </a:rPr>
              <a:t>	type: </a:t>
            </a:r>
            <a:r>
              <a:rPr lang="en-GB" i="1" smtClean="0">
                <a:latin typeface="Trebuchet MS" panose="020B0603020202020204" pitchFamily="34" charset="0"/>
              </a:rPr>
              <a:t>type, </a:t>
            </a:r>
            <a:r>
              <a:rPr lang="en-GB" smtClean="0">
                <a:latin typeface="Trebuchet MS" panose="020B0603020202020204" pitchFamily="34" charset="0"/>
              </a:rPr>
              <a:t>id: </a:t>
            </a:r>
            <a:r>
              <a:rPr lang="en-GB" i="1" smtClean="0">
                <a:latin typeface="Trebuchet MS" panose="020B0603020202020204" pitchFamily="34" charset="0"/>
              </a:rPr>
              <a:t>n, …</a:t>
            </a:r>
            <a:r>
              <a:rPr lang="en-GB" smtClean="0">
                <a:latin typeface="Trebuchet MS" panose="020B0603020202020204" pitchFamily="34" charset="0"/>
              </a:rPr>
              <a:t>}</a:t>
            </a:r>
            <a:endParaRPr lang="en-GB">
              <a:latin typeface="Trebuchet MS" panose="020B0603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83568" y="4058624"/>
            <a:ext cx="7913870" cy="1374219"/>
            <a:chOff x="670030" y="4355963"/>
            <a:chExt cx="7913870" cy="1374219"/>
          </a:xfrm>
        </p:grpSpPr>
        <p:sp>
          <p:nvSpPr>
            <p:cNvPr id="12" name="Rectangle 11"/>
            <p:cNvSpPr/>
            <p:nvPr/>
          </p:nvSpPr>
          <p:spPr>
            <a:xfrm>
              <a:off x="670030" y="4365104"/>
              <a:ext cx="40324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GB" smtClean="0">
                  <a:latin typeface="Trebuchet MS" panose="020B0603020202020204" pitchFamily="34" charset="0"/>
                </a:rPr>
                <a:t>$modes :=  map{"Q{} ": map {</a:t>
              </a:r>
            </a:p>
            <a:p>
              <a:pPr>
                <a:tabLst>
                  <a:tab pos="1971675" algn="l"/>
                </a:tabLst>
                <a:defRPr/>
              </a:pPr>
              <a:r>
                <a:rPr lang="en-GB">
                  <a:latin typeface="Trebuchet MS" panose="020B0603020202020204" pitchFamily="34" charset="0"/>
                </a:rPr>
                <a:t>	source</a:t>
              </a:r>
              <a:r>
                <a:rPr lang="en-GB" smtClean="0">
                  <a:latin typeface="Trebuchet MS" panose="020B0603020202020204" pitchFamily="34" charset="0"/>
                </a:rPr>
                <a:t>:</a:t>
              </a:r>
              <a:r>
                <a:rPr lang="en-GB">
                  <a:latin typeface="Trebuchet MS" panose="020B0603020202020204" pitchFamily="34" charset="0"/>
                </a:rPr>
                <a:t>	</a:t>
              </a:r>
              <a:r>
                <a:rPr lang="en-GB" smtClean="0">
                  <a:latin typeface="Trebuchet MS" panose="020B0603020202020204" pitchFamily="34" charset="0"/>
                </a:rPr>
                <a:t/>
              </a:r>
              <a:br>
                <a:rPr lang="en-GB" smtClean="0">
                  <a:latin typeface="Trebuchet MS" panose="020B0603020202020204" pitchFamily="34" charset="0"/>
                </a:rPr>
              </a:br>
              <a:r>
                <a:rPr lang="en-GB" smtClean="0">
                  <a:latin typeface="Trebuchet MS" panose="020B0603020202020204" pitchFamily="34" charset="0"/>
                </a:rPr>
                <a:t>	compiled:…, },…</a:t>
              </a:r>
              <a:endParaRPr lang="en-GB">
                <a:latin typeface="Trebuchet MS" panose="020B0603020202020204" pitchFamily="34" charset="0"/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263420" y="4355963"/>
              <a:ext cx="4320480" cy="1374219"/>
              <a:chOff x="4091208" y="4149080"/>
              <a:chExt cx="4320480" cy="1374219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091208" y="4149080"/>
                <a:ext cx="4320480" cy="307777"/>
              </a:xfrm>
              <a:prstGeom prst="rect">
                <a:avLst/>
              </a:prstGeom>
              <a:solidFill>
                <a:srgbClr val="FFDDDD"/>
              </a:solidFill>
              <a:ln>
                <a:solidFill>
                  <a:srgbClr val="FF0000"/>
                </a:solidFill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&lt;xsl:mode on-no-match="shallow-copy"/&gt;</a:t>
                </a:r>
                <a:endParaRPr lang="en-GB" sz="1400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44008" y="4376402"/>
                <a:ext cx="2808312" cy="738664"/>
              </a:xfrm>
              <a:prstGeom prst="rect">
                <a:avLst/>
              </a:prstGeom>
              <a:solidFill>
                <a:srgbClr val="FFDDDD"/>
              </a:solidFill>
              <a:ln>
                <a:solidFill>
                  <a:srgbClr val="FF0000"/>
                </a:solidFill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&lt;xsl:template match="A"&gt; </a:t>
                </a:r>
              </a:p>
              <a:p>
                <a:r>
                  <a:rPr lang="en-GB" sz="1400" b="1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&lt;a/&gt; </a:t>
                </a:r>
              </a:p>
              <a:p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&lt;/&gt;</a:t>
                </a:r>
                <a:endParaRPr lang="en-GB" sz="1400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968044" y="4784635"/>
                <a:ext cx="3240360" cy="738664"/>
              </a:xfrm>
              <a:prstGeom prst="rect">
                <a:avLst/>
              </a:prstGeom>
              <a:solidFill>
                <a:srgbClr val="FFDDDD"/>
              </a:solidFill>
              <a:ln>
                <a:solidFill>
                  <a:srgbClr val="FF0000"/>
                </a:solidFill>
              </a:ln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&lt;xsl:template match="B/A"&gt; </a:t>
                </a:r>
              </a:p>
              <a:p>
                <a:r>
                  <a:rPr lang="en-GB" sz="1400" b="1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&lt;aUnderB/&gt; </a:t>
                </a:r>
              </a:p>
              <a:p>
                <a:r>
                  <a:rPr lang="en-GB" sz="1400" b="1" smtClean="0">
                    <a:solidFill>
                      <a:schemeClr val="tx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&lt;/&gt;</a:t>
                </a:r>
                <a:endParaRPr lang="en-GB" sz="1400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650289" y="1426347"/>
            <a:ext cx="3155682" cy="92333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GB" smtClean="0">
                <a:latin typeface="Trebuchet MS" panose="020B0603020202020204" pitchFamily="34" charset="0"/>
              </a:rPr>
              <a:t>global variables,</a:t>
            </a:r>
            <a:br>
              <a:rPr lang="en-GB" smtClean="0">
                <a:latin typeface="Trebuchet MS" panose="020B0603020202020204" pitchFamily="34" charset="0"/>
              </a:rPr>
            </a:br>
            <a:r>
              <a:rPr lang="en-GB" smtClean="0">
                <a:latin typeface="Trebuchet MS" panose="020B0603020202020204" pitchFamily="34" charset="0"/>
              </a:rPr>
              <a:t>functions, named-templates modes, attribute sets</a:t>
            </a:r>
            <a:endParaRPr lang="en-GB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3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(partially) Compile instructions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39552" y="1412776"/>
            <a:ext cx="813690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xsl:template match="</a:t>
            </a:r>
            <a:r>
              <a:rPr lang="en-GB" sz="2000" b="1">
                <a:latin typeface="Courier New" panose="02070309020205020404" pitchFamily="49" charset="0"/>
                <a:cs typeface="Courier New" panose="02070309020205020404" pitchFamily="49" charset="0"/>
              </a:rPr>
              <a:t>xsl:choose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" mode="sef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i="1" smtClean="0">
                <a:latin typeface="Trebuchet MS" panose="020B0603020202020204" pitchFamily="34" charset="0"/>
                <a:cs typeface="Courier New" panose="02070309020205020404" pitchFamily="49" charset="0"/>
              </a:rPr>
              <a:t>… verification </a:t>
            </a:r>
            <a:endParaRPr lang="en-GB" sz="1600" i="1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&lt;choose type="item()*"&gt;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xsl:apply-templates select="*" mode="#current"/&gt;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xsl:if test="empty(xsl:otherwise)"&gt;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true/&gt;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empty/&gt;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xsl:if&gt;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choose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GB" sz="1600" b="1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xsl:template match="xsl:when" mode="sef"&gt;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i="1">
                <a:latin typeface="Trebuchet MS" panose="020B0603020202020204" pitchFamily="34" charset="0"/>
                <a:cs typeface="Courier New" panose="02070309020205020404" pitchFamily="49" charset="0"/>
              </a:rPr>
              <a:t>… verification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&lt;xsl:apply-templates select="@test" mode="</a:t>
            </a:r>
            <a:r>
              <a:rPr lang="en-GB" b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create.xpath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xsl:call-template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name="sequence-constructor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"/&gt;</a:t>
            </a:r>
          </a:p>
          <a:p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xsl:template match="xsl:otherwise" mode="sef"&gt;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i="1">
                <a:latin typeface="Trebuchet MS" panose="020B0603020202020204" pitchFamily="34" charset="0"/>
                <a:cs typeface="Courier New" panose="02070309020205020404" pitchFamily="49" charset="0"/>
              </a:rPr>
              <a:t>… verification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&lt;true/&gt;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&lt;xsl:call-template name="sequence-constructor"/&gt;</a:t>
            </a:r>
          </a:p>
          <a:p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3212976"/>
            <a:ext cx="5179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smtClean="0">
                <a:solidFill>
                  <a:srgbClr val="0066FF"/>
                </a:solidFill>
                <a:latin typeface="Trebuchet MS" panose="020B0603020202020204" pitchFamily="34" charset="0"/>
              </a:rPr>
              <a:t>Recursive descent matching </a:t>
            </a:r>
            <a:r>
              <a:rPr lang="en-GB" i="1" smtClean="0">
                <a:solidFill>
                  <a:srgbClr val="0066FF"/>
                </a:solidFill>
                <a:latin typeface="Trebuchet MS" panose="020B0603020202020204" pitchFamily="34" charset="0"/>
                <a:sym typeface="Wingdings" panose="05000000000000000000" pitchFamily="2" charset="2"/>
              </a:rPr>
              <a:t></a:t>
            </a:r>
            <a:r>
              <a:rPr lang="en-GB" i="1" smtClean="0">
                <a:solidFill>
                  <a:srgbClr val="0066FF"/>
                </a:solidFill>
                <a:latin typeface="Trebuchet MS" panose="020B0603020202020204" pitchFamily="34" charset="0"/>
              </a:rPr>
              <a:t> XSLT push mode!</a:t>
            </a:r>
            <a:endParaRPr lang="en-GB" i="1" dirty="0" smtClean="0">
              <a:solidFill>
                <a:srgbClr val="0066FF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56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Compile (local) xsl:variables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5536" y="1340768"/>
            <a:ext cx="5400600" cy="1169551"/>
          </a:xfrm>
          <a:prstGeom prst="rect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&lt;a&gt;</a:t>
            </a:r>
          </a:p>
          <a:p>
            <a:pPr>
              <a:tabLst>
                <a:tab pos="271463" algn="l"/>
              </a:tabLst>
            </a:pP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&lt;xsl:variable name="var1" select="23"/&gt;</a:t>
            </a:r>
            <a:b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&lt;xsl:variable name="var2" select="$var1 + 7"/&gt;</a:t>
            </a:r>
            <a:b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&lt;b var2="{$var2}"/&gt;</a:t>
            </a:r>
          </a:p>
          <a:p>
            <a:pPr>
              <a:tabLst>
                <a:tab pos="271463" algn="l"/>
              </a:tabLst>
            </a:pP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&lt;/a&gt;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88262" y="2260081"/>
            <a:ext cx="4536504" cy="3785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&lt;elem name="Q{}a"…&gt;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&lt;let name="Q{}var1" slot="0"&gt;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&lt;xpath xpath="23"/&gt;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let name="Q{}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var2"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slot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="1"&gt;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 xpath</a:t>
            </a:r>
            <a:r>
              <a:rPr lang="en-GB" sz="1600" b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="$var1 + 7"/&gt;</a:t>
            </a:r>
            <a:endParaRPr lang="en-GB" sz="1600" b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elem name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="Q{}b" …&gt;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&lt;att name="Q{}var2"&gt;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&lt;valueOf&gt;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&lt;xpath xpath="$var2"/&gt;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&lt;/valueOf&gt;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&lt;/att&gt;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elem&gt;</a:t>
            </a: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&lt;/let&gt;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&lt;/let&gt;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&lt;/elem&gt;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Bent Arrow 2"/>
          <p:cNvSpPr/>
          <p:nvPr/>
        </p:nvSpPr>
        <p:spPr>
          <a:xfrm flipV="1">
            <a:off x="827584" y="2420888"/>
            <a:ext cx="1656184" cy="201622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124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latin typeface="Trebuchet MS" panose="020B0603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2" y="3356992"/>
            <a:ext cx="1248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b="1">
                <a:latin typeface="Trebuchet MS" panose="020B0603020202020204" pitchFamily="34" charset="0"/>
              </a:rPr>
              <a:t>Recursive iteration</a:t>
            </a:r>
            <a:endParaRPr lang="en-GB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02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Compile XPath expressions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9512" y="1196752"/>
            <a:ext cx="3600400" cy="784830"/>
          </a:xfrm>
          <a:prstGeom prst="rect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&lt;a&gt;</a:t>
            </a:r>
          </a:p>
          <a:p>
            <a:pPr>
              <a:tabLst>
                <a:tab pos="271463" algn="l"/>
              </a:tabLst>
            </a:pPr>
            <a:r>
              <a:rPr lang="en-GB" sz="900" b="1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&lt;xsl:variable name="var1" select="23"/&gt;</a:t>
            </a:r>
            <a:b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&lt;xsl:variable name="var2" select="$var1 + 7"/&gt;</a:t>
            </a:r>
            <a:b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&lt;b var2="{$var2}"/&gt;</a:t>
            </a:r>
          </a:p>
          <a:p>
            <a:pPr>
              <a:tabLst>
                <a:tab pos="271463" algn="l"/>
              </a:tabLst>
            </a:pPr>
            <a:r>
              <a:rPr lang="en-GB" sz="9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&lt;/a&gt;</a:t>
            </a:r>
            <a:endParaRPr lang="en-GB" sz="9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1844824"/>
            <a:ext cx="4320480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&lt;elem name="Q{}a"…&gt;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200000"/>
              </a:lnSpc>
            </a:pP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&lt;let name="Q{}var1" slot="0"&gt;</a:t>
            </a:r>
          </a:p>
          <a:p>
            <a:pPr>
              <a:lnSpc>
                <a:spcPct val="200000"/>
              </a:lnSpc>
            </a:pP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&lt;xpath xpath="23"/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let name="Q{}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var2"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slot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="1"&gt;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200000"/>
              </a:lnSpc>
            </a:pP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xpath xpath</a:t>
            </a:r>
            <a:r>
              <a:rPr lang="en-GB" sz="1600" b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="$var1 + 7"/&gt;</a:t>
            </a:r>
            <a:endParaRPr lang="en-GB" sz="1600" b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elem name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="Q{}b" …&gt;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200000"/>
              </a:lnSpc>
            </a:pP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&lt;att name="Q{}var2"&gt;</a:t>
            </a:r>
          </a:p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&lt;valueOf&gt;</a:t>
            </a:r>
          </a:p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&lt;xpath xpath="$var2"/&gt; …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594887" y="2420888"/>
            <a:ext cx="1506771" cy="43204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tx1"/>
                </a:solidFill>
              </a:rPr>
              <a:t>$vars:=map{}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594887" y="3368486"/>
            <a:ext cx="345638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71463" algn="l"/>
              </a:tabLst>
            </a:pPr>
            <a:r>
              <a:rPr lang="en-GB" smtClean="0">
                <a:solidFill>
                  <a:schemeClr val="tx1"/>
                </a:solidFill>
              </a:rPr>
              <a:t>$vars:=map{</a:t>
            </a:r>
            <a:br>
              <a:rPr lang="en-GB" smtClean="0">
                <a:solidFill>
                  <a:schemeClr val="tx1"/>
                </a:solidFill>
              </a:rPr>
            </a:br>
            <a:r>
              <a:rPr lang="en-GB" smtClean="0">
                <a:solidFill>
                  <a:schemeClr val="tx1"/>
                </a:solidFill>
              </a:rPr>
              <a:t>	Q{}var1:{slot:0,type:xs:integer}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72000" y="4946238"/>
            <a:ext cx="3456384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71463" algn="l"/>
              </a:tabLst>
            </a:pPr>
            <a:r>
              <a:rPr lang="en-GB" smtClean="0">
                <a:solidFill>
                  <a:schemeClr val="tx1"/>
                </a:solidFill>
              </a:rPr>
              <a:t>$vars:=map{</a:t>
            </a:r>
            <a:br>
              <a:rPr lang="en-GB" smtClean="0">
                <a:solidFill>
                  <a:schemeClr val="tx1"/>
                </a:solidFill>
              </a:rPr>
            </a:br>
            <a:r>
              <a:rPr lang="en-GB" smtClean="0">
                <a:solidFill>
                  <a:schemeClr val="tx1"/>
                </a:solidFill>
              </a:rPr>
              <a:t>	Q{}var1:{slot:0,type:xs:integer},</a:t>
            </a:r>
          </a:p>
          <a:p>
            <a:pPr>
              <a:tabLst>
                <a:tab pos="271463" algn="l"/>
              </a:tabLst>
            </a:pPr>
            <a:r>
              <a:rPr lang="en-GB" smtClean="0">
                <a:solidFill>
                  <a:schemeClr val="tx1"/>
                </a:solidFill>
              </a:rPr>
              <a:t>	Q</a:t>
            </a:r>
            <a:r>
              <a:rPr lang="en-GB">
                <a:solidFill>
                  <a:schemeClr val="tx1"/>
                </a:solidFill>
              </a:rPr>
              <a:t>{}</a:t>
            </a:r>
            <a:r>
              <a:rPr lang="en-GB" smtClean="0">
                <a:solidFill>
                  <a:schemeClr val="tx1"/>
                </a:solidFill>
              </a:rPr>
              <a:t>var2:{slot:1,type:xs:integer}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47864" y="2996952"/>
            <a:ext cx="4392488" cy="32152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&lt;int val="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23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 type="xs:integer"/&gt;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05414" y="5949280"/>
            <a:ext cx="4987066" cy="32152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&lt;varRef name="Q{}var2}" slot="1"… /&gt;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65452" y="4005064"/>
            <a:ext cx="4715253" cy="913286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 anchorCtr="0">
            <a:noAutofit/>
          </a:bodyPr>
          <a:lstStyle/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&lt;arith calc="i+i" type="xs:integer"&gt;</a:t>
            </a:r>
            <a:b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&lt;varRef name="Q{}var1}" slot="0"… /&gt;</a:t>
            </a:r>
          </a:p>
          <a:p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int val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="7"/&gt; …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90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Static (xslt) type checking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79512" y="1196752"/>
            <a:ext cx="6143566" cy="2031325"/>
          </a:xfrm>
          <a:prstGeom prst="rect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&lt;xsl:template name="A" as="xs:string+"&gt;…</a:t>
            </a:r>
          </a:p>
          <a:p>
            <a:endParaRPr lang="en-GB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… </a:t>
            </a:r>
          </a:p>
          <a:p>
            <a:pPr>
              <a:tabLst>
                <a:tab pos="271463" algn="l"/>
              </a:tabLst>
            </a:pPr>
            <a:r>
              <a:rPr lang="en-GB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&lt;xsl:variable name="var1" as="xs:string"&gt;</a:t>
            </a:r>
          </a:p>
          <a:p>
            <a:pPr>
              <a:tabLst>
                <a:tab pos="271463" algn="l"/>
              </a:tabLst>
            </a:pPr>
            <a:r>
              <a:rPr lang="en-GB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&lt;call-template name="A"/&gt;</a:t>
            </a:r>
            <a:b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&lt;/xsl:variable&gt;</a:t>
            </a:r>
            <a:b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endParaRPr lang="en-GB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27584" y="4039882"/>
            <a:ext cx="1506771" cy="43204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tx1"/>
                </a:solidFill>
              </a:rPr>
              <a:t>$vars:=map{}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716016" y="2564904"/>
            <a:ext cx="3456384" cy="5760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71463" algn="l"/>
              </a:tabLst>
            </a:pPr>
            <a:r>
              <a:rPr lang="en-GB" smtClean="0">
                <a:solidFill>
                  <a:schemeClr val="tx1"/>
                </a:solidFill>
              </a:rPr>
              <a:t>$namedTemplates := map{</a:t>
            </a:r>
            <a:br>
              <a:rPr lang="en-GB" smtClean="0">
                <a:solidFill>
                  <a:schemeClr val="tx1"/>
                </a:solidFill>
              </a:rPr>
            </a:br>
            <a:r>
              <a:rPr lang="en-GB" smtClean="0">
                <a:solidFill>
                  <a:schemeClr val="tx1"/>
                </a:solidFill>
              </a:rPr>
              <a:t>	Q{}A:{id:0,type:xs:string+}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3362349"/>
            <a:ext cx="5040560" cy="255454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let name="Q{}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var1"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slot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="0"&gt;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200000"/>
              </a:lnSpc>
            </a:pP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600" b="1" u="sng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&lt;check card="1" type="xs:string"&gt;</a:t>
            </a:r>
          </a:p>
          <a:p>
            <a:pPr>
              <a:lnSpc>
                <a:spcPct val="200000"/>
              </a:lnSpc>
            </a:pP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&lt;callT name="Q{}A"/&gt;</a:t>
            </a:r>
          </a:p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&lt;/check&gt;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200000"/>
              </a:lnSpc>
            </a:pP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GB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94886" y="5052798"/>
            <a:ext cx="3456384" cy="86409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271463" algn="l"/>
              </a:tabLst>
            </a:pPr>
            <a:r>
              <a:rPr lang="en-GB" smtClean="0">
                <a:solidFill>
                  <a:schemeClr val="tx1"/>
                </a:solidFill>
              </a:rPr>
              <a:t>$vars:=map{</a:t>
            </a:r>
            <a:br>
              <a:rPr lang="en-GB" smtClean="0">
                <a:solidFill>
                  <a:schemeClr val="tx1"/>
                </a:solidFill>
              </a:rPr>
            </a:br>
            <a:r>
              <a:rPr lang="en-GB" smtClean="0">
                <a:solidFill>
                  <a:schemeClr val="tx1"/>
                </a:solidFill>
              </a:rPr>
              <a:t>	Q{}var1:{slot:0,type:xs:string}</a:t>
            </a:r>
          </a:p>
        </p:txBody>
      </p:sp>
    </p:spTree>
    <p:extLst>
      <p:ext uri="{BB962C8B-B14F-4D97-AF65-F5344CB8AC3E}">
        <p14:creationId xmlns:p14="http://schemas.microsoft.com/office/powerpoint/2010/main" val="417935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Template rules – i 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25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51520" y="2167445"/>
            <a:ext cx="5092383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&lt;templateRule prec</a:t>
            </a:r>
            <a:r>
              <a:rPr lang="en-GB" sz="14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="1" </a:t>
            </a:r>
            <a:r>
              <a: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seq="</a:t>
            </a:r>
            <a:r>
              <a:rPr lang="en-GB" sz="14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0" …&gt;</a:t>
            </a:r>
            <a:endParaRPr lang="en-GB" sz="1400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&lt;xpath </a:t>
            </a:r>
            <a:r>
              <a:rPr lang="en-GB" sz="1400" b="1" i="1" u="sng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role="match"</a:t>
            </a:r>
            <a:r>
              <a:rPr lang="en-GB" sz="14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xpath</a:t>
            </a:r>
            <a:r>
              <a:rPr lang="en-GB" sz="14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="p"… /&gt;</a:t>
            </a:r>
            <a:r>
              <a:rPr lang="en-GB" sz="14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…</a:t>
            </a:r>
            <a:endParaRPr lang="en-GB" sz="1400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4" y="2708920"/>
            <a:ext cx="5544616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&lt;templateRule prec</a:t>
            </a:r>
            <a:r>
              <a:rPr lang="en-GB" sz="14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="1" </a:t>
            </a:r>
            <a:r>
              <a: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</a:t>
            </a:r>
            <a:r>
              <a:rPr lang="en-GB" sz="14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="1"… &gt;</a:t>
            </a:r>
            <a:endParaRPr lang="en-GB" sz="1400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r>
              <a: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&lt;xpath </a:t>
            </a:r>
            <a:r>
              <a:rPr lang="en-GB" sz="1400" b="1" i="1" u="sng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role="match"</a:t>
            </a:r>
            <a:r>
              <a:rPr lang="en-GB" sz="14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xpath</a:t>
            </a:r>
            <a:r>
              <a:rPr lang="en-GB" sz="1400" b="1" i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="p[code]"… /&gt;</a:t>
            </a:r>
            <a:r>
              <a:rPr lang="en-GB" sz="1400" b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…</a:t>
            </a:r>
            <a:endParaRPr lang="en-GB" sz="1400" b="1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79512" y="1412776"/>
            <a:ext cx="4032448" cy="584775"/>
          </a:xfrm>
          <a:prstGeom prst="rect">
            <a:avLst/>
          </a:prstGeom>
          <a:solidFill>
            <a:srgbClr val="FFB3B3"/>
          </a:solidFill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&lt;xsl:template match="p"/&gt; &lt;xsl:template match="p[code]"/&gt;</a:t>
            </a: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344560" y="3490736"/>
            <a:ext cx="7323784" cy="1889631"/>
            <a:chOff x="344560" y="3645024"/>
            <a:chExt cx="7323784" cy="1889631"/>
          </a:xfrm>
        </p:grpSpPr>
        <p:sp>
          <p:nvSpPr>
            <p:cNvPr id="9" name="Rectangle 8"/>
            <p:cNvSpPr/>
            <p:nvPr/>
          </p:nvSpPr>
          <p:spPr>
            <a:xfrm>
              <a:off x="344560" y="3645024"/>
              <a:ext cx="5739608" cy="738664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&lt;templateRule prec</a:t>
              </a:r>
              <a:r>
                <a:rPr lang="en-GB" sz="14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="1" </a:t>
              </a:r>
              <a:r>
                <a: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</a:t>
              </a:r>
              <a:r>
                <a:rPr lang="en-GB" sz="14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="0"… &gt;</a:t>
              </a:r>
              <a:endPara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&lt;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axis 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role="match" name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="child" type="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element()*"…</a:t>
              </a:r>
              <a:b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q.local=='p';"/&gt;</a:t>
              </a:r>
              <a:endParaRPr lang="en-GB" sz="14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67544" y="4365104"/>
              <a:ext cx="7200800" cy="116955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&lt;templateRule prec</a:t>
              </a:r>
              <a:r>
                <a:rPr lang="en-GB" sz="14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="1" </a:t>
              </a:r>
              <a:r>
                <a: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</a:t>
              </a:r>
              <a:r>
                <a:rPr lang="en-GB" sz="14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="1"… &gt;</a:t>
              </a:r>
              <a:endParaRPr lang="en-GB" sz="14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filter role="match" type="element()*" 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 &gt;</a:t>
              </a:r>
              <a:endParaRPr lang="en-GB" sz="14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&lt;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axis name="child" type="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element()*"… 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q.local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=='p';"/&gt;</a:t>
              </a:r>
              <a:endParaRPr lang="en-GB" sz="14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fn name="exists" type="xs:boolean"&gt;</a:t>
              </a:r>
            </a:p>
            <a:p>
              <a:pPr lvl="0"/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axis name="child" type="element()*" 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 q.local</a:t>
              </a:r>
              <a:r>
                <a: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=='code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';"/&gt;</a:t>
              </a:r>
              <a:endParaRPr lang="en-GB" sz="14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971220" y="3703685"/>
            <a:ext cx="4176463" cy="2326895"/>
            <a:chOff x="2987824" y="3911344"/>
            <a:chExt cx="4176463" cy="2326895"/>
          </a:xfrm>
        </p:grpSpPr>
        <p:sp>
          <p:nvSpPr>
            <p:cNvPr id="28" name="Rounded Rectangle 27"/>
            <p:cNvSpPr/>
            <p:nvPr/>
          </p:nvSpPr>
          <p:spPr>
            <a:xfrm>
              <a:off x="4067944" y="3911344"/>
              <a:ext cx="1800200" cy="237736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987824" y="4653136"/>
              <a:ext cx="1800200" cy="237736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48444" y="5868907"/>
              <a:ext cx="4015843" cy="3693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Context item type for template body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cxnSp>
          <p:nvCxnSpPr>
            <p:cNvPr id="32" name="Straight Connector 31"/>
            <p:cNvCxnSpPr>
              <a:stCxn id="30" idx="0"/>
              <a:endCxn id="29" idx="2"/>
            </p:cNvCxnSpPr>
            <p:nvPr/>
          </p:nvCxnSpPr>
          <p:spPr>
            <a:xfrm flipH="1" flipV="1">
              <a:off x="3887924" y="4890872"/>
              <a:ext cx="1268442" cy="978035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30" idx="0"/>
              <a:endCxn id="28" idx="2"/>
            </p:cNvCxnSpPr>
            <p:nvPr/>
          </p:nvCxnSpPr>
          <p:spPr>
            <a:xfrm flipH="1" flipV="1">
              <a:off x="4968044" y="4149080"/>
              <a:ext cx="188322" cy="1719827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6084168" y="2374612"/>
            <a:ext cx="1672608" cy="2232248"/>
            <a:chOff x="6084168" y="2518737"/>
            <a:chExt cx="1672608" cy="2232248"/>
          </a:xfrm>
        </p:grpSpPr>
        <p:sp>
          <p:nvSpPr>
            <p:cNvPr id="40" name="U-Turn Arrow 39"/>
            <p:cNvSpPr/>
            <p:nvPr/>
          </p:nvSpPr>
          <p:spPr>
            <a:xfrm rot="5400000">
              <a:off x="5472100" y="3130805"/>
              <a:ext cx="2232248" cy="1008112"/>
            </a:xfrm>
            <a:prstGeom prst="utur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6084168" y="3058688"/>
              <a:ext cx="1672608" cy="86409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Compile these as XPaths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89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Template rules – ii 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26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2600" y="1402323"/>
            <a:ext cx="4032448" cy="461665"/>
          </a:xfrm>
          <a:prstGeom prst="rect">
            <a:avLst/>
          </a:prstGeom>
          <a:solidFill>
            <a:srgbClr val="FFB3B3"/>
          </a:solidFill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&lt;xsl:template match="p"/&gt;</a:t>
            </a:r>
            <a:b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&lt;xsl:template match="p[code]"/&gt;</a:t>
            </a: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55696" y="1840992"/>
            <a:ext cx="7258304" cy="1523551"/>
            <a:chOff x="351800" y="3660880"/>
            <a:chExt cx="7258304" cy="1523551"/>
          </a:xfrm>
        </p:grpSpPr>
        <p:sp>
          <p:nvSpPr>
            <p:cNvPr id="9" name="Rectangle 8"/>
            <p:cNvSpPr/>
            <p:nvPr/>
          </p:nvSpPr>
          <p:spPr>
            <a:xfrm>
              <a:off x="351800" y="3660880"/>
              <a:ext cx="5739608" cy="64633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en-GB" sz="12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&lt;templateRule prec</a:t>
              </a:r>
              <a:r>
                <a:rPr lang="en-GB" sz="12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="1" </a:t>
              </a:r>
              <a:r>
                <a:rPr lang="en-GB" sz="12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</a:t>
              </a:r>
              <a:r>
                <a:rPr lang="en-GB" sz="12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="0"… &gt;</a:t>
              </a:r>
              <a:endParaRPr lang="en-GB" sz="12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&lt;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axis 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role="match" name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="child" type="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element()*"…</a:t>
              </a:r>
              <a:b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q.local=='p';"/&gt;</a:t>
              </a:r>
              <a:endParaRPr lang="en-GB" sz="12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09304" y="4168768"/>
              <a:ext cx="7200800" cy="1015663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/>
              <a:r>
                <a:rPr lang="en-GB" sz="12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&lt;templateRule prec</a:t>
              </a:r>
              <a:r>
                <a:rPr lang="en-GB" sz="12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="1" </a:t>
              </a:r>
              <a:r>
                <a:rPr lang="en-GB" sz="12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seq</a:t>
              </a:r>
              <a:r>
                <a:rPr lang="en-GB" sz="1200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="1"… &gt;</a:t>
              </a:r>
              <a:endParaRPr lang="en-GB" sz="1200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2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filter role="match" type="element()*" 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 &gt;</a:t>
              </a:r>
              <a:endParaRPr lang="en-GB" sz="12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&lt;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axis name="child" type="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element()*"… 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q.local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=='p';"/&gt;</a:t>
              </a:r>
              <a:endParaRPr lang="en-GB" sz="12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/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fn name="exists" type="xs:boolean"&gt;</a:t>
              </a:r>
            </a:p>
            <a:p>
              <a:pPr lvl="0"/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axis name="child" type="element()*" 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… q.local</a:t>
              </a:r>
              <a:r>
                <a:rPr lang="en-GB" sz="12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=='code</a:t>
              </a:r>
              <a:r>
                <a:rPr lang="en-GB" sz="12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';"/&gt;</a:t>
              </a:r>
              <a:endParaRPr lang="en-GB" sz="1200" b="1" i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41032" y="2060848"/>
            <a:ext cx="7775784" cy="3456222"/>
            <a:chOff x="341032" y="2060848"/>
            <a:chExt cx="7775784" cy="3456222"/>
          </a:xfrm>
        </p:grpSpPr>
        <p:grpSp>
          <p:nvGrpSpPr>
            <p:cNvPr id="21" name="Group 20"/>
            <p:cNvGrpSpPr/>
            <p:nvPr/>
          </p:nvGrpSpPr>
          <p:grpSpPr>
            <a:xfrm>
              <a:off x="341032" y="3599564"/>
              <a:ext cx="7201536" cy="1917506"/>
              <a:chOff x="136512" y="4020920"/>
              <a:chExt cx="7201536" cy="191750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36512" y="4020920"/>
                <a:ext cx="7201536" cy="52322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en-GB" sz="1400" b="1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&lt;templateRule prec</a:t>
                </a:r>
                <a:r>
                  <a:rPr lang="en-GB" sz="1400" b="1" smtClean="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="1" </a:t>
                </a:r>
                <a:r>
                  <a:rPr lang="en-GB" sz="1400" b="1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seq</a:t>
                </a:r>
                <a:r>
                  <a:rPr lang="en-GB" sz="1400" b="1" smtClean="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="0"…       &gt;</a:t>
                </a:r>
                <a:endPara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/>
                <a:r>
                  <a:rPr lang="en-GB" sz="1400" b="1" i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en-GB" sz="1400" b="1" i="1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&lt;p.nodeTest test="element</a:t>
                </a:r>
                <a:r>
                  <a:rPr lang="en-GB" sz="1400" b="1" i="1" smtClean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()*" role="match" …q.local=='p';"/&gt;</a:t>
                </a:r>
                <a:endParaRPr lang="en-GB" sz="1400" b="1" i="1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63656" y="4768875"/>
                <a:ext cx="6565376" cy="1169551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en-GB" sz="1400" b="1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&lt;templateRule prec</a:t>
                </a:r>
                <a:r>
                  <a:rPr lang="en-GB" sz="1400" b="1" smtClean="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="1" </a:t>
                </a:r>
                <a:r>
                  <a:rPr lang="en-GB" sz="1400" b="1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seq</a:t>
                </a:r>
                <a:r>
                  <a:rPr lang="en-GB" sz="1400" b="1" smtClean="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="1"…      &gt;</a:t>
                </a:r>
                <a:endParaRPr lang="en-GB" sz="1400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/>
                <a:r>
                  <a:rPr lang="en-GB" sz="1400" b="1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en-GB" sz="1400" b="1" i="1" smtClean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en-GB" sz="1400" b="1" i="1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p.withPredicate role="match" type="element()*"&gt;</a:t>
                </a:r>
              </a:p>
              <a:p>
                <a:pPr lvl="0"/>
                <a:r>
                  <a:rPr lang="en-GB" sz="1400" b="1" i="1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GB" sz="1400" b="1" i="1" smtClean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en-GB" sz="1400" b="1" i="1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p.nodeTest test="element()*" </a:t>
                </a:r>
                <a:r>
                  <a:rPr lang="en-GB" sz="1400" b="1" i="1" smtClean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… q.local</a:t>
                </a:r>
                <a:r>
                  <a:rPr lang="en-GB" sz="1400" b="1" i="1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=='p</a:t>
                </a:r>
                <a:r>
                  <a:rPr lang="en-GB" sz="1400" b="1" i="1" smtClean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';"/&gt;</a:t>
                </a:r>
                <a:endParaRPr lang="en-GB" sz="1400" b="1" i="1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/>
                <a:r>
                  <a:rPr lang="en-GB" sz="1400" b="1" i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GB" sz="1400" b="1" i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en-GB" sz="1400" b="1" i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fn name="exists" type="xs:boolean"&gt;</a:t>
                </a:r>
              </a:p>
              <a:p>
                <a:pPr lvl="0"/>
                <a:r>
                  <a:rPr lang="en-GB" sz="1400" b="1" i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</a:t>
                </a:r>
                <a:r>
                  <a:rPr lang="en-GB" sz="1400" b="1" i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&lt;</a:t>
                </a:r>
                <a:r>
                  <a:rPr lang="en-GB" sz="1400" b="1" i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axis name="child" type="</a:t>
                </a:r>
                <a:r>
                  <a:rPr lang="en-GB" sz="1400" b="1" i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element…q.local</a:t>
                </a:r>
                <a:r>
                  <a:rPr lang="en-GB" sz="1400" b="1" i="1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=='code</a:t>
                </a:r>
                <a:r>
                  <a:rPr lang="en-GB" sz="1400" b="1" i="1" smtClean="0">
                    <a:solidFill>
                      <a:srgbClr val="FF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';"/&gt;</a:t>
                </a:r>
                <a:endParaRPr lang="en-GB" sz="1400" b="1" i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444208" y="2060848"/>
              <a:ext cx="1672608" cy="2232248"/>
              <a:chOff x="6450128" y="2708920"/>
              <a:chExt cx="1672608" cy="2232248"/>
            </a:xfrm>
          </p:grpSpPr>
          <p:sp>
            <p:nvSpPr>
              <p:cNvPr id="31" name="U-Turn Arrow 30"/>
              <p:cNvSpPr/>
              <p:nvPr/>
            </p:nvSpPr>
            <p:spPr>
              <a:xfrm rot="5400000">
                <a:off x="5894556" y="3320988"/>
                <a:ext cx="2232248" cy="1008112"/>
              </a:xfrm>
              <a:prstGeom prst="utur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6450128" y="3387909"/>
                <a:ext cx="1672608" cy="86409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>
                    <a:latin typeface="Trebuchet MS" panose="020B0603020202020204" pitchFamily="34" charset="0"/>
                  </a:rPr>
                  <a:t>Convert to patterns</a:t>
                </a:r>
                <a:endParaRPr lang="en-GB">
                  <a:latin typeface="Trebuchet MS" panose="020B0603020202020204" pitchFamily="34" charset="0"/>
                </a:endParaRP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2483768" y="3522620"/>
            <a:ext cx="3511536" cy="2555780"/>
            <a:chOff x="2483768" y="3522620"/>
            <a:chExt cx="3511536" cy="2555780"/>
          </a:xfrm>
        </p:grpSpPr>
        <p:sp>
          <p:nvSpPr>
            <p:cNvPr id="35" name="TextBox 34"/>
            <p:cNvSpPr txBox="1"/>
            <p:nvPr/>
          </p:nvSpPr>
          <p:spPr>
            <a:xfrm>
              <a:off x="3798245" y="3522620"/>
              <a:ext cx="1713931" cy="33855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sz="1600" smtClean="0">
                  <a:latin typeface="Trebuchet MS" panose="020B0603020202020204" pitchFamily="34" charset="0"/>
                </a:rPr>
                <a:t>prio="0" rank="0"</a:t>
              </a:r>
              <a:endParaRPr lang="en-GB" sz="1600" dirty="0" smtClean="0">
                <a:latin typeface="Trebuchet MS" panose="020B0603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83768" y="5709068"/>
              <a:ext cx="3167855" cy="36933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Default priority; sort by rank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36" idx="0"/>
              <a:endCxn id="35" idx="2"/>
            </p:cNvCxnSpPr>
            <p:nvPr/>
          </p:nvCxnSpPr>
          <p:spPr>
            <a:xfrm flipV="1">
              <a:off x="4067696" y="3861174"/>
              <a:ext cx="587515" cy="1847894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stCxn id="36" idx="0"/>
              <a:endCxn id="13" idx="2"/>
            </p:cNvCxnSpPr>
            <p:nvPr/>
          </p:nvCxnSpPr>
          <p:spPr>
            <a:xfrm flipV="1">
              <a:off x="4067696" y="4631650"/>
              <a:ext cx="1012935" cy="1077418"/>
            </a:xfrm>
            <a:prstGeom prst="line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165957" y="4293096"/>
              <a:ext cx="1829347" cy="338554"/>
            </a:xfrm>
            <a:prstGeom prst="rect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sz="1600" smtClean="0">
                  <a:latin typeface="Trebuchet MS" panose="020B0603020202020204" pitchFamily="34" charset="0"/>
                </a:rPr>
                <a:t>prio="0.5 rank="1"</a:t>
              </a:r>
              <a:endParaRPr lang="en-GB" sz="1600" dirty="0" smtClean="0"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006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Component linking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27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7906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smtClean="0">
                <a:latin typeface="Trebuchet MS" panose="020B0603020202020204" pitchFamily="34" charset="0"/>
              </a:rPr>
              <a:t>Link components through binding vectors</a:t>
            </a:r>
            <a:endParaRPr lang="en-GB" sz="3200" dirty="0" smtClean="0">
              <a:latin typeface="Trebuchet MS" panose="020B0603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969129" y="2909424"/>
            <a:ext cx="3960440" cy="2304256"/>
            <a:chOff x="4211960" y="3284984"/>
            <a:chExt cx="3960440" cy="2304256"/>
          </a:xfrm>
        </p:grpSpPr>
        <p:sp>
          <p:nvSpPr>
            <p:cNvPr id="8" name="Rounded Rectangle 7"/>
            <p:cNvSpPr/>
            <p:nvPr/>
          </p:nvSpPr>
          <p:spPr>
            <a:xfrm>
              <a:off x="4355976" y="3356992"/>
              <a:ext cx="3816424" cy="223224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mtClean="0">
                  <a:latin typeface="Trebuchet MS" panose="020B0603020202020204" pitchFamily="34" charset="0"/>
                </a:rPr>
                <a:t>mode C</a:t>
              </a:r>
              <a:br>
                <a:rPr lang="en-GB" smtClean="0">
                  <a:latin typeface="Trebuchet MS" panose="020B0603020202020204" pitchFamily="34" charset="0"/>
                </a:rPr>
              </a:br>
              <a:r>
                <a:rPr lang="en-GB" smtClean="0">
                  <a:latin typeface="Trebuchet MS" panose="020B0603020202020204" pitchFamily="34" charset="0"/>
                </a:rPr>
                <a:t>…</a:t>
              </a:r>
            </a:p>
            <a:p>
              <a:r>
                <a:rPr lang="en-GB" smtClean="0">
                  <a:latin typeface="Trebuchet MS" panose="020B0603020202020204" pitchFamily="34" charset="0"/>
                </a:rPr>
                <a:t>  callT name="A" </a:t>
              </a:r>
            </a:p>
            <a:p>
              <a:r>
                <a:rPr lang="en-GB" smtClean="0">
                  <a:latin typeface="Trebuchet MS" panose="020B0603020202020204" pitchFamily="34" charset="0"/>
                </a:rPr>
                <a:t>  applyT mode="B"</a:t>
              </a:r>
              <a:br>
                <a:rPr lang="en-GB" smtClean="0">
                  <a:latin typeface="Trebuchet MS" panose="020B0603020202020204" pitchFamily="34" charset="0"/>
                </a:rPr>
              </a:br>
              <a:r>
                <a:rPr lang="en-GB" smtClean="0">
                  <a:latin typeface="Trebuchet MS" panose="020B0603020202020204" pitchFamily="34" charset="0"/>
                </a:rPr>
                <a:t>  gVarRef name="Q{}D"</a:t>
              </a:r>
            </a:p>
            <a:p>
              <a:r>
                <a:rPr lang="en-GB" smtClean="0">
                  <a:latin typeface="Trebuchet MS" panose="020B0603020202020204" pitchFamily="34" charset="0"/>
                </a:rPr>
                <a:t>  applyT </a:t>
              </a:r>
              <a:r>
                <a:rPr lang="en-GB">
                  <a:latin typeface="Trebuchet MS" panose="020B0603020202020204" pitchFamily="34" charset="0"/>
                </a:rPr>
                <a:t>mode</a:t>
              </a:r>
              <a:r>
                <a:rPr lang="en-GB" smtClean="0">
                  <a:latin typeface="Trebuchet MS" panose="020B0603020202020204" pitchFamily="34" charset="0"/>
                </a:rPr>
                <a:t>="C"</a:t>
              </a:r>
            </a:p>
            <a:p>
              <a:r>
                <a:rPr lang="en-GB">
                  <a:latin typeface="Trebuchet MS" panose="020B0603020202020204" pitchFamily="34" charset="0"/>
                </a:rPr>
                <a:t> </a:t>
              </a:r>
              <a:r>
                <a:rPr lang="en-GB" smtClean="0">
                  <a:latin typeface="Trebuchet MS" panose="020B0603020202020204" pitchFamily="34" charset="0"/>
                </a:rPr>
                <a:t> ufCall name="Q{f}c"</a:t>
              </a:r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211960" y="3284984"/>
              <a:ext cx="288031" cy="28803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9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413305" y="4958752"/>
            <a:ext cx="1621520" cy="864096"/>
            <a:chOff x="1403648" y="3501008"/>
            <a:chExt cx="1621520" cy="864096"/>
          </a:xfrm>
        </p:grpSpPr>
        <p:sp>
          <p:nvSpPr>
            <p:cNvPr id="6" name="Rounded Rectangle 5"/>
            <p:cNvSpPr/>
            <p:nvPr/>
          </p:nvSpPr>
          <p:spPr>
            <a:xfrm>
              <a:off x="1547663" y="3645024"/>
              <a:ext cx="1477505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>
                  <a:latin typeface="Trebuchet MS" panose="020B0603020202020204" pitchFamily="34" charset="0"/>
                </a:rPr>
                <a:t>m</a:t>
              </a:r>
              <a:r>
                <a:rPr lang="en-GB" smtClean="0">
                  <a:latin typeface="Trebuchet MS" panose="020B0603020202020204" pitchFamily="34" charset="0"/>
                </a:rPr>
                <a:t>ode B</a:t>
              </a:r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403648" y="3501008"/>
              <a:ext cx="288031" cy="28803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8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413208" y="4049444"/>
            <a:ext cx="1621521" cy="864096"/>
            <a:chOff x="1403648" y="4725144"/>
            <a:chExt cx="1621521" cy="864096"/>
          </a:xfrm>
        </p:grpSpPr>
        <p:sp>
          <p:nvSpPr>
            <p:cNvPr id="7" name="Rounded Rectangle 6"/>
            <p:cNvSpPr/>
            <p:nvPr/>
          </p:nvSpPr>
          <p:spPr>
            <a:xfrm>
              <a:off x="1547664" y="4869160"/>
              <a:ext cx="1477505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function f:c()</a:t>
              </a:r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403648" y="4725144"/>
              <a:ext cx="288031" cy="28803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7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97681" y="2271864"/>
            <a:ext cx="1637048" cy="864096"/>
            <a:chOff x="1388121" y="2348880"/>
            <a:chExt cx="1637048" cy="864096"/>
          </a:xfrm>
        </p:grpSpPr>
        <p:sp>
          <p:nvSpPr>
            <p:cNvPr id="5" name="Rounded Rectangle 4"/>
            <p:cNvSpPr/>
            <p:nvPr/>
          </p:nvSpPr>
          <p:spPr>
            <a:xfrm>
              <a:off x="1547664" y="2492896"/>
              <a:ext cx="1477505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named-template A</a:t>
              </a:r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388121" y="2348880"/>
              <a:ext cx="288031" cy="28803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2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413305" y="3185348"/>
            <a:ext cx="1621520" cy="864096"/>
            <a:chOff x="1403648" y="3501008"/>
            <a:chExt cx="1621520" cy="864096"/>
          </a:xfrm>
        </p:grpSpPr>
        <p:sp>
          <p:nvSpPr>
            <p:cNvPr id="18" name="Rounded Rectangle 17"/>
            <p:cNvSpPr/>
            <p:nvPr/>
          </p:nvSpPr>
          <p:spPr>
            <a:xfrm>
              <a:off x="1547663" y="3645024"/>
              <a:ext cx="1477505" cy="7200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Global variable D</a:t>
              </a:r>
              <a:endParaRPr lang="en-GB">
                <a:latin typeface="Trebuchet MS" panose="020B0603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403648" y="3501008"/>
              <a:ext cx="288031" cy="28803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4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5625313" y="2847929"/>
            <a:ext cx="1296144" cy="28803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mtClean="0"/>
              <a:t>2  </a:t>
            </a:r>
            <a:r>
              <a:rPr lang="en-GB" smtClean="0"/>
              <a:t>8  4  9  7</a:t>
            </a:r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6561415" y="3646627"/>
            <a:ext cx="1099983" cy="1496791"/>
            <a:chOff x="6804246" y="4022187"/>
            <a:chExt cx="1099983" cy="1496791"/>
          </a:xfrm>
        </p:grpSpPr>
        <p:sp>
          <p:nvSpPr>
            <p:cNvPr id="21" name="TextBox 20"/>
            <p:cNvSpPr txBox="1"/>
            <p:nvPr/>
          </p:nvSpPr>
          <p:spPr>
            <a:xfrm>
              <a:off x="6804248" y="4022187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bSlot="0"</a:t>
              </a:r>
              <a:endParaRPr lang="en-GB" dirty="0" smtClean="0">
                <a:solidFill>
                  <a:srgbClr val="FFFF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04247" y="4310218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bSlot</a:t>
              </a:r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="1"</a:t>
              </a:r>
              <a:endParaRPr lang="en-GB" dirty="0" smtClean="0">
                <a:solidFill>
                  <a:srgbClr val="FFFF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804248" y="4581128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bSlot</a:t>
              </a:r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="2"</a:t>
              </a:r>
              <a:endParaRPr lang="en-GB" dirty="0" smtClean="0">
                <a:solidFill>
                  <a:srgbClr val="FFFF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04248" y="4869869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bSlot="3"</a:t>
              </a:r>
              <a:endParaRPr lang="en-GB" dirty="0" smtClean="0">
                <a:solidFill>
                  <a:srgbClr val="FFFF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04246" y="5149646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rgbClr val="FFFF00"/>
                  </a:solidFill>
                  <a:latin typeface="Trebuchet MS" panose="020B0603020202020204" pitchFamily="34" charset="0"/>
                </a:rPr>
                <a:t>bSlot="4"</a:t>
              </a:r>
              <a:endParaRPr lang="en-GB" dirty="0" smtClean="0">
                <a:solidFill>
                  <a:srgbClr val="FFFF00"/>
                </a:solidFill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985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Compile-and-run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28</a:t>
            </a:fld>
            <a:r>
              <a:rPr lang="en-GB" smtClean="0"/>
              <a:t>/30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00841" y="1869866"/>
            <a:ext cx="3079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fn:transform(options)</a:t>
            </a:r>
            <a:endParaRPr lang="en-GB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4205603" y="2713987"/>
            <a:ext cx="4203113" cy="1849867"/>
            <a:chOff x="4205603" y="2713987"/>
            <a:chExt cx="4203113" cy="1849867"/>
          </a:xfrm>
        </p:grpSpPr>
        <p:sp>
          <p:nvSpPr>
            <p:cNvPr id="10" name="Folded Corner 9"/>
            <p:cNvSpPr/>
            <p:nvPr/>
          </p:nvSpPr>
          <p:spPr>
            <a:xfrm>
              <a:off x="5220072" y="4055649"/>
              <a:ext cx="737132" cy="508205"/>
            </a:xfrm>
            <a:prstGeom prst="foldedCorner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latin typeface="Trebuchet MS" panose="020B0603020202020204" pitchFamily="34" charset="0"/>
                </a:rPr>
                <a:t>SEF</a:t>
              </a:r>
              <a:endParaRPr lang="en-GB" sz="1600" b="1">
                <a:latin typeface="Trebuchet MS" panose="020B0603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56176" y="2713987"/>
              <a:ext cx="225254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xsl:mode</a:t>
              </a:r>
              <a:b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name="compile"…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0" name="Straight Arrow Connector 19"/>
            <p:cNvCxnSpPr>
              <a:stCxn id="8" idx="3"/>
              <a:endCxn id="10" idx="0"/>
            </p:cNvCxnSpPr>
            <p:nvPr/>
          </p:nvCxnSpPr>
          <p:spPr>
            <a:xfrm>
              <a:off x="4205603" y="2976101"/>
              <a:ext cx="1383035" cy="1079548"/>
            </a:xfrm>
            <a:prstGeom prst="curvedConnector2">
              <a:avLst/>
            </a:prstGeom>
            <a:ln w="762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olded Corner 11"/>
            <p:cNvSpPr/>
            <p:nvPr/>
          </p:nvSpPr>
          <p:spPr>
            <a:xfrm>
              <a:off x="5018609" y="2749365"/>
              <a:ext cx="936104" cy="792088"/>
            </a:xfrm>
            <a:prstGeom prst="foldedCorner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smtClean="0">
                  <a:latin typeface="Trebuchet MS" panose="020B0603020202020204" pitchFamily="34" charset="0"/>
                </a:rPr>
                <a:t>compilerSEF</a:t>
              </a:r>
              <a:endParaRPr lang="en-GB" sz="1400">
                <a:latin typeface="Trebuchet MS" panose="020B0603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27584" y="5013176"/>
            <a:ext cx="1944216" cy="504057"/>
            <a:chOff x="827584" y="5013176"/>
            <a:chExt cx="1944216" cy="504057"/>
          </a:xfrm>
        </p:grpSpPr>
        <p:sp>
          <p:nvSpPr>
            <p:cNvPr id="25" name="Left Arrow 24"/>
            <p:cNvSpPr/>
            <p:nvPr/>
          </p:nvSpPr>
          <p:spPr>
            <a:xfrm>
              <a:off x="827584" y="5157192"/>
              <a:ext cx="1944216" cy="288032"/>
            </a:xfrm>
            <a:prstGeom prst="left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olded Corner 5"/>
            <p:cNvSpPr/>
            <p:nvPr/>
          </p:nvSpPr>
          <p:spPr>
            <a:xfrm>
              <a:off x="1332372" y="5013176"/>
              <a:ext cx="647340" cy="504057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GB" sz="1200" b="1" smtClean="0">
                  <a:latin typeface="Trebuchet MS" panose="020B0603020202020204" pitchFamily="34" charset="0"/>
                </a:rPr>
                <a:t>XML out</a:t>
              </a:r>
              <a:endParaRPr lang="en-GB" sz="1200" b="1">
                <a:latin typeface="Trebuchet MS" panose="020B0603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27584" y="2132856"/>
            <a:ext cx="3378019" cy="2463374"/>
            <a:chOff x="827584" y="2132856"/>
            <a:chExt cx="3378019" cy="2463374"/>
          </a:xfrm>
        </p:grpSpPr>
        <p:sp>
          <p:nvSpPr>
            <p:cNvPr id="15" name="TextBox 14"/>
            <p:cNvSpPr txBox="1"/>
            <p:nvPr/>
          </p:nvSpPr>
          <p:spPr>
            <a:xfrm>
              <a:off x="827584" y="2564905"/>
              <a:ext cx="3240360" cy="2031325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map{</a:t>
              </a:r>
            </a:p>
            <a:p>
              <a:r>
                <a:rPr lang="en-GB">
                  <a:latin typeface="Trebuchet MS" panose="020B0603020202020204" pitchFamily="34" charset="0"/>
                </a:rPr>
                <a:t> </a:t>
              </a:r>
              <a:r>
                <a:rPr lang="en-GB" smtClean="0">
                  <a:latin typeface="Trebuchet MS" panose="020B0603020202020204" pitchFamily="34" charset="0"/>
                </a:rPr>
                <a:t> stylesheet-node:</a:t>
              </a:r>
            </a:p>
            <a:p>
              <a:endParaRPr lang="en-GB" smtClean="0">
                <a:latin typeface="Trebuchet MS" panose="020B0603020202020204" pitchFamily="34" charset="0"/>
              </a:endParaRPr>
            </a:p>
            <a:p>
              <a:r>
                <a:rPr lang="en-GB" smtClean="0">
                  <a:latin typeface="Trebuchet MS" panose="020B0603020202020204" pitchFamily="34" charset="0"/>
                </a:rPr>
                <a:t>  source-node:</a:t>
              </a:r>
            </a:p>
            <a:p>
              <a:endParaRPr lang="en-GB" smtClean="0">
                <a:latin typeface="Trebuchet MS" panose="020B0603020202020204" pitchFamily="34" charset="0"/>
              </a:endParaRPr>
            </a:p>
            <a:p>
              <a:r>
                <a:rPr lang="en-GB" i="1" smtClean="0">
                  <a:latin typeface="Trebuchet MS" panose="020B0603020202020204" pitchFamily="34" charset="0"/>
                </a:rPr>
                <a:t>  stylesheet-params:….</a:t>
              </a:r>
            </a:p>
            <a:p>
              <a:r>
                <a:rPr lang="en-GB">
                  <a:latin typeface="Trebuchet MS" panose="020B0603020202020204" pitchFamily="34" charset="0"/>
                </a:rPr>
                <a:t>}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sp>
          <p:nvSpPr>
            <p:cNvPr id="5" name="Folded Corner 4"/>
            <p:cNvSpPr/>
            <p:nvPr/>
          </p:nvSpPr>
          <p:spPr>
            <a:xfrm>
              <a:off x="3382517" y="3411270"/>
              <a:ext cx="612068" cy="548969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smtClean="0">
                  <a:latin typeface="Trebuchet MS" panose="020B0603020202020204" pitchFamily="34" charset="0"/>
                </a:rPr>
                <a:t>XML in</a:t>
              </a:r>
              <a:endParaRPr lang="en-GB" sz="1200" b="1">
                <a:latin typeface="Trebuchet MS" panose="020B0603020202020204" pitchFamily="34" charset="0"/>
              </a:endParaRPr>
            </a:p>
          </p:txBody>
        </p:sp>
        <p:sp>
          <p:nvSpPr>
            <p:cNvPr id="8" name="Folded Corner 7"/>
            <p:cNvSpPr/>
            <p:nvPr/>
          </p:nvSpPr>
          <p:spPr>
            <a:xfrm>
              <a:off x="3320910" y="2667218"/>
              <a:ext cx="884693" cy="617766"/>
            </a:xfrm>
            <a:prstGeom prst="foldedCorner">
              <a:avLst/>
            </a:prstGeom>
            <a:solidFill>
              <a:srgbClr val="FFDDDD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XSLT</a:t>
              </a:r>
              <a:endParaRPr lang="en-GB" sz="1600" b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827584" y="2132856"/>
              <a:ext cx="1944216" cy="432049"/>
            </a:xfrm>
            <a:prstGeom prst="line">
              <a:avLst/>
            </a:prstGeom>
            <a:ln w="571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763256" y="2132856"/>
              <a:ext cx="304688" cy="432049"/>
            </a:xfrm>
            <a:prstGeom prst="line">
              <a:avLst/>
            </a:prstGeom>
            <a:ln w="57150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2578544" y="3960239"/>
            <a:ext cx="4320413" cy="1509956"/>
            <a:chOff x="2578544" y="3960239"/>
            <a:chExt cx="4320413" cy="1509956"/>
          </a:xfrm>
        </p:grpSpPr>
        <p:sp>
          <p:nvSpPr>
            <p:cNvPr id="21" name="TextBox 20"/>
            <p:cNvSpPr txBox="1"/>
            <p:nvPr/>
          </p:nvSpPr>
          <p:spPr>
            <a:xfrm>
              <a:off x="2578544" y="4823864"/>
              <a:ext cx="43204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SaxonJS.transform({</a:t>
              </a:r>
            </a:p>
            <a:p>
              <a:r>
                <a:rPr lang="en-GB" b="1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source-node: ,sef-node:  })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32" name="Straight Connector 31"/>
            <p:cNvCxnSpPr>
              <a:stCxn id="10" idx="2"/>
            </p:cNvCxnSpPr>
            <p:nvPr/>
          </p:nvCxnSpPr>
          <p:spPr>
            <a:xfrm>
              <a:off x="5588638" y="4563854"/>
              <a:ext cx="645903" cy="723970"/>
            </a:xfrm>
            <a:prstGeom prst="line">
              <a:avLst/>
            </a:prstGeom>
            <a:ln w="57150">
              <a:solidFill>
                <a:schemeClr val="accent5">
                  <a:lumMod val="75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5" idx="2"/>
            </p:cNvCxnSpPr>
            <p:nvPr/>
          </p:nvCxnSpPr>
          <p:spPr>
            <a:xfrm>
              <a:off x="3688551" y="3960239"/>
              <a:ext cx="955457" cy="1304965"/>
            </a:xfrm>
            <a:prstGeom prst="line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530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Development with </a:t>
            </a:r>
            <a:r>
              <a:rPr lang="en-GB" i="1" smtClean="0"/>
              <a:t>the oracle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29</a:t>
            </a:fld>
            <a:r>
              <a:rPr lang="en-GB" smtClean="0"/>
              <a:t>/22</a:t>
            </a:r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899592" y="2849099"/>
            <a:ext cx="2304257" cy="1018043"/>
            <a:chOff x="538794" y="2786680"/>
            <a:chExt cx="2465618" cy="579604"/>
          </a:xfrm>
        </p:grpSpPr>
        <p:sp>
          <p:nvSpPr>
            <p:cNvPr id="4" name="Rectangle 3"/>
            <p:cNvSpPr/>
            <p:nvPr/>
          </p:nvSpPr>
          <p:spPr>
            <a:xfrm>
              <a:off x="538794" y="2786680"/>
              <a:ext cx="1926262" cy="2102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algn="ctr"/>
              <a:r>
                <a:rPr lang="en-GB" i="1" smtClean="0">
                  <a:solidFill>
                    <a:srgbClr val="FF3333"/>
                  </a:solidFill>
                  <a:latin typeface="Trebuchet MS" panose="020B0603020202020204" pitchFamily="34" charset="0"/>
                </a:rPr>
                <a:t>XSLT stylesheet</a:t>
              </a:r>
              <a:endParaRPr lang="en-GB">
                <a:solidFill>
                  <a:prstClr val="black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4014" y="2996952"/>
              <a:ext cx="2390398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&lt;xsl:transform&gt;…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7" name="Cube 6"/>
          <p:cNvSpPr/>
          <p:nvPr/>
        </p:nvSpPr>
        <p:spPr>
          <a:xfrm>
            <a:off x="5666483" y="1412776"/>
            <a:ext cx="2124236" cy="108012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Saxon-EE</a:t>
            </a:r>
            <a:endParaRPr lang="en-GB">
              <a:latin typeface="Trebuchet MS" panose="020B0603020202020204" pitchFamily="34" charset="0"/>
            </a:endParaRPr>
          </a:p>
        </p:txBody>
      </p:sp>
      <p:cxnSp>
        <p:nvCxnSpPr>
          <p:cNvPr id="8" name="Elbow Connector 7"/>
          <p:cNvCxnSpPr>
            <a:stCxn id="5" idx="0"/>
            <a:endCxn id="7" idx="2"/>
          </p:cNvCxnSpPr>
          <p:nvPr/>
        </p:nvCxnSpPr>
        <p:spPr>
          <a:xfrm flipV="1">
            <a:off x="2086869" y="2087851"/>
            <a:ext cx="3579614" cy="1130579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6269551" y="2492896"/>
            <a:ext cx="648072" cy="1153362"/>
            <a:chOff x="1751664" y="456007"/>
            <a:chExt cx="648072" cy="1153362"/>
          </a:xfrm>
        </p:grpSpPr>
        <p:sp>
          <p:nvSpPr>
            <p:cNvPr id="12" name="Folded Corner 11"/>
            <p:cNvSpPr/>
            <p:nvPr/>
          </p:nvSpPr>
          <p:spPr>
            <a:xfrm>
              <a:off x="1751664" y="817281"/>
              <a:ext cx="648072" cy="792088"/>
            </a:xfrm>
            <a:prstGeom prst="foldedCorner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SEF</a:t>
              </a:r>
              <a:endParaRPr lang="en-GB">
                <a:latin typeface="Trebuchet MS" panose="020B0603020202020204" pitchFamily="34" charset="0"/>
              </a:endParaRPr>
            </a:p>
          </p:txBody>
        </p:sp>
        <p:cxnSp>
          <p:nvCxnSpPr>
            <p:cNvPr id="13" name="Elbow Connector 12"/>
            <p:cNvCxnSpPr>
              <a:stCxn id="7" idx="3"/>
              <a:endCxn id="12" idx="0"/>
            </p:cNvCxnSpPr>
            <p:nvPr/>
          </p:nvCxnSpPr>
          <p:spPr>
            <a:xfrm rot="16200000" flipH="1">
              <a:off x="1895062" y="636643"/>
              <a:ext cx="361274" cy="1"/>
            </a:xfrm>
            <a:prstGeom prst="bentConnector3">
              <a:avLst>
                <a:gd name="adj1" fmla="val 50000"/>
              </a:avLst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5673379" y="4553252"/>
            <a:ext cx="1789272" cy="830997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n-NO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&lt;package....&gt;</a:t>
            </a:r>
            <a:endParaRPr lang="nn-NO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nn-NO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nn-NO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&lt;...&gt;</a:t>
            </a:r>
            <a:endParaRPr lang="nn-NO" sz="16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nn-NO" sz="16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nn-NO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nn-NO" sz="1600" b="1">
                <a:latin typeface="Courier New" panose="02070309020205020404" pitchFamily="49" charset="0"/>
                <a:cs typeface="Courier New" panose="02070309020205020404" pitchFamily="49" charset="0"/>
              </a:rPr>
              <a:t>to&gt;</a:t>
            </a:r>
            <a:endParaRPr lang="en-GB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51" name="Straight Arrow Connector 50"/>
          <p:cNvCxnSpPr>
            <a:stCxn id="5" idx="2"/>
            <a:endCxn id="16" idx="1"/>
          </p:cNvCxnSpPr>
          <p:nvPr/>
        </p:nvCxnSpPr>
        <p:spPr>
          <a:xfrm>
            <a:off x="2086869" y="3867142"/>
            <a:ext cx="3586510" cy="1101609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3008851" y="4155177"/>
            <a:ext cx="136815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/>
              <a:t>compile</a:t>
            </a:r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6300192" y="3719021"/>
            <a:ext cx="10679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smtClean="0">
                <a:latin typeface="Trebuchet MS" panose="020B0603020202020204" pitchFamily="34" charset="0"/>
              </a:rPr>
              <a:t>? ==</a:t>
            </a:r>
            <a:endParaRPr lang="en-GB" sz="3600" b="1" dirty="0" smtClean="0">
              <a:latin typeface="Trebuchet MS" panose="020B0603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68056" y="1485599"/>
            <a:ext cx="1663984" cy="2057187"/>
            <a:chOff x="2411760" y="1447292"/>
            <a:chExt cx="1224136" cy="1513402"/>
          </a:xfrm>
        </p:grpSpPr>
        <p:pic>
          <p:nvPicPr>
            <p:cNvPr id="1026" name="Picture 2" descr="C:\Users\jwl\SaxonDev\papers\john\Balisage2015\images\MichaelKay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8162" y="1719251"/>
              <a:ext cx="720080" cy="9694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Multiply 8"/>
            <p:cNvSpPr/>
            <p:nvPr/>
          </p:nvSpPr>
          <p:spPr>
            <a:xfrm>
              <a:off x="2411760" y="1447292"/>
              <a:ext cx="1224136" cy="1513402"/>
            </a:xfrm>
            <a:prstGeom prst="mathMultiply">
              <a:avLst>
                <a:gd name="adj1" fmla="val 10751"/>
              </a:avLst>
            </a:prstGeom>
            <a:solidFill>
              <a:srgbClr val="FF0000">
                <a:alpha val="4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0838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32" grpId="0" animBg="1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Synopsis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3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23528" y="1412776"/>
            <a:ext cx="7920880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2800" b="1" i="1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Saxon-JS</a:t>
            </a: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(evaluate </a:t>
            </a:r>
            <a:r>
              <a:rPr lang="en-GB" sz="2800" i="1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Saxon Export File </a:t>
            </a: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plans)</a:t>
            </a:r>
            <a:b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</a:b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 + </a:t>
            </a:r>
            <a:r>
              <a:rPr lang="en-GB" sz="2800" b="1" smtClean="0">
                <a:solidFill>
                  <a:prstClr val="black"/>
                </a:solidFill>
                <a:latin typeface="Courier New" panose="02070309020205020404" pitchFamily="49" charset="0"/>
                <a:ea typeface="Verdana" pitchFamily="34" charset="0"/>
                <a:cs typeface="Courier New" panose="02070309020205020404" pitchFamily="49" charset="0"/>
              </a:rPr>
              <a:t>XPath.compile()</a:t>
            </a: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(XPath 3.1 </a:t>
            </a:r>
            <a:r>
              <a:rPr lang="en-GB" sz="2800" smtClean="0">
                <a:latin typeface="Trebuchet MS" panose="020B0603020202020204" pitchFamily="34" charset="0"/>
              </a:rPr>
              <a:t>→ SEF)</a:t>
            </a: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</a:b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en-GB" sz="2800" smtClean="0">
                <a:solidFill>
                  <a:srgbClr val="FF0000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+ </a:t>
            </a:r>
            <a:r>
              <a:rPr lang="en-GB" sz="2800" b="1" smtClean="0">
                <a:solidFill>
                  <a:srgbClr val="FF0000"/>
                </a:solidFill>
                <a:latin typeface="Courier New" panose="02070309020205020404" pitchFamily="49" charset="0"/>
                <a:ea typeface="Verdana" pitchFamily="34" charset="0"/>
                <a:cs typeface="Courier New" panose="02070309020205020404" pitchFamily="49" charset="0"/>
              </a:rPr>
              <a:t>xsl:mode</a:t>
            </a:r>
            <a:r>
              <a:rPr lang="en-GB" sz="2800" baseline="-25000" smtClean="0">
                <a:solidFill>
                  <a:srgbClr val="FF0000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xsl:compile</a:t>
            </a:r>
            <a:r>
              <a:rPr lang="en-GB" sz="2800" smtClean="0">
                <a:solidFill>
                  <a:srgbClr val="FF0000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(XSLT3.0 </a:t>
            </a:r>
            <a:r>
              <a:rPr lang="en-GB" sz="2800" smtClean="0">
                <a:solidFill>
                  <a:srgbClr val="FF0000"/>
                </a:solidFill>
                <a:latin typeface="Trebuchet MS" panose="020B0603020202020204" pitchFamily="34" charset="0"/>
              </a:rPr>
              <a:t>→ SEF)</a:t>
            </a:r>
            <a:endParaRPr lang="en-GB" sz="2800" baseline="-2500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>
              <a:spcBef>
                <a:spcPct val="20000"/>
              </a:spcBef>
            </a:pPr>
            <a:r>
              <a:rPr lang="en-GB" sz="2800" smtClean="0">
                <a:latin typeface="Trebuchet MS" panose="020B0603020202020204" pitchFamily="34" charset="0"/>
              </a:rPr>
              <a:t>  → Dynamic XSLT3 </a:t>
            </a:r>
            <a:r>
              <a:rPr lang="en-GB" sz="2800" smtClean="0">
                <a:latin typeface="Trebuchet MS" panose="020B0603020202020204" pitchFamily="34" charset="0"/>
              </a:rPr>
              <a:t>transforms </a:t>
            </a:r>
            <a:r>
              <a:rPr lang="en-GB" sz="2800" smtClean="0">
                <a:latin typeface="Trebuchet MS" panose="020B0603020202020204" pitchFamily="34" charset="0"/>
              </a:rPr>
              <a:t>in browser</a:t>
            </a:r>
            <a:endParaRPr lang="en-GB" sz="2800" baseline="-25000">
              <a:latin typeface="Trebuchet MS" panose="020B0603020202020204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n-GB" sz="280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GB" sz="2800" dirty="0">
              <a:solidFill>
                <a:prstClr val="black"/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6367" y="3800072"/>
            <a:ext cx="3816423" cy="1015664"/>
            <a:chOff x="5436096" y="1404381"/>
            <a:chExt cx="3816423" cy="1015664"/>
          </a:xfrm>
        </p:grpSpPr>
        <p:sp>
          <p:nvSpPr>
            <p:cNvPr id="6" name="TextBox 5"/>
            <p:cNvSpPr txBox="1"/>
            <p:nvPr/>
          </p:nvSpPr>
          <p:spPr>
            <a:xfrm>
              <a:off x="5436096" y="2050713"/>
              <a:ext cx="3816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i="1" dirty="0" smtClean="0">
                <a:latin typeface="Trebuchet MS" panose="020B06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2160" y="1404381"/>
              <a:ext cx="228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endParaRPr lang="en-GB" i="1" dirty="0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2315431" y="3799385"/>
            <a:ext cx="4248472" cy="174851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i="1" smtClean="0">
                <a:solidFill>
                  <a:prstClr val="black"/>
                </a:solidFill>
                <a:latin typeface="Trebuchet MS" panose="020B0603020202020204" pitchFamily="34" charset="0"/>
              </a:rPr>
              <a:t>A recursively recursive excursion </a:t>
            </a:r>
            <a:r>
              <a:rPr lang="en-GB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into</a:t>
            </a:r>
            <a:endParaRPr lang="en-GB" i="1" dirty="0"/>
          </a:p>
          <a:p>
            <a:pPr marL="254000" algn="ctr"/>
            <a:r>
              <a:rPr lang="en-GB" smtClean="0">
                <a:latin typeface="Trebuchet MS" panose="020B0603020202020204" pitchFamily="34" charset="0"/>
              </a:rPr>
              <a:t>program </a:t>
            </a:r>
            <a:r>
              <a:rPr lang="en-GB" dirty="0" smtClean="0">
                <a:latin typeface="Trebuchet MS" panose="020B0603020202020204" pitchFamily="34" charset="0"/>
              </a:rPr>
              <a:t>transformation</a:t>
            </a:r>
          </a:p>
          <a:p>
            <a:pPr algn="ctr">
              <a:lnSpc>
                <a:spcPct val="150000"/>
              </a:lnSpc>
            </a:pPr>
            <a:r>
              <a:rPr lang="en-GB" dirty="0" smtClean="0">
                <a:latin typeface="Trebuchet MS" panose="020B0603020202020204" pitchFamily="34" charset="0"/>
              </a:rPr>
              <a:t>where</a:t>
            </a:r>
            <a:br>
              <a:rPr lang="en-GB" dirty="0" smtClean="0">
                <a:latin typeface="Trebuchet MS" panose="020B0603020202020204" pitchFamily="34" charset="0"/>
              </a:rPr>
            </a:br>
            <a:r>
              <a:rPr lang="en-GB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XSLT wins out </a:t>
            </a:r>
            <a:r>
              <a:rPr lang="en-GB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again!</a:t>
            </a:r>
            <a:endParaRPr lang="en-GB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2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0" name="Group 1059"/>
          <p:cNvGrpSpPr/>
          <p:nvPr/>
        </p:nvGrpSpPr>
        <p:grpSpPr>
          <a:xfrm>
            <a:off x="4355976" y="1658969"/>
            <a:ext cx="4643792" cy="2354993"/>
            <a:chOff x="4355976" y="1658969"/>
            <a:chExt cx="4643792" cy="2354993"/>
          </a:xfrm>
        </p:grpSpPr>
        <p:sp>
          <p:nvSpPr>
            <p:cNvPr id="12" name="Folded Corner 11"/>
            <p:cNvSpPr/>
            <p:nvPr/>
          </p:nvSpPr>
          <p:spPr>
            <a:xfrm>
              <a:off x="6279509" y="2476841"/>
              <a:ext cx="2720259" cy="1537121"/>
            </a:xfrm>
            <a:prstGeom prst="foldedCorner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r>
                <a:rPr lang="en-GB" smtClean="0"/>
                <a:t>XSLT</a:t>
              </a:r>
              <a:endParaRPr lang="en-GB"/>
            </a:p>
          </p:txBody>
        </p:sp>
        <p:cxnSp>
          <p:nvCxnSpPr>
            <p:cNvPr id="1057" name="Curved Connector 1056"/>
            <p:cNvCxnSpPr>
              <a:endCxn id="12" idx="0"/>
            </p:cNvCxnSpPr>
            <p:nvPr/>
          </p:nvCxnSpPr>
          <p:spPr>
            <a:xfrm>
              <a:off x="4355976" y="1658969"/>
              <a:ext cx="3283663" cy="817872"/>
            </a:xfrm>
            <a:prstGeom prst="curvedConnector2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107504" y="2132856"/>
            <a:ext cx="619268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&lt;test-case name="choose-1204"&gt;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&lt;test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stylesheet file="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choose-1204.xsl/&gt;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test&gt;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result&gt;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&lt;assert&gt;/out = "*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A*B*B*C*B*C*D*A*… "&lt;/assert&gt;</a:t>
            </a:r>
            <a:b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&lt;/test-case&gt;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Testing via XSLT test suite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30</a:t>
            </a:fld>
            <a:r>
              <a:rPr lang="en-GB" smtClean="0"/>
              <a:t>/22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59417" y="1312758"/>
            <a:ext cx="2145826" cy="692422"/>
            <a:chOff x="1612150" y="1268760"/>
            <a:chExt cx="2145826" cy="692422"/>
          </a:xfrm>
        </p:grpSpPr>
        <p:sp>
          <p:nvSpPr>
            <p:cNvPr id="6" name="Folded Corner 5"/>
            <p:cNvSpPr/>
            <p:nvPr/>
          </p:nvSpPr>
          <p:spPr>
            <a:xfrm>
              <a:off x="2821872" y="1268760"/>
              <a:ext cx="936104" cy="692422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XSLT</a:t>
              </a:r>
            </a:p>
            <a:p>
              <a:pPr algn="ctr"/>
              <a:r>
                <a:rPr lang="en-GB" smtClean="0"/>
                <a:t>catalog</a:t>
              </a:r>
              <a:endParaRPr lang="en-GB"/>
            </a:p>
          </p:txBody>
        </p:sp>
        <p:sp>
          <p:nvSpPr>
            <p:cNvPr id="8" name="Folded Corner 7"/>
            <p:cNvSpPr/>
            <p:nvPr/>
          </p:nvSpPr>
          <p:spPr>
            <a:xfrm>
              <a:off x="1612150" y="1340768"/>
              <a:ext cx="864096" cy="448740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tests</a:t>
              </a:r>
              <a:endParaRPr lang="en-GB"/>
            </a:p>
          </p:txBody>
        </p:sp>
        <p:sp>
          <p:nvSpPr>
            <p:cNvPr id="10" name="Folded Corner 9"/>
            <p:cNvSpPr/>
            <p:nvPr/>
          </p:nvSpPr>
          <p:spPr>
            <a:xfrm>
              <a:off x="1763688" y="1512442"/>
              <a:ext cx="864096" cy="448740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/>
                <a:t>tests</a:t>
              </a:r>
              <a:endParaRPr lang="en-GB"/>
            </a:p>
          </p:txBody>
        </p:sp>
      </p:grpSp>
      <p:grpSp>
        <p:nvGrpSpPr>
          <p:cNvPr id="1054" name="Group 1053"/>
          <p:cNvGrpSpPr/>
          <p:nvPr/>
        </p:nvGrpSpPr>
        <p:grpSpPr>
          <a:xfrm>
            <a:off x="2454970" y="2780928"/>
            <a:ext cx="5978377" cy="369332"/>
            <a:chOff x="2454970" y="2780928"/>
            <a:chExt cx="5978377" cy="369332"/>
          </a:xfrm>
        </p:grpSpPr>
        <p:sp>
          <p:nvSpPr>
            <p:cNvPr id="11" name="Rectangle 10"/>
            <p:cNvSpPr/>
            <p:nvPr/>
          </p:nvSpPr>
          <p:spPr>
            <a:xfrm>
              <a:off x="6732240" y="2780928"/>
              <a:ext cx="17011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GB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transform()</a:t>
              </a:r>
              <a:endParaRPr lang="en-GB" b="1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454970" y="2780928"/>
              <a:ext cx="1756989" cy="25435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/>
            <p:cNvCxnSpPr>
              <a:stCxn id="15" idx="3"/>
              <a:endCxn id="11" idx="1"/>
            </p:cNvCxnSpPr>
            <p:nvPr/>
          </p:nvCxnSpPr>
          <p:spPr>
            <a:xfrm>
              <a:off x="4211959" y="2908104"/>
              <a:ext cx="2520281" cy="5749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5" name="Group 1054"/>
          <p:cNvGrpSpPr/>
          <p:nvPr/>
        </p:nvGrpSpPr>
        <p:grpSpPr>
          <a:xfrm>
            <a:off x="683568" y="3068960"/>
            <a:ext cx="8004971" cy="729372"/>
            <a:chOff x="683568" y="3068960"/>
            <a:chExt cx="8004971" cy="729372"/>
          </a:xfrm>
        </p:grpSpPr>
        <p:sp>
          <p:nvSpPr>
            <p:cNvPr id="13" name="Rectangle 12"/>
            <p:cNvSpPr/>
            <p:nvPr/>
          </p:nvSpPr>
          <p:spPr>
            <a:xfrm>
              <a:off x="6590737" y="3429000"/>
              <a:ext cx="209780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GB" b="1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check-assert</a:t>
              </a:r>
              <a:r>
                <a:rPr lang="en-GB" b="1" smtClean="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  <a:endParaRPr lang="en-GB" b="1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83568" y="3427257"/>
              <a:ext cx="4896544" cy="289775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7596336" y="3068960"/>
              <a:ext cx="1" cy="358298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9" idx="3"/>
            </p:cNvCxnSpPr>
            <p:nvPr/>
          </p:nvCxnSpPr>
          <p:spPr>
            <a:xfrm>
              <a:off x="5580112" y="3572145"/>
              <a:ext cx="1010625" cy="41521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6881286" y="4013962"/>
            <a:ext cx="1437399" cy="1998377"/>
            <a:chOff x="6881286" y="4013962"/>
            <a:chExt cx="1437399" cy="1998377"/>
          </a:xfrm>
        </p:grpSpPr>
        <p:grpSp>
          <p:nvGrpSpPr>
            <p:cNvPr id="31" name="Group 30"/>
            <p:cNvGrpSpPr/>
            <p:nvPr/>
          </p:nvGrpSpPr>
          <p:grpSpPr>
            <a:xfrm>
              <a:off x="7308304" y="4013962"/>
              <a:ext cx="648072" cy="1998377"/>
              <a:chOff x="2367571" y="1629552"/>
              <a:chExt cx="648072" cy="1998377"/>
            </a:xfrm>
          </p:grpSpPr>
          <p:sp>
            <p:nvSpPr>
              <p:cNvPr id="33" name="Folded Corner 32"/>
              <p:cNvSpPr/>
              <p:nvPr/>
            </p:nvSpPr>
            <p:spPr>
              <a:xfrm>
                <a:off x="2367571" y="2835841"/>
                <a:ext cx="648072" cy="792088"/>
              </a:xfrm>
              <a:prstGeom prst="foldedCorner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>
                    <a:latin typeface="Trebuchet MS" panose="020B0603020202020204" pitchFamily="34" charset="0"/>
                  </a:rPr>
                  <a:t>SEF</a:t>
                </a:r>
                <a:endParaRPr lang="en-GB">
                  <a:latin typeface="Trebuchet MS" panose="020B0603020202020204" pitchFamily="34" charset="0"/>
                </a:endParaRPr>
              </a:p>
            </p:txBody>
          </p:sp>
          <p:cxnSp>
            <p:nvCxnSpPr>
              <p:cNvPr id="34" name="Elbow Connector 33"/>
              <p:cNvCxnSpPr>
                <a:stCxn id="12" idx="2"/>
                <a:endCxn id="33" idx="0"/>
              </p:cNvCxnSpPr>
              <p:nvPr/>
            </p:nvCxnSpPr>
            <p:spPr>
              <a:xfrm rot="5400000">
                <a:off x="2092113" y="2229047"/>
                <a:ext cx="1206289" cy="7299"/>
              </a:xfrm>
              <a:prstGeom prst="bentConnector3">
                <a:avLst>
                  <a:gd name="adj1" fmla="val 50000"/>
                </a:avLst>
              </a:prstGeom>
              <a:ln w="57150">
                <a:solidFill>
                  <a:schemeClr val="bg1">
                    <a:lumMod val="6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Cube 28"/>
            <p:cNvSpPr/>
            <p:nvPr/>
          </p:nvSpPr>
          <p:spPr>
            <a:xfrm>
              <a:off x="6881286" y="4196490"/>
              <a:ext cx="1437399" cy="675075"/>
            </a:xfrm>
            <a:prstGeom prst="cub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Saxon-EE</a:t>
              </a:r>
              <a:endParaRPr lang="en-GB">
                <a:latin typeface="Trebuchet MS" panose="020B0603020202020204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56107" y="4715204"/>
            <a:ext cx="2306311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Even the XSLT tests for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xsl:evaluate</a:t>
            </a:r>
            <a:r>
              <a:rPr lang="en-GB" smtClean="0">
                <a:latin typeface="Trebuchet MS" panose="020B0603020202020204" pitchFamily="34" charset="0"/>
              </a:rPr>
              <a:t>!</a:t>
            </a:r>
            <a:endParaRPr lang="en-GB" dirty="0" smtClean="0">
              <a:latin typeface="Trebuchet MS" panose="020B0603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726940" y="3933056"/>
            <a:ext cx="4581365" cy="2347432"/>
            <a:chOff x="2726940" y="3933056"/>
            <a:chExt cx="4581365" cy="2347432"/>
          </a:xfrm>
        </p:grpSpPr>
        <p:grpSp>
          <p:nvGrpSpPr>
            <p:cNvPr id="1061" name="Group 1060"/>
            <p:cNvGrpSpPr/>
            <p:nvPr/>
          </p:nvGrpSpPr>
          <p:grpSpPr>
            <a:xfrm>
              <a:off x="2726940" y="3933056"/>
              <a:ext cx="4581365" cy="2347432"/>
              <a:chOff x="2726940" y="3933056"/>
              <a:chExt cx="4581365" cy="2347432"/>
            </a:xfrm>
          </p:grpSpPr>
          <p:pic>
            <p:nvPicPr>
              <p:cNvPr id="5" name="Picture 2" descr="Image result for empty browser window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26940" y="3933056"/>
                <a:ext cx="3430225" cy="23474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6" name="Curved Connector 65"/>
              <p:cNvCxnSpPr>
                <a:stCxn id="33" idx="1"/>
                <a:endCxn id="5" idx="3"/>
              </p:cNvCxnSpPr>
              <p:nvPr/>
            </p:nvCxnSpPr>
            <p:spPr>
              <a:xfrm rot="10800000">
                <a:off x="6157166" y="5106773"/>
                <a:ext cx="1151139" cy="509523"/>
              </a:xfrm>
              <a:prstGeom prst="curvedConnector3">
                <a:avLst>
                  <a:gd name="adj1" fmla="val 50000"/>
                </a:avLst>
              </a:prstGeom>
              <a:ln w="57150">
                <a:solidFill>
                  <a:schemeClr val="bg1">
                    <a:lumMod val="65000"/>
                  </a:schemeClr>
                </a:solidFill>
                <a:headEnd type="none" w="med" len="me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5811" y="4344720"/>
              <a:ext cx="2982031" cy="1751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883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31</a:t>
            </a:fld>
            <a:r>
              <a:rPr lang="en-GB" smtClean="0"/>
              <a:t>/30</a:t>
            </a: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347864" y="2708920"/>
            <a:ext cx="2359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latin typeface="Trebuchet MS" panose="020B0603020202020204" pitchFamily="34" charset="0"/>
              </a:rPr>
              <a:t>XSLT test-suite Demo</a:t>
            </a:r>
            <a:endParaRPr lang="en-GB" dirty="0" smtClean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60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Conclusions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/>
          <a:lstStyle/>
          <a:p>
            <a:r>
              <a:rPr lang="en-GB" sz="2000" smtClean="0">
                <a:solidFill>
                  <a:schemeClr val="bg1">
                    <a:lumMod val="75000"/>
                  </a:schemeClr>
                </a:solidFill>
              </a:rPr>
              <a:t>Much </a:t>
            </a:r>
            <a:r>
              <a:rPr lang="en-GB" sz="2000" smtClean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GB" smtClean="0"/>
              <a:t>an XSLT3.0 compiler can be written in XSLT3.0</a:t>
            </a:r>
          </a:p>
          <a:p>
            <a:pPr lvl="1"/>
            <a:r>
              <a:rPr lang="en-GB" smtClean="0"/>
              <a:t>Tree structures and XSLT push </a:t>
            </a:r>
            <a:r>
              <a:rPr lang="en-GB" smtClean="0"/>
              <a:t>mode</a:t>
            </a:r>
          </a:p>
          <a:p>
            <a:pPr lvl="1"/>
            <a:r>
              <a:rPr lang="en-GB" smtClean="0"/>
              <a:t>A high-compliance XPath3.1 compiler is </a:t>
            </a:r>
            <a:r>
              <a:rPr lang="en-GB" i="1" smtClean="0"/>
              <a:t>critical</a:t>
            </a:r>
            <a:endParaRPr lang="en-GB" i="1" smtClean="0"/>
          </a:p>
          <a:p>
            <a:pPr lvl="1"/>
            <a:r>
              <a:rPr lang="en-GB" smtClean="0"/>
              <a:t>Extensive use of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map{}</a:t>
            </a:r>
            <a:r>
              <a:rPr lang="en-GB" smtClean="0"/>
              <a:t>,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xsl:evaluate</a:t>
            </a:r>
            <a:r>
              <a:rPr lang="en-GB" smtClean="0"/>
              <a:t>, </a:t>
            </a:r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xsl:iterate</a:t>
            </a:r>
            <a:r>
              <a:rPr lang="en-GB" b="1" smtClean="0">
                <a:cs typeface="Courier New" panose="02070309020205020404" pitchFamily="49" charset="0"/>
              </a:rPr>
              <a:t>. </a:t>
            </a:r>
            <a:r>
              <a:rPr lang="en-GB" i="1" smtClean="0">
                <a:cs typeface="Courier New" panose="02070309020205020404" pitchFamily="49" charset="0"/>
              </a:rPr>
              <a:t>Higher order functions?</a:t>
            </a:r>
          </a:p>
          <a:p>
            <a:r>
              <a:rPr lang="en-GB" smtClean="0">
                <a:solidFill>
                  <a:schemeClr val="bg1">
                    <a:lumMod val="50000"/>
                  </a:schemeClr>
                </a:solidFill>
                <a:cs typeface="Courier New" panose="02070309020205020404" pitchFamily="49" charset="0"/>
              </a:rPr>
              <a:t>Compiling itself? Not yet …</a:t>
            </a:r>
            <a:endParaRPr lang="en-GB" smtClean="0">
              <a:solidFill>
                <a:schemeClr val="bg1">
                  <a:lumMod val="50000"/>
                </a:schemeClr>
              </a:solidFill>
              <a:cs typeface="Courier New" panose="02070309020205020404" pitchFamily="49" charset="0"/>
            </a:endParaRPr>
          </a:p>
          <a:p>
            <a:r>
              <a:rPr lang="en-GB" smtClean="0">
                <a:cs typeface="Courier New" panose="02070309020205020404" pitchFamily="49" charset="0"/>
              </a:rPr>
              <a:t>Platform-portable </a:t>
            </a:r>
            <a:r>
              <a:rPr lang="en-GB" smtClean="0">
                <a:cs typeface="Courier New" panose="02070309020205020404" pitchFamily="49" charset="0"/>
              </a:rPr>
              <a:t>XSLT3.0?</a:t>
            </a:r>
            <a:endParaRPr lang="en-GB"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32</a:t>
            </a:fld>
            <a:r>
              <a:rPr lang="en-GB" smtClean="0"/>
              <a:t>/30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87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introductory apologies</a:t>
            </a:r>
            <a:endParaRPr lang="en-GB" i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30062" y="1916832"/>
            <a:ext cx="345638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GB" sz="2400" b="1" i="1" dirty="0">
              <a:solidFill>
                <a:schemeClr val="accent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61310" y="3356992"/>
            <a:ext cx="3564396" cy="1289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GB" sz="2200" b="1" i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36112" y="4741035"/>
            <a:ext cx="345638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GB" sz="2400" b="1" i="1" dirty="0">
              <a:solidFill>
                <a:schemeClr val="accent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182335" y="5547278"/>
            <a:ext cx="1296459" cy="979897"/>
            <a:chOff x="269522" y="571860"/>
            <a:chExt cx="1296459" cy="979897"/>
          </a:xfrm>
        </p:grpSpPr>
        <p:grpSp>
          <p:nvGrpSpPr>
            <p:cNvPr id="7" name="Group 6"/>
            <p:cNvGrpSpPr/>
            <p:nvPr/>
          </p:nvGrpSpPr>
          <p:grpSpPr>
            <a:xfrm>
              <a:off x="323528" y="764704"/>
              <a:ext cx="1242453" cy="787053"/>
              <a:chOff x="323528" y="764704"/>
              <a:chExt cx="1242453" cy="787053"/>
            </a:xfrm>
          </p:grpSpPr>
          <p:pic>
            <p:nvPicPr>
              <p:cNvPr id="2056" name="Picture 8" descr="http://www.contemporarygs.com/cgs/sites/default/files/recycle-logo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5969" y="1184345"/>
                <a:ext cx="530012" cy="3533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4" name="Picture 6" descr="http://vignette1.wikia.nocookie.net/dsfe/images/7/70/Chief_Inspector_brb.png/revision/latest?cb=2014081220392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528" y="764704"/>
                <a:ext cx="967222" cy="7870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269522" y="571860"/>
              <a:ext cx="62869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b="1" dirty="0" smtClean="0">
                  <a:solidFill>
                    <a:srgbClr val="92D050"/>
                  </a:solidFill>
                  <a:latin typeface="Trebuchet MS" panose="020B0603020202020204" pitchFamily="34" charset="0"/>
                  <a:sym typeface="Wingdings"/>
                </a:rPr>
                <a:t></a:t>
              </a:r>
              <a:endParaRPr lang="en-GB" sz="4400" b="1" dirty="0" smtClean="0">
                <a:solidFill>
                  <a:srgbClr val="92D050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627155"/>
              </p:ext>
            </p:extLst>
          </p:nvPr>
        </p:nvGraphicFramePr>
        <p:xfrm>
          <a:off x="539552" y="1265858"/>
          <a:ext cx="7986154" cy="39588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6424"/>
                <a:gridCol w="4169730"/>
              </a:tblGrid>
              <a:tr h="1299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smtClean="0">
                          <a:latin typeface="Trebuchet MS" panose="020B0603020202020204" pitchFamily="34" charset="0"/>
                        </a:rPr>
                        <a:t>I assume you have some familiarity with both XSLT(3.0) &amp; Saxon-JS</a:t>
                      </a:r>
                      <a:endParaRPr lang="en-GB" sz="240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If not, you weren't</a:t>
                      </a:r>
                      <a:r>
                        <a:rPr lang="en-GB" sz="2000" b="1" i="1" baseline="0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 listening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baseline="0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and </a:t>
                      </a:r>
                      <a:r>
                        <a:rPr lang="en-GB" sz="2000" b="1" i="1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this talk</a:t>
                      </a:r>
                      <a:br>
                        <a:rPr lang="en-GB" sz="2000" b="1" i="1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</a:br>
                      <a:r>
                        <a:rPr lang="en-GB" sz="2000" b="1" i="1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might still amuse</a:t>
                      </a:r>
                      <a:endParaRPr lang="en-GB" sz="2000">
                        <a:latin typeface="Trebuchet MS" panose="020B0603020202020204" pitchFamily="34" charset="0"/>
                      </a:endParaRPr>
                    </a:p>
                  </a:txBody>
                  <a:tcPr marR="936000" anchor="ctr"/>
                </a:tc>
              </a:tr>
              <a:tr h="16452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i="1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Caution!</a:t>
                      </a:r>
                      <a:r>
                        <a:rPr lang="en-GB" sz="2400" smtClean="0">
                          <a:latin typeface="Trebuchet MS" panose="020B0603020202020204" pitchFamily="34" charset="0"/>
                        </a:rPr>
                        <a:t/>
                      </a:r>
                      <a:br>
                        <a:rPr lang="en-GB" sz="2400" smtClean="0">
                          <a:latin typeface="Trebuchet MS" panose="020B0603020202020204" pitchFamily="34" charset="0"/>
                        </a:rPr>
                      </a:br>
                      <a:r>
                        <a:rPr lang="en-GB" sz="2400" i="1" u="none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R&amp;D work</a:t>
                      </a:r>
                      <a:br>
                        <a:rPr lang="en-GB" sz="2400" i="1" u="none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</a:br>
                      <a:r>
                        <a:rPr lang="en-GB" sz="2400" i="1" u="none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advisory</a:t>
                      </a:r>
                    </a:p>
                  </a:txBody>
                  <a:tcPr marL="2196000" marR="90000" marT="46800" marB="46800"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GB" sz="2000" b="1" i="1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As the Americans caution:</a:t>
                      </a:r>
                    </a:p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GB" sz="2000" b="1" i="1" smtClean="0">
                          <a:solidFill>
                            <a:srgbClr val="FF0000"/>
                          </a:solidFill>
                          <a:latin typeface="Trebuchet MS" panose="020B0603020202020204" pitchFamily="34" charset="0"/>
                        </a:rPr>
                        <a:t>your mileage may vary,</a:t>
                      </a:r>
                    </a:p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en-GB" sz="1800" b="1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rebuchet MS" panose="020B0603020202020204" pitchFamily="34" charset="0"/>
                        </a:rPr>
                        <a:t>(or suffer total breakdown)</a:t>
                      </a:r>
                      <a:endParaRPr lang="en-GB" sz="180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</a:tr>
              <a:tr h="10029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smtClean="0">
                          <a:latin typeface="Trebuchet MS" panose="020B0603020202020204" pitchFamily="34" charset="0"/>
                        </a:rPr>
                        <a:t>Examples may be daft,</a:t>
                      </a:r>
                      <a:br>
                        <a:rPr lang="en-GB" sz="2400" smtClean="0">
                          <a:latin typeface="Trebuchet MS" panose="020B0603020202020204" pitchFamily="34" charset="0"/>
                        </a:rPr>
                      </a:br>
                      <a:r>
                        <a:rPr lang="en-GB" sz="2400" smtClean="0">
                          <a:latin typeface="Trebuchet MS" panose="020B0603020202020204" pitchFamily="34" charset="0"/>
                        </a:rPr>
                        <a:t>but they're short</a:t>
                      </a:r>
                      <a:endParaRPr lang="en-GB" sz="2400"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i="1" smtClean="0">
                          <a:solidFill>
                            <a:schemeClr val="accent1"/>
                          </a:solidFill>
                          <a:latin typeface="Trebuchet MS" panose="020B0603020202020204" pitchFamily="34" charset="0"/>
                        </a:rPr>
                        <a:t>I wish to preserve your sanity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Trebuchet MS" panose="020B0603020202020204" pitchFamily="34" charset="0"/>
                        </a:rPr>
                        <a:t>(or they're from the XSLT test suite)</a:t>
                      </a:r>
                      <a:endParaRPr lang="en-GB" sz="1800">
                        <a:solidFill>
                          <a:schemeClr val="bg1">
                            <a:lumMod val="50000"/>
                          </a:schemeClr>
                        </a:solidFill>
                        <a:latin typeface="Trebuchet MS" panose="020B0603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 descr="Image result for wendell piez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4" t="3337" r="21271"/>
          <a:stretch/>
        </p:blipFill>
        <p:spPr bwMode="auto">
          <a:xfrm>
            <a:off x="7308304" y="1364244"/>
            <a:ext cx="752702" cy="110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82289" y="2625472"/>
            <a:ext cx="1645920" cy="1463040"/>
            <a:chOff x="-2556792" y="1484784"/>
            <a:chExt cx="3291840" cy="2926080"/>
          </a:xfrm>
        </p:grpSpPr>
        <p:pic>
          <p:nvPicPr>
            <p:cNvPr id="15" name="Picture 2" descr="C:\Users\jwl\AppData\Local\Microsoft\Windows\INetCache\IE\TMF7ZCAG\Slovenia_road_sign_I-25.svg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56792" y="1484784"/>
              <a:ext cx="3291840" cy="2926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-1858954" y="2204864"/>
              <a:ext cx="1882472" cy="1728192"/>
              <a:chOff x="-1852108" y="4876026"/>
              <a:chExt cx="1882472" cy="1728192"/>
            </a:xfrm>
          </p:grpSpPr>
          <p:sp>
            <p:nvSpPr>
              <p:cNvPr id="16" name="Isosceles Triangle 15"/>
              <p:cNvSpPr/>
              <p:nvPr/>
            </p:nvSpPr>
            <p:spPr>
              <a:xfrm>
                <a:off x="-1852108" y="4876026"/>
                <a:ext cx="1882472" cy="172819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0" b="1" dirty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pic>
            <p:nvPicPr>
              <p:cNvPr id="1026" name="Picture 2" descr="Image result for research icon 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404664" y="5290168"/>
                <a:ext cx="1242096" cy="12420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99760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1894628" y="2276872"/>
            <a:ext cx="647340" cy="2448273"/>
            <a:chOff x="1894628" y="2276872"/>
            <a:chExt cx="647340" cy="2448273"/>
          </a:xfrm>
        </p:grpSpPr>
        <p:sp>
          <p:nvSpPr>
            <p:cNvPr id="34" name="Folded Corner 33"/>
            <p:cNvSpPr/>
            <p:nvPr/>
          </p:nvSpPr>
          <p:spPr>
            <a:xfrm>
              <a:off x="1907704" y="2276872"/>
              <a:ext cx="612068" cy="548969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b="1" smtClean="0">
                  <a:latin typeface="Trebuchet MS" panose="020B0603020202020204" pitchFamily="34" charset="0"/>
                </a:rPr>
                <a:t>XML in</a:t>
              </a:r>
              <a:endParaRPr lang="en-GB" sz="1400" b="1">
                <a:latin typeface="Trebuchet MS" panose="020B0603020202020204" pitchFamily="34" charset="0"/>
              </a:endParaRPr>
            </a:p>
          </p:txBody>
        </p:sp>
        <p:sp>
          <p:nvSpPr>
            <p:cNvPr id="35" name="Folded Corner 34"/>
            <p:cNvSpPr/>
            <p:nvPr/>
          </p:nvSpPr>
          <p:spPr>
            <a:xfrm>
              <a:off x="1894628" y="4221088"/>
              <a:ext cx="647340" cy="504057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GB" sz="1400" b="1" smtClean="0">
                  <a:latin typeface="Trebuchet MS" panose="020B0603020202020204" pitchFamily="34" charset="0"/>
                </a:rPr>
                <a:t>XML out</a:t>
              </a:r>
              <a:endParaRPr lang="en-GB" sz="1400" b="1">
                <a:latin typeface="Trebuchet MS" panose="020B0603020202020204" pitchFamily="34" charset="0"/>
              </a:endParaRPr>
            </a:p>
          </p:txBody>
        </p:sp>
        <p:cxnSp>
          <p:nvCxnSpPr>
            <p:cNvPr id="36" name="Elbow Connector 35"/>
            <p:cNvCxnSpPr>
              <a:stCxn id="34" idx="2"/>
              <a:endCxn id="35" idx="0"/>
            </p:cNvCxnSpPr>
            <p:nvPr/>
          </p:nvCxnSpPr>
          <p:spPr>
            <a:xfrm rot="16200000" flipH="1">
              <a:off x="1518395" y="3521184"/>
              <a:ext cx="1395247" cy="4560"/>
            </a:xfrm>
            <a:prstGeom prst="bentConnector3">
              <a:avLst>
                <a:gd name="adj1" fmla="val 50000"/>
              </a:avLst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olded Corner 5"/>
          <p:cNvSpPr/>
          <p:nvPr/>
        </p:nvSpPr>
        <p:spPr>
          <a:xfrm>
            <a:off x="5292080" y="2463379"/>
            <a:ext cx="1152128" cy="731101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(X)HTML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Saxon-JS</a:t>
            </a:r>
            <a:endParaRPr lang="en-GB"/>
          </a:p>
        </p:txBody>
      </p:sp>
      <p:pic>
        <p:nvPicPr>
          <p:cNvPr id="1026" name="Picture 2" descr="Image result for empty browser wind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924943"/>
            <a:ext cx="3744416" cy="271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5</a:t>
            </a:fld>
            <a:r>
              <a:rPr lang="en-GB" smtClean="0"/>
              <a:t>/22</a:t>
            </a:r>
            <a:endParaRPr lang="en-GB"/>
          </a:p>
        </p:txBody>
      </p:sp>
      <p:sp>
        <p:nvSpPr>
          <p:cNvPr id="4" name="Folded Corner 3"/>
          <p:cNvSpPr/>
          <p:nvPr/>
        </p:nvSpPr>
        <p:spPr>
          <a:xfrm>
            <a:off x="503548" y="1601958"/>
            <a:ext cx="648072" cy="792088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solidFill>
                  <a:schemeClr val="tx1"/>
                </a:solidFill>
                <a:latin typeface="Trebuchet MS" panose="020B0603020202020204" pitchFamily="34" charset="0"/>
              </a:rPr>
              <a:t>XSLT</a:t>
            </a:r>
          </a:p>
          <a:p>
            <a:pPr algn="ctr"/>
            <a:r>
              <a:rPr lang="en-GB" smtClean="0">
                <a:solidFill>
                  <a:schemeClr val="tx1"/>
                </a:solidFill>
                <a:latin typeface="Trebuchet MS" panose="020B0603020202020204" pitchFamily="34" charset="0"/>
              </a:rPr>
              <a:t>3.0</a:t>
            </a:r>
            <a:endParaRPr lang="en-GB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Cube 4"/>
          <p:cNvSpPr/>
          <p:nvPr/>
        </p:nvSpPr>
        <p:spPr>
          <a:xfrm>
            <a:off x="1259632" y="2924944"/>
            <a:ext cx="2124236" cy="1080120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Saxon-EE</a:t>
            </a:r>
            <a:endParaRPr lang="en-GB">
              <a:latin typeface="Trebuchet MS" panose="020B0603020202020204" pitchFamily="34" charset="0"/>
            </a:endParaRPr>
          </a:p>
        </p:txBody>
      </p:sp>
      <p:grpSp>
        <p:nvGrpSpPr>
          <p:cNvPr id="1028" name="Group 1027"/>
          <p:cNvGrpSpPr/>
          <p:nvPr/>
        </p:nvGrpSpPr>
        <p:grpSpPr>
          <a:xfrm>
            <a:off x="4908698" y="3316732"/>
            <a:ext cx="3287043" cy="1725881"/>
            <a:chOff x="4908698" y="3316732"/>
            <a:chExt cx="3287043" cy="172588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8698" y="3316732"/>
              <a:ext cx="3287043" cy="1725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 rot="20237007">
              <a:off x="5336572" y="4050676"/>
              <a:ext cx="2548005" cy="36933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GB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XSLT3.0 in the Browser</a:t>
              </a:r>
            </a:p>
          </p:txBody>
        </p:sp>
      </p:grpSp>
      <p:cxnSp>
        <p:nvCxnSpPr>
          <p:cNvPr id="11" name="Elbow Connector 10"/>
          <p:cNvCxnSpPr>
            <a:stCxn id="4" idx="2"/>
            <a:endCxn id="5" idx="2"/>
          </p:cNvCxnSpPr>
          <p:nvPr/>
        </p:nvCxnSpPr>
        <p:spPr>
          <a:xfrm rot="16200000" flipH="1">
            <a:off x="440622" y="2781008"/>
            <a:ext cx="1205973" cy="432048"/>
          </a:xfrm>
          <a:prstGeom prst="bentConnector2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499992" y="1601958"/>
            <a:ext cx="0" cy="4131298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17190" y="5461088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Server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39743" y="5503011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Client</a:t>
            </a:r>
          </a:p>
        </p:txBody>
      </p:sp>
      <p:grpSp>
        <p:nvGrpSpPr>
          <p:cNvPr id="1031" name="Group 1030"/>
          <p:cNvGrpSpPr/>
          <p:nvPr/>
        </p:nvGrpSpPr>
        <p:grpSpPr>
          <a:xfrm>
            <a:off x="2322238" y="1484784"/>
            <a:ext cx="1889722" cy="2115235"/>
            <a:chOff x="2322238" y="1484784"/>
            <a:chExt cx="1889722" cy="2115235"/>
          </a:xfrm>
        </p:grpSpPr>
        <p:grpSp>
          <p:nvGrpSpPr>
            <p:cNvPr id="31" name="Group 30"/>
            <p:cNvGrpSpPr/>
            <p:nvPr/>
          </p:nvGrpSpPr>
          <p:grpSpPr>
            <a:xfrm>
              <a:off x="3113838" y="1559319"/>
              <a:ext cx="1098122" cy="2040700"/>
              <a:chOff x="3113838" y="1559319"/>
              <a:chExt cx="1098122" cy="2040700"/>
            </a:xfrm>
          </p:grpSpPr>
          <p:sp>
            <p:nvSpPr>
              <p:cNvPr id="9" name="Folded Corner 8"/>
              <p:cNvSpPr/>
              <p:nvPr/>
            </p:nvSpPr>
            <p:spPr>
              <a:xfrm>
                <a:off x="3563888" y="1559319"/>
                <a:ext cx="648072" cy="792088"/>
              </a:xfrm>
              <a:prstGeom prst="foldedCorner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mtClean="0">
                    <a:latin typeface="Trebuchet MS" panose="020B0603020202020204" pitchFamily="34" charset="0"/>
                  </a:rPr>
                  <a:t>SEF</a:t>
                </a:r>
                <a:endParaRPr lang="en-GB">
                  <a:latin typeface="Trebuchet MS" panose="020B0603020202020204" pitchFamily="34" charset="0"/>
                </a:endParaRPr>
              </a:p>
            </p:txBody>
          </p:sp>
          <p:cxnSp>
            <p:nvCxnSpPr>
              <p:cNvPr id="15" name="Elbow Connector 14"/>
              <p:cNvCxnSpPr>
                <a:stCxn id="5" idx="4"/>
                <a:endCxn id="9" idx="2"/>
              </p:cNvCxnSpPr>
              <p:nvPr/>
            </p:nvCxnSpPr>
            <p:spPr>
              <a:xfrm flipV="1">
                <a:off x="3113838" y="2351407"/>
                <a:ext cx="774086" cy="1248612"/>
              </a:xfrm>
              <a:prstGeom prst="bentConnector2">
                <a:avLst/>
              </a:prstGeom>
              <a:ln w="57150">
                <a:solidFill>
                  <a:schemeClr val="bg1">
                    <a:lumMod val="6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9" name="TextBox 1028"/>
            <p:cNvSpPr txBox="1"/>
            <p:nvPr/>
          </p:nvSpPr>
          <p:spPr>
            <a:xfrm>
              <a:off x="2322238" y="1484784"/>
              <a:ext cx="13051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Stylesheet Export File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51062" y="4829039"/>
            <a:ext cx="2686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latin typeface="Trebuchet MS" panose="020B0603020202020204" pitchFamily="34" charset="0"/>
              </a:rPr>
              <a:t>SEF is an </a:t>
            </a:r>
            <a:r>
              <a:rPr lang="en-GB" i="1" smtClean="0">
                <a:latin typeface="Trebuchet MS" panose="020B0603020202020204" pitchFamily="34" charset="0"/>
              </a:rPr>
              <a:t>execution plan</a:t>
            </a:r>
          </a:p>
          <a:p>
            <a:pPr algn="ctr"/>
            <a:r>
              <a:rPr lang="en-GB" smtClean="0">
                <a:latin typeface="Trebuchet MS" panose="020B0603020202020204" pitchFamily="34" charset="0"/>
              </a:rPr>
              <a:t>written in XML</a:t>
            </a:r>
            <a:endParaRPr lang="en-GB" dirty="0" smtClean="0">
              <a:latin typeface="Trebuchet MS" panose="020B0603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09157" y="1259387"/>
            <a:ext cx="3544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SaxonJS is an </a:t>
            </a:r>
            <a:r>
              <a:rPr lang="en-GB" i="1" smtClean="0">
                <a:latin typeface="Trebuchet MS" panose="020B0603020202020204" pitchFamily="34" charset="0"/>
              </a:rPr>
              <a:t>execution engine</a:t>
            </a:r>
          </a:p>
          <a:p>
            <a:pPr algn="ctr"/>
            <a:r>
              <a:rPr lang="en-GB" smtClean="0">
                <a:latin typeface="Trebuchet MS" panose="020B0603020202020204" pitchFamily="34" charset="0"/>
              </a:rPr>
              <a:t>for SEF instructions</a:t>
            </a:r>
            <a:endParaRPr lang="en-GB" dirty="0" smtClean="0">
              <a:latin typeface="Trebuchet MS" panose="020B0603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211960" y="1955364"/>
            <a:ext cx="4088357" cy="1527148"/>
            <a:chOff x="4211960" y="1955364"/>
            <a:chExt cx="4088357" cy="1527148"/>
          </a:xfrm>
        </p:grpSpPr>
        <p:sp>
          <p:nvSpPr>
            <p:cNvPr id="12" name="Rounded Rectangle 11"/>
            <p:cNvSpPr/>
            <p:nvPr/>
          </p:nvSpPr>
          <p:spPr>
            <a:xfrm>
              <a:off x="4987949" y="3194480"/>
              <a:ext cx="3312368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SaxonJS.transform({</a:t>
              </a:r>
              <a:r>
                <a:rPr lang="en-GB" sz="16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SEF</a:t>
              </a:r>
              <a:r>
                <a:rPr lang="en-GB" sz="16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…})</a:t>
              </a:r>
              <a:endParaRPr lang="en-GB" sz="1600" b="1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8" name="Elbow Connector 15"/>
            <p:cNvCxnSpPr>
              <a:endCxn id="9" idx="3"/>
            </p:cNvCxnSpPr>
            <p:nvPr/>
          </p:nvCxnSpPr>
          <p:spPr>
            <a:xfrm rot="10800000">
              <a:off x="4211960" y="1955364"/>
              <a:ext cx="3456384" cy="1257613"/>
            </a:xfrm>
            <a:prstGeom prst="bentConnector3">
              <a:avLst>
                <a:gd name="adj1" fmla="val -85"/>
              </a:avLst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444208" y="2178899"/>
            <a:ext cx="1872208" cy="674037"/>
            <a:chOff x="6444208" y="2178899"/>
            <a:chExt cx="1872208" cy="674037"/>
          </a:xfrm>
        </p:grpSpPr>
        <p:cxnSp>
          <p:nvCxnSpPr>
            <p:cNvPr id="21" name="Elbow Connector 15"/>
            <p:cNvCxnSpPr>
              <a:stCxn id="6" idx="3"/>
              <a:endCxn id="8" idx="1"/>
            </p:cNvCxnSpPr>
            <p:nvPr/>
          </p:nvCxnSpPr>
          <p:spPr>
            <a:xfrm flipV="1">
              <a:off x="6444208" y="2515918"/>
              <a:ext cx="360039" cy="313012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olded Corner 7"/>
            <p:cNvSpPr/>
            <p:nvPr/>
          </p:nvSpPr>
          <p:spPr>
            <a:xfrm>
              <a:off x="6804247" y="2178899"/>
              <a:ext cx="1512169" cy="674037"/>
            </a:xfrm>
            <a:prstGeom prst="foldedCorner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SaxonJS.js</a:t>
              </a:r>
            </a:p>
            <a:p>
              <a:pPr algn="ctr"/>
              <a:r>
                <a:rPr lang="en-GB" sz="1200" smtClean="0">
                  <a:latin typeface="Trebuchet MS" panose="020B0603020202020204" pitchFamily="34" charset="0"/>
                </a:rPr>
                <a:t>(220kB minimized)</a:t>
              </a:r>
              <a:endParaRPr lang="en-GB" sz="1200"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355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Stylesheet Export File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6</a:t>
            </a:fld>
            <a:r>
              <a:rPr lang="en-GB" smtClean="0"/>
              <a:t>/22</a:t>
            </a:r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23528" y="1124744"/>
            <a:ext cx="8820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let $t:=current-time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(),</a:t>
            </a:r>
            <a:b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$hours:= hours-from-time($t) mod 12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b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$quarters := minutes-from-time($t) idiv 15 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return 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(format-time($t,'[H]:[m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]'),</a:t>
            </a:r>
            <a:b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1 to (if($hours eq 0) then 12 else $hours)) ! 'BONG</a:t>
            </a: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',</a:t>
            </a:r>
            <a:b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6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	(</a:t>
            </a:r>
            <a:r>
              <a:rPr lang="en-GB" sz="1600" b="1">
                <a:latin typeface="Courier New" panose="02070309020205020404" pitchFamily="49" charset="0"/>
                <a:cs typeface="Courier New" panose="02070309020205020404" pitchFamily="49" charset="0"/>
              </a:rPr>
              <a:t>1 to $quarters) !'ding')</a:t>
            </a:r>
          </a:p>
        </p:txBody>
      </p:sp>
      <p:sp>
        <p:nvSpPr>
          <p:cNvPr id="6" name="Rectangle 5"/>
          <p:cNvSpPr/>
          <p:nvPr/>
        </p:nvSpPr>
        <p:spPr>
          <a:xfrm>
            <a:off x="1186045" y="2780928"/>
            <a:ext cx="7418403" cy="35240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&lt;let name="Q{}t" slot="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1"…&gt;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&lt;fn name="current-time"/&gt;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&lt;let name="Q{}hours" slot="2"&gt;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&lt;arith op="mod" calc="i%i"&gt;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&lt;fn name="hours-from-time"&gt;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  &lt;varRef name="Q{}t" slot="1" diag="0|0||hours-from-time"/&gt;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&lt;/fn&gt;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&lt;int val="12"/&gt;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&lt;/arith&gt;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&lt;let name="Q{}quarters" slot="3"&gt;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&lt;arith op="idiv" calc="i~i"&gt;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&lt;fn name="minutes-from-time"&gt;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&lt;varRef name="Q{}t" slot="1" diag="0|0||minutes-from-time"/&gt;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&lt;/fn&gt;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&lt;int val="15"/&gt;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&lt;/arith&gt;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400" b="1" u="sng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&lt;sequence…/&gt;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&lt;/…</a:t>
            </a:r>
            <a:endParaRPr lang="en-GB" sz="14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323528" y="2996952"/>
            <a:ext cx="1403648" cy="1838384"/>
            <a:chOff x="323528" y="2996952"/>
            <a:chExt cx="1403648" cy="1838384"/>
          </a:xfrm>
        </p:grpSpPr>
        <p:sp>
          <p:nvSpPr>
            <p:cNvPr id="9" name="TextBox 8"/>
            <p:cNvSpPr txBox="1"/>
            <p:nvPr/>
          </p:nvSpPr>
          <p:spPr>
            <a:xfrm>
              <a:off x="323528" y="3964414"/>
              <a:ext cx="1403648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Nested Lets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cxnSp>
          <p:nvCxnSpPr>
            <p:cNvPr id="13" name="Straight Connector 12"/>
            <p:cNvCxnSpPr>
              <a:stCxn id="9" idx="0"/>
            </p:cNvCxnSpPr>
            <p:nvPr/>
          </p:nvCxnSpPr>
          <p:spPr>
            <a:xfrm flipV="1">
              <a:off x="1025352" y="2996952"/>
              <a:ext cx="378296" cy="967462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9" idx="0"/>
            </p:cNvCxnSpPr>
            <p:nvPr/>
          </p:nvCxnSpPr>
          <p:spPr>
            <a:xfrm flipV="1">
              <a:off x="1025352" y="3429000"/>
              <a:ext cx="594320" cy="535414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>
              <a:stCxn id="9" idx="2"/>
            </p:cNvCxnSpPr>
            <p:nvPr/>
          </p:nvCxnSpPr>
          <p:spPr>
            <a:xfrm>
              <a:off x="1025352" y="4333746"/>
              <a:ext cx="666328" cy="50159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4263414" y="3573016"/>
            <a:ext cx="4053002" cy="1539319"/>
            <a:chOff x="4263414" y="3573016"/>
            <a:chExt cx="4053002" cy="1539319"/>
          </a:xfrm>
        </p:grpSpPr>
        <p:sp>
          <p:nvSpPr>
            <p:cNvPr id="10" name="TextBox 9"/>
            <p:cNvSpPr txBox="1"/>
            <p:nvPr/>
          </p:nvSpPr>
          <p:spPr>
            <a:xfrm>
              <a:off x="6372200" y="4466004"/>
              <a:ext cx="1944216" cy="646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Type-determined operations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cxnSp>
          <p:nvCxnSpPr>
            <p:cNvPr id="24" name="Straight Connector 23"/>
            <p:cNvCxnSpPr>
              <a:stCxn id="10" idx="1"/>
            </p:cNvCxnSpPr>
            <p:nvPr/>
          </p:nvCxnSpPr>
          <p:spPr>
            <a:xfrm flipH="1" flipV="1">
              <a:off x="4554933" y="3573016"/>
              <a:ext cx="1817267" cy="1216154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0" idx="1"/>
            </p:cNvCxnSpPr>
            <p:nvPr/>
          </p:nvCxnSpPr>
          <p:spPr>
            <a:xfrm flipH="1">
              <a:off x="4263414" y="4789170"/>
              <a:ext cx="2108786" cy="323165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4355976" y="2993752"/>
            <a:ext cx="3240360" cy="1731392"/>
            <a:chOff x="4355976" y="2993752"/>
            <a:chExt cx="3240360" cy="1731392"/>
          </a:xfrm>
        </p:grpSpPr>
        <p:sp>
          <p:nvSpPr>
            <p:cNvPr id="11" name="TextBox 10"/>
            <p:cNvSpPr txBox="1"/>
            <p:nvPr/>
          </p:nvSpPr>
          <p:spPr>
            <a:xfrm>
              <a:off x="5652120" y="2993752"/>
              <a:ext cx="1944216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Variable slots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cxnSp>
          <p:nvCxnSpPr>
            <p:cNvPr id="34" name="Straight Connector 33"/>
            <p:cNvCxnSpPr>
              <a:stCxn id="11" idx="1"/>
            </p:cNvCxnSpPr>
            <p:nvPr/>
          </p:nvCxnSpPr>
          <p:spPr>
            <a:xfrm flipH="1">
              <a:off x="4716016" y="3178418"/>
              <a:ext cx="936104" cy="184666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1" idx="1"/>
            </p:cNvCxnSpPr>
            <p:nvPr/>
          </p:nvCxnSpPr>
          <p:spPr>
            <a:xfrm flipH="1" flipV="1">
              <a:off x="4355976" y="2993752"/>
              <a:ext cx="1296144" cy="184666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5103526" y="3406761"/>
              <a:ext cx="1600446" cy="1318383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5652120" y="1124744"/>
            <a:ext cx="3024336" cy="985873"/>
            <a:chOff x="5652120" y="1124744"/>
            <a:chExt cx="3024336" cy="98587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/>
                <p:cNvSpPr/>
                <p:nvPr/>
              </p:nvSpPr>
              <p:spPr>
                <a:xfrm>
                  <a:off x="5652120" y="1270501"/>
                  <a:ext cx="785793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GB" sz="3600" b="1" smtClean="0">
                            <a:solidFill>
                              <a:srgbClr val="FF0000"/>
                            </a:solidFill>
                            <a:latin typeface="Trebuchet MS" panose="020B0603020202020204" pitchFamily="34" charset="0"/>
                          </a:rPr>
                          <m:t>→</m:t>
                        </m:r>
                      </m:oMath>
                    </m:oMathPara>
                  </a14:m>
                  <a:endParaRPr lang="en-GB" sz="3600" b="1">
                    <a:solidFill>
                      <a:srgbClr val="FF0000"/>
                    </a:solidFill>
                    <a:latin typeface="Trebuchet MS" panose="020B0603020202020204" pitchFamily="34" charset="0"/>
                  </a:endParaRPr>
                </a:p>
              </p:txBody>
            </p:sp>
          </mc:Choice>
          <mc:Fallback xmlns="">
            <p:sp>
              <p:nvSpPr>
                <p:cNvPr id="46" name="Rectangle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2120" y="1270501"/>
                  <a:ext cx="785793" cy="646331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Rounded Rectangle 46"/>
            <p:cNvSpPr/>
            <p:nvPr/>
          </p:nvSpPr>
          <p:spPr>
            <a:xfrm>
              <a:off x="6339791" y="1124744"/>
              <a:ext cx="2336665" cy="985873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>
                  <a:solidFill>
                    <a:schemeClr val="bg1"/>
                  </a:solidFill>
                </a:rPr>
                <a:t>("13:48",</a:t>
              </a:r>
              <a:br>
                <a:rPr lang="en-GB">
                  <a:solidFill>
                    <a:schemeClr val="bg1"/>
                  </a:solidFill>
                </a:rPr>
              </a:br>
              <a:r>
                <a:rPr lang="en-GB">
                  <a:solidFill>
                    <a:schemeClr val="bg1"/>
                  </a:solidFill>
                </a:rPr>
                <a:t>  </a:t>
              </a:r>
              <a:r>
                <a:rPr lang="en-GB" smtClean="0">
                  <a:solidFill>
                    <a:schemeClr val="bg1"/>
                  </a:solidFill>
                </a:rPr>
                <a:t>"</a:t>
              </a:r>
              <a:r>
                <a:rPr lang="en-GB">
                  <a:solidFill>
                    <a:schemeClr val="bg1"/>
                  </a:solidFill>
                </a:rPr>
                <a:t>BONG",</a:t>
              </a:r>
            </a:p>
            <a:p>
              <a:r>
                <a:rPr lang="en-GB">
                  <a:solidFill>
                    <a:schemeClr val="bg1"/>
                  </a:solidFill>
                </a:rPr>
                <a:t>  </a:t>
              </a:r>
              <a:r>
                <a:rPr lang="en-GB" smtClean="0">
                  <a:solidFill>
                    <a:schemeClr val="bg1"/>
                  </a:solidFill>
                </a:rPr>
                <a:t>"</a:t>
              </a:r>
              <a:r>
                <a:rPr lang="en-GB">
                  <a:solidFill>
                    <a:schemeClr val="bg1"/>
                  </a:solidFill>
                </a:rPr>
                <a:t>ding","ding","ding")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17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7</a:t>
            </a:fld>
            <a:r>
              <a:rPr lang="en-GB" smtClean="0"/>
              <a:t>/22</a:t>
            </a:r>
          </a:p>
        </p:txBody>
      </p:sp>
      <p:sp>
        <p:nvSpPr>
          <p:cNvPr id="3" name="Rectangle 2"/>
          <p:cNvSpPr/>
          <p:nvPr/>
        </p:nvSpPr>
        <p:spPr>
          <a:xfrm>
            <a:off x="755576" y="476672"/>
            <a:ext cx="7488832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&lt;sequence&gt;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fn name="format-time"&gt;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varRef name="Q{}t" slot="1" diag="0|0||format-time"/&gt;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str val="[H]:[m]" diag="0|1||format-time"/&gt;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fn&gt;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forEach&gt;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to&gt;</a:t>
            </a:r>
          </a:p>
          <a:p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int val="1"/&gt;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choose&gt;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&lt;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vc card="1:1" comp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GB" sz="105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" op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="eq"&gt;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&lt;varRef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name="Q{}hours" slot="2" diag="1|0||eq"/&gt;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&lt;int val="0" diag="1|1||eq"/&gt;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&lt;/vc&gt;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&lt;int val="12"/&gt;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&lt;true/&gt;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&lt;cast as="xs:integer?" diag="1|1||to"&gt;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&lt;varRef name="Q{}hours" slot="2"/&gt;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&lt;/cast&gt;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&lt;/choose&gt;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&lt;/to&gt;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&lt;str val="BONG"/&gt;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&lt;/forEach&gt;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GB" sz="1100" b="1">
                <a:latin typeface="Courier New" panose="02070309020205020404" pitchFamily="49" charset="0"/>
                <a:cs typeface="Courier New" panose="02070309020205020404" pitchFamily="49" charset="0"/>
              </a:rPr>
              <a:t>&lt;forEach&gt;</a:t>
            </a: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100" b="1">
                <a:latin typeface="Courier New" panose="02070309020205020404" pitchFamily="49" charset="0"/>
                <a:cs typeface="Courier New" panose="02070309020205020404" pitchFamily="49" charset="0"/>
              </a:rPr>
              <a:t>to</a:t>
            </a:r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&gt; …</a:t>
            </a:r>
            <a:endParaRPr lang="en-GB" sz="1100" b="1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GB" sz="1100" b="1">
                <a:latin typeface="Courier New" panose="02070309020205020404" pitchFamily="49" charset="0"/>
                <a:cs typeface="Courier New" panose="02070309020205020404" pitchFamily="49" charset="0"/>
              </a:rPr>
              <a:t>str val="ding"/&gt;</a:t>
            </a:r>
          </a:p>
          <a:p>
            <a:r>
              <a:rPr lang="en-GB" sz="1100" b="1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GB" sz="11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100" b="1">
                <a:latin typeface="Courier New" panose="02070309020205020404" pitchFamily="49" charset="0"/>
                <a:cs typeface="Courier New" panose="02070309020205020404" pitchFamily="49" charset="0"/>
              </a:rPr>
              <a:t>forEach&gt;</a:t>
            </a:r>
          </a:p>
          <a:p>
            <a:r>
              <a:rPr lang="en-GB" sz="1400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GB" sz="1400" b="1">
                <a:latin typeface="Courier New" panose="02070309020205020404" pitchFamily="49" charset="0"/>
                <a:cs typeface="Courier New" panose="02070309020205020404" pitchFamily="49" charset="0"/>
              </a:rPr>
              <a:t>sequence&gt;</a:t>
            </a:r>
            <a:endParaRPr lang="en-GB" sz="1400"/>
          </a:p>
        </p:txBody>
      </p:sp>
      <p:grpSp>
        <p:nvGrpSpPr>
          <p:cNvPr id="4" name="Group 3"/>
          <p:cNvGrpSpPr/>
          <p:nvPr/>
        </p:nvGrpSpPr>
        <p:grpSpPr>
          <a:xfrm>
            <a:off x="2555776" y="1916832"/>
            <a:ext cx="5832648" cy="523220"/>
            <a:chOff x="2123728" y="2993752"/>
            <a:chExt cx="5832648" cy="523220"/>
          </a:xfrm>
        </p:grpSpPr>
        <p:sp>
          <p:nvSpPr>
            <p:cNvPr id="5" name="TextBox 4"/>
            <p:cNvSpPr txBox="1"/>
            <p:nvPr/>
          </p:nvSpPr>
          <p:spPr>
            <a:xfrm>
              <a:off x="5652120" y="2993752"/>
              <a:ext cx="2304256" cy="52322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b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 </a:t>
              </a:r>
              <a:r>
                <a:rPr lang="en-GB" sz="28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→</a:t>
              </a:r>
              <a:r>
                <a:rPr lang="en-GB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choose</a:t>
              </a:r>
              <a:endParaRPr lang="en-GB" b="1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7" name="Straight Connector 6"/>
            <p:cNvCxnSpPr>
              <a:stCxn id="5" idx="1"/>
            </p:cNvCxnSpPr>
            <p:nvPr/>
          </p:nvCxnSpPr>
          <p:spPr>
            <a:xfrm flipH="1">
              <a:off x="2123728" y="3255362"/>
              <a:ext cx="3528392" cy="170438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5724126" y="3542825"/>
            <a:ext cx="2880320" cy="601168"/>
            <a:chOff x="6311181" y="2275413"/>
            <a:chExt cx="2802474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7169439" y="2275413"/>
              <a:ext cx="1944216" cy="64633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mtClean="0">
                  <a:latin typeface="Trebuchet MS" panose="020B0603020202020204" pitchFamily="34" charset="0"/>
                </a:rPr>
                <a:t>Type-inferred cast</a:t>
              </a:r>
              <a:endParaRPr lang="en-GB" dirty="0" smtClean="0">
                <a:latin typeface="Trebuchet MS" panose="020B0603020202020204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1"/>
            </p:cNvCxnSpPr>
            <p:nvPr/>
          </p:nvCxnSpPr>
          <p:spPr>
            <a:xfrm flipH="1">
              <a:off x="6311181" y="2598579"/>
              <a:ext cx="858258" cy="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563888" y="536690"/>
            <a:ext cx="2412268" cy="369332"/>
            <a:chOff x="3491880" y="3269794"/>
            <a:chExt cx="2412268" cy="369332"/>
          </a:xfrm>
        </p:grpSpPr>
        <p:sp>
          <p:nvSpPr>
            <p:cNvPr id="13" name="TextBox 12"/>
            <p:cNvSpPr txBox="1"/>
            <p:nvPr/>
          </p:nvSpPr>
          <p:spPr>
            <a:xfrm>
              <a:off x="4247964" y="3269794"/>
              <a:ext cx="1656184" cy="369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b="1" smtClean="0">
                  <a:latin typeface="Trebuchet MS" panose="020B0603020202020204" pitchFamily="34" charset="0"/>
                  <a:cs typeface="Courier New" panose="02070309020205020404" pitchFamily="49" charset="0"/>
                </a:rPr>
                <a:t>Function call</a:t>
              </a:r>
              <a:endParaRPr lang="en-GB" b="1" dirty="0" smtClean="0">
                <a:latin typeface="Trebuchet MS" panose="020B060302020202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14" name="Straight Connector 13"/>
            <p:cNvCxnSpPr>
              <a:stCxn id="13" idx="1"/>
            </p:cNvCxnSpPr>
            <p:nvPr/>
          </p:nvCxnSpPr>
          <p:spPr>
            <a:xfrm flipH="1">
              <a:off x="3491880" y="3454460"/>
              <a:ext cx="756084" cy="123691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939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ded Corner 5"/>
          <p:cNvSpPr/>
          <p:nvPr/>
        </p:nvSpPr>
        <p:spPr>
          <a:xfrm>
            <a:off x="2654940" y="3113253"/>
            <a:ext cx="1217295" cy="572293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(X)HTML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smtClean="0"/>
              <a:t>Saxon-JS + XPath compiler</a:t>
            </a:r>
            <a:endParaRPr lang="en-GB"/>
          </a:p>
        </p:txBody>
      </p:sp>
      <p:pic>
        <p:nvPicPr>
          <p:cNvPr id="1026" name="Picture 2" descr="Image result for empty browser wind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493055"/>
            <a:ext cx="3174000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8</a:t>
            </a:fld>
            <a:r>
              <a:rPr lang="en-GB" smtClean="0"/>
              <a:t>/22</a:t>
            </a:r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940" y="4003511"/>
            <a:ext cx="2975669" cy="162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>
            <a:off x="3707904" y="1590642"/>
            <a:ext cx="0" cy="140631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05635" y="1196752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Server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73542" y="1470109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Client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638657" y="2222337"/>
            <a:ext cx="3008237" cy="1705980"/>
            <a:chOff x="6288271" y="1641187"/>
            <a:chExt cx="3008237" cy="1705980"/>
          </a:xfrm>
        </p:grpSpPr>
        <p:sp>
          <p:nvSpPr>
            <p:cNvPr id="12" name="Rounded Rectangle 11"/>
            <p:cNvSpPr/>
            <p:nvPr/>
          </p:nvSpPr>
          <p:spPr>
            <a:xfrm>
              <a:off x="6288271" y="3059135"/>
              <a:ext cx="3008237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SaxonJS.transform({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SEF</a:t>
              </a:r>
              <a:r>
                <a:rPr lang="en-GB" sz="14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…})</a:t>
              </a:r>
              <a:endParaRPr lang="en-GB" sz="1400" b="1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8" name="Elbow Connector 15"/>
            <p:cNvCxnSpPr>
              <a:endCxn id="61" idx="3"/>
            </p:cNvCxnSpPr>
            <p:nvPr/>
          </p:nvCxnSpPr>
          <p:spPr>
            <a:xfrm rot="16200000" flipV="1">
              <a:off x="7521785" y="2062000"/>
              <a:ext cx="1552690" cy="711064"/>
            </a:xfrm>
            <a:prstGeom prst="bentConnector2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872235" y="2996952"/>
            <a:ext cx="2319945" cy="404332"/>
            <a:chOff x="4431039" y="2468035"/>
            <a:chExt cx="2319945" cy="404332"/>
          </a:xfrm>
        </p:grpSpPr>
        <p:cxnSp>
          <p:nvCxnSpPr>
            <p:cNvPr id="21" name="Elbow Connector 15"/>
            <p:cNvCxnSpPr>
              <a:stCxn id="6" idx="3"/>
              <a:endCxn id="8" idx="1"/>
            </p:cNvCxnSpPr>
            <p:nvPr/>
          </p:nvCxnSpPr>
          <p:spPr>
            <a:xfrm flipV="1">
              <a:off x="4431039" y="2670201"/>
              <a:ext cx="807776" cy="200282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olded Corner 7"/>
            <p:cNvSpPr/>
            <p:nvPr/>
          </p:nvSpPr>
          <p:spPr>
            <a:xfrm>
              <a:off x="5238815" y="2468035"/>
              <a:ext cx="1512169" cy="404332"/>
            </a:xfrm>
            <a:prstGeom prst="foldedCorner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SaxonJS.js</a:t>
              </a:r>
            </a:p>
          </p:txBody>
        </p:sp>
      </p:grpSp>
      <p:sp>
        <p:nvSpPr>
          <p:cNvPr id="57" name="Folded Corner 56"/>
          <p:cNvSpPr/>
          <p:nvPr/>
        </p:nvSpPr>
        <p:spPr>
          <a:xfrm>
            <a:off x="276158" y="1837262"/>
            <a:ext cx="1044116" cy="792088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tx1"/>
                </a:solidFill>
                <a:latin typeface="Trebuchet MS" panose="020B0603020202020204" pitchFamily="34" charset="0"/>
              </a:rPr>
              <a:t>XSLT</a:t>
            </a:r>
          </a:p>
          <a:p>
            <a:pPr algn="ctr"/>
            <a:r>
              <a:rPr lang="en-GB" sz="1200" smtClean="0">
                <a:solidFill>
                  <a:schemeClr val="tx1"/>
                </a:solidFill>
                <a:latin typeface="Trebuchet MS" panose="020B0603020202020204" pitchFamily="34" charset="0"/>
              </a:rPr>
              <a:t>3.0 </a:t>
            </a:r>
            <a:r>
              <a:rPr lang="en-GB" sz="1600" b="1" smtClean="0">
                <a:solidFill>
                  <a:schemeClr val="tx1"/>
                </a:solidFill>
                <a:latin typeface="Trebuchet MS" panose="020B0603020202020204" pitchFamily="34" charset="0"/>
              </a:rPr>
              <a:t>program</a:t>
            </a:r>
            <a:endParaRPr lang="en-GB" sz="1600" b="1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58" name="Cube 57"/>
          <p:cNvSpPr/>
          <p:nvPr/>
        </p:nvSpPr>
        <p:spPr>
          <a:xfrm>
            <a:off x="1619672" y="1631505"/>
            <a:ext cx="1409333" cy="945331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Saxon-EE</a:t>
            </a:r>
            <a:endParaRPr lang="en-GB">
              <a:latin typeface="Trebuchet MS" panose="020B0603020202020204" pitchFamily="34" charset="0"/>
            </a:endParaRPr>
          </a:p>
        </p:txBody>
      </p:sp>
      <p:cxnSp>
        <p:nvCxnSpPr>
          <p:cNvPr id="59" name="Elbow Connector 10"/>
          <p:cNvCxnSpPr>
            <a:stCxn id="57" idx="3"/>
            <a:endCxn id="58" idx="2"/>
          </p:cNvCxnSpPr>
          <p:nvPr/>
        </p:nvCxnSpPr>
        <p:spPr>
          <a:xfrm flipV="1">
            <a:off x="1320274" y="2222337"/>
            <a:ext cx="299398" cy="10969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792672" y="1826293"/>
            <a:ext cx="1500312" cy="792088"/>
            <a:chOff x="2836825" y="1560992"/>
            <a:chExt cx="1260218" cy="792088"/>
          </a:xfrm>
        </p:grpSpPr>
        <p:sp>
          <p:nvSpPr>
            <p:cNvPr id="61" name="Folded Corner 60"/>
            <p:cNvSpPr/>
            <p:nvPr/>
          </p:nvSpPr>
          <p:spPr>
            <a:xfrm>
              <a:off x="3294087" y="1560992"/>
              <a:ext cx="802956" cy="792088"/>
            </a:xfrm>
            <a:prstGeom prst="foldedCorner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smtClean="0">
                  <a:latin typeface="Trebuchet MS" panose="020B0603020202020204" pitchFamily="34" charset="0"/>
                </a:rPr>
                <a:t>program.SEF</a:t>
              </a:r>
              <a:endParaRPr lang="en-GB" sz="1400">
                <a:latin typeface="Trebuchet MS" panose="020B0603020202020204" pitchFamily="34" charset="0"/>
              </a:endParaRPr>
            </a:p>
          </p:txBody>
        </p:sp>
        <p:cxnSp>
          <p:nvCxnSpPr>
            <p:cNvPr id="62" name="Elbow Connector 14"/>
            <p:cNvCxnSpPr>
              <a:stCxn id="58" idx="4"/>
              <a:endCxn id="61" idx="1"/>
            </p:cNvCxnSpPr>
            <p:nvPr/>
          </p:nvCxnSpPr>
          <p:spPr>
            <a:xfrm>
              <a:off x="2836825" y="1957036"/>
              <a:ext cx="457262" cy="0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>
            <a:off x="276158" y="2996952"/>
            <a:ext cx="3431746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204968" y="2392170"/>
            <a:ext cx="1701107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b="1" smtClean="0">
                <a:latin typeface="Courier New" panose="02070309020205020404" pitchFamily="49" charset="0"/>
                <a:cs typeface="Courier New" panose="02070309020205020404" pitchFamily="49" charset="0"/>
              </a:rPr>
              <a:t>&lt;evaluate…&gt;</a:t>
            </a:r>
            <a:endParaRPr lang="en-GB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906075" y="2576836"/>
            <a:ext cx="1450328" cy="1198191"/>
            <a:chOff x="6906075" y="2576836"/>
            <a:chExt cx="1450328" cy="1198191"/>
          </a:xfrm>
        </p:grpSpPr>
        <p:sp>
          <p:nvSpPr>
            <p:cNvPr id="82" name="Folded Corner 81"/>
            <p:cNvSpPr/>
            <p:nvPr/>
          </p:nvSpPr>
          <p:spPr>
            <a:xfrm>
              <a:off x="7619271" y="3266822"/>
              <a:ext cx="737132" cy="508205"/>
            </a:xfrm>
            <a:prstGeom prst="foldedCorne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latin typeface="Trebuchet MS" panose="020B0603020202020204" pitchFamily="34" charset="0"/>
                </a:rPr>
                <a:t>XPath</a:t>
              </a:r>
              <a:endParaRPr lang="en-GB" sz="1600" b="1">
                <a:latin typeface="Trebuchet MS" panose="020B0603020202020204" pitchFamily="34" charset="0"/>
              </a:endParaRPr>
            </a:p>
          </p:txBody>
        </p:sp>
        <p:cxnSp>
          <p:nvCxnSpPr>
            <p:cNvPr id="5" name="Straight Arrow Connector 4"/>
            <p:cNvCxnSpPr>
              <a:stCxn id="42" idx="3"/>
              <a:endCxn id="82" idx="0"/>
            </p:cNvCxnSpPr>
            <p:nvPr/>
          </p:nvCxnSpPr>
          <p:spPr>
            <a:xfrm>
              <a:off x="6906075" y="2576836"/>
              <a:ext cx="1081762" cy="689986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177400" y="3913955"/>
            <a:ext cx="5305767" cy="1976908"/>
            <a:chOff x="3177400" y="3913955"/>
            <a:chExt cx="5305767" cy="1976908"/>
          </a:xfrm>
        </p:grpSpPr>
        <p:sp>
          <p:nvSpPr>
            <p:cNvPr id="67" name="TextBox 66"/>
            <p:cNvSpPr txBox="1"/>
            <p:nvPr/>
          </p:nvSpPr>
          <p:spPr>
            <a:xfrm rot="20237007">
              <a:off x="3177400" y="4446465"/>
              <a:ext cx="2042931" cy="646331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Dynamic XPath3.1</a:t>
              </a:r>
              <a:r>
                <a:rPr lang="en-GB" i="1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/>
              </a:r>
              <a:br>
                <a:rPr lang="en-GB" i="1" smtClean="0">
                  <a:solidFill>
                    <a:schemeClr val="bg1"/>
                  </a:solidFill>
                  <a:latin typeface="Trebuchet MS" panose="020B0603020202020204" pitchFamily="34" charset="0"/>
                </a:rPr>
              </a:br>
              <a:r>
                <a:rPr lang="en-GB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in the Browser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729776" y="3913955"/>
              <a:ext cx="2753391" cy="1976908"/>
              <a:chOff x="5729776" y="3913955"/>
              <a:chExt cx="2753391" cy="1976908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7582300" y="3913955"/>
                <a:ext cx="900867" cy="1976908"/>
                <a:chOff x="1907703" y="2833951"/>
                <a:chExt cx="900867" cy="1976908"/>
              </a:xfrm>
            </p:grpSpPr>
            <p:sp>
              <p:nvSpPr>
                <p:cNvPr id="85" name="Folded Corner 84"/>
                <p:cNvSpPr/>
                <p:nvPr/>
              </p:nvSpPr>
              <p:spPr>
                <a:xfrm>
                  <a:off x="1907703" y="2833951"/>
                  <a:ext cx="900867" cy="548969"/>
                </a:xfrm>
                <a:prstGeom prst="foldedCorner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smtClean="0">
                      <a:latin typeface="Trebuchet MS" panose="020B0603020202020204" pitchFamily="34" charset="0"/>
                    </a:rPr>
                    <a:t>Context/</a:t>
                  </a:r>
                  <a:br>
                    <a:rPr lang="en-GB" sz="1200" b="1" smtClean="0">
                      <a:latin typeface="Trebuchet MS" panose="020B0603020202020204" pitchFamily="34" charset="0"/>
                    </a:rPr>
                  </a:br>
                  <a:r>
                    <a:rPr lang="en-GB" sz="1200" b="1" smtClean="0">
                      <a:latin typeface="Trebuchet MS" panose="020B0603020202020204" pitchFamily="34" charset="0"/>
                    </a:rPr>
                    <a:t>params</a:t>
                  </a:r>
                  <a:endParaRPr lang="en-GB" sz="1200" b="1">
                    <a:latin typeface="Trebuchet MS" panose="020B0603020202020204" pitchFamily="34" charset="0"/>
                  </a:endParaRPr>
                </a:p>
              </p:txBody>
            </p:sp>
            <p:sp>
              <p:nvSpPr>
                <p:cNvPr id="86" name="Folded Corner 85"/>
                <p:cNvSpPr/>
                <p:nvPr/>
              </p:nvSpPr>
              <p:spPr>
                <a:xfrm>
                  <a:off x="2034466" y="4306802"/>
                  <a:ext cx="647340" cy="504057"/>
                </a:xfrm>
                <a:prstGeom prst="foldedCorner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 anchorCtr="0"/>
                <a:lstStyle/>
                <a:p>
                  <a:pPr algn="ctr"/>
                  <a:r>
                    <a:rPr lang="en-GB" sz="1200" b="1" smtClean="0">
                      <a:latin typeface="Trebuchet MS" panose="020B0603020202020204" pitchFamily="34" charset="0"/>
                    </a:rPr>
                    <a:t>Result</a:t>
                  </a:r>
                  <a:endParaRPr lang="en-GB" sz="1200" b="1">
                    <a:latin typeface="Trebuchet MS" panose="020B0603020202020204" pitchFamily="34" charset="0"/>
                  </a:endParaRPr>
                </a:p>
              </p:txBody>
            </p:sp>
            <p:cxnSp>
              <p:nvCxnSpPr>
                <p:cNvPr id="87" name="Elbow Connector 86"/>
                <p:cNvCxnSpPr>
                  <a:stCxn id="85" idx="2"/>
                  <a:endCxn id="86" idx="0"/>
                </p:cNvCxnSpPr>
                <p:nvPr/>
              </p:nvCxnSpPr>
              <p:spPr>
                <a:xfrm rot="5400000">
                  <a:off x="1896196" y="3844861"/>
                  <a:ext cx="923882" cy="1"/>
                </a:xfrm>
                <a:prstGeom prst="bentConnector3">
                  <a:avLst>
                    <a:gd name="adj1" fmla="val 50000"/>
                  </a:avLst>
                </a:prstGeom>
                <a:ln w="57150">
                  <a:solidFill>
                    <a:schemeClr val="bg1">
                      <a:lumMod val="65000"/>
                    </a:schemeClr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0" name="Straight Arrow Connector 39"/>
              <p:cNvCxnSpPr>
                <a:stCxn id="86" idx="1"/>
              </p:cNvCxnSpPr>
              <p:nvPr/>
            </p:nvCxnSpPr>
            <p:spPr>
              <a:xfrm flipH="1" flipV="1">
                <a:off x="5729776" y="4815729"/>
                <a:ext cx="1979287" cy="823106"/>
              </a:xfrm>
              <a:prstGeom prst="straightConnector1">
                <a:avLst/>
              </a:prstGeom>
              <a:ln w="57150">
                <a:solidFill>
                  <a:schemeClr val="bg1">
                    <a:lumMod val="6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9" name="Group 1048"/>
          <p:cNvGrpSpPr/>
          <p:nvPr/>
        </p:nvGrpSpPr>
        <p:grpSpPr>
          <a:xfrm>
            <a:off x="6925730" y="3417031"/>
            <a:ext cx="1475569" cy="1712394"/>
            <a:chOff x="4292982" y="3552398"/>
            <a:chExt cx="1475569" cy="1712394"/>
          </a:xfrm>
        </p:grpSpPr>
        <p:sp>
          <p:nvSpPr>
            <p:cNvPr id="83" name="Folded Corner 82"/>
            <p:cNvSpPr/>
            <p:nvPr/>
          </p:nvSpPr>
          <p:spPr>
            <a:xfrm>
              <a:off x="5031419" y="4756587"/>
              <a:ext cx="737132" cy="508205"/>
            </a:xfrm>
            <a:prstGeom prst="foldedCorner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latin typeface="Trebuchet MS" panose="020B0603020202020204" pitchFamily="34" charset="0"/>
                </a:rPr>
                <a:t>SEF</a:t>
              </a:r>
              <a:endParaRPr lang="en-GB" sz="1600" b="1">
                <a:latin typeface="Trebuchet MS" panose="020B0603020202020204" pitchFamily="34" charset="0"/>
              </a:endParaRPr>
            </a:p>
          </p:txBody>
        </p:sp>
        <p:sp>
          <p:nvSpPr>
            <p:cNvPr id="1046" name="Circular Arrow 1045"/>
            <p:cNvSpPr/>
            <p:nvPr/>
          </p:nvSpPr>
          <p:spPr>
            <a:xfrm flipH="1">
              <a:off x="4292982" y="3552398"/>
              <a:ext cx="1197197" cy="1453316"/>
            </a:xfrm>
            <a:prstGeom prst="circularArrow">
              <a:avLst>
                <a:gd name="adj1" fmla="val 6074"/>
                <a:gd name="adj2" fmla="val 912707"/>
                <a:gd name="adj3" fmla="val 4889372"/>
                <a:gd name="adj4" fmla="val 16233970"/>
                <a:gd name="adj5" fmla="val 12500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47" name="Folded Corner 46"/>
          <p:cNvSpPr/>
          <p:nvPr/>
        </p:nvSpPr>
        <p:spPr>
          <a:xfrm>
            <a:off x="5915201" y="3928317"/>
            <a:ext cx="1512169" cy="432048"/>
          </a:xfrm>
          <a:prstGeom prst="foldedCorne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XPathJS.js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7787" y="2492896"/>
            <a:ext cx="1454244" cy="369332"/>
          </a:xfrm>
          <a:prstGeom prst="rect">
            <a:avLst/>
          </a:prstGeom>
          <a:solidFill>
            <a:srgbClr val="FFB3B3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tx1"/>
                </a:solidFill>
                <a:latin typeface="Trebuchet MS" panose="020B0603020202020204" pitchFamily="34" charset="0"/>
              </a:rPr>
              <a:t>xsl:evaluate</a:t>
            </a:r>
            <a:endParaRPr lang="en-GB" dirty="0" smtClean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33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7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4936477" y="4133866"/>
            <a:ext cx="647340" cy="1892365"/>
            <a:chOff x="1894628" y="2918495"/>
            <a:chExt cx="647340" cy="1892365"/>
          </a:xfrm>
        </p:grpSpPr>
        <p:sp>
          <p:nvSpPr>
            <p:cNvPr id="85" name="Folded Corner 84"/>
            <p:cNvSpPr/>
            <p:nvPr/>
          </p:nvSpPr>
          <p:spPr>
            <a:xfrm>
              <a:off x="1907704" y="2918495"/>
              <a:ext cx="612068" cy="548969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b="1" smtClean="0">
                  <a:latin typeface="Trebuchet MS" panose="020B0603020202020204" pitchFamily="34" charset="0"/>
                </a:rPr>
                <a:t>XML in</a:t>
              </a:r>
              <a:endParaRPr lang="en-GB" sz="1200" b="1">
                <a:latin typeface="Trebuchet MS" panose="020B0603020202020204" pitchFamily="34" charset="0"/>
              </a:endParaRPr>
            </a:p>
          </p:txBody>
        </p:sp>
        <p:sp>
          <p:nvSpPr>
            <p:cNvPr id="86" name="Folded Corner 85"/>
            <p:cNvSpPr/>
            <p:nvPr/>
          </p:nvSpPr>
          <p:spPr>
            <a:xfrm>
              <a:off x="1894628" y="4306803"/>
              <a:ext cx="647340" cy="504057"/>
            </a:xfrm>
            <a:prstGeom prst="foldedCorne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GB" sz="1200" b="1" smtClean="0">
                  <a:latin typeface="Trebuchet MS" panose="020B0603020202020204" pitchFamily="34" charset="0"/>
                </a:rPr>
                <a:t>XML out</a:t>
              </a:r>
              <a:endParaRPr lang="en-GB" sz="1200" b="1">
                <a:latin typeface="Trebuchet MS" panose="020B0603020202020204" pitchFamily="34" charset="0"/>
              </a:endParaRPr>
            </a:p>
          </p:txBody>
        </p:sp>
        <p:cxnSp>
          <p:nvCxnSpPr>
            <p:cNvPr id="87" name="Elbow Connector 86"/>
            <p:cNvCxnSpPr>
              <a:stCxn id="85" idx="2"/>
              <a:endCxn id="86" idx="0"/>
            </p:cNvCxnSpPr>
            <p:nvPr/>
          </p:nvCxnSpPr>
          <p:spPr>
            <a:xfrm rot="16200000" flipH="1">
              <a:off x="1796349" y="3884853"/>
              <a:ext cx="839339" cy="4560"/>
            </a:xfrm>
            <a:prstGeom prst="bentConnector3">
              <a:avLst>
                <a:gd name="adj1" fmla="val 50000"/>
              </a:avLst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Folded Corner 81"/>
          <p:cNvSpPr/>
          <p:nvPr/>
        </p:nvSpPr>
        <p:spPr>
          <a:xfrm>
            <a:off x="4891581" y="3402189"/>
            <a:ext cx="737132" cy="508205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tx1"/>
                </a:solidFill>
                <a:latin typeface="Trebuchet MS" panose="020B0603020202020204" pitchFamily="34" charset="0"/>
              </a:rPr>
              <a:t>XSLT</a:t>
            </a:r>
            <a:endParaRPr lang="en-GB" sz="1600" b="1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1049" name="Group 1048"/>
          <p:cNvGrpSpPr/>
          <p:nvPr/>
        </p:nvGrpSpPr>
        <p:grpSpPr>
          <a:xfrm>
            <a:off x="4292982" y="3552398"/>
            <a:ext cx="1363731" cy="1717274"/>
            <a:chOff x="4292982" y="3552398"/>
            <a:chExt cx="1363731" cy="1717274"/>
          </a:xfrm>
        </p:grpSpPr>
        <p:sp>
          <p:nvSpPr>
            <p:cNvPr id="83" name="Folded Corner 82"/>
            <p:cNvSpPr/>
            <p:nvPr/>
          </p:nvSpPr>
          <p:spPr>
            <a:xfrm>
              <a:off x="4919581" y="4761467"/>
              <a:ext cx="737132" cy="508205"/>
            </a:xfrm>
            <a:prstGeom prst="foldedCorner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latin typeface="Trebuchet MS" panose="020B0603020202020204" pitchFamily="34" charset="0"/>
                </a:rPr>
                <a:t>SEF</a:t>
              </a:r>
              <a:endParaRPr lang="en-GB" sz="1600" b="1">
                <a:latin typeface="Trebuchet MS" panose="020B0603020202020204" pitchFamily="34" charset="0"/>
              </a:endParaRPr>
            </a:p>
          </p:txBody>
        </p:sp>
        <p:sp>
          <p:nvSpPr>
            <p:cNvPr id="1046" name="Circular Arrow 1045"/>
            <p:cNvSpPr/>
            <p:nvPr/>
          </p:nvSpPr>
          <p:spPr>
            <a:xfrm flipH="1">
              <a:off x="4292982" y="3552398"/>
              <a:ext cx="1197197" cy="1453316"/>
            </a:xfrm>
            <a:prstGeom prst="circularArrow">
              <a:avLst>
                <a:gd name="adj1" fmla="val 6074"/>
                <a:gd name="adj2" fmla="val 912707"/>
                <a:gd name="adj3" fmla="val 4889372"/>
                <a:gd name="adj4" fmla="val 16233970"/>
                <a:gd name="adj5" fmla="val 12500"/>
              </a:avLst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6" name="Folded Corner 5"/>
          <p:cNvSpPr/>
          <p:nvPr/>
        </p:nvSpPr>
        <p:spPr>
          <a:xfrm>
            <a:off x="5457605" y="2348880"/>
            <a:ext cx="1058611" cy="804020"/>
          </a:xfrm>
          <a:prstGeom prst="foldedCorne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(X)HTML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smtClean="0"/>
              <a:t>Saxon-JS + XSLT3 compiler</a:t>
            </a:r>
            <a:endParaRPr lang="en-GB"/>
          </a:p>
        </p:txBody>
      </p:sp>
      <p:pic>
        <p:nvPicPr>
          <p:cNvPr id="1026" name="Picture 2" descr="Image result for empty browser windo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488" y="2924943"/>
            <a:ext cx="3174000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9</a:t>
            </a:fld>
            <a:r>
              <a:rPr lang="en-GB" smtClean="0"/>
              <a:t>/22</a:t>
            </a:r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712" y="3429184"/>
            <a:ext cx="2975669" cy="162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20237007">
            <a:off x="6561492" y="3839059"/>
            <a:ext cx="1861135" cy="60834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mtClean="0">
                <a:solidFill>
                  <a:schemeClr val="bg1"/>
                </a:solidFill>
                <a:latin typeface="Trebuchet MS" panose="020B0603020202020204" pitchFamily="34" charset="0"/>
              </a:rPr>
              <a:t>XSLT3.0 </a:t>
            </a:r>
            <a:r>
              <a:rPr lang="en-GB" i="1" smtClean="0">
                <a:solidFill>
                  <a:schemeClr val="bg1"/>
                </a:solidFill>
                <a:latin typeface="Trebuchet MS" panose="020B0603020202020204" pitchFamily="34" charset="0"/>
              </a:rPr>
              <a:t>compiling</a:t>
            </a:r>
            <a:br>
              <a:rPr lang="en-GB" i="1" smtClean="0">
                <a:solidFill>
                  <a:schemeClr val="bg1"/>
                </a:solidFill>
                <a:latin typeface="Trebuchet MS" panose="020B0603020202020204" pitchFamily="34" charset="0"/>
              </a:rPr>
            </a:br>
            <a:r>
              <a:rPr lang="en-GB" smtClean="0">
                <a:solidFill>
                  <a:schemeClr val="bg1"/>
                </a:solidFill>
                <a:latin typeface="Trebuchet MS" panose="020B0603020202020204" pitchFamily="34" charset="0"/>
              </a:rPr>
              <a:t>in the Browser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4211960" y="1590643"/>
            <a:ext cx="0" cy="4131298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17190" y="5461088"/>
            <a:ext cx="120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Server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39743" y="5503011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Client</a:t>
            </a:r>
          </a:p>
        </p:txBody>
      </p:sp>
      <p:grpSp>
        <p:nvGrpSpPr>
          <p:cNvPr id="1048" name="Group 1047"/>
          <p:cNvGrpSpPr/>
          <p:nvPr/>
        </p:nvGrpSpPr>
        <p:grpSpPr>
          <a:xfrm>
            <a:off x="346358" y="3552398"/>
            <a:ext cx="4300254" cy="985203"/>
            <a:chOff x="346358" y="3552398"/>
            <a:chExt cx="4300254" cy="985203"/>
          </a:xfrm>
        </p:grpSpPr>
        <p:sp>
          <p:nvSpPr>
            <p:cNvPr id="4" name="Folded Corner 3"/>
            <p:cNvSpPr/>
            <p:nvPr/>
          </p:nvSpPr>
          <p:spPr>
            <a:xfrm>
              <a:off x="346358" y="3745513"/>
              <a:ext cx="1044116" cy="792088"/>
            </a:xfrm>
            <a:prstGeom prst="foldedCorner">
              <a:avLst/>
            </a:prstGeom>
            <a:solidFill>
              <a:srgbClr val="FFDDDD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XSLT</a:t>
              </a:r>
            </a:p>
            <a:p>
              <a:pPr algn="ctr"/>
              <a:r>
                <a:rPr lang="en-GB" sz="120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3.0 </a:t>
              </a:r>
              <a:r>
                <a:rPr lang="en-GB" sz="1600" b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compiler</a:t>
              </a:r>
              <a:endParaRPr lang="en-GB" sz="1600" b="1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5" name="Cube 4"/>
            <p:cNvSpPr/>
            <p:nvPr/>
          </p:nvSpPr>
          <p:spPr>
            <a:xfrm>
              <a:off x="1689872" y="3552398"/>
              <a:ext cx="1409333" cy="945331"/>
            </a:xfrm>
            <a:prstGeom prst="cub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Saxon-EE</a:t>
              </a:r>
              <a:endParaRPr lang="en-GB">
                <a:latin typeface="Trebuchet MS" panose="020B0603020202020204" pitchFamily="34" charset="0"/>
              </a:endParaRPr>
            </a:p>
          </p:txBody>
        </p:sp>
        <p:cxnSp>
          <p:nvCxnSpPr>
            <p:cNvPr id="11" name="Elbow Connector 10"/>
            <p:cNvCxnSpPr>
              <a:stCxn id="4" idx="3"/>
              <a:endCxn id="5" idx="2"/>
            </p:cNvCxnSpPr>
            <p:nvPr/>
          </p:nvCxnSpPr>
          <p:spPr>
            <a:xfrm>
              <a:off x="1390474" y="4141557"/>
              <a:ext cx="299398" cy="1673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2862872" y="3737822"/>
              <a:ext cx="1783740" cy="792088"/>
              <a:chOff x="2290684" y="1549955"/>
              <a:chExt cx="1859859" cy="792088"/>
            </a:xfrm>
          </p:grpSpPr>
          <p:sp>
            <p:nvSpPr>
              <p:cNvPr id="9" name="Folded Corner 8"/>
              <p:cNvSpPr/>
              <p:nvPr/>
            </p:nvSpPr>
            <p:spPr>
              <a:xfrm>
                <a:off x="3174492" y="1549955"/>
                <a:ext cx="976051" cy="792088"/>
              </a:xfrm>
              <a:prstGeom prst="foldedCorner">
                <a:avLst/>
              </a:prstGeom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smtClean="0">
                    <a:latin typeface="Trebuchet MS" panose="020B0603020202020204" pitchFamily="34" charset="0"/>
                  </a:rPr>
                  <a:t>compiler.SEF</a:t>
                </a:r>
                <a:endParaRPr lang="en-GB" sz="1400">
                  <a:latin typeface="Trebuchet MS" panose="020B0603020202020204" pitchFamily="34" charset="0"/>
                </a:endParaRPr>
              </a:p>
            </p:txBody>
          </p:sp>
          <p:cxnSp>
            <p:nvCxnSpPr>
              <p:cNvPr id="15" name="Elbow Connector 14"/>
              <p:cNvCxnSpPr>
                <a:stCxn id="5" idx="4"/>
                <a:endCxn id="9" idx="1"/>
              </p:cNvCxnSpPr>
              <p:nvPr/>
            </p:nvCxnSpPr>
            <p:spPr>
              <a:xfrm flipV="1">
                <a:off x="2290684" y="1945999"/>
                <a:ext cx="883808" cy="9364"/>
              </a:xfrm>
              <a:prstGeom prst="straightConnector1">
                <a:avLst/>
              </a:prstGeom>
              <a:ln w="57150">
                <a:solidFill>
                  <a:schemeClr val="bg1">
                    <a:lumMod val="6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4644008" y="2220665"/>
            <a:ext cx="4237598" cy="1270518"/>
            <a:chOff x="4644008" y="2220665"/>
            <a:chExt cx="4237598" cy="1270518"/>
          </a:xfrm>
        </p:grpSpPr>
        <p:sp>
          <p:nvSpPr>
            <p:cNvPr id="12" name="Rounded Rectangle 11"/>
            <p:cNvSpPr/>
            <p:nvPr/>
          </p:nvSpPr>
          <p:spPr>
            <a:xfrm>
              <a:off x="5873369" y="3203151"/>
              <a:ext cx="3008237" cy="28803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SaxonJS.transform({</a:t>
              </a:r>
              <a:r>
                <a:rPr lang="en-GB" sz="1400" b="1" i="1" smtClean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SEF</a:t>
              </a:r>
              <a:r>
                <a:rPr lang="en-GB" sz="1400" b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…})</a:t>
              </a:r>
              <a:endParaRPr lang="en-GB" sz="1400" b="1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28" name="Elbow Connector 15"/>
            <p:cNvCxnSpPr>
              <a:endCxn id="61" idx="3"/>
            </p:cNvCxnSpPr>
            <p:nvPr/>
          </p:nvCxnSpPr>
          <p:spPr>
            <a:xfrm rot="10800000">
              <a:off x="4644008" y="2220665"/>
              <a:ext cx="3600400" cy="1126503"/>
            </a:xfrm>
            <a:prstGeom prst="bentConnector3">
              <a:avLst>
                <a:gd name="adj1" fmla="val -1200"/>
              </a:avLst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516216" y="2420888"/>
            <a:ext cx="1800200" cy="432048"/>
            <a:chOff x="6516216" y="2420888"/>
            <a:chExt cx="1800200" cy="432048"/>
          </a:xfrm>
        </p:grpSpPr>
        <p:cxnSp>
          <p:nvCxnSpPr>
            <p:cNvPr id="21" name="Elbow Connector 15"/>
            <p:cNvCxnSpPr>
              <a:stCxn id="6" idx="3"/>
              <a:endCxn id="8" idx="1"/>
            </p:cNvCxnSpPr>
            <p:nvPr/>
          </p:nvCxnSpPr>
          <p:spPr>
            <a:xfrm flipV="1">
              <a:off x="6516216" y="2636912"/>
              <a:ext cx="288031" cy="113978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olded Corner 7"/>
            <p:cNvSpPr/>
            <p:nvPr/>
          </p:nvSpPr>
          <p:spPr>
            <a:xfrm>
              <a:off x="6804247" y="2420888"/>
              <a:ext cx="1512169" cy="432048"/>
            </a:xfrm>
            <a:prstGeom prst="foldedCorner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mtClean="0">
                  <a:latin typeface="Trebuchet MS" panose="020B0603020202020204" pitchFamily="34" charset="0"/>
                </a:rPr>
                <a:t>SaxonJS.js</a:t>
              </a:r>
            </a:p>
          </p:txBody>
        </p:sp>
      </p:grpSp>
      <p:sp>
        <p:nvSpPr>
          <p:cNvPr id="57" name="Folded Corner 56"/>
          <p:cNvSpPr/>
          <p:nvPr/>
        </p:nvSpPr>
        <p:spPr>
          <a:xfrm>
            <a:off x="276158" y="1824620"/>
            <a:ext cx="1044116" cy="792088"/>
          </a:xfrm>
          <a:prstGeom prst="foldedCorner">
            <a:avLst/>
          </a:prstGeom>
          <a:solidFill>
            <a:srgbClr val="FFDDDD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smtClean="0">
                <a:solidFill>
                  <a:schemeClr val="tx1"/>
                </a:solidFill>
                <a:latin typeface="Trebuchet MS" panose="020B0603020202020204" pitchFamily="34" charset="0"/>
              </a:rPr>
              <a:t>XSLT</a:t>
            </a:r>
          </a:p>
          <a:p>
            <a:pPr algn="ctr"/>
            <a:r>
              <a:rPr lang="en-GB" sz="1200" smtClean="0">
                <a:solidFill>
                  <a:schemeClr val="tx1"/>
                </a:solidFill>
                <a:latin typeface="Trebuchet MS" panose="020B0603020202020204" pitchFamily="34" charset="0"/>
              </a:rPr>
              <a:t>3.0 </a:t>
            </a:r>
            <a:r>
              <a:rPr lang="en-GB" sz="1600" b="1" smtClean="0">
                <a:solidFill>
                  <a:schemeClr val="tx1"/>
                </a:solidFill>
                <a:latin typeface="Trebuchet MS" panose="020B0603020202020204" pitchFamily="34" charset="0"/>
              </a:rPr>
              <a:t>program</a:t>
            </a:r>
            <a:endParaRPr lang="en-GB" sz="1600" b="1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58" name="Cube 57"/>
          <p:cNvSpPr/>
          <p:nvPr/>
        </p:nvSpPr>
        <p:spPr>
          <a:xfrm>
            <a:off x="1619672" y="1631505"/>
            <a:ext cx="1409333" cy="945331"/>
          </a:xfrm>
          <a:prstGeom prst="cub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mtClean="0">
                <a:latin typeface="Trebuchet MS" panose="020B0603020202020204" pitchFamily="34" charset="0"/>
              </a:rPr>
              <a:t>Saxon-EE</a:t>
            </a:r>
            <a:endParaRPr lang="en-GB">
              <a:latin typeface="Trebuchet MS" panose="020B0603020202020204" pitchFamily="34" charset="0"/>
            </a:endParaRPr>
          </a:p>
        </p:txBody>
      </p:sp>
      <p:cxnSp>
        <p:nvCxnSpPr>
          <p:cNvPr id="59" name="Elbow Connector 10"/>
          <p:cNvCxnSpPr>
            <a:stCxn id="57" idx="3"/>
            <a:endCxn id="58" idx="2"/>
          </p:cNvCxnSpPr>
          <p:nvPr/>
        </p:nvCxnSpPr>
        <p:spPr>
          <a:xfrm>
            <a:off x="1320274" y="2220664"/>
            <a:ext cx="299398" cy="1673"/>
          </a:xfrm>
          <a:prstGeom prst="straightConnector1">
            <a:avLst/>
          </a:prstGeom>
          <a:ln w="5715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792671" y="1824620"/>
            <a:ext cx="1851337" cy="792088"/>
            <a:chOff x="2836825" y="1559319"/>
            <a:chExt cx="1555069" cy="792088"/>
          </a:xfrm>
        </p:grpSpPr>
        <p:sp>
          <p:nvSpPr>
            <p:cNvPr id="61" name="Folded Corner 60"/>
            <p:cNvSpPr/>
            <p:nvPr/>
          </p:nvSpPr>
          <p:spPr>
            <a:xfrm>
              <a:off x="3588938" y="1559319"/>
              <a:ext cx="802956" cy="792088"/>
            </a:xfrm>
            <a:prstGeom prst="foldedCorner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smtClean="0">
                  <a:latin typeface="Trebuchet MS" panose="020B0603020202020204" pitchFamily="34" charset="0"/>
                </a:rPr>
                <a:t>program.SEF</a:t>
              </a:r>
              <a:endParaRPr lang="en-GB" sz="1400">
                <a:latin typeface="Trebuchet MS" panose="020B0603020202020204" pitchFamily="34" charset="0"/>
              </a:endParaRPr>
            </a:p>
          </p:txBody>
        </p:sp>
        <p:cxnSp>
          <p:nvCxnSpPr>
            <p:cNvPr id="62" name="Elbow Connector 14"/>
            <p:cNvCxnSpPr>
              <a:stCxn id="58" idx="4"/>
              <a:endCxn id="61" idx="1"/>
            </p:cNvCxnSpPr>
            <p:nvPr/>
          </p:nvCxnSpPr>
          <p:spPr>
            <a:xfrm flipV="1">
              <a:off x="2836825" y="1955363"/>
              <a:ext cx="752113" cy="1673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664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7" grpId="0" animBg="1"/>
    </p:bldLst>
  </p:timing>
</p:sld>
</file>

<file path=ppt/theme/theme1.xml><?xml version="1.0" encoding="utf-8"?>
<a:theme xmlns:a="http://schemas.openxmlformats.org/drawingml/2006/main" name="jwLResearch-iP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solidFill>
            <a:schemeClr val="bg1">
              <a:lumMod val="65000"/>
            </a:schemeClr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Trebuchet MS" panose="020B0603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jwLResearch-iPad</Template>
  <TotalTime>13782</TotalTime>
  <Words>2822</Words>
  <Application>Microsoft Office PowerPoint</Application>
  <PresentationFormat>On-screen Show (4:3)</PresentationFormat>
  <Paragraphs>606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jwLResearch-iPad</vt:lpstr>
      <vt:lpstr>Custom Design</vt:lpstr>
      <vt:lpstr>Compiling XSLT3 in the browser in itself</vt:lpstr>
      <vt:lpstr>PowerPoint Presentation</vt:lpstr>
      <vt:lpstr>Synopsis</vt:lpstr>
      <vt:lpstr>introductory apologies</vt:lpstr>
      <vt:lpstr>Saxon-JS</vt:lpstr>
      <vt:lpstr>Stylesheet Export File</vt:lpstr>
      <vt:lpstr>PowerPoint Presentation</vt:lpstr>
      <vt:lpstr>Saxon-JS + XPath compiler</vt:lpstr>
      <vt:lpstr>Saxon-JS + XSLT3 compiler</vt:lpstr>
      <vt:lpstr>The goal</vt:lpstr>
      <vt:lpstr>Compiling phases</vt:lpstr>
      <vt:lpstr>Example – xsl:choose</vt:lpstr>
      <vt:lpstr>Example – xsl:choose – ii</vt:lpstr>
      <vt:lpstr>Example – xsl:choose – iii</vt:lpstr>
      <vt:lpstr>Example – xsl:choose – iv</vt:lpstr>
      <vt:lpstr>Example – xsl:choose –v</vt:lpstr>
      <vt:lpstr>Inclusion &amp; static conditionality</vt:lpstr>
      <vt:lpstr>Syntax verification</vt:lpstr>
      <vt:lpstr>Normalization</vt:lpstr>
      <vt:lpstr>Collect component definitions</vt:lpstr>
      <vt:lpstr>(partially) Compile instructions</vt:lpstr>
      <vt:lpstr>Compile (local) xsl:variables</vt:lpstr>
      <vt:lpstr>Compile XPath expressions</vt:lpstr>
      <vt:lpstr>Static (xslt) type checking</vt:lpstr>
      <vt:lpstr>Template rules – i </vt:lpstr>
      <vt:lpstr>Template rules – ii </vt:lpstr>
      <vt:lpstr>Component linking</vt:lpstr>
      <vt:lpstr>Compile-and-run</vt:lpstr>
      <vt:lpstr>Development with the oracle</vt:lpstr>
      <vt:lpstr>Testing via XSLT test suite</vt:lpstr>
      <vt:lpstr>PowerPoint Presentation</vt:lpstr>
      <vt:lpstr>Conclusions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Compiling XSLT30</dc:title>
  <dc:creator>jwl</dc:creator>
  <cp:lastModifiedBy>jwl</cp:lastModifiedBy>
  <cp:revision>661</cp:revision>
  <cp:lastPrinted>2014-02-02T16:38:46Z</cp:lastPrinted>
  <dcterms:created xsi:type="dcterms:W3CDTF">2014-02-01T10:50:17Z</dcterms:created>
  <dcterms:modified xsi:type="dcterms:W3CDTF">2017-07-27T14:33:45Z</dcterms:modified>
</cp:coreProperties>
</file>