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7" r:id="rId1"/>
  </p:sldMasterIdLst>
  <p:notesMasterIdLst>
    <p:notesMasterId r:id="rId39"/>
  </p:notesMasterIdLst>
  <p:sldIdLst>
    <p:sldId id="256" r:id="rId2"/>
    <p:sldId id="285" r:id="rId3"/>
    <p:sldId id="286" r:id="rId4"/>
    <p:sldId id="287" r:id="rId5"/>
    <p:sldId id="312" r:id="rId6"/>
    <p:sldId id="313" r:id="rId7"/>
    <p:sldId id="289" r:id="rId8"/>
    <p:sldId id="294" r:id="rId9"/>
    <p:sldId id="292" r:id="rId10"/>
    <p:sldId id="293" r:id="rId11"/>
    <p:sldId id="296" r:id="rId12"/>
    <p:sldId id="297" r:id="rId13"/>
    <p:sldId id="298" r:id="rId14"/>
    <p:sldId id="299" r:id="rId15"/>
    <p:sldId id="308" r:id="rId16"/>
    <p:sldId id="300" r:id="rId17"/>
    <p:sldId id="301" r:id="rId18"/>
    <p:sldId id="302" r:id="rId19"/>
    <p:sldId id="273" r:id="rId20"/>
    <p:sldId id="306" r:id="rId21"/>
    <p:sldId id="307" r:id="rId22"/>
    <p:sldId id="309" r:id="rId23"/>
    <p:sldId id="310" r:id="rId24"/>
    <p:sldId id="275" r:id="rId25"/>
    <p:sldId id="277" r:id="rId26"/>
    <p:sldId id="278" r:id="rId27"/>
    <p:sldId id="276" r:id="rId28"/>
    <p:sldId id="311" r:id="rId29"/>
    <p:sldId id="279" r:id="rId30"/>
    <p:sldId id="280" r:id="rId31"/>
    <p:sldId id="281" r:id="rId32"/>
    <p:sldId id="261" r:id="rId33"/>
    <p:sldId id="284" r:id="rId34"/>
    <p:sldId id="303" r:id="rId35"/>
    <p:sldId id="305" r:id="rId36"/>
    <p:sldId id="304" r:id="rId37"/>
    <p:sldId id="26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44C"/>
    <a:srgbClr val="A54A1D"/>
    <a:srgbClr val="070497"/>
    <a:srgbClr val="066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72" autoAdjust="0"/>
  </p:normalViewPr>
  <p:slideViewPr>
    <p:cSldViewPr>
      <p:cViewPr varScale="1">
        <p:scale>
          <a:sx n="60" d="100"/>
          <a:sy n="60" d="100"/>
        </p:scale>
        <p:origin x="8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8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D9055-973E-445E-870E-E882F12E3CB8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9C482-AAE9-419E-B2F0-1006E82C3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0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34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20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96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48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0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20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17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9C482-AAE9-419E-B2F0-1006E82C39F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6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2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6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7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93789"/>
            <a:ext cx="3886200" cy="508317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93789"/>
            <a:ext cx="3886200" cy="50831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8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54927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04888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19287"/>
            <a:ext cx="3868340" cy="42703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04888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19287"/>
            <a:ext cx="3887391" cy="42703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9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9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1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66800"/>
            <a:ext cx="7886700" cy="511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AAFC6-9D39-4EE7-8866-475E4EDB696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C527-693F-4B6A-A52D-E736B36A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9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xspec/xspe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543800" cy="2152650"/>
          </a:xfrm>
        </p:spPr>
        <p:txBody>
          <a:bodyPr>
            <a:normAutofit/>
          </a:bodyPr>
          <a:lstStyle/>
          <a:p>
            <a:r>
              <a:rPr lang="en-US" dirty="0"/>
              <a:t>Testing Schematron using </a:t>
            </a:r>
            <a:r>
              <a:rPr lang="en-US" dirty="0" err="1"/>
              <a:t>XSpec</a:t>
            </a:r>
            <a:br>
              <a:rPr lang="en-US" dirty="0"/>
            </a:br>
            <a:r>
              <a:rPr lang="en-US" sz="3200" dirty="0"/>
              <a:t>Automated testing for Schematron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Presented at Balisage: The Markup Conference 2017</a:t>
            </a:r>
          </a:p>
          <a:p>
            <a:r>
              <a:rPr lang="en-US" sz="2000" dirty="0"/>
              <a:t>Vincent Lizzi</a:t>
            </a:r>
          </a:p>
        </p:txBody>
      </p:sp>
    </p:spTree>
    <p:extLst>
      <p:ext uri="{BB962C8B-B14F-4D97-AF65-F5344CB8AC3E}">
        <p14:creationId xmlns:p14="http://schemas.microsoft.com/office/powerpoint/2010/main" val="763770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038600"/>
            <a:ext cx="2667000" cy="9906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" y="16764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Patterns provide a container to organize rules… </a:t>
            </a:r>
          </a:p>
          <a:p>
            <a:r>
              <a:rPr lang="en-US" sz="2400" dirty="0"/>
              <a:t>	Each pattern performs a pass through the document.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96"/>
                </a:solidFill>
              </a:rPr>
              <a:t>&lt;sch:schema</a:t>
            </a:r>
            <a:r>
              <a:rPr lang="de-DE" dirty="0">
                <a:solidFill>
                  <a:srgbClr val="F5844C"/>
                </a:solidFill>
              </a:rPr>
              <a:t> </a:t>
            </a:r>
            <a:r>
              <a:rPr lang="de-DE" dirty="0">
                <a:solidFill>
                  <a:srgbClr val="0099CC"/>
                </a:solidFill>
              </a:rPr>
              <a:t>xmlns:sch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"http://purl.oclc.org/dsdl/schematron"</a:t>
            </a:r>
            <a:r>
              <a:rPr lang="de-DE" dirty="0">
                <a:solidFill>
                  <a:srgbClr val="F5844C"/>
                </a:solidFill>
              </a:rPr>
              <a:t> queryBinding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"xslt2"</a:t>
            </a:r>
            <a:r>
              <a:rPr lang="de-DE" dirty="0">
                <a:solidFill>
                  <a:srgbClr val="000096"/>
                </a:solidFill>
              </a:rPr>
              <a:t>&gt;</a:t>
            </a:r>
          </a:p>
          <a:p>
            <a:endParaRPr lang="pt-BR" dirty="0">
              <a:solidFill>
                <a:srgbClr val="000000"/>
              </a:solidFill>
            </a:endParaRPr>
          </a:p>
          <a:p>
            <a:r>
              <a:rPr lang="pt-BR" dirty="0">
                <a:solidFill>
                  <a:srgbClr val="000096"/>
                </a:solidFill>
              </a:rPr>
              <a:t>&lt;sch:ns</a:t>
            </a:r>
            <a:r>
              <a:rPr lang="pt-BR" dirty="0">
                <a:solidFill>
                  <a:srgbClr val="F5844C"/>
                </a:solidFill>
              </a:rPr>
              <a:t> prefix</a:t>
            </a:r>
            <a:r>
              <a:rPr lang="pt-BR" dirty="0">
                <a:solidFill>
                  <a:srgbClr val="FF8040"/>
                </a:solidFill>
              </a:rPr>
              <a:t>=</a:t>
            </a:r>
            <a:r>
              <a:rPr lang="pt-BR" dirty="0">
                <a:solidFill>
                  <a:srgbClr val="993300"/>
                </a:solidFill>
              </a:rPr>
              <a:t>"ex"</a:t>
            </a:r>
            <a:r>
              <a:rPr lang="pt-BR" dirty="0">
                <a:solidFill>
                  <a:srgbClr val="F5844C"/>
                </a:solidFill>
              </a:rPr>
              <a:t> uri</a:t>
            </a:r>
            <a:r>
              <a:rPr lang="pt-BR" dirty="0">
                <a:solidFill>
                  <a:srgbClr val="FF8040"/>
                </a:solidFill>
              </a:rPr>
              <a:t>=</a:t>
            </a:r>
            <a:r>
              <a:rPr lang="pt-BR" dirty="0">
                <a:solidFill>
                  <a:srgbClr val="993300"/>
                </a:solidFill>
              </a:rPr>
              <a:t>"http://example.net/ns1"</a:t>
            </a:r>
            <a:r>
              <a:rPr lang="pt-BR" dirty="0">
                <a:solidFill>
                  <a:srgbClr val="000096"/>
                </a:solidFill>
              </a:rPr>
              <a:t>/&gt;</a:t>
            </a:r>
          </a:p>
          <a:p>
            <a:endParaRPr lang="pt-BR" dirty="0">
              <a:solidFill>
                <a:srgbClr val="000096"/>
              </a:solidFill>
            </a:endParaRPr>
          </a:p>
          <a:p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pt-BR" dirty="0">
                <a:solidFill>
                  <a:srgbClr val="F5844C"/>
                </a:solidFill>
              </a:rPr>
              <a:t>id</a:t>
            </a:r>
            <a:r>
              <a:rPr lang="pt-BR" dirty="0">
                <a:solidFill>
                  <a:srgbClr val="FF8040"/>
                </a:solidFill>
              </a:rPr>
              <a:t>=</a:t>
            </a:r>
            <a:r>
              <a:rPr lang="pt-BR" dirty="0">
                <a:solidFill>
                  <a:srgbClr val="993300"/>
                </a:solidFill>
              </a:rPr>
              <a:t>"pat1"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br>
              <a:rPr lang="pt-BR" dirty="0">
                <a:solidFill>
                  <a:srgbClr val="000000"/>
                </a:solidFill>
              </a:rPr>
            </a:br>
            <a:endParaRPr lang="de-DE" dirty="0">
              <a:solidFill>
                <a:srgbClr val="000096"/>
              </a:solidFill>
            </a:endParaRPr>
          </a:p>
          <a:p>
            <a:r>
              <a:rPr lang="de-DE" dirty="0">
                <a:solidFill>
                  <a:srgbClr val="000096"/>
                </a:solidFill>
              </a:rPr>
              <a:t>&lt;/sch:schema&gt;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66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114800"/>
            <a:ext cx="3581400" cy="12192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" y="1442621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Phases allow patterns to be run at different times.</a:t>
            </a:r>
          </a:p>
          <a:p>
            <a:r>
              <a:rPr lang="en-US" sz="2400" dirty="0"/>
              <a:t>     Example: run Schematron with parameter </a:t>
            </a:r>
            <a:r>
              <a:rPr lang="en-US" sz="2400" dirty="0">
                <a:solidFill>
                  <a:srgbClr val="F5844C"/>
                </a:solidFill>
              </a:rPr>
              <a:t>phase="phase1"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sch:schema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xmlns:sch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"http://purl.oclc.org/</a:t>
            </a:r>
            <a:r>
              <a:rPr lang="en-US" dirty="0" err="1">
                <a:solidFill>
                  <a:srgbClr val="993300"/>
                </a:solidFill>
              </a:rPr>
              <a:t>dsdl</a:t>
            </a:r>
            <a:r>
              <a:rPr lang="en-US" dirty="0">
                <a:solidFill>
                  <a:srgbClr val="993300"/>
                </a:solidFill>
              </a:rPr>
              <a:t>/</a:t>
            </a:r>
            <a:r>
              <a:rPr lang="en-US" dirty="0" err="1">
                <a:solidFill>
                  <a:srgbClr val="993300"/>
                </a:solidFill>
              </a:rPr>
              <a:t>schematron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queryBinding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"xslt2"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sch:phase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"phase1"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sch:active</a:t>
            </a:r>
            <a:r>
              <a:rPr lang="en-US" dirty="0">
                <a:solidFill>
                  <a:srgbClr val="F5844C"/>
                </a:solidFill>
              </a:rPr>
              <a:t> pattern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"pat1"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sch:phase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sch:phase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"phase2"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sch:active</a:t>
            </a:r>
            <a:r>
              <a:rPr lang="en-US" dirty="0">
                <a:solidFill>
                  <a:srgbClr val="F5844C"/>
                </a:solidFill>
              </a:rPr>
              <a:t> pattern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"pat1"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sch:active</a:t>
            </a:r>
            <a:r>
              <a:rPr lang="en-US" dirty="0">
                <a:solidFill>
                  <a:srgbClr val="F5844C"/>
                </a:solidFill>
              </a:rPr>
              <a:t> pattern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"pat2"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sch:phase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"pat1"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"pat2"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sch:schema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2971800"/>
            <a:ext cx="3581400" cy="9906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54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343400"/>
            <a:ext cx="4419600" cy="11430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" y="1676400"/>
            <a:ext cx="8305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&lt;rule&gt; element contains a set of rules, and identifies nodes to be evaluated using an XPath match expression.</a:t>
            </a:r>
          </a:p>
          <a:p>
            <a:r>
              <a:rPr lang="en-US" sz="2400" dirty="0"/>
              <a:t>     Example: </a:t>
            </a:r>
            <a:r>
              <a:rPr lang="en-US" sz="2400" dirty="0">
                <a:solidFill>
                  <a:srgbClr val="F5844C"/>
                </a:solidFill>
              </a:rPr>
              <a:t>context="figure“</a:t>
            </a:r>
            <a:r>
              <a:rPr lang="en-US" sz="2400" dirty="0"/>
              <a:t> will evaluate all &lt;figure&gt; elements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sch:schema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xmlns:sch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"http://purl.oclc.org/</a:t>
            </a:r>
            <a:r>
              <a:rPr lang="en-US" dirty="0" err="1">
                <a:solidFill>
                  <a:srgbClr val="993300"/>
                </a:solidFill>
              </a:rPr>
              <a:t>dsdl</a:t>
            </a:r>
            <a:r>
              <a:rPr lang="en-US" dirty="0">
                <a:solidFill>
                  <a:srgbClr val="993300"/>
                </a:solidFill>
              </a:rPr>
              <a:t>/</a:t>
            </a:r>
            <a:r>
              <a:rPr lang="en-US" dirty="0" err="1">
                <a:solidFill>
                  <a:srgbClr val="993300"/>
                </a:solidFill>
              </a:rPr>
              <a:t>schematron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queryBinding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"xslt2"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"pat1"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sch:rule</a:t>
            </a:r>
            <a:r>
              <a:rPr lang="en-US" dirty="0">
                <a:solidFill>
                  <a:srgbClr val="F5844C"/>
                </a:solidFill>
              </a:rPr>
              <a:t> context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xpath</a:t>
            </a:r>
            <a:r>
              <a:rPr lang="en-US" dirty="0">
                <a:solidFill>
                  <a:srgbClr val="993300"/>
                </a:solidFill>
              </a:rPr>
              <a:t> match"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sch:rule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sch:pattern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sch:schema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  <a:p>
            <a:endParaRPr lang="de-DE" dirty="0">
              <a:solidFill>
                <a:srgbClr val="00009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27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5029200"/>
            <a:ext cx="7315200" cy="4572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" y="1676400"/>
            <a:ext cx="8305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Each rule is described with an XPath test and a natural language description using an &lt;assert&gt; element or a &lt;report&gt; element. The XPath test is evaluated to determine if the natural language description should be output in a report.</a:t>
            </a:r>
          </a:p>
          <a:p>
            <a:endParaRPr lang="en-US" sz="2400" dirty="0"/>
          </a:p>
          <a:p>
            <a:pPr lvl="1"/>
            <a:r>
              <a:rPr lang="en-US" sz="2400" dirty="0"/>
              <a:t>&lt;assert&gt; is thrown if the XPath test evaluates to false.</a:t>
            </a:r>
          </a:p>
          <a:p>
            <a:pPr lvl="1"/>
            <a:r>
              <a:rPr lang="en-US" sz="2400" dirty="0"/>
              <a:t>&lt;report&gt; is thrown if the XPath test evaluates to true.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sch:rule</a:t>
            </a:r>
            <a:r>
              <a:rPr lang="en-US" dirty="0">
                <a:solidFill>
                  <a:srgbClr val="F5844C"/>
                </a:solidFill>
              </a:rPr>
              <a:t> context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xpath</a:t>
            </a:r>
            <a:r>
              <a:rPr lang="en-US" dirty="0">
                <a:solidFill>
                  <a:srgbClr val="993300"/>
                </a:solidFill>
              </a:rPr>
              <a:t> match"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&lt;sch:assert</a:t>
            </a:r>
            <a:r>
              <a:rPr lang="en-US" dirty="0">
                <a:solidFill>
                  <a:srgbClr val="F5844C"/>
                </a:solidFill>
              </a:rPr>
              <a:t> test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xpath</a:t>
            </a:r>
            <a:r>
              <a:rPr lang="en-US" dirty="0">
                <a:solidFill>
                  <a:srgbClr val="993300"/>
                </a:solidFill>
              </a:rPr>
              <a:t> test"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>
                <a:solidFill>
                  <a:srgbClr val="000000"/>
                </a:solidFill>
              </a:rPr>
              <a:t>natural language description</a:t>
            </a:r>
            <a:r>
              <a:rPr lang="en-US" dirty="0">
                <a:solidFill>
                  <a:srgbClr val="000096"/>
                </a:solidFill>
              </a:rPr>
              <a:t>&lt;/sch:assert&gt;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&lt;sch:report</a:t>
            </a:r>
            <a:r>
              <a:rPr lang="en-US" dirty="0">
                <a:solidFill>
                  <a:srgbClr val="F5844C"/>
                </a:solidFill>
              </a:rPr>
              <a:t> test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xpath</a:t>
            </a:r>
            <a:r>
              <a:rPr lang="en-US" dirty="0">
                <a:solidFill>
                  <a:srgbClr val="993300"/>
                </a:solidFill>
              </a:rPr>
              <a:t> test"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>
                <a:solidFill>
                  <a:srgbClr val="000000"/>
                </a:solidFill>
              </a:rPr>
              <a:t>natural language description</a:t>
            </a:r>
            <a:r>
              <a:rPr lang="en-US" dirty="0">
                <a:solidFill>
                  <a:srgbClr val="000096"/>
                </a:solidFill>
              </a:rPr>
              <a:t>&lt;/sch:report&gt;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sch:rule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  <a:p>
            <a:endParaRPr lang="de-DE" dirty="0">
              <a:solidFill>
                <a:srgbClr val="00009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5562599"/>
            <a:ext cx="7315200" cy="457201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26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267200"/>
            <a:ext cx="7315200" cy="3810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9100" y="16764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&lt;assert&gt; and &lt;report&gt; have optional attributes:</a:t>
            </a:r>
          </a:p>
          <a:p>
            <a:endParaRPr lang="en-US" sz="2400" dirty="0"/>
          </a:p>
          <a:p>
            <a:r>
              <a:rPr lang="en-US" sz="2400" dirty="0"/>
              <a:t>id – an identifier</a:t>
            </a:r>
          </a:p>
          <a:p>
            <a:endParaRPr lang="en-US" sz="2400" dirty="0"/>
          </a:p>
          <a:p>
            <a:r>
              <a:rPr lang="en-US" sz="2400" dirty="0"/>
              <a:t>role – describes function such as “error”, “warn”, “information” 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0096"/>
                </a:solidFill>
              </a:rPr>
              <a:t>&lt;sch:assert</a:t>
            </a:r>
            <a:r>
              <a:rPr lang="en-US" sz="2400" dirty="0">
                <a:solidFill>
                  <a:srgbClr val="F5844C"/>
                </a:solidFill>
              </a:rPr>
              <a:t> test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"</a:t>
            </a:r>
            <a:r>
              <a:rPr lang="en-US" sz="2400" dirty="0" err="1">
                <a:solidFill>
                  <a:srgbClr val="993300"/>
                </a:solidFill>
              </a:rPr>
              <a:t>xpath</a:t>
            </a:r>
            <a:r>
              <a:rPr lang="en-US" sz="2400" dirty="0">
                <a:solidFill>
                  <a:srgbClr val="993300"/>
                </a:solidFill>
              </a:rPr>
              <a:t> test"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F5844C"/>
                </a:solidFill>
              </a:rPr>
              <a:t>    id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“R1"</a:t>
            </a:r>
            <a:r>
              <a:rPr lang="en-US" sz="2400" dirty="0">
                <a:solidFill>
                  <a:srgbClr val="F5844C"/>
                </a:solidFill>
              </a:rPr>
              <a:t> role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"error"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F5844C"/>
                </a:solidFill>
              </a:rPr>
              <a:t>    </a:t>
            </a:r>
            <a:r>
              <a:rPr lang="en-US" sz="2400" dirty="0">
                <a:solidFill>
                  <a:srgbClr val="000096"/>
                </a:solidFill>
              </a:rPr>
              <a:t>&gt;</a:t>
            </a:r>
            <a:r>
              <a:rPr lang="en-US" sz="2400" dirty="0">
                <a:solidFill>
                  <a:srgbClr val="000000"/>
                </a:solidFill>
              </a:rPr>
              <a:t>natural language description</a:t>
            </a:r>
            <a:r>
              <a:rPr lang="en-US" sz="2400" dirty="0">
                <a:solidFill>
                  <a:srgbClr val="000096"/>
                </a:solidFill>
              </a:rPr>
              <a:t>&lt;/sch:assert&gt;</a:t>
            </a:r>
            <a:br>
              <a:rPr lang="en-US" sz="2400" dirty="0">
                <a:solidFill>
                  <a:srgbClr val="000000"/>
                </a:solidFill>
              </a:rPr>
            </a:b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96"/>
                </a:solidFill>
              </a:rPr>
              <a:t>&lt;sch:report</a:t>
            </a:r>
            <a:r>
              <a:rPr lang="en-US" sz="2400" dirty="0">
                <a:solidFill>
                  <a:srgbClr val="F5844C"/>
                </a:solidFill>
              </a:rPr>
              <a:t> test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"</a:t>
            </a:r>
            <a:r>
              <a:rPr lang="en-US" sz="2400" dirty="0" err="1">
                <a:solidFill>
                  <a:srgbClr val="993300"/>
                </a:solidFill>
              </a:rPr>
              <a:t>xpath</a:t>
            </a:r>
            <a:r>
              <a:rPr lang="en-US" sz="2400" dirty="0">
                <a:solidFill>
                  <a:srgbClr val="993300"/>
                </a:solidFill>
              </a:rPr>
              <a:t> test"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F5844C"/>
                </a:solidFill>
              </a:rPr>
              <a:t>    id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“R2"</a:t>
            </a:r>
            <a:r>
              <a:rPr lang="en-US" sz="2400" dirty="0">
                <a:solidFill>
                  <a:srgbClr val="F5844C"/>
                </a:solidFill>
              </a:rPr>
              <a:t> role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993300"/>
                </a:solidFill>
              </a:rPr>
              <a:t>"error"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F5844C"/>
                </a:solidFill>
              </a:rPr>
              <a:t>    </a:t>
            </a:r>
            <a:r>
              <a:rPr lang="en-US" sz="2400" dirty="0">
                <a:solidFill>
                  <a:srgbClr val="000096"/>
                </a:solidFill>
              </a:rPr>
              <a:t>&gt;</a:t>
            </a:r>
            <a:r>
              <a:rPr lang="en-US" sz="2400" dirty="0">
                <a:solidFill>
                  <a:srgbClr val="000000"/>
                </a:solidFill>
              </a:rPr>
              <a:t>natural language description</a:t>
            </a:r>
            <a:r>
              <a:rPr lang="en-US" sz="2400" dirty="0">
                <a:solidFill>
                  <a:srgbClr val="000096"/>
                </a:solidFill>
              </a:rPr>
              <a:t>&lt;/sch:report&gt;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5715000"/>
            <a:ext cx="7315200" cy="381001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60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Example: </a:t>
            </a:r>
            <a:r>
              <a:rPr lang="en-US" dirty="0" err="1"/>
              <a:t>Schematron</a:t>
            </a:r>
            <a:r>
              <a:rPr lang="en-US" dirty="0"/>
              <a:t> in </a:t>
            </a:r>
            <a:r>
              <a:rPr lang="en-US" dirty="0" err="1"/>
              <a:t>oXygen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5709"/>
          <a:stretch/>
        </p:blipFill>
        <p:spPr>
          <a:xfrm>
            <a:off x="271462" y="1133475"/>
            <a:ext cx="8601075" cy="5724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8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19100" y="16764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Process for creating a Schematron schema: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Gather sample XML that contains both passing conditions and failing conditions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Write XPath tests and descriptions in Schematron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Test the Schematron using the sample XML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8800" y="5739825"/>
            <a:ext cx="5662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Running tests takes a lot of time!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8874" y="6273225"/>
            <a:ext cx="8055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More difficult if the sample XML is not curated!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3984" y="4133671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If modifying a Schematron, also have to…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Test to be sure nothing has broken in existing parts of the Schematron</a:t>
            </a:r>
          </a:p>
        </p:txBody>
      </p:sp>
    </p:spTree>
    <p:extLst>
      <p:ext uri="{BB962C8B-B14F-4D97-AF65-F5344CB8AC3E}">
        <p14:creationId xmlns:p14="http://schemas.microsoft.com/office/powerpoint/2010/main" val="276057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19100" y="1319748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Saves time by automatically running tests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Provides a structure to help curate sample XML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Improves robustness, reliability, and maintainability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Helps to catch problems early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Less effort is wasted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		 Benefits of Automated Testing 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4800"/>
            <a:ext cx="609600" cy="609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0350" y="3296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20311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9417" y="1528362"/>
            <a:ext cx="43053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XSpec</a:t>
            </a:r>
            <a:r>
              <a:rPr lang="en-US" sz="2400" dirty="0"/>
              <a:t> is used to test whether a </a:t>
            </a:r>
            <a:r>
              <a:rPr lang="en-US" sz="2400" dirty="0" err="1"/>
              <a:t>Schematron</a:t>
            </a:r>
            <a:r>
              <a:rPr lang="en-US" sz="2400" dirty="0"/>
              <a:t> works as expected.</a:t>
            </a:r>
          </a:p>
          <a:p>
            <a:endParaRPr lang="en-US" sz="2400" dirty="0"/>
          </a:p>
          <a:p>
            <a:r>
              <a:rPr lang="en-US" sz="2400" dirty="0"/>
              <a:t>Test scenarios are written in </a:t>
            </a:r>
            <a:r>
              <a:rPr lang="en-US" sz="2400" dirty="0" err="1"/>
              <a:t>XSpec</a:t>
            </a:r>
            <a:r>
              <a:rPr lang="en-US" sz="2400" dirty="0"/>
              <a:t> using sample XML.</a:t>
            </a:r>
          </a:p>
          <a:p>
            <a:endParaRPr lang="en-US" sz="2400" dirty="0"/>
          </a:p>
          <a:p>
            <a:r>
              <a:rPr lang="en-US" sz="2400" dirty="0" err="1"/>
              <a:t>XSpec</a:t>
            </a:r>
            <a:r>
              <a:rPr lang="en-US" sz="2400" dirty="0"/>
              <a:t> compiles the </a:t>
            </a:r>
            <a:r>
              <a:rPr lang="en-US" sz="2400" dirty="0" err="1"/>
              <a:t>Schematron</a:t>
            </a:r>
            <a:r>
              <a:rPr lang="en-US" sz="2400" dirty="0"/>
              <a:t> into XSLT and executes each test scenario.</a:t>
            </a:r>
          </a:p>
          <a:p>
            <a:endParaRPr lang="en-US" sz="2400" dirty="0"/>
          </a:p>
          <a:p>
            <a:r>
              <a:rPr lang="en-US" sz="2400" dirty="0"/>
              <a:t>Report shows whether the </a:t>
            </a:r>
            <a:r>
              <a:rPr lang="en-US" sz="2400" dirty="0" err="1"/>
              <a:t>Schematron</a:t>
            </a:r>
            <a:r>
              <a:rPr lang="en-US" sz="2400" dirty="0"/>
              <a:t> produced the expected results.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for Schematron</a:t>
            </a:r>
            <a:endParaRPr 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1" y="1317905"/>
            <a:ext cx="4038599" cy="531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66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XSpec Test Definition for 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&lt;description&gt; is root element for </a:t>
            </a:r>
            <a:r>
              <a:rPr lang="en-US" dirty="0" err="1"/>
              <a:t>XSpec</a:t>
            </a:r>
            <a:r>
              <a:rPr lang="en-US" dirty="0"/>
              <a:t> test definition.</a:t>
            </a:r>
          </a:p>
          <a:p>
            <a:pPr marL="0" indent="0">
              <a:buNone/>
            </a:pPr>
            <a:r>
              <a:rPr lang="en-US" dirty="0"/>
              <a:t>Path to </a:t>
            </a:r>
            <a:r>
              <a:rPr lang="en-US" dirty="0" err="1"/>
              <a:t>Schematron</a:t>
            </a:r>
            <a:r>
              <a:rPr lang="en-US" dirty="0"/>
              <a:t> file to be tested in @</a:t>
            </a:r>
            <a:r>
              <a:rPr lang="en-US" dirty="0" err="1"/>
              <a:t>schematron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xmlns:x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"http://www.jenitennison.com/xslt/xspec"</a:t>
            </a:r>
            <a:r>
              <a:rPr lang="en-US" dirty="0">
                <a:solidFill>
                  <a:srgbClr val="F5844C"/>
                </a:solidFill>
              </a:rPr>
              <a:t> 	</a:t>
            </a:r>
            <a:r>
              <a:rPr lang="en-US" dirty="0" err="1">
                <a:solidFill>
                  <a:srgbClr val="F5844C"/>
                </a:solidFill>
              </a:rPr>
              <a:t>schematron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"example.sch"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04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05" y="1905000"/>
            <a:ext cx="8229600" cy="1143000"/>
          </a:xfrm>
        </p:spPr>
        <p:txBody>
          <a:bodyPr/>
          <a:lstStyle/>
          <a:p>
            <a:r>
              <a:rPr lang="en-US" dirty="0"/>
              <a:t>	Schematron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3124200"/>
            <a:ext cx="6324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Schematron is a rule-based validation language that uses XPath expressions to test XML. Schematron is capable of expressing constraints that other languages such as DTD, XML Schema, and </a:t>
            </a:r>
            <a:r>
              <a:rPr lang="en-US" sz="2000" dirty="0" err="1"/>
              <a:t>RelaxNG</a:t>
            </a:r>
            <a:r>
              <a:rPr lang="en-US" sz="2000" dirty="0"/>
              <a:t> cannot validate.</a:t>
            </a:r>
          </a:p>
          <a:p>
            <a:endParaRPr lang="en-US" sz="2000" dirty="0"/>
          </a:p>
          <a:p>
            <a:r>
              <a:rPr lang="en-US" sz="2000" dirty="0"/>
              <a:t>ISO/IEC Standard 19757-3</a:t>
            </a:r>
          </a:p>
          <a:p>
            <a:endParaRPr lang="en-US" sz="2000" dirty="0"/>
          </a:p>
          <a:p>
            <a:r>
              <a:rPr lang="en-US" sz="2000" dirty="0"/>
              <a:t>https://github.com/Schematron/schematron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533400" y="1981200"/>
            <a:ext cx="6226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29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XSpec Test Definition for 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If needed, the </a:t>
            </a:r>
            <a:r>
              <a:rPr lang="en-US" dirty="0" err="1"/>
              <a:t>Schematron</a:t>
            </a:r>
            <a:r>
              <a:rPr lang="en-US" dirty="0"/>
              <a:t> phase to test is set using &lt;</a:t>
            </a:r>
            <a:r>
              <a:rPr lang="en-US" dirty="0" err="1"/>
              <a:t>param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xmlns:x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"http://www.jenitennison.com/xslt/xspec"</a:t>
            </a:r>
            <a:r>
              <a:rPr lang="en-US" dirty="0">
                <a:solidFill>
                  <a:srgbClr val="F5844C"/>
                </a:solidFill>
              </a:rPr>
              <a:t> 	</a:t>
            </a:r>
            <a:r>
              <a:rPr lang="en-US" dirty="0" err="1">
                <a:solidFill>
                  <a:srgbClr val="F5844C"/>
                </a:solidFill>
              </a:rPr>
              <a:t>schematron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example.sch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  <a:p>
            <a:pPr marL="0" indent="0">
              <a:buNone/>
            </a:pP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x:param</a:t>
            </a:r>
            <a:r>
              <a:rPr lang="en-US" dirty="0">
                <a:solidFill>
                  <a:srgbClr val="F5844C"/>
                </a:solidFill>
              </a:rPr>
              <a:t> name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"phase"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r>
              <a:rPr lang="en-US" dirty="0" err="1">
                <a:solidFill>
                  <a:srgbClr val="000000"/>
                </a:solidFill>
              </a:rPr>
              <a:t>thephase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x:param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  <a:p>
            <a:pPr marL="0" indent="0">
              <a:buNone/>
            </a:pP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04800"/>
            <a:ext cx="609600" cy="609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3505200"/>
            <a:ext cx="5867400" cy="4572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37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XSpec Test Definition for 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Test scenarios are described using &lt;scenario&gt; elements. </a:t>
            </a:r>
          </a:p>
          <a:p>
            <a:pPr marL="0" indent="0">
              <a:buNone/>
            </a:pPr>
            <a:r>
              <a:rPr lang="en-US" dirty="0"/>
              <a:t>Each scenario has a label that describes it in human readable terms.</a:t>
            </a:r>
          </a:p>
          <a:p>
            <a:pPr marL="0" indent="0">
              <a:buNone/>
            </a:pPr>
            <a:endParaRPr lang="en-US" dirty="0">
              <a:solidFill>
                <a:srgbClr val="8B26C9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xmlns:x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"http://www.jenitennison.com/xslt/xspec"</a:t>
            </a:r>
            <a:r>
              <a:rPr lang="en-US" dirty="0">
                <a:solidFill>
                  <a:srgbClr val="F5844C"/>
                </a:solidFill>
              </a:rPr>
              <a:t> 	</a:t>
            </a:r>
            <a:r>
              <a:rPr lang="en-US" dirty="0" err="1">
                <a:solidFill>
                  <a:srgbClr val="F5844C"/>
                </a:solidFill>
              </a:rPr>
              <a:t>schematron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example.sch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"example"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x:description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/>
              <a:t>&lt;description&gt; can include many test scenarios. Scenarios can be nested, and scenarios can be imported from separate </a:t>
            </a:r>
            <a:r>
              <a:rPr lang="en-US" dirty="0" err="1"/>
              <a:t>XSpec</a:t>
            </a:r>
            <a:r>
              <a:rPr lang="en-US" dirty="0"/>
              <a:t> files.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04800"/>
            <a:ext cx="609600" cy="609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3581400"/>
            <a:ext cx="4267200" cy="9906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10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XSpec Test Definition for 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 scenario can contain nested scenarios, which provides a convenient way to organize tests.</a:t>
            </a:r>
          </a:p>
          <a:p>
            <a:pPr marL="0" indent="0">
              <a:buNone/>
            </a:pPr>
            <a:endParaRPr lang="en-US" dirty="0">
              <a:solidFill>
                <a:srgbClr val="8B26C9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rgbClr val="000096"/>
                </a:solidFill>
              </a:rPr>
              <a:t>&lt;x:scenario</a:t>
            </a:r>
            <a:r>
              <a:rPr lang="it-IT" dirty="0">
                <a:solidFill>
                  <a:srgbClr val="F5844C"/>
                </a:solidFill>
              </a:rPr>
              <a:t> label</a:t>
            </a:r>
            <a:r>
              <a:rPr lang="it-IT" dirty="0">
                <a:solidFill>
                  <a:srgbClr val="FF8040"/>
                </a:solidFill>
              </a:rPr>
              <a:t>=</a:t>
            </a:r>
            <a:r>
              <a:rPr lang="it-IT" dirty="0">
                <a:solidFill>
                  <a:srgbClr val="993300"/>
                </a:solidFill>
              </a:rPr>
              <a:t>"main scenario"</a:t>
            </a:r>
            <a:r>
              <a:rPr lang="it-IT" dirty="0">
                <a:solidFill>
                  <a:srgbClr val="000096"/>
                </a:solidFill>
              </a:rPr>
              <a:t>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</a:t>
            </a:r>
            <a:r>
              <a:rPr lang="it-IT" dirty="0">
                <a:solidFill>
                  <a:srgbClr val="000096"/>
                </a:solidFill>
              </a:rPr>
              <a:t>&lt;x:scenario</a:t>
            </a:r>
            <a:r>
              <a:rPr lang="it-IT" dirty="0">
                <a:solidFill>
                  <a:srgbClr val="F5844C"/>
                </a:solidFill>
              </a:rPr>
              <a:t> label</a:t>
            </a:r>
            <a:r>
              <a:rPr lang="it-IT" dirty="0">
                <a:solidFill>
                  <a:srgbClr val="FF8040"/>
                </a:solidFill>
              </a:rPr>
              <a:t>=</a:t>
            </a:r>
            <a:r>
              <a:rPr lang="it-IT" dirty="0">
                <a:solidFill>
                  <a:srgbClr val="993300"/>
                </a:solidFill>
              </a:rPr>
              <a:t>"nested scenario 1"</a:t>
            </a:r>
            <a:r>
              <a:rPr lang="it-IT" dirty="0">
                <a:solidFill>
                  <a:srgbClr val="000096"/>
                </a:solidFill>
              </a:rPr>
              <a:t>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</a:t>
            </a:r>
            <a:r>
              <a:rPr lang="it-IT" dirty="0">
                <a:solidFill>
                  <a:srgbClr val="000096"/>
                </a:solidFill>
              </a:rPr>
              <a:t>&lt;/x:scenario&gt;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</a:t>
            </a:r>
            <a:r>
              <a:rPr lang="it-IT" dirty="0">
                <a:solidFill>
                  <a:srgbClr val="000096"/>
                </a:solidFill>
              </a:rPr>
              <a:t>&lt;x:scenario</a:t>
            </a:r>
            <a:r>
              <a:rPr lang="it-IT" dirty="0">
                <a:solidFill>
                  <a:srgbClr val="F5844C"/>
                </a:solidFill>
              </a:rPr>
              <a:t> label</a:t>
            </a:r>
            <a:r>
              <a:rPr lang="it-IT" dirty="0">
                <a:solidFill>
                  <a:srgbClr val="FF8040"/>
                </a:solidFill>
              </a:rPr>
              <a:t>=</a:t>
            </a:r>
            <a:r>
              <a:rPr lang="it-IT" dirty="0">
                <a:solidFill>
                  <a:srgbClr val="993300"/>
                </a:solidFill>
              </a:rPr>
              <a:t>"nested scenario 2"</a:t>
            </a:r>
            <a:r>
              <a:rPr lang="it-IT" dirty="0">
                <a:solidFill>
                  <a:srgbClr val="000096"/>
                </a:solidFill>
              </a:rPr>
              <a:t>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    </a:t>
            </a:r>
            <a:r>
              <a:rPr lang="it-IT" dirty="0">
                <a:solidFill>
                  <a:srgbClr val="000096"/>
                </a:solidFill>
              </a:rPr>
              <a:t>&lt;x:scenario</a:t>
            </a:r>
            <a:r>
              <a:rPr lang="it-IT" dirty="0">
                <a:solidFill>
                  <a:srgbClr val="F5844C"/>
                </a:solidFill>
              </a:rPr>
              <a:t> label</a:t>
            </a:r>
            <a:r>
              <a:rPr lang="it-IT" dirty="0">
                <a:solidFill>
                  <a:srgbClr val="FF8040"/>
                </a:solidFill>
              </a:rPr>
              <a:t>=</a:t>
            </a:r>
            <a:r>
              <a:rPr lang="it-IT" dirty="0">
                <a:solidFill>
                  <a:srgbClr val="993300"/>
                </a:solidFill>
              </a:rPr>
              <a:t>"nested scenario 3"</a:t>
            </a:r>
            <a:r>
              <a:rPr lang="it-IT" dirty="0">
                <a:solidFill>
                  <a:srgbClr val="000096"/>
                </a:solidFill>
              </a:rPr>
              <a:t>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    </a:t>
            </a:r>
            <a:r>
              <a:rPr lang="it-IT" dirty="0">
                <a:solidFill>
                  <a:srgbClr val="000096"/>
                </a:solidFill>
              </a:rPr>
              <a:t>&lt;/x:scenario&gt;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00"/>
                </a:solidFill>
              </a:rPr>
              <a:t>    </a:t>
            </a:r>
            <a:r>
              <a:rPr lang="it-IT" dirty="0">
                <a:solidFill>
                  <a:srgbClr val="000096"/>
                </a:solidFill>
              </a:rPr>
              <a:t>&lt;/x:scenario&gt;</a:t>
            </a:r>
            <a:br>
              <a:rPr lang="it-IT" dirty="0">
                <a:solidFill>
                  <a:srgbClr val="000000"/>
                </a:solidFill>
              </a:rPr>
            </a:br>
            <a:r>
              <a:rPr lang="it-IT" dirty="0">
                <a:solidFill>
                  <a:srgbClr val="000096"/>
                </a:solidFill>
              </a:rPr>
              <a:t>&lt;/x:scenario&gt;</a:t>
            </a:r>
            <a:r>
              <a:rPr lang="it-IT" dirty="0">
                <a:solidFill>
                  <a:srgbClr val="000000"/>
                </a:solidFill>
              </a:rPr>
              <a:t> 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/>
              <a:t>Scenarios can be imported from separate </a:t>
            </a:r>
            <a:r>
              <a:rPr lang="en-US" dirty="0" err="1"/>
              <a:t>XSpec</a:t>
            </a:r>
            <a:r>
              <a:rPr lang="en-US" dirty="0"/>
              <a:t> files.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x:import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href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module.xspec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/&gt;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04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78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XSpec Test Definition for 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A scenario that describes an individual test contains: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/>
              <a:t>Description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/>
              <a:t>Sample XML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/>
              <a:t>One or more expectations</a:t>
            </a:r>
          </a:p>
          <a:p>
            <a:pPr marL="0" indent="0">
              <a:buNone/>
            </a:pPr>
            <a:endParaRPr lang="en-US" dirty="0">
              <a:solidFill>
                <a:srgbClr val="8B26C9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"a test"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F5844C"/>
                </a:solidFill>
              </a:rPr>
              <a:t> ...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</a:t>
            </a:r>
            <a:r>
              <a:rPr lang="en-US" dirty="0">
                <a:solidFill>
                  <a:srgbClr val="F5844C"/>
                </a:solidFill>
              </a:rPr>
              <a:t> ...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04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11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Test Definition for Schematron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Sample XML for the scenario is provided using &lt;context&gt;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Sample XML can be provided as a separate file that is specified by an </a:t>
            </a:r>
            <a:r>
              <a:rPr lang="en-US" dirty="0" err="1"/>
              <a:t>href</a:t>
            </a:r>
            <a:r>
              <a:rPr lang="en-US" dirty="0"/>
              <a:t> attribute.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	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href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"sample.xml"</a:t>
            </a:r>
            <a:r>
              <a:rPr lang="en-US" dirty="0">
                <a:solidFill>
                  <a:srgbClr val="000096"/>
                </a:solidFill>
              </a:rPr>
              <a:t>/&gt;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Sample XML can be provided as an XML fragment within &lt;context&gt;.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fr-FR" dirty="0">
                <a:solidFill>
                  <a:srgbClr val="000096"/>
                </a:solidFill>
              </a:rPr>
              <a:t>	&lt;</a:t>
            </a:r>
            <a:r>
              <a:rPr lang="fr-FR" dirty="0" err="1">
                <a:solidFill>
                  <a:srgbClr val="000096"/>
                </a:solidFill>
              </a:rPr>
              <a:t>x:context</a:t>
            </a:r>
            <a:r>
              <a:rPr lang="fr-FR" dirty="0">
                <a:solidFill>
                  <a:srgbClr val="000096"/>
                </a:solidFill>
              </a:rPr>
              <a:t>&gt;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</a:t>
            </a:r>
            <a:r>
              <a:rPr lang="fr-FR" dirty="0">
                <a:solidFill>
                  <a:srgbClr val="000096"/>
                </a:solidFill>
              </a:rPr>
              <a:t>&lt;sec&gt;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 </a:t>
            </a:r>
            <a:r>
              <a:rPr lang="fr-FR" dirty="0">
                <a:solidFill>
                  <a:srgbClr val="000096"/>
                </a:solidFill>
              </a:rPr>
              <a:t>&lt;p&gt;</a:t>
            </a:r>
            <a:r>
              <a:rPr lang="fr-FR" dirty="0" err="1">
                <a:solidFill>
                  <a:srgbClr val="000000"/>
                </a:solidFill>
              </a:rPr>
              <a:t>example</a:t>
            </a:r>
            <a:r>
              <a:rPr lang="fr-FR" dirty="0">
                <a:solidFill>
                  <a:srgbClr val="000096"/>
                </a:solidFill>
              </a:rPr>
              <a:t>&lt;/p&gt;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</a:t>
            </a:r>
            <a:r>
              <a:rPr lang="fr-FR" dirty="0">
                <a:solidFill>
                  <a:srgbClr val="000096"/>
                </a:solidFill>
              </a:rPr>
              <a:t>&lt;/sec&gt;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</a:t>
            </a:r>
            <a:r>
              <a:rPr lang="fr-FR" dirty="0">
                <a:solidFill>
                  <a:srgbClr val="000096"/>
                </a:solidFill>
              </a:rPr>
              <a:t>&lt;/</a:t>
            </a:r>
            <a:r>
              <a:rPr lang="fr-FR" dirty="0" err="1">
                <a:solidFill>
                  <a:srgbClr val="000096"/>
                </a:solidFill>
              </a:rPr>
              <a:t>x:context</a:t>
            </a:r>
            <a:r>
              <a:rPr lang="fr-FR" dirty="0">
                <a:solidFill>
                  <a:srgbClr val="000096"/>
                </a:solidFill>
              </a:rPr>
              <a:t>&gt;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29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Test Definition for Schematron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76400"/>
            <a:ext cx="7886700" cy="4500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scenario testing that an &lt;assert&gt; is thrown the expected result is described by &lt;expect-assert&gt;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scenario testing that an &lt;report&gt; is thrown the expected result is described by &lt;expect-report&gt;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scenario testing that an &lt;assert&gt; is not thrown the expected result is described by &lt;expect-not-assert&gt;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scenario testing that an &lt;report&gt; is not thrown the expected result is described by &lt;expect-not-report&gt;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1445" y="2286000"/>
            <a:ext cx="321754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x:expect-assert</a:t>
            </a:r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x:expect-report</a:t>
            </a:r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x:expect-not-assert</a:t>
            </a:r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70497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x:expect-not-report</a:t>
            </a:r>
            <a:r>
              <a:rPr lang="en-US" dirty="0">
                <a:solidFill>
                  <a:srgbClr val="07049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Test Definition for Schematron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Specific expectations can be described by adding attributes to </a:t>
            </a:r>
            <a:br>
              <a:rPr lang="en-US" dirty="0"/>
            </a:br>
            <a:r>
              <a:rPr lang="en-US" dirty="0"/>
              <a:t>&lt;expect-assert&gt;, &lt;expect-report&gt;, &lt;expect-not-assert&gt;, and </a:t>
            </a:r>
            <a:br>
              <a:rPr lang="en-US" dirty="0"/>
            </a:br>
            <a:r>
              <a:rPr lang="en-US" dirty="0"/>
              <a:t>&lt;expect-not-report&gt; elements. These attributes can be used in any combination.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id</a:t>
            </a:r>
            <a:r>
              <a:rPr lang="en-US" dirty="0"/>
              <a:t> – Specific &lt;assert&gt; or &lt;report&gt; using its id attribute or the id of the parent &lt;rule&gt;.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role</a:t>
            </a:r>
            <a:r>
              <a:rPr lang="en-US" dirty="0"/>
              <a:t> – Match the role attribute value on a &lt;assert&gt;, &lt;report&gt; or &lt;rule&gt; for error, fatal, warn, info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location</a:t>
            </a:r>
            <a:r>
              <a:rPr lang="en-US" dirty="0"/>
              <a:t> – Specific XPath location in the sample XML where an &lt;assert&gt; or &lt;report&gt; is expected to be thrown.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495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Test Definition for Schematron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For a scenario with sample XML that should pass all validations, the expected result is described by a &lt;expect-valid&gt; element.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"valid document"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href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"sample.xml"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x:expect-valid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Rules that have @role specifying warning or information may be thrown but still pass validation. To also check for no warnings: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"valid document"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href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"sample.xml"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x:expect-valid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x:expect-not-assert</a:t>
            </a:r>
            <a:r>
              <a:rPr lang="en-US" dirty="0">
                <a:solidFill>
                  <a:srgbClr val="F5844C"/>
                </a:solidFill>
              </a:rPr>
              <a:t> role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"warn"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x:expect-not-report</a:t>
            </a:r>
            <a:r>
              <a:rPr lang="en-US" dirty="0">
                <a:solidFill>
                  <a:srgbClr val="F5844C"/>
                </a:solidFill>
              </a:rPr>
              <a:t> role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"warn"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67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</a:t>
            </a:r>
            <a:r>
              <a:rPr lang="en-US" dirty="0"/>
              <a:t>Test Definition for </a:t>
            </a:r>
            <a:r>
              <a:rPr lang="en-US" dirty="0" err="1"/>
              <a:t>Schematron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Run only specific tests by adding focus attribute:</a:t>
            </a:r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    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"valid document" focus=“work in progress"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  <a:p>
            <a:pPr marL="0" indent="0">
              <a:buNone/>
            </a:pPr>
            <a:r>
              <a:rPr lang="en-US" dirty="0"/>
              <a:t>Exclude tests from being run by adding pending attribute/element:</a:t>
            </a:r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     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"valid document“ pending=“exclude for now"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  <a:p>
            <a:pPr marL="0" indent="0">
              <a:buNone/>
            </a:pPr>
            <a:r>
              <a:rPr lang="en-US" dirty="0"/>
              <a:t>Test anything in </a:t>
            </a:r>
            <a:r>
              <a:rPr lang="en-US" dirty="0" err="1"/>
              <a:t>Schematron</a:t>
            </a:r>
            <a:r>
              <a:rPr lang="en-US" dirty="0"/>
              <a:t> SVRL using &lt;</a:t>
            </a:r>
            <a:r>
              <a:rPr lang="en-US" dirty="0" err="1"/>
              <a:t>x:expect</a:t>
            </a:r>
            <a:r>
              <a:rPr lang="en-US" dirty="0"/>
              <a:t>&gt;: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</a:t>
            </a: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>
                <a:solidFill>
                  <a:srgbClr val="F5844C"/>
                </a:solidFill>
              </a:rPr>
              <a:t>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"custom </a:t>
            </a:r>
            <a:r>
              <a:rPr lang="en-US" dirty="0" err="1">
                <a:solidFill>
                  <a:srgbClr val="993300"/>
                </a:solidFill>
              </a:rPr>
              <a:t>svrl</a:t>
            </a:r>
            <a:r>
              <a:rPr lang="en-US" dirty="0">
                <a:solidFill>
                  <a:srgbClr val="993300"/>
                </a:solidFill>
              </a:rPr>
              <a:t> test" test="</a:t>
            </a:r>
            <a:r>
              <a:rPr lang="en-US" dirty="0" err="1">
                <a:solidFill>
                  <a:srgbClr val="993300"/>
                </a:solidFill>
              </a:rPr>
              <a:t>xpath</a:t>
            </a:r>
            <a:r>
              <a:rPr lang="en-US" dirty="0">
                <a:solidFill>
                  <a:srgbClr val="993300"/>
                </a:solidFill>
              </a:rPr>
              <a:t> test"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  <a:p>
            <a:pPr marL="0" indent="0">
              <a:buNone/>
            </a:pPr>
            <a:r>
              <a:rPr lang="en-US" dirty="0"/>
              <a:t>Test XSLT functions embedded in </a:t>
            </a:r>
            <a:r>
              <a:rPr lang="en-US" dirty="0" err="1"/>
              <a:t>Schematron</a:t>
            </a:r>
            <a:r>
              <a:rPr lang="en-US" dirty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    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"XSLT function test"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x:call</a:t>
            </a:r>
            <a:r>
              <a:rPr lang="en-US" dirty="0">
                <a:solidFill>
                  <a:srgbClr val="F5844C"/>
                </a:solidFill>
              </a:rPr>
              <a:t> function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"e:add"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0099CC"/>
                </a:solidFill>
              </a:rPr>
              <a:t>xmlns:e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"example"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x:param</a:t>
            </a:r>
            <a:r>
              <a:rPr lang="en-US" dirty="0">
                <a:solidFill>
                  <a:srgbClr val="F5844C"/>
                </a:solidFill>
              </a:rPr>
              <a:t> name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"a"</a:t>
            </a:r>
            <a:r>
              <a:rPr lang="en-US" dirty="0">
                <a:solidFill>
                  <a:srgbClr val="F5844C"/>
                </a:solidFill>
              </a:rPr>
              <a:t> select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"5"</a:t>
            </a:r>
            <a:r>
              <a:rPr lang="en-US" dirty="0">
                <a:solidFill>
                  <a:srgbClr val="F5844C"/>
                </a:solidFill>
              </a:rPr>
              <a:t> as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xs:integer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x:param</a:t>
            </a:r>
            <a:r>
              <a:rPr lang="en-US" dirty="0">
                <a:solidFill>
                  <a:srgbClr val="F5844C"/>
                </a:solidFill>
              </a:rPr>
              <a:t> name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"b"</a:t>
            </a:r>
            <a:r>
              <a:rPr lang="en-US" dirty="0">
                <a:solidFill>
                  <a:srgbClr val="F5844C"/>
                </a:solidFill>
              </a:rPr>
              <a:t> select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"2"</a:t>
            </a:r>
            <a:r>
              <a:rPr lang="en-US" dirty="0">
                <a:solidFill>
                  <a:srgbClr val="F5844C"/>
                </a:solidFill>
              </a:rPr>
              <a:t> as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xs:integer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x:call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"add 5 + 2"</a:t>
            </a:r>
            <a:r>
              <a:rPr lang="en-US" dirty="0">
                <a:solidFill>
                  <a:srgbClr val="F5844C"/>
                </a:solidFill>
              </a:rPr>
              <a:t> select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xs:integer</a:t>
            </a:r>
            <a:r>
              <a:rPr lang="en-US" dirty="0">
                <a:solidFill>
                  <a:srgbClr val="993300"/>
                </a:solidFill>
              </a:rPr>
              <a:t>(7)"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53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Example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Sample XML should pass validation but have a warning on the title element of the second section.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"valid with warning on sec[2] title"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F5844C"/>
                </a:solidFill>
              </a:rPr>
              <a:t> </a:t>
            </a:r>
            <a:r>
              <a:rPr lang="en-US" dirty="0" err="1">
                <a:solidFill>
                  <a:srgbClr val="F5844C"/>
                </a:solidFill>
              </a:rPr>
              <a:t>href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"sample.xml"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x:expect-valid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x:expect-assert</a:t>
            </a:r>
            <a:r>
              <a:rPr lang="en-US" dirty="0">
                <a:solidFill>
                  <a:srgbClr val="F5844C"/>
                </a:solidFill>
              </a:rPr>
              <a:t> role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"warn"</a:t>
            </a:r>
            <a:r>
              <a:rPr lang="en-US" dirty="0">
                <a:solidFill>
                  <a:srgbClr val="F5844C"/>
                </a:solidFill>
              </a:rPr>
              <a:t> 	location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"/article[1]/body[1]/sec[2]/title[1]"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759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05" y="1905000"/>
            <a:ext cx="8229600" cy="1143000"/>
          </a:xfrm>
        </p:spPr>
        <p:txBody>
          <a:bodyPr/>
          <a:lstStyle/>
          <a:p>
            <a:r>
              <a:rPr lang="en-US" dirty="0"/>
              <a:t>	XSpec</a:t>
            </a:r>
          </a:p>
        </p:txBody>
      </p:sp>
      <p:sp>
        <p:nvSpPr>
          <p:cNvPr id="4" name="Rectangle 3"/>
          <p:cNvSpPr/>
          <p:nvPr/>
        </p:nvSpPr>
        <p:spPr>
          <a:xfrm>
            <a:off x="1676400" y="3124200"/>
            <a:ext cx="6324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XSpec</a:t>
            </a:r>
            <a:r>
              <a:rPr lang="en-US" sz="2000" dirty="0"/>
              <a:t> is a unit test and </a:t>
            </a:r>
            <a:r>
              <a:rPr lang="en-US" sz="2000" dirty="0" err="1"/>
              <a:t>Behaviour</a:t>
            </a:r>
            <a:r>
              <a:rPr lang="en-US" sz="2000" dirty="0"/>
              <a:t> Driven Development (BDD) framework for XSLT,  XQuery and Schematron</a:t>
            </a:r>
          </a:p>
          <a:p>
            <a:endParaRPr lang="en-US" sz="2000" dirty="0"/>
          </a:p>
          <a:p>
            <a:r>
              <a:rPr lang="en-US" sz="2000" dirty="0"/>
              <a:t>Open Source, MIT license</a:t>
            </a:r>
          </a:p>
          <a:p>
            <a:endParaRPr lang="en-US" sz="2000" dirty="0"/>
          </a:p>
          <a:p>
            <a:r>
              <a:rPr lang="en-US" sz="2000" dirty="0"/>
              <a:t>https://github.com/xspec/xspec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9" y="21541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196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Example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571" y="1447800"/>
            <a:ext cx="828675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&lt;assert id="a001"&gt; should enforce rule that mixed-citation is required to have a publication-type attribute.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"mixed-citation should have publication-type attribute"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"Go"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    </a:t>
            </a:r>
            <a:r>
              <a:rPr lang="en-US" dirty="0">
                <a:solidFill>
                  <a:srgbClr val="000096"/>
                </a:solidFill>
              </a:rPr>
              <a:t>&lt;mixed-citation</a:t>
            </a:r>
            <a:r>
              <a:rPr lang="en-US" dirty="0">
                <a:solidFill>
                  <a:srgbClr val="F5844C"/>
                </a:solidFill>
              </a:rPr>
              <a:t> publication-type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"journal"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x:expect-not-assert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"a001"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F5844C"/>
                </a:solidFill>
              </a:rPr>
              <a:t> label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 err="1">
                <a:solidFill>
                  <a:srgbClr val="993300"/>
                </a:solidFill>
              </a:rPr>
              <a:t>NoGo</a:t>
            </a:r>
            <a:r>
              <a:rPr lang="en-US" dirty="0">
                <a:solidFill>
                  <a:srgbClr val="993300"/>
                </a:solidFill>
              </a:rPr>
              <a:t>"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    </a:t>
            </a:r>
            <a:r>
              <a:rPr lang="en-US" dirty="0">
                <a:solidFill>
                  <a:srgbClr val="000096"/>
                </a:solidFill>
              </a:rPr>
              <a:t>&lt;mixed-citation/&gt;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x:context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>
                <a:solidFill>
                  <a:srgbClr val="000096"/>
                </a:solidFill>
              </a:rPr>
              <a:t>&lt;</a:t>
            </a:r>
            <a:r>
              <a:rPr lang="en-US" dirty="0" err="1">
                <a:solidFill>
                  <a:srgbClr val="000096"/>
                </a:solidFill>
              </a:rPr>
              <a:t>x:expect-assert</a:t>
            </a:r>
            <a:r>
              <a:rPr lang="en-US" dirty="0">
                <a:solidFill>
                  <a:srgbClr val="F5844C"/>
                </a:solidFill>
              </a:rPr>
              <a:t> id</a:t>
            </a:r>
            <a:r>
              <a:rPr lang="en-US" dirty="0">
                <a:solidFill>
                  <a:srgbClr val="FF8040"/>
                </a:solidFill>
              </a:rPr>
              <a:t>=</a:t>
            </a:r>
            <a:r>
              <a:rPr lang="en-US" dirty="0">
                <a:solidFill>
                  <a:srgbClr val="993300"/>
                </a:solidFill>
              </a:rPr>
              <a:t>"a001"</a:t>
            </a:r>
            <a:r>
              <a:rPr lang="en-US" dirty="0">
                <a:solidFill>
                  <a:srgbClr val="000096"/>
                </a:solidFill>
              </a:rPr>
              <a:t>/&gt;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96"/>
                </a:solidFill>
              </a:rPr>
              <a:t>&lt;/</a:t>
            </a:r>
            <a:r>
              <a:rPr lang="en-US" dirty="0" err="1">
                <a:solidFill>
                  <a:srgbClr val="000096"/>
                </a:solidFill>
              </a:rPr>
              <a:t>x:scenario</a:t>
            </a:r>
            <a:r>
              <a:rPr lang="en-US" dirty="0">
                <a:solidFill>
                  <a:srgbClr val="000096"/>
                </a:solidFill>
              </a:rPr>
              <a:t>&gt;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740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Run XSpec Schematron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7291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 Windows: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xspec.bat -s path\to\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tests.xspec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 Linux: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xspec.sh -s path/to/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tests.xspec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1" y="3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024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67600" y="5181600"/>
            <a:ext cx="1676400" cy="1297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204"/>
            <a:ext cx="7543800" cy="70399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Quick start on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7711"/>
            <a:ext cx="7543800" cy="59640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Begin with Java and </a:t>
            </a:r>
            <a:r>
              <a:rPr lang="en-US" dirty="0" err="1"/>
              <a:t>Git</a:t>
            </a:r>
            <a:r>
              <a:rPr lang="en-US" dirty="0"/>
              <a:t> installed. </a:t>
            </a:r>
            <a:br>
              <a:rPr lang="en-US" dirty="0"/>
            </a:br>
            <a:r>
              <a:rPr lang="en-US" dirty="0"/>
              <a:t>	Java	https://java.com/en/download 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Git</a:t>
            </a:r>
            <a:r>
              <a:rPr lang="en-US" dirty="0"/>
              <a:t> 	https://git-scm.com/download/win </a:t>
            </a: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/>
              <a:t>Open a PowerShell prompt, and then enter this sequence of commands: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mkdir</a:t>
            </a:r>
            <a:r>
              <a:rPr lang="en-US" dirty="0">
                <a:latin typeface="Consolas" panose="020B0609020204030204" pitchFamily="49" charset="0"/>
              </a:rPr>
              <a:t> C:\Programs\xspec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cd C:\Programs\xspec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git</a:t>
            </a:r>
            <a:r>
              <a:rPr lang="en-US" dirty="0">
                <a:latin typeface="Consolas" panose="020B0609020204030204" pitchFamily="49" charset="0"/>
              </a:rPr>
              <a:t> clone https://github.com/xspec/xspec.git .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Invoke-</a:t>
            </a:r>
            <a:r>
              <a:rPr lang="en-US" dirty="0" err="1">
                <a:latin typeface="Consolas" panose="020B0609020204030204" pitchFamily="49" charset="0"/>
              </a:rPr>
              <a:t>WebRequest</a:t>
            </a:r>
            <a:r>
              <a:rPr lang="en-US" dirty="0">
                <a:latin typeface="Consolas" panose="020B0609020204030204" pitchFamily="49" charset="0"/>
              </a:rPr>
              <a:t> -Uri http://central.maven.org/maven2/net/sf/saxon/Saxon-HE/9.7.0-15/Saxon-HE-9.7.0-15.jar -</a:t>
            </a:r>
            <a:r>
              <a:rPr lang="en-US" dirty="0" err="1">
                <a:latin typeface="Consolas" panose="020B0609020204030204" pitchFamily="49" charset="0"/>
              </a:rPr>
              <a:t>OutFile</a:t>
            </a:r>
            <a:r>
              <a:rPr lang="en-US" dirty="0">
                <a:latin typeface="Consolas" panose="020B0609020204030204" pitchFamily="49" charset="0"/>
              </a:rPr>
              <a:t> Saxon-HE-9.7.0-15.jar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Set-Item </a:t>
            </a:r>
            <a:r>
              <a:rPr lang="en-US" dirty="0" err="1">
                <a:latin typeface="Consolas" panose="020B0609020204030204" pitchFamily="49" charset="0"/>
              </a:rPr>
              <a:t>Env:SAXON_CP</a:t>
            </a:r>
            <a:r>
              <a:rPr lang="en-US" dirty="0">
                <a:latin typeface="Consolas" panose="020B0609020204030204" pitchFamily="49" charset="0"/>
              </a:rPr>
              <a:t> "C:\Programs\xspec\Saxon-HE-9.7.0-15.jar"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.\bin\xspec.bat -s .\tutorial\</a:t>
            </a:r>
            <a:r>
              <a:rPr lang="en-US" dirty="0" err="1">
                <a:latin typeface="Consolas" panose="020B0609020204030204" pitchFamily="49" charset="0"/>
              </a:rPr>
              <a:t>schematron</a:t>
            </a:r>
            <a:r>
              <a:rPr lang="en-US" dirty="0">
                <a:latin typeface="Consolas" panose="020B0609020204030204" pitchFamily="49" charset="0"/>
              </a:rPr>
              <a:t>\demo-01.xspec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Invoke-Item "C:\Programs\xspec\tutorial\schematron\xspec\demo-01-result.html"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6" name="Right Bracket 5"/>
          <p:cNvSpPr/>
          <p:nvPr/>
        </p:nvSpPr>
        <p:spPr>
          <a:xfrm>
            <a:off x="7315200" y="2286000"/>
            <a:ext cx="152400" cy="58179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/>
          <p:cNvSpPr/>
          <p:nvPr/>
        </p:nvSpPr>
        <p:spPr>
          <a:xfrm>
            <a:off x="7315200" y="3035289"/>
            <a:ext cx="152400" cy="30183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>
            <a:off x="7315200" y="3429000"/>
            <a:ext cx="152400" cy="9144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ket 9"/>
          <p:cNvSpPr/>
          <p:nvPr/>
        </p:nvSpPr>
        <p:spPr>
          <a:xfrm>
            <a:off x="7315200" y="4535269"/>
            <a:ext cx="152400" cy="5334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/>
          <p:cNvSpPr/>
          <p:nvPr/>
        </p:nvSpPr>
        <p:spPr>
          <a:xfrm>
            <a:off x="7315200" y="5181600"/>
            <a:ext cx="141282" cy="417784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ket 11"/>
          <p:cNvSpPr/>
          <p:nvPr/>
        </p:nvSpPr>
        <p:spPr>
          <a:xfrm>
            <a:off x="7315200" y="5752175"/>
            <a:ext cx="152400" cy="72730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456482" y="2362200"/>
            <a:ext cx="140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folder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56482" y="2983468"/>
            <a:ext cx="175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Download XSpec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56482" y="3505200"/>
            <a:ext cx="1195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Download </a:t>
            </a:r>
          </a:p>
          <a:p>
            <a:r>
              <a:rPr lang="en-US" dirty="0"/>
              <a:t>Saxon jar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56482" y="4459069"/>
            <a:ext cx="180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Tell XSpec where </a:t>
            </a:r>
          </a:p>
          <a:p>
            <a:r>
              <a:rPr lang="en-US" dirty="0"/>
              <a:t>to find Saxon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6482" y="5228272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XSpec demo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56482" y="5926376"/>
            <a:ext cx="1661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View the report</a:t>
            </a:r>
          </a:p>
        </p:txBody>
      </p:sp>
    </p:spTree>
    <p:extLst>
      <p:ext uri="{BB962C8B-B14F-4D97-AF65-F5344CB8AC3E}">
        <p14:creationId xmlns:p14="http://schemas.microsoft.com/office/powerpoint/2010/main" val="1300585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XSpec</a:t>
            </a:r>
            <a:r>
              <a:rPr lang="en-US" dirty="0"/>
              <a:t> Report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"/>
          <a:stretch/>
        </p:blipFill>
        <p:spPr>
          <a:xfrm>
            <a:off x="685800" y="10287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549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2065"/>
            <a:ext cx="9144000" cy="43538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XSpec</a:t>
            </a:r>
            <a:r>
              <a:rPr lang="en-US" dirty="0"/>
              <a:t> in Jenkins Continuous Integration Server</a:t>
            </a:r>
          </a:p>
        </p:txBody>
      </p:sp>
    </p:spTree>
    <p:extLst>
      <p:ext uri="{BB962C8B-B14F-4D97-AF65-F5344CB8AC3E}">
        <p14:creationId xmlns:p14="http://schemas.microsoft.com/office/powerpoint/2010/main" val="9540877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19100" y="16764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Process for creating a Schematron schema: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Gather sample XML that contains both passing conditions and failing conditions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Create </a:t>
            </a:r>
            <a:r>
              <a:rPr lang="en-US" sz="2400" dirty="0" err="1"/>
              <a:t>XSpec</a:t>
            </a:r>
            <a:r>
              <a:rPr lang="en-US" sz="2400" dirty="0"/>
              <a:t> scenarios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Write XPath tests and descriptions in Schematron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Run </a:t>
            </a:r>
            <a:r>
              <a:rPr lang="en-US" sz="2400" dirty="0" err="1"/>
              <a:t>XSpec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		  </a:t>
            </a:r>
            <a:r>
              <a:rPr lang="en-US" dirty="0" err="1"/>
              <a:t>Schematron</a:t>
            </a:r>
            <a:r>
              <a:rPr lang="en-US" dirty="0"/>
              <a:t> Development with </a:t>
            </a:r>
            <a:r>
              <a:rPr lang="en-US" dirty="0" err="1"/>
              <a:t>XSPec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84154" y="5688450"/>
            <a:ext cx="7665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XSpec</a:t>
            </a:r>
            <a:r>
              <a:rPr lang="en-US" sz="3200" dirty="0"/>
              <a:t> runs your tests and gives you a report!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3984" y="4133671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If modifying a Schematron, also have to…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Run </a:t>
            </a:r>
            <a:r>
              <a:rPr lang="en-US" sz="2400" dirty="0" err="1"/>
              <a:t>XSpec</a:t>
            </a:r>
            <a:r>
              <a:rPr lang="en-US" sz="2400" dirty="0"/>
              <a:t> to be sure nothing has broken in existing parts of the Schematron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4800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0350" y="3296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641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19100" y="1319748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Saves time by automatically running tests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Provides a structure to help curate sample XML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Improves robustness, reliability, and maintainability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Helps to catch problems early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Less effort is wasted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		  </a:t>
            </a:r>
            <a:r>
              <a:rPr lang="en-US" dirty="0" err="1"/>
              <a:t>Schematron</a:t>
            </a:r>
            <a:r>
              <a:rPr lang="en-US" dirty="0"/>
              <a:t> Development with </a:t>
            </a:r>
            <a:r>
              <a:rPr lang="en-US" dirty="0" err="1"/>
              <a:t>XSPec</a:t>
            </a:r>
            <a:endParaRPr lang="en-US" i="1" dirty="0"/>
          </a:p>
        </p:txBody>
      </p:sp>
      <p:sp>
        <p:nvSpPr>
          <p:cNvPr id="3" name="Rectangle 2"/>
          <p:cNvSpPr/>
          <p:nvPr/>
        </p:nvSpPr>
        <p:spPr>
          <a:xfrm>
            <a:off x="403058" y="5257800"/>
            <a:ext cx="76741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Automated tests can be written before or after</a:t>
            </a:r>
            <a:br>
              <a:rPr lang="en-US" sz="2400" dirty="0"/>
            </a:br>
            <a:r>
              <a:rPr lang="en-US" sz="2400" dirty="0"/>
              <a:t>the Schematron rules are written.</a:t>
            </a:r>
          </a:p>
          <a:p>
            <a:pPr algn="ctr">
              <a:lnSpc>
                <a:spcPct val="150000"/>
              </a:lnSpc>
            </a:pPr>
            <a:r>
              <a:rPr lang="en-US" sz="2400" dirty="0"/>
              <a:t>Important thing is to start… and then keep going!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4800"/>
            <a:ext cx="609600" cy="609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0350" y="3296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124233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4400"/>
            <a:ext cx="7886700" cy="549274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Testing Schematron using </a:t>
            </a:r>
            <a:r>
              <a:rPr lang="en-US" sz="3600" dirty="0" err="1"/>
              <a:t>XSpec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err="1"/>
              <a:t>XSpec</a:t>
            </a:r>
            <a:r>
              <a:rPr lang="en-US" sz="2400" dirty="0"/>
              <a:t> is available on GitHub: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https://github.com/xspec/xspec</a:t>
            </a:r>
            <a:r>
              <a:rPr lang="en-US" sz="2400" dirty="0"/>
              <a:t> 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err="1"/>
              <a:t>Schematron</a:t>
            </a:r>
            <a:r>
              <a:rPr lang="en-US" sz="2400" dirty="0"/>
              <a:t> support will be in the next release, </a:t>
            </a:r>
          </a:p>
          <a:p>
            <a:pPr marL="0" indent="0" algn="ctr">
              <a:buNone/>
            </a:pPr>
            <a:r>
              <a:rPr lang="en-US" sz="2400" dirty="0"/>
              <a:t>and is available now in </a:t>
            </a:r>
            <a:r>
              <a:rPr lang="en-US" sz="2400" dirty="0" err="1"/>
              <a:t>git</a:t>
            </a:r>
            <a:r>
              <a:rPr lang="en-US" sz="2400" dirty="0"/>
              <a:t> master branch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E-mail Contact:</a:t>
            </a:r>
          </a:p>
          <a:p>
            <a:pPr marL="0" indent="0" algn="ctr">
              <a:buNone/>
            </a:pPr>
            <a:r>
              <a:rPr lang="en-US" sz="2400" dirty="0"/>
              <a:t>Vincent Lizzi</a:t>
            </a:r>
          </a:p>
          <a:p>
            <a:pPr marL="0" indent="0" algn="ctr">
              <a:buNone/>
            </a:pPr>
            <a:r>
              <a:rPr lang="en-US" sz="2400" dirty="0"/>
              <a:t>vincent.lizzi@taylorandfrancis.com</a:t>
            </a:r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4376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05" y="381000"/>
            <a:ext cx="8229600" cy="1143000"/>
          </a:xfrm>
        </p:spPr>
        <p:txBody>
          <a:bodyPr/>
          <a:lstStyle/>
          <a:p>
            <a:r>
              <a:rPr lang="en-US" dirty="0"/>
              <a:t>	Brief History of </a:t>
            </a:r>
            <a:r>
              <a:rPr lang="en-US" dirty="0" err="1"/>
              <a:t>XSpec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9" y="6301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4261" y="1600200"/>
            <a:ext cx="824353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err="1"/>
              <a:t>XSpec</a:t>
            </a:r>
            <a:r>
              <a:rPr lang="en-US" sz="2400" dirty="0"/>
              <a:t> was created by Jeni </a:t>
            </a:r>
            <a:r>
              <a:rPr lang="en-US" sz="2400" dirty="0" err="1"/>
              <a:t>Tennison</a:t>
            </a:r>
            <a:r>
              <a:rPr lang="en-US" sz="2400" dirty="0"/>
              <a:t> in 2008</a:t>
            </a:r>
          </a:p>
          <a:p>
            <a:pPr>
              <a:lnSpc>
                <a:spcPct val="200000"/>
              </a:lnSpc>
            </a:pPr>
            <a:r>
              <a:rPr lang="en-US" sz="2400" dirty="0" err="1"/>
              <a:t>XSpec</a:t>
            </a:r>
            <a:r>
              <a:rPr lang="en-US" sz="2400" dirty="0"/>
              <a:t> version 0.4.0-RC was released by Florent Georges in 2012</a:t>
            </a:r>
          </a:p>
          <a:p>
            <a:pPr>
              <a:lnSpc>
                <a:spcPct val="200000"/>
              </a:lnSpc>
            </a:pPr>
            <a:r>
              <a:rPr lang="en-US" sz="2400" dirty="0" err="1"/>
              <a:t>XSpec</a:t>
            </a:r>
            <a:r>
              <a:rPr lang="en-US" sz="2400" dirty="0"/>
              <a:t> has been included in </a:t>
            </a:r>
            <a:r>
              <a:rPr lang="en-US" sz="2400" dirty="0" err="1"/>
              <a:t>oXygen</a:t>
            </a:r>
            <a:r>
              <a:rPr lang="en-US" sz="2400" dirty="0"/>
              <a:t> since 2012</a:t>
            </a:r>
          </a:p>
          <a:p>
            <a:pPr>
              <a:lnSpc>
                <a:spcPct val="200000"/>
              </a:lnSpc>
            </a:pPr>
            <a:r>
              <a:rPr lang="en-US" sz="2400" dirty="0"/>
              <a:t>Sandro </a:t>
            </a:r>
            <a:r>
              <a:rPr lang="en-US" sz="2400" dirty="0" err="1"/>
              <a:t>Cirulli</a:t>
            </a:r>
            <a:r>
              <a:rPr lang="en-US" sz="2400" dirty="0"/>
              <a:t> re-started development in 2016</a:t>
            </a:r>
          </a:p>
          <a:p>
            <a:pPr>
              <a:lnSpc>
                <a:spcPct val="200000"/>
              </a:lnSpc>
            </a:pPr>
            <a:r>
              <a:rPr lang="en-US" sz="2400" dirty="0" err="1"/>
              <a:t>XSpec</a:t>
            </a:r>
            <a:r>
              <a:rPr lang="en-US" sz="2400" dirty="0"/>
              <a:t> version 0.5.0 was released in January 2017</a:t>
            </a:r>
          </a:p>
          <a:p>
            <a:pPr>
              <a:lnSpc>
                <a:spcPct val="200000"/>
              </a:lnSpc>
            </a:pPr>
            <a:r>
              <a:rPr lang="en-US" sz="2400" dirty="0"/>
              <a:t>Now in active development working toward version 0.6.0 / 1.0.0 </a:t>
            </a:r>
          </a:p>
        </p:txBody>
      </p:sp>
      <p:sp>
        <p:nvSpPr>
          <p:cNvPr id="12" name="Arrow: Bent-Up 11"/>
          <p:cNvSpPr/>
          <p:nvPr/>
        </p:nvSpPr>
        <p:spPr>
          <a:xfrm rot="5400000">
            <a:off x="-1371600" y="3733800"/>
            <a:ext cx="3962401" cy="304801"/>
          </a:xfrm>
          <a:prstGeom prst="bent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21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05" y="381000"/>
            <a:ext cx="8229600" cy="11430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Support for Schematron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9" y="6301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743" y="1524000"/>
            <a:ext cx="59851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Started work after Balisage 2016</a:t>
            </a:r>
          </a:p>
          <a:p>
            <a:endParaRPr lang="en-US" sz="2400" dirty="0"/>
          </a:p>
          <a:p>
            <a:r>
              <a:rPr lang="en-US" sz="2400" dirty="0"/>
              <a:t>Feature requested in February 2017</a:t>
            </a:r>
          </a:p>
          <a:p>
            <a:endParaRPr lang="en-US" sz="2400" dirty="0"/>
          </a:p>
          <a:p>
            <a:r>
              <a:rPr lang="en-US" sz="2400" dirty="0"/>
              <a:t>Will be included in the next </a:t>
            </a:r>
            <a:r>
              <a:rPr lang="en-US" sz="2400" dirty="0" err="1"/>
              <a:t>XSpec</a:t>
            </a:r>
            <a:r>
              <a:rPr lang="en-US" sz="2400" dirty="0"/>
              <a:t> release, </a:t>
            </a:r>
          </a:p>
          <a:p>
            <a:r>
              <a:rPr lang="en-US" sz="2400" dirty="0"/>
              <a:t>currently in available in GitHub master branch.</a:t>
            </a:r>
          </a:p>
          <a:p>
            <a:endParaRPr lang="en-US" sz="2400" dirty="0"/>
          </a:p>
          <a:p>
            <a:r>
              <a:rPr lang="en-US" sz="2400" i="1" dirty="0"/>
              <a:t>New feature… may change!</a:t>
            </a:r>
          </a:p>
        </p:txBody>
      </p:sp>
    </p:spTree>
    <p:extLst>
      <p:ext uri="{BB962C8B-B14F-4D97-AF65-F5344CB8AC3E}">
        <p14:creationId xmlns:p14="http://schemas.microsoft.com/office/powerpoint/2010/main" val="376944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505" y="381000"/>
            <a:ext cx="8229600" cy="11430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XSpec</a:t>
            </a:r>
            <a:r>
              <a:rPr lang="en-US" dirty="0"/>
              <a:t> Support for Schematron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9" y="630115"/>
            <a:ext cx="609600" cy="60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743" y="1524000"/>
            <a:ext cx="885325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Currently supports: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 for &lt;assert&gt; and &lt;report&gt; thrown or not thrown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 for specific assert and report using @id, @role, and @location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 that a sample XML passes all validations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Sample XML can be given as complete files or inline fragments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Schematron phases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Scenarios can be imported from separate </a:t>
            </a:r>
            <a:r>
              <a:rPr lang="en-US" sz="2400" dirty="0" err="1"/>
              <a:t>XSpec</a:t>
            </a:r>
            <a:r>
              <a:rPr lang="en-US" sz="2400" dirty="0"/>
              <a:t>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 custom XSLT functions that are embedded in Schematron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Custom Schematron XSLTs can be used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8647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1524000"/>
            <a:ext cx="4267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Schematron is used to report on and validate XML documents.</a:t>
            </a:r>
          </a:p>
          <a:p>
            <a:endParaRPr lang="en-US" sz="2400" dirty="0"/>
          </a:p>
          <a:p>
            <a:r>
              <a:rPr lang="en-US" sz="2400" dirty="0"/>
              <a:t>Describe your own rules using: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XPath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Natural Language</a:t>
            </a:r>
          </a:p>
          <a:p>
            <a:endParaRPr lang="en-US" sz="2400" dirty="0"/>
          </a:p>
          <a:p>
            <a:r>
              <a:rPr lang="en-US" sz="2400" dirty="0"/>
              <a:t>Often used in conjunction with </a:t>
            </a:r>
            <a:br>
              <a:rPr lang="en-US" sz="2400" dirty="0"/>
            </a:br>
            <a:r>
              <a:rPr lang="en-US" sz="2400" dirty="0"/>
              <a:t>XML Schema, DTD, or </a:t>
            </a:r>
            <a:r>
              <a:rPr lang="en-US" sz="2400" dirty="0" err="1"/>
              <a:t>RelaxNG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Report shows messages that the </a:t>
            </a:r>
            <a:r>
              <a:rPr lang="en-US" sz="2400" dirty="0" err="1"/>
              <a:t>Schematron</a:t>
            </a:r>
            <a:r>
              <a:rPr lang="en-US" sz="2400" dirty="0"/>
              <a:t> generated based on the XML document.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371600"/>
            <a:ext cx="3733800" cy="52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23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9100" y="2420541"/>
            <a:ext cx="8305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Schematron</a:t>
            </a:r>
            <a:r>
              <a:rPr lang="en-US" sz="2400" dirty="0"/>
              <a:t> is written in XML using root element “schema”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96"/>
                </a:solidFill>
              </a:rPr>
              <a:t>&lt;sch:schema</a:t>
            </a:r>
            <a:r>
              <a:rPr lang="de-DE" dirty="0">
                <a:solidFill>
                  <a:srgbClr val="F5844C"/>
                </a:solidFill>
              </a:rPr>
              <a:t> </a:t>
            </a:r>
            <a:r>
              <a:rPr lang="de-DE" dirty="0">
                <a:solidFill>
                  <a:srgbClr val="0099CC"/>
                </a:solidFill>
              </a:rPr>
              <a:t>xmlns:sch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"http://purl.oclc.org/dsdl/schematron"</a:t>
            </a:r>
            <a:r>
              <a:rPr lang="de-DE" dirty="0">
                <a:solidFill>
                  <a:srgbClr val="F5844C"/>
                </a:solidFill>
              </a:rPr>
              <a:t> queryBinding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"xslt2"</a:t>
            </a:r>
            <a:r>
              <a:rPr lang="de-DE" dirty="0">
                <a:solidFill>
                  <a:srgbClr val="000096"/>
                </a:solidFill>
              </a:rPr>
              <a:t>&gt;</a:t>
            </a:r>
          </a:p>
          <a:p>
            <a:endParaRPr lang="de-DE" dirty="0">
              <a:solidFill>
                <a:srgbClr val="000096"/>
              </a:solidFill>
            </a:endParaRPr>
          </a:p>
          <a:p>
            <a:r>
              <a:rPr lang="de-DE" dirty="0">
                <a:solidFill>
                  <a:srgbClr val="000096"/>
                </a:solidFill>
              </a:rPr>
              <a:t>&lt;/sch:schema&gt;</a:t>
            </a:r>
          </a:p>
        </p:txBody>
      </p:sp>
    </p:spTree>
    <p:extLst>
      <p:ext uri="{BB962C8B-B14F-4D97-AF65-F5344CB8AC3E}">
        <p14:creationId xmlns:p14="http://schemas.microsoft.com/office/powerpoint/2010/main" val="180000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Schematron </a:t>
            </a:r>
            <a:r>
              <a:rPr lang="en-US" i="1" dirty="0"/>
              <a:t>Super Fast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9" r="15780"/>
          <a:stretch/>
        </p:blipFill>
        <p:spPr>
          <a:xfrm>
            <a:off x="685800" y="76200"/>
            <a:ext cx="622663" cy="990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9100" y="2438400"/>
            <a:ext cx="8305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Namespaces are defined in “ns” elements</a:t>
            </a:r>
          </a:p>
          <a:p>
            <a:endParaRPr lang="en-US" dirty="0">
              <a:solidFill>
                <a:srgbClr val="8B26C9"/>
              </a:solidFill>
            </a:endParaRPr>
          </a:p>
          <a:p>
            <a:r>
              <a:rPr lang="en-US" dirty="0">
                <a:solidFill>
                  <a:srgbClr val="8B26C9"/>
                </a:solidFill>
              </a:rPr>
              <a:t>&lt;?xml version="1.0" encoding="UTF-8"?&gt;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96"/>
                </a:solidFill>
              </a:rPr>
              <a:t>&lt;sch:schema</a:t>
            </a:r>
            <a:r>
              <a:rPr lang="de-DE" dirty="0">
                <a:solidFill>
                  <a:srgbClr val="F5844C"/>
                </a:solidFill>
              </a:rPr>
              <a:t> </a:t>
            </a:r>
            <a:r>
              <a:rPr lang="de-DE" dirty="0">
                <a:solidFill>
                  <a:srgbClr val="0099CC"/>
                </a:solidFill>
              </a:rPr>
              <a:t>xmlns:sch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"http://purl.oclc.org/dsdl/schematron"</a:t>
            </a:r>
            <a:r>
              <a:rPr lang="de-DE" dirty="0">
                <a:solidFill>
                  <a:srgbClr val="F5844C"/>
                </a:solidFill>
              </a:rPr>
              <a:t> queryBinding</a:t>
            </a:r>
            <a:r>
              <a:rPr lang="de-DE" dirty="0">
                <a:solidFill>
                  <a:srgbClr val="FF8040"/>
                </a:solidFill>
              </a:rPr>
              <a:t>=</a:t>
            </a:r>
            <a:r>
              <a:rPr lang="de-DE" dirty="0">
                <a:solidFill>
                  <a:srgbClr val="993300"/>
                </a:solidFill>
              </a:rPr>
              <a:t>"xslt2"</a:t>
            </a:r>
            <a:r>
              <a:rPr lang="de-DE" dirty="0">
                <a:solidFill>
                  <a:srgbClr val="000096"/>
                </a:solidFill>
              </a:rPr>
              <a:t>&gt;</a:t>
            </a:r>
          </a:p>
          <a:p>
            <a:endParaRPr lang="pt-BR" dirty="0">
              <a:solidFill>
                <a:srgbClr val="000000"/>
              </a:solidFill>
            </a:endParaRPr>
          </a:p>
          <a:p>
            <a:r>
              <a:rPr lang="pt-BR" dirty="0">
                <a:solidFill>
                  <a:srgbClr val="000096"/>
                </a:solidFill>
              </a:rPr>
              <a:t>&lt;sch:ns</a:t>
            </a:r>
            <a:r>
              <a:rPr lang="pt-BR" dirty="0">
                <a:solidFill>
                  <a:srgbClr val="F5844C"/>
                </a:solidFill>
              </a:rPr>
              <a:t> prefix</a:t>
            </a:r>
            <a:r>
              <a:rPr lang="pt-BR" dirty="0">
                <a:solidFill>
                  <a:srgbClr val="FF8040"/>
                </a:solidFill>
              </a:rPr>
              <a:t>=</a:t>
            </a:r>
            <a:r>
              <a:rPr lang="pt-BR" dirty="0">
                <a:solidFill>
                  <a:srgbClr val="993300"/>
                </a:solidFill>
              </a:rPr>
              <a:t>"ex"</a:t>
            </a:r>
            <a:r>
              <a:rPr lang="pt-BR" dirty="0">
                <a:solidFill>
                  <a:srgbClr val="F5844C"/>
                </a:solidFill>
              </a:rPr>
              <a:t> uri</a:t>
            </a:r>
            <a:r>
              <a:rPr lang="pt-BR" dirty="0">
                <a:solidFill>
                  <a:srgbClr val="FF8040"/>
                </a:solidFill>
              </a:rPr>
              <a:t>=</a:t>
            </a:r>
            <a:r>
              <a:rPr lang="pt-BR" dirty="0">
                <a:solidFill>
                  <a:srgbClr val="993300"/>
                </a:solidFill>
              </a:rPr>
              <a:t>"http://example.net/ns1"</a:t>
            </a:r>
            <a:r>
              <a:rPr lang="pt-BR" dirty="0">
                <a:solidFill>
                  <a:srgbClr val="000096"/>
                </a:solidFill>
              </a:rPr>
              <a:t>/&gt;</a:t>
            </a:r>
            <a:br>
              <a:rPr lang="pt-BR" dirty="0">
                <a:solidFill>
                  <a:srgbClr val="000000"/>
                </a:solidFill>
              </a:rPr>
            </a:br>
            <a:endParaRPr lang="de-DE" dirty="0">
              <a:solidFill>
                <a:srgbClr val="000096"/>
              </a:solidFill>
            </a:endParaRPr>
          </a:p>
          <a:p>
            <a:r>
              <a:rPr lang="de-DE" dirty="0">
                <a:solidFill>
                  <a:srgbClr val="000096"/>
                </a:solidFill>
              </a:rPr>
              <a:t>&lt;/sch:schema&gt;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3810000"/>
            <a:ext cx="5181600" cy="5334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31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4437</TotalTime>
  <Words>1240</Words>
  <Application>Microsoft Office PowerPoint</Application>
  <PresentationFormat>On-screen Show (4:3)</PresentationFormat>
  <Paragraphs>292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Consolas</vt:lpstr>
      <vt:lpstr>Courier New</vt:lpstr>
      <vt:lpstr>Wingdings</vt:lpstr>
      <vt:lpstr>Office Theme</vt:lpstr>
      <vt:lpstr>Testing Schematron using XSpec Automated testing for Schematron</vt:lpstr>
      <vt:lpstr> Schematron</vt:lpstr>
      <vt:lpstr> XSpec</vt:lpstr>
      <vt:lpstr> Brief History of XSpec</vt:lpstr>
      <vt:lpstr> XSpec Support for Schematron</vt:lpstr>
      <vt:lpstr> XSpec Support for Schematron</vt:lpstr>
      <vt:lpstr> Schematron Super Fast Tutorial</vt:lpstr>
      <vt:lpstr> Schematron Super Fast Tutorial</vt:lpstr>
      <vt:lpstr> Schematron Super Fast Tutorial</vt:lpstr>
      <vt:lpstr> Schematron Super Fast Tutorial</vt:lpstr>
      <vt:lpstr> Schematron Super Fast Tutorial</vt:lpstr>
      <vt:lpstr> Schematron Super Fast Tutorial</vt:lpstr>
      <vt:lpstr> Schematron Super Fast Tutorial</vt:lpstr>
      <vt:lpstr> Schematron Super Fast Tutorial</vt:lpstr>
      <vt:lpstr> Example: Schematron in oXygen</vt:lpstr>
      <vt:lpstr> Schematron Super Fast Tutorial</vt:lpstr>
      <vt:lpstr>    Benefits of Automated Testing </vt:lpstr>
      <vt:lpstr> XSpec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XSpec Test Definition for Schematron</vt:lpstr>
      <vt:lpstr> Example Scenario</vt:lpstr>
      <vt:lpstr> Example Scenario</vt:lpstr>
      <vt:lpstr> Run XSpec Schematron Test</vt:lpstr>
      <vt:lpstr>Quick start on Windows</vt:lpstr>
      <vt:lpstr>XSpec Report</vt:lpstr>
      <vt:lpstr>XSpec in Jenkins Continuous Integration Server</vt:lpstr>
      <vt:lpstr>    Schematron Development with XSPec</vt:lpstr>
      <vt:lpstr>    Schematron Development with XSPec</vt:lpstr>
      <vt:lpstr>Testing Schematron using XSpec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Schematron + XSpec Automated testing for Schematron</dc:title>
  <dc:creator>Vincent</dc:creator>
  <cp:lastModifiedBy>Lizzi, Vincent</cp:lastModifiedBy>
  <cp:revision>144</cp:revision>
  <dcterms:created xsi:type="dcterms:W3CDTF">2017-04-15T06:27:33Z</dcterms:created>
  <dcterms:modified xsi:type="dcterms:W3CDTF">2017-08-01T20:35:11Z</dcterms:modified>
</cp:coreProperties>
</file>