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4050" r:id="rId1"/>
  </p:sldMasterIdLst>
  <p:notesMasterIdLst>
    <p:notesMasterId r:id="rId50"/>
  </p:notesMasterIdLst>
  <p:sldIdLst>
    <p:sldId id="256" r:id="rId2"/>
    <p:sldId id="257" r:id="rId3"/>
    <p:sldId id="290" r:id="rId4"/>
    <p:sldId id="258" r:id="rId5"/>
    <p:sldId id="259" r:id="rId6"/>
    <p:sldId id="260" r:id="rId7"/>
    <p:sldId id="262" r:id="rId8"/>
    <p:sldId id="261" r:id="rId9"/>
    <p:sldId id="264" r:id="rId10"/>
    <p:sldId id="265" r:id="rId11"/>
    <p:sldId id="266" r:id="rId12"/>
    <p:sldId id="267" r:id="rId13"/>
    <p:sldId id="268" r:id="rId14"/>
    <p:sldId id="293" r:id="rId15"/>
    <p:sldId id="272" r:id="rId16"/>
    <p:sldId id="300" r:id="rId17"/>
    <p:sldId id="295" r:id="rId18"/>
    <p:sldId id="269" r:id="rId19"/>
    <p:sldId id="305" r:id="rId20"/>
    <p:sldId id="270" r:id="rId21"/>
    <p:sldId id="273" r:id="rId22"/>
    <p:sldId id="296" r:id="rId23"/>
    <p:sldId id="294" r:id="rId24"/>
    <p:sldId id="306" r:id="rId25"/>
    <p:sldId id="284" r:id="rId26"/>
    <p:sldId id="276" r:id="rId27"/>
    <p:sldId id="297" r:id="rId28"/>
    <p:sldId id="307" r:id="rId29"/>
    <p:sldId id="310" r:id="rId30"/>
    <p:sldId id="311" r:id="rId31"/>
    <p:sldId id="271" r:id="rId32"/>
    <p:sldId id="308" r:id="rId33"/>
    <p:sldId id="309" r:id="rId34"/>
    <p:sldId id="274" r:id="rId35"/>
    <p:sldId id="275" r:id="rId36"/>
    <p:sldId id="291" r:id="rId37"/>
    <p:sldId id="301" r:id="rId38"/>
    <p:sldId id="302" r:id="rId39"/>
    <p:sldId id="303" r:id="rId40"/>
    <p:sldId id="304" r:id="rId41"/>
    <p:sldId id="289" r:id="rId42"/>
    <p:sldId id="288" r:id="rId43"/>
    <p:sldId id="292" r:id="rId44"/>
    <p:sldId id="282" r:id="rId45"/>
    <p:sldId id="278" r:id="rId46"/>
    <p:sldId id="279" r:id="rId47"/>
    <p:sldId id="280" r:id="rId48"/>
    <p:sldId id="281" r:id="rId4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741"/>
    <p:restoredTop sz="72011"/>
  </p:normalViewPr>
  <p:slideViewPr>
    <p:cSldViewPr snapToGrid="0" snapToObjects="1">
      <p:cViewPr>
        <p:scale>
          <a:sx n="136" d="100"/>
          <a:sy n="136" d="100"/>
        </p:scale>
        <p:origin x="-184" y="-12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notesMaster" Target="notesMasters/notesMaster1.xml"/><Relationship Id="rId51" Type="http://schemas.openxmlformats.org/officeDocument/2006/relationships/presProps" Target="presProps.xml"/><Relationship Id="rId52" Type="http://schemas.openxmlformats.org/officeDocument/2006/relationships/viewProps" Target="viewProps.xml"/><Relationship Id="rId53" Type="http://schemas.openxmlformats.org/officeDocument/2006/relationships/theme" Target="theme/theme1.xml"/><Relationship Id="rId54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FE8B2A-F33D-294B-9860-3743F853F8D2}" type="datetimeFigureOut">
              <a:rPr lang="en-US" smtClean="0"/>
              <a:t>8/14/17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18A781-A372-7C43-AA44-AE23B9574E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80978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Layout design is on continuum with formal notation </a:t>
            </a:r>
            <a:r>
              <a:rPr lang="en-US" dirty="0" smtClean="0"/>
              <a:t>design</a:t>
            </a:r>
          </a:p>
          <a:p>
            <a:r>
              <a:rPr lang="en-US" dirty="0" smtClean="0"/>
              <a:t>          Formal languages as practiced</a:t>
            </a:r>
            <a:r>
              <a:rPr lang="en-US" baseline="0" dirty="0" smtClean="0"/>
              <a:t> by a community</a:t>
            </a:r>
            <a:endParaRPr lang="en-US" dirty="0" smtClean="0"/>
          </a:p>
          <a:p>
            <a:r>
              <a:rPr lang="en-US" dirty="0" smtClean="0"/>
              <a:t>Presentation order is just alternative to layout or keywords</a:t>
            </a:r>
          </a:p>
          <a:p>
            <a:pPr lvl="1"/>
            <a:r>
              <a:rPr lang="en-US" dirty="0" smtClean="0"/>
              <a:t>Part of concrete syntax (for non-lists)</a:t>
            </a:r>
          </a:p>
          <a:p>
            <a:pPr lvl="1"/>
            <a:r>
              <a:rPr lang="en-US" dirty="0" smtClean="0"/>
              <a:t>Distinguish abstract syntax rules for lists and non-lists</a:t>
            </a:r>
          </a:p>
          <a:p>
            <a:r>
              <a:rPr lang="en-US" dirty="0" smtClean="0"/>
              <a:t>Run rules both </a:t>
            </a:r>
            <a:r>
              <a:rPr lang="en-US" dirty="0" smtClean="0"/>
              <a:t>ways</a:t>
            </a:r>
          </a:p>
          <a:p>
            <a:r>
              <a:rPr lang="en-US" baseline="0" dirty="0" smtClean="0"/>
              <a:t>          Pragmatic limitations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18A781-A372-7C43-AA44-AE23B9574E9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7493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Design for system evolution</a:t>
            </a:r>
          </a:p>
          <a:p>
            <a:pPr lvl="1"/>
            <a:r>
              <a:rPr lang="en-US" dirty="0" smtClean="0"/>
              <a:t>Bootstrap from self-describing meta-grammar</a:t>
            </a:r>
          </a:p>
          <a:p>
            <a:r>
              <a:rPr lang="en-US" dirty="0" smtClean="0"/>
              <a:t>Structure rules for linkage and change</a:t>
            </a:r>
          </a:p>
          <a:p>
            <a:pPr lvl="1"/>
            <a:r>
              <a:rPr lang="en-US" dirty="0" smtClean="0"/>
              <a:t>Discrete mini-rules</a:t>
            </a:r>
          </a:p>
          <a:p>
            <a:r>
              <a:rPr lang="en-US" dirty="0" smtClean="0"/>
              <a:t>Language versioning is a form of language translation</a:t>
            </a:r>
          </a:p>
          <a:p>
            <a:pPr lvl="1"/>
            <a:r>
              <a:rPr lang="en-US" dirty="0" smtClean="0"/>
              <a:t>Transformation and application of new rules</a:t>
            </a:r>
          </a:p>
          <a:p>
            <a:pPr lvl="1"/>
            <a:r>
              <a:rPr lang="en-US" dirty="0" smtClean="0"/>
              <a:t>Inference or human guidance may be required for complex cases</a:t>
            </a:r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18A781-A372-7C43-AA44-AE23B9574E9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815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Distinguish layers</a:t>
            </a:r>
          </a:p>
          <a:p>
            <a:pPr lvl="1"/>
            <a:r>
              <a:rPr lang="en-US" dirty="0" smtClean="0"/>
              <a:t>Abstract syntax vs concrete syntax</a:t>
            </a:r>
          </a:p>
          <a:p>
            <a:pPr lvl="1"/>
            <a:r>
              <a:rPr lang="en-US" dirty="0" smtClean="0"/>
              <a:t>Abstract geometry vs concrete geometry</a:t>
            </a:r>
          </a:p>
          <a:p>
            <a:r>
              <a:rPr lang="en-US" dirty="0" smtClean="0"/>
              <a:t>Distinguish type from role</a:t>
            </a:r>
          </a:p>
          <a:p>
            <a:pPr lvl="1"/>
            <a:r>
              <a:rPr lang="en-US" dirty="0" smtClean="0"/>
              <a:t>Abstract syntax type is distinct from role within parent structure: name both</a:t>
            </a:r>
          </a:p>
          <a:p>
            <a:pPr marL="342900" lvl="1" indent="-342900"/>
            <a:r>
              <a:rPr lang="en-US" dirty="0" smtClean="0"/>
              <a:t>Keep grammar-organizing rules distinct from structure-generating rules</a:t>
            </a:r>
          </a:p>
          <a:p>
            <a:pPr lvl="1"/>
            <a:r>
              <a:rPr lang="en-US" dirty="0" smtClean="0"/>
              <a:t>Bells</a:t>
            </a:r>
            <a:r>
              <a:rPr lang="en-US" baseline="0" dirty="0" smtClean="0"/>
              <a:t> &amp; whistles to avoid </a:t>
            </a:r>
            <a:r>
              <a:rPr lang="en-US" baseline="0" dirty="0" err="1" smtClean="0"/>
              <a:t>repeition</a:t>
            </a:r>
            <a:r>
              <a:rPr lang="en-US" baseline="0" dirty="0" smtClean="0"/>
              <a:t>: </a:t>
            </a:r>
            <a:r>
              <a:rPr lang="en-US" dirty="0" smtClean="0"/>
              <a:t>Cross-classifications</a:t>
            </a:r>
            <a:r>
              <a:rPr lang="en-US" dirty="0" smtClean="0"/>
              <a:t>, inheritance of partial structure, “unmarked” operator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18A781-A372-7C43-AA44-AE23B9574E9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1075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Fractures:</a:t>
            </a:r>
            <a:r>
              <a:rPr lang="en-US" baseline="0" dirty="0" smtClean="0"/>
              <a:t> </a:t>
            </a:r>
            <a:r>
              <a:rPr lang="en-US" dirty="0" smtClean="0"/>
              <a:t>A binder the comes in to play due to limitations of concrete geometry</a:t>
            </a:r>
          </a:p>
          <a:p>
            <a:pPr lvl="1"/>
            <a:r>
              <a:rPr lang="en-US" dirty="0" smtClean="0"/>
              <a:t>Hyphens</a:t>
            </a:r>
          </a:p>
          <a:p>
            <a:pPr lvl="1"/>
            <a:r>
              <a:rPr lang="en-US" dirty="0" smtClean="0"/>
              <a:t>Widow/orphan rules</a:t>
            </a:r>
          </a:p>
          <a:p>
            <a:pPr lvl="1"/>
            <a:r>
              <a:rPr lang="en-US" dirty="0" smtClean="0"/>
              <a:t>“Continued on next page”</a:t>
            </a:r>
          </a:p>
          <a:p>
            <a:pPr lvl="1"/>
            <a:r>
              <a:rPr lang="en-US" dirty="0" smtClean="0"/>
              <a:t>Repeated headers</a:t>
            </a:r>
          </a:p>
          <a:p>
            <a:pPr lvl="1"/>
            <a:r>
              <a:rPr lang="is-IS" dirty="0" smtClean="0"/>
              <a:t>…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18A781-A372-7C43-AA44-AE23B9574E9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8731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Define abstract syntax: XML Schema</a:t>
            </a:r>
          </a:p>
          <a:p>
            <a:pPr lvl="1"/>
            <a:r>
              <a:rPr lang="en-US" dirty="0" smtClean="0"/>
              <a:t>What are types? What are case frames? What are unique and referenced entities?</a:t>
            </a:r>
          </a:p>
          <a:p>
            <a:r>
              <a:rPr lang="en-US" dirty="0" smtClean="0"/>
              <a:t>Define abstract geometry: XML Schema, operationalized as CSS</a:t>
            </a:r>
          </a:p>
          <a:p>
            <a:pPr lvl="1"/>
            <a:r>
              <a:rPr lang="en-US" dirty="0" smtClean="0"/>
              <a:t>What are the abstract spaces? What are their properties? How do they compose?</a:t>
            </a:r>
          </a:p>
          <a:p>
            <a:r>
              <a:rPr lang="en-US" dirty="0" smtClean="0"/>
              <a:t>Define concrete syntax: XSLT map to HTML, CSS</a:t>
            </a:r>
          </a:p>
          <a:p>
            <a:pPr lvl="1"/>
            <a:r>
              <a:rPr lang="en-US" dirty="0" smtClean="0"/>
              <a:t>How to mark types? Case relations? Unique and referenced entities?</a:t>
            </a:r>
          </a:p>
          <a:p>
            <a:pPr lvl="1"/>
            <a:r>
              <a:rPr lang="en-US" dirty="0" smtClean="0"/>
              <a:t>How to bind to abstract geometry? How to handle fractures?</a:t>
            </a:r>
          </a:p>
          <a:p>
            <a:r>
              <a:rPr lang="en-US" dirty="0" smtClean="0"/>
              <a:t>Define concrete geometry: implicit (let browser do it)</a:t>
            </a:r>
          </a:p>
          <a:p>
            <a:pPr lvl="1"/>
            <a:r>
              <a:rPr lang="en-US" dirty="0" smtClean="0"/>
              <a:t>What are actual space constraints?</a:t>
            </a:r>
          </a:p>
          <a:p>
            <a:r>
              <a:rPr lang="en-US" dirty="0" smtClean="0"/>
              <a:t>Review and iterate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18A781-A372-7C43-AA44-AE23B9574E9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405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8E63B-0CBF-D045-9FA8-2EFB87CAADEE}" type="datetime1">
              <a:rPr lang="en-US" smtClean="0"/>
              <a:t>8/14/17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@mathling</a:t>
            </a:r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506481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F8D90-317D-9F43-8AB0-27FB597297B8}" type="datetime1">
              <a:rPr lang="en-US" smtClean="0"/>
              <a:t>8/14/17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@mathling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41370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8718B-3EB9-1249-A6F5-E3EC0D16869C}" type="datetime1">
              <a:rPr lang="en-US" smtClean="0"/>
              <a:t>8/14/17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@mathling</a:t>
            </a:r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894476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35976-3869-7D44-8E47-80BFAAB964C6}" type="datetime1">
              <a:rPr lang="en-US" smtClean="0"/>
              <a:t>8/14/17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@mathling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42201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71369-AD4F-D84A-BF52-69F8D6E8740F}" type="datetime1">
              <a:rPr lang="en-US" smtClean="0"/>
              <a:t>8/14/17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@mathling</a:t>
            </a:r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581782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F15D6-A14C-4645-B035-BF100BD788C1}" type="datetime1">
              <a:rPr lang="en-US" smtClean="0"/>
              <a:t>8/14/17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@mathling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6875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A6C62-D8A1-C049-B3F6-FDA73BB942E0}" type="datetime1">
              <a:rPr lang="en-US" smtClean="0"/>
              <a:t>8/14/17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@mathling</a:t>
            </a:r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90871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20045-2242-2C46-A2ED-0DEB041637BC}" type="datetime1">
              <a:rPr lang="en-US" smtClean="0"/>
              <a:t>8/14/17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@mathling</a:t>
            </a:r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181159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9690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817783"/>
            <a:ext cx="8915400" cy="409343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D156D-23A4-F34B-8788-C16A1658D3C1}" type="datetime1">
              <a:rPr lang="en-US" smtClean="0"/>
              <a:t>8/14/17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@</a:t>
            </a:r>
            <a:r>
              <a:rPr lang="en-US" dirty="0" err="1" smtClean="0"/>
              <a:t>mathling</a:t>
            </a:r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07936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42819-AB3B-4B4A-956F-5CC7BBC7BAE4}" type="datetime1">
              <a:rPr lang="en-US" smtClean="0"/>
              <a:t>8/14/17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@mathling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35075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1883884"/>
            <a:ext cx="4313864" cy="402733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1883884"/>
            <a:ext cx="4313864" cy="40199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EA674-7320-974B-B0D1-C055C86FBD27}" type="datetime1">
              <a:rPr lang="en-US" smtClean="0"/>
              <a:t>8/14/17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@mathling</a:t>
            </a:r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279248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29763-D9C4-6A4C-8758-A8B76A806E7F}" type="datetime1">
              <a:rPr lang="en-US" smtClean="0"/>
              <a:t>8/14/17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@mathling</a:t>
            </a:r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216357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46DDB-53BD-2B42-847E-43C7E031BC9A}" type="datetime1">
              <a:rPr lang="en-US" smtClean="0"/>
              <a:t>8/14/17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@mathling</a:t>
            </a:r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8921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27BAF-0CA5-A146-857A-09BF858DF995}" type="datetime1">
              <a:rPr lang="en-US" smtClean="0"/>
              <a:t>8/14/17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@mathling</a:t>
            </a:r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276022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C701E-A56C-C748-9B46-A853E41B8581}" type="datetime1">
              <a:rPr lang="en-US" smtClean="0"/>
              <a:t>8/14/17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@mathling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892061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8CD0A-03B5-2E4B-9D12-C55B4CE32BBE}" type="datetime1">
              <a:rPr lang="en-US" smtClean="0"/>
              <a:t>8/14/17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@mathling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19671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4793C8-E9BB-794A-9286-CC2AC70F6461}" type="datetime1">
              <a:rPr lang="en-US" smtClean="0"/>
              <a:t>8/14/17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@mathling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656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1" r:id="rId1"/>
    <p:sldLayoutId id="2147484052" r:id="rId2"/>
    <p:sldLayoutId id="2147484053" r:id="rId3"/>
    <p:sldLayoutId id="2147484054" r:id="rId4"/>
    <p:sldLayoutId id="2147484055" r:id="rId5"/>
    <p:sldLayoutId id="2147484056" r:id="rId6"/>
    <p:sldLayoutId id="2147484057" r:id="rId7"/>
    <p:sldLayoutId id="2147484058" r:id="rId8"/>
    <p:sldLayoutId id="2147484059" r:id="rId9"/>
    <p:sldLayoutId id="2147484060" r:id="rId10"/>
    <p:sldLayoutId id="2147484061" r:id="rId11"/>
    <p:sldLayoutId id="2147484062" r:id="rId12"/>
    <p:sldLayoutId id="2147484063" r:id="rId13"/>
    <p:sldLayoutId id="2147484064" r:id="rId14"/>
    <p:sldLayoutId id="2147484065" r:id="rId15"/>
    <p:sldLayoutId id="2147484066" r:id="rId16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Concrete Syntax of Documents: Purpose and Variety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Mary </a:t>
            </a:r>
            <a:r>
              <a:rPr lang="en-US" dirty="0" err="1" smtClean="0"/>
              <a:t>Holstege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98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Punctive</a:t>
            </a:r>
            <a:r>
              <a:rPr lang="en-US" dirty="0" smtClean="0"/>
              <a:t> Mechanisms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28538410"/>
              </p:ext>
            </p:extLst>
          </p:nvPr>
        </p:nvGraphicFramePr>
        <p:xfrm>
          <a:off x="2589213" y="1817688"/>
          <a:ext cx="8915400" cy="1651000"/>
        </p:xfrm>
        <a:graphic>
          <a:graphicData uri="http://schemas.openxmlformats.org/drawingml/2006/table">
            <a:tbl>
              <a:tblPr bandRow="1">
                <a:tableStyleId>{073A0DAA-6AF3-43AB-8588-CEC1D06C72B9}</a:tableStyleId>
              </a:tblPr>
              <a:tblGrid>
                <a:gridCol w="1485076"/>
                <a:gridCol w="3680749"/>
                <a:gridCol w="374957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Insertion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Scriptal</a:t>
                      </a:r>
                      <a:r>
                        <a:rPr lang="en-US" dirty="0" smtClean="0"/>
                        <a:t> element stands for item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null,</a:t>
                      </a:r>
                    </a:p>
                    <a:p>
                      <a:r>
                        <a:rPr lang="en-US" dirty="0" smtClean="0"/>
                        <a:t>This page left intentionally</a:t>
                      </a:r>
                      <a:r>
                        <a:rPr lang="en-US" baseline="0" dirty="0" smtClean="0"/>
                        <a:t> blank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Adjoinment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Scriptal</a:t>
                      </a:r>
                      <a:r>
                        <a:rPr lang="en-US" dirty="0" smtClean="0"/>
                        <a:t> element next to item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if/then/else,</a:t>
                      </a:r>
                    </a:p>
                    <a:p>
                      <a:r>
                        <a:rPr lang="en-US" dirty="0" smtClean="0"/>
                        <a:t>Telephone: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Lining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Scriptal</a:t>
                      </a:r>
                      <a:r>
                        <a:rPr lang="en-US" dirty="0" smtClean="0"/>
                        <a:t> element in margin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Underlining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D156D-23A4-F34B-8788-C16A1658D3C1}" type="datetime1">
              <a:rPr lang="en-US" smtClean="0"/>
              <a:t>8/14/17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@mathling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0426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Prosodic Mechanisms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5152448"/>
              </p:ext>
            </p:extLst>
          </p:nvPr>
        </p:nvGraphicFramePr>
        <p:xfrm>
          <a:off x="2589213" y="1817688"/>
          <a:ext cx="8915400" cy="2844800"/>
        </p:xfrm>
        <a:graphic>
          <a:graphicData uri="http://schemas.openxmlformats.org/drawingml/2006/table">
            <a:tbl>
              <a:tblPr bandRow="1">
                <a:tableStyleId>{073A0DAA-6AF3-43AB-8588-CEC1D06C72B9}</a:tableStyleId>
              </a:tblPr>
              <a:tblGrid>
                <a:gridCol w="1554524"/>
                <a:gridCol w="4085863"/>
                <a:gridCol w="327501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Lexical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Map lexical elements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URGENT, MY_GLOBAL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Intonational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Substitute/modify</a:t>
                      </a:r>
                      <a:r>
                        <a:rPr lang="en-US" baseline="0" dirty="0" smtClean="0"/>
                        <a:t> glyphs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i="1" baseline="0" dirty="0" smtClean="0"/>
                        <a:t>emphasis, 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>
                          <a:solidFill>
                            <a:srgbClr val="800080"/>
                          </a:solidFill>
                          <a:latin typeface="Century Gothic" charset="0"/>
                        </a:rPr>
                        <a:t>if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  <a:latin typeface="Century Gothic" charset="0"/>
                        </a:rPr>
                        <a:t> (</a:t>
                      </a:r>
                      <a:r>
                        <a:rPr lang="en-US" baseline="0" dirty="0" smtClean="0">
                          <a:solidFill>
                            <a:srgbClr val="FF9966"/>
                          </a:solidFill>
                          <a:latin typeface="Century Gothic" charset="0"/>
                        </a:rPr>
                        <a:t>$this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  <a:latin typeface="Century Gothic" charset="0"/>
                        </a:rPr>
                        <a:t>) </a:t>
                      </a:r>
                      <a:r>
                        <a:rPr lang="en-US" baseline="0" dirty="0" smtClean="0">
                          <a:solidFill>
                            <a:srgbClr val="800080"/>
                          </a:solidFill>
                          <a:latin typeface="Century Gothic" charset="0"/>
                        </a:rPr>
                        <a:t>then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  <a:latin typeface="Century Gothic" charset="0"/>
                        </a:rPr>
                        <a:t> that();</a:t>
                      </a:r>
                      <a:endParaRPr lang="en-US" baseline="0" dirty="0" smtClean="0">
                        <a:latin typeface="Century Gothic" charset="0"/>
                      </a:endParaRPr>
                    </a:p>
                    <a:p>
                      <a:endParaRPr lang="en-US" b="0" i="1" baseline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Positional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Local variation in</a:t>
                      </a:r>
                      <a:r>
                        <a:rPr lang="en-US" baseline="0" dirty="0" smtClean="0"/>
                        <a:t> geometry: reorientation, redirection, realignment, </a:t>
                      </a:r>
                      <a:r>
                        <a:rPr lang="en-US" baseline="0" dirty="0" err="1" smtClean="0"/>
                        <a:t>repadding</a:t>
                      </a:r>
                      <a:r>
                        <a:rPr lang="en-US" baseline="0" dirty="0" smtClean="0"/>
                        <a:t>, reshaping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footnote</a:t>
                      </a:r>
                      <a:r>
                        <a:rPr lang="en-US" baseline="30000" dirty="0" smtClean="0"/>
                        <a:t>1</a:t>
                      </a:r>
                      <a:r>
                        <a:rPr lang="en-US" dirty="0" smtClean="0"/>
                        <a:t>,</a:t>
                      </a:r>
                    </a:p>
                    <a:p>
                      <a:r>
                        <a:rPr lang="en-US" dirty="0" smtClean="0"/>
                        <a:t>if (indented) {</a:t>
                      </a:r>
                    </a:p>
                    <a:p>
                      <a:r>
                        <a:rPr lang="en-US" dirty="0" smtClean="0"/>
                        <a:t>   statement();</a:t>
                      </a:r>
                    </a:p>
                    <a:p>
                      <a:r>
                        <a:rPr lang="en-US" dirty="0" smtClean="0"/>
                        <a:t>}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Functions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Compound mechanisms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baseline="0" dirty="0" err="1" smtClean="0"/>
                        <a:t>strike</a:t>
                      </a:r>
                      <a:r>
                        <a:rPr lang="en-US" dirty="0" err="1" smtClean="0">
                          <a:solidFill>
                            <a:srgbClr val="000000"/>
                          </a:solidFill>
                          <a:latin typeface="Arial"/>
                        </a:rPr>
                        <a:t>⌿</a:t>
                      </a:r>
                      <a:r>
                        <a:rPr lang="en-US" strike="sngStrike" baseline="0" dirty="0" err="1" smtClean="0"/>
                        <a:t>through</a:t>
                      </a:r>
                      <a:r>
                        <a:rPr lang="en-US" dirty="0" smtClean="0"/>
                        <a:t> </a:t>
                      </a:r>
                      <a:r>
                        <a:rPr lang="en-US" strike="sngStrike" baseline="0" dirty="0" smtClean="0"/>
                        <a:t>text</a:t>
                      </a:r>
                      <a:endParaRPr lang="en-US" strike="sngStrike" baseline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D156D-23A4-F34B-8788-C16A1658D3C1}" type="datetime1">
              <a:rPr lang="en-US" smtClean="0"/>
              <a:t>8/14/17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@mathling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9220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Relational Mechanisms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02951003"/>
              </p:ext>
            </p:extLst>
          </p:nvPr>
        </p:nvGraphicFramePr>
        <p:xfrm>
          <a:off x="2589213" y="1817688"/>
          <a:ext cx="8915400" cy="1651000"/>
        </p:xfrm>
        <a:graphic>
          <a:graphicData uri="http://schemas.openxmlformats.org/drawingml/2006/table">
            <a:tbl>
              <a:tblPr bandRow="1">
                <a:tableStyleId>{073A0DAA-6AF3-43AB-8588-CEC1D06C72B9}</a:tableStyleId>
              </a:tblPr>
              <a:tblGrid>
                <a:gridCol w="1647121"/>
                <a:gridCol w="3715474"/>
                <a:gridCol w="355280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Placement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Encapsulate</a:t>
                      </a:r>
                      <a:r>
                        <a:rPr lang="en-US" baseline="0" dirty="0" smtClean="0"/>
                        <a:t> logical group into abstract geometric space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Title in header, text in body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Ordering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Concrete ordering of logical units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statement before conditions,</a:t>
                      </a:r>
                    </a:p>
                    <a:p>
                      <a:r>
                        <a:rPr lang="en-US" dirty="0" smtClean="0"/>
                        <a:t>TOC</a:t>
                      </a:r>
                      <a:r>
                        <a:rPr lang="en-US" baseline="0" dirty="0" smtClean="0"/>
                        <a:t> before preface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Rebinding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Modify cohesiveness</a:t>
                      </a:r>
                      <a:r>
                        <a:rPr lang="en-US" baseline="0" dirty="0" smtClean="0"/>
                        <a:t> of group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widows</a:t>
                      </a:r>
                      <a:r>
                        <a:rPr lang="en-US" baseline="0" dirty="0" smtClean="0"/>
                        <a:t> and orphans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D156D-23A4-F34B-8788-C16A1658D3C1}" type="datetime1">
              <a:rPr lang="en-US" smtClean="0"/>
              <a:t>8/14/17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@mathling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2911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Zeroing Mechanisms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52773105"/>
              </p:ext>
            </p:extLst>
          </p:nvPr>
        </p:nvGraphicFramePr>
        <p:xfrm>
          <a:off x="2589213" y="1817688"/>
          <a:ext cx="8915400" cy="1280160"/>
        </p:xfrm>
        <a:graphic>
          <a:graphicData uri="http://schemas.openxmlformats.org/drawingml/2006/table">
            <a:tbl>
              <a:tblPr bandRow="1">
                <a:tableStyleId>{073A0DAA-6AF3-43AB-8588-CEC1D06C72B9}</a:tableStyleId>
              </a:tblPr>
              <a:tblGrid>
                <a:gridCol w="1739719"/>
                <a:gridCol w="3588152"/>
                <a:gridCol w="358752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Deletion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Complete</a:t>
                      </a:r>
                      <a:r>
                        <a:rPr lang="en-US" baseline="0" dirty="0" smtClean="0"/>
                        <a:t> removal of logical element from presentation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Outline mode, TOC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Cancellation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Suppress some expected mark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(1,2) but null,</a:t>
                      </a:r>
                    </a:p>
                    <a:p>
                      <a:r>
                        <a:rPr lang="en-US" dirty="0" smtClean="0"/>
                        <a:t>&lt;</a:t>
                      </a:r>
                      <a:r>
                        <a:rPr lang="en-US" dirty="0" err="1" smtClean="0"/>
                        <a:t>no_tag_pair</a:t>
                      </a:r>
                      <a:r>
                        <a:rPr lang="en-US" dirty="0" smtClean="0"/>
                        <a:t>/&gt;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D156D-23A4-F34B-8788-C16A1658D3C1}" type="datetime1">
              <a:rPr lang="en-US" smtClean="0"/>
              <a:t>8/14/17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@mathling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6411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Define abstract syntax via XSD</a:t>
            </a:r>
          </a:p>
          <a:p>
            <a:pPr lvl="1"/>
            <a:r>
              <a:rPr lang="en-US" dirty="0" smtClean="0"/>
              <a:t>XML is concrete representation of abstract syntax tree</a:t>
            </a:r>
          </a:p>
          <a:p>
            <a:r>
              <a:rPr lang="en-US" dirty="0" smtClean="0"/>
              <a:t>Define abstract geometry </a:t>
            </a:r>
          </a:p>
          <a:p>
            <a:pPr lvl="1"/>
            <a:r>
              <a:rPr lang="en-US" dirty="0" smtClean="0"/>
              <a:t>XSD? Operationalized via CSS</a:t>
            </a:r>
          </a:p>
          <a:p>
            <a:r>
              <a:rPr lang="en-US" dirty="0" smtClean="0"/>
              <a:t>Concrete syntax</a:t>
            </a:r>
          </a:p>
          <a:p>
            <a:pPr lvl="1"/>
            <a:r>
              <a:rPr lang="en-US" dirty="0" smtClean="0"/>
              <a:t>XSLT to map to XHTML with class/id attributes, </a:t>
            </a:r>
            <a:r>
              <a:rPr lang="en-US" dirty="0" err="1" smtClean="0"/>
              <a:t>adjoinments</a:t>
            </a:r>
            <a:r>
              <a:rPr lang="en-US" dirty="0" smtClean="0"/>
              <a:t> &amp; ordering</a:t>
            </a:r>
          </a:p>
          <a:p>
            <a:pPr lvl="1"/>
            <a:r>
              <a:rPr lang="en-US" dirty="0" smtClean="0"/>
              <a:t>CSS to apply most mechanisms</a:t>
            </a:r>
          </a:p>
          <a:p>
            <a:r>
              <a:rPr lang="en-US" dirty="0" smtClean="0"/>
              <a:t>Concrete geometry</a:t>
            </a:r>
          </a:p>
          <a:p>
            <a:pPr lvl="1"/>
            <a:r>
              <a:rPr lang="en-US" dirty="0" smtClean="0"/>
              <a:t>Implicit: Let the browser do it</a:t>
            </a:r>
          </a:p>
          <a:p>
            <a:pPr lvl="1"/>
            <a:r>
              <a:rPr lang="en-US" dirty="0" smtClean="0"/>
              <a:t>Or: XSLT to fixed layout or FO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D156D-23A4-F34B-8788-C16A1658D3C1}" type="datetime1">
              <a:rPr lang="en-US" smtClean="0"/>
              <a:t>8/14/17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@mathling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57590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Wee Exercise in Notation Design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2589212" y="1593197"/>
            <a:ext cx="8915400" cy="4318025"/>
          </a:xfrm>
        </p:spPr>
        <p:txBody>
          <a:bodyPr/>
          <a:lstStyle/>
          <a:p>
            <a:r>
              <a:rPr lang="en-US" dirty="0" smtClean="0"/>
              <a:t>Define abstract syntax: XML Schema</a:t>
            </a:r>
          </a:p>
          <a:p>
            <a:r>
              <a:rPr lang="en-US" dirty="0" smtClean="0"/>
              <a:t>Define abstract geometry: XML Schema, operationalized as CSS</a:t>
            </a:r>
          </a:p>
          <a:p>
            <a:r>
              <a:rPr lang="en-US" dirty="0" smtClean="0"/>
              <a:t>Define concrete syntax: XSLT map to HTML, CSS</a:t>
            </a:r>
          </a:p>
          <a:p>
            <a:r>
              <a:rPr lang="en-US" dirty="0" smtClean="0"/>
              <a:t>Define concrete geometry: implicit (let browser do it)</a:t>
            </a:r>
          </a:p>
          <a:p>
            <a:r>
              <a:rPr lang="en-US" dirty="0" smtClean="0"/>
              <a:t>Review, analyze, and iterate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EA674-7320-974B-B0D1-C055C86FBD27}" type="datetime1">
              <a:rPr lang="en-US" smtClean="0"/>
              <a:t>8/14/17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@mathling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8099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Wee Example: A Price List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EA674-7320-974B-B0D1-C055C86FBD27}" type="datetime1">
              <a:rPr lang="en-US" smtClean="0"/>
              <a:t>8/14/17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@mathling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1867" y="1817688"/>
            <a:ext cx="6250092" cy="4094162"/>
          </a:xfrm>
        </p:spPr>
      </p:pic>
    </p:spTree>
    <p:extLst>
      <p:ext uri="{BB962C8B-B14F-4D97-AF65-F5344CB8AC3E}">
        <p14:creationId xmlns:p14="http://schemas.microsoft.com/office/powerpoint/2010/main" val="191813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Abstract Syntax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EA674-7320-974B-B0D1-C055C86FBD27}" type="datetime1">
              <a:rPr lang="en-US" smtClean="0"/>
              <a:t>8/14/17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@mathling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1867" y="1817688"/>
            <a:ext cx="6250092" cy="4094162"/>
          </a:xfrm>
        </p:spPr>
      </p:pic>
      <p:sp>
        <p:nvSpPr>
          <p:cNvPr id="3" name="TextBox 2"/>
          <p:cNvSpPr txBox="1"/>
          <p:nvPr/>
        </p:nvSpPr>
        <p:spPr>
          <a:xfrm>
            <a:off x="1679714" y="1967948"/>
            <a:ext cx="1351722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Store info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04249" y="4227750"/>
            <a:ext cx="1351722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Item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289775" y="1251954"/>
            <a:ext cx="1613976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mtClean="0">
                <a:solidFill>
                  <a:srgbClr val="FF0000"/>
                </a:solidFill>
              </a:rPr>
              <a:t>Contact info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838353" y="2947257"/>
            <a:ext cx="1351722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Group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7394713" y="1699591"/>
            <a:ext cx="2196548" cy="84482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3" idx="3"/>
          </p:cNvCxnSpPr>
          <p:nvPr/>
        </p:nvCxnSpPr>
        <p:spPr>
          <a:xfrm>
            <a:off x="3031436" y="2152614"/>
            <a:ext cx="890431" cy="417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11" idx="3"/>
          </p:cNvCxnSpPr>
          <p:nvPr/>
        </p:nvCxnSpPr>
        <p:spPr>
          <a:xfrm>
            <a:off x="3190075" y="3131923"/>
            <a:ext cx="487403" cy="18466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9" idx="3"/>
          </p:cNvCxnSpPr>
          <p:nvPr/>
        </p:nvCxnSpPr>
        <p:spPr>
          <a:xfrm>
            <a:off x="3555971" y="4412416"/>
            <a:ext cx="365896" cy="55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9546865" y="3448037"/>
            <a:ext cx="1629493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mtClean="0">
                <a:solidFill>
                  <a:srgbClr val="FF0000"/>
                </a:solidFill>
              </a:rPr>
              <a:t>Item/Name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827534" y="5188564"/>
            <a:ext cx="2081918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Item/Description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9601601" y="4345847"/>
            <a:ext cx="1629493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Item/Price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23" name="Straight Arrow Connector 22"/>
          <p:cNvCxnSpPr>
            <a:stCxn id="20" idx="1"/>
          </p:cNvCxnSpPr>
          <p:nvPr/>
        </p:nvCxnSpPr>
        <p:spPr>
          <a:xfrm flipH="1">
            <a:off x="7507749" y="3632703"/>
            <a:ext cx="2039116" cy="63454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21" idx="0"/>
          </p:cNvCxnSpPr>
          <p:nvPr/>
        </p:nvCxnSpPr>
        <p:spPr>
          <a:xfrm flipH="1" flipV="1">
            <a:off x="7977032" y="4715179"/>
            <a:ext cx="891461" cy="47338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22" idx="1"/>
          </p:cNvCxnSpPr>
          <p:nvPr/>
        </p:nvCxnSpPr>
        <p:spPr>
          <a:xfrm flipH="1" flipV="1">
            <a:off x="8239539" y="4358461"/>
            <a:ext cx="1362062" cy="17205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3222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972273" y="1883884"/>
            <a:ext cx="5937813" cy="4027338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1200" dirty="0" smtClean="0">
                <a:solidFill>
                  <a:srgbClr val="000000"/>
                </a:solidFill>
                <a:latin typeface="Lucida Console" charset="0"/>
              </a:rPr>
              <a:t>&lt;</a:t>
            </a:r>
            <a:r>
              <a:rPr lang="en-US" sz="1200" dirty="0" err="1" smtClean="0">
                <a:solidFill>
                  <a:srgbClr val="000000"/>
                </a:solidFill>
                <a:latin typeface="Lucida Console" charset="0"/>
              </a:rPr>
              <a:t>xs:element</a:t>
            </a:r>
            <a:r>
              <a:rPr lang="en-US" sz="1200" dirty="0" smtClean="0">
                <a:solidFill>
                  <a:srgbClr val="000000"/>
                </a:solidFill>
                <a:latin typeface="Lucida Console" charset="0"/>
              </a:rPr>
              <a:t> name="price-sheet" type="</a:t>
            </a:r>
            <a:r>
              <a:rPr lang="en-US" sz="1200" dirty="0" err="1" smtClean="0">
                <a:solidFill>
                  <a:srgbClr val="000000"/>
                </a:solidFill>
                <a:latin typeface="Lucida Console" charset="0"/>
              </a:rPr>
              <a:t>this:price-sheet</a:t>
            </a:r>
            <a:r>
              <a:rPr lang="en-US" sz="1200" dirty="0" smtClean="0">
                <a:solidFill>
                  <a:srgbClr val="000000"/>
                </a:solidFill>
                <a:latin typeface="Lucida Console" charset="0"/>
              </a:rPr>
              <a:t>"/&gt;</a:t>
            </a:r>
            <a:endParaRPr lang="en-US" sz="1200" dirty="0" smtClean="0">
              <a:latin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1200" dirty="0" smtClean="0">
              <a:latin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200" dirty="0" smtClean="0">
                <a:solidFill>
                  <a:srgbClr val="000000"/>
                </a:solidFill>
                <a:latin typeface="Lucida Console" charset="0"/>
              </a:rPr>
              <a:t>&lt;</a:t>
            </a:r>
            <a:r>
              <a:rPr lang="en-US" sz="1200" dirty="0" err="1" smtClean="0">
                <a:solidFill>
                  <a:srgbClr val="000000"/>
                </a:solidFill>
                <a:latin typeface="Lucida Console" charset="0"/>
              </a:rPr>
              <a:t>xs:complexType</a:t>
            </a:r>
            <a:r>
              <a:rPr lang="en-US" sz="1200" dirty="0" smtClean="0">
                <a:solidFill>
                  <a:srgbClr val="000000"/>
                </a:solidFill>
                <a:latin typeface="Lucida Console" charset="0"/>
              </a:rPr>
              <a:t> name="price-sheet"&gt;</a:t>
            </a:r>
            <a:endParaRPr lang="en-US" sz="1200" dirty="0" smtClean="0">
              <a:latin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200" dirty="0" smtClean="0">
                <a:solidFill>
                  <a:srgbClr val="000000"/>
                </a:solidFill>
                <a:latin typeface="Lucida Console" charset="0"/>
              </a:rPr>
              <a:t>  &lt;</a:t>
            </a:r>
            <a:r>
              <a:rPr lang="en-US" sz="1200" dirty="0" err="1" smtClean="0">
                <a:solidFill>
                  <a:srgbClr val="000000"/>
                </a:solidFill>
                <a:latin typeface="Lucida Console" charset="0"/>
              </a:rPr>
              <a:t>xs:sequence</a:t>
            </a:r>
            <a:r>
              <a:rPr lang="en-US" sz="1200" dirty="0" smtClean="0">
                <a:solidFill>
                  <a:srgbClr val="000000"/>
                </a:solidFill>
                <a:latin typeface="Lucida Console" charset="0"/>
              </a:rPr>
              <a:t>&gt;</a:t>
            </a:r>
            <a:endParaRPr lang="en-US" sz="1200" dirty="0" smtClean="0">
              <a:latin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200" dirty="0" smtClean="0">
                <a:solidFill>
                  <a:srgbClr val="000000"/>
                </a:solidFill>
                <a:latin typeface="Lucida Console" charset="0"/>
              </a:rPr>
              <a:t>    &lt;</a:t>
            </a:r>
            <a:r>
              <a:rPr lang="en-US" sz="1200" dirty="0" err="1" smtClean="0">
                <a:solidFill>
                  <a:srgbClr val="000000"/>
                </a:solidFill>
                <a:latin typeface="Lucida Console" charset="0"/>
              </a:rPr>
              <a:t>xs:element</a:t>
            </a:r>
            <a:r>
              <a:rPr lang="en-US" sz="1200" dirty="0" smtClean="0">
                <a:solidFill>
                  <a:srgbClr val="000000"/>
                </a:solidFill>
                <a:latin typeface="Lucida Console" charset="0"/>
              </a:rPr>
              <a:t> name="store-info" type="</a:t>
            </a:r>
            <a:r>
              <a:rPr lang="en-US" sz="1200" dirty="0" err="1" smtClean="0">
                <a:solidFill>
                  <a:srgbClr val="000000"/>
                </a:solidFill>
                <a:latin typeface="Lucida Console" charset="0"/>
              </a:rPr>
              <a:t>this:store-info</a:t>
            </a:r>
            <a:r>
              <a:rPr lang="en-US" sz="1200" dirty="0" smtClean="0">
                <a:solidFill>
                  <a:srgbClr val="000000"/>
                </a:solidFill>
                <a:latin typeface="Lucida Console" charset="0"/>
              </a:rPr>
              <a:t>"/&gt;</a:t>
            </a:r>
            <a:endParaRPr lang="en-US" sz="1200" dirty="0" smtClean="0">
              <a:latin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200" dirty="0" smtClean="0">
                <a:solidFill>
                  <a:srgbClr val="000000"/>
                </a:solidFill>
                <a:latin typeface="Lucida Console" charset="0"/>
              </a:rPr>
              <a:t>    &lt;</a:t>
            </a:r>
            <a:r>
              <a:rPr lang="en-US" sz="1200" dirty="0" err="1" smtClean="0">
                <a:solidFill>
                  <a:srgbClr val="000000"/>
                </a:solidFill>
                <a:latin typeface="Lucida Console" charset="0"/>
              </a:rPr>
              <a:t>xs:element</a:t>
            </a:r>
            <a:r>
              <a:rPr lang="en-US" sz="1200" dirty="0" smtClean="0">
                <a:solidFill>
                  <a:srgbClr val="000000"/>
                </a:solidFill>
                <a:latin typeface="Lucida Console" charset="0"/>
              </a:rPr>
              <a:t> name="groups" type="</a:t>
            </a:r>
            <a:r>
              <a:rPr lang="en-US" sz="1200" dirty="0" err="1" smtClean="0">
                <a:solidFill>
                  <a:srgbClr val="000000"/>
                </a:solidFill>
                <a:latin typeface="Lucida Console" charset="0"/>
              </a:rPr>
              <a:t>this:item-group-list</a:t>
            </a:r>
            <a:r>
              <a:rPr lang="en-US" sz="1200" dirty="0" smtClean="0">
                <a:solidFill>
                  <a:srgbClr val="000000"/>
                </a:solidFill>
                <a:latin typeface="Lucida Console" charset="0"/>
              </a:rPr>
              <a:t>"/&gt;</a:t>
            </a:r>
            <a:endParaRPr lang="en-US" sz="1200" dirty="0" smtClean="0">
              <a:latin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200" dirty="0" smtClean="0">
                <a:solidFill>
                  <a:srgbClr val="000000"/>
                </a:solidFill>
                <a:latin typeface="Lucida Console" charset="0"/>
              </a:rPr>
              <a:t>  &lt;/</a:t>
            </a:r>
            <a:r>
              <a:rPr lang="en-US" sz="1200" dirty="0" err="1" smtClean="0">
                <a:solidFill>
                  <a:srgbClr val="000000"/>
                </a:solidFill>
                <a:latin typeface="Lucida Console" charset="0"/>
              </a:rPr>
              <a:t>xs:sequence</a:t>
            </a:r>
            <a:r>
              <a:rPr lang="en-US" sz="1200" dirty="0" smtClean="0">
                <a:solidFill>
                  <a:srgbClr val="000000"/>
                </a:solidFill>
                <a:latin typeface="Lucida Console" charset="0"/>
              </a:rPr>
              <a:t>&gt;</a:t>
            </a:r>
            <a:endParaRPr lang="en-US" sz="1200" dirty="0" smtClean="0">
              <a:latin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200" dirty="0" smtClean="0">
                <a:solidFill>
                  <a:srgbClr val="000000"/>
                </a:solidFill>
                <a:latin typeface="Lucida Console" charset="0"/>
              </a:rPr>
              <a:t>&lt;/</a:t>
            </a:r>
            <a:r>
              <a:rPr lang="en-US" sz="1200" dirty="0" err="1" smtClean="0">
                <a:solidFill>
                  <a:srgbClr val="000000"/>
                </a:solidFill>
                <a:latin typeface="Lucida Console" charset="0"/>
              </a:rPr>
              <a:t>xs:complexType</a:t>
            </a:r>
            <a:r>
              <a:rPr lang="en-US" sz="1200" dirty="0" smtClean="0">
                <a:solidFill>
                  <a:srgbClr val="000000"/>
                </a:solidFill>
                <a:latin typeface="Lucida Console" charset="0"/>
              </a:rPr>
              <a:t>&gt;</a:t>
            </a:r>
            <a:endParaRPr lang="en-US" sz="1200" dirty="0" smtClean="0">
              <a:latin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1200" dirty="0" smtClean="0">
              <a:latin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200" dirty="0" smtClean="0">
                <a:solidFill>
                  <a:srgbClr val="000000"/>
                </a:solidFill>
                <a:latin typeface="Lucida Console" charset="0"/>
              </a:rPr>
              <a:t>&lt;</a:t>
            </a:r>
            <a:r>
              <a:rPr lang="en-US" sz="1200" dirty="0" err="1" smtClean="0">
                <a:solidFill>
                  <a:srgbClr val="000000"/>
                </a:solidFill>
                <a:latin typeface="Lucida Console" charset="0"/>
              </a:rPr>
              <a:t>xs:complexType</a:t>
            </a:r>
            <a:r>
              <a:rPr lang="en-US" sz="1200" dirty="0" smtClean="0">
                <a:solidFill>
                  <a:srgbClr val="000000"/>
                </a:solidFill>
                <a:latin typeface="Lucida Console" charset="0"/>
              </a:rPr>
              <a:t> name="store-info"&gt;</a:t>
            </a:r>
            <a:endParaRPr lang="en-US" sz="1200" dirty="0" smtClean="0">
              <a:latin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200" dirty="0" smtClean="0">
                <a:solidFill>
                  <a:srgbClr val="000000"/>
                </a:solidFill>
                <a:latin typeface="Lucida Console" charset="0"/>
              </a:rPr>
              <a:t>  &lt;</a:t>
            </a:r>
            <a:r>
              <a:rPr lang="en-US" sz="1200" dirty="0" err="1" smtClean="0">
                <a:solidFill>
                  <a:srgbClr val="000000"/>
                </a:solidFill>
                <a:latin typeface="Lucida Console" charset="0"/>
              </a:rPr>
              <a:t>xs:sequence</a:t>
            </a:r>
            <a:r>
              <a:rPr lang="en-US" sz="1200" dirty="0" smtClean="0">
                <a:solidFill>
                  <a:srgbClr val="000000"/>
                </a:solidFill>
                <a:latin typeface="Lucida Console" charset="0"/>
              </a:rPr>
              <a:t>&gt;</a:t>
            </a:r>
            <a:endParaRPr lang="en-US" sz="1200" dirty="0" smtClean="0">
              <a:latin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200" dirty="0" smtClean="0">
                <a:solidFill>
                  <a:srgbClr val="000000"/>
                </a:solidFill>
                <a:latin typeface="Lucida Console" charset="0"/>
              </a:rPr>
              <a:t>    &lt;</a:t>
            </a:r>
            <a:r>
              <a:rPr lang="en-US" sz="1200" dirty="0" err="1" smtClean="0">
                <a:solidFill>
                  <a:srgbClr val="000000"/>
                </a:solidFill>
                <a:latin typeface="Lucida Console" charset="0"/>
              </a:rPr>
              <a:t>xs:element</a:t>
            </a:r>
            <a:r>
              <a:rPr lang="en-US" sz="1200" dirty="0" smtClean="0">
                <a:solidFill>
                  <a:srgbClr val="000000"/>
                </a:solidFill>
                <a:latin typeface="Lucida Console" charset="0"/>
              </a:rPr>
              <a:t> name="name” type="</a:t>
            </a:r>
            <a:r>
              <a:rPr lang="en-US" sz="1200" dirty="0" err="1" smtClean="0">
                <a:solidFill>
                  <a:srgbClr val="000000"/>
                </a:solidFill>
                <a:latin typeface="Lucida Console" charset="0"/>
              </a:rPr>
              <a:t>this:main-label</a:t>
            </a:r>
            <a:r>
              <a:rPr lang="en-US" sz="1200" dirty="0" smtClean="0">
                <a:solidFill>
                  <a:srgbClr val="000000"/>
                </a:solidFill>
                <a:latin typeface="Lucida Console" charset="0"/>
              </a:rPr>
              <a:t>"/&gt;</a:t>
            </a:r>
            <a:endParaRPr lang="en-US" sz="1200" dirty="0" smtClean="0">
              <a:latin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200" dirty="0" smtClean="0">
                <a:solidFill>
                  <a:srgbClr val="000000"/>
                </a:solidFill>
                <a:latin typeface="Lucida Console" charset="0"/>
              </a:rPr>
              <a:t>    &lt;</a:t>
            </a:r>
            <a:r>
              <a:rPr lang="en-US" sz="1200" dirty="0" err="1" smtClean="0">
                <a:solidFill>
                  <a:srgbClr val="000000"/>
                </a:solidFill>
                <a:latin typeface="Lucida Console" charset="0"/>
              </a:rPr>
              <a:t>xs:element</a:t>
            </a:r>
            <a:r>
              <a:rPr lang="en-US" sz="1200" dirty="0" smtClean="0">
                <a:solidFill>
                  <a:srgbClr val="000000"/>
                </a:solidFill>
                <a:latin typeface="Lucida Console" charset="0"/>
              </a:rPr>
              <a:t> name="description” type="</a:t>
            </a:r>
            <a:r>
              <a:rPr lang="en-US" sz="1200" dirty="0" err="1" smtClean="0">
                <a:solidFill>
                  <a:srgbClr val="000000"/>
                </a:solidFill>
                <a:latin typeface="Lucida Console" charset="0"/>
              </a:rPr>
              <a:t>this:para-list</a:t>
            </a:r>
            <a:r>
              <a:rPr lang="en-US" sz="1200" dirty="0" smtClean="0">
                <a:solidFill>
                  <a:srgbClr val="000000"/>
                </a:solidFill>
                <a:latin typeface="Lucida Console" charset="0"/>
              </a:rPr>
              <a:t>"/&gt;</a:t>
            </a:r>
            <a:endParaRPr lang="en-US" sz="1200" dirty="0" smtClean="0">
              <a:latin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200" dirty="0" smtClean="0">
                <a:solidFill>
                  <a:srgbClr val="000000"/>
                </a:solidFill>
                <a:latin typeface="Lucida Console" charset="0"/>
              </a:rPr>
              <a:t>    &lt;</a:t>
            </a:r>
            <a:r>
              <a:rPr lang="en-US" sz="1200" dirty="0" err="1" smtClean="0">
                <a:solidFill>
                  <a:srgbClr val="000000"/>
                </a:solidFill>
                <a:latin typeface="Lucida Console" charset="0"/>
              </a:rPr>
              <a:t>xs:element</a:t>
            </a:r>
            <a:r>
              <a:rPr lang="en-US" sz="1200" dirty="0" smtClean="0">
                <a:solidFill>
                  <a:srgbClr val="000000"/>
                </a:solidFill>
                <a:latin typeface="Lucida Console" charset="0"/>
              </a:rPr>
              <a:t> name="contact-info" type="</a:t>
            </a:r>
            <a:r>
              <a:rPr lang="en-US" sz="1200" dirty="0" err="1" smtClean="0">
                <a:solidFill>
                  <a:srgbClr val="000000"/>
                </a:solidFill>
                <a:latin typeface="Lucida Console" charset="0"/>
              </a:rPr>
              <a:t>this:contact-info</a:t>
            </a:r>
            <a:r>
              <a:rPr lang="en-US" sz="1200" dirty="0" smtClean="0">
                <a:solidFill>
                  <a:srgbClr val="000000"/>
                </a:solidFill>
                <a:latin typeface="Lucida Console" charset="0"/>
              </a:rPr>
              <a:t>"/&gt;</a:t>
            </a:r>
            <a:endParaRPr lang="en-US" sz="1200" dirty="0" smtClean="0">
              <a:latin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200" dirty="0" smtClean="0">
                <a:solidFill>
                  <a:srgbClr val="000000"/>
                </a:solidFill>
                <a:latin typeface="Lucida Console" charset="0"/>
              </a:rPr>
              <a:t>  &lt;/</a:t>
            </a:r>
            <a:r>
              <a:rPr lang="en-US" sz="1200" dirty="0" err="1" smtClean="0">
                <a:solidFill>
                  <a:srgbClr val="000000"/>
                </a:solidFill>
                <a:latin typeface="Lucida Console" charset="0"/>
              </a:rPr>
              <a:t>xs:sequence</a:t>
            </a:r>
            <a:r>
              <a:rPr lang="en-US" sz="1200" dirty="0" smtClean="0">
                <a:solidFill>
                  <a:srgbClr val="000000"/>
                </a:solidFill>
                <a:latin typeface="Lucida Console" charset="0"/>
              </a:rPr>
              <a:t>&gt;</a:t>
            </a:r>
            <a:endParaRPr lang="en-US" sz="1200" dirty="0" smtClean="0">
              <a:latin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200" dirty="0" smtClean="0">
                <a:solidFill>
                  <a:srgbClr val="000000"/>
                </a:solidFill>
                <a:latin typeface="Lucida Console" charset="0"/>
              </a:rPr>
              <a:t>&lt;/</a:t>
            </a:r>
            <a:r>
              <a:rPr lang="en-US" sz="1200" dirty="0" err="1">
                <a:solidFill>
                  <a:srgbClr val="000000"/>
                </a:solidFill>
                <a:latin typeface="Lucida Console" charset="0"/>
              </a:rPr>
              <a:t>xs:complexType</a:t>
            </a:r>
            <a:r>
              <a:rPr lang="en-US" sz="1200" dirty="0">
                <a:solidFill>
                  <a:srgbClr val="000000"/>
                </a:solidFill>
                <a:latin typeface="Lucida Console" charset="0"/>
              </a:rPr>
              <a:t>&gt;</a:t>
            </a:r>
            <a:endParaRPr lang="en-US" sz="1200" dirty="0">
              <a:latin typeface="Lucida Console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6910086" y="1883884"/>
            <a:ext cx="5281913" cy="4019960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1200" dirty="0">
                <a:solidFill>
                  <a:srgbClr val="000000"/>
                </a:solidFill>
                <a:latin typeface="Lucida Console" charset="0"/>
                <a:ea typeface="Lucida Console" charset="0"/>
                <a:cs typeface="Lucida Console" charset="0"/>
              </a:rPr>
              <a:t>&lt;</a:t>
            </a:r>
            <a:r>
              <a:rPr lang="en-US" sz="1200" dirty="0" err="1">
                <a:solidFill>
                  <a:srgbClr val="000000"/>
                </a:solidFill>
                <a:latin typeface="Lucida Console" charset="0"/>
                <a:ea typeface="Lucida Console" charset="0"/>
                <a:cs typeface="Lucida Console" charset="0"/>
              </a:rPr>
              <a:t>xs:complexType</a:t>
            </a:r>
            <a:r>
              <a:rPr lang="en-US" sz="1200" dirty="0">
                <a:solidFill>
                  <a:srgbClr val="000000"/>
                </a:solidFill>
                <a:latin typeface="Lucida Console" charset="0"/>
                <a:ea typeface="Lucida Console" charset="0"/>
                <a:cs typeface="Lucida Console" charset="0"/>
              </a:rPr>
              <a:t> name="item-group-list"&gt;</a:t>
            </a:r>
            <a:endParaRPr lang="en-US" sz="12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200" dirty="0">
                <a:solidFill>
                  <a:srgbClr val="000000"/>
                </a:solidFill>
                <a:latin typeface="Lucida Console" charset="0"/>
                <a:ea typeface="Lucida Console" charset="0"/>
                <a:cs typeface="Lucida Console" charset="0"/>
              </a:rPr>
              <a:t>  &lt;</a:t>
            </a:r>
            <a:r>
              <a:rPr lang="en-US" sz="1200" dirty="0" err="1">
                <a:solidFill>
                  <a:srgbClr val="000000"/>
                </a:solidFill>
                <a:latin typeface="Lucida Console" charset="0"/>
                <a:ea typeface="Lucida Console" charset="0"/>
                <a:cs typeface="Lucida Console" charset="0"/>
              </a:rPr>
              <a:t>xs:sequence</a:t>
            </a:r>
            <a:r>
              <a:rPr lang="en-US" sz="1200" dirty="0">
                <a:solidFill>
                  <a:srgbClr val="000000"/>
                </a:solidFill>
                <a:latin typeface="Lucida Console" charset="0"/>
                <a:ea typeface="Lucida Console" charset="0"/>
                <a:cs typeface="Lucida Console" charset="0"/>
              </a:rPr>
              <a:t>&gt;</a:t>
            </a:r>
            <a:endParaRPr lang="en-US" sz="12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200" dirty="0">
                <a:solidFill>
                  <a:srgbClr val="000000"/>
                </a:solidFill>
                <a:latin typeface="Lucida Console" charset="0"/>
                <a:ea typeface="Lucida Console" charset="0"/>
                <a:cs typeface="Lucida Console" charset="0"/>
              </a:rPr>
              <a:t>    &lt;</a:t>
            </a:r>
            <a:r>
              <a:rPr lang="en-US" sz="1200" dirty="0" err="1">
                <a:solidFill>
                  <a:srgbClr val="000000"/>
                </a:solidFill>
                <a:latin typeface="Lucida Console" charset="0"/>
                <a:ea typeface="Lucida Console" charset="0"/>
                <a:cs typeface="Lucida Console" charset="0"/>
              </a:rPr>
              <a:t>xs:element</a:t>
            </a:r>
            <a:r>
              <a:rPr lang="en-US" sz="1200" dirty="0">
                <a:solidFill>
                  <a:srgbClr val="000000"/>
                </a:solidFill>
                <a:latin typeface="Lucida Console" charset="0"/>
                <a:ea typeface="Lucida Console" charset="0"/>
                <a:cs typeface="Lucida Console" charset="0"/>
              </a:rPr>
              <a:t> name</a:t>
            </a:r>
            <a:r>
              <a:rPr lang="en-US" sz="1200" dirty="0" smtClean="0">
                <a:solidFill>
                  <a:srgbClr val="000000"/>
                </a:solidFill>
                <a:latin typeface="Lucida Console" charset="0"/>
                <a:ea typeface="Lucida Console" charset="0"/>
                <a:cs typeface="Lucida Console" charset="0"/>
              </a:rPr>
              <a:t>=”group" </a:t>
            </a:r>
            <a:r>
              <a:rPr lang="en-US" sz="1200" dirty="0">
                <a:solidFill>
                  <a:srgbClr val="000000"/>
                </a:solidFill>
                <a:latin typeface="Lucida Console" charset="0"/>
                <a:ea typeface="Lucida Console" charset="0"/>
                <a:cs typeface="Lucida Console" charset="0"/>
              </a:rPr>
              <a:t>type="</a:t>
            </a:r>
            <a:r>
              <a:rPr lang="en-US" sz="1200" dirty="0" err="1">
                <a:solidFill>
                  <a:srgbClr val="000000"/>
                </a:solidFill>
                <a:latin typeface="Lucida Console" charset="0"/>
                <a:ea typeface="Lucida Console" charset="0"/>
                <a:cs typeface="Lucida Console" charset="0"/>
              </a:rPr>
              <a:t>this:item-group</a:t>
            </a:r>
            <a:r>
              <a:rPr lang="en-US" sz="1200" dirty="0">
                <a:solidFill>
                  <a:srgbClr val="000000"/>
                </a:solidFill>
                <a:latin typeface="Lucida Console" charset="0"/>
                <a:ea typeface="Lucida Console" charset="0"/>
                <a:cs typeface="Lucida Console" charset="0"/>
              </a:rPr>
              <a:t>" </a:t>
            </a:r>
            <a:r>
              <a:rPr lang="en-US" sz="1200" dirty="0" err="1">
                <a:solidFill>
                  <a:srgbClr val="000000"/>
                </a:solidFill>
                <a:latin typeface="Lucida Console" charset="0"/>
                <a:ea typeface="Lucida Console" charset="0"/>
                <a:cs typeface="Lucida Console" charset="0"/>
              </a:rPr>
              <a:t>maxOccurs</a:t>
            </a:r>
            <a:r>
              <a:rPr lang="en-US" sz="1200" dirty="0">
                <a:solidFill>
                  <a:srgbClr val="000000"/>
                </a:solidFill>
                <a:latin typeface="Lucida Console" charset="0"/>
                <a:ea typeface="Lucida Console" charset="0"/>
                <a:cs typeface="Lucida Console" charset="0"/>
              </a:rPr>
              <a:t>="unbounded"/&gt;</a:t>
            </a:r>
            <a:endParaRPr lang="en-US" sz="12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200" dirty="0">
                <a:solidFill>
                  <a:srgbClr val="000000"/>
                </a:solidFill>
                <a:latin typeface="Lucida Console" charset="0"/>
                <a:ea typeface="Lucida Console" charset="0"/>
                <a:cs typeface="Lucida Console" charset="0"/>
              </a:rPr>
              <a:t>  &lt;/</a:t>
            </a:r>
            <a:r>
              <a:rPr lang="en-US" sz="1200" dirty="0" err="1">
                <a:solidFill>
                  <a:srgbClr val="000000"/>
                </a:solidFill>
                <a:latin typeface="Lucida Console" charset="0"/>
                <a:ea typeface="Lucida Console" charset="0"/>
                <a:cs typeface="Lucida Console" charset="0"/>
              </a:rPr>
              <a:t>xs:sequence</a:t>
            </a:r>
            <a:r>
              <a:rPr lang="en-US" sz="1200" dirty="0">
                <a:solidFill>
                  <a:srgbClr val="000000"/>
                </a:solidFill>
                <a:latin typeface="Lucida Console" charset="0"/>
                <a:ea typeface="Lucida Console" charset="0"/>
                <a:cs typeface="Lucida Console" charset="0"/>
              </a:rPr>
              <a:t>&gt;</a:t>
            </a:r>
            <a:endParaRPr lang="en-US" sz="12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200" dirty="0">
                <a:solidFill>
                  <a:srgbClr val="000000"/>
                </a:solidFill>
                <a:latin typeface="Lucida Console" charset="0"/>
                <a:ea typeface="Lucida Console" charset="0"/>
                <a:cs typeface="Lucida Console" charset="0"/>
              </a:rPr>
              <a:t>&lt;/</a:t>
            </a:r>
            <a:r>
              <a:rPr lang="en-US" sz="1200" dirty="0" err="1">
                <a:solidFill>
                  <a:srgbClr val="000000"/>
                </a:solidFill>
                <a:latin typeface="Lucida Console" charset="0"/>
                <a:ea typeface="Lucida Console" charset="0"/>
                <a:cs typeface="Lucida Console" charset="0"/>
              </a:rPr>
              <a:t>xs:complexType</a:t>
            </a:r>
            <a:r>
              <a:rPr lang="en-US" sz="1200" dirty="0">
                <a:solidFill>
                  <a:srgbClr val="000000"/>
                </a:solidFill>
                <a:latin typeface="Lucida Console" charset="0"/>
                <a:ea typeface="Lucida Console" charset="0"/>
                <a:cs typeface="Lucida Console" charset="0"/>
              </a:rPr>
              <a:t>&gt;</a:t>
            </a:r>
            <a:endParaRPr lang="en-US" sz="12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12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200" dirty="0">
                <a:solidFill>
                  <a:srgbClr val="000000"/>
                </a:solidFill>
                <a:latin typeface="Lucida Console" charset="0"/>
                <a:ea typeface="Lucida Console" charset="0"/>
                <a:cs typeface="Lucida Console" charset="0"/>
              </a:rPr>
              <a:t>&lt;</a:t>
            </a:r>
            <a:r>
              <a:rPr lang="en-US" sz="1200" dirty="0" err="1">
                <a:solidFill>
                  <a:srgbClr val="000000"/>
                </a:solidFill>
                <a:latin typeface="Lucida Console" charset="0"/>
                <a:ea typeface="Lucida Console" charset="0"/>
                <a:cs typeface="Lucida Console" charset="0"/>
              </a:rPr>
              <a:t>xs:complexType</a:t>
            </a:r>
            <a:r>
              <a:rPr lang="en-US" sz="1200" dirty="0">
                <a:solidFill>
                  <a:srgbClr val="000000"/>
                </a:solidFill>
                <a:latin typeface="Lucida Console" charset="0"/>
                <a:ea typeface="Lucida Console" charset="0"/>
                <a:cs typeface="Lucida Console" charset="0"/>
              </a:rPr>
              <a:t> name="contact-info"&gt;</a:t>
            </a:r>
            <a:endParaRPr lang="en-US" sz="12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200" dirty="0">
                <a:solidFill>
                  <a:srgbClr val="000000"/>
                </a:solidFill>
                <a:latin typeface="Lucida Console" charset="0"/>
                <a:ea typeface="Lucida Console" charset="0"/>
                <a:cs typeface="Lucida Console" charset="0"/>
              </a:rPr>
              <a:t>  &lt;</a:t>
            </a:r>
            <a:r>
              <a:rPr lang="en-US" sz="1200" dirty="0" err="1">
                <a:solidFill>
                  <a:srgbClr val="000000"/>
                </a:solidFill>
                <a:latin typeface="Lucida Console" charset="0"/>
                <a:ea typeface="Lucida Console" charset="0"/>
                <a:cs typeface="Lucida Console" charset="0"/>
              </a:rPr>
              <a:t>xs:sequence</a:t>
            </a:r>
            <a:r>
              <a:rPr lang="en-US" sz="1200" dirty="0">
                <a:solidFill>
                  <a:srgbClr val="000000"/>
                </a:solidFill>
                <a:latin typeface="Lucida Console" charset="0"/>
                <a:ea typeface="Lucida Console" charset="0"/>
                <a:cs typeface="Lucida Console" charset="0"/>
              </a:rPr>
              <a:t>&gt;</a:t>
            </a:r>
            <a:endParaRPr lang="en-US" sz="12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200" dirty="0">
                <a:solidFill>
                  <a:srgbClr val="000000"/>
                </a:solidFill>
                <a:latin typeface="Lucida Console" charset="0"/>
                <a:ea typeface="Lucida Console" charset="0"/>
                <a:cs typeface="Lucida Console" charset="0"/>
              </a:rPr>
              <a:t>    &lt;</a:t>
            </a:r>
            <a:r>
              <a:rPr lang="en-US" sz="1200" dirty="0" err="1">
                <a:solidFill>
                  <a:srgbClr val="000000"/>
                </a:solidFill>
                <a:latin typeface="Lucida Console" charset="0"/>
                <a:ea typeface="Lucida Console" charset="0"/>
                <a:cs typeface="Lucida Console" charset="0"/>
              </a:rPr>
              <a:t>xs:element</a:t>
            </a:r>
            <a:r>
              <a:rPr lang="en-US" sz="1200" dirty="0">
                <a:solidFill>
                  <a:srgbClr val="000000"/>
                </a:solidFill>
                <a:latin typeface="Lucida Console" charset="0"/>
                <a:ea typeface="Lucida Console" charset="0"/>
                <a:cs typeface="Lucida Console" charset="0"/>
              </a:rPr>
              <a:t> name="address" type="</a:t>
            </a:r>
            <a:r>
              <a:rPr lang="en-US" sz="1200" dirty="0" err="1">
                <a:solidFill>
                  <a:srgbClr val="000000"/>
                </a:solidFill>
                <a:latin typeface="Lucida Console" charset="0"/>
                <a:ea typeface="Lucida Console" charset="0"/>
                <a:cs typeface="Lucida Console" charset="0"/>
              </a:rPr>
              <a:t>xs:string</a:t>
            </a:r>
            <a:r>
              <a:rPr lang="en-US" sz="1200" dirty="0">
                <a:solidFill>
                  <a:srgbClr val="000000"/>
                </a:solidFill>
                <a:latin typeface="Lucida Console" charset="0"/>
                <a:ea typeface="Lucida Console" charset="0"/>
                <a:cs typeface="Lucida Console" charset="0"/>
              </a:rPr>
              <a:t>"/&gt;</a:t>
            </a:r>
            <a:endParaRPr lang="en-US" sz="12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200" dirty="0">
                <a:solidFill>
                  <a:srgbClr val="000000"/>
                </a:solidFill>
                <a:latin typeface="Lucida Console" charset="0"/>
                <a:ea typeface="Lucida Console" charset="0"/>
                <a:cs typeface="Lucida Console" charset="0"/>
              </a:rPr>
              <a:t>    &lt;</a:t>
            </a:r>
            <a:r>
              <a:rPr lang="en-US" sz="1200" dirty="0" err="1">
                <a:solidFill>
                  <a:srgbClr val="000000"/>
                </a:solidFill>
                <a:latin typeface="Lucida Console" charset="0"/>
                <a:ea typeface="Lucida Console" charset="0"/>
                <a:cs typeface="Lucida Console" charset="0"/>
              </a:rPr>
              <a:t>xs:element</a:t>
            </a:r>
            <a:r>
              <a:rPr lang="en-US" sz="1200" dirty="0">
                <a:solidFill>
                  <a:srgbClr val="000000"/>
                </a:solidFill>
                <a:latin typeface="Lucida Console" charset="0"/>
                <a:ea typeface="Lucida Console" charset="0"/>
                <a:cs typeface="Lucida Console" charset="0"/>
              </a:rPr>
              <a:t> name="email" type="</a:t>
            </a:r>
            <a:r>
              <a:rPr lang="en-US" sz="1200" dirty="0" err="1">
                <a:solidFill>
                  <a:srgbClr val="000000"/>
                </a:solidFill>
                <a:latin typeface="Lucida Console" charset="0"/>
                <a:ea typeface="Lucida Console" charset="0"/>
                <a:cs typeface="Lucida Console" charset="0"/>
              </a:rPr>
              <a:t>xs:string</a:t>
            </a:r>
            <a:r>
              <a:rPr lang="en-US" sz="1200" dirty="0">
                <a:solidFill>
                  <a:srgbClr val="000000"/>
                </a:solidFill>
                <a:latin typeface="Lucida Console" charset="0"/>
                <a:ea typeface="Lucida Console" charset="0"/>
                <a:cs typeface="Lucida Console" charset="0"/>
              </a:rPr>
              <a:t>"/&gt;</a:t>
            </a:r>
            <a:endParaRPr lang="en-US" sz="12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200" dirty="0">
                <a:solidFill>
                  <a:srgbClr val="000000"/>
                </a:solidFill>
                <a:latin typeface="Lucida Console" charset="0"/>
                <a:ea typeface="Lucida Console" charset="0"/>
                <a:cs typeface="Lucida Console" charset="0"/>
              </a:rPr>
              <a:t>    &lt;</a:t>
            </a:r>
            <a:r>
              <a:rPr lang="en-US" sz="1200" dirty="0" err="1">
                <a:solidFill>
                  <a:srgbClr val="000000"/>
                </a:solidFill>
                <a:latin typeface="Lucida Console" charset="0"/>
                <a:ea typeface="Lucida Console" charset="0"/>
                <a:cs typeface="Lucida Console" charset="0"/>
              </a:rPr>
              <a:t>xs:element</a:t>
            </a:r>
            <a:r>
              <a:rPr lang="en-US" sz="1200" dirty="0">
                <a:solidFill>
                  <a:srgbClr val="000000"/>
                </a:solidFill>
                <a:latin typeface="Lucida Console" charset="0"/>
                <a:ea typeface="Lucida Console" charset="0"/>
                <a:cs typeface="Lucida Console" charset="0"/>
              </a:rPr>
              <a:t> name="phone" type="</a:t>
            </a:r>
            <a:r>
              <a:rPr lang="en-US" sz="1200" dirty="0" err="1">
                <a:solidFill>
                  <a:srgbClr val="000000"/>
                </a:solidFill>
                <a:latin typeface="Lucida Console" charset="0"/>
                <a:ea typeface="Lucida Console" charset="0"/>
                <a:cs typeface="Lucida Console" charset="0"/>
              </a:rPr>
              <a:t>xs:string</a:t>
            </a:r>
            <a:r>
              <a:rPr lang="en-US" sz="1200" dirty="0">
                <a:solidFill>
                  <a:srgbClr val="000000"/>
                </a:solidFill>
                <a:latin typeface="Lucida Console" charset="0"/>
                <a:ea typeface="Lucida Console" charset="0"/>
                <a:cs typeface="Lucida Console" charset="0"/>
              </a:rPr>
              <a:t>"/&gt;</a:t>
            </a:r>
            <a:endParaRPr lang="en-US" sz="12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200" dirty="0">
                <a:solidFill>
                  <a:srgbClr val="000000"/>
                </a:solidFill>
                <a:latin typeface="Lucida Console" charset="0"/>
                <a:ea typeface="Lucida Console" charset="0"/>
                <a:cs typeface="Lucida Console" charset="0"/>
              </a:rPr>
              <a:t>  &lt;/</a:t>
            </a:r>
            <a:r>
              <a:rPr lang="en-US" sz="1200" dirty="0" err="1">
                <a:solidFill>
                  <a:srgbClr val="000000"/>
                </a:solidFill>
                <a:latin typeface="Lucida Console" charset="0"/>
                <a:ea typeface="Lucida Console" charset="0"/>
                <a:cs typeface="Lucida Console" charset="0"/>
              </a:rPr>
              <a:t>xs:sequence</a:t>
            </a:r>
            <a:r>
              <a:rPr lang="en-US" sz="1200" dirty="0">
                <a:solidFill>
                  <a:srgbClr val="000000"/>
                </a:solidFill>
                <a:latin typeface="Lucida Console" charset="0"/>
                <a:ea typeface="Lucida Console" charset="0"/>
                <a:cs typeface="Lucida Console" charset="0"/>
              </a:rPr>
              <a:t>&gt;</a:t>
            </a:r>
            <a:endParaRPr lang="en-US" sz="12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200" dirty="0">
                <a:solidFill>
                  <a:srgbClr val="000000"/>
                </a:solidFill>
                <a:latin typeface="Lucida Console" charset="0"/>
                <a:ea typeface="Lucida Console" charset="0"/>
                <a:cs typeface="Lucida Console" charset="0"/>
              </a:rPr>
              <a:t>&lt;/</a:t>
            </a:r>
            <a:r>
              <a:rPr lang="en-US" sz="1200" dirty="0" err="1">
                <a:solidFill>
                  <a:srgbClr val="000000"/>
                </a:solidFill>
                <a:latin typeface="Lucida Console" charset="0"/>
                <a:ea typeface="Lucida Console" charset="0"/>
                <a:cs typeface="Lucida Console" charset="0"/>
              </a:rPr>
              <a:t>xs:complexType</a:t>
            </a:r>
            <a:r>
              <a:rPr lang="en-US" sz="1200" dirty="0" smtClean="0">
                <a:solidFill>
                  <a:srgbClr val="000000"/>
                </a:solidFill>
                <a:latin typeface="Lucida Console" charset="0"/>
                <a:ea typeface="Lucida Console" charset="0"/>
                <a:cs typeface="Lucida Console" charset="0"/>
              </a:rPr>
              <a:t>&gt;</a:t>
            </a:r>
          </a:p>
          <a:p>
            <a:pPr marL="0" indent="0">
              <a:spcBef>
                <a:spcPts val="0"/>
              </a:spcBef>
              <a:buNone/>
            </a:pPr>
            <a:endParaRPr lang="en-US" sz="1200" dirty="0" smtClean="0">
              <a:solidFill>
                <a:srgbClr val="000000"/>
              </a:solidFill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200" dirty="0" smtClean="0">
                <a:solidFill>
                  <a:srgbClr val="000000"/>
                </a:solidFill>
                <a:latin typeface="Lucida Console" charset="0"/>
                <a:ea typeface="Lucida Console" charset="0"/>
                <a:cs typeface="Lucida Console" charset="0"/>
              </a:rPr>
              <a:t>...</a:t>
            </a:r>
            <a:endParaRPr lang="en-US" sz="1200" dirty="0">
              <a:latin typeface="Lucida Console" charset="0"/>
              <a:ea typeface="Lucida Console" charset="0"/>
              <a:cs typeface="Lucida Console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Wee Example: Abstract Syntax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D156D-23A4-F34B-8788-C16A1658D3C1}" type="datetime1">
              <a:rPr lang="en-US" smtClean="0"/>
              <a:t>8/14/17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@mathling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3774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Wee Example: Abstract Syntax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dirty="0" smtClean="0">
                <a:solidFill>
                  <a:srgbClr val="000000"/>
                </a:solidFill>
                <a:latin typeface="Lucida Console" charset="0"/>
              </a:rPr>
              <a:t>&lt;</a:t>
            </a:r>
            <a:r>
              <a:rPr lang="en-US" dirty="0" err="1" smtClean="0">
                <a:solidFill>
                  <a:srgbClr val="000000"/>
                </a:solidFill>
                <a:latin typeface="Lucida Console" charset="0"/>
              </a:rPr>
              <a:t>xs:complexType</a:t>
            </a:r>
            <a:r>
              <a:rPr lang="en-US" dirty="0" smtClean="0">
                <a:solidFill>
                  <a:srgbClr val="000000"/>
                </a:solidFill>
                <a:latin typeface="Lucida Console" charset="0"/>
              </a:rPr>
              <a:t> name="store-info"&gt;</a:t>
            </a:r>
            <a:endParaRPr lang="en-US" dirty="0" smtClean="0">
              <a:latin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dirty="0" smtClean="0">
                <a:solidFill>
                  <a:srgbClr val="000000"/>
                </a:solidFill>
                <a:latin typeface="Lucida Console" charset="0"/>
              </a:rPr>
              <a:t>  &lt;</a:t>
            </a:r>
            <a:r>
              <a:rPr lang="en-US" dirty="0" err="1" smtClean="0">
                <a:solidFill>
                  <a:srgbClr val="000000"/>
                </a:solidFill>
                <a:latin typeface="Lucida Console" charset="0"/>
              </a:rPr>
              <a:t>xs:sequence</a:t>
            </a:r>
            <a:r>
              <a:rPr lang="en-US" dirty="0" smtClean="0">
                <a:solidFill>
                  <a:srgbClr val="000000"/>
                </a:solidFill>
                <a:latin typeface="Lucida Console" charset="0"/>
              </a:rPr>
              <a:t>&gt;</a:t>
            </a:r>
            <a:endParaRPr lang="en-US" dirty="0" smtClean="0">
              <a:latin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dirty="0" smtClean="0">
                <a:solidFill>
                  <a:srgbClr val="000000"/>
                </a:solidFill>
                <a:latin typeface="Lucida Console" charset="0"/>
              </a:rPr>
              <a:t>    &lt;</a:t>
            </a:r>
            <a:r>
              <a:rPr lang="en-US" dirty="0" err="1" smtClean="0">
                <a:solidFill>
                  <a:srgbClr val="000000"/>
                </a:solidFill>
                <a:latin typeface="Lucida Console" charset="0"/>
              </a:rPr>
              <a:t>xs:element</a:t>
            </a:r>
            <a:r>
              <a:rPr lang="en-US" dirty="0" smtClean="0">
                <a:solidFill>
                  <a:srgbClr val="000000"/>
                </a:solidFill>
                <a:latin typeface="Lucida Console" charset="0"/>
              </a:rPr>
              <a:t> </a:t>
            </a:r>
            <a:r>
              <a:rPr lang="en-US" dirty="0">
                <a:solidFill>
                  <a:srgbClr val="000000"/>
                </a:solidFill>
                <a:latin typeface="Lucida Console" charset="0"/>
              </a:rPr>
              <a:t>name="name” type="</a:t>
            </a:r>
            <a:r>
              <a:rPr lang="en-US" dirty="0" err="1">
                <a:solidFill>
                  <a:srgbClr val="000000"/>
                </a:solidFill>
                <a:latin typeface="Lucida Console" charset="0"/>
              </a:rPr>
              <a:t>this:main-label</a:t>
            </a:r>
            <a:r>
              <a:rPr lang="en-US" dirty="0">
                <a:solidFill>
                  <a:srgbClr val="000000"/>
                </a:solidFill>
                <a:latin typeface="Lucida Console" charset="0"/>
              </a:rPr>
              <a:t>"/&gt;</a:t>
            </a:r>
            <a:endParaRPr lang="en-US" dirty="0">
              <a:latin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solidFill>
                  <a:srgbClr val="000000"/>
                </a:solidFill>
                <a:latin typeface="Lucida Console" charset="0"/>
              </a:rPr>
              <a:t>    &lt;</a:t>
            </a:r>
            <a:r>
              <a:rPr lang="en-US" dirty="0" err="1">
                <a:solidFill>
                  <a:srgbClr val="000000"/>
                </a:solidFill>
                <a:latin typeface="Lucida Console" charset="0"/>
              </a:rPr>
              <a:t>xs:element</a:t>
            </a:r>
            <a:r>
              <a:rPr lang="en-US" dirty="0">
                <a:solidFill>
                  <a:srgbClr val="000000"/>
                </a:solidFill>
                <a:latin typeface="Lucida Console" charset="0"/>
              </a:rPr>
              <a:t> name="description” type="</a:t>
            </a:r>
            <a:r>
              <a:rPr lang="en-US" dirty="0" err="1">
                <a:solidFill>
                  <a:srgbClr val="000000"/>
                </a:solidFill>
                <a:latin typeface="Lucida Console" charset="0"/>
              </a:rPr>
              <a:t>this:para-list</a:t>
            </a:r>
            <a:r>
              <a:rPr lang="en-US" dirty="0">
                <a:solidFill>
                  <a:srgbClr val="000000"/>
                </a:solidFill>
                <a:latin typeface="Lucida Console" charset="0"/>
              </a:rPr>
              <a:t>"/&gt;</a:t>
            </a:r>
            <a:endParaRPr lang="en-US" dirty="0">
              <a:latin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solidFill>
                  <a:srgbClr val="000000"/>
                </a:solidFill>
                <a:latin typeface="Lucida Console" charset="0"/>
              </a:rPr>
              <a:t>    &lt;</a:t>
            </a:r>
            <a:r>
              <a:rPr lang="en-US" dirty="0" err="1">
                <a:solidFill>
                  <a:srgbClr val="000000"/>
                </a:solidFill>
                <a:latin typeface="Lucida Console" charset="0"/>
              </a:rPr>
              <a:t>xs:element</a:t>
            </a:r>
            <a:r>
              <a:rPr lang="en-US" dirty="0">
                <a:solidFill>
                  <a:srgbClr val="000000"/>
                </a:solidFill>
                <a:latin typeface="Lucida Console" charset="0"/>
              </a:rPr>
              <a:t> name="contact-info" type="</a:t>
            </a:r>
            <a:r>
              <a:rPr lang="en-US" dirty="0" err="1">
                <a:solidFill>
                  <a:srgbClr val="000000"/>
                </a:solidFill>
                <a:latin typeface="Lucida Console" charset="0"/>
              </a:rPr>
              <a:t>this:contact-info</a:t>
            </a:r>
            <a:r>
              <a:rPr lang="en-US" dirty="0">
                <a:solidFill>
                  <a:srgbClr val="000000"/>
                </a:solidFill>
                <a:latin typeface="Lucida Console" charset="0"/>
              </a:rPr>
              <a:t>"/&gt;</a:t>
            </a:r>
            <a:endParaRPr lang="en-US" dirty="0">
              <a:latin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solidFill>
                  <a:srgbClr val="000000"/>
                </a:solidFill>
                <a:latin typeface="Lucida Console" charset="0"/>
              </a:rPr>
              <a:t>  &lt;/</a:t>
            </a:r>
            <a:r>
              <a:rPr lang="en-US" dirty="0" err="1">
                <a:solidFill>
                  <a:srgbClr val="000000"/>
                </a:solidFill>
                <a:latin typeface="Lucida Console" charset="0"/>
              </a:rPr>
              <a:t>xs:sequence</a:t>
            </a:r>
            <a:r>
              <a:rPr lang="en-US" dirty="0">
                <a:solidFill>
                  <a:srgbClr val="000000"/>
                </a:solidFill>
                <a:latin typeface="Lucida Console" charset="0"/>
              </a:rPr>
              <a:t>&gt;</a:t>
            </a:r>
            <a:endParaRPr lang="en-US" dirty="0">
              <a:latin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solidFill>
                  <a:srgbClr val="000000"/>
                </a:solidFill>
                <a:latin typeface="Lucida Console" charset="0"/>
              </a:rPr>
              <a:t>&lt;/</a:t>
            </a:r>
            <a:r>
              <a:rPr lang="en-US" dirty="0" err="1">
                <a:solidFill>
                  <a:srgbClr val="000000"/>
                </a:solidFill>
                <a:latin typeface="Lucida Console" charset="0"/>
              </a:rPr>
              <a:t>xs:complexType</a:t>
            </a:r>
            <a:r>
              <a:rPr lang="en-US" dirty="0" smtClean="0">
                <a:solidFill>
                  <a:srgbClr val="000000"/>
                </a:solidFill>
                <a:latin typeface="Lucida Console" charset="0"/>
              </a:rPr>
              <a:t>&gt;</a:t>
            </a:r>
            <a:endParaRPr lang="en-US" dirty="0">
              <a:latin typeface="Lucida Console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D156D-23A4-F34B-8788-C16A1658D3C1}" type="datetime1">
              <a:rPr lang="en-US" smtClean="0"/>
              <a:t>8/14/17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@mathling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5462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9665" y="1884363"/>
            <a:ext cx="2796657" cy="401955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Muir System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708A8-DAA5-C245-811B-433B5DDF31DD}" type="datetime1">
              <a:rPr lang="en-US" smtClean="0"/>
              <a:t>8/14/17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@mathling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2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1"/>
          </p:nvPr>
        </p:nvSpPr>
        <p:spPr>
          <a:xfrm>
            <a:off x="2589211" y="1883884"/>
            <a:ext cx="5360453" cy="4027338"/>
          </a:xfrm>
        </p:spPr>
        <p:txBody>
          <a:bodyPr/>
          <a:lstStyle/>
          <a:p>
            <a:r>
              <a:rPr lang="en-US" dirty="0" smtClean="0"/>
              <a:t>Language development environment</a:t>
            </a:r>
          </a:p>
          <a:p>
            <a:r>
              <a:rPr lang="en-US" dirty="0" smtClean="0"/>
              <a:t>Syntax-directed editing, </a:t>
            </a:r>
            <a:r>
              <a:rPr lang="en-US" dirty="0" err="1" smtClean="0"/>
              <a:t>typograpy</a:t>
            </a:r>
            <a:r>
              <a:rPr lang="en-US" dirty="0" smtClean="0"/>
              <a:t>, layout</a:t>
            </a:r>
          </a:p>
          <a:p>
            <a:r>
              <a:rPr lang="en-US" dirty="0" smtClean="0"/>
              <a:t>LISP machines! Linguistics! Phenomenology!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171164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XML: Rendering of AST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760705" y="1313235"/>
            <a:ext cx="10068129" cy="4597988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1000" dirty="0" smtClean="0">
                <a:latin typeface="Lucida Console" charset="0"/>
                <a:ea typeface="Lucida Console" charset="0"/>
                <a:cs typeface="Lucida Console" charset="0"/>
              </a:rPr>
              <a:t>&lt;price-sheet </a:t>
            </a:r>
            <a:r>
              <a:rPr lang="en-US" sz="1000" dirty="0" err="1">
                <a:latin typeface="Lucida Console" charset="0"/>
                <a:ea typeface="Lucida Console" charset="0"/>
                <a:cs typeface="Lucida Console" charset="0"/>
              </a:rPr>
              <a:t>xmlns</a:t>
            </a:r>
            <a:r>
              <a:rPr lang="en-US" sz="1000" dirty="0">
                <a:latin typeface="Lucida Console" charset="0"/>
                <a:ea typeface="Lucida Console" charset="0"/>
                <a:cs typeface="Lucida Console" charset="0"/>
              </a:rPr>
              <a:t>="http://</a:t>
            </a:r>
            <a:r>
              <a:rPr lang="en-US" sz="1000" dirty="0" err="1">
                <a:latin typeface="Lucida Console" charset="0"/>
                <a:ea typeface="Lucida Console" charset="0"/>
                <a:cs typeface="Lucida Console" charset="0"/>
              </a:rPr>
              <a:t>mathling.com</a:t>
            </a:r>
            <a:r>
              <a:rPr lang="en-US" sz="1000" dirty="0">
                <a:latin typeface="Lucida Console" charset="0"/>
                <a:ea typeface="Lucida Console" charset="0"/>
                <a:cs typeface="Lucida Console" charset="0"/>
              </a:rPr>
              <a:t>/price-sheet"&gt;                         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sz="1000" dirty="0">
                <a:latin typeface="Lucida Console" charset="0"/>
                <a:ea typeface="Lucida Console" charset="0"/>
                <a:cs typeface="Lucida Console" charset="0"/>
              </a:rPr>
              <a:t>&lt;store-info</a:t>
            </a:r>
            <a:r>
              <a:rPr lang="de-DE" sz="1000" dirty="0" smtClean="0">
                <a:latin typeface="Lucida Console" charset="0"/>
                <a:ea typeface="Lucida Console" charset="0"/>
                <a:cs typeface="Lucida Console" charset="0"/>
              </a:rPr>
              <a:t>&gt;&lt;</a:t>
            </a:r>
            <a:r>
              <a:rPr lang="de-DE" sz="1000" dirty="0" err="1">
                <a:latin typeface="Lucida Console" charset="0"/>
                <a:ea typeface="Lucida Console" charset="0"/>
                <a:cs typeface="Lucida Console" charset="0"/>
              </a:rPr>
              <a:t>name</a:t>
            </a:r>
            <a:r>
              <a:rPr lang="de-DE" sz="1000" dirty="0">
                <a:latin typeface="Lucida Console" charset="0"/>
                <a:ea typeface="Lucida Console" charset="0"/>
                <a:cs typeface="Lucida Console" charset="0"/>
              </a:rPr>
              <a:t>&gt;</a:t>
            </a:r>
            <a:r>
              <a:rPr lang="de-DE" sz="1000" dirty="0" err="1">
                <a:latin typeface="Lucida Console" charset="0"/>
                <a:ea typeface="Lucida Console" charset="0"/>
                <a:cs typeface="Lucida Console" charset="0"/>
              </a:rPr>
              <a:t>Mary's</a:t>
            </a:r>
            <a:r>
              <a:rPr lang="de-DE" sz="1000" dirty="0">
                <a:latin typeface="Lucida Console" charset="0"/>
                <a:ea typeface="Lucida Console" charset="0"/>
                <a:cs typeface="Lucida Console" charset="0"/>
              </a:rPr>
              <a:t> House </a:t>
            </a:r>
            <a:r>
              <a:rPr lang="de-DE" sz="1000" dirty="0" err="1">
                <a:latin typeface="Lucida Console" charset="0"/>
                <a:ea typeface="Lucida Console" charset="0"/>
                <a:cs typeface="Lucida Console" charset="0"/>
              </a:rPr>
              <a:t>of</a:t>
            </a:r>
            <a:r>
              <a:rPr lang="de-DE" sz="1000" dirty="0">
                <a:latin typeface="Lucida Console" charset="0"/>
                <a:ea typeface="Lucida Console" charset="0"/>
                <a:cs typeface="Lucida Console" charset="0"/>
              </a:rPr>
              <a:t> </a:t>
            </a:r>
            <a:r>
              <a:rPr lang="de-DE" sz="1000" dirty="0" err="1">
                <a:latin typeface="Lucida Console" charset="0"/>
                <a:ea typeface="Lucida Console" charset="0"/>
                <a:cs typeface="Lucida Console" charset="0"/>
              </a:rPr>
              <a:t>Excellent</a:t>
            </a:r>
            <a:r>
              <a:rPr lang="de-DE" sz="1000" dirty="0">
                <a:latin typeface="Lucida Console" charset="0"/>
                <a:ea typeface="Lucida Console" charset="0"/>
                <a:cs typeface="Lucida Console" charset="0"/>
              </a:rPr>
              <a:t> Jam </a:t>
            </a:r>
            <a:r>
              <a:rPr lang="de-DE" sz="1000" dirty="0" err="1">
                <a:latin typeface="Lucida Console" charset="0"/>
                <a:ea typeface="Lucida Console" charset="0"/>
                <a:cs typeface="Lucida Console" charset="0"/>
              </a:rPr>
              <a:t>and</a:t>
            </a:r>
            <a:r>
              <a:rPr lang="de-DE" sz="1000" dirty="0">
                <a:latin typeface="Lucida Console" charset="0"/>
                <a:ea typeface="Lucida Console" charset="0"/>
                <a:cs typeface="Lucida Console" charset="0"/>
              </a:rPr>
              <a:t> </a:t>
            </a:r>
            <a:r>
              <a:rPr lang="de-DE" sz="1000" dirty="0" err="1">
                <a:latin typeface="Lucida Console" charset="0"/>
                <a:ea typeface="Lucida Console" charset="0"/>
                <a:cs typeface="Lucida Console" charset="0"/>
              </a:rPr>
              <a:t>Jellies</a:t>
            </a:r>
            <a:r>
              <a:rPr lang="de-DE" sz="1000" dirty="0">
                <a:latin typeface="Lucida Console" charset="0"/>
                <a:ea typeface="Lucida Console" charset="0"/>
                <a:cs typeface="Lucida Console" charset="0"/>
              </a:rPr>
              <a:t>&lt;/</a:t>
            </a:r>
            <a:r>
              <a:rPr lang="de-DE" sz="1000" dirty="0" err="1">
                <a:latin typeface="Lucida Console" charset="0"/>
                <a:ea typeface="Lucida Console" charset="0"/>
                <a:cs typeface="Lucida Console" charset="0"/>
              </a:rPr>
              <a:t>name</a:t>
            </a:r>
            <a:r>
              <a:rPr lang="de-DE" sz="1000" dirty="0">
                <a:latin typeface="Lucida Console" charset="0"/>
                <a:ea typeface="Lucida Console" charset="0"/>
                <a:cs typeface="Lucida Console" charset="0"/>
              </a:rPr>
              <a:t>&gt;                      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sz="1000" dirty="0">
                <a:latin typeface="Lucida Console" charset="0"/>
                <a:ea typeface="Lucida Console" charset="0"/>
                <a:cs typeface="Lucida Console" charset="0"/>
              </a:rPr>
              <a:t>  &lt;</a:t>
            </a:r>
            <a:r>
              <a:rPr lang="de-DE" sz="1000" dirty="0" err="1">
                <a:latin typeface="Lucida Console" charset="0"/>
                <a:ea typeface="Lucida Console" charset="0"/>
                <a:cs typeface="Lucida Console" charset="0"/>
              </a:rPr>
              <a:t>description</a:t>
            </a:r>
            <a:r>
              <a:rPr lang="de-DE" sz="1000" dirty="0">
                <a:latin typeface="Lucida Console" charset="0"/>
                <a:ea typeface="Lucida Console" charset="0"/>
                <a:cs typeface="Lucida Console" charset="0"/>
              </a:rPr>
              <a:t>&gt;&lt;</a:t>
            </a:r>
            <a:r>
              <a:rPr lang="de-DE" sz="1000" dirty="0" err="1">
                <a:latin typeface="Lucida Console" charset="0"/>
                <a:ea typeface="Lucida Console" charset="0"/>
                <a:cs typeface="Lucida Console" charset="0"/>
              </a:rPr>
              <a:t>para</a:t>
            </a:r>
            <a:r>
              <a:rPr lang="de-DE" sz="1000" dirty="0">
                <a:latin typeface="Lucida Console" charset="0"/>
                <a:ea typeface="Lucida Console" charset="0"/>
                <a:cs typeface="Lucida Console" charset="0"/>
              </a:rPr>
              <a:t>&gt;</a:t>
            </a:r>
            <a:r>
              <a:rPr lang="de-DE" sz="1000" dirty="0" err="1">
                <a:latin typeface="Lucida Console" charset="0"/>
                <a:ea typeface="Lucida Console" charset="0"/>
                <a:cs typeface="Lucida Console" charset="0"/>
              </a:rPr>
              <a:t>We</a:t>
            </a:r>
            <a:r>
              <a:rPr lang="de-DE" sz="1000" dirty="0">
                <a:latin typeface="Lucida Console" charset="0"/>
                <a:ea typeface="Lucida Console" charset="0"/>
                <a:cs typeface="Lucida Console" charset="0"/>
              </a:rPr>
              <a:t> </a:t>
            </a:r>
            <a:r>
              <a:rPr lang="de-DE" sz="1000" dirty="0" err="1">
                <a:latin typeface="Lucida Console" charset="0"/>
                <a:ea typeface="Lucida Console" charset="0"/>
                <a:cs typeface="Lucida Console" charset="0"/>
              </a:rPr>
              <a:t>have</a:t>
            </a:r>
            <a:r>
              <a:rPr lang="de-DE" sz="1000" dirty="0">
                <a:latin typeface="Lucida Console" charset="0"/>
                <a:ea typeface="Lucida Console" charset="0"/>
                <a:cs typeface="Lucida Console" charset="0"/>
              </a:rPr>
              <a:t> </a:t>
            </a:r>
            <a:r>
              <a:rPr lang="de-DE" sz="1000" dirty="0" err="1">
                <a:latin typeface="Lucida Console" charset="0"/>
                <a:ea typeface="Lucida Console" charset="0"/>
                <a:cs typeface="Lucida Console" charset="0"/>
              </a:rPr>
              <a:t>been</a:t>
            </a:r>
            <a:r>
              <a:rPr lang="de-DE" sz="1000" dirty="0">
                <a:latin typeface="Lucida Console" charset="0"/>
                <a:ea typeface="Lucida Console" charset="0"/>
                <a:cs typeface="Lucida Console" charset="0"/>
              </a:rPr>
              <a:t> </a:t>
            </a:r>
            <a:r>
              <a:rPr lang="de-DE" sz="1000" dirty="0" err="1">
                <a:latin typeface="Lucida Console" charset="0"/>
                <a:ea typeface="Lucida Console" charset="0"/>
                <a:cs typeface="Lucida Console" charset="0"/>
              </a:rPr>
              <a:t>making</a:t>
            </a:r>
            <a:r>
              <a:rPr lang="de-DE" sz="1000" dirty="0">
                <a:latin typeface="Lucida Console" charset="0"/>
                <a:ea typeface="Lucida Console" charset="0"/>
                <a:cs typeface="Lucida Console" charset="0"/>
              </a:rPr>
              <a:t> </a:t>
            </a:r>
            <a:r>
              <a:rPr lang="de-DE" sz="1000" dirty="0" err="1">
                <a:latin typeface="Lucida Console" charset="0"/>
                <a:ea typeface="Lucida Console" charset="0"/>
                <a:cs typeface="Lucida Console" charset="0"/>
              </a:rPr>
              <a:t>artisanal</a:t>
            </a:r>
            <a:r>
              <a:rPr lang="de-DE" sz="1000" dirty="0">
                <a:latin typeface="Lucida Console" charset="0"/>
                <a:ea typeface="Lucida Console" charset="0"/>
                <a:cs typeface="Lucida Console" charset="0"/>
              </a:rPr>
              <a:t> </a:t>
            </a:r>
            <a:r>
              <a:rPr lang="de-DE" sz="1000" dirty="0" err="1">
                <a:latin typeface="Lucida Console" charset="0"/>
                <a:ea typeface="Lucida Console" charset="0"/>
                <a:cs typeface="Lucida Console" charset="0"/>
              </a:rPr>
              <a:t>jams</a:t>
            </a:r>
            <a:r>
              <a:rPr lang="de-DE" sz="1000" dirty="0">
                <a:latin typeface="Lucida Console" charset="0"/>
                <a:ea typeface="Lucida Console" charset="0"/>
                <a:cs typeface="Lucida Console" charset="0"/>
              </a:rPr>
              <a:t> </a:t>
            </a:r>
            <a:r>
              <a:rPr lang="de-DE" sz="1000" dirty="0" err="1">
                <a:latin typeface="Lucida Console" charset="0"/>
                <a:ea typeface="Lucida Console" charset="0"/>
                <a:cs typeface="Lucida Console" charset="0"/>
              </a:rPr>
              <a:t>and</a:t>
            </a:r>
            <a:r>
              <a:rPr lang="de-DE" sz="1000" dirty="0">
                <a:latin typeface="Lucida Console" charset="0"/>
                <a:ea typeface="Lucida Console" charset="0"/>
                <a:cs typeface="Lucida Console" charset="0"/>
              </a:rPr>
              <a:t> </a:t>
            </a:r>
            <a:r>
              <a:rPr lang="de-DE" sz="1000" dirty="0" err="1">
                <a:latin typeface="Lucida Console" charset="0"/>
                <a:ea typeface="Lucida Console" charset="0"/>
                <a:cs typeface="Lucida Console" charset="0"/>
              </a:rPr>
              <a:t>jellies</a:t>
            </a:r>
            <a:r>
              <a:rPr lang="de-DE" sz="1000" dirty="0">
                <a:latin typeface="Lucida Console" charset="0"/>
                <a:ea typeface="Lucida Console" charset="0"/>
                <a:cs typeface="Lucida Console" charset="0"/>
              </a:rPr>
              <a:t> </a:t>
            </a:r>
            <a:r>
              <a:rPr lang="de-DE" sz="1000" dirty="0" err="1">
                <a:latin typeface="Lucida Console" charset="0"/>
                <a:ea typeface="Lucida Console" charset="0"/>
                <a:cs typeface="Lucida Console" charset="0"/>
              </a:rPr>
              <a:t>from</a:t>
            </a:r>
            <a:r>
              <a:rPr lang="de-DE" sz="1000" dirty="0">
                <a:latin typeface="Lucida Console" charset="0"/>
                <a:ea typeface="Lucida Console" charset="0"/>
                <a:cs typeface="Lucida Console" charset="0"/>
              </a:rPr>
              <a:t> </a:t>
            </a:r>
            <a:r>
              <a:rPr lang="de-DE" sz="1000" dirty="0" smtClean="0">
                <a:latin typeface="Lucida Console" charset="0"/>
                <a:ea typeface="Lucida Console" charset="0"/>
                <a:cs typeface="Lucida Console" charset="0"/>
              </a:rPr>
              <a:t>all-</a:t>
            </a:r>
            <a:r>
              <a:rPr lang="de-DE" sz="1000" dirty="0" err="1" smtClean="0">
                <a:latin typeface="Lucida Console" charset="0"/>
                <a:ea typeface="Lucida Console" charset="0"/>
                <a:cs typeface="Lucida Console" charset="0"/>
              </a:rPr>
              <a:t>natural</a:t>
            </a:r>
            <a:r>
              <a:rPr lang="de-DE" sz="1000" dirty="0" smtClean="0">
                <a:latin typeface="Lucida Console" charset="0"/>
                <a:ea typeface="Lucida Console" charset="0"/>
                <a:cs typeface="Lucida Console" charset="0"/>
              </a:rPr>
              <a:t> </a:t>
            </a:r>
            <a:r>
              <a:rPr lang="de-DE" sz="1000" dirty="0" err="1">
                <a:latin typeface="Lucida Console" charset="0"/>
                <a:ea typeface="Lucida Console" charset="0"/>
                <a:cs typeface="Lucida Console" charset="0"/>
              </a:rPr>
              <a:t>organic</a:t>
            </a:r>
            <a:r>
              <a:rPr lang="de-DE" sz="1000" dirty="0">
                <a:latin typeface="Lucida Console" charset="0"/>
                <a:ea typeface="Lucida Console" charset="0"/>
                <a:cs typeface="Lucida Console" charset="0"/>
              </a:rPr>
              <a:t> </a:t>
            </a:r>
            <a:r>
              <a:rPr lang="de-DE" sz="1000" dirty="0" err="1">
                <a:latin typeface="Lucida Console" charset="0"/>
                <a:ea typeface="Lucida Console" charset="0"/>
                <a:cs typeface="Lucida Console" charset="0"/>
              </a:rPr>
              <a:t>ingredients</a:t>
            </a:r>
            <a:r>
              <a:rPr lang="de-DE" sz="1000" dirty="0">
                <a:latin typeface="Lucida Console" charset="0"/>
                <a:ea typeface="Lucida Console" charset="0"/>
                <a:cs typeface="Lucida Console" charset="0"/>
              </a:rPr>
              <a:t> </a:t>
            </a:r>
            <a:r>
              <a:rPr lang="de-DE" sz="1000" dirty="0" err="1">
                <a:latin typeface="Lucida Console" charset="0"/>
                <a:ea typeface="Lucida Console" charset="0"/>
                <a:cs typeface="Lucida Console" charset="0"/>
              </a:rPr>
              <a:t>since</a:t>
            </a:r>
            <a:r>
              <a:rPr lang="de-DE" sz="1000" dirty="0">
                <a:latin typeface="Lucida Console" charset="0"/>
                <a:ea typeface="Lucida Console" charset="0"/>
                <a:cs typeface="Lucida Console" charset="0"/>
              </a:rPr>
              <a:t> 1998.&lt;/</a:t>
            </a:r>
            <a:r>
              <a:rPr lang="de-DE" sz="1000" dirty="0" err="1">
                <a:latin typeface="Lucida Console" charset="0"/>
                <a:ea typeface="Lucida Console" charset="0"/>
                <a:cs typeface="Lucida Console" charset="0"/>
              </a:rPr>
              <a:t>para</a:t>
            </a:r>
            <a:r>
              <a:rPr lang="de-DE" sz="1000" dirty="0">
                <a:latin typeface="Lucida Console" charset="0"/>
                <a:ea typeface="Lucida Console" charset="0"/>
                <a:cs typeface="Lucida Console" charset="0"/>
              </a:rPr>
              <a:t>&gt;&lt;/</a:t>
            </a:r>
            <a:r>
              <a:rPr lang="de-DE" sz="1000" dirty="0" err="1">
                <a:latin typeface="Lucida Console" charset="0"/>
                <a:ea typeface="Lucida Console" charset="0"/>
                <a:cs typeface="Lucida Console" charset="0"/>
              </a:rPr>
              <a:t>description</a:t>
            </a:r>
            <a:r>
              <a:rPr lang="de-DE" sz="1000" dirty="0" smtClean="0">
                <a:latin typeface="Lucida Console" charset="0"/>
                <a:ea typeface="Lucida Console" charset="0"/>
                <a:cs typeface="Lucida Console" charset="0"/>
              </a:rPr>
              <a:t>&gt;</a:t>
            </a:r>
            <a:endParaRPr lang="de-DE" sz="10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sz="1000" dirty="0">
                <a:latin typeface="Lucida Console" charset="0"/>
                <a:ea typeface="Lucida Console" charset="0"/>
                <a:cs typeface="Lucida Console" charset="0"/>
              </a:rPr>
              <a:t>  &lt;</a:t>
            </a:r>
            <a:r>
              <a:rPr lang="de-DE" sz="1000" dirty="0" err="1">
                <a:latin typeface="Lucida Console" charset="0"/>
                <a:ea typeface="Lucida Console" charset="0"/>
                <a:cs typeface="Lucida Console" charset="0"/>
              </a:rPr>
              <a:t>contact</a:t>
            </a:r>
            <a:r>
              <a:rPr lang="de-DE" sz="1000" dirty="0">
                <a:latin typeface="Lucida Console" charset="0"/>
                <a:ea typeface="Lucida Console" charset="0"/>
                <a:cs typeface="Lucida Console" charset="0"/>
              </a:rPr>
              <a:t>-info&gt;                                                              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000" dirty="0">
                <a:latin typeface="Lucida Console" charset="0"/>
                <a:ea typeface="Lucida Console" charset="0"/>
                <a:cs typeface="Lucida Console" charset="0"/>
              </a:rPr>
              <a:t>    &lt;address&gt;111 Any Road, Some Town, USA&lt;/address</a:t>
            </a:r>
            <a:r>
              <a:rPr lang="en-US" sz="1000" dirty="0" smtClean="0">
                <a:latin typeface="Lucida Console" charset="0"/>
                <a:ea typeface="Lucida Console" charset="0"/>
                <a:cs typeface="Lucida Console" charset="0"/>
              </a:rPr>
              <a:t>&gt;                           </a:t>
            </a:r>
            <a:endParaRPr lang="en-US" sz="10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000" dirty="0">
                <a:latin typeface="Lucida Console" charset="0"/>
                <a:ea typeface="Lucida Console" charset="0"/>
                <a:cs typeface="Lucida Console" charset="0"/>
              </a:rPr>
              <a:t>    &lt;email&gt;</a:t>
            </a:r>
            <a:r>
              <a:rPr lang="en-US" sz="1000" dirty="0" err="1">
                <a:latin typeface="Lucida Console" charset="0"/>
                <a:ea typeface="Lucida Console" charset="0"/>
                <a:cs typeface="Lucida Console" charset="0"/>
              </a:rPr>
              <a:t>nonesuch@example.com</a:t>
            </a:r>
            <a:r>
              <a:rPr lang="en-US" sz="1000" dirty="0">
                <a:latin typeface="Lucida Console" charset="0"/>
                <a:ea typeface="Lucida Console" charset="0"/>
                <a:cs typeface="Lucida Console" charset="0"/>
              </a:rPr>
              <a:t>&lt;/email</a:t>
            </a:r>
            <a:r>
              <a:rPr lang="en-US" sz="1000" dirty="0" smtClean="0">
                <a:latin typeface="Lucida Console" charset="0"/>
                <a:ea typeface="Lucida Console" charset="0"/>
                <a:cs typeface="Lucida Console" charset="0"/>
              </a:rPr>
              <a:t>&gt;</a:t>
            </a:r>
            <a:r>
              <a:rPr lang="de-DE" sz="1000" dirty="0" smtClean="0">
                <a:latin typeface="Lucida Console" charset="0"/>
                <a:ea typeface="Lucida Console" charset="0"/>
                <a:cs typeface="Lucida Console" charset="0"/>
              </a:rPr>
              <a:t>&lt;</a:t>
            </a:r>
            <a:r>
              <a:rPr lang="de-DE" sz="1000" dirty="0" err="1">
                <a:latin typeface="Lucida Console" charset="0"/>
                <a:ea typeface="Lucida Console" charset="0"/>
                <a:cs typeface="Lucida Console" charset="0"/>
              </a:rPr>
              <a:t>phone</a:t>
            </a:r>
            <a:r>
              <a:rPr lang="de-DE" sz="1000" dirty="0">
                <a:latin typeface="Lucida Console" charset="0"/>
                <a:ea typeface="Lucida Console" charset="0"/>
                <a:cs typeface="Lucida Console" charset="0"/>
              </a:rPr>
              <a:t>&gt;408-555-1212&lt;/</a:t>
            </a:r>
            <a:r>
              <a:rPr lang="de-DE" sz="1000" dirty="0" err="1">
                <a:latin typeface="Lucida Console" charset="0"/>
                <a:ea typeface="Lucida Console" charset="0"/>
                <a:cs typeface="Lucida Console" charset="0"/>
              </a:rPr>
              <a:t>phone</a:t>
            </a:r>
            <a:r>
              <a:rPr lang="de-DE" sz="1000" dirty="0">
                <a:latin typeface="Lucida Console" charset="0"/>
                <a:ea typeface="Lucida Console" charset="0"/>
                <a:cs typeface="Lucida Console" charset="0"/>
              </a:rPr>
              <a:t>&gt;                                               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sz="1000" dirty="0">
                <a:latin typeface="Lucida Console" charset="0"/>
                <a:ea typeface="Lucida Console" charset="0"/>
                <a:cs typeface="Lucida Console" charset="0"/>
              </a:rPr>
              <a:t>  &lt;/</a:t>
            </a:r>
            <a:r>
              <a:rPr lang="de-DE" sz="1000" dirty="0" err="1">
                <a:latin typeface="Lucida Console" charset="0"/>
                <a:ea typeface="Lucida Console" charset="0"/>
                <a:cs typeface="Lucida Console" charset="0"/>
              </a:rPr>
              <a:t>contact</a:t>
            </a:r>
            <a:r>
              <a:rPr lang="de-DE" sz="1000" dirty="0">
                <a:latin typeface="Lucida Console" charset="0"/>
                <a:ea typeface="Lucida Console" charset="0"/>
                <a:cs typeface="Lucida Console" charset="0"/>
              </a:rPr>
              <a:t>-info&gt;                                                             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sz="1000" dirty="0">
                <a:latin typeface="Lucida Console" charset="0"/>
                <a:ea typeface="Lucida Console" charset="0"/>
                <a:cs typeface="Lucida Console" charset="0"/>
              </a:rPr>
              <a:t>&lt;/store-info&gt;                                                                 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sz="1000" dirty="0">
                <a:latin typeface="Lucida Console" charset="0"/>
                <a:ea typeface="Lucida Console" charset="0"/>
                <a:cs typeface="Lucida Console" charset="0"/>
              </a:rPr>
              <a:t>&lt;</a:t>
            </a:r>
            <a:r>
              <a:rPr lang="de-DE" sz="1000" dirty="0" err="1">
                <a:latin typeface="Lucida Console" charset="0"/>
                <a:ea typeface="Lucida Console" charset="0"/>
                <a:cs typeface="Lucida Console" charset="0"/>
              </a:rPr>
              <a:t>groups</a:t>
            </a:r>
            <a:r>
              <a:rPr lang="de-DE" sz="1000" dirty="0">
                <a:latin typeface="Lucida Console" charset="0"/>
                <a:ea typeface="Lucida Console" charset="0"/>
                <a:cs typeface="Lucida Console" charset="0"/>
              </a:rPr>
              <a:t>&gt;                                                                      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sz="1000" dirty="0">
                <a:latin typeface="Lucida Console" charset="0"/>
                <a:ea typeface="Lucida Console" charset="0"/>
                <a:cs typeface="Lucida Console" charset="0"/>
              </a:rPr>
              <a:t>  &lt;</a:t>
            </a:r>
            <a:r>
              <a:rPr lang="de-DE" sz="1000" dirty="0" err="1" smtClean="0">
                <a:latin typeface="Lucida Console" charset="0"/>
                <a:ea typeface="Lucida Console" charset="0"/>
                <a:cs typeface="Lucida Console" charset="0"/>
              </a:rPr>
              <a:t>group</a:t>
            </a:r>
            <a:r>
              <a:rPr lang="de-DE" sz="1000" dirty="0">
                <a:latin typeface="Lucida Console" charset="0"/>
                <a:ea typeface="Lucida Console" charset="0"/>
                <a:cs typeface="Lucida Console" charset="0"/>
              </a:rPr>
              <a:t>&gt;</a:t>
            </a:r>
            <a:r>
              <a:rPr lang="de-DE" sz="1000" dirty="0" smtClean="0">
                <a:latin typeface="Lucida Console" charset="0"/>
                <a:ea typeface="Lucida Console" charset="0"/>
                <a:cs typeface="Lucida Console" charset="0"/>
              </a:rPr>
              <a:t>&lt;title&gt;Jams</a:t>
            </a:r>
            <a:r>
              <a:rPr lang="de-DE" sz="1000" dirty="0">
                <a:latin typeface="Lucida Console" charset="0"/>
                <a:ea typeface="Lucida Console" charset="0"/>
                <a:cs typeface="Lucida Console" charset="0"/>
              </a:rPr>
              <a:t>&lt;/title&gt;                                                       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o-RO" sz="1000" dirty="0">
                <a:latin typeface="Lucida Console" charset="0"/>
                <a:ea typeface="Lucida Console" charset="0"/>
                <a:cs typeface="Lucida Console" charset="0"/>
              </a:rPr>
              <a:t>    &lt;</a:t>
            </a:r>
            <a:r>
              <a:rPr lang="ro-RO" sz="1000" dirty="0" err="1">
                <a:latin typeface="Lucida Console" charset="0"/>
                <a:ea typeface="Lucida Console" charset="0"/>
                <a:cs typeface="Lucida Console" charset="0"/>
              </a:rPr>
              <a:t>description</a:t>
            </a:r>
            <a:r>
              <a:rPr lang="ro-RO" sz="1000" dirty="0">
                <a:latin typeface="Lucida Console" charset="0"/>
                <a:ea typeface="Lucida Console" charset="0"/>
                <a:cs typeface="Lucida Console" charset="0"/>
              </a:rPr>
              <a:t>&gt;                                                             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o-RO" sz="1000" dirty="0">
                <a:latin typeface="Lucida Console" charset="0"/>
                <a:ea typeface="Lucida Console" charset="0"/>
                <a:cs typeface="Lucida Console" charset="0"/>
              </a:rPr>
              <a:t>      &lt;para&gt;</a:t>
            </a:r>
            <a:r>
              <a:rPr lang="ro-RO" sz="1000" dirty="0" err="1">
                <a:latin typeface="Lucida Console" charset="0"/>
                <a:ea typeface="Lucida Console" charset="0"/>
                <a:cs typeface="Lucida Console" charset="0"/>
              </a:rPr>
              <a:t>Jams</a:t>
            </a:r>
            <a:r>
              <a:rPr lang="ro-RO" sz="1000" dirty="0">
                <a:latin typeface="Lucida Console" charset="0"/>
                <a:ea typeface="Lucida Console" charset="0"/>
                <a:cs typeface="Lucida Console" charset="0"/>
              </a:rPr>
              <a:t> are </a:t>
            </a:r>
            <a:r>
              <a:rPr lang="ro-RO" sz="1000" dirty="0" err="1">
                <a:latin typeface="Lucida Console" charset="0"/>
                <a:ea typeface="Lucida Console" charset="0"/>
                <a:cs typeface="Lucida Console" charset="0"/>
              </a:rPr>
              <a:t>filled</a:t>
            </a:r>
            <a:r>
              <a:rPr lang="ro-RO" sz="1000" dirty="0">
                <a:latin typeface="Lucida Console" charset="0"/>
                <a:ea typeface="Lucida Console" charset="0"/>
                <a:cs typeface="Lucida Console" charset="0"/>
              </a:rPr>
              <a:t> </a:t>
            </a:r>
            <a:r>
              <a:rPr lang="ro-RO" sz="1000" dirty="0" err="1">
                <a:latin typeface="Lucida Console" charset="0"/>
                <a:ea typeface="Lucida Console" charset="0"/>
                <a:cs typeface="Lucida Console" charset="0"/>
              </a:rPr>
              <a:t>with</a:t>
            </a:r>
            <a:r>
              <a:rPr lang="ro-RO" sz="1000" dirty="0">
                <a:latin typeface="Lucida Console" charset="0"/>
                <a:ea typeface="Lucida Console" charset="0"/>
                <a:cs typeface="Lucida Console" charset="0"/>
              </a:rPr>
              <a:t> </a:t>
            </a:r>
            <a:r>
              <a:rPr lang="ro-RO" sz="1000" dirty="0" err="1">
                <a:latin typeface="Lucida Console" charset="0"/>
                <a:ea typeface="Lucida Console" charset="0"/>
                <a:cs typeface="Lucida Console" charset="0"/>
              </a:rPr>
              <a:t>delicious</a:t>
            </a:r>
            <a:r>
              <a:rPr lang="ro-RO" sz="1000" dirty="0">
                <a:latin typeface="Lucida Console" charset="0"/>
                <a:ea typeface="Lucida Console" charset="0"/>
                <a:cs typeface="Lucida Console" charset="0"/>
              </a:rPr>
              <a:t> organic </a:t>
            </a:r>
            <a:r>
              <a:rPr lang="ro-RO" sz="1000" dirty="0" err="1">
                <a:latin typeface="Lucida Console" charset="0"/>
                <a:ea typeface="Lucida Console" charset="0"/>
                <a:cs typeface="Lucida Console" charset="0"/>
              </a:rPr>
              <a:t>fruit</a:t>
            </a:r>
            <a:r>
              <a:rPr lang="ro-RO" sz="1000" dirty="0">
                <a:latin typeface="Lucida Console" charset="0"/>
                <a:ea typeface="Lucida Console" charset="0"/>
                <a:cs typeface="Lucida Console" charset="0"/>
              </a:rPr>
              <a:t>.&lt;/para&gt;              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o-RO" sz="1000" dirty="0">
                <a:latin typeface="Lucida Console" charset="0"/>
                <a:ea typeface="Lucida Console" charset="0"/>
                <a:cs typeface="Lucida Console" charset="0"/>
              </a:rPr>
              <a:t>      &lt;para&gt;</a:t>
            </a:r>
            <a:r>
              <a:rPr lang="ro-RO" sz="1000" dirty="0" err="1">
                <a:latin typeface="Lucida Console" charset="0"/>
                <a:ea typeface="Lucida Console" charset="0"/>
                <a:cs typeface="Lucida Console" charset="0"/>
              </a:rPr>
              <a:t>They</a:t>
            </a:r>
            <a:r>
              <a:rPr lang="ro-RO" sz="1000" dirty="0">
                <a:latin typeface="Lucida Console" charset="0"/>
                <a:ea typeface="Lucida Console" charset="0"/>
                <a:cs typeface="Lucida Console" charset="0"/>
              </a:rPr>
              <a:t> </a:t>
            </a:r>
            <a:r>
              <a:rPr lang="ro-RO" sz="1000" dirty="0" err="1">
                <a:latin typeface="Lucida Console" charset="0"/>
                <a:ea typeface="Lucida Console" charset="0"/>
                <a:cs typeface="Lucida Console" charset="0"/>
              </a:rPr>
              <a:t>retain</a:t>
            </a:r>
            <a:r>
              <a:rPr lang="ro-RO" sz="1000" dirty="0">
                <a:latin typeface="Lucida Console" charset="0"/>
                <a:ea typeface="Lucida Console" charset="0"/>
                <a:cs typeface="Lucida Console" charset="0"/>
              </a:rPr>
              <a:t> more of </a:t>
            </a:r>
            <a:r>
              <a:rPr lang="ro-RO" sz="1000" dirty="0" err="1">
                <a:latin typeface="Lucida Console" charset="0"/>
                <a:ea typeface="Lucida Console" charset="0"/>
                <a:cs typeface="Lucida Console" charset="0"/>
              </a:rPr>
              <a:t>fruit</a:t>
            </a:r>
            <a:r>
              <a:rPr lang="ro-RO" sz="1000" dirty="0">
                <a:latin typeface="Lucida Console" charset="0"/>
                <a:ea typeface="Lucida Console" charset="0"/>
                <a:cs typeface="Lucida Console" charset="0"/>
              </a:rPr>
              <a:t> </a:t>
            </a:r>
            <a:r>
              <a:rPr lang="ro-RO" sz="1000" dirty="0" err="1">
                <a:latin typeface="Lucida Console" charset="0"/>
                <a:ea typeface="Lucida Console" charset="0"/>
                <a:cs typeface="Lucida Console" charset="0"/>
              </a:rPr>
              <a:t>pulp</a:t>
            </a:r>
            <a:r>
              <a:rPr lang="ro-RO" sz="1000" dirty="0">
                <a:latin typeface="Lucida Console" charset="0"/>
                <a:ea typeface="Lucida Console" charset="0"/>
                <a:cs typeface="Lucida Console" charset="0"/>
              </a:rPr>
              <a:t> </a:t>
            </a:r>
            <a:r>
              <a:rPr lang="ro-RO" sz="1000" dirty="0" err="1">
                <a:latin typeface="Lucida Console" charset="0"/>
                <a:ea typeface="Lucida Console" charset="0"/>
                <a:cs typeface="Lucida Console" charset="0"/>
              </a:rPr>
              <a:t>than</a:t>
            </a:r>
            <a:r>
              <a:rPr lang="ro-RO" sz="1000" dirty="0">
                <a:latin typeface="Lucida Console" charset="0"/>
                <a:ea typeface="Lucida Console" charset="0"/>
                <a:cs typeface="Lucida Console" charset="0"/>
              </a:rPr>
              <a:t> </a:t>
            </a:r>
            <a:r>
              <a:rPr lang="ro-RO" sz="1000" dirty="0" err="1">
                <a:latin typeface="Lucida Console" charset="0"/>
                <a:ea typeface="Lucida Console" charset="0"/>
                <a:cs typeface="Lucida Console" charset="0"/>
              </a:rPr>
              <a:t>jellies</a:t>
            </a:r>
            <a:r>
              <a:rPr lang="ro-RO" sz="1000" dirty="0">
                <a:latin typeface="Lucida Console" charset="0"/>
                <a:ea typeface="Lucida Console" charset="0"/>
                <a:cs typeface="Lucida Console" charset="0"/>
              </a:rPr>
              <a:t>.&lt;/para&gt;               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o-RO" sz="1000" dirty="0">
                <a:latin typeface="Lucida Console" charset="0"/>
                <a:ea typeface="Lucida Console" charset="0"/>
                <a:cs typeface="Lucida Console" charset="0"/>
              </a:rPr>
              <a:t>    &lt;/</a:t>
            </a:r>
            <a:r>
              <a:rPr lang="ro-RO" sz="1000" dirty="0" err="1">
                <a:latin typeface="Lucida Console" charset="0"/>
                <a:ea typeface="Lucida Console" charset="0"/>
                <a:cs typeface="Lucida Console" charset="0"/>
              </a:rPr>
              <a:t>description</a:t>
            </a:r>
            <a:r>
              <a:rPr lang="ro-RO" sz="1000" dirty="0">
                <a:latin typeface="Lucida Console" charset="0"/>
                <a:ea typeface="Lucida Console" charset="0"/>
                <a:cs typeface="Lucida Console" charset="0"/>
              </a:rPr>
              <a:t>&gt;                                                            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sz="1000" dirty="0">
                <a:latin typeface="Lucida Console" charset="0"/>
                <a:ea typeface="Lucida Console" charset="0"/>
                <a:cs typeface="Lucida Console" charset="0"/>
              </a:rPr>
              <a:t>    &lt;</a:t>
            </a:r>
            <a:r>
              <a:rPr lang="de-DE" sz="1000" dirty="0" err="1">
                <a:latin typeface="Lucida Console" charset="0"/>
                <a:ea typeface="Lucida Console" charset="0"/>
                <a:cs typeface="Lucida Console" charset="0"/>
              </a:rPr>
              <a:t>items</a:t>
            </a:r>
            <a:r>
              <a:rPr lang="de-DE" sz="1000" dirty="0">
                <a:latin typeface="Lucida Console" charset="0"/>
                <a:ea typeface="Lucida Console" charset="0"/>
                <a:cs typeface="Lucida Console" charset="0"/>
              </a:rPr>
              <a:t>&gt;                                                                   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sz="1000" dirty="0">
                <a:latin typeface="Lucida Console" charset="0"/>
                <a:ea typeface="Lucida Console" charset="0"/>
                <a:cs typeface="Lucida Console" charset="0"/>
              </a:rPr>
              <a:t>      &lt;item</a:t>
            </a:r>
            <a:r>
              <a:rPr lang="de-DE" sz="1000" dirty="0" smtClean="0">
                <a:latin typeface="Lucida Console" charset="0"/>
                <a:ea typeface="Lucida Console" charset="0"/>
                <a:cs typeface="Lucida Console" charset="0"/>
              </a:rPr>
              <a:t>&gt;&lt;</a:t>
            </a:r>
            <a:r>
              <a:rPr lang="de-DE" sz="1000" dirty="0" err="1">
                <a:latin typeface="Lucida Console" charset="0"/>
                <a:ea typeface="Lucida Console" charset="0"/>
                <a:cs typeface="Lucida Console" charset="0"/>
              </a:rPr>
              <a:t>name</a:t>
            </a:r>
            <a:r>
              <a:rPr lang="de-DE" sz="1000" dirty="0">
                <a:latin typeface="Lucida Console" charset="0"/>
                <a:ea typeface="Lucida Console" charset="0"/>
                <a:cs typeface="Lucida Console" charset="0"/>
              </a:rPr>
              <a:t>&gt;Golden Summer&lt;/</a:t>
            </a:r>
            <a:r>
              <a:rPr lang="de-DE" sz="1000" dirty="0" err="1">
                <a:latin typeface="Lucida Console" charset="0"/>
                <a:ea typeface="Lucida Console" charset="0"/>
                <a:cs typeface="Lucida Console" charset="0"/>
              </a:rPr>
              <a:t>name</a:t>
            </a:r>
            <a:r>
              <a:rPr lang="de-DE" sz="1000" dirty="0">
                <a:latin typeface="Lucida Console" charset="0"/>
                <a:ea typeface="Lucida Console" charset="0"/>
                <a:cs typeface="Lucida Console" charset="0"/>
              </a:rPr>
              <a:t>&gt;                                            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sz="1000" dirty="0">
                <a:latin typeface="Lucida Console" charset="0"/>
                <a:ea typeface="Lucida Console" charset="0"/>
                <a:cs typeface="Lucida Console" charset="0"/>
              </a:rPr>
              <a:t>        &lt;</a:t>
            </a:r>
            <a:r>
              <a:rPr lang="de-DE" sz="1000" dirty="0" err="1">
                <a:latin typeface="Lucida Console" charset="0"/>
                <a:ea typeface="Lucida Console" charset="0"/>
                <a:cs typeface="Lucida Console" charset="0"/>
              </a:rPr>
              <a:t>description</a:t>
            </a:r>
            <a:r>
              <a:rPr lang="de-DE" sz="1000" dirty="0">
                <a:latin typeface="Lucida Console" charset="0"/>
                <a:ea typeface="Lucida Console" charset="0"/>
                <a:cs typeface="Lucida Console" charset="0"/>
              </a:rPr>
              <a:t>&gt;&lt;</a:t>
            </a:r>
            <a:r>
              <a:rPr lang="de-DE" sz="1000" dirty="0" err="1">
                <a:latin typeface="Lucida Console" charset="0"/>
                <a:ea typeface="Lucida Console" charset="0"/>
                <a:cs typeface="Lucida Console" charset="0"/>
              </a:rPr>
              <a:t>para</a:t>
            </a:r>
            <a:r>
              <a:rPr lang="de-DE" sz="1000" dirty="0">
                <a:latin typeface="Lucida Console" charset="0"/>
                <a:ea typeface="Lucida Console" charset="0"/>
                <a:cs typeface="Lucida Console" charset="0"/>
              </a:rPr>
              <a:t>&gt;Yellow </a:t>
            </a:r>
            <a:r>
              <a:rPr lang="de-DE" sz="1000" dirty="0" err="1">
                <a:latin typeface="Lucida Console" charset="0"/>
                <a:ea typeface="Lucida Console" charset="0"/>
                <a:cs typeface="Lucida Console" charset="0"/>
              </a:rPr>
              <a:t>plums</a:t>
            </a:r>
            <a:r>
              <a:rPr lang="de-DE" sz="1000" dirty="0">
                <a:latin typeface="Lucida Console" charset="0"/>
                <a:ea typeface="Lucida Console" charset="0"/>
                <a:cs typeface="Lucida Console" charset="0"/>
              </a:rPr>
              <a:t>, </a:t>
            </a:r>
            <a:r>
              <a:rPr lang="de-DE" sz="1000" dirty="0" err="1">
                <a:latin typeface="Lucida Console" charset="0"/>
                <a:ea typeface="Lucida Console" charset="0"/>
                <a:cs typeface="Lucida Console" charset="0"/>
              </a:rPr>
              <a:t>habañero</a:t>
            </a:r>
            <a:r>
              <a:rPr lang="de-DE" sz="1000" dirty="0">
                <a:latin typeface="Lucida Console" charset="0"/>
                <a:ea typeface="Lucida Console" charset="0"/>
                <a:cs typeface="Lucida Console" charset="0"/>
              </a:rPr>
              <a:t>, M</a:t>
            </a:r>
            <a:r>
              <a:rPr lang="de-DE" sz="1000" dirty="0" smtClean="0">
                <a:latin typeface="Lucida Console" charset="0"/>
                <a:ea typeface="Lucida Console" charset="0"/>
                <a:cs typeface="Lucida Console" charset="0"/>
              </a:rPr>
              <a:t>eyer </a:t>
            </a:r>
            <a:r>
              <a:rPr lang="de-DE" sz="1000" dirty="0" err="1">
                <a:latin typeface="Lucida Console" charset="0"/>
                <a:ea typeface="Lucida Console" charset="0"/>
                <a:cs typeface="Lucida Console" charset="0"/>
              </a:rPr>
              <a:t>lemons</a:t>
            </a:r>
            <a:r>
              <a:rPr lang="de-DE" sz="1000" dirty="0">
                <a:latin typeface="Lucida Console" charset="0"/>
                <a:ea typeface="Lucida Console" charset="0"/>
                <a:cs typeface="Lucida Console" charset="0"/>
              </a:rPr>
              <a:t>. </a:t>
            </a:r>
            <a:r>
              <a:rPr lang="de-DE" sz="1000" dirty="0" err="1">
                <a:latin typeface="Lucida Console" charset="0"/>
                <a:ea typeface="Lucida Console" charset="0"/>
                <a:cs typeface="Lucida Console" charset="0"/>
              </a:rPr>
              <a:t>Excellent</a:t>
            </a:r>
            <a:r>
              <a:rPr lang="de-DE" sz="1000" dirty="0">
                <a:latin typeface="Lucida Console" charset="0"/>
                <a:ea typeface="Lucida Console" charset="0"/>
                <a:cs typeface="Lucida Console" charset="0"/>
              </a:rPr>
              <a:t> </a:t>
            </a:r>
            <a:r>
              <a:rPr lang="de-DE" sz="1000" dirty="0" err="1" smtClean="0">
                <a:latin typeface="Lucida Console" charset="0"/>
                <a:ea typeface="Lucida Console" charset="0"/>
                <a:cs typeface="Lucida Console" charset="0"/>
              </a:rPr>
              <a:t>with</a:t>
            </a:r>
            <a:r>
              <a:rPr lang="ro-RO" sz="1000" dirty="0" smtClean="0">
                <a:latin typeface="Lucida Console" charset="0"/>
                <a:ea typeface="Lucida Console" charset="0"/>
                <a:cs typeface="Lucida Console" charset="0"/>
              </a:rPr>
              <a:t> </a:t>
            </a:r>
            <a:r>
              <a:rPr lang="ro-RO" sz="1000" dirty="0">
                <a:latin typeface="Lucida Console" charset="0"/>
                <a:ea typeface="Lucida Console" charset="0"/>
                <a:cs typeface="Lucida Console" charset="0"/>
              </a:rPr>
              <a:t>brie.&lt;/para&gt;&lt;/</a:t>
            </a:r>
            <a:r>
              <a:rPr lang="ro-RO" sz="1000" dirty="0" err="1" smtClean="0">
                <a:latin typeface="Lucida Console" charset="0"/>
                <a:ea typeface="Lucida Console" charset="0"/>
                <a:cs typeface="Lucida Console" charset="0"/>
              </a:rPr>
              <a:t>description</a:t>
            </a:r>
            <a:r>
              <a:rPr lang="ro-RO" sz="1000" dirty="0" smtClean="0">
                <a:latin typeface="Lucida Console" charset="0"/>
                <a:ea typeface="Lucida Console" charset="0"/>
                <a:cs typeface="Lucida Console" charset="0"/>
              </a:rPr>
              <a:t>&gt;</a:t>
            </a:r>
          </a:p>
          <a:p>
            <a:pPr marL="0" indent="0">
              <a:spcBef>
                <a:spcPts val="0"/>
              </a:spcBef>
              <a:buNone/>
            </a:pPr>
            <a:r>
              <a:rPr lang="ro-RO" sz="1000" dirty="0" smtClean="0">
                <a:latin typeface="Lucida Console" charset="0"/>
                <a:ea typeface="Lucida Console" charset="0"/>
                <a:cs typeface="Lucida Console" charset="0"/>
              </a:rPr>
              <a:t>        &lt;price&gt;5.25&lt;/price&gt;                                                   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sz="1000" dirty="0" smtClean="0">
                <a:latin typeface="Lucida Console" charset="0"/>
                <a:ea typeface="Lucida Console" charset="0"/>
                <a:cs typeface="Lucida Console" charset="0"/>
              </a:rPr>
              <a:t>      </a:t>
            </a:r>
            <a:r>
              <a:rPr lang="de-DE" sz="1000" dirty="0">
                <a:latin typeface="Lucida Console" charset="0"/>
                <a:ea typeface="Lucida Console" charset="0"/>
                <a:cs typeface="Lucida Console" charset="0"/>
              </a:rPr>
              <a:t>&lt;/item&gt;                                                                 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sz="1000" dirty="0">
                <a:latin typeface="Lucida Console" charset="0"/>
                <a:ea typeface="Lucida Console" charset="0"/>
                <a:cs typeface="Lucida Console" charset="0"/>
              </a:rPr>
              <a:t>      &lt;item</a:t>
            </a:r>
            <a:r>
              <a:rPr lang="de-DE" sz="1000" dirty="0" smtClean="0">
                <a:latin typeface="Lucida Console" charset="0"/>
                <a:ea typeface="Lucida Console" charset="0"/>
                <a:cs typeface="Lucida Console" charset="0"/>
              </a:rPr>
              <a:t>&gt;&lt;</a:t>
            </a:r>
            <a:r>
              <a:rPr lang="de-DE" sz="1000" dirty="0" err="1">
                <a:latin typeface="Lucida Console" charset="0"/>
                <a:ea typeface="Lucida Console" charset="0"/>
                <a:cs typeface="Lucida Console" charset="0"/>
              </a:rPr>
              <a:t>name</a:t>
            </a:r>
            <a:r>
              <a:rPr lang="de-DE" sz="1000" dirty="0">
                <a:latin typeface="Lucida Console" charset="0"/>
                <a:ea typeface="Lucida Console" charset="0"/>
                <a:cs typeface="Lucida Console" charset="0"/>
              </a:rPr>
              <a:t>&gt;Christmas Jam&lt;/</a:t>
            </a:r>
            <a:r>
              <a:rPr lang="de-DE" sz="1000" dirty="0" err="1">
                <a:latin typeface="Lucida Console" charset="0"/>
                <a:ea typeface="Lucida Console" charset="0"/>
                <a:cs typeface="Lucida Console" charset="0"/>
              </a:rPr>
              <a:t>name</a:t>
            </a:r>
            <a:r>
              <a:rPr lang="de-DE" sz="1000" dirty="0">
                <a:latin typeface="Lucida Console" charset="0"/>
                <a:ea typeface="Lucida Console" charset="0"/>
                <a:cs typeface="Lucida Console" charset="0"/>
              </a:rPr>
              <a:t>&gt;                                            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sz="1000" dirty="0">
                <a:latin typeface="Lucida Console" charset="0"/>
                <a:ea typeface="Lucida Console" charset="0"/>
                <a:cs typeface="Lucida Console" charset="0"/>
              </a:rPr>
              <a:t>        &lt;</a:t>
            </a:r>
            <a:r>
              <a:rPr lang="de-DE" sz="1000" dirty="0" err="1">
                <a:latin typeface="Lucida Console" charset="0"/>
                <a:ea typeface="Lucida Console" charset="0"/>
                <a:cs typeface="Lucida Console" charset="0"/>
              </a:rPr>
              <a:t>description</a:t>
            </a:r>
            <a:r>
              <a:rPr lang="de-DE" sz="1000" dirty="0">
                <a:latin typeface="Lucida Console" charset="0"/>
                <a:ea typeface="Lucida Console" charset="0"/>
                <a:cs typeface="Lucida Console" charset="0"/>
              </a:rPr>
              <a:t>&gt;&lt;</a:t>
            </a:r>
            <a:r>
              <a:rPr lang="de-DE" sz="1000" dirty="0" err="1">
                <a:latin typeface="Lucida Console" charset="0"/>
                <a:ea typeface="Lucida Console" charset="0"/>
                <a:cs typeface="Lucida Console" charset="0"/>
              </a:rPr>
              <a:t>para</a:t>
            </a:r>
            <a:r>
              <a:rPr lang="de-DE" sz="1000" dirty="0">
                <a:latin typeface="Lucida Console" charset="0"/>
                <a:ea typeface="Lucida Console" charset="0"/>
                <a:cs typeface="Lucida Console" charset="0"/>
              </a:rPr>
              <a:t>&gt;</a:t>
            </a:r>
            <a:r>
              <a:rPr lang="de-DE" sz="1000" dirty="0" err="1">
                <a:latin typeface="Lucida Console" charset="0"/>
                <a:ea typeface="Lucida Console" charset="0"/>
                <a:cs typeface="Lucida Console" charset="0"/>
              </a:rPr>
              <a:t>Cranberries</a:t>
            </a:r>
            <a:r>
              <a:rPr lang="de-DE" sz="1000" dirty="0">
                <a:latin typeface="Lucida Console" charset="0"/>
                <a:ea typeface="Lucida Console" charset="0"/>
                <a:cs typeface="Lucida Console" charset="0"/>
              </a:rPr>
              <a:t>, oranges, </a:t>
            </a:r>
            <a:r>
              <a:rPr lang="de-DE" sz="1000" dirty="0" err="1">
                <a:latin typeface="Lucida Console" charset="0"/>
                <a:ea typeface="Lucida Console" charset="0"/>
                <a:cs typeface="Lucida Console" charset="0"/>
              </a:rPr>
              <a:t>ginger</a:t>
            </a:r>
            <a:r>
              <a:rPr lang="de-DE" sz="1000" dirty="0">
                <a:latin typeface="Lucida Console" charset="0"/>
                <a:ea typeface="Lucida Console" charset="0"/>
                <a:cs typeface="Lucida Console" charset="0"/>
              </a:rPr>
              <a:t>, </a:t>
            </a:r>
            <a:r>
              <a:rPr lang="de-DE" sz="1000" dirty="0" err="1">
                <a:latin typeface="Lucida Console" charset="0"/>
                <a:ea typeface="Lucida Console" charset="0"/>
                <a:cs typeface="Lucida Console" charset="0"/>
              </a:rPr>
              <a:t>and</a:t>
            </a:r>
            <a:r>
              <a:rPr lang="de-DE" sz="1000" dirty="0">
                <a:latin typeface="Lucida Console" charset="0"/>
                <a:ea typeface="Lucida Console" charset="0"/>
                <a:cs typeface="Lucida Console" charset="0"/>
              </a:rPr>
              <a:t> </a:t>
            </a:r>
            <a:r>
              <a:rPr lang="de-DE" sz="1000" dirty="0" err="1">
                <a:latin typeface="Lucida Console" charset="0"/>
                <a:ea typeface="Lucida Console" charset="0"/>
                <a:cs typeface="Lucida Console" charset="0"/>
              </a:rPr>
              <a:t>cinnamon</a:t>
            </a:r>
            <a:r>
              <a:rPr lang="de-DE" sz="1000" dirty="0">
                <a:latin typeface="Lucida Console" charset="0"/>
                <a:ea typeface="Lucida Console" charset="0"/>
                <a:cs typeface="Lucida Console" charset="0"/>
              </a:rPr>
              <a:t>. </a:t>
            </a:r>
            <a:r>
              <a:rPr lang="de-DE" sz="1000" dirty="0" err="1">
                <a:latin typeface="Lucida Console" charset="0"/>
                <a:ea typeface="Lucida Console" charset="0"/>
                <a:cs typeface="Lucida Console" charset="0"/>
              </a:rPr>
              <a:t>Have</a:t>
            </a:r>
            <a:r>
              <a:rPr lang="de-DE" sz="1000" dirty="0">
                <a:latin typeface="Lucida Console" charset="0"/>
                <a:ea typeface="Lucida Console" charset="0"/>
                <a:cs typeface="Lucida Console" charset="0"/>
              </a:rPr>
              <a:t> </a:t>
            </a:r>
            <a:r>
              <a:rPr lang="de-DE" sz="1000" dirty="0" err="1">
                <a:latin typeface="Lucida Console" charset="0"/>
                <a:ea typeface="Lucida Console" charset="0"/>
                <a:cs typeface="Lucida Console" charset="0"/>
              </a:rPr>
              <a:t>it</a:t>
            </a:r>
            <a:r>
              <a:rPr lang="de-DE" sz="1000" dirty="0">
                <a:latin typeface="Lucida Console" charset="0"/>
                <a:ea typeface="Lucida Console" charset="0"/>
                <a:cs typeface="Lucida Console" charset="0"/>
              </a:rPr>
              <a:t> </a:t>
            </a:r>
            <a:r>
              <a:rPr lang="en-US" sz="1000" dirty="0" smtClean="0">
                <a:latin typeface="Lucida Console" charset="0"/>
                <a:ea typeface="Lucida Console" charset="0"/>
                <a:cs typeface="Lucida Console" charset="0"/>
              </a:rPr>
              <a:t>with your turkey</a:t>
            </a:r>
            <a:r>
              <a:rPr lang="en-US" sz="1000" dirty="0">
                <a:latin typeface="Lucida Console" charset="0"/>
                <a:ea typeface="Lucida Console" charset="0"/>
                <a:cs typeface="Lucida Console" charset="0"/>
              </a:rPr>
              <a:t>!&lt;/para&gt;&lt;/</a:t>
            </a:r>
            <a:r>
              <a:rPr lang="en-US" sz="1000" dirty="0" smtClean="0">
                <a:latin typeface="Lucida Console" charset="0"/>
                <a:ea typeface="Lucida Console" charset="0"/>
                <a:cs typeface="Lucida Console" charset="0"/>
              </a:rPr>
              <a:t>description&gt;</a:t>
            </a:r>
          </a:p>
          <a:p>
            <a:pPr marL="0" indent="0">
              <a:spcBef>
                <a:spcPts val="0"/>
              </a:spcBef>
              <a:buNone/>
            </a:pPr>
            <a:r>
              <a:rPr lang="ro-RO" sz="1000" dirty="0" smtClean="0">
                <a:latin typeface="Lucida Console" charset="0"/>
                <a:ea typeface="Lucida Console" charset="0"/>
                <a:cs typeface="Lucida Console" charset="0"/>
              </a:rPr>
              <a:t>        &lt;price&gt;6.00&lt;/price&gt;                                                   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sz="1000" dirty="0" smtClean="0">
                <a:latin typeface="Lucida Console" charset="0"/>
                <a:ea typeface="Lucida Console" charset="0"/>
                <a:cs typeface="Lucida Console" charset="0"/>
              </a:rPr>
              <a:t>      </a:t>
            </a:r>
            <a:r>
              <a:rPr lang="de-DE" sz="1000" dirty="0">
                <a:latin typeface="Lucida Console" charset="0"/>
                <a:ea typeface="Lucida Console" charset="0"/>
                <a:cs typeface="Lucida Console" charset="0"/>
              </a:rPr>
              <a:t>&lt;/item&gt;                                                                 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sz="1000" dirty="0">
                <a:latin typeface="Lucida Console" charset="0"/>
                <a:ea typeface="Lucida Console" charset="0"/>
                <a:cs typeface="Lucida Console" charset="0"/>
              </a:rPr>
              <a:t>    &lt;/</a:t>
            </a:r>
            <a:r>
              <a:rPr lang="de-DE" sz="1000" dirty="0" err="1">
                <a:latin typeface="Lucida Console" charset="0"/>
                <a:ea typeface="Lucida Console" charset="0"/>
                <a:cs typeface="Lucida Console" charset="0"/>
              </a:rPr>
              <a:t>items</a:t>
            </a:r>
            <a:r>
              <a:rPr lang="de-DE" sz="1000" dirty="0">
                <a:latin typeface="Lucida Console" charset="0"/>
                <a:ea typeface="Lucida Console" charset="0"/>
                <a:cs typeface="Lucida Console" charset="0"/>
              </a:rPr>
              <a:t>&gt;                                                                  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sz="1000" dirty="0">
                <a:latin typeface="Lucida Console" charset="0"/>
                <a:ea typeface="Lucida Console" charset="0"/>
                <a:cs typeface="Lucida Console" charset="0"/>
              </a:rPr>
              <a:t>  &lt;/</a:t>
            </a:r>
            <a:r>
              <a:rPr lang="de-DE" sz="1000" dirty="0" err="1">
                <a:latin typeface="Lucida Console" charset="0"/>
                <a:ea typeface="Lucida Console" charset="0"/>
                <a:cs typeface="Lucida Console" charset="0"/>
              </a:rPr>
              <a:t>group</a:t>
            </a:r>
            <a:r>
              <a:rPr lang="de-DE" sz="1000" dirty="0">
                <a:latin typeface="Lucida Console" charset="0"/>
                <a:ea typeface="Lucida Console" charset="0"/>
                <a:cs typeface="Lucida Console" charset="0"/>
              </a:rPr>
              <a:t>&gt;                                                                    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sz="1000" dirty="0">
                <a:latin typeface="Lucida Console" charset="0"/>
                <a:ea typeface="Lucida Console" charset="0"/>
                <a:cs typeface="Lucida Console" charset="0"/>
              </a:rPr>
              <a:t>  &lt;</a:t>
            </a:r>
            <a:r>
              <a:rPr lang="de-DE" sz="1000" dirty="0" err="1">
                <a:latin typeface="Lucida Console" charset="0"/>
                <a:ea typeface="Lucida Console" charset="0"/>
                <a:cs typeface="Lucida Console" charset="0"/>
              </a:rPr>
              <a:t>group</a:t>
            </a:r>
            <a:r>
              <a:rPr lang="de-DE" sz="1000" dirty="0" smtClean="0">
                <a:latin typeface="Lucida Console" charset="0"/>
                <a:ea typeface="Lucida Console" charset="0"/>
                <a:cs typeface="Lucida Console" charset="0"/>
              </a:rPr>
              <a:t>&gt;&lt;</a:t>
            </a:r>
            <a:r>
              <a:rPr lang="de-DE" sz="1000" dirty="0">
                <a:latin typeface="Lucida Console" charset="0"/>
                <a:ea typeface="Lucida Console" charset="0"/>
                <a:cs typeface="Lucida Console" charset="0"/>
              </a:rPr>
              <a:t>title&gt;</a:t>
            </a:r>
            <a:r>
              <a:rPr lang="de-DE" sz="1000" dirty="0" err="1">
                <a:latin typeface="Lucida Console" charset="0"/>
                <a:ea typeface="Lucida Console" charset="0"/>
                <a:cs typeface="Lucida Console" charset="0"/>
              </a:rPr>
              <a:t>Jellies</a:t>
            </a:r>
            <a:r>
              <a:rPr lang="de-DE" sz="1000" dirty="0">
                <a:latin typeface="Lucida Console" charset="0"/>
                <a:ea typeface="Lucida Console" charset="0"/>
                <a:cs typeface="Lucida Console" charset="0"/>
              </a:rPr>
              <a:t>&lt;/title&gt;                                                    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sz="1000" dirty="0">
                <a:latin typeface="Lucida Console" charset="0"/>
                <a:ea typeface="Lucida Console" charset="0"/>
                <a:cs typeface="Lucida Console" charset="0"/>
              </a:rPr>
              <a:t>    &lt;</a:t>
            </a:r>
            <a:r>
              <a:rPr lang="de-DE" sz="1000" dirty="0" err="1">
                <a:latin typeface="Lucida Console" charset="0"/>
                <a:ea typeface="Lucida Console" charset="0"/>
                <a:cs typeface="Lucida Console" charset="0"/>
              </a:rPr>
              <a:t>description</a:t>
            </a:r>
            <a:r>
              <a:rPr lang="de-DE" sz="1000" dirty="0">
                <a:latin typeface="Lucida Console" charset="0"/>
                <a:ea typeface="Lucida Console" charset="0"/>
                <a:cs typeface="Lucida Console" charset="0"/>
              </a:rPr>
              <a:t>&gt;&lt;</a:t>
            </a:r>
            <a:r>
              <a:rPr lang="de-DE" sz="1000" dirty="0" err="1">
                <a:latin typeface="Lucida Console" charset="0"/>
                <a:ea typeface="Lucida Console" charset="0"/>
                <a:cs typeface="Lucida Console" charset="0"/>
              </a:rPr>
              <a:t>para</a:t>
            </a:r>
            <a:r>
              <a:rPr lang="de-DE" sz="1000" dirty="0">
                <a:latin typeface="Lucida Console" charset="0"/>
                <a:ea typeface="Lucida Console" charset="0"/>
                <a:cs typeface="Lucida Console" charset="0"/>
              </a:rPr>
              <a:t>&gt;</a:t>
            </a:r>
            <a:r>
              <a:rPr lang="de-DE" sz="1000" dirty="0" err="1">
                <a:latin typeface="Lucida Console" charset="0"/>
                <a:ea typeface="Lucida Console" charset="0"/>
                <a:cs typeface="Lucida Console" charset="0"/>
              </a:rPr>
              <a:t>Jellies</a:t>
            </a:r>
            <a:r>
              <a:rPr lang="de-DE" sz="1000" dirty="0">
                <a:latin typeface="Lucida Console" charset="0"/>
                <a:ea typeface="Lucida Console" charset="0"/>
                <a:cs typeface="Lucida Console" charset="0"/>
              </a:rPr>
              <a:t> </a:t>
            </a:r>
            <a:r>
              <a:rPr lang="de-DE" sz="1000" dirty="0" err="1">
                <a:latin typeface="Lucida Console" charset="0"/>
                <a:ea typeface="Lucida Console" charset="0"/>
                <a:cs typeface="Lucida Console" charset="0"/>
              </a:rPr>
              <a:t>are</a:t>
            </a:r>
            <a:r>
              <a:rPr lang="de-DE" sz="1000" dirty="0">
                <a:latin typeface="Lucida Console" charset="0"/>
                <a:ea typeface="Lucida Console" charset="0"/>
                <a:cs typeface="Lucida Console" charset="0"/>
              </a:rPr>
              <a:t> </a:t>
            </a:r>
            <a:r>
              <a:rPr lang="de-DE" sz="1000" dirty="0" err="1">
                <a:latin typeface="Lucida Console" charset="0"/>
                <a:ea typeface="Lucida Console" charset="0"/>
                <a:cs typeface="Lucida Console" charset="0"/>
              </a:rPr>
              <a:t>strained</a:t>
            </a:r>
            <a:r>
              <a:rPr lang="de-DE" sz="1000" dirty="0">
                <a:latin typeface="Lucida Console" charset="0"/>
                <a:ea typeface="Lucida Console" charset="0"/>
                <a:cs typeface="Lucida Console" charset="0"/>
              </a:rPr>
              <a:t> </a:t>
            </a:r>
            <a:r>
              <a:rPr lang="de-DE" sz="1000" dirty="0" err="1">
                <a:latin typeface="Lucida Console" charset="0"/>
                <a:ea typeface="Lucida Console" charset="0"/>
                <a:cs typeface="Lucida Console" charset="0"/>
              </a:rPr>
              <a:t>and</a:t>
            </a:r>
            <a:r>
              <a:rPr lang="de-DE" sz="1000" dirty="0">
                <a:latin typeface="Lucida Console" charset="0"/>
                <a:ea typeface="Lucida Console" charset="0"/>
                <a:cs typeface="Lucida Console" charset="0"/>
              </a:rPr>
              <a:t> </a:t>
            </a:r>
            <a:r>
              <a:rPr lang="de-DE" sz="1000" dirty="0" err="1">
                <a:latin typeface="Lucida Console" charset="0"/>
                <a:ea typeface="Lucida Console" charset="0"/>
                <a:cs typeface="Lucida Console" charset="0"/>
              </a:rPr>
              <a:t>no</a:t>
            </a:r>
            <a:r>
              <a:rPr lang="de-DE" sz="1000" dirty="0">
                <a:latin typeface="Lucida Console" charset="0"/>
                <a:ea typeface="Lucida Console" charset="0"/>
                <a:cs typeface="Lucida Console" charset="0"/>
              </a:rPr>
              <a:t> </a:t>
            </a:r>
            <a:r>
              <a:rPr lang="de-DE" sz="1000" dirty="0" err="1">
                <a:latin typeface="Lucida Console" charset="0"/>
                <a:ea typeface="Lucida Console" charset="0"/>
                <a:cs typeface="Lucida Console" charset="0"/>
              </a:rPr>
              <a:t>longer</a:t>
            </a:r>
            <a:r>
              <a:rPr lang="de-DE" sz="1000" dirty="0">
                <a:latin typeface="Lucida Console" charset="0"/>
                <a:ea typeface="Lucida Console" charset="0"/>
                <a:cs typeface="Lucida Console" charset="0"/>
              </a:rPr>
              <a:t> </a:t>
            </a:r>
            <a:r>
              <a:rPr lang="de-DE" sz="1000" dirty="0" err="1">
                <a:latin typeface="Lucida Console" charset="0"/>
                <a:ea typeface="Lucida Console" charset="0"/>
                <a:cs typeface="Lucida Console" charset="0"/>
              </a:rPr>
              <a:t>contain</a:t>
            </a:r>
            <a:r>
              <a:rPr lang="de-DE" sz="1000" dirty="0">
                <a:latin typeface="Lucida Console" charset="0"/>
                <a:ea typeface="Lucida Console" charset="0"/>
                <a:cs typeface="Lucida Console" charset="0"/>
              </a:rPr>
              <a:t> </a:t>
            </a:r>
            <a:r>
              <a:rPr lang="de-DE" sz="1000" dirty="0" err="1">
                <a:latin typeface="Lucida Console" charset="0"/>
                <a:ea typeface="Lucida Console" charset="0"/>
                <a:cs typeface="Lucida Console" charset="0"/>
              </a:rPr>
              <a:t>fruit</a:t>
            </a:r>
            <a:r>
              <a:rPr lang="de-DE" sz="1000" dirty="0">
                <a:latin typeface="Lucida Console" charset="0"/>
                <a:ea typeface="Lucida Console" charset="0"/>
                <a:cs typeface="Lucida Console" charset="0"/>
              </a:rPr>
              <a:t> </a:t>
            </a:r>
            <a:r>
              <a:rPr lang="de-DE" sz="1000" dirty="0" err="1">
                <a:latin typeface="Lucida Console" charset="0"/>
                <a:ea typeface="Lucida Console" charset="0"/>
                <a:cs typeface="Lucida Console" charset="0"/>
              </a:rPr>
              <a:t>pulp</a:t>
            </a:r>
            <a:r>
              <a:rPr lang="de-DE" sz="1000" dirty="0" smtClean="0">
                <a:latin typeface="Lucida Console" charset="0"/>
                <a:ea typeface="Lucida Console" charset="0"/>
                <a:cs typeface="Lucida Console" charset="0"/>
              </a:rPr>
              <a:t>.&lt;/</a:t>
            </a:r>
            <a:r>
              <a:rPr lang="ro-RO" sz="1000" dirty="0" smtClean="0">
                <a:latin typeface="Lucida Console" charset="0"/>
                <a:ea typeface="Lucida Console" charset="0"/>
                <a:cs typeface="Lucida Console" charset="0"/>
              </a:rPr>
              <a:t>para</a:t>
            </a:r>
            <a:r>
              <a:rPr lang="ro-RO" sz="1000" dirty="0">
                <a:latin typeface="Lucida Console" charset="0"/>
                <a:ea typeface="Lucida Console" charset="0"/>
                <a:cs typeface="Lucida Console" charset="0"/>
              </a:rPr>
              <a:t>&gt;&lt;/</a:t>
            </a:r>
            <a:r>
              <a:rPr lang="ro-RO" sz="1000" dirty="0" err="1">
                <a:latin typeface="Lucida Console" charset="0"/>
                <a:ea typeface="Lucida Console" charset="0"/>
                <a:cs typeface="Lucida Console" charset="0"/>
              </a:rPr>
              <a:t>description</a:t>
            </a:r>
            <a:r>
              <a:rPr lang="ro-RO" sz="1000" dirty="0" smtClean="0">
                <a:latin typeface="Lucida Console" charset="0"/>
                <a:ea typeface="Lucida Console" charset="0"/>
                <a:cs typeface="Lucida Console" charset="0"/>
              </a:rPr>
              <a:t>&gt;</a:t>
            </a:r>
            <a:endParaRPr lang="ro-RO" sz="10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sz="1000" dirty="0">
                <a:latin typeface="Lucida Console" charset="0"/>
                <a:ea typeface="Lucida Console" charset="0"/>
                <a:cs typeface="Lucida Console" charset="0"/>
              </a:rPr>
              <a:t>    &lt;</a:t>
            </a:r>
            <a:r>
              <a:rPr lang="de-DE" sz="1000" dirty="0" err="1">
                <a:latin typeface="Lucida Console" charset="0"/>
                <a:ea typeface="Lucida Console" charset="0"/>
                <a:cs typeface="Lucida Console" charset="0"/>
              </a:rPr>
              <a:t>items</a:t>
            </a:r>
            <a:r>
              <a:rPr lang="de-DE" sz="1000" dirty="0" smtClean="0">
                <a:latin typeface="Lucida Console" charset="0"/>
                <a:ea typeface="Lucida Console" charset="0"/>
                <a:cs typeface="Lucida Console" charset="0"/>
              </a:rPr>
              <a:t>&gt;</a:t>
            </a:r>
            <a:endParaRPr lang="de-DE" sz="10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sz="1000" dirty="0">
                <a:latin typeface="Lucida Console" charset="0"/>
                <a:ea typeface="Lucida Console" charset="0"/>
                <a:cs typeface="Lucida Console" charset="0"/>
              </a:rPr>
              <a:t>      &lt;item</a:t>
            </a:r>
            <a:r>
              <a:rPr lang="de-DE" sz="1000" dirty="0" smtClean="0">
                <a:latin typeface="Lucida Console" charset="0"/>
                <a:ea typeface="Lucida Console" charset="0"/>
                <a:cs typeface="Lucida Console" charset="0"/>
              </a:rPr>
              <a:t>&gt;&lt;</a:t>
            </a:r>
            <a:r>
              <a:rPr lang="de-DE" sz="1000" dirty="0" err="1">
                <a:latin typeface="Lucida Console" charset="0"/>
                <a:ea typeface="Lucida Console" charset="0"/>
                <a:cs typeface="Lucida Console" charset="0"/>
              </a:rPr>
              <a:t>name</a:t>
            </a:r>
            <a:r>
              <a:rPr lang="de-DE" sz="1000" dirty="0">
                <a:latin typeface="Lucida Console" charset="0"/>
                <a:ea typeface="Lucida Console" charset="0"/>
                <a:cs typeface="Lucida Console" charset="0"/>
              </a:rPr>
              <a:t>&gt;Hot </a:t>
            </a:r>
            <a:r>
              <a:rPr lang="de-DE" sz="1000" dirty="0" err="1">
                <a:latin typeface="Lucida Console" charset="0"/>
                <a:ea typeface="Lucida Console" charset="0"/>
                <a:cs typeface="Lucida Console" charset="0"/>
              </a:rPr>
              <a:t>Quince</a:t>
            </a:r>
            <a:r>
              <a:rPr lang="de-DE" sz="1000" dirty="0">
                <a:latin typeface="Lucida Console" charset="0"/>
                <a:ea typeface="Lucida Console" charset="0"/>
                <a:cs typeface="Lucida Console" charset="0"/>
              </a:rPr>
              <a:t>&lt;/</a:t>
            </a:r>
            <a:r>
              <a:rPr lang="de-DE" sz="1000" dirty="0" err="1">
                <a:latin typeface="Lucida Console" charset="0"/>
                <a:ea typeface="Lucida Console" charset="0"/>
                <a:cs typeface="Lucida Console" charset="0"/>
              </a:rPr>
              <a:t>name</a:t>
            </a:r>
            <a:r>
              <a:rPr lang="de-DE" sz="1000" dirty="0" smtClean="0">
                <a:latin typeface="Lucida Console" charset="0"/>
                <a:ea typeface="Lucida Console" charset="0"/>
                <a:cs typeface="Lucida Console" charset="0"/>
              </a:rPr>
              <a:t>&gt;...                                                 </a:t>
            </a:r>
            <a:endParaRPr lang="de-DE" sz="10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sz="1000" dirty="0">
                <a:latin typeface="Lucida Console" charset="0"/>
                <a:ea typeface="Lucida Console" charset="0"/>
                <a:cs typeface="Lucida Console" charset="0"/>
              </a:rPr>
              <a:t>        </a:t>
            </a:r>
            <a:endParaRPr lang="en-US" sz="1000" dirty="0">
              <a:latin typeface="Lucida Console" charset="0"/>
              <a:ea typeface="Lucida Console" charset="0"/>
              <a:cs typeface="Lucida Console" charset="0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EA674-7320-974B-B0D1-C055C86FBD27}" type="datetime1">
              <a:rPr lang="en-US" smtClean="0"/>
              <a:t>8/14/17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@mathling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0585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Mechanics: Abstract Syntax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Define XSD with certain conventions:</a:t>
            </a:r>
          </a:p>
          <a:p>
            <a:pPr lvl="1"/>
            <a:r>
              <a:rPr lang="en-US" dirty="0" smtClean="0"/>
              <a:t>Allowable roots as global elements</a:t>
            </a:r>
          </a:p>
          <a:p>
            <a:pPr lvl="1"/>
            <a:r>
              <a:rPr lang="en-US" dirty="0" smtClean="0"/>
              <a:t>Type names as named types</a:t>
            </a:r>
          </a:p>
          <a:p>
            <a:pPr lvl="1"/>
            <a:r>
              <a:rPr lang="en-US" dirty="0" smtClean="0"/>
              <a:t>Case names as local elements, </a:t>
            </a:r>
            <a:r>
              <a:rPr lang="en-US" dirty="0" err="1" smtClean="0"/>
              <a:t>maxOccurs</a:t>
            </a:r>
            <a:r>
              <a:rPr lang="en-US" dirty="0" smtClean="0"/>
              <a:t>=0|1</a:t>
            </a:r>
            <a:endParaRPr lang="en-US" dirty="0"/>
          </a:p>
          <a:p>
            <a:pPr lvl="1"/>
            <a:r>
              <a:rPr lang="en-US" dirty="0" smtClean="0"/>
              <a:t>Lists as naming convention xxx-list</a:t>
            </a:r>
          </a:p>
          <a:p>
            <a:pPr lvl="2"/>
            <a:r>
              <a:rPr lang="en-US" dirty="0" smtClean="0"/>
              <a:t>Single child element 0, unbounded</a:t>
            </a:r>
          </a:p>
          <a:p>
            <a:r>
              <a:rPr lang="en-US" dirty="0" smtClean="0"/>
              <a:t>Difficulties</a:t>
            </a:r>
          </a:p>
          <a:p>
            <a:pPr lvl="1"/>
            <a:r>
              <a:rPr lang="en-US" dirty="0" smtClean="0"/>
              <a:t>Cross-classification</a:t>
            </a:r>
            <a:endParaRPr lang="en-US" dirty="0"/>
          </a:p>
          <a:p>
            <a:pPr lvl="1"/>
            <a:r>
              <a:rPr lang="en-US" dirty="0" smtClean="0"/>
              <a:t>Partial structural inheritance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D156D-23A4-F34B-8788-C16A1658D3C1}" type="datetime1">
              <a:rPr lang="en-US" smtClean="0"/>
              <a:t>8/14/17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@mathling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5354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Abstract Geometry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EA674-7320-974B-B0D1-C055C86FBD27}" type="datetime1">
              <a:rPr lang="en-US" smtClean="0"/>
              <a:t>8/14/17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@mathling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1867" y="1817688"/>
            <a:ext cx="6250092" cy="4094162"/>
          </a:xfrm>
        </p:spPr>
      </p:pic>
      <p:cxnSp>
        <p:nvCxnSpPr>
          <p:cNvPr id="9" name="Straight Arrow Connector 8"/>
          <p:cNvCxnSpPr/>
          <p:nvPr/>
        </p:nvCxnSpPr>
        <p:spPr>
          <a:xfrm>
            <a:off x="3031436" y="2152614"/>
            <a:ext cx="890431" cy="417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679714" y="1967948"/>
            <a:ext cx="1351722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mtClean="0">
                <a:solidFill>
                  <a:srgbClr val="FF0000"/>
                </a:solidFill>
              </a:rPr>
              <a:t>Header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386529" y="3233429"/>
            <a:ext cx="1351722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mtClean="0">
                <a:solidFill>
                  <a:srgbClr val="FF0000"/>
                </a:solidFill>
              </a:rPr>
              <a:t>Line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79714" y="3660811"/>
            <a:ext cx="1351722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Body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3044689" y="3841300"/>
            <a:ext cx="890431" cy="417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Arrow Connector 2"/>
          <p:cNvCxnSpPr>
            <a:stCxn id="11" idx="1"/>
          </p:cNvCxnSpPr>
          <p:nvPr/>
        </p:nvCxnSpPr>
        <p:spPr>
          <a:xfrm flipH="1">
            <a:off x="9760226" y="3418095"/>
            <a:ext cx="626303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9084365" y="1316198"/>
            <a:ext cx="1351722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Column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7" name="Straight Arrow Connector 16"/>
          <p:cNvCxnSpPr>
            <a:stCxn id="16" idx="2"/>
          </p:cNvCxnSpPr>
          <p:nvPr/>
        </p:nvCxnSpPr>
        <p:spPr>
          <a:xfrm flipH="1">
            <a:off x="8994913" y="1685530"/>
            <a:ext cx="765313" cy="142541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978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972273" y="1883884"/>
            <a:ext cx="5937813" cy="4027338"/>
          </a:xfrm>
        </p:spPr>
        <p:txBody>
          <a:bodyPr>
            <a:normAutofit fontScale="92500" lnSpcReduction="1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de-DE" sz="1200" dirty="0" smtClean="0">
                <a:latin typeface="Lucida Console" charset="0"/>
                <a:ea typeface="Lucida Console" charset="0"/>
                <a:cs typeface="Lucida Console" charset="0"/>
              </a:rPr>
              <a:t>&lt;</a:t>
            </a:r>
            <a:r>
              <a:rPr lang="de-DE" sz="1200" dirty="0" err="1">
                <a:latin typeface="Lucida Console" charset="0"/>
                <a:ea typeface="Lucida Console" charset="0"/>
                <a:cs typeface="Lucida Console" charset="0"/>
              </a:rPr>
              <a:t>xs:complexType</a:t>
            </a:r>
            <a:r>
              <a:rPr lang="de-DE" sz="1200" dirty="0">
                <a:latin typeface="Lucida Console" charset="0"/>
                <a:ea typeface="Lucida Console" charset="0"/>
                <a:cs typeface="Lucida Console" charset="0"/>
              </a:rPr>
              <a:t> </a:t>
            </a:r>
            <a:r>
              <a:rPr lang="de-DE" sz="1200" dirty="0" err="1" smtClean="0">
                <a:latin typeface="Lucida Console" charset="0"/>
                <a:ea typeface="Lucida Console" charset="0"/>
                <a:cs typeface="Lucida Console" charset="0"/>
              </a:rPr>
              <a:t>name</a:t>
            </a:r>
            <a:r>
              <a:rPr lang="de-DE" sz="1200" dirty="0" smtClean="0">
                <a:latin typeface="Lucida Console" charset="0"/>
                <a:ea typeface="Lucida Console" charset="0"/>
                <a:cs typeface="Lucida Console" charset="0"/>
              </a:rPr>
              <a:t>=“page-list"&gt;</a:t>
            </a:r>
            <a:endParaRPr lang="de-DE" sz="12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sz="1200" dirty="0">
                <a:latin typeface="Lucida Console" charset="0"/>
                <a:ea typeface="Lucida Console" charset="0"/>
                <a:cs typeface="Lucida Console" charset="0"/>
              </a:rPr>
              <a:t>  &lt;</a:t>
            </a:r>
            <a:r>
              <a:rPr lang="de-DE" sz="1200" dirty="0" err="1" smtClean="0">
                <a:latin typeface="Lucida Console" charset="0"/>
                <a:ea typeface="Lucida Console" charset="0"/>
                <a:cs typeface="Lucida Console" charset="0"/>
              </a:rPr>
              <a:t>xs:annotation</a:t>
            </a:r>
            <a:r>
              <a:rPr lang="de-DE" sz="1200" dirty="0" smtClean="0">
                <a:latin typeface="Lucida Console" charset="0"/>
                <a:ea typeface="Lucida Console" charset="0"/>
                <a:cs typeface="Lucida Console" charset="0"/>
              </a:rPr>
              <a:t>&gt;&lt;</a:t>
            </a:r>
            <a:r>
              <a:rPr lang="de-DE" sz="1200" dirty="0" err="1" smtClean="0">
                <a:latin typeface="Lucida Console" charset="0"/>
                <a:ea typeface="Lucida Console" charset="0"/>
                <a:cs typeface="Lucida Console" charset="0"/>
              </a:rPr>
              <a:t>xs:appinfo</a:t>
            </a:r>
            <a:r>
              <a:rPr lang="de-DE" sz="1200" dirty="0" smtClean="0">
                <a:latin typeface="Lucida Console" charset="0"/>
                <a:ea typeface="Lucida Console" charset="0"/>
                <a:cs typeface="Lucida Console" charset="0"/>
              </a:rPr>
              <a:t>&gt;</a:t>
            </a:r>
            <a:endParaRPr lang="de-DE" sz="12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200" dirty="0">
                <a:latin typeface="Lucida Console" charset="0"/>
                <a:ea typeface="Lucida Console" charset="0"/>
                <a:cs typeface="Lucida Console" charset="0"/>
              </a:rPr>
              <a:t>      &lt;</a:t>
            </a:r>
            <a:r>
              <a:rPr lang="en-US" sz="1200" dirty="0" err="1">
                <a:latin typeface="Lucida Console" charset="0"/>
                <a:ea typeface="Lucida Console" charset="0"/>
                <a:cs typeface="Lucida Console" charset="0"/>
              </a:rPr>
              <a:t>ag:orientation</a:t>
            </a:r>
            <a:r>
              <a:rPr lang="en-US" sz="1200" dirty="0">
                <a:latin typeface="Lucida Console" charset="0"/>
                <a:ea typeface="Lucida Console" charset="0"/>
                <a:cs typeface="Lucida Console" charset="0"/>
              </a:rPr>
              <a:t>&gt;</a:t>
            </a:r>
            <a:r>
              <a:rPr lang="en-US" sz="1200" dirty="0" err="1">
                <a:latin typeface="Lucida Console" charset="0"/>
                <a:ea typeface="Lucida Console" charset="0"/>
                <a:cs typeface="Lucida Console" charset="0"/>
              </a:rPr>
              <a:t>depthwards</a:t>
            </a:r>
            <a:r>
              <a:rPr lang="en-US" sz="1200" dirty="0">
                <a:latin typeface="Lucida Console" charset="0"/>
                <a:ea typeface="Lucida Console" charset="0"/>
                <a:cs typeface="Lucida Console" charset="0"/>
              </a:rPr>
              <a:t>&lt;/</a:t>
            </a:r>
            <a:r>
              <a:rPr lang="en-US" sz="1200" dirty="0" err="1" smtClean="0">
                <a:latin typeface="Lucida Console" charset="0"/>
                <a:ea typeface="Lucida Console" charset="0"/>
                <a:cs typeface="Lucida Console" charset="0"/>
              </a:rPr>
              <a:t>ag:orientation</a:t>
            </a:r>
            <a:r>
              <a:rPr lang="en-US" sz="1200" dirty="0" smtClean="0">
                <a:latin typeface="Lucida Console" charset="0"/>
                <a:ea typeface="Lucida Console" charset="0"/>
                <a:cs typeface="Lucida Console" charset="0"/>
              </a:rPr>
              <a:t>&gt;</a:t>
            </a:r>
            <a:endParaRPr lang="en-US" sz="12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200" dirty="0">
                <a:latin typeface="Lucida Console" charset="0"/>
                <a:ea typeface="Lucida Console" charset="0"/>
                <a:cs typeface="Lucida Console" charset="0"/>
              </a:rPr>
              <a:t>      &lt;</a:t>
            </a:r>
            <a:r>
              <a:rPr lang="en-US" sz="1200" dirty="0" err="1">
                <a:latin typeface="Lucida Console" charset="0"/>
                <a:ea typeface="Lucida Console" charset="0"/>
                <a:cs typeface="Lucida Console" charset="0"/>
              </a:rPr>
              <a:t>ag:direction</a:t>
            </a:r>
            <a:r>
              <a:rPr lang="en-US" sz="1200" dirty="0">
                <a:latin typeface="Lucida Console" charset="0"/>
                <a:ea typeface="Lucida Console" charset="0"/>
                <a:cs typeface="Lucida Console" charset="0"/>
              </a:rPr>
              <a:t>&gt;forwards&lt;/</a:t>
            </a:r>
            <a:r>
              <a:rPr lang="en-US" sz="1200" dirty="0" err="1" smtClean="0">
                <a:latin typeface="Lucida Console" charset="0"/>
                <a:ea typeface="Lucida Console" charset="0"/>
                <a:cs typeface="Lucida Console" charset="0"/>
              </a:rPr>
              <a:t>ag:direction</a:t>
            </a:r>
            <a:r>
              <a:rPr lang="en-US" sz="1200" dirty="0" smtClean="0">
                <a:latin typeface="Lucida Console" charset="0"/>
                <a:ea typeface="Lucida Console" charset="0"/>
                <a:cs typeface="Lucida Console" charset="0"/>
              </a:rPr>
              <a:t>&gt;</a:t>
            </a:r>
            <a:endParaRPr lang="en-US" sz="12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200" dirty="0">
                <a:latin typeface="Lucida Console" charset="0"/>
                <a:ea typeface="Lucida Console" charset="0"/>
                <a:cs typeface="Lucida Console" charset="0"/>
              </a:rPr>
              <a:t>      &lt;</a:t>
            </a:r>
            <a:r>
              <a:rPr lang="en-US" sz="1200" dirty="0" err="1">
                <a:latin typeface="Lucida Console" charset="0"/>
                <a:ea typeface="Lucida Console" charset="0"/>
                <a:cs typeface="Lucida Console" charset="0"/>
              </a:rPr>
              <a:t>ag:extent</a:t>
            </a:r>
            <a:r>
              <a:rPr lang="en-US" sz="1200" dirty="0">
                <a:latin typeface="Lucida Console" charset="0"/>
                <a:ea typeface="Lucida Console" charset="0"/>
                <a:cs typeface="Lucida Console" charset="0"/>
              </a:rPr>
              <a:t> thickness="</a:t>
            </a:r>
            <a:r>
              <a:rPr lang="en-US" sz="1200" dirty="0" smtClean="0">
                <a:latin typeface="Lucida Console" charset="0"/>
                <a:ea typeface="Lucida Console" charset="0"/>
                <a:cs typeface="Lucida Console" charset="0"/>
              </a:rPr>
              <a:t>1layer+INF”/&gt;</a:t>
            </a:r>
            <a:endParaRPr lang="en-US" sz="12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sz="1200" dirty="0">
                <a:latin typeface="Lucida Console" charset="0"/>
                <a:ea typeface="Lucida Console" charset="0"/>
                <a:cs typeface="Lucida Console" charset="0"/>
              </a:rPr>
              <a:t>  </a:t>
            </a:r>
            <a:r>
              <a:rPr lang="de-DE" sz="1200" dirty="0" smtClean="0">
                <a:latin typeface="Lucida Console" charset="0"/>
                <a:ea typeface="Lucida Console" charset="0"/>
                <a:cs typeface="Lucida Console" charset="0"/>
              </a:rPr>
              <a:t>&lt;/</a:t>
            </a:r>
            <a:r>
              <a:rPr lang="de-DE" sz="1200" dirty="0" err="1" smtClean="0">
                <a:latin typeface="Lucida Console" charset="0"/>
                <a:ea typeface="Lucida Console" charset="0"/>
                <a:cs typeface="Lucida Console" charset="0"/>
              </a:rPr>
              <a:t>xs:appinfo</a:t>
            </a:r>
            <a:r>
              <a:rPr lang="de-DE" sz="1200" dirty="0" smtClean="0">
                <a:latin typeface="Lucida Console" charset="0"/>
                <a:ea typeface="Lucida Console" charset="0"/>
                <a:cs typeface="Lucida Console" charset="0"/>
              </a:rPr>
              <a:t>&gt;&lt;/</a:t>
            </a:r>
            <a:r>
              <a:rPr lang="de-DE" sz="1200" dirty="0" err="1" smtClean="0">
                <a:latin typeface="Lucida Console" charset="0"/>
                <a:ea typeface="Lucida Console" charset="0"/>
                <a:cs typeface="Lucida Console" charset="0"/>
              </a:rPr>
              <a:t>xs:annotation</a:t>
            </a:r>
            <a:r>
              <a:rPr lang="de-DE" sz="1200" dirty="0" smtClean="0">
                <a:latin typeface="Lucida Console" charset="0"/>
                <a:ea typeface="Lucida Console" charset="0"/>
                <a:cs typeface="Lucida Console" charset="0"/>
              </a:rPr>
              <a:t>&gt;</a:t>
            </a:r>
            <a:endParaRPr lang="de-DE" sz="12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sz="1200" dirty="0">
                <a:latin typeface="Lucida Console" charset="0"/>
                <a:ea typeface="Lucida Console" charset="0"/>
                <a:cs typeface="Lucida Console" charset="0"/>
              </a:rPr>
              <a:t>  &lt;</a:t>
            </a:r>
            <a:r>
              <a:rPr lang="de-DE" sz="1200" dirty="0" err="1" smtClean="0">
                <a:latin typeface="Lucida Console" charset="0"/>
                <a:ea typeface="Lucida Console" charset="0"/>
                <a:cs typeface="Lucida Console" charset="0"/>
              </a:rPr>
              <a:t>xs:sequence</a:t>
            </a:r>
            <a:r>
              <a:rPr lang="de-DE" sz="1200" dirty="0" smtClean="0">
                <a:latin typeface="Lucida Console" charset="0"/>
                <a:ea typeface="Lucida Console" charset="0"/>
                <a:cs typeface="Lucida Console" charset="0"/>
              </a:rPr>
              <a:t>&gt;</a:t>
            </a:r>
            <a:endParaRPr lang="de-DE" sz="12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sz="1200" dirty="0">
                <a:latin typeface="Lucida Console" charset="0"/>
                <a:ea typeface="Lucida Console" charset="0"/>
                <a:cs typeface="Lucida Console" charset="0"/>
              </a:rPr>
              <a:t>    &lt;</a:t>
            </a:r>
            <a:r>
              <a:rPr lang="de-DE" sz="1200" dirty="0" err="1">
                <a:latin typeface="Lucida Console" charset="0"/>
                <a:ea typeface="Lucida Console" charset="0"/>
                <a:cs typeface="Lucida Console" charset="0"/>
              </a:rPr>
              <a:t>xs:element</a:t>
            </a:r>
            <a:r>
              <a:rPr lang="de-DE" sz="1200" dirty="0">
                <a:latin typeface="Lucida Console" charset="0"/>
                <a:ea typeface="Lucida Console" charset="0"/>
                <a:cs typeface="Lucida Console" charset="0"/>
              </a:rPr>
              <a:t> </a:t>
            </a:r>
            <a:r>
              <a:rPr lang="de-DE" sz="1200" dirty="0" err="1">
                <a:latin typeface="Lucida Console" charset="0"/>
                <a:ea typeface="Lucida Console" charset="0"/>
                <a:cs typeface="Lucida Console" charset="0"/>
              </a:rPr>
              <a:t>name</a:t>
            </a:r>
            <a:r>
              <a:rPr lang="de-DE" sz="1200" dirty="0">
                <a:latin typeface="Lucida Console" charset="0"/>
                <a:ea typeface="Lucida Console" charset="0"/>
                <a:cs typeface="Lucida Console" charset="0"/>
              </a:rPr>
              <a:t>="</a:t>
            </a:r>
            <a:r>
              <a:rPr lang="de-DE" sz="1200" dirty="0" err="1">
                <a:latin typeface="Lucida Console" charset="0"/>
                <a:ea typeface="Lucida Console" charset="0"/>
                <a:cs typeface="Lucida Console" charset="0"/>
              </a:rPr>
              <a:t>page</a:t>
            </a:r>
            <a:r>
              <a:rPr lang="de-DE" sz="1200" dirty="0">
                <a:latin typeface="Lucida Console" charset="0"/>
                <a:ea typeface="Lucida Console" charset="0"/>
                <a:cs typeface="Lucida Console" charset="0"/>
              </a:rPr>
              <a:t>" type="</a:t>
            </a:r>
            <a:r>
              <a:rPr lang="de-DE" sz="1200" dirty="0" err="1">
                <a:latin typeface="Lucida Console" charset="0"/>
                <a:ea typeface="Lucida Console" charset="0"/>
                <a:cs typeface="Lucida Console" charset="0"/>
              </a:rPr>
              <a:t>this:page</a:t>
            </a:r>
            <a:r>
              <a:rPr lang="de-DE" sz="1200" dirty="0">
                <a:latin typeface="Lucida Console" charset="0"/>
                <a:ea typeface="Lucida Console" charset="0"/>
                <a:cs typeface="Lucida Console" charset="0"/>
              </a:rPr>
              <a:t>" </a:t>
            </a:r>
            <a:endParaRPr lang="de-DE" sz="1200" dirty="0" smtClean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sz="1200" dirty="0">
                <a:latin typeface="Lucida Console" charset="0"/>
                <a:ea typeface="Lucida Console" charset="0"/>
                <a:cs typeface="Lucida Console" charset="0"/>
              </a:rPr>
              <a:t> </a:t>
            </a:r>
            <a:r>
              <a:rPr lang="de-DE" sz="1200" dirty="0" smtClean="0">
                <a:latin typeface="Lucida Console" charset="0"/>
                <a:ea typeface="Lucida Console" charset="0"/>
                <a:cs typeface="Lucida Console" charset="0"/>
              </a:rPr>
              <a:t>               </a:t>
            </a:r>
            <a:r>
              <a:rPr lang="de-DE" sz="1200" dirty="0" err="1" smtClean="0">
                <a:latin typeface="Lucida Console" charset="0"/>
                <a:ea typeface="Lucida Console" charset="0"/>
                <a:cs typeface="Lucida Console" charset="0"/>
              </a:rPr>
              <a:t>maxOccurs</a:t>
            </a:r>
            <a:r>
              <a:rPr lang="de-DE" sz="1200" dirty="0">
                <a:latin typeface="Lucida Console" charset="0"/>
                <a:ea typeface="Lucida Console" charset="0"/>
                <a:cs typeface="Lucida Console" charset="0"/>
              </a:rPr>
              <a:t>="</a:t>
            </a:r>
            <a:r>
              <a:rPr lang="de-DE" sz="1200" dirty="0" err="1" smtClean="0">
                <a:latin typeface="Lucida Console" charset="0"/>
                <a:ea typeface="Lucida Console" charset="0"/>
                <a:cs typeface="Lucida Console" charset="0"/>
              </a:rPr>
              <a:t>unbounded</a:t>
            </a:r>
            <a:r>
              <a:rPr lang="de-DE" sz="1200" dirty="0" smtClean="0">
                <a:latin typeface="Lucida Console" charset="0"/>
                <a:ea typeface="Lucida Console" charset="0"/>
                <a:cs typeface="Lucida Console" charset="0"/>
              </a:rPr>
              <a:t>“/&gt;</a:t>
            </a:r>
            <a:endParaRPr lang="de-DE" sz="12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sz="1200" dirty="0">
                <a:latin typeface="Lucida Console" charset="0"/>
                <a:ea typeface="Lucida Console" charset="0"/>
                <a:cs typeface="Lucida Console" charset="0"/>
              </a:rPr>
              <a:t>  &lt;/</a:t>
            </a:r>
            <a:r>
              <a:rPr lang="de-DE" sz="1200" dirty="0" err="1" smtClean="0">
                <a:latin typeface="Lucida Console" charset="0"/>
                <a:ea typeface="Lucida Console" charset="0"/>
                <a:cs typeface="Lucida Console" charset="0"/>
              </a:rPr>
              <a:t>xs:sequence</a:t>
            </a:r>
            <a:r>
              <a:rPr lang="de-DE" sz="1200" dirty="0" smtClean="0">
                <a:latin typeface="Lucida Console" charset="0"/>
                <a:ea typeface="Lucida Console" charset="0"/>
                <a:cs typeface="Lucida Console" charset="0"/>
              </a:rPr>
              <a:t>&gt;</a:t>
            </a:r>
            <a:endParaRPr lang="de-DE" sz="12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sz="1200" dirty="0">
                <a:latin typeface="Lucida Console" charset="0"/>
                <a:ea typeface="Lucida Console" charset="0"/>
                <a:cs typeface="Lucida Console" charset="0"/>
              </a:rPr>
              <a:t>&lt;/</a:t>
            </a:r>
            <a:r>
              <a:rPr lang="de-DE" sz="1200" dirty="0" err="1" smtClean="0">
                <a:latin typeface="Lucida Console" charset="0"/>
                <a:ea typeface="Lucida Console" charset="0"/>
                <a:cs typeface="Lucida Console" charset="0"/>
              </a:rPr>
              <a:t>xs:complexType</a:t>
            </a:r>
            <a:r>
              <a:rPr lang="de-DE" sz="1200" dirty="0" smtClean="0">
                <a:latin typeface="Lucida Console" charset="0"/>
                <a:ea typeface="Lucida Console" charset="0"/>
                <a:cs typeface="Lucida Console" charset="0"/>
              </a:rPr>
              <a:t>&gt;</a:t>
            </a:r>
            <a:endParaRPr lang="de-DE" sz="12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de-DE" sz="12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sz="1200" dirty="0">
                <a:latin typeface="Lucida Console" charset="0"/>
                <a:ea typeface="Lucida Console" charset="0"/>
                <a:cs typeface="Lucida Console" charset="0"/>
              </a:rPr>
              <a:t>&lt;</a:t>
            </a:r>
            <a:r>
              <a:rPr lang="de-DE" sz="1200" dirty="0" err="1">
                <a:latin typeface="Lucida Console" charset="0"/>
                <a:ea typeface="Lucida Console" charset="0"/>
                <a:cs typeface="Lucida Console" charset="0"/>
              </a:rPr>
              <a:t>xs:complexType</a:t>
            </a:r>
            <a:r>
              <a:rPr lang="de-DE" sz="1200" dirty="0">
                <a:latin typeface="Lucida Console" charset="0"/>
                <a:ea typeface="Lucida Console" charset="0"/>
                <a:cs typeface="Lucida Console" charset="0"/>
              </a:rPr>
              <a:t> </a:t>
            </a:r>
            <a:r>
              <a:rPr lang="de-DE" sz="1200" dirty="0" err="1">
                <a:latin typeface="Lucida Console" charset="0"/>
                <a:ea typeface="Lucida Console" charset="0"/>
                <a:cs typeface="Lucida Console" charset="0"/>
              </a:rPr>
              <a:t>name</a:t>
            </a:r>
            <a:r>
              <a:rPr lang="de-DE" sz="1200" dirty="0">
                <a:latin typeface="Lucida Console" charset="0"/>
                <a:ea typeface="Lucida Console" charset="0"/>
                <a:cs typeface="Lucida Console" charset="0"/>
              </a:rPr>
              <a:t>="</a:t>
            </a:r>
            <a:r>
              <a:rPr lang="de-DE" sz="1200" dirty="0" err="1" smtClean="0">
                <a:latin typeface="Lucida Console" charset="0"/>
                <a:ea typeface="Lucida Console" charset="0"/>
                <a:cs typeface="Lucida Console" charset="0"/>
              </a:rPr>
              <a:t>page</a:t>
            </a:r>
            <a:r>
              <a:rPr lang="de-DE" sz="1200" dirty="0" smtClean="0">
                <a:latin typeface="Lucida Console" charset="0"/>
                <a:ea typeface="Lucida Console" charset="0"/>
                <a:cs typeface="Lucida Console" charset="0"/>
              </a:rPr>
              <a:t>“&gt;</a:t>
            </a:r>
            <a:endParaRPr lang="de-DE" sz="12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sz="1200" dirty="0">
                <a:latin typeface="Lucida Console" charset="0"/>
                <a:ea typeface="Lucida Console" charset="0"/>
                <a:cs typeface="Lucida Console" charset="0"/>
              </a:rPr>
              <a:t>  &lt;</a:t>
            </a:r>
            <a:r>
              <a:rPr lang="de-DE" sz="1200" dirty="0" err="1" smtClean="0">
                <a:latin typeface="Lucida Console" charset="0"/>
                <a:ea typeface="Lucida Console" charset="0"/>
                <a:cs typeface="Lucida Console" charset="0"/>
              </a:rPr>
              <a:t>xs:annotation</a:t>
            </a:r>
            <a:r>
              <a:rPr lang="de-DE" sz="1200" dirty="0" smtClean="0">
                <a:latin typeface="Lucida Console" charset="0"/>
                <a:ea typeface="Lucida Console" charset="0"/>
                <a:cs typeface="Lucida Console" charset="0"/>
              </a:rPr>
              <a:t>&gt;&lt;</a:t>
            </a:r>
            <a:r>
              <a:rPr lang="de-DE" sz="1200" dirty="0" err="1" smtClean="0">
                <a:latin typeface="Lucida Console" charset="0"/>
                <a:ea typeface="Lucida Console" charset="0"/>
                <a:cs typeface="Lucida Console" charset="0"/>
              </a:rPr>
              <a:t>xs:appinfo</a:t>
            </a:r>
            <a:r>
              <a:rPr lang="de-DE" sz="1200" dirty="0" smtClean="0">
                <a:latin typeface="Lucida Console" charset="0"/>
                <a:ea typeface="Lucida Console" charset="0"/>
                <a:cs typeface="Lucida Console" charset="0"/>
              </a:rPr>
              <a:t>&gt;</a:t>
            </a:r>
            <a:endParaRPr lang="de-DE" sz="12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sz="1200" dirty="0">
                <a:latin typeface="Lucida Console" charset="0"/>
                <a:ea typeface="Lucida Console" charset="0"/>
                <a:cs typeface="Lucida Console" charset="0"/>
              </a:rPr>
              <a:t>      &lt;</a:t>
            </a:r>
            <a:r>
              <a:rPr lang="de-DE" sz="1200" dirty="0" err="1">
                <a:latin typeface="Lucida Console" charset="0"/>
                <a:ea typeface="Lucida Console" charset="0"/>
                <a:cs typeface="Lucida Console" charset="0"/>
              </a:rPr>
              <a:t>ag:orientation</a:t>
            </a:r>
            <a:r>
              <a:rPr lang="de-DE" sz="1200" dirty="0">
                <a:latin typeface="Lucida Console" charset="0"/>
                <a:ea typeface="Lucida Console" charset="0"/>
                <a:cs typeface="Lucida Console" charset="0"/>
              </a:rPr>
              <a:t>&gt;</a:t>
            </a:r>
            <a:r>
              <a:rPr lang="de-DE" sz="1200" dirty="0" err="1">
                <a:latin typeface="Lucida Console" charset="0"/>
                <a:ea typeface="Lucida Console" charset="0"/>
                <a:cs typeface="Lucida Console" charset="0"/>
              </a:rPr>
              <a:t>vertical</a:t>
            </a:r>
            <a:r>
              <a:rPr lang="de-DE" sz="1200" dirty="0">
                <a:latin typeface="Lucida Console" charset="0"/>
                <a:ea typeface="Lucida Console" charset="0"/>
                <a:cs typeface="Lucida Console" charset="0"/>
              </a:rPr>
              <a:t>&lt;/</a:t>
            </a:r>
            <a:r>
              <a:rPr lang="de-DE" sz="1200" dirty="0" err="1" smtClean="0">
                <a:latin typeface="Lucida Console" charset="0"/>
                <a:ea typeface="Lucida Console" charset="0"/>
                <a:cs typeface="Lucida Console" charset="0"/>
              </a:rPr>
              <a:t>ag:orientation</a:t>
            </a:r>
            <a:r>
              <a:rPr lang="de-DE" sz="1200" dirty="0" smtClean="0">
                <a:latin typeface="Lucida Console" charset="0"/>
                <a:ea typeface="Lucida Console" charset="0"/>
                <a:cs typeface="Lucida Console" charset="0"/>
              </a:rPr>
              <a:t>&gt;</a:t>
            </a:r>
            <a:endParaRPr lang="de-DE" sz="12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200" dirty="0">
                <a:latin typeface="Lucida Console" charset="0"/>
                <a:ea typeface="Lucida Console" charset="0"/>
                <a:cs typeface="Lucida Console" charset="0"/>
              </a:rPr>
              <a:t>      &lt;</a:t>
            </a:r>
            <a:r>
              <a:rPr lang="en-US" sz="1200" dirty="0" err="1">
                <a:latin typeface="Lucida Console" charset="0"/>
                <a:ea typeface="Lucida Console" charset="0"/>
                <a:cs typeface="Lucida Console" charset="0"/>
              </a:rPr>
              <a:t>ag:direction</a:t>
            </a:r>
            <a:r>
              <a:rPr lang="en-US" sz="1200" dirty="0">
                <a:latin typeface="Lucida Console" charset="0"/>
                <a:ea typeface="Lucida Console" charset="0"/>
                <a:cs typeface="Lucida Console" charset="0"/>
              </a:rPr>
              <a:t>&gt;forwards&lt;/</a:t>
            </a:r>
            <a:r>
              <a:rPr lang="en-US" sz="1200" dirty="0" err="1" smtClean="0">
                <a:latin typeface="Lucida Console" charset="0"/>
                <a:ea typeface="Lucida Console" charset="0"/>
                <a:cs typeface="Lucida Console" charset="0"/>
              </a:rPr>
              <a:t>ag:direction</a:t>
            </a:r>
            <a:r>
              <a:rPr lang="en-US" sz="1200" dirty="0" smtClean="0">
                <a:latin typeface="Lucida Console" charset="0"/>
                <a:ea typeface="Lucida Console" charset="0"/>
                <a:cs typeface="Lucida Console" charset="0"/>
              </a:rPr>
              <a:t>&gt;</a:t>
            </a:r>
            <a:endParaRPr lang="en-US" sz="12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200" dirty="0">
                <a:latin typeface="Lucida Console" charset="0"/>
                <a:ea typeface="Lucida Console" charset="0"/>
                <a:cs typeface="Lucida Console" charset="0"/>
              </a:rPr>
              <a:t>      &lt;</a:t>
            </a:r>
            <a:r>
              <a:rPr lang="en-US" sz="1200" dirty="0" err="1">
                <a:latin typeface="Lucida Console" charset="0"/>
                <a:ea typeface="Lucida Console" charset="0"/>
                <a:cs typeface="Lucida Console" charset="0"/>
              </a:rPr>
              <a:t>ag:extent</a:t>
            </a:r>
            <a:r>
              <a:rPr lang="en-US" sz="1200" dirty="0">
                <a:latin typeface="Lucida Console" charset="0"/>
                <a:ea typeface="Lucida Console" charset="0"/>
                <a:cs typeface="Lucida Console" charset="0"/>
              </a:rPr>
              <a:t> width="8.5in" height="11in" thickness="</a:t>
            </a:r>
            <a:r>
              <a:rPr lang="en-US" sz="1200" dirty="0" smtClean="0">
                <a:latin typeface="Lucida Console" charset="0"/>
                <a:ea typeface="Lucida Console" charset="0"/>
                <a:cs typeface="Lucida Console" charset="0"/>
              </a:rPr>
              <a:t>1layer”/&gt;</a:t>
            </a:r>
            <a:endParaRPr lang="en-US" sz="12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sz="1200" dirty="0">
                <a:latin typeface="Lucida Console" charset="0"/>
                <a:ea typeface="Lucida Console" charset="0"/>
                <a:cs typeface="Lucida Console" charset="0"/>
              </a:rPr>
              <a:t> </a:t>
            </a:r>
            <a:r>
              <a:rPr lang="de-DE" sz="1200" dirty="0" smtClean="0">
                <a:latin typeface="Lucida Console" charset="0"/>
                <a:ea typeface="Lucida Console" charset="0"/>
                <a:cs typeface="Lucida Console" charset="0"/>
              </a:rPr>
              <a:t> &lt;/</a:t>
            </a:r>
            <a:r>
              <a:rPr lang="de-DE" sz="1200" dirty="0" err="1" smtClean="0">
                <a:latin typeface="Lucida Console" charset="0"/>
                <a:ea typeface="Lucida Console" charset="0"/>
                <a:cs typeface="Lucida Console" charset="0"/>
              </a:rPr>
              <a:t>xs:appinfo</a:t>
            </a:r>
            <a:r>
              <a:rPr lang="de-DE" sz="1200" dirty="0" smtClean="0">
                <a:latin typeface="Lucida Console" charset="0"/>
                <a:ea typeface="Lucida Console" charset="0"/>
                <a:cs typeface="Lucida Console" charset="0"/>
              </a:rPr>
              <a:t>&gt;&lt;/</a:t>
            </a:r>
            <a:r>
              <a:rPr lang="de-DE" sz="1200" dirty="0" err="1" smtClean="0">
                <a:latin typeface="Lucida Console" charset="0"/>
                <a:ea typeface="Lucida Console" charset="0"/>
                <a:cs typeface="Lucida Console" charset="0"/>
              </a:rPr>
              <a:t>xs:annotation</a:t>
            </a:r>
            <a:r>
              <a:rPr lang="de-DE" sz="1200" dirty="0" smtClean="0">
                <a:latin typeface="Lucida Console" charset="0"/>
                <a:ea typeface="Lucida Console" charset="0"/>
                <a:cs typeface="Lucida Console" charset="0"/>
              </a:rPr>
              <a:t>&gt;</a:t>
            </a:r>
            <a:endParaRPr lang="de-DE" sz="12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sz="1200" dirty="0">
                <a:latin typeface="Lucida Console" charset="0"/>
                <a:ea typeface="Lucida Console" charset="0"/>
                <a:cs typeface="Lucida Console" charset="0"/>
              </a:rPr>
              <a:t>  &lt;</a:t>
            </a:r>
            <a:r>
              <a:rPr lang="de-DE" sz="1200" dirty="0" err="1" smtClean="0">
                <a:latin typeface="Lucida Console" charset="0"/>
                <a:ea typeface="Lucida Console" charset="0"/>
                <a:cs typeface="Lucida Console" charset="0"/>
              </a:rPr>
              <a:t>xs:sequence</a:t>
            </a:r>
            <a:r>
              <a:rPr lang="de-DE" sz="1200" dirty="0" smtClean="0">
                <a:latin typeface="Lucida Console" charset="0"/>
                <a:ea typeface="Lucida Console" charset="0"/>
                <a:cs typeface="Lucida Console" charset="0"/>
              </a:rPr>
              <a:t>&gt;</a:t>
            </a:r>
            <a:endParaRPr lang="de-DE" sz="12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200" dirty="0">
                <a:latin typeface="Lucida Console" charset="0"/>
                <a:ea typeface="Lucida Console" charset="0"/>
                <a:cs typeface="Lucida Console" charset="0"/>
              </a:rPr>
              <a:t>    &lt;</a:t>
            </a:r>
            <a:r>
              <a:rPr lang="en-US" sz="1200" dirty="0" err="1">
                <a:latin typeface="Lucida Console" charset="0"/>
                <a:ea typeface="Lucida Console" charset="0"/>
                <a:cs typeface="Lucida Console" charset="0"/>
              </a:rPr>
              <a:t>xs:element</a:t>
            </a:r>
            <a:r>
              <a:rPr lang="en-US" sz="1200" dirty="0">
                <a:latin typeface="Lucida Console" charset="0"/>
                <a:ea typeface="Lucida Console" charset="0"/>
                <a:cs typeface="Lucida Console" charset="0"/>
              </a:rPr>
              <a:t> name="header" type="</a:t>
            </a:r>
            <a:r>
              <a:rPr lang="en-US" sz="1200" dirty="0" err="1" smtClean="0">
                <a:latin typeface="Lucida Console" charset="0"/>
                <a:ea typeface="Lucida Console" charset="0"/>
                <a:cs typeface="Lucida Console" charset="0"/>
              </a:rPr>
              <a:t>this:header</a:t>
            </a:r>
            <a:r>
              <a:rPr lang="en-US" sz="1200" dirty="0" smtClean="0">
                <a:latin typeface="Lucida Console" charset="0"/>
                <a:ea typeface="Lucida Console" charset="0"/>
                <a:cs typeface="Lucida Console" charset="0"/>
              </a:rPr>
              <a:t>”/&gt;</a:t>
            </a:r>
            <a:endParaRPr lang="en-US" sz="12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200" dirty="0">
                <a:latin typeface="Lucida Console" charset="0"/>
                <a:ea typeface="Lucida Console" charset="0"/>
                <a:cs typeface="Lucida Console" charset="0"/>
              </a:rPr>
              <a:t>    &lt;</a:t>
            </a:r>
            <a:r>
              <a:rPr lang="en-US" sz="1200" dirty="0" err="1">
                <a:latin typeface="Lucida Console" charset="0"/>
                <a:ea typeface="Lucida Console" charset="0"/>
                <a:cs typeface="Lucida Console" charset="0"/>
              </a:rPr>
              <a:t>xs:element</a:t>
            </a:r>
            <a:r>
              <a:rPr lang="en-US" sz="1200" dirty="0">
                <a:latin typeface="Lucida Console" charset="0"/>
                <a:ea typeface="Lucida Console" charset="0"/>
                <a:cs typeface="Lucida Console" charset="0"/>
              </a:rPr>
              <a:t> name="body" </a:t>
            </a:r>
            <a:r>
              <a:rPr lang="en-US" sz="1200" dirty="0" smtClean="0">
                <a:latin typeface="Lucida Console" charset="0"/>
                <a:ea typeface="Lucida Console" charset="0"/>
                <a:cs typeface="Lucida Console" charset="0"/>
              </a:rPr>
              <a:t>  type</a:t>
            </a:r>
            <a:r>
              <a:rPr lang="en-US" sz="1200" dirty="0">
                <a:latin typeface="Lucida Console" charset="0"/>
                <a:ea typeface="Lucida Console" charset="0"/>
                <a:cs typeface="Lucida Console" charset="0"/>
              </a:rPr>
              <a:t>="</a:t>
            </a:r>
            <a:r>
              <a:rPr lang="en-US" sz="1200" dirty="0" err="1" smtClean="0">
                <a:latin typeface="Lucida Console" charset="0"/>
                <a:ea typeface="Lucida Console" charset="0"/>
                <a:cs typeface="Lucida Console" charset="0"/>
              </a:rPr>
              <a:t>this:column-list</a:t>
            </a:r>
            <a:r>
              <a:rPr lang="en-US" sz="1200" dirty="0" smtClean="0">
                <a:latin typeface="Lucida Console" charset="0"/>
                <a:ea typeface="Lucida Console" charset="0"/>
                <a:cs typeface="Lucida Console" charset="0"/>
              </a:rPr>
              <a:t>”/&gt;</a:t>
            </a:r>
            <a:endParaRPr lang="en-US" sz="12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200" dirty="0">
                <a:latin typeface="Lucida Console" charset="0"/>
                <a:ea typeface="Lucida Console" charset="0"/>
                <a:cs typeface="Lucida Console" charset="0"/>
              </a:rPr>
              <a:t>    &lt;</a:t>
            </a:r>
            <a:r>
              <a:rPr lang="en-US" sz="1200" dirty="0" err="1">
                <a:latin typeface="Lucida Console" charset="0"/>
                <a:ea typeface="Lucida Console" charset="0"/>
                <a:cs typeface="Lucida Console" charset="0"/>
              </a:rPr>
              <a:t>xs:element</a:t>
            </a:r>
            <a:r>
              <a:rPr lang="en-US" sz="1200" dirty="0">
                <a:latin typeface="Lucida Console" charset="0"/>
                <a:ea typeface="Lucida Console" charset="0"/>
                <a:cs typeface="Lucida Console" charset="0"/>
              </a:rPr>
              <a:t> name="footer" type="</a:t>
            </a:r>
            <a:r>
              <a:rPr lang="en-US" sz="1200" dirty="0" err="1" smtClean="0">
                <a:latin typeface="Lucida Console" charset="0"/>
                <a:ea typeface="Lucida Console" charset="0"/>
                <a:cs typeface="Lucida Console" charset="0"/>
              </a:rPr>
              <a:t>this:footer</a:t>
            </a:r>
            <a:r>
              <a:rPr lang="en-US" sz="1200" dirty="0" smtClean="0">
                <a:latin typeface="Lucida Console" charset="0"/>
                <a:ea typeface="Lucida Console" charset="0"/>
                <a:cs typeface="Lucida Console" charset="0"/>
              </a:rPr>
              <a:t>”/&gt;</a:t>
            </a:r>
            <a:endParaRPr lang="de-DE" sz="12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sz="1200" dirty="0" smtClean="0">
                <a:latin typeface="Lucida Console" charset="0"/>
                <a:ea typeface="Lucida Console" charset="0"/>
                <a:cs typeface="Lucida Console" charset="0"/>
              </a:rPr>
              <a:t> </a:t>
            </a:r>
            <a:r>
              <a:rPr lang="de-DE" sz="1200" dirty="0">
                <a:latin typeface="Lucida Console" charset="0"/>
                <a:ea typeface="Lucida Console" charset="0"/>
                <a:cs typeface="Lucida Console" charset="0"/>
              </a:rPr>
              <a:t>&lt;/</a:t>
            </a:r>
            <a:r>
              <a:rPr lang="de-DE" sz="1200" dirty="0" err="1" smtClean="0">
                <a:latin typeface="Lucida Console" charset="0"/>
                <a:ea typeface="Lucida Console" charset="0"/>
                <a:cs typeface="Lucida Console" charset="0"/>
              </a:rPr>
              <a:t>xs:sequence</a:t>
            </a:r>
            <a:r>
              <a:rPr lang="de-DE" sz="1200" dirty="0" smtClean="0">
                <a:latin typeface="Lucida Console" charset="0"/>
                <a:ea typeface="Lucida Console" charset="0"/>
                <a:cs typeface="Lucida Console" charset="0"/>
              </a:rPr>
              <a:t>&gt;</a:t>
            </a:r>
            <a:endParaRPr lang="de-DE" sz="12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sz="1200" dirty="0">
                <a:latin typeface="Lucida Console" charset="0"/>
                <a:ea typeface="Lucida Console" charset="0"/>
                <a:cs typeface="Lucida Console" charset="0"/>
              </a:rPr>
              <a:t>&lt;/</a:t>
            </a:r>
            <a:r>
              <a:rPr lang="de-DE" sz="1200" dirty="0" err="1" smtClean="0">
                <a:latin typeface="Lucida Console" charset="0"/>
                <a:ea typeface="Lucida Console" charset="0"/>
                <a:cs typeface="Lucida Console" charset="0"/>
              </a:rPr>
              <a:t>xs:complexType</a:t>
            </a:r>
            <a:r>
              <a:rPr lang="de-DE" sz="1200" dirty="0" smtClean="0">
                <a:latin typeface="Lucida Console" charset="0"/>
                <a:ea typeface="Lucida Console" charset="0"/>
                <a:cs typeface="Lucida Console" charset="0"/>
              </a:rPr>
              <a:t>&gt;</a:t>
            </a:r>
            <a:endParaRPr lang="de-DE" sz="1200" dirty="0">
              <a:latin typeface="Lucida Console" charset="0"/>
              <a:ea typeface="Lucida Console" charset="0"/>
              <a:cs typeface="Lucida Console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6910086" y="1883884"/>
            <a:ext cx="5281913" cy="4019960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de-DE" sz="1200" dirty="0">
                <a:latin typeface="Lucida Console" charset="0"/>
                <a:ea typeface="Lucida Console" charset="0"/>
                <a:cs typeface="Lucida Console" charset="0"/>
              </a:rPr>
              <a:t>&lt;</a:t>
            </a:r>
            <a:r>
              <a:rPr lang="de-DE" sz="1200" dirty="0" err="1">
                <a:latin typeface="Lucida Console" charset="0"/>
                <a:ea typeface="Lucida Console" charset="0"/>
                <a:cs typeface="Lucida Console" charset="0"/>
              </a:rPr>
              <a:t>xs:complexType</a:t>
            </a:r>
            <a:r>
              <a:rPr lang="de-DE" sz="1200" dirty="0">
                <a:latin typeface="Lucida Console" charset="0"/>
                <a:ea typeface="Lucida Console" charset="0"/>
                <a:cs typeface="Lucida Console" charset="0"/>
              </a:rPr>
              <a:t> </a:t>
            </a:r>
            <a:r>
              <a:rPr lang="de-DE" sz="1200" dirty="0" err="1" smtClean="0">
                <a:latin typeface="Lucida Console" charset="0"/>
                <a:ea typeface="Lucida Console" charset="0"/>
                <a:cs typeface="Lucida Console" charset="0"/>
              </a:rPr>
              <a:t>name</a:t>
            </a:r>
            <a:r>
              <a:rPr lang="de-DE" sz="1200" dirty="0" smtClean="0">
                <a:latin typeface="Lucida Console" charset="0"/>
                <a:ea typeface="Lucida Console" charset="0"/>
                <a:cs typeface="Lucida Console" charset="0"/>
              </a:rPr>
              <a:t>=“</a:t>
            </a:r>
            <a:r>
              <a:rPr lang="de-DE" sz="1200" dirty="0" err="1" smtClean="0">
                <a:latin typeface="Lucida Console" charset="0"/>
                <a:ea typeface="Lucida Console" charset="0"/>
                <a:cs typeface="Lucida Console" charset="0"/>
              </a:rPr>
              <a:t>column</a:t>
            </a:r>
            <a:r>
              <a:rPr lang="de-DE" sz="1200" dirty="0" smtClean="0">
                <a:latin typeface="Lucida Console" charset="0"/>
                <a:ea typeface="Lucida Console" charset="0"/>
                <a:cs typeface="Lucida Console" charset="0"/>
              </a:rPr>
              <a:t>-list"&gt;</a:t>
            </a:r>
            <a:endParaRPr lang="de-DE" sz="12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sz="1200" dirty="0">
                <a:latin typeface="Lucida Console" charset="0"/>
                <a:ea typeface="Lucida Console" charset="0"/>
                <a:cs typeface="Lucida Console" charset="0"/>
              </a:rPr>
              <a:t>  &lt;</a:t>
            </a:r>
            <a:r>
              <a:rPr lang="de-DE" sz="1200" dirty="0" err="1" smtClean="0">
                <a:latin typeface="Lucida Console" charset="0"/>
                <a:ea typeface="Lucida Console" charset="0"/>
                <a:cs typeface="Lucida Console" charset="0"/>
              </a:rPr>
              <a:t>xs:annotation</a:t>
            </a:r>
            <a:r>
              <a:rPr lang="de-DE" sz="1200" dirty="0" smtClean="0">
                <a:latin typeface="Lucida Console" charset="0"/>
                <a:ea typeface="Lucida Console" charset="0"/>
                <a:cs typeface="Lucida Console" charset="0"/>
              </a:rPr>
              <a:t>&gt;&lt;</a:t>
            </a:r>
            <a:r>
              <a:rPr lang="de-DE" sz="1200" dirty="0" err="1" smtClean="0">
                <a:latin typeface="Lucida Console" charset="0"/>
                <a:ea typeface="Lucida Console" charset="0"/>
                <a:cs typeface="Lucida Console" charset="0"/>
              </a:rPr>
              <a:t>xs:appinfo</a:t>
            </a:r>
            <a:r>
              <a:rPr lang="de-DE" sz="1200" dirty="0" smtClean="0">
                <a:latin typeface="Lucida Console" charset="0"/>
                <a:ea typeface="Lucida Console" charset="0"/>
                <a:cs typeface="Lucida Console" charset="0"/>
              </a:rPr>
              <a:t>&gt;</a:t>
            </a:r>
            <a:endParaRPr lang="de-DE" sz="12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sz="1200" dirty="0">
                <a:latin typeface="Lucida Console" charset="0"/>
                <a:ea typeface="Lucida Console" charset="0"/>
                <a:cs typeface="Lucida Console" charset="0"/>
              </a:rPr>
              <a:t>      &lt;</a:t>
            </a:r>
            <a:r>
              <a:rPr lang="de-DE" sz="1200" dirty="0" err="1">
                <a:latin typeface="Lucida Console" charset="0"/>
                <a:ea typeface="Lucida Console" charset="0"/>
                <a:cs typeface="Lucida Console" charset="0"/>
              </a:rPr>
              <a:t>ag:orientation</a:t>
            </a:r>
            <a:r>
              <a:rPr lang="de-DE" sz="1200" dirty="0">
                <a:latin typeface="Lucida Console" charset="0"/>
                <a:ea typeface="Lucida Console" charset="0"/>
                <a:cs typeface="Lucida Console" charset="0"/>
              </a:rPr>
              <a:t>&gt;horizontal&lt;/</a:t>
            </a:r>
            <a:r>
              <a:rPr lang="de-DE" sz="1200" dirty="0" err="1" smtClean="0">
                <a:latin typeface="Lucida Console" charset="0"/>
                <a:ea typeface="Lucida Console" charset="0"/>
                <a:cs typeface="Lucida Console" charset="0"/>
              </a:rPr>
              <a:t>ag:orientation</a:t>
            </a:r>
            <a:r>
              <a:rPr lang="de-DE" sz="1200" dirty="0" smtClean="0">
                <a:latin typeface="Lucida Console" charset="0"/>
                <a:ea typeface="Lucida Console" charset="0"/>
                <a:cs typeface="Lucida Console" charset="0"/>
              </a:rPr>
              <a:t>&gt;</a:t>
            </a:r>
            <a:endParaRPr lang="de-DE" sz="12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200" dirty="0">
                <a:latin typeface="Lucida Console" charset="0"/>
                <a:ea typeface="Lucida Console" charset="0"/>
                <a:cs typeface="Lucida Console" charset="0"/>
              </a:rPr>
              <a:t>      &lt;</a:t>
            </a:r>
            <a:r>
              <a:rPr lang="en-US" sz="1200" dirty="0" err="1">
                <a:latin typeface="Lucida Console" charset="0"/>
                <a:ea typeface="Lucida Console" charset="0"/>
                <a:cs typeface="Lucida Console" charset="0"/>
              </a:rPr>
              <a:t>ag:direction</a:t>
            </a:r>
            <a:r>
              <a:rPr lang="en-US" sz="1200" dirty="0">
                <a:latin typeface="Lucida Console" charset="0"/>
                <a:ea typeface="Lucida Console" charset="0"/>
                <a:cs typeface="Lucida Console" charset="0"/>
              </a:rPr>
              <a:t>&gt;forwards&lt;/</a:t>
            </a:r>
            <a:r>
              <a:rPr lang="en-US" sz="1200" dirty="0" err="1" smtClean="0">
                <a:latin typeface="Lucida Console" charset="0"/>
                <a:ea typeface="Lucida Console" charset="0"/>
                <a:cs typeface="Lucida Console" charset="0"/>
              </a:rPr>
              <a:t>ag:direction</a:t>
            </a:r>
            <a:r>
              <a:rPr lang="en-US" sz="1200" dirty="0" smtClean="0">
                <a:latin typeface="Lucida Console" charset="0"/>
                <a:ea typeface="Lucida Console" charset="0"/>
                <a:cs typeface="Lucida Console" charset="0"/>
              </a:rPr>
              <a:t>&gt;</a:t>
            </a:r>
            <a:endParaRPr lang="en-US" sz="12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sz="1200" dirty="0">
                <a:latin typeface="Lucida Console" charset="0"/>
                <a:ea typeface="Lucida Console" charset="0"/>
                <a:cs typeface="Lucida Console" charset="0"/>
              </a:rPr>
              <a:t>  </a:t>
            </a:r>
            <a:r>
              <a:rPr lang="de-DE" sz="1200" dirty="0" smtClean="0">
                <a:latin typeface="Lucida Console" charset="0"/>
                <a:ea typeface="Lucida Console" charset="0"/>
                <a:cs typeface="Lucida Console" charset="0"/>
              </a:rPr>
              <a:t>&lt;/</a:t>
            </a:r>
            <a:r>
              <a:rPr lang="de-DE" sz="1200" dirty="0" err="1" smtClean="0">
                <a:latin typeface="Lucida Console" charset="0"/>
                <a:ea typeface="Lucida Console" charset="0"/>
                <a:cs typeface="Lucida Console" charset="0"/>
              </a:rPr>
              <a:t>xs:appinfo</a:t>
            </a:r>
            <a:r>
              <a:rPr lang="de-DE" sz="1200" dirty="0" smtClean="0">
                <a:latin typeface="Lucida Console" charset="0"/>
                <a:ea typeface="Lucida Console" charset="0"/>
                <a:cs typeface="Lucida Console" charset="0"/>
              </a:rPr>
              <a:t>&gt;&lt;/</a:t>
            </a:r>
            <a:r>
              <a:rPr lang="de-DE" sz="1200" dirty="0" err="1" smtClean="0">
                <a:latin typeface="Lucida Console" charset="0"/>
                <a:ea typeface="Lucida Console" charset="0"/>
                <a:cs typeface="Lucida Console" charset="0"/>
              </a:rPr>
              <a:t>xs:annotation</a:t>
            </a:r>
            <a:r>
              <a:rPr lang="de-DE" sz="1200" dirty="0" smtClean="0">
                <a:latin typeface="Lucida Console" charset="0"/>
                <a:ea typeface="Lucida Console" charset="0"/>
                <a:cs typeface="Lucida Console" charset="0"/>
              </a:rPr>
              <a:t>&gt;</a:t>
            </a:r>
            <a:endParaRPr lang="de-DE" sz="12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sz="1200" dirty="0">
                <a:latin typeface="Lucida Console" charset="0"/>
                <a:ea typeface="Lucida Console" charset="0"/>
                <a:cs typeface="Lucida Console" charset="0"/>
              </a:rPr>
              <a:t>  &lt;</a:t>
            </a:r>
            <a:r>
              <a:rPr lang="de-DE" sz="1200" dirty="0" err="1" smtClean="0">
                <a:latin typeface="Lucida Console" charset="0"/>
                <a:ea typeface="Lucida Console" charset="0"/>
                <a:cs typeface="Lucida Console" charset="0"/>
              </a:rPr>
              <a:t>xs:sequence</a:t>
            </a:r>
            <a:r>
              <a:rPr lang="de-DE" sz="1200" dirty="0" smtClean="0">
                <a:latin typeface="Lucida Console" charset="0"/>
                <a:ea typeface="Lucida Console" charset="0"/>
                <a:cs typeface="Lucida Console" charset="0"/>
              </a:rPr>
              <a:t>&gt;</a:t>
            </a:r>
            <a:endParaRPr lang="de-DE" sz="12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sz="1200" dirty="0">
                <a:latin typeface="Lucida Console" charset="0"/>
                <a:ea typeface="Lucida Console" charset="0"/>
                <a:cs typeface="Lucida Console" charset="0"/>
              </a:rPr>
              <a:t>    &lt;</a:t>
            </a:r>
            <a:r>
              <a:rPr lang="de-DE" sz="1200" dirty="0" err="1">
                <a:latin typeface="Lucida Console" charset="0"/>
                <a:ea typeface="Lucida Console" charset="0"/>
                <a:cs typeface="Lucida Console" charset="0"/>
              </a:rPr>
              <a:t>xs:element</a:t>
            </a:r>
            <a:r>
              <a:rPr lang="de-DE" sz="1200" dirty="0">
                <a:latin typeface="Lucida Console" charset="0"/>
                <a:ea typeface="Lucida Console" charset="0"/>
                <a:cs typeface="Lucida Console" charset="0"/>
              </a:rPr>
              <a:t> </a:t>
            </a:r>
            <a:r>
              <a:rPr lang="de-DE" sz="1200" dirty="0" err="1">
                <a:latin typeface="Lucida Console" charset="0"/>
                <a:ea typeface="Lucida Console" charset="0"/>
                <a:cs typeface="Lucida Console" charset="0"/>
              </a:rPr>
              <a:t>name</a:t>
            </a:r>
            <a:r>
              <a:rPr lang="de-DE" sz="1200" dirty="0">
                <a:latin typeface="Lucida Console" charset="0"/>
                <a:ea typeface="Lucida Console" charset="0"/>
                <a:cs typeface="Lucida Console" charset="0"/>
              </a:rPr>
              <a:t>="</a:t>
            </a:r>
            <a:r>
              <a:rPr lang="de-DE" sz="1200" dirty="0" err="1">
                <a:latin typeface="Lucida Console" charset="0"/>
                <a:ea typeface="Lucida Console" charset="0"/>
                <a:cs typeface="Lucida Console" charset="0"/>
              </a:rPr>
              <a:t>column</a:t>
            </a:r>
            <a:r>
              <a:rPr lang="de-DE" sz="1200" dirty="0">
                <a:latin typeface="Lucida Console" charset="0"/>
                <a:ea typeface="Lucida Console" charset="0"/>
                <a:cs typeface="Lucida Console" charset="0"/>
              </a:rPr>
              <a:t>" type="</a:t>
            </a:r>
            <a:r>
              <a:rPr lang="de-DE" sz="1200" dirty="0" err="1">
                <a:latin typeface="Lucida Console" charset="0"/>
                <a:ea typeface="Lucida Console" charset="0"/>
                <a:cs typeface="Lucida Console" charset="0"/>
              </a:rPr>
              <a:t>this:column</a:t>
            </a:r>
            <a:r>
              <a:rPr lang="de-DE" sz="1200" dirty="0">
                <a:latin typeface="Lucida Console" charset="0"/>
                <a:ea typeface="Lucida Console" charset="0"/>
                <a:cs typeface="Lucida Console" charset="0"/>
              </a:rPr>
              <a:t>" </a:t>
            </a:r>
            <a:endParaRPr lang="de-DE" sz="1200" dirty="0" smtClean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sz="1200" dirty="0">
                <a:latin typeface="Lucida Console" charset="0"/>
                <a:ea typeface="Lucida Console" charset="0"/>
                <a:cs typeface="Lucida Console" charset="0"/>
              </a:rPr>
              <a:t> </a:t>
            </a:r>
            <a:r>
              <a:rPr lang="de-DE" sz="1200" dirty="0" smtClean="0">
                <a:latin typeface="Lucida Console" charset="0"/>
                <a:ea typeface="Lucida Console" charset="0"/>
                <a:cs typeface="Lucida Console" charset="0"/>
              </a:rPr>
              <a:t>               </a:t>
            </a:r>
            <a:r>
              <a:rPr lang="de-DE" sz="1200" dirty="0" err="1" smtClean="0">
                <a:latin typeface="Lucida Console" charset="0"/>
                <a:ea typeface="Lucida Console" charset="0"/>
                <a:cs typeface="Lucida Console" charset="0"/>
              </a:rPr>
              <a:t>maxOccurs</a:t>
            </a:r>
            <a:r>
              <a:rPr lang="de-DE" sz="1200" dirty="0">
                <a:latin typeface="Lucida Console" charset="0"/>
                <a:ea typeface="Lucida Console" charset="0"/>
                <a:cs typeface="Lucida Console" charset="0"/>
              </a:rPr>
              <a:t>="</a:t>
            </a:r>
            <a:r>
              <a:rPr lang="de-DE" sz="1200" dirty="0" err="1" smtClean="0">
                <a:latin typeface="Lucida Console" charset="0"/>
                <a:ea typeface="Lucida Console" charset="0"/>
                <a:cs typeface="Lucida Console" charset="0"/>
              </a:rPr>
              <a:t>unbounded</a:t>
            </a:r>
            <a:r>
              <a:rPr lang="de-DE" sz="1200" dirty="0" smtClean="0">
                <a:latin typeface="Lucida Console" charset="0"/>
                <a:ea typeface="Lucida Console" charset="0"/>
                <a:cs typeface="Lucida Console" charset="0"/>
              </a:rPr>
              <a:t>“/&gt;</a:t>
            </a:r>
            <a:endParaRPr lang="de-DE" sz="12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sz="1200" dirty="0">
                <a:latin typeface="Lucida Console" charset="0"/>
                <a:ea typeface="Lucida Console" charset="0"/>
                <a:cs typeface="Lucida Console" charset="0"/>
              </a:rPr>
              <a:t>  &lt;/</a:t>
            </a:r>
            <a:r>
              <a:rPr lang="de-DE" sz="1200" dirty="0" err="1" smtClean="0">
                <a:latin typeface="Lucida Console" charset="0"/>
                <a:ea typeface="Lucida Console" charset="0"/>
                <a:cs typeface="Lucida Console" charset="0"/>
              </a:rPr>
              <a:t>xs:sequence</a:t>
            </a:r>
            <a:r>
              <a:rPr lang="de-DE" sz="1200" dirty="0" smtClean="0">
                <a:latin typeface="Lucida Console" charset="0"/>
                <a:ea typeface="Lucida Console" charset="0"/>
                <a:cs typeface="Lucida Console" charset="0"/>
              </a:rPr>
              <a:t>&gt;</a:t>
            </a:r>
            <a:endParaRPr lang="de-DE" sz="12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o-RO" sz="1200" dirty="0">
                <a:latin typeface="Lucida Console" charset="0"/>
                <a:ea typeface="Lucida Console" charset="0"/>
                <a:cs typeface="Lucida Console" charset="0"/>
              </a:rPr>
              <a:t>&lt;/</a:t>
            </a:r>
            <a:r>
              <a:rPr lang="ro-RO" sz="1200" dirty="0" err="1" smtClean="0">
                <a:latin typeface="Lucida Console" charset="0"/>
                <a:ea typeface="Lucida Console" charset="0"/>
                <a:cs typeface="Lucida Console" charset="0"/>
              </a:rPr>
              <a:t>xs:complexType</a:t>
            </a:r>
            <a:r>
              <a:rPr lang="ro-RO" sz="1200" dirty="0" smtClean="0">
                <a:latin typeface="Lucida Console" charset="0"/>
                <a:ea typeface="Lucida Console" charset="0"/>
                <a:cs typeface="Lucida Console" charset="0"/>
              </a:rPr>
              <a:t>&gt;</a:t>
            </a:r>
          </a:p>
          <a:p>
            <a:pPr marL="0" indent="0">
              <a:spcBef>
                <a:spcPts val="0"/>
              </a:spcBef>
              <a:buNone/>
            </a:pPr>
            <a:endParaRPr lang="ro-RO" sz="1200" dirty="0" smtClean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sz="1200" dirty="0">
                <a:latin typeface="Lucida Console" charset="0"/>
                <a:ea typeface="Lucida Console" charset="0"/>
                <a:cs typeface="Lucida Console" charset="0"/>
              </a:rPr>
              <a:t>&lt;</a:t>
            </a:r>
            <a:r>
              <a:rPr lang="de-DE" sz="1200" dirty="0" err="1">
                <a:latin typeface="Lucida Console" charset="0"/>
                <a:ea typeface="Lucida Console" charset="0"/>
                <a:cs typeface="Lucida Console" charset="0"/>
              </a:rPr>
              <a:t>xs:simpleType</a:t>
            </a:r>
            <a:r>
              <a:rPr lang="de-DE" sz="1200" dirty="0">
                <a:latin typeface="Lucida Console" charset="0"/>
                <a:ea typeface="Lucida Console" charset="0"/>
                <a:cs typeface="Lucida Console" charset="0"/>
              </a:rPr>
              <a:t> </a:t>
            </a:r>
            <a:r>
              <a:rPr lang="de-DE" sz="1200" dirty="0" err="1">
                <a:latin typeface="Lucida Console" charset="0"/>
                <a:ea typeface="Lucida Console" charset="0"/>
                <a:cs typeface="Lucida Console" charset="0"/>
              </a:rPr>
              <a:t>name</a:t>
            </a:r>
            <a:r>
              <a:rPr lang="de-DE" sz="1200" dirty="0">
                <a:latin typeface="Lucida Console" charset="0"/>
                <a:ea typeface="Lucida Console" charset="0"/>
                <a:cs typeface="Lucida Console" charset="0"/>
              </a:rPr>
              <a:t>="</a:t>
            </a:r>
            <a:r>
              <a:rPr lang="de-DE" sz="1200" dirty="0" err="1" smtClean="0">
                <a:latin typeface="Lucida Console" charset="0"/>
                <a:ea typeface="Lucida Console" charset="0"/>
                <a:cs typeface="Lucida Console" charset="0"/>
              </a:rPr>
              <a:t>line</a:t>
            </a:r>
            <a:r>
              <a:rPr lang="de-DE" sz="1200" dirty="0" smtClean="0">
                <a:latin typeface="Lucida Console" charset="0"/>
                <a:ea typeface="Lucida Console" charset="0"/>
                <a:cs typeface="Lucida Console" charset="0"/>
              </a:rPr>
              <a:t>“&gt;</a:t>
            </a:r>
            <a:endParaRPr lang="de-DE" sz="12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sz="1200" dirty="0">
                <a:latin typeface="Lucida Console" charset="0"/>
                <a:ea typeface="Lucida Console" charset="0"/>
                <a:cs typeface="Lucida Console" charset="0"/>
              </a:rPr>
              <a:t>  &lt;</a:t>
            </a:r>
            <a:r>
              <a:rPr lang="de-DE" sz="1200" dirty="0" err="1" smtClean="0">
                <a:latin typeface="Lucida Console" charset="0"/>
                <a:ea typeface="Lucida Console" charset="0"/>
                <a:cs typeface="Lucida Console" charset="0"/>
              </a:rPr>
              <a:t>xs:annotation</a:t>
            </a:r>
            <a:r>
              <a:rPr lang="de-DE" sz="1200" dirty="0" smtClean="0">
                <a:latin typeface="Lucida Console" charset="0"/>
                <a:ea typeface="Lucida Console" charset="0"/>
                <a:cs typeface="Lucida Console" charset="0"/>
              </a:rPr>
              <a:t>&gt;&lt;</a:t>
            </a:r>
            <a:r>
              <a:rPr lang="de-DE" sz="1200" dirty="0" err="1" smtClean="0">
                <a:latin typeface="Lucida Console" charset="0"/>
                <a:ea typeface="Lucida Console" charset="0"/>
                <a:cs typeface="Lucida Console" charset="0"/>
              </a:rPr>
              <a:t>xs:appinfo</a:t>
            </a:r>
            <a:r>
              <a:rPr lang="de-DE" sz="1200" dirty="0" smtClean="0">
                <a:latin typeface="Lucida Console" charset="0"/>
                <a:ea typeface="Lucida Console" charset="0"/>
                <a:cs typeface="Lucida Console" charset="0"/>
              </a:rPr>
              <a:t>&gt;</a:t>
            </a:r>
            <a:endParaRPr lang="de-DE" sz="12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sz="1200" dirty="0">
                <a:latin typeface="Lucida Console" charset="0"/>
                <a:ea typeface="Lucida Console" charset="0"/>
                <a:cs typeface="Lucida Console" charset="0"/>
              </a:rPr>
              <a:t>      &lt;</a:t>
            </a:r>
            <a:r>
              <a:rPr lang="de-DE" sz="1200" dirty="0" err="1">
                <a:latin typeface="Lucida Console" charset="0"/>
                <a:ea typeface="Lucida Console" charset="0"/>
                <a:cs typeface="Lucida Console" charset="0"/>
              </a:rPr>
              <a:t>ag:orientation</a:t>
            </a:r>
            <a:r>
              <a:rPr lang="de-DE" sz="1200" dirty="0">
                <a:latin typeface="Lucida Console" charset="0"/>
                <a:ea typeface="Lucida Console" charset="0"/>
                <a:cs typeface="Lucida Console" charset="0"/>
              </a:rPr>
              <a:t>&gt;</a:t>
            </a:r>
            <a:r>
              <a:rPr lang="de-DE" sz="1200" dirty="0" err="1">
                <a:latin typeface="Lucida Console" charset="0"/>
                <a:ea typeface="Lucida Console" charset="0"/>
                <a:cs typeface="Lucida Console" charset="0"/>
              </a:rPr>
              <a:t>horizonal</a:t>
            </a:r>
            <a:r>
              <a:rPr lang="de-DE" sz="1200" dirty="0">
                <a:latin typeface="Lucida Console" charset="0"/>
                <a:ea typeface="Lucida Console" charset="0"/>
                <a:cs typeface="Lucida Console" charset="0"/>
              </a:rPr>
              <a:t>&lt;/</a:t>
            </a:r>
            <a:r>
              <a:rPr lang="de-DE" sz="1200" dirty="0" err="1" smtClean="0">
                <a:latin typeface="Lucida Console" charset="0"/>
                <a:ea typeface="Lucida Console" charset="0"/>
                <a:cs typeface="Lucida Console" charset="0"/>
              </a:rPr>
              <a:t>ag:orientation</a:t>
            </a:r>
            <a:r>
              <a:rPr lang="de-DE" sz="1200" dirty="0" smtClean="0">
                <a:latin typeface="Lucida Console" charset="0"/>
                <a:ea typeface="Lucida Console" charset="0"/>
                <a:cs typeface="Lucida Console" charset="0"/>
              </a:rPr>
              <a:t>&gt;</a:t>
            </a:r>
            <a:endParaRPr lang="de-DE" sz="12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200" dirty="0">
                <a:latin typeface="Lucida Console" charset="0"/>
                <a:ea typeface="Lucida Console" charset="0"/>
                <a:cs typeface="Lucida Console" charset="0"/>
              </a:rPr>
              <a:t>      &lt;</a:t>
            </a:r>
            <a:r>
              <a:rPr lang="en-US" sz="1200" dirty="0" err="1">
                <a:latin typeface="Lucida Console" charset="0"/>
                <a:ea typeface="Lucida Console" charset="0"/>
                <a:cs typeface="Lucida Console" charset="0"/>
              </a:rPr>
              <a:t>ag:direction</a:t>
            </a:r>
            <a:r>
              <a:rPr lang="en-US" sz="1200" dirty="0">
                <a:latin typeface="Lucida Console" charset="0"/>
                <a:ea typeface="Lucida Console" charset="0"/>
                <a:cs typeface="Lucida Console" charset="0"/>
              </a:rPr>
              <a:t>&gt;forwards&lt;/</a:t>
            </a:r>
            <a:r>
              <a:rPr lang="en-US" sz="1200" dirty="0" err="1" smtClean="0">
                <a:latin typeface="Lucida Console" charset="0"/>
                <a:ea typeface="Lucida Console" charset="0"/>
                <a:cs typeface="Lucida Console" charset="0"/>
              </a:rPr>
              <a:t>ag:direction</a:t>
            </a:r>
            <a:r>
              <a:rPr lang="en-US" sz="1200" dirty="0" smtClean="0">
                <a:latin typeface="Lucida Console" charset="0"/>
                <a:ea typeface="Lucida Console" charset="0"/>
                <a:cs typeface="Lucida Console" charset="0"/>
              </a:rPr>
              <a:t>&gt;</a:t>
            </a:r>
            <a:endParaRPr lang="en-US" sz="12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sz="1200" dirty="0">
                <a:latin typeface="Lucida Console" charset="0"/>
                <a:ea typeface="Lucida Console" charset="0"/>
                <a:cs typeface="Lucida Console" charset="0"/>
              </a:rPr>
              <a:t>      &lt;</a:t>
            </a:r>
            <a:r>
              <a:rPr lang="de-DE" sz="1200" dirty="0" err="1">
                <a:latin typeface="Lucida Console" charset="0"/>
                <a:ea typeface="Lucida Console" charset="0"/>
                <a:cs typeface="Lucida Console" charset="0"/>
              </a:rPr>
              <a:t>ag:extent</a:t>
            </a:r>
            <a:r>
              <a:rPr lang="de-DE" sz="1200" dirty="0">
                <a:latin typeface="Lucida Console" charset="0"/>
                <a:ea typeface="Lucida Console" charset="0"/>
                <a:cs typeface="Lucida Console" charset="0"/>
              </a:rPr>
              <a:t> </a:t>
            </a:r>
            <a:r>
              <a:rPr lang="de-DE" sz="1200" dirty="0" err="1">
                <a:latin typeface="Lucida Console" charset="0"/>
                <a:ea typeface="Lucida Console" charset="0"/>
                <a:cs typeface="Lucida Console" charset="0"/>
              </a:rPr>
              <a:t>height</a:t>
            </a:r>
            <a:r>
              <a:rPr lang="de-DE" sz="1200" dirty="0">
                <a:latin typeface="Lucida Console" charset="0"/>
                <a:ea typeface="Lucida Console" charset="0"/>
                <a:cs typeface="Lucida Console" charset="0"/>
              </a:rPr>
              <a:t>="</a:t>
            </a:r>
            <a:r>
              <a:rPr lang="de-DE" sz="1200" dirty="0" smtClean="0">
                <a:latin typeface="Lucida Console" charset="0"/>
                <a:ea typeface="Lucida Console" charset="0"/>
                <a:cs typeface="Lucida Console" charset="0"/>
              </a:rPr>
              <a:t>15pt“/&gt;</a:t>
            </a:r>
            <a:endParaRPr lang="de-DE" sz="12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sz="1200" dirty="0">
                <a:latin typeface="Lucida Console" charset="0"/>
                <a:ea typeface="Lucida Console" charset="0"/>
                <a:cs typeface="Lucida Console" charset="0"/>
              </a:rPr>
              <a:t>  </a:t>
            </a:r>
            <a:r>
              <a:rPr lang="de-DE" sz="1200" dirty="0" smtClean="0">
                <a:latin typeface="Lucida Console" charset="0"/>
                <a:ea typeface="Lucida Console" charset="0"/>
                <a:cs typeface="Lucida Console" charset="0"/>
              </a:rPr>
              <a:t>&lt;/</a:t>
            </a:r>
            <a:r>
              <a:rPr lang="de-DE" sz="1200" dirty="0" err="1" smtClean="0">
                <a:latin typeface="Lucida Console" charset="0"/>
                <a:ea typeface="Lucida Console" charset="0"/>
                <a:cs typeface="Lucida Console" charset="0"/>
              </a:rPr>
              <a:t>xs:appinfo</a:t>
            </a:r>
            <a:r>
              <a:rPr lang="de-DE" sz="1200" dirty="0" smtClean="0">
                <a:latin typeface="Lucida Console" charset="0"/>
                <a:ea typeface="Lucida Console" charset="0"/>
                <a:cs typeface="Lucida Console" charset="0"/>
              </a:rPr>
              <a:t>&gt;&lt;/</a:t>
            </a:r>
            <a:r>
              <a:rPr lang="de-DE" sz="1200" dirty="0" err="1" smtClean="0">
                <a:latin typeface="Lucida Console" charset="0"/>
                <a:ea typeface="Lucida Console" charset="0"/>
                <a:cs typeface="Lucida Console" charset="0"/>
              </a:rPr>
              <a:t>xs:annotation</a:t>
            </a:r>
            <a:r>
              <a:rPr lang="de-DE" sz="1200" dirty="0" smtClean="0">
                <a:latin typeface="Lucida Console" charset="0"/>
                <a:ea typeface="Lucida Console" charset="0"/>
                <a:cs typeface="Lucida Console" charset="0"/>
              </a:rPr>
              <a:t>&gt;</a:t>
            </a:r>
            <a:endParaRPr lang="de-DE" sz="12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sz="1200" dirty="0">
                <a:latin typeface="Lucida Console" charset="0"/>
                <a:ea typeface="Lucida Console" charset="0"/>
                <a:cs typeface="Lucida Console" charset="0"/>
              </a:rPr>
              <a:t>  &lt;</a:t>
            </a:r>
            <a:r>
              <a:rPr lang="de-DE" sz="1200" dirty="0" err="1">
                <a:latin typeface="Lucida Console" charset="0"/>
                <a:ea typeface="Lucida Console" charset="0"/>
                <a:cs typeface="Lucida Console" charset="0"/>
              </a:rPr>
              <a:t>xs:restriction</a:t>
            </a:r>
            <a:r>
              <a:rPr lang="de-DE" sz="1200" dirty="0">
                <a:latin typeface="Lucida Console" charset="0"/>
                <a:ea typeface="Lucida Console" charset="0"/>
                <a:cs typeface="Lucida Console" charset="0"/>
              </a:rPr>
              <a:t> </a:t>
            </a:r>
            <a:r>
              <a:rPr lang="de-DE" sz="1200" dirty="0" err="1">
                <a:latin typeface="Lucida Console" charset="0"/>
                <a:ea typeface="Lucida Console" charset="0"/>
                <a:cs typeface="Lucida Console" charset="0"/>
              </a:rPr>
              <a:t>base</a:t>
            </a:r>
            <a:r>
              <a:rPr lang="de-DE" sz="1200" dirty="0">
                <a:latin typeface="Lucida Console" charset="0"/>
                <a:ea typeface="Lucida Console" charset="0"/>
                <a:cs typeface="Lucida Console" charset="0"/>
              </a:rPr>
              <a:t>="</a:t>
            </a:r>
            <a:r>
              <a:rPr lang="de-DE" sz="1200" dirty="0" err="1" smtClean="0">
                <a:latin typeface="Lucida Console" charset="0"/>
                <a:ea typeface="Lucida Console" charset="0"/>
                <a:cs typeface="Lucida Console" charset="0"/>
              </a:rPr>
              <a:t>xs:string</a:t>
            </a:r>
            <a:r>
              <a:rPr lang="de-DE" sz="1200" dirty="0" smtClean="0">
                <a:latin typeface="Lucida Console" charset="0"/>
                <a:ea typeface="Lucida Console" charset="0"/>
                <a:cs typeface="Lucida Console" charset="0"/>
              </a:rPr>
              <a:t>“/&gt;</a:t>
            </a:r>
            <a:endParaRPr lang="de-DE" sz="12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sz="1200" dirty="0">
                <a:latin typeface="Lucida Console" charset="0"/>
                <a:ea typeface="Lucida Console" charset="0"/>
                <a:cs typeface="Lucida Console" charset="0"/>
              </a:rPr>
              <a:t>&lt;/</a:t>
            </a:r>
            <a:r>
              <a:rPr lang="de-DE" sz="1200" dirty="0" err="1" smtClean="0">
                <a:latin typeface="Lucida Console" charset="0"/>
                <a:ea typeface="Lucida Console" charset="0"/>
                <a:cs typeface="Lucida Console" charset="0"/>
              </a:rPr>
              <a:t>xs:simpleType</a:t>
            </a:r>
            <a:r>
              <a:rPr lang="de-DE" sz="1200" dirty="0" smtClean="0">
                <a:latin typeface="Lucida Console" charset="0"/>
                <a:ea typeface="Lucida Console" charset="0"/>
                <a:cs typeface="Lucida Console" charset="0"/>
              </a:rPr>
              <a:t>&gt;</a:t>
            </a:r>
          </a:p>
          <a:p>
            <a:pPr marL="0" indent="0">
              <a:spcBef>
                <a:spcPts val="0"/>
              </a:spcBef>
              <a:buNone/>
            </a:pPr>
            <a:endParaRPr lang="de-DE" sz="12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200" dirty="0">
                <a:solidFill>
                  <a:srgbClr val="000000"/>
                </a:solidFill>
                <a:latin typeface="Lucida Console" charset="0"/>
                <a:ea typeface="Lucida Console" charset="0"/>
                <a:cs typeface="Lucida Console" charset="0"/>
              </a:rPr>
              <a:t>...</a:t>
            </a:r>
            <a:endParaRPr lang="de-DE" sz="1200" dirty="0">
              <a:latin typeface="Lucida Console" charset="0"/>
              <a:ea typeface="Lucida Console" charset="0"/>
              <a:cs typeface="Lucida Console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Wee Example: Abstract Geometry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D156D-23A4-F34B-8788-C16A1658D3C1}" type="datetime1">
              <a:rPr lang="en-US" smtClean="0"/>
              <a:t>8/14/17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@mathling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09614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Wee Example: Abstract Geometry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2589211" y="1817783"/>
            <a:ext cx="9232001" cy="4093439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de-DE" dirty="0" smtClean="0">
                <a:latin typeface="Lucida Console" charset="0"/>
                <a:ea typeface="Lucida Console" charset="0"/>
                <a:cs typeface="Lucida Console" charset="0"/>
              </a:rPr>
              <a:t>&lt;</a:t>
            </a:r>
            <a:r>
              <a:rPr lang="de-DE" dirty="0" err="1">
                <a:latin typeface="Lucida Console" charset="0"/>
                <a:ea typeface="Lucida Console" charset="0"/>
                <a:cs typeface="Lucida Console" charset="0"/>
              </a:rPr>
              <a:t>xs:complexType</a:t>
            </a:r>
            <a:r>
              <a:rPr lang="de-DE" dirty="0">
                <a:latin typeface="Lucida Console" charset="0"/>
                <a:ea typeface="Lucida Console" charset="0"/>
                <a:cs typeface="Lucida Console" charset="0"/>
              </a:rPr>
              <a:t> </a:t>
            </a:r>
            <a:r>
              <a:rPr lang="de-DE" dirty="0" err="1">
                <a:latin typeface="Lucida Console" charset="0"/>
                <a:ea typeface="Lucida Console" charset="0"/>
                <a:cs typeface="Lucida Console" charset="0"/>
              </a:rPr>
              <a:t>name</a:t>
            </a:r>
            <a:r>
              <a:rPr lang="de-DE" dirty="0">
                <a:latin typeface="Lucida Console" charset="0"/>
                <a:ea typeface="Lucida Console" charset="0"/>
                <a:cs typeface="Lucida Console" charset="0"/>
              </a:rPr>
              <a:t>="</a:t>
            </a:r>
            <a:r>
              <a:rPr lang="de-DE" dirty="0" err="1" smtClean="0">
                <a:latin typeface="Lucida Console" charset="0"/>
                <a:ea typeface="Lucida Console" charset="0"/>
                <a:cs typeface="Lucida Console" charset="0"/>
              </a:rPr>
              <a:t>page</a:t>
            </a:r>
            <a:r>
              <a:rPr lang="de-DE" dirty="0" smtClean="0">
                <a:latin typeface="Lucida Console" charset="0"/>
                <a:ea typeface="Lucida Console" charset="0"/>
                <a:cs typeface="Lucida Console" charset="0"/>
              </a:rPr>
              <a:t>“&gt;</a:t>
            </a:r>
            <a:endParaRPr lang="de-DE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dirty="0">
                <a:latin typeface="Lucida Console" charset="0"/>
                <a:ea typeface="Lucida Console" charset="0"/>
                <a:cs typeface="Lucida Console" charset="0"/>
              </a:rPr>
              <a:t>  &lt;</a:t>
            </a:r>
            <a:r>
              <a:rPr lang="de-DE" dirty="0" err="1" smtClean="0">
                <a:latin typeface="Lucida Console" charset="0"/>
                <a:ea typeface="Lucida Console" charset="0"/>
                <a:cs typeface="Lucida Console" charset="0"/>
              </a:rPr>
              <a:t>xs:annotation</a:t>
            </a:r>
            <a:r>
              <a:rPr lang="de-DE" dirty="0" smtClean="0">
                <a:latin typeface="Lucida Console" charset="0"/>
                <a:ea typeface="Lucida Console" charset="0"/>
                <a:cs typeface="Lucida Console" charset="0"/>
              </a:rPr>
              <a:t>&gt;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dirty="0">
                <a:latin typeface="Lucida Console" charset="0"/>
                <a:ea typeface="Lucida Console" charset="0"/>
                <a:cs typeface="Lucida Console" charset="0"/>
              </a:rPr>
              <a:t> </a:t>
            </a:r>
            <a:r>
              <a:rPr lang="de-DE" dirty="0" smtClean="0">
                <a:latin typeface="Lucida Console" charset="0"/>
                <a:ea typeface="Lucida Console" charset="0"/>
                <a:cs typeface="Lucida Console" charset="0"/>
              </a:rPr>
              <a:t>   &lt;</a:t>
            </a:r>
            <a:r>
              <a:rPr lang="de-DE" dirty="0" err="1" smtClean="0">
                <a:latin typeface="Lucida Console" charset="0"/>
                <a:ea typeface="Lucida Console" charset="0"/>
                <a:cs typeface="Lucida Console" charset="0"/>
              </a:rPr>
              <a:t>xs:appinfo</a:t>
            </a:r>
            <a:r>
              <a:rPr lang="de-DE" dirty="0" smtClean="0">
                <a:latin typeface="Lucida Console" charset="0"/>
                <a:ea typeface="Lucida Console" charset="0"/>
                <a:cs typeface="Lucida Console" charset="0"/>
              </a:rPr>
              <a:t>&gt;</a:t>
            </a:r>
            <a:endParaRPr lang="de-DE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dirty="0">
                <a:latin typeface="Lucida Console" charset="0"/>
                <a:ea typeface="Lucida Console" charset="0"/>
                <a:cs typeface="Lucida Console" charset="0"/>
              </a:rPr>
              <a:t>      &lt;</a:t>
            </a:r>
            <a:r>
              <a:rPr lang="de-DE" dirty="0" err="1">
                <a:latin typeface="Lucida Console" charset="0"/>
                <a:ea typeface="Lucida Console" charset="0"/>
                <a:cs typeface="Lucida Console" charset="0"/>
              </a:rPr>
              <a:t>ag:orientation</a:t>
            </a:r>
            <a:r>
              <a:rPr lang="de-DE" dirty="0">
                <a:latin typeface="Lucida Console" charset="0"/>
                <a:ea typeface="Lucida Console" charset="0"/>
                <a:cs typeface="Lucida Console" charset="0"/>
              </a:rPr>
              <a:t>&gt;</a:t>
            </a:r>
            <a:r>
              <a:rPr lang="de-DE" dirty="0" err="1">
                <a:latin typeface="Lucida Console" charset="0"/>
                <a:ea typeface="Lucida Console" charset="0"/>
                <a:cs typeface="Lucida Console" charset="0"/>
              </a:rPr>
              <a:t>vertical</a:t>
            </a:r>
            <a:r>
              <a:rPr lang="de-DE" dirty="0">
                <a:latin typeface="Lucida Console" charset="0"/>
                <a:ea typeface="Lucida Console" charset="0"/>
                <a:cs typeface="Lucida Console" charset="0"/>
              </a:rPr>
              <a:t>&lt;/</a:t>
            </a:r>
            <a:r>
              <a:rPr lang="de-DE" dirty="0" err="1" smtClean="0">
                <a:latin typeface="Lucida Console" charset="0"/>
                <a:ea typeface="Lucida Console" charset="0"/>
                <a:cs typeface="Lucida Console" charset="0"/>
              </a:rPr>
              <a:t>ag:orientation</a:t>
            </a:r>
            <a:r>
              <a:rPr lang="de-DE" dirty="0" smtClean="0">
                <a:latin typeface="Lucida Console" charset="0"/>
                <a:ea typeface="Lucida Console" charset="0"/>
                <a:cs typeface="Lucida Console" charset="0"/>
              </a:rPr>
              <a:t>&gt;</a:t>
            </a:r>
            <a:endParaRPr lang="de-DE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Lucida Console" charset="0"/>
                <a:ea typeface="Lucida Console" charset="0"/>
                <a:cs typeface="Lucida Console" charset="0"/>
              </a:rPr>
              <a:t>      &lt;</a:t>
            </a:r>
            <a:r>
              <a:rPr lang="en-US" dirty="0" err="1">
                <a:latin typeface="Lucida Console" charset="0"/>
                <a:ea typeface="Lucida Console" charset="0"/>
                <a:cs typeface="Lucida Console" charset="0"/>
              </a:rPr>
              <a:t>ag:direction</a:t>
            </a:r>
            <a:r>
              <a:rPr lang="en-US" dirty="0">
                <a:latin typeface="Lucida Console" charset="0"/>
                <a:ea typeface="Lucida Console" charset="0"/>
                <a:cs typeface="Lucida Console" charset="0"/>
              </a:rPr>
              <a:t>&gt;forwards&lt;/</a:t>
            </a:r>
            <a:r>
              <a:rPr lang="en-US" dirty="0" err="1" smtClean="0">
                <a:latin typeface="Lucida Console" charset="0"/>
                <a:ea typeface="Lucida Console" charset="0"/>
                <a:cs typeface="Lucida Console" charset="0"/>
              </a:rPr>
              <a:t>ag:direction</a:t>
            </a:r>
            <a:r>
              <a:rPr lang="en-US" dirty="0" smtClean="0">
                <a:latin typeface="Lucida Console" charset="0"/>
                <a:ea typeface="Lucida Console" charset="0"/>
                <a:cs typeface="Lucida Console" charset="0"/>
              </a:rPr>
              <a:t>&gt;</a:t>
            </a:r>
            <a:endParaRPr lang="en-US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Lucida Console" charset="0"/>
                <a:ea typeface="Lucida Console" charset="0"/>
                <a:cs typeface="Lucida Console" charset="0"/>
              </a:rPr>
              <a:t>      &lt;</a:t>
            </a:r>
            <a:r>
              <a:rPr lang="en-US" dirty="0" err="1">
                <a:latin typeface="Lucida Console" charset="0"/>
                <a:ea typeface="Lucida Console" charset="0"/>
                <a:cs typeface="Lucida Console" charset="0"/>
              </a:rPr>
              <a:t>ag:extent</a:t>
            </a:r>
            <a:r>
              <a:rPr lang="en-US" dirty="0">
                <a:latin typeface="Lucida Console" charset="0"/>
                <a:ea typeface="Lucida Console" charset="0"/>
                <a:cs typeface="Lucida Console" charset="0"/>
              </a:rPr>
              <a:t> width="8.5in" height="11in" thickness="</a:t>
            </a:r>
            <a:r>
              <a:rPr lang="en-US" dirty="0" smtClean="0">
                <a:latin typeface="Lucida Console" charset="0"/>
                <a:ea typeface="Lucida Console" charset="0"/>
                <a:cs typeface="Lucida Console" charset="0"/>
              </a:rPr>
              <a:t>1layer”/&gt;</a:t>
            </a:r>
            <a:endParaRPr lang="en-US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dirty="0">
                <a:latin typeface="Lucida Console" charset="0"/>
                <a:ea typeface="Lucida Console" charset="0"/>
                <a:cs typeface="Lucida Console" charset="0"/>
              </a:rPr>
              <a:t> </a:t>
            </a:r>
            <a:r>
              <a:rPr lang="de-DE" dirty="0" smtClean="0">
                <a:latin typeface="Lucida Console" charset="0"/>
                <a:ea typeface="Lucida Console" charset="0"/>
                <a:cs typeface="Lucida Console" charset="0"/>
              </a:rPr>
              <a:t>   &lt;/</a:t>
            </a:r>
            <a:r>
              <a:rPr lang="de-DE" dirty="0" err="1" smtClean="0">
                <a:latin typeface="Lucida Console" charset="0"/>
                <a:ea typeface="Lucida Console" charset="0"/>
                <a:cs typeface="Lucida Console" charset="0"/>
              </a:rPr>
              <a:t>xs:appinfo</a:t>
            </a:r>
            <a:r>
              <a:rPr lang="de-DE" dirty="0" smtClean="0">
                <a:latin typeface="Lucida Console" charset="0"/>
                <a:ea typeface="Lucida Console" charset="0"/>
                <a:cs typeface="Lucida Console" charset="0"/>
              </a:rPr>
              <a:t>&gt;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dirty="0">
                <a:latin typeface="Lucida Console" charset="0"/>
                <a:ea typeface="Lucida Console" charset="0"/>
                <a:cs typeface="Lucida Console" charset="0"/>
              </a:rPr>
              <a:t> </a:t>
            </a:r>
            <a:r>
              <a:rPr lang="de-DE" dirty="0" smtClean="0">
                <a:latin typeface="Lucida Console" charset="0"/>
                <a:ea typeface="Lucida Console" charset="0"/>
                <a:cs typeface="Lucida Console" charset="0"/>
              </a:rPr>
              <a:t> &lt;/</a:t>
            </a:r>
            <a:r>
              <a:rPr lang="de-DE" dirty="0" err="1" smtClean="0">
                <a:latin typeface="Lucida Console" charset="0"/>
                <a:ea typeface="Lucida Console" charset="0"/>
                <a:cs typeface="Lucida Console" charset="0"/>
              </a:rPr>
              <a:t>xs:annotation</a:t>
            </a:r>
            <a:r>
              <a:rPr lang="de-DE" dirty="0" smtClean="0">
                <a:latin typeface="Lucida Console" charset="0"/>
                <a:ea typeface="Lucida Console" charset="0"/>
                <a:cs typeface="Lucida Console" charset="0"/>
              </a:rPr>
              <a:t>&gt;</a:t>
            </a:r>
            <a:endParaRPr lang="de-DE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dirty="0">
                <a:latin typeface="Lucida Console" charset="0"/>
                <a:ea typeface="Lucida Console" charset="0"/>
                <a:cs typeface="Lucida Console" charset="0"/>
              </a:rPr>
              <a:t>  &lt;</a:t>
            </a:r>
            <a:r>
              <a:rPr lang="de-DE" dirty="0" err="1" smtClean="0">
                <a:latin typeface="Lucida Console" charset="0"/>
                <a:ea typeface="Lucida Console" charset="0"/>
                <a:cs typeface="Lucida Console" charset="0"/>
              </a:rPr>
              <a:t>xs:sequence</a:t>
            </a:r>
            <a:r>
              <a:rPr lang="de-DE" dirty="0" smtClean="0">
                <a:latin typeface="Lucida Console" charset="0"/>
                <a:ea typeface="Lucida Console" charset="0"/>
                <a:cs typeface="Lucida Console" charset="0"/>
              </a:rPr>
              <a:t>&gt;</a:t>
            </a:r>
            <a:endParaRPr lang="de-DE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Lucida Console" charset="0"/>
                <a:ea typeface="Lucida Console" charset="0"/>
                <a:cs typeface="Lucida Console" charset="0"/>
              </a:rPr>
              <a:t>    &lt;</a:t>
            </a:r>
            <a:r>
              <a:rPr lang="en-US" dirty="0" err="1">
                <a:latin typeface="Lucida Console" charset="0"/>
                <a:ea typeface="Lucida Console" charset="0"/>
                <a:cs typeface="Lucida Console" charset="0"/>
              </a:rPr>
              <a:t>xs:element</a:t>
            </a:r>
            <a:r>
              <a:rPr lang="en-US" dirty="0">
                <a:latin typeface="Lucida Console" charset="0"/>
                <a:ea typeface="Lucida Console" charset="0"/>
                <a:cs typeface="Lucida Console" charset="0"/>
              </a:rPr>
              <a:t> name="header" type="</a:t>
            </a:r>
            <a:r>
              <a:rPr lang="en-US" dirty="0" err="1" smtClean="0">
                <a:latin typeface="Lucida Console" charset="0"/>
                <a:ea typeface="Lucida Console" charset="0"/>
                <a:cs typeface="Lucida Console" charset="0"/>
              </a:rPr>
              <a:t>this:header</a:t>
            </a:r>
            <a:r>
              <a:rPr lang="en-US" dirty="0" smtClean="0">
                <a:latin typeface="Lucida Console" charset="0"/>
                <a:ea typeface="Lucida Console" charset="0"/>
                <a:cs typeface="Lucida Console" charset="0"/>
              </a:rPr>
              <a:t>”/&gt;</a:t>
            </a:r>
            <a:endParaRPr lang="en-US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Lucida Console" charset="0"/>
                <a:ea typeface="Lucida Console" charset="0"/>
                <a:cs typeface="Lucida Console" charset="0"/>
              </a:rPr>
              <a:t>    &lt;</a:t>
            </a:r>
            <a:r>
              <a:rPr lang="en-US" dirty="0" err="1">
                <a:latin typeface="Lucida Console" charset="0"/>
                <a:ea typeface="Lucida Console" charset="0"/>
                <a:cs typeface="Lucida Console" charset="0"/>
              </a:rPr>
              <a:t>xs:element</a:t>
            </a:r>
            <a:r>
              <a:rPr lang="en-US" dirty="0">
                <a:latin typeface="Lucida Console" charset="0"/>
                <a:ea typeface="Lucida Console" charset="0"/>
                <a:cs typeface="Lucida Console" charset="0"/>
              </a:rPr>
              <a:t> name="body" </a:t>
            </a:r>
            <a:r>
              <a:rPr lang="en-US" dirty="0" smtClean="0">
                <a:latin typeface="Lucida Console" charset="0"/>
                <a:ea typeface="Lucida Console" charset="0"/>
                <a:cs typeface="Lucida Console" charset="0"/>
              </a:rPr>
              <a:t>  type</a:t>
            </a:r>
            <a:r>
              <a:rPr lang="en-US" dirty="0">
                <a:latin typeface="Lucida Console" charset="0"/>
                <a:ea typeface="Lucida Console" charset="0"/>
                <a:cs typeface="Lucida Console" charset="0"/>
              </a:rPr>
              <a:t>="</a:t>
            </a:r>
            <a:r>
              <a:rPr lang="en-US" dirty="0" err="1" smtClean="0">
                <a:latin typeface="Lucida Console" charset="0"/>
                <a:ea typeface="Lucida Console" charset="0"/>
                <a:cs typeface="Lucida Console" charset="0"/>
              </a:rPr>
              <a:t>this:column-list</a:t>
            </a:r>
            <a:r>
              <a:rPr lang="en-US" dirty="0" smtClean="0">
                <a:latin typeface="Lucida Console" charset="0"/>
                <a:ea typeface="Lucida Console" charset="0"/>
                <a:cs typeface="Lucida Console" charset="0"/>
              </a:rPr>
              <a:t>”/&gt;</a:t>
            </a:r>
            <a:endParaRPr lang="de-DE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dirty="0" smtClean="0">
                <a:latin typeface="Lucida Console" charset="0"/>
                <a:ea typeface="Lucida Console" charset="0"/>
                <a:cs typeface="Lucida Console" charset="0"/>
              </a:rPr>
              <a:t> </a:t>
            </a:r>
            <a:r>
              <a:rPr lang="de-DE" dirty="0">
                <a:latin typeface="Lucida Console" charset="0"/>
                <a:ea typeface="Lucida Console" charset="0"/>
                <a:cs typeface="Lucida Console" charset="0"/>
              </a:rPr>
              <a:t>&lt;/</a:t>
            </a:r>
            <a:r>
              <a:rPr lang="de-DE" dirty="0" err="1" smtClean="0">
                <a:latin typeface="Lucida Console" charset="0"/>
                <a:ea typeface="Lucida Console" charset="0"/>
                <a:cs typeface="Lucida Console" charset="0"/>
              </a:rPr>
              <a:t>xs:sequence</a:t>
            </a:r>
            <a:r>
              <a:rPr lang="de-DE" dirty="0" smtClean="0">
                <a:latin typeface="Lucida Console" charset="0"/>
                <a:ea typeface="Lucida Console" charset="0"/>
                <a:cs typeface="Lucida Console" charset="0"/>
              </a:rPr>
              <a:t>&gt;</a:t>
            </a:r>
            <a:endParaRPr lang="de-DE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dirty="0">
                <a:latin typeface="Lucida Console" charset="0"/>
                <a:ea typeface="Lucida Console" charset="0"/>
                <a:cs typeface="Lucida Console" charset="0"/>
              </a:rPr>
              <a:t>&lt;/</a:t>
            </a:r>
            <a:r>
              <a:rPr lang="de-DE" dirty="0" err="1" smtClean="0">
                <a:latin typeface="Lucida Console" charset="0"/>
                <a:ea typeface="Lucida Console" charset="0"/>
                <a:cs typeface="Lucida Console" charset="0"/>
              </a:rPr>
              <a:t>xs:complexType</a:t>
            </a:r>
            <a:r>
              <a:rPr lang="de-DE" dirty="0" smtClean="0">
                <a:latin typeface="Lucida Console" charset="0"/>
                <a:ea typeface="Lucida Console" charset="0"/>
                <a:cs typeface="Lucida Console" charset="0"/>
              </a:rPr>
              <a:t>&gt;</a:t>
            </a:r>
            <a:endParaRPr lang="de-DE" dirty="0">
              <a:latin typeface="Lucida Console" charset="0"/>
              <a:ea typeface="Lucida Console" charset="0"/>
              <a:cs typeface="Lucida Console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D156D-23A4-F34B-8788-C16A1658D3C1}" type="datetime1">
              <a:rPr lang="en-US" smtClean="0"/>
              <a:t>8/14/17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@mathling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010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Wee Example: “Abstract” Geometry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Lucida Console" charset="0"/>
                <a:ea typeface="Lucida Console" charset="0"/>
                <a:cs typeface="Lucida Console" charset="0"/>
              </a:rPr>
              <a:t>/* No "page" object to specify: use @page */                                  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dirty="0">
                <a:latin typeface="Lucida Console" charset="0"/>
                <a:ea typeface="Lucida Console" charset="0"/>
                <a:cs typeface="Lucida Console" charset="0"/>
              </a:rPr>
              <a:t>@</a:t>
            </a:r>
            <a:r>
              <a:rPr lang="de-DE" dirty="0" err="1">
                <a:latin typeface="Lucida Console" charset="0"/>
                <a:ea typeface="Lucida Console" charset="0"/>
                <a:cs typeface="Lucida Console" charset="0"/>
              </a:rPr>
              <a:t>page</a:t>
            </a:r>
            <a:r>
              <a:rPr lang="de-DE" dirty="0">
                <a:latin typeface="Lucida Console" charset="0"/>
                <a:ea typeface="Lucida Console" charset="0"/>
                <a:cs typeface="Lucida Console" charset="0"/>
              </a:rPr>
              <a:t> {                                                                       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dirty="0">
                <a:latin typeface="Lucida Console" charset="0"/>
                <a:ea typeface="Lucida Console" charset="0"/>
                <a:cs typeface="Lucida Console" charset="0"/>
              </a:rPr>
              <a:t>  </a:t>
            </a:r>
            <a:r>
              <a:rPr lang="de-DE" dirty="0" err="1">
                <a:latin typeface="Lucida Console" charset="0"/>
                <a:ea typeface="Lucida Console" charset="0"/>
                <a:cs typeface="Lucida Console" charset="0"/>
              </a:rPr>
              <a:t>height</a:t>
            </a:r>
            <a:r>
              <a:rPr lang="de-DE" dirty="0">
                <a:latin typeface="Lucida Console" charset="0"/>
                <a:ea typeface="Lucida Console" charset="0"/>
                <a:cs typeface="Lucida Console" charset="0"/>
              </a:rPr>
              <a:t>: 11in;                                                               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dirty="0">
                <a:latin typeface="Lucida Console" charset="0"/>
                <a:ea typeface="Lucida Console" charset="0"/>
                <a:cs typeface="Lucida Console" charset="0"/>
              </a:rPr>
              <a:t>  </a:t>
            </a:r>
            <a:r>
              <a:rPr lang="de-DE" dirty="0" err="1">
                <a:latin typeface="Lucida Console" charset="0"/>
                <a:ea typeface="Lucida Console" charset="0"/>
                <a:cs typeface="Lucida Console" charset="0"/>
              </a:rPr>
              <a:t>width</a:t>
            </a:r>
            <a:r>
              <a:rPr lang="de-DE" dirty="0">
                <a:latin typeface="Lucida Console" charset="0"/>
                <a:ea typeface="Lucida Console" charset="0"/>
                <a:cs typeface="Lucida Console" charset="0"/>
              </a:rPr>
              <a:t>: 8.5in;                                                               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dirty="0">
                <a:latin typeface="Lucida Console" charset="0"/>
                <a:ea typeface="Lucida Console" charset="0"/>
                <a:cs typeface="Lucida Console" charset="0"/>
              </a:rPr>
              <a:t>}                                                                             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dirty="0">
                <a:latin typeface="Lucida Console" charset="0"/>
                <a:ea typeface="Lucida Console" charset="0"/>
                <a:cs typeface="Lucida Console" charset="0"/>
              </a:rPr>
              <a:t>                                                                              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dirty="0">
                <a:latin typeface="Lucida Console" charset="0"/>
                <a:ea typeface="Lucida Console" charset="0"/>
                <a:cs typeface="Lucida Console" charset="0"/>
              </a:rPr>
              <a:t>.</a:t>
            </a:r>
            <a:r>
              <a:rPr lang="de-DE" dirty="0" err="1">
                <a:latin typeface="Lucida Console" charset="0"/>
                <a:ea typeface="Lucida Console" charset="0"/>
                <a:cs typeface="Lucida Console" charset="0"/>
              </a:rPr>
              <a:t>header</a:t>
            </a:r>
            <a:r>
              <a:rPr lang="de-DE" dirty="0">
                <a:latin typeface="Lucida Console" charset="0"/>
                <a:ea typeface="Lucida Console" charset="0"/>
                <a:cs typeface="Lucida Console" charset="0"/>
              </a:rPr>
              <a:t> {                                                                     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dirty="0">
                <a:latin typeface="Lucida Console" charset="0"/>
                <a:ea typeface="Lucida Console" charset="0"/>
                <a:cs typeface="Lucida Console" charset="0"/>
              </a:rPr>
              <a:t>  </a:t>
            </a:r>
            <a:r>
              <a:rPr lang="de-DE" dirty="0" err="1">
                <a:latin typeface="Lucida Console" charset="0"/>
                <a:ea typeface="Lucida Console" charset="0"/>
                <a:cs typeface="Lucida Console" charset="0"/>
              </a:rPr>
              <a:t>line-height</a:t>
            </a:r>
            <a:r>
              <a:rPr lang="de-DE" dirty="0">
                <a:latin typeface="Lucida Console" charset="0"/>
                <a:ea typeface="Lucida Console" charset="0"/>
                <a:cs typeface="Lucida Console" charset="0"/>
              </a:rPr>
              <a:t>: 15pt;                                                          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dirty="0">
                <a:latin typeface="Lucida Console" charset="0"/>
                <a:ea typeface="Lucida Console" charset="0"/>
                <a:cs typeface="Lucida Console" charset="0"/>
              </a:rPr>
              <a:t>  </a:t>
            </a:r>
            <a:r>
              <a:rPr lang="de-DE" dirty="0" err="1">
                <a:latin typeface="Lucida Console" charset="0"/>
                <a:ea typeface="Lucida Console" charset="0"/>
                <a:cs typeface="Lucida Console" charset="0"/>
              </a:rPr>
              <a:t>height</a:t>
            </a:r>
            <a:r>
              <a:rPr lang="de-DE" dirty="0">
                <a:latin typeface="Lucida Console" charset="0"/>
                <a:ea typeface="Lucida Console" charset="0"/>
                <a:cs typeface="Lucida Console" charset="0"/>
              </a:rPr>
              <a:t>: 2in                                                                 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dirty="0">
                <a:latin typeface="Lucida Console" charset="0"/>
                <a:ea typeface="Lucida Console" charset="0"/>
                <a:cs typeface="Lucida Console" charset="0"/>
              </a:rPr>
              <a:t>}                                                                             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dirty="0">
                <a:latin typeface="Lucida Console" charset="0"/>
                <a:ea typeface="Lucida Console" charset="0"/>
                <a:cs typeface="Lucida Console" charset="0"/>
              </a:rPr>
              <a:t>                                                                                </a:t>
            </a:r>
            <a:r>
              <a:rPr lang="de-DE" dirty="0" smtClean="0">
                <a:latin typeface="Lucida Console" charset="0"/>
                <a:ea typeface="Lucida Console" charset="0"/>
                <a:cs typeface="Lucida Console" charset="0"/>
              </a:rPr>
              <a:t>                                                                                </a:t>
            </a:r>
            <a:endParaRPr lang="de-DE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dirty="0">
                <a:latin typeface="Lucida Console" charset="0"/>
                <a:ea typeface="Lucida Console" charset="0"/>
                <a:cs typeface="Lucida Console" charset="0"/>
              </a:rPr>
              <a:t>/* </a:t>
            </a:r>
            <a:r>
              <a:rPr lang="de-DE" dirty="0" err="1">
                <a:latin typeface="Lucida Console" charset="0"/>
                <a:ea typeface="Lucida Console" charset="0"/>
                <a:cs typeface="Lucida Console" charset="0"/>
              </a:rPr>
              <a:t>No</a:t>
            </a:r>
            <a:r>
              <a:rPr lang="de-DE" dirty="0">
                <a:latin typeface="Lucida Console" charset="0"/>
                <a:ea typeface="Lucida Console" charset="0"/>
                <a:cs typeface="Lucida Console" charset="0"/>
              </a:rPr>
              <a:t> "</a:t>
            </a:r>
            <a:r>
              <a:rPr lang="de-DE" dirty="0" err="1">
                <a:latin typeface="Lucida Console" charset="0"/>
                <a:ea typeface="Lucida Console" charset="0"/>
                <a:cs typeface="Lucida Console" charset="0"/>
              </a:rPr>
              <a:t>column</a:t>
            </a:r>
            <a:r>
              <a:rPr lang="de-DE" dirty="0">
                <a:latin typeface="Lucida Console" charset="0"/>
                <a:ea typeface="Lucida Console" charset="0"/>
                <a:cs typeface="Lucida Console" charset="0"/>
              </a:rPr>
              <a:t>" </a:t>
            </a:r>
            <a:r>
              <a:rPr lang="de-DE" dirty="0" err="1">
                <a:latin typeface="Lucida Console" charset="0"/>
                <a:ea typeface="Lucida Console" charset="0"/>
                <a:cs typeface="Lucida Console" charset="0"/>
              </a:rPr>
              <a:t>object</a:t>
            </a:r>
            <a:r>
              <a:rPr lang="de-DE" dirty="0">
                <a:latin typeface="Lucida Console" charset="0"/>
                <a:ea typeface="Lucida Console" charset="0"/>
                <a:cs typeface="Lucida Console" charset="0"/>
              </a:rPr>
              <a:t> </a:t>
            </a:r>
            <a:r>
              <a:rPr lang="de-DE" dirty="0" err="1">
                <a:latin typeface="Lucida Console" charset="0"/>
                <a:ea typeface="Lucida Console" charset="0"/>
                <a:cs typeface="Lucida Console" charset="0"/>
              </a:rPr>
              <a:t>to</a:t>
            </a:r>
            <a:r>
              <a:rPr lang="de-DE" dirty="0">
                <a:latin typeface="Lucida Console" charset="0"/>
                <a:ea typeface="Lucida Console" charset="0"/>
                <a:cs typeface="Lucida Console" charset="0"/>
              </a:rPr>
              <a:t> </a:t>
            </a:r>
            <a:r>
              <a:rPr lang="de-DE" dirty="0" err="1">
                <a:latin typeface="Lucida Console" charset="0"/>
                <a:ea typeface="Lucida Console" charset="0"/>
                <a:cs typeface="Lucida Console" charset="0"/>
              </a:rPr>
              <a:t>specify</a:t>
            </a:r>
            <a:r>
              <a:rPr lang="de-DE" dirty="0">
                <a:latin typeface="Lucida Console" charset="0"/>
                <a:ea typeface="Lucida Console" charset="0"/>
                <a:cs typeface="Lucida Console" charset="0"/>
              </a:rPr>
              <a:t>: </a:t>
            </a:r>
            <a:r>
              <a:rPr lang="de-DE" dirty="0" err="1">
                <a:latin typeface="Lucida Console" charset="0"/>
                <a:ea typeface="Lucida Console" charset="0"/>
                <a:cs typeface="Lucida Console" charset="0"/>
              </a:rPr>
              <a:t>use</a:t>
            </a:r>
            <a:r>
              <a:rPr lang="de-DE" dirty="0">
                <a:latin typeface="Lucida Console" charset="0"/>
                <a:ea typeface="Lucida Console" charset="0"/>
                <a:cs typeface="Lucida Console" charset="0"/>
              </a:rPr>
              <a:t> </a:t>
            </a:r>
            <a:r>
              <a:rPr lang="de-DE" dirty="0" err="1">
                <a:latin typeface="Lucida Console" charset="0"/>
                <a:ea typeface="Lucida Console" charset="0"/>
                <a:cs typeface="Lucida Console" charset="0"/>
              </a:rPr>
              <a:t>column</a:t>
            </a:r>
            <a:r>
              <a:rPr lang="de-DE" dirty="0">
                <a:latin typeface="Lucida Console" charset="0"/>
                <a:ea typeface="Lucida Console" charset="0"/>
                <a:cs typeface="Lucida Console" charset="0"/>
              </a:rPr>
              <a:t> </a:t>
            </a:r>
            <a:r>
              <a:rPr lang="de-DE" dirty="0" err="1">
                <a:latin typeface="Lucida Console" charset="0"/>
                <a:ea typeface="Lucida Console" charset="0"/>
                <a:cs typeface="Lucida Console" charset="0"/>
              </a:rPr>
              <a:t>properties</a:t>
            </a:r>
            <a:r>
              <a:rPr lang="de-DE" dirty="0">
                <a:latin typeface="Lucida Console" charset="0"/>
                <a:ea typeface="Lucida Console" charset="0"/>
                <a:cs typeface="Lucida Console" charset="0"/>
              </a:rPr>
              <a:t> */                    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dirty="0">
                <a:latin typeface="Lucida Console" charset="0"/>
                <a:ea typeface="Lucida Console" charset="0"/>
                <a:cs typeface="Lucida Console" charset="0"/>
              </a:rPr>
              <a:t>/* Note: </a:t>
            </a:r>
            <a:r>
              <a:rPr lang="de-DE" dirty="0" err="1">
                <a:latin typeface="Lucida Console" charset="0"/>
                <a:ea typeface="Lucida Console" charset="0"/>
                <a:cs typeface="Lucida Console" charset="0"/>
              </a:rPr>
              <a:t>to</a:t>
            </a:r>
            <a:r>
              <a:rPr lang="de-DE" dirty="0">
                <a:latin typeface="Lucida Console" charset="0"/>
                <a:ea typeface="Lucida Console" charset="0"/>
                <a:cs typeface="Lucida Console" charset="0"/>
              </a:rPr>
              <a:t> </a:t>
            </a:r>
            <a:r>
              <a:rPr lang="de-DE" dirty="0" err="1">
                <a:latin typeface="Lucida Console" charset="0"/>
                <a:ea typeface="Lucida Console" charset="0"/>
                <a:cs typeface="Lucida Console" charset="0"/>
              </a:rPr>
              <a:t>get</a:t>
            </a:r>
            <a:r>
              <a:rPr lang="de-DE" dirty="0">
                <a:latin typeface="Lucida Console" charset="0"/>
                <a:ea typeface="Lucida Console" charset="0"/>
                <a:cs typeface="Lucida Console" charset="0"/>
              </a:rPr>
              <a:t> </a:t>
            </a:r>
            <a:r>
              <a:rPr lang="de-DE" dirty="0" err="1">
                <a:latin typeface="Lucida Console" charset="0"/>
                <a:ea typeface="Lucida Console" charset="0"/>
                <a:cs typeface="Lucida Console" charset="0"/>
              </a:rPr>
              <a:t>this</a:t>
            </a:r>
            <a:r>
              <a:rPr lang="de-DE" dirty="0">
                <a:latin typeface="Lucida Console" charset="0"/>
                <a:ea typeface="Lucida Console" charset="0"/>
                <a:cs typeface="Lucida Console" charset="0"/>
              </a:rPr>
              <a:t> </a:t>
            </a:r>
            <a:r>
              <a:rPr lang="de-DE" dirty="0" err="1">
                <a:latin typeface="Lucida Console" charset="0"/>
                <a:ea typeface="Lucida Console" charset="0"/>
                <a:cs typeface="Lucida Console" charset="0"/>
              </a:rPr>
              <a:t>working</a:t>
            </a:r>
            <a:r>
              <a:rPr lang="de-DE" dirty="0">
                <a:latin typeface="Lucida Console" charset="0"/>
                <a:ea typeface="Lucida Console" charset="0"/>
                <a:cs typeface="Lucida Console" charset="0"/>
              </a:rPr>
              <a:t> in real </a:t>
            </a:r>
            <a:r>
              <a:rPr lang="de-DE" dirty="0" err="1">
                <a:latin typeface="Lucida Console" charset="0"/>
                <a:ea typeface="Lucida Console" charset="0"/>
                <a:cs typeface="Lucida Console" charset="0"/>
              </a:rPr>
              <a:t>browsers</a:t>
            </a:r>
            <a:r>
              <a:rPr lang="de-DE" dirty="0">
                <a:latin typeface="Lucida Console" charset="0"/>
                <a:ea typeface="Lucida Console" charset="0"/>
                <a:cs typeface="Lucida Console" charset="0"/>
              </a:rPr>
              <a:t> </a:t>
            </a:r>
            <a:r>
              <a:rPr lang="de-DE" dirty="0" err="1">
                <a:latin typeface="Lucida Console" charset="0"/>
                <a:ea typeface="Lucida Console" charset="0"/>
                <a:cs typeface="Lucida Console" charset="0"/>
              </a:rPr>
              <a:t>need</a:t>
            </a:r>
            <a:r>
              <a:rPr lang="de-DE" dirty="0">
                <a:latin typeface="Lucida Console" charset="0"/>
                <a:ea typeface="Lucida Console" charset="0"/>
                <a:cs typeface="Lucida Console" charset="0"/>
              </a:rPr>
              <a:t> </a:t>
            </a:r>
            <a:r>
              <a:rPr lang="de-DE" dirty="0" err="1">
                <a:latin typeface="Lucida Console" charset="0"/>
                <a:ea typeface="Lucida Console" charset="0"/>
                <a:cs typeface="Lucida Console" charset="0"/>
              </a:rPr>
              <a:t>more</a:t>
            </a:r>
            <a:r>
              <a:rPr lang="de-DE" dirty="0">
                <a:latin typeface="Lucida Console" charset="0"/>
                <a:ea typeface="Lucida Console" charset="0"/>
                <a:cs typeface="Lucida Console" charset="0"/>
              </a:rPr>
              <a:t> </a:t>
            </a:r>
            <a:r>
              <a:rPr lang="de-DE" dirty="0" err="1">
                <a:latin typeface="Lucida Console" charset="0"/>
                <a:ea typeface="Lucida Console" charset="0"/>
                <a:cs typeface="Lucida Console" charset="0"/>
              </a:rPr>
              <a:t>here</a:t>
            </a:r>
            <a:r>
              <a:rPr lang="de-DE" dirty="0">
                <a:latin typeface="Lucida Console" charset="0"/>
                <a:ea typeface="Lucida Console" charset="0"/>
                <a:cs typeface="Lucida Console" charset="0"/>
              </a:rPr>
              <a:t> */               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dirty="0">
                <a:latin typeface="Lucida Console" charset="0"/>
                <a:ea typeface="Lucida Console" charset="0"/>
                <a:cs typeface="Lucida Console" charset="0"/>
              </a:rPr>
              <a:t>.</a:t>
            </a:r>
            <a:r>
              <a:rPr lang="de-DE" dirty="0" err="1">
                <a:latin typeface="Lucida Console" charset="0"/>
                <a:ea typeface="Lucida Console" charset="0"/>
                <a:cs typeface="Lucida Console" charset="0"/>
              </a:rPr>
              <a:t>body</a:t>
            </a:r>
            <a:r>
              <a:rPr lang="de-DE" dirty="0">
                <a:latin typeface="Lucida Console" charset="0"/>
                <a:ea typeface="Lucida Console" charset="0"/>
                <a:cs typeface="Lucida Console" charset="0"/>
              </a:rPr>
              <a:t> {                                                                       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dirty="0">
                <a:latin typeface="Lucida Console" charset="0"/>
                <a:ea typeface="Lucida Console" charset="0"/>
                <a:cs typeface="Lucida Console" charset="0"/>
              </a:rPr>
              <a:t>  </a:t>
            </a:r>
            <a:r>
              <a:rPr lang="de-DE" dirty="0" err="1">
                <a:latin typeface="Lucida Console" charset="0"/>
                <a:ea typeface="Lucida Console" charset="0"/>
                <a:cs typeface="Lucida Console" charset="0"/>
              </a:rPr>
              <a:t>column</a:t>
            </a:r>
            <a:r>
              <a:rPr lang="de-DE" dirty="0">
                <a:latin typeface="Lucida Console" charset="0"/>
                <a:ea typeface="Lucida Console" charset="0"/>
                <a:cs typeface="Lucida Console" charset="0"/>
              </a:rPr>
              <a:t>-count: 2;                                                            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o-RO" dirty="0">
                <a:latin typeface="Lucida Console" charset="0"/>
                <a:ea typeface="Lucida Console" charset="0"/>
                <a:cs typeface="Lucida Console" charset="0"/>
              </a:rPr>
              <a:t>  </a:t>
            </a:r>
            <a:r>
              <a:rPr lang="ro-RO" dirty="0" err="1">
                <a:latin typeface="Lucida Console" charset="0"/>
                <a:ea typeface="Lucida Console" charset="0"/>
                <a:cs typeface="Lucida Console" charset="0"/>
              </a:rPr>
              <a:t>column-gap</a:t>
            </a:r>
            <a:r>
              <a:rPr lang="ro-RO" dirty="0">
                <a:latin typeface="Lucida Console" charset="0"/>
                <a:ea typeface="Lucida Console" charset="0"/>
                <a:cs typeface="Lucida Console" charset="0"/>
              </a:rPr>
              <a:t>: 1in                                                             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dirty="0">
                <a:latin typeface="Lucida Console" charset="0"/>
                <a:ea typeface="Lucida Console" charset="0"/>
                <a:cs typeface="Lucida Console" charset="0"/>
              </a:rPr>
              <a:t>}                                                                             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dirty="0">
                <a:latin typeface="Lucida Console" charset="0"/>
                <a:ea typeface="Lucida Console" charset="0"/>
                <a:cs typeface="Lucida Console" charset="0"/>
              </a:rPr>
              <a:t>                                                                              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dirty="0">
                <a:latin typeface="Lucida Console" charset="0"/>
                <a:ea typeface="Lucida Console" charset="0"/>
                <a:cs typeface="Lucida Console" charset="0"/>
              </a:rPr>
              <a:t>/* </a:t>
            </a:r>
            <a:r>
              <a:rPr lang="de-DE" dirty="0" err="1">
                <a:latin typeface="Lucida Console" charset="0"/>
                <a:ea typeface="Lucida Console" charset="0"/>
                <a:cs typeface="Lucida Console" charset="0"/>
              </a:rPr>
              <a:t>No</a:t>
            </a:r>
            <a:r>
              <a:rPr lang="de-DE" dirty="0">
                <a:latin typeface="Lucida Console" charset="0"/>
                <a:ea typeface="Lucida Console" charset="0"/>
                <a:cs typeface="Lucida Console" charset="0"/>
              </a:rPr>
              <a:t> "</a:t>
            </a:r>
            <a:r>
              <a:rPr lang="de-DE" dirty="0" err="1">
                <a:latin typeface="Lucida Console" charset="0"/>
                <a:ea typeface="Lucida Console" charset="0"/>
                <a:cs typeface="Lucida Console" charset="0"/>
              </a:rPr>
              <a:t>line</a:t>
            </a:r>
            <a:r>
              <a:rPr lang="de-DE" dirty="0">
                <a:latin typeface="Lucida Console" charset="0"/>
                <a:ea typeface="Lucida Console" charset="0"/>
                <a:cs typeface="Lucida Console" charset="0"/>
              </a:rPr>
              <a:t>" </a:t>
            </a:r>
            <a:r>
              <a:rPr lang="de-DE" dirty="0" err="1">
                <a:latin typeface="Lucida Console" charset="0"/>
                <a:ea typeface="Lucida Console" charset="0"/>
                <a:cs typeface="Lucida Console" charset="0"/>
              </a:rPr>
              <a:t>object</a:t>
            </a:r>
            <a:r>
              <a:rPr lang="de-DE" dirty="0">
                <a:latin typeface="Lucida Console" charset="0"/>
                <a:ea typeface="Lucida Console" charset="0"/>
                <a:cs typeface="Lucida Console" charset="0"/>
              </a:rPr>
              <a:t> </a:t>
            </a:r>
            <a:r>
              <a:rPr lang="de-DE" dirty="0" err="1">
                <a:latin typeface="Lucida Console" charset="0"/>
                <a:ea typeface="Lucida Console" charset="0"/>
                <a:cs typeface="Lucida Console" charset="0"/>
              </a:rPr>
              <a:t>to</a:t>
            </a:r>
            <a:r>
              <a:rPr lang="de-DE" dirty="0">
                <a:latin typeface="Lucida Console" charset="0"/>
                <a:ea typeface="Lucida Console" charset="0"/>
                <a:cs typeface="Lucida Console" charset="0"/>
              </a:rPr>
              <a:t> </a:t>
            </a:r>
            <a:r>
              <a:rPr lang="de-DE" dirty="0" err="1">
                <a:latin typeface="Lucida Console" charset="0"/>
                <a:ea typeface="Lucida Console" charset="0"/>
                <a:cs typeface="Lucida Console" charset="0"/>
              </a:rPr>
              <a:t>specify</a:t>
            </a:r>
            <a:r>
              <a:rPr lang="de-DE" dirty="0">
                <a:latin typeface="Lucida Console" charset="0"/>
                <a:ea typeface="Lucida Console" charset="0"/>
                <a:cs typeface="Lucida Console" charset="0"/>
              </a:rPr>
              <a:t>: </a:t>
            </a:r>
            <a:r>
              <a:rPr lang="de-DE" dirty="0" err="1">
                <a:latin typeface="Lucida Console" charset="0"/>
                <a:ea typeface="Lucida Console" charset="0"/>
                <a:cs typeface="Lucida Console" charset="0"/>
              </a:rPr>
              <a:t>put</a:t>
            </a:r>
            <a:r>
              <a:rPr lang="de-DE" dirty="0">
                <a:latin typeface="Lucida Console" charset="0"/>
                <a:ea typeface="Lucida Console" charset="0"/>
                <a:cs typeface="Lucida Console" charset="0"/>
              </a:rPr>
              <a:t> </a:t>
            </a:r>
            <a:r>
              <a:rPr lang="de-DE" dirty="0" err="1">
                <a:latin typeface="Lucida Console" charset="0"/>
                <a:ea typeface="Lucida Console" charset="0"/>
                <a:cs typeface="Lucida Console" charset="0"/>
              </a:rPr>
              <a:t>properties</a:t>
            </a:r>
            <a:r>
              <a:rPr lang="de-DE" dirty="0">
                <a:latin typeface="Lucida Console" charset="0"/>
                <a:ea typeface="Lucida Console" charset="0"/>
                <a:cs typeface="Lucida Console" charset="0"/>
              </a:rPr>
              <a:t> </a:t>
            </a:r>
            <a:r>
              <a:rPr lang="de-DE" dirty="0" err="1">
                <a:latin typeface="Lucida Console" charset="0"/>
                <a:ea typeface="Lucida Console" charset="0"/>
                <a:cs typeface="Lucida Console" charset="0"/>
              </a:rPr>
              <a:t>as</a:t>
            </a:r>
            <a:r>
              <a:rPr lang="de-DE" dirty="0">
                <a:latin typeface="Lucida Console" charset="0"/>
                <a:ea typeface="Lucida Console" charset="0"/>
                <a:cs typeface="Lucida Console" charset="0"/>
              </a:rPr>
              <a:t> </a:t>
            </a:r>
            <a:r>
              <a:rPr lang="de-DE" dirty="0" err="1">
                <a:latin typeface="Lucida Console" charset="0"/>
                <a:ea typeface="Lucida Console" charset="0"/>
                <a:cs typeface="Lucida Console" charset="0"/>
              </a:rPr>
              <a:t>document</a:t>
            </a:r>
            <a:r>
              <a:rPr lang="de-DE" dirty="0">
                <a:latin typeface="Lucida Console" charset="0"/>
                <a:ea typeface="Lucida Console" charset="0"/>
                <a:cs typeface="Lucida Console" charset="0"/>
              </a:rPr>
              <a:t> </a:t>
            </a:r>
            <a:r>
              <a:rPr lang="de-DE" dirty="0" err="1">
                <a:latin typeface="Lucida Console" charset="0"/>
                <a:ea typeface="Lucida Console" charset="0"/>
                <a:cs typeface="Lucida Console" charset="0"/>
              </a:rPr>
              <a:t>default</a:t>
            </a:r>
            <a:r>
              <a:rPr lang="de-DE" dirty="0">
                <a:latin typeface="Lucida Console" charset="0"/>
                <a:ea typeface="Lucida Console" charset="0"/>
                <a:cs typeface="Lucida Console" charset="0"/>
              </a:rPr>
              <a:t> */         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dirty="0" err="1">
                <a:latin typeface="Lucida Console" charset="0"/>
                <a:ea typeface="Lucida Console" charset="0"/>
                <a:cs typeface="Lucida Console" charset="0"/>
              </a:rPr>
              <a:t>html</a:t>
            </a:r>
            <a:r>
              <a:rPr lang="de-DE" dirty="0">
                <a:latin typeface="Lucida Console" charset="0"/>
                <a:ea typeface="Lucida Console" charset="0"/>
                <a:cs typeface="Lucida Console" charset="0"/>
              </a:rPr>
              <a:t> {                                                                        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dirty="0">
                <a:latin typeface="Lucida Console" charset="0"/>
                <a:ea typeface="Lucida Console" charset="0"/>
                <a:cs typeface="Lucida Console" charset="0"/>
              </a:rPr>
              <a:t>  </a:t>
            </a:r>
            <a:r>
              <a:rPr lang="de-DE" dirty="0" err="1">
                <a:latin typeface="Lucida Console" charset="0"/>
                <a:ea typeface="Lucida Console" charset="0"/>
                <a:cs typeface="Lucida Console" charset="0"/>
              </a:rPr>
              <a:t>line-height</a:t>
            </a:r>
            <a:r>
              <a:rPr lang="de-DE" dirty="0">
                <a:latin typeface="Lucida Console" charset="0"/>
                <a:ea typeface="Lucida Console" charset="0"/>
                <a:cs typeface="Lucida Console" charset="0"/>
              </a:rPr>
              <a:t>: 15pt                                                           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dirty="0">
                <a:latin typeface="Lucida Console" charset="0"/>
                <a:ea typeface="Lucida Console" charset="0"/>
                <a:cs typeface="Lucida Console" charset="0"/>
              </a:rPr>
              <a:t>} </a:t>
            </a:r>
            <a:endParaRPr lang="en-US" dirty="0">
              <a:latin typeface="Lucida Console" charset="0"/>
              <a:ea typeface="Lucida Console" charset="0"/>
              <a:cs typeface="Lucida Console" charset="0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EA674-7320-974B-B0D1-C055C86FBD27}" type="datetime1">
              <a:rPr lang="en-US" smtClean="0"/>
              <a:t>8/14/17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@mathling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4976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Mechanics: Abstract Geometry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CSS for classes associated with box types and box cases</a:t>
            </a:r>
          </a:p>
          <a:p>
            <a:r>
              <a:rPr lang="en-US" dirty="0" smtClean="0"/>
              <a:t>CSS selectors</a:t>
            </a:r>
          </a:p>
          <a:p>
            <a:pPr lvl="1"/>
            <a:r>
              <a:rPr lang="en-US" dirty="0" smtClean="0"/>
              <a:t>.class for placements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D156D-23A4-F34B-8788-C16A1658D3C1}" type="datetime1">
              <a:rPr lang="en-US" smtClean="0"/>
              <a:t>8/14/17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@mathling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90848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Concrete Syntax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EA674-7320-974B-B0D1-C055C86FBD27}" type="datetime1">
              <a:rPr lang="en-US" smtClean="0"/>
              <a:t>8/14/17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@mathling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1867" y="1817688"/>
            <a:ext cx="6250092" cy="4094162"/>
          </a:xfrm>
        </p:spPr>
      </p:pic>
      <p:cxnSp>
        <p:nvCxnSpPr>
          <p:cNvPr id="9" name="Straight Arrow Connector 8"/>
          <p:cNvCxnSpPr/>
          <p:nvPr/>
        </p:nvCxnSpPr>
        <p:spPr>
          <a:xfrm flipV="1">
            <a:off x="3031436" y="1967948"/>
            <a:ext cx="993912" cy="18466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679714" y="1967948"/>
            <a:ext cx="1351722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Labels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1" name="Straight Arrow Connector 10"/>
          <p:cNvCxnSpPr>
            <a:stCxn id="10" idx="3"/>
          </p:cNvCxnSpPr>
          <p:nvPr/>
        </p:nvCxnSpPr>
        <p:spPr>
          <a:xfrm>
            <a:off x="3031436" y="2152614"/>
            <a:ext cx="993912" cy="71979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10" idx="3"/>
          </p:cNvCxnSpPr>
          <p:nvPr/>
        </p:nvCxnSpPr>
        <p:spPr>
          <a:xfrm>
            <a:off x="3031436" y="2152614"/>
            <a:ext cx="890431" cy="146522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3420010" y="4373217"/>
            <a:ext cx="1460103" cy="107005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9362661" y="1223865"/>
            <a:ext cx="1888435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Type: </a:t>
            </a:r>
            <a:r>
              <a:rPr lang="en-US" smtClean="0">
                <a:solidFill>
                  <a:srgbClr val="FF0000"/>
                </a:solidFill>
              </a:rPr>
              <a:t>store info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01896" y="3717090"/>
            <a:ext cx="2192288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Type</a:t>
            </a:r>
            <a:r>
              <a:rPr lang="en-US" smtClean="0">
                <a:solidFill>
                  <a:srgbClr val="FF0000"/>
                </a:solidFill>
              </a:rPr>
              <a:t>: description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714601" y="3049955"/>
            <a:ext cx="1631745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Case</a:t>
            </a:r>
            <a:r>
              <a:rPr lang="en-US" smtClean="0">
                <a:solidFill>
                  <a:srgbClr val="FF0000"/>
                </a:solidFill>
              </a:rPr>
              <a:t>: email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9922943" y="3924403"/>
            <a:ext cx="1888435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Separators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546009" y="5258604"/>
            <a:ext cx="1888435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Type: price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612834" y="1223865"/>
            <a:ext cx="2332383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Type</a:t>
            </a:r>
            <a:r>
              <a:rPr lang="en-US" smtClean="0">
                <a:solidFill>
                  <a:srgbClr val="FF0000"/>
                </a:solidFill>
              </a:rPr>
              <a:t>: contact info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 flipH="1">
            <a:off x="7205870" y="1600513"/>
            <a:ext cx="654394" cy="91199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>
            <a:off x="9715165" y="1600513"/>
            <a:ext cx="494046" cy="26944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21" idx="0"/>
          </p:cNvCxnSpPr>
          <p:nvPr/>
        </p:nvCxnSpPr>
        <p:spPr>
          <a:xfrm flipH="1" flipV="1">
            <a:off x="6530473" y="2566542"/>
            <a:ext cx="1" cy="48341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22" idx="1"/>
          </p:cNvCxnSpPr>
          <p:nvPr/>
        </p:nvCxnSpPr>
        <p:spPr>
          <a:xfrm flipH="1">
            <a:off x="8378687" y="4109069"/>
            <a:ext cx="1544256" cy="209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>
            <a:off x="2994184" y="3913392"/>
            <a:ext cx="890431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H="1">
            <a:off x="9432235" y="4109069"/>
            <a:ext cx="490708" cy="100958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>
            <a:stCxn id="22" idx="1"/>
          </p:cNvCxnSpPr>
          <p:nvPr/>
        </p:nvCxnSpPr>
        <p:spPr>
          <a:xfrm flipH="1" flipV="1">
            <a:off x="8378687" y="3786809"/>
            <a:ext cx="1544256" cy="32226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3956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2130357" y="1883884"/>
            <a:ext cx="4772719" cy="4027338"/>
          </a:xfrm>
        </p:spPr>
        <p:txBody>
          <a:bodyPr>
            <a:normAutofit fontScale="92500" lnSpcReduction="1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de-DE" sz="1200" dirty="0">
                <a:latin typeface="Lucida Console" charset="0"/>
                <a:ea typeface="Lucida Console" charset="0"/>
                <a:cs typeface="Lucida Console" charset="0"/>
              </a:rPr>
              <a:t>/* </a:t>
            </a:r>
            <a:r>
              <a:rPr lang="de-DE" sz="1200" dirty="0" err="1">
                <a:latin typeface="Lucida Console" charset="0"/>
                <a:ea typeface="Lucida Console" charset="0"/>
                <a:cs typeface="Lucida Console" charset="0"/>
              </a:rPr>
              <a:t>Affective</a:t>
            </a:r>
            <a:r>
              <a:rPr lang="de-DE" sz="1200" dirty="0">
                <a:latin typeface="Lucida Console" charset="0"/>
                <a:ea typeface="Lucida Console" charset="0"/>
                <a:cs typeface="Lucida Console" charset="0"/>
              </a:rPr>
              <a:t> </a:t>
            </a:r>
            <a:r>
              <a:rPr lang="de-DE" sz="1200" dirty="0" smtClean="0">
                <a:latin typeface="Lucida Console" charset="0"/>
                <a:ea typeface="Lucida Console" charset="0"/>
                <a:cs typeface="Lucida Console" charset="0"/>
              </a:rPr>
              <a:t>*/</a:t>
            </a:r>
            <a:endParaRPr lang="de-DE" sz="12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200" dirty="0">
                <a:latin typeface="Lucida Console" charset="0"/>
                <a:ea typeface="Lucida Console" charset="0"/>
                <a:cs typeface="Lucida Console" charset="0"/>
              </a:rPr>
              <a:t>.price-sheet     </a:t>
            </a:r>
            <a:r>
              <a:rPr lang="en-US" sz="1200" dirty="0" smtClean="0">
                <a:latin typeface="Lucida Console" charset="0"/>
                <a:ea typeface="Lucida Console" charset="0"/>
                <a:cs typeface="Lucida Console" charset="0"/>
              </a:rPr>
              <a:t>{ </a:t>
            </a:r>
            <a:r>
              <a:rPr lang="en-US" sz="1200" dirty="0">
                <a:latin typeface="Lucida Console" charset="0"/>
                <a:ea typeface="Lucida Console" charset="0"/>
                <a:cs typeface="Lucida Console" charset="0"/>
              </a:rPr>
              <a:t>font-family: "Comic </a:t>
            </a:r>
            <a:r>
              <a:rPr lang="en-US" sz="1200" dirty="0" smtClean="0">
                <a:latin typeface="Lucida Console" charset="0"/>
                <a:ea typeface="Lucida Console" charset="0"/>
                <a:cs typeface="Lucida Console" charset="0"/>
              </a:rPr>
              <a:t>Sans”;</a:t>
            </a:r>
            <a:endParaRPr lang="en-US" sz="12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sz="1200" dirty="0">
                <a:latin typeface="Lucida Console" charset="0"/>
                <a:ea typeface="Lucida Console" charset="0"/>
                <a:cs typeface="Lucida Console" charset="0"/>
              </a:rPr>
              <a:t>                   </a:t>
            </a:r>
            <a:r>
              <a:rPr lang="de-DE" sz="1200" dirty="0" err="1" smtClean="0">
                <a:latin typeface="Lucida Console" charset="0"/>
                <a:ea typeface="Lucida Console" charset="0"/>
                <a:cs typeface="Lucida Console" charset="0"/>
              </a:rPr>
              <a:t>font</a:t>
            </a:r>
            <a:r>
              <a:rPr lang="de-DE" sz="1200" dirty="0" smtClean="0">
                <a:latin typeface="Lucida Console" charset="0"/>
                <a:ea typeface="Lucida Console" charset="0"/>
                <a:cs typeface="Lucida Console" charset="0"/>
              </a:rPr>
              <a:t>-size</a:t>
            </a:r>
            <a:r>
              <a:rPr lang="de-DE" sz="1200" dirty="0">
                <a:latin typeface="Lucida Console" charset="0"/>
                <a:ea typeface="Lucida Console" charset="0"/>
                <a:cs typeface="Lucida Console" charset="0"/>
              </a:rPr>
              <a:t>: </a:t>
            </a:r>
            <a:r>
              <a:rPr lang="de-DE" sz="1200" dirty="0" smtClean="0">
                <a:latin typeface="Lucida Console" charset="0"/>
                <a:ea typeface="Lucida Console" charset="0"/>
                <a:cs typeface="Lucida Console" charset="0"/>
              </a:rPr>
              <a:t>12pt;</a:t>
            </a:r>
            <a:endParaRPr lang="de-DE" sz="12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sz="1200" dirty="0">
                <a:latin typeface="Lucida Console" charset="0"/>
                <a:ea typeface="Lucida Console" charset="0"/>
                <a:cs typeface="Lucida Console" charset="0"/>
              </a:rPr>
              <a:t>                   </a:t>
            </a:r>
            <a:r>
              <a:rPr lang="de-DE" sz="1200" dirty="0" smtClean="0">
                <a:latin typeface="Lucida Console" charset="0"/>
                <a:ea typeface="Lucida Console" charset="0"/>
                <a:cs typeface="Lucida Console" charset="0"/>
              </a:rPr>
              <a:t>text-</a:t>
            </a:r>
            <a:r>
              <a:rPr lang="de-DE" sz="1200" dirty="0" err="1" smtClean="0">
                <a:latin typeface="Lucida Console" charset="0"/>
                <a:ea typeface="Lucida Console" charset="0"/>
                <a:cs typeface="Lucida Console" charset="0"/>
              </a:rPr>
              <a:t>align</a:t>
            </a:r>
            <a:r>
              <a:rPr lang="de-DE" sz="1200" dirty="0">
                <a:latin typeface="Lucida Console" charset="0"/>
                <a:ea typeface="Lucida Console" charset="0"/>
                <a:cs typeface="Lucida Console" charset="0"/>
              </a:rPr>
              <a:t>: </a:t>
            </a:r>
            <a:r>
              <a:rPr lang="de-DE" sz="1200" dirty="0" err="1">
                <a:latin typeface="Lucida Console" charset="0"/>
                <a:ea typeface="Lucida Console" charset="0"/>
                <a:cs typeface="Lucida Console" charset="0"/>
              </a:rPr>
              <a:t>left</a:t>
            </a:r>
            <a:r>
              <a:rPr lang="de-DE" sz="1200" dirty="0">
                <a:latin typeface="Lucida Console" charset="0"/>
                <a:ea typeface="Lucida Console" charset="0"/>
                <a:cs typeface="Lucida Console" charset="0"/>
              </a:rPr>
              <a:t> </a:t>
            </a:r>
            <a:r>
              <a:rPr lang="de-DE" sz="1200" dirty="0" smtClean="0">
                <a:latin typeface="Lucida Console" charset="0"/>
                <a:ea typeface="Lucida Console" charset="0"/>
                <a:cs typeface="Lucida Console" charset="0"/>
              </a:rPr>
              <a:t>}</a:t>
            </a:r>
            <a:endParaRPr lang="de-DE" sz="12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de-DE" sz="12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sz="1200" dirty="0">
                <a:latin typeface="Lucida Console" charset="0"/>
                <a:ea typeface="Lucida Console" charset="0"/>
                <a:cs typeface="Lucida Console" charset="0"/>
              </a:rPr>
              <a:t>/* Labels </a:t>
            </a:r>
            <a:r>
              <a:rPr lang="de-DE" sz="1200" dirty="0" smtClean="0">
                <a:latin typeface="Lucida Console" charset="0"/>
                <a:ea typeface="Lucida Console" charset="0"/>
                <a:cs typeface="Lucida Console" charset="0"/>
              </a:rPr>
              <a:t>*/</a:t>
            </a:r>
            <a:endParaRPr lang="de-DE" sz="12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de-DE" sz="12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sz="1200" dirty="0">
                <a:latin typeface="Lucida Console" charset="0"/>
                <a:ea typeface="Lucida Console" charset="0"/>
                <a:cs typeface="Lucida Console" charset="0"/>
              </a:rPr>
              <a:t>.</a:t>
            </a:r>
            <a:r>
              <a:rPr lang="de-DE" sz="1200" dirty="0" err="1">
                <a:latin typeface="Lucida Console" charset="0"/>
                <a:ea typeface="Lucida Console" charset="0"/>
                <a:cs typeface="Lucida Console" charset="0"/>
              </a:rPr>
              <a:t>label</a:t>
            </a:r>
            <a:r>
              <a:rPr lang="de-DE" sz="1200" dirty="0">
                <a:latin typeface="Lucida Console" charset="0"/>
                <a:ea typeface="Lucida Console" charset="0"/>
                <a:cs typeface="Lucida Console" charset="0"/>
              </a:rPr>
              <a:t>           </a:t>
            </a:r>
            <a:r>
              <a:rPr lang="de-DE" sz="1200" dirty="0" smtClean="0">
                <a:latin typeface="Lucida Console" charset="0"/>
                <a:ea typeface="Lucida Console" charset="0"/>
                <a:cs typeface="Lucida Console" charset="0"/>
              </a:rPr>
              <a:t>{ </a:t>
            </a:r>
            <a:r>
              <a:rPr lang="de-DE" sz="1200" dirty="0" err="1">
                <a:latin typeface="Lucida Console" charset="0"/>
                <a:ea typeface="Lucida Console" charset="0"/>
                <a:cs typeface="Lucida Console" charset="0"/>
              </a:rPr>
              <a:t>font-weight</a:t>
            </a:r>
            <a:r>
              <a:rPr lang="de-DE" sz="1200" dirty="0">
                <a:latin typeface="Lucida Console" charset="0"/>
                <a:ea typeface="Lucida Console" charset="0"/>
                <a:cs typeface="Lucida Console" charset="0"/>
              </a:rPr>
              <a:t>: </a:t>
            </a:r>
            <a:r>
              <a:rPr lang="de-DE" sz="1200" dirty="0" err="1">
                <a:latin typeface="Lucida Console" charset="0"/>
                <a:ea typeface="Lucida Console" charset="0"/>
                <a:cs typeface="Lucida Console" charset="0"/>
              </a:rPr>
              <a:t>bold</a:t>
            </a:r>
            <a:r>
              <a:rPr lang="de-DE" sz="1200" dirty="0">
                <a:latin typeface="Lucida Console" charset="0"/>
                <a:ea typeface="Lucida Console" charset="0"/>
                <a:cs typeface="Lucida Console" charset="0"/>
              </a:rPr>
              <a:t> </a:t>
            </a:r>
            <a:r>
              <a:rPr lang="de-DE" sz="1200" dirty="0" smtClean="0">
                <a:latin typeface="Lucida Console" charset="0"/>
                <a:ea typeface="Lucida Console" charset="0"/>
                <a:cs typeface="Lucida Console" charset="0"/>
              </a:rPr>
              <a:t>}</a:t>
            </a:r>
            <a:endParaRPr lang="de-DE" sz="12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sz="1200" dirty="0">
                <a:latin typeface="Lucida Console" charset="0"/>
                <a:ea typeface="Lucida Console" charset="0"/>
                <a:cs typeface="Lucida Console" charset="0"/>
              </a:rPr>
              <a:t>.main-label      </a:t>
            </a:r>
            <a:r>
              <a:rPr lang="de-DE" sz="1200" dirty="0" smtClean="0">
                <a:latin typeface="Lucida Console" charset="0"/>
                <a:ea typeface="Lucida Console" charset="0"/>
                <a:cs typeface="Lucida Console" charset="0"/>
              </a:rPr>
              <a:t>{ </a:t>
            </a:r>
            <a:r>
              <a:rPr lang="de-DE" sz="1200" dirty="0" err="1">
                <a:latin typeface="Lucida Console" charset="0"/>
                <a:ea typeface="Lucida Console" charset="0"/>
                <a:cs typeface="Lucida Console" charset="0"/>
              </a:rPr>
              <a:t>font</a:t>
            </a:r>
            <a:r>
              <a:rPr lang="de-DE" sz="1200" dirty="0">
                <a:latin typeface="Lucida Console" charset="0"/>
                <a:ea typeface="Lucida Console" charset="0"/>
                <a:cs typeface="Lucida Console" charset="0"/>
              </a:rPr>
              <a:t>-size: 20pt </a:t>
            </a:r>
            <a:r>
              <a:rPr lang="de-DE" sz="1200" dirty="0" smtClean="0">
                <a:latin typeface="Lucida Console" charset="0"/>
                <a:ea typeface="Lucida Console" charset="0"/>
                <a:cs typeface="Lucida Console" charset="0"/>
              </a:rPr>
              <a:t>}</a:t>
            </a:r>
            <a:endParaRPr lang="de-DE" sz="12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sz="1200" dirty="0">
                <a:latin typeface="Lucida Console" charset="0"/>
                <a:ea typeface="Lucida Console" charset="0"/>
                <a:cs typeface="Lucida Console" charset="0"/>
              </a:rPr>
              <a:t>.</a:t>
            </a:r>
            <a:r>
              <a:rPr lang="de-DE" sz="1200" dirty="0" err="1">
                <a:latin typeface="Lucida Console" charset="0"/>
                <a:ea typeface="Lucida Console" charset="0"/>
                <a:cs typeface="Lucida Console" charset="0"/>
              </a:rPr>
              <a:t>section</a:t>
            </a:r>
            <a:r>
              <a:rPr lang="de-DE" sz="1200" dirty="0">
                <a:latin typeface="Lucida Console" charset="0"/>
                <a:ea typeface="Lucida Console" charset="0"/>
                <a:cs typeface="Lucida Console" charset="0"/>
              </a:rPr>
              <a:t>-label   </a:t>
            </a:r>
            <a:r>
              <a:rPr lang="de-DE" sz="1200" dirty="0" smtClean="0">
                <a:latin typeface="Lucida Console" charset="0"/>
                <a:ea typeface="Lucida Console" charset="0"/>
                <a:cs typeface="Lucida Console" charset="0"/>
              </a:rPr>
              <a:t>{ </a:t>
            </a:r>
            <a:r>
              <a:rPr lang="de-DE" sz="1200" dirty="0" err="1">
                <a:latin typeface="Lucida Console" charset="0"/>
                <a:ea typeface="Lucida Console" charset="0"/>
                <a:cs typeface="Lucida Console" charset="0"/>
              </a:rPr>
              <a:t>font</a:t>
            </a:r>
            <a:r>
              <a:rPr lang="de-DE" sz="1200" dirty="0">
                <a:latin typeface="Lucida Console" charset="0"/>
                <a:ea typeface="Lucida Console" charset="0"/>
                <a:cs typeface="Lucida Console" charset="0"/>
              </a:rPr>
              <a:t>-size: 16pt </a:t>
            </a:r>
            <a:r>
              <a:rPr lang="de-DE" sz="1200" dirty="0" smtClean="0">
                <a:latin typeface="Lucida Console" charset="0"/>
                <a:ea typeface="Lucida Console" charset="0"/>
                <a:cs typeface="Lucida Console" charset="0"/>
              </a:rPr>
              <a:t>}</a:t>
            </a:r>
            <a:endParaRPr lang="de-DE" sz="12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de-DE" sz="12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sz="1200" dirty="0">
                <a:latin typeface="Lucida Console" charset="0"/>
                <a:ea typeface="Lucida Console" charset="0"/>
                <a:cs typeface="Lucida Console" charset="0"/>
              </a:rPr>
              <a:t>/* </a:t>
            </a:r>
            <a:r>
              <a:rPr lang="de-DE" sz="1200" dirty="0" err="1">
                <a:latin typeface="Lucida Console" charset="0"/>
                <a:ea typeface="Lucida Console" charset="0"/>
                <a:cs typeface="Lucida Console" charset="0"/>
              </a:rPr>
              <a:t>Types</a:t>
            </a:r>
            <a:r>
              <a:rPr lang="de-DE" sz="1200" dirty="0">
                <a:latin typeface="Lucida Console" charset="0"/>
                <a:ea typeface="Lucida Console" charset="0"/>
                <a:cs typeface="Lucida Console" charset="0"/>
              </a:rPr>
              <a:t> </a:t>
            </a:r>
            <a:r>
              <a:rPr lang="de-DE" sz="1200" dirty="0" smtClean="0">
                <a:latin typeface="Lucida Console" charset="0"/>
                <a:ea typeface="Lucida Console" charset="0"/>
                <a:cs typeface="Lucida Console" charset="0"/>
              </a:rPr>
              <a:t>*/</a:t>
            </a:r>
            <a:endParaRPr lang="de-DE" sz="12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de-DE" sz="12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200" dirty="0">
                <a:latin typeface="Lucida Console" charset="0"/>
                <a:ea typeface="Lucida Console" charset="0"/>
                <a:cs typeface="Lucida Console" charset="0"/>
              </a:rPr>
              <a:t>.store-info      </a:t>
            </a:r>
            <a:r>
              <a:rPr lang="en-US" sz="1200" dirty="0" smtClean="0">
                <a:latin typeface="Lucida Console" charset="0"/>
                <a:ea typeface="Lucida Console" charset="0"/>
                <a:cs typeface="Lucida Console" charset="0"/>
              </a:rPr>
              <a:t>{ </a:t>
            </a:r>
            <a:r>
              <a:rPr lang="en-US" sz="1200" dirty="0">
                <a:latin typeface="Lucida Console" charset="0"/>
                <a:ea typeface="Lucida Console" charset="0"/>
                <a:cs typeface="Lucida Console" charset="0"/>
              </a:rPr>
              <a:t>outline: 1px solid black </a:t>
            </a:r>
            <a:r>
              <a:rPr lang="en-US" sz="1200" dirty="0" smtClean="0">
                <a:latin typeface="Lucida Console" charset="0"/>
                <a:ea typeface="Lucida Console" charset="0"/>
                <a:cs typeface="Lucida Console" charset="0"/>
              </a:rPr>
              <a:t>}</a:t>
            </a:r>
            <a:endParaRPr lang="en-US" sz="12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sz="1200" dirty="0">
                <a:latin typeface="Lucida Console" charset="0"/>
                <a:ea typeface="Lucida Console" charset="0"/>
                <a:cs typeface="Lucida Console" charset="0"/>
              </a:rPr>
              <a:t>.</a:t>
            </a:r>
            <a:r>
              <a:rPr lang="de-DE" sz="1200" dirty="0" err="1">
                <a:latin typeface="Lucida Console" charset="0"/>
                <a:ea typeface="Lucida Console" charset="0"/>
                <a:cs typeface="Lucida Console" charset="0"/>
              </a:rPr>
              <a:t>group</a:t>
            </a:r>
            <a:r>
              <a:rPr lang="de-DE" sz="1200" dirty="0">
                <a:latin typeface="Lucida Console" charset="0"/>
                <a:ea typeface="Lucida Console" charset="0"/>
                <a:cs typeface="Lucida Console" charset="0"/>
              </a:rPr>
              <a:t>           </a:t>
            </a:r>
            <a:r>
              <a:rPr lang="de-DE" sz="1200" dirty="0" smtClean="0">
                <a:latin typeface="Lucida Console" charset="0"/>
                <a:ea typeface="Lucida Console" charset="0"/>
                <a:cs typeface="Lucida Console" charset="0"/>
              </a:rPr>
              <a:t>{ }</a:t>
            </a:r>
            <a:endParaRPr lang="de-DE" sz="12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sz="1200" dirty="0">
                <a:latin typeface="Lucida Console" charset="0"/>
                <a:ea typeface="Lucida Console" charset="0"/>
                <a:cs typeface="Lucida Console" charset="0"/>
              </a:rPr>
              <a:t>.item            </a:t>
            </a:r>
            <a:r>
              <a:rPr lang="de-DE" sz="1200" dirty="0" smtClean="0">
                <a:latin typeface="Lucida Console" charset="0"/>
                <a:ea typeface="Lucida Console" charset="0"/>
                <a:cs typeface="Lucida Console" charset="0"/>
              </a:rPr>
              <a:t>{ }</a:t>
            </a:r>
            <a:endParaRPr lang="de-DE" sz="12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o-RO" sz="1200" dirty="0">
                <a:latin typeface="Lucida Console" charset="0"/>
                <a:ea typeface="Lucida Console" charset="0"/>
                <a:cs typeface="Lucida Console" charset="0"/>
              </a:rPr>
              <a:t>.contact-</a:t>
            </a:r>
            <a:r>
              <a:rPr lang="ro-RO" sz="1200" dirty="0" err="1">
                <a:latin typeface="Lucida Console" charset="0"/>
                <a:ea typeface="Lucida Console" charset="0"/>
                <a:cs typeface="Lucida Console" charset="0"/>
              </a:rPr>
              <a:t>info</a:t>
            </a:r>
            <a:r>
              <a:rPr lang="ro-RO" sz="1200" dirty="0">
                <a:latin typeface="Lucida Console" charset="0"/>
                <a:ea typeface="Lucida Console" charset="0"/>
                <a:cs typeface="Lucida Console" charset="0"/>
              </a:rPr>
              <a:t>    </a:t>
            </a:r>
            <a:r>
              <a:rPr lang="ro-RO" sz="1200" dirty="0" smtClean="0">
                <a:latin typeface="Lucida Console" charset="0"/>
                <a:ea typeface="Lucida Console" charset="0"/>
                <a:cs typeface="Lucida Console" charset="0"/>
              </a:rPr>
              <a:t>{ </a:t>
            </a:r>
            <a:r>
              <a:rPr lang="ro-RO" sz="1200" dirty="0">
                <a:latin typeface="Lucida Console" charset="0"/>
                <a:ea typeface="Lucida Console" charset="0"/>
                <a:cs typeface="Lucida Console" charset="0"/>
              </a:rPr>
              <a:t>text-</a:t>
            </a:r>
            <a:r>
              <a:rPr lang="ro-RO" sz="1200" dirty="0" err="1">
                <a:latin typeface="Lucida Console" charset="0"/>
                <a:ea typeface="Lucida Console" charset="0"/>
                <a:cs typeface="Lucida Console" charset="0"/>
              </a:rPr>
              <a:t>align</a:t>
            </a:r>
            <a:r>
              <a:rPr lang="ro-RO" sz="1200" dirty="0">
                <a:latin typeface="Lucida Console" charset="0"/>
                <a:ea typeface="Lucida Console" charset="0"/>
                <a:cs typeface="Lucida Console" charset="0"/>
              </a:rPr>
              <a:t>: </a:t>
            </a:r>
            <a:r>
              <a:rPr lang="ro-RO" sz="1200" dirty="0" err="1">
                <a:latin typeface="Lucida Console" charset="0"/>
                <a:ea typeface="Lucida Console" charset="0"/>
                <a:cs typeface="Lucida Console" charset="0"/>
              </a:rPr>
              <a:t>center</a:t>
            </a:r>
            <a:r>
              <a:rPr lang="ro-RO" sz="1200" dirty="0">
                <a:latin typeface="Lucida Console" charset="0"/>
                <a:ea typeface="Lucida Console" charset="0"/>
                <a:cs typeface="Lucida Console" charset="0"/>
              </a:rPr>
              <a:t> </a:t>
            </a:r>
            <a:r>
              <a:rPr lang="ro-RO" sz="1200" dirty="0" smtClean="0">
                <a:latin typeface="Lucida Console" charset="0"/>
                <a:ea typeface="Lucida Console" charset="0"/>
                <a:cs typeface="Lucida Console" charset="0"/>
              </a:rPr>
              <a:t>}</a:t>
            </a:r>
            <a:endParaRPr lang="ro-RO" sz="12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sz="1200" dirty="0">
                <a:latin typeface="Lucida Console" charset="0"/>
                <a:ea typeface="Lucida Console" charset="0"/>
                <a:cs typeface="Lucida Console" charset="0"/>
              </a:rPr>
              <a:t>.</a:t>
            </a:r>
            <a:r>
              <a:rPr lang="de-DE" sz="1200" dirty="0" err="1">
                <a:latin typeface="Lucida Console" charset="0"/>
                <a:ea typeface="Lucida Console" charset="0"/>
                <a:cs typeface="Lucida Console" charset="0"/>
              </a:rPr>
              <a:t>description</a:t>
            </a:r>
            <a:r>
              <a:rPr lang="de-DE" sz="1200" dirty="0">
                <a:latin typeface="Lucida Console" charset="0"/>
                <a:ea typeface="Lucida Console" charset="0"/>
                <a:cs typeface="Lucida Console" charset="0"/>
              </a:rPr>
              <a:t>     </a:t>
            </a:r>
            <a:r>
              <a:rPr lang="de-DE" sz="1200" dirty="0" smtClean="0">
                <a:latin typeface="Lucida Console" charset="0"/>
                <a:ea typeface="Lucida Console" charset="0"/>
                <a:cs typeface="Lucida Console" charset="0"/>
              </a:rPr>
              <a:t>{ </a:t>
            </a:r>
            <a:r>
              <a:rPr lang="de-DE" sz="1200" dirty="0" err="1">
                <a:latin typeface="Lucida Console" charset="0"/>
                <a:ea typeface="Lucida Console" charset="0"/>
                <a:cs typeface="Lucida Console" charset="0"/>
              </a:rPr>
              <a:t>font</a:t>
            </a:r>
            <a:r>
              <a:rPr lang="de-DE" sz="1200" dirty="0">
                <a:latin typeface="Lucida Console" charset="0"/>
                <a:ea typeface="Lucida Console" charset="0"/>
                <a:cs typeface="Lucida Console" charset="0"/>
              </a:rPr>
              <a:t>-style: </a:t>
            </a:r>
            <a:r>
              <a:rPr lang="de-DE" sz="1200" dirty="0" err="1">
                <a:latin typeface="Lucida Console" charset="0"/>
                <a:ea typeface="Lucida Console" charset="0"/>
                <a:cs typeface="Lucida Console" charset="0"/>
              </a:rPr>
              <a:t>italic</a:t>
            </a:r>
            <a:r>
              <a:rPr lang="de-DE" sz="1200" dirty="0">
                <a:latin typeface="Lucida Console" charset="0"/>
                <a:ea typeface="Lucida Console" charset="0"/>
                <a:cs typeface="Lucida Console" charset="0"/>
              </a:rPr>
              <a:t> </a:t>
            </a:r>
            <a:r>
              <a:rPr lang="de-DE" sz="1200" dirty="0" smtClean="0">
                <a:latin typeface="Lucida Console" charset="0"/>
                <a:ea typeface="Lucida Console" charset="0"/>
                <a:cs typeface="Lucida Console" charset="0"/>
              </a:rPr>
              <a:t>}</a:t>
            </a:r>
            <a:endParaRPr lang="de-DE" sz="12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200" dirty="0">
                <a:latin typeface="Lucida Console" charset="0"/>
                <a:ea typeface="Lucida Console" charset="0"/>
                <a:cs typeface="Lucida Console" charset="0"/>
              </a:rPr>
              <a:t>.</a:t>
            </a:r>
            <a:r>
              <a:rPr lang="en-US" sz="1200" dirty="0" err="1">
                <a:latin typeface="Lucida Console" charset="0"/>
                <a:ea typeface="Lucida Console" charset="0"/>
                <a:cs typeface="Lucida Console" charset="0"/>
              </a:rPr>
              <a:t>price:before</a:t>
            </a:r>
            <a:r>
              <a:rPr lang="en-US" sz="1200" dirty="0">
                <a:latin typeface="Lucida Console" charset="0"/>
                <a:ea typeface="Lucida Console" charset="0"/>
                <a:cs typeface="Lucida Console" charset="0"/>
              </a:rPr>
              <a:t>    </a:t>
            </a:r>
            <a:r>
              <a:rPr lang="en-US" sz="1200" dirty="0" smtClean="0">
                <a:latin typeface="Lucida Console" charset="0"/>
                <a:ea typeface="Lucida Console" charset="0"/>
                <a:cs typeface="Lucida Console" charset="0"/>
              </a:rPr>
              <a:t>{ </a:t>
            </a:r>
            <a:r>
              <a:rPr lang="en-US" sz="1200" dirty="0">
                <a:latin typeface="Lucida Console" charset="0"/>
                <a:ea typeface="Lucida Console" charset="0"/>
                <a:cs typeface="Lucida Console" charset="0"/>
              </a:rPr>
              <a:t>content: "$" </a:t>
            </a:r>
            <a:r>
              <a:rPr lang="en-US" sz="1200" dirty="0" smtClean="0">
                <a:latin typeface="Lucida Console" charset="0"/>
                <a:ea typeface="Lucida Console" charset="0"/>
                <a:cs typeface="Lucida Console" charset="0"/>
              </a:rPr>
              <a:t>}</a:t>
            </a:r>
          </a:p>
          <a:p>
            <a:pPr marL="0" indent="0">
              <a:spcBef>
                <a:spcPts val="0"/>
              </a:spcBef>
              <a:buNone/>
            </a:pPr>
            <a:endParaRPr lang="en-US" sz="1200" dirty="0" smtClean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sz="1200" dirty="0">
                <a:latin typeface="Lucida Console" charset="0"/>
                <a:ea typeface="Lucida Console" charset="0"/>
                <a:cs typeface="Lucida Console" charset="0"/>
              </a:rPr>
              <a:t>/* Case */</a:t>
            </a:r>
          </a:p>
          <a:p>
            <a:pPr marL="0" indent="0">
              <a:spcBef>
                <a:spcPts val="0"/>
              </a:spcBef>
              <a:buNone/>
            </a:pPr>
            <a:endParaRPr lang="de-DE" sz="12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200" dirty="0" smtClean="0">
                <a:latin typeface="Lucida Console" charset="0"/>
                <a:ea typeface="Lucida Console" charset="0"/>
                <a:cs typeface="Lucida Console" charset="0"/>
              </a:rPr>
              <a:t>.contact-info &gt; .</a:t>
            </a:r>
            <a:r>
              <a:rPr lang="en-US" sz="1200" dirty="0" err="1" smtClean="0">
                <a:latin typeface="Lucida Console" charset="0"/>
                <a:ea typeface="Lucida Console" charset="0"/>
                <a:cs typeface="Lucida Console" charset="0"/>
              </a:rPr>
              <a:t>email:before</a:t>
            </a:r>
            <a:r>
              <a:rPr lang="en-US" sz="1200" dirty="0" smtClean="0">
                <a:latin typeface="Lucida Console" charset="0"/>
                <a:ea typeface="Lucida Console" charset="0"/>
                <a:cs typeface="Lucida Console" charset="0"/>
              </a:rPr>
              <a:t>  { </a:t>
            </a:r>
            <a:r>
              <a:rPr lang="en-US" sz="1200" dirty="0">
                <a:latin typeface="Lucida Console" charset="0"/>
                <a:ea typeface="Lucida Console" charset="0"/>
                <a:cs typeface="Lucida Console" charset="0"/>
              </a:rPr>
              <a:t>content: "Email: " }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200" dirty="0" smtClean="0">
                <a:latin typeface="Lucida Console" charset="0"/>
                <a:ea typeface="Lucida Console" charset="0"/>
                <a:cs typeface="Lucida Console" charset="0"/>
              </a:rPr>
              <a:t>.contact-info &gt; .</a:t>
            </a:r>
            <a:r>
              <a:rPr lang="en-US" sz="1200" dirty="0" err="1" smtClean="0">
                <a:latin typeface="Lucida Console" charset="0"/>
                <a:ea typeface="Lucida Console" charset="0"/>
                <a:cs typeface="Lucida Console" charset="0"/>
              </a:rPr>
              <a:t>phone:before</a:t>
            </a:r>
            <a:r>
              <a:rPr lang="en-US" sz="1200" dirty="0" smtClean="0">
                <a:latin typeface="Lucida Console" charset="0"/>
                <a:ea typeface="Lucida Console" charset="0"/>
                <a:cs typeface="Lucida Console" charset="0"/>
              </a:rPr>
              <a:t>  { </a:t>
            </a:r>
            <a:r>
              <a:rPr lang="en-US" sz="1200" dirty="0">
                <a:latin typeface="Lucida Console" charset="0"/>
                <a:ea typeface="Lucida Console" charset="0"/>
                <a:cs typeface="Lucida Console" charset="0"/>
              </a:rPr>
              <a:t>content: "Tel.: " </a:t>
            </a:r>
            <a:r>
              <a:rPr lang="en-US" sz="1200" dirty="0" smtClean="0">
                <a:latin typeface="Lucida Console" charset="0"/>
                <a:ea typeface="Lucida Console" charset="0"/>
                <a:cs typeface="Lucida Console" charset="0"/>
              </a:rPr>
              <a:t>}</a:t>
            </a:r>
            <a:endParaRPr lang="en-US" sz="1200" dirty="0">
              <a:latin typeface="Lucida Console" charset="0"/>
              <a:ea typeface="Lucida Console" charset="0"/>
              <a:cs typeface="Lucida Console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6770450" y="1883884"/>
            <a:ext cx="5291848" cy="4019960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de-DE" sz="1100" dirty="0" smtClean="0">
                <a:latin typeface="Lucida Console" charset="0"/>
                <a:ea typeface="Lucida Console" charset="0"/>
                <a:cs typeface="Lucida Console" charset="0"/>
              </a:rPr>
              <a:t>/* </a:t>
            </a:r>
            <a:r>
              <a:rPr lang="de-DE" sz="1100" dirty="0">
                <a:latin typeface="Lucida Console" charset="0"/>
                <a:ea typeface="Lucida Console" charset="0"/>
                <a:cs typeface="Lucida Console" charset="0"/>
              </a:rPr>
              <a:t>Separators </a:t>
            </a:r>
            <a:r>
              <a:rPr lang="de-DE" sz="1100" dirty="0" smtClean="0">
                <a:latin typeface="Lucida Console" charset="0"/>
                <a:ea typeface="Lucida Console" charset="0"/>
                <a:cs typeface="Lucida Console" charset="0"/>
              </a:rPr>
              <a:t>*/</a:t>
            </a:r>
            <a:endParaRPr lang="de-DE" sz="11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de-DE" sz="11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100" dirty="0">
                <a:latin typeface="Lucida Console" charset="0"/>
                <a:ea typeface="Lucida Console" charset="0"/>
                <a:cs typeface="Lucida Console" charset="0"/>
              </a:rPr>
              <a:t>.group + .group           { padding-bottom: 0.5in </a:t>
            </a:r>
            <a:r>
              <a:rPr lang="en-US" sz="1100" dirty="0" smtClean="0">
                <a:latin typeface="Lucida Console" charset="0"/>
                <a:ea typeface="Lucida Console" charset="0"/>
                <a:cs typeface="Lucida Console" charset="0"/>
              </a:rPr>
              <a:t>}</a:t>
            </a:r>
            <a:endParaRPr lang="en-US" sz="11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sz="1100" dirty="0">
                <a:latin typeface="Lucida Console" charset="0"/>
                <a:ea typeface="Lucida Console" charset="0"/>
                <a:cs typeface="Lucida Console" charset="0"/>
              </a:rPr>
              <a:t>.item + .item             { </a:t>
            </a:r>
            <a:r>
              <a:rPr lang="de-DE" sz="1100" dirty="0" err="1">
                <a:latin typeface="Lucida Console" charset="0"/>
                <a:ea typeface="Lucida Console" charset="0"/>
                <a:cs typeface="Lucida Console" charset="0"/>
              </a:rPr>
              <a:t>padding</a:t>
            </a:r>
            <a:r>
              <a:rPr lang="de-DE" sz="1100" dirty="0">
                <a:latin typeface="Lucida Console" charset="0"/>
                <a:ea typeface="Lucida Console" charset="0"/>
                <a:cs typeface="Lucida Console" charset="0"/>
              </a:rPr>
              <a:t>-top: 0.25in </a:t>
            </a:r>
            <a:r>
              <a:rPr lang="de-DE" sz="1100" dirty="0" smtClean="0">
                <a:latin typeface="Lucida Console" charset="0"/>
                <a:ea typeface="Lucida Console" charset="0"/>
                <a:cs typeface="Lucida Console" charset="0"/>
              </a:rPr>
              <a:t>}</a:t>
            </a:r>
            <a:endParaRPr lang="de-DE" sz="11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sz="1100" dirty="0">
                <a:latin typeface="Lucida Console" charset="0"/>
                <a:ea typeface="Lucida Console" charset="0"/>
                <a:cs typeface="Lucida Console" charset="0"/>
              </a:rPr>
              <a:t>.</a:t>
            </a:r>
            <a:r>
              <a:rPr lang="de-DE" sz="1100" dirty="0" err="1">
                <a:latin typeface="Lucida Console" charset="0"/>
                <a:ea typeface="Lucida Console" charset="0"/>
                <a:cs typeface="Lucida Console" charset="0"/>
              </a:rPr>
              <a:t>para</a:t>
            </a:r>
            <a:r>
              <a:rPr lang="de-DE" sz="1100" dirty="0">
                <a:latin typeface="Lucida Console" charset="0"/>
                <a:ea typeface="Lucida Console" charset="0"/>
                <a:cs typeface="Lucida Console" charset="0"/>
              </a:rPr>
              <a:t> + .</a:t>
            </a:r>
            <a:r>
              <a:rPr lang="de-DE" sz="1100" dirty="0" err="1">
                <a:latin typeface="Lucida Console" charset="0"/>
                <a:ea typeface="Lucida Console" charset="0"/>
                <a:cs typeface="Lucida Console" charset="0"/>
              </a:rPr>
              <a:t>para</a:t>
            </a:r>
            <a:r>
              <a:rPr lang="de-DE" sz="1100" dirty="0">
                <a:latin typeface="Lucida Console" charset="0"/>
                <a:ea typeface="Lucida Console" charset="0"/>
                <a:cs typeface="Lucida Console" charset="0"/>
              </a:rPr>
              <a:t>             { </a:t>
            </a:r>
            <a:r>
              <a:rPr lang="de-DE" sz="1100" dirty="0" err="1">
                <a:latin typeface="Lucida Console" charset="0"/>
                <a:ea typeface="Lucida Console" charset="0"/>
                <a:cs typeface="Lucida Console" charset="0"/>
              </a:rPr>
              <a:t>padding</a:t>
            </a:r>
            <a:r>
              <a:rPr lang="de-DE" sz="1100" dirty="0">
                <a:latin typeface="Lucida Console" charset="0"/>
                <a:ea typeface="Lucida Console" charset="0"/>
                <a:cs typeface="Lucida Console" charset="0"/>
              </a:rPr>
              <a:t>-top: 3px </a:t>
            </a:r>
            <a:r>
              <a:rPr lang="de-DE" sz="1100" dirty="0" smtClean="0">
                <a:latin typeface="Lucida Console" charset="0"/>
                <a:ea typeface="Lucida Console" charset="0"/>
                <a:cs typeface="Lucida Console" charset="0"/>
              </a:rPr>
              <a:t>}</a:t>
            </a:r>
            <a:endParaRPr lang="de-DE" sz="11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de-DE" sz="11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sz="1100" dirty="0">
                <a:latin typeface="Lucida Console" charset="0"/>
                <a:ea typeface="Lucida Console" charset="0"/>
                <a:cs typeface="Lucida Console" charset="0"/>
              </a:rPr>
              <a:t>.store-info &gt; .</a:t>
            </a:r>
            <a:r>
              <a:rPr lang="de-DE" sz="1100" dirty="0" err="1">
                <a:latin typeface="Lucida Console" charset="0"/>
                <a:ea typeface="Lucida Console" charset="0"/>
                <a:cs typeface="Lucida Console" charset="0"/>
              </a:rPr>
              <a:t>name</a:t>
            </a:r>
            <a:r>
              <a:rPr lang="de-DE" sz="1100" dirty="0">
                <a:latin typeface="Lucida Console" charset="0"/>
                <a:ea typeface="Lucida Console" charset="0"/>
                <a:cs typeface="Lucida Console" charset="0"/>
              </a:rPr>
              <a:t>       { </a:t>
            </a:r>
            <a:r>
              <a:rPr lang="de-DE" sz="1100" dirty="0" err="1">
                <a:latin typeface="Lucida Console" charset="0"/>
                <a:ea typeface="Lucida Console" charset="0"/>
                <a:cs typeface="Lucida Console" charset="0"/>
              </a:rPr>
              <a:t>display</a:t>
            </a:r>
            <a:r>
              <a:rPr lang="de-DE" sz="1100" dirty="0">
                <a:latin typeface="Lucida Console" charset="0"/>
                <a:ea typeface="Lucida Console" charset="0"/>
                <a:cs typeface="Lucida Console" charset="0"/>
              </a:rPr>
              <a:t>: block </a:t>
            </a:r>
            <a:r>
              <a:rPr lang="de-DE" sz="1100" dirty="0" smtClean="0">
                <a:latin typeface="Lucida Console" charset="0"/>
                <a:ea typeface="Lucida Console" charset="0"/>
                <a:cs typeface="Lucida Console" charset="0"/>
              </a:rPr>
              <a:t>}</a:t>
            </a:r>
            <a:endParaRPr lang="de-DE" sz="11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sz="1100" dirty="0">
                <a:latin typeface="Lucida Console" charset="0"/>
                <a:ea typeface="Lucida Console" charset="0"/>
                <a:cs typeface="Lucida Console" charset="0"/>
              </a:rPr>
              <a:t>.store-info &gt; .</a:t>
            </a:r>
            <a:r>
              <a:rPr lang="de-DE" sz="1100" dirty="0" err="1">
                <a:latin typeface="Lucida Console" charset="0"/>
                <a:ea typeface="Lucida Console" charset="0"/>
                <a:cs typeface="Lucida Console" charset="0"/>
              </a:rPr>
              <a:t>description</a:t>
            </a:r>
            <a:r>
              <a:rPr lang="de-DE" sz="1100" dirty="0">
                <a:latin typeface="Lucida Console" charset="0"/>
                <a:ea typeface="Lucida Console" charset="0"/>
                <a:cs typeface="Lucida Console" charset="0"/>
              </a:rPr>
              <a:t>  { </a:t>
            </a:r>
            <a:r>
              <a:rPr lang="de-DE" sz="1100" dirty="0" err="1">
                <a:latin typeface="Lucida Console" charset="0"/>
                <a:ea typeface="Lucida Console" charset="0"/>
                <a:cs typeface="Lucida Console" charset="0"/>
              </a:rPr>
              <a:t>display</a:t>
            </a:r>
            <a:r>
              <a:rPr lang="de-DE" sz="1100" dirty="0">
                <a:latin typeface="Lucida Console" charset="0"/>
                <a:ea typeface="Lucida Console" charset="0"/>
                <a:cs typeface="Lucida Console" charset="0"/>
              </a:rPr>
              <a:t>: block </a:t>
            </a:r>
            <a:r>
              <a:rPr lang="de-DE" sz="1100" dirty="0" smtClean="0">
                <a:latin typeface="Lucida Console" charset="0"/>
                <a:ea typeface="Lucida Console" charset="0"/>
                <a:cs typeface="Lucida Console" charset="0"/>
              </a:rPr>
              <a:t>}</a:t>
            </a:r>
            <a:endParaRPr lang="de-DE" sz="11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100" dirty="0">
                <a:latin typeface="Lucida Console" charset="0"/>
                <a:ea typeface="Lucida Console" charset="0"/>
                <a:cs typeface="Lucida Console" charset="0"/>
              </a:rPr>
              <a:t>.store-info &gt; .contact-info { display: block </a:t>
            </a:r>
            <a:r>
              <a:rPr lang="en-US" sz="1100" dirty="0" smtClean="0">
                <a:latin typeface="Lucida Console" charset="0"/>
                <a:ea typeface="Lucida Console" charset="0"/>
                <a:cs typeface="Lucida Console" charset="0"/>
              </a:rPr>
              <a:t>}</a:t>
            </a:r>
            <a:endParaRPr lang="en-US" sz="11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100" dirty="0">
                <a:latin typeface="Lucida Console" charset="0"/>
                <a:ea typeface="Lucida Console" charset="0"/>
                <a:cs typeface="Lucida Console" charset="0"/>
              </a:rPr>
              <a:t>.group &gt; *                { padding-right: </a:t>
            </a:r>
            <a:r>
              <a:rPr lang="en-US" sz="1100" dirty="0" smtClean="0">
                <a:latin typeface="Lucida Console" charset="0"/>
                <a:ea typeface="Lucida Console" charset="0"/>
                <a:cs typeface="Lucida Console" charset="0"/>
              </a:rPr>
              <a:t>0.25in;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100" dirty="0">
                <a:latin typeface="Lucida Console" charset="0"/>
                <a:ea typeface="Lucida Console" charset="0"/>
                <a:cs typeface="Lucida Console" charset="0"/>
              </a:rPr>
              <a:t> </a:t>
            </a:r>
            <a:r>
              <a:rPr lang="en-US" sz="1100" dirty="0" smtClean="0">
                <a:latin typeface="Lucida Console" charset="0"/>
                <a:ea typeface="Lucida Console" charset="0"/>
                <a:cs typeface="Lucida Console" charset="0"/>
              </a:rPr>
              <a:t>                           display</a:t>
            </a:r>
            <a:r>
              <a:rPr lang="en-US" sz="1100" dirty="0">
                <a:latin typeface="Lucida Console" charset="0"/>
                <a:ea typeface="Lucida Console" charset="0"/>
                <a:cs typeface="Lucida Console" charset="0"/>
              </a:rPr>
              <a:t>: block </a:t>
            </a:r>
            <a:r>
              <a:rPr lang="en-US" sz="1100" dirty="0" smtClean="0">
                <a:latin typeface="Lucida Console" charset="0"/>
                <a:ea typeface="Lucida Console" charset="0"/>
                <a:cs typeface="Lucida Console" charset="0"/>
              </a:rPr>
              <a:t>}</a:t>
            </a:r>
            <a:endParaRPr lang="en-US" sz="11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100" dirty="0">
                <a:latin typeface="Lucida Console" charset="0"/>
                <a:ea typeface="Lucida Console" charset="0"/>
                <a:cs typeface="Lucida Console" charset="0"/>
              </a:rPr>
              <a:t>.</a:t>
            </a:r>
            <a:r>
              <a:rPr lang="en-US" sz="1100" dirty="0" err="1">
                <a:latin typeface="Lucida Console" charset="0"/>
                <a:ea typeface="Lucida Console" charset="0"/>
                <a:cs typeface="Lucida Console" charset="0"/>
              </a:rPr>
              <a:t>grouplist</a:t>
            </a:r>
            <a:r>
              <a:rPr lang="en-US" sz="1100" dirty="0">
                <a:latin typeface="Lucida Console" charset="0"/>
                <a:ea typeface="Lucida Console" charset="0"/>
                <a:cs typeface="Lucida Console" charset="0"/>
              </a:rPr>
              <a:t> &gt; *            { border-bottom: 1px solid black </a:t>
            </a:r>
            <a:r>
              <a:rPr lang="en-US" sz="1100" dirty="0" smtClean="0">
                <a:latin typeface="Lucida Console" charset="0"/>
                <a:ea typeface="Lucida Console" charset="0"/>
                <a:cs typeface="Lucida Console" charset="0"/>
              </a:rPr>
              <a:t>}</a:t>
            </a:r>
            <a:endParaRPr lang="en-US" sz="11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sz="1100" dirty="0">
                <a:latin typeface="Lucida Console" charset="0"/>
                <a:ea typeface="Lucida Console" charset="0"/>
                <a:cs typeface="Lucida Console" charset="0"/>
              </a:rPr>
              <a:t>.item &gt; .</a:t>
            </a:r>
            <a:r>
              <a:rPr lang="de-DE" sz="1100" dirty="0" err="1">
                <a:latin typeface="Lucida Console" charset="0"/>
                <a:ea typeface="Lucida Console" charset="0"/>
                <a:cs typeface="Lucida Console" charset="0"/>
              </a:rPr>
              <a:t>name</a:t>
            </a:r>
            <a:r>
              <a:rPr lang="de-DE" sz="1100" dirty="0">
                <a:latin typeface="Lucida Console" charset="0"/>
                <a:ea typeface="Lucida Console" charset="0"/>
                <a:cs typeface="Lucida Console" charset="0"/>
              </a:rPr>
              <a:t>             </a:t>
            </a:r>
            <a:r>
              <a:rPr lang="de-DE" sz="1100" dirty="0" smtClean="0">
                <a:latin typeface="Lucida Console" charset="0"/>
                <a:ea typeface="Lucida Console" charset="0"/>
                <a:cs typeface="Lucida Console" charset="0"/>
              </a:rPr>
              <a:t>{ }</a:t>
            </a:r>
            <a:endParaRPr lang="de-DE" sz="11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sz="1100" dirty="0">
                <a:latin typeface="Lucida Console" charset="0"/>
                <a:ea typeface="Lucida Console" charset="0"/>
                <a:cs typeface="Lucida Console" charset="0"/>
              </a:rPr>
              <a:t>.item &gt; .</a:t>
            </a:r>
            <a:r>
              <a:rPr lang="de-DE" sz="1100" dirty="0" err="1">
                <a:latin typeface="Lucida Console" charset="0"/>
                <a:ea typeface="Lucida Console" charset="0"/>
                <a:cs typeface="Lucida Console" charset="0"/>
              </a:rPr>
              <a:t>description</a:t>
            </a:r>
            <a:r>
              <a:rPr lang="de-DE" sz="1100" dirty="0">
                <a:latin typeface="Lucida Console" charset="0"/>
                <a:ea typeface="Lucida Console" charset="0"/>
                <a:cs typeface="Lucida Console" charset="0"/>
              </a:rPr>
              <a:t>      { </a:t>
            </a:r>
            <a:r>
              <a:rPr lang="de-DE" sz="1100" dirty="0" err="1">
                <a:latin typeface="Lucida Console" charset="0"/>
                <a:ea typeface="Lucida Console" charset="0"/>
                <a:cs typeface="Lucida Console" charset="0"/>
              </a:rPr>
              <a:t>display</a:t>
            </a:r>
            <a:r>
              <a:rPr lang="de-DE" sz="1100" dirty="0">
                <a:latin typeface="Lucida Console" charset="0"/>
                <a:ea typeface="Lucida Console" charset="0"/>
                <a:cs typeface="Lucida Console" charset="0"/>
              </a:rPr>
              <a:t>: block </a:t>
            </a:r>
            <a:r>
              <a:rPr lang="de-DE" sz="1100" dirty="0" smtClean="0">
                <a:latin typeface="Lucida Console" charset="0"/>
                <a:ea typeface="Lucida Console" charset="0"/>
                <a:cs typeface="Lucida Console" charset="0"/>
              </a:rPr>
              <a:t>}</a:t>
            </a:r>
            <a:endParaRPr lang="de-DE" sz="11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100" dirty="0">
                <a:latin typeface="Lucida Console" charset="0"/>
                <a:ea typeface="Lucida Console" charset="0"/>
                <a:cs typeface="Lucida Console" charset="0"/>
              </a:rPr>
              <a:t>.item &gt; .</a:t>
            </a:r>
            <a:r>
              <a:rPr lang="en-US" sz="1100" dirty="0" err="1">
                <a:latin typeface="Lucida Console" charset="0"/>
                <a:ea typeface="Lucida Console" charset="0"/>
                <a:cs typeface="Lucida Console" charset="0"/>
              </a:rPr>
              <a:t>pricechild</a:t>
            </a:r>
            <a:r>
              <a:rPr lang="en-US" sz="1100" dirty="0">
                <a:latin typeface="Lucida Console" charset="0"/>
                <a:ea typeface="Lucida Console" charset="0"/>
                <a:cs typeface="Lucida Console" charset="0"/>
              </a:rPr>
              <a:t>       { padding-left: 0.25in </a:t>
            </a:r>
            <a:r>
              <a:rPr lang="en-US" sz="1100" dirty="0" smtClean="0">
                <a:latin typeface="Lucida Console" charset="0"/>
                <a:ea typeface="Lucida Console" charset="0"/>
                <a:cs typeface="Lucida Console" charset="0"/>
              </a:rPr>
              <a:t>}</a:t>
            </a:r>
            <a:endParaRPr lang="en-US" sz="11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100" dirty="0">
                <a:latin typeface="Lucida Console" charset="0"/>
                <a:ea typeface="Lucida Console" charset="0"/>
                <a:cs typeface="Lucida Console" charset="0"/>
              </a:rPr>
              <a:t>.contact-info &gt; .address  { display: block </a:t>
            </a:r>
            <a:r>
              <a:rPr lang="en-US" sz="1100" dirty="0" smtClean="0">
                <a:latin typeface="Lucida Console" charset="0"/>
                <a:ea typeface="Lucida Console" charset="0"/>
                <a:cs typeface="Lucida Console" charset="0"/>
              </a:rPr>
              <a:t>}</a:t>
            </a:r>
            <a:endParaRPr lang="en-US" sz="11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100" dirty="0">
                <a:latin typeface="Lucida Console" charset="0"/>
                <a:ea typeface="Lucida Console" charset="0"/>
                <a:cs typeface="Lucida Console" charset="0"/>
              </a:rPr>
              <a:t>.contact-info &gt; .email    { display: block </a:t>
            </a:r>
            <a:r>
              <a:rPr lang="en-US" sz="1100" dirty="0" smtClean="0">
                <a:latin typeface="Lucida Console" charset="0"/>
                <a:ea typeface="Lucida Console" charset="0"/>
                <a:cs typeface="Lucida Console" charset="0"/>
              </a:rPr>
              <a:t>}</a:t>
            </a:r>
            <a:endParaRPr lang="en-US" sz="11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sz="1100" dirty="0">
                <a:latin typeface="Lucida Console" charset="0"/>
                <a:ea typeface="Lucida Console" charset="0"/>
                <a:cs typeface="Lucida Console" charset="0"/>
              </a:rPr>
              <a:t>.</a:t>
            </a:r>
            <a:r>
              <a:rPr lang="de-DE" sz="1100" dirty="0" err="1">
                <a:latin typeface="Lucida Console" charset="0"/>
                <a:ea typeface="Lucida Console" charset="0"/>
                <a:cs typeface="Lucida Console" charset="0"/>
              </a:rPr>
              <a:t>contact</a:t>
            </a:r>
            <a:r>
              <a:rPr lang="de-DE" sz="1100" dirty="0">
                <a:latin typeface="Lucida Console" charset="0"/>
                <a:ea typeface="Lucida Console" charset="0"/>
                <a:cs typeface="Lucida Console" charset="0"/>
              </a:rPr>
              <a:t>-info &gt; .</a:t>
            </a:r>
            <a:r>
              <a:rPr lang="de-DE" sz="1100" dirty="0" err="1">
                <a:latin typeface="Lucida Console" charset="0"/>
                <a:ea typeface="Lucida Console" charset="0"/>
                <a:cs typeface="Lucida Console" charset="0"/>
              </a:rPr>
              <a:t>phone</a:t>
            </a:r>
            <a:r>
              <a:rPr lang="de-DE" sz="1100" dirty="0">
                <a:latin typeface="Lucida Console" charset="0"/>
                <a:ea typeface="Lucida Console" charset="0"/>
                <a:cs typeface="Lucida Console" charset="0"/>
              </a:rPr>
              <a:t>    { </a:t>
            </a:r>
            <a:r>
              <a:rPr lang="de-DE" sz="1100" dirty="0" err="1">
                <a:latin typeface="Lucida Console" charset="0"/>
                <a:ea typeface="Lucida Console" charset="0"/>
                <a:cs typeface="Lucida Console" charset="0"/>
              </a:rPr>
              <a:t>display</a:t>
            </a:r>
            <a:r>
              <a:rPr lang="de-DE" sz="1100" dirty="0">
                <a:latin typeface="Lucida Console" charset="0"/>
                <a:ea typeface="Lucida Console" charset="0"/>
                <a:cs typeface="Lucida Console" charset="0"/>
              </a:rPr>
              <a:t>: block </a:t>
            </a:r>
            <a:r>
              <a:rPr lang="de-DE" sz="1100" dirty="0" smtClean="0">
                <a:latin typeface="Lucida Console" charset="0"/>
                <a:ea typeface="Lucida Console" charset="0"/>
                <a:cs typeface="Lucida Console" charset="0"/>
              </a:rPr>
              <a:t>}</a:t>
            </a:r>
            <a:endParaRPr lang="de-DE" sz="11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sz="1100" dirty="0">
                <a:latin typeface="Lucida Console" charset="0"/>
                <a:ea typeface="Lucida Console" charset="0"/>
                <a:cs typeface="Lucida Console" charset="0"/>
              </a:rPr>
              <a:t>                                                                              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sz="1100" dirty="0">
                <a:latin typeface="Lucida Console" charset="0"/>
                <a:ea typeface="Lucida Console" charset="0"/>
                <a:cs typeface="Lucida Console" charset="0"/>
              </a:rPr>
              <a:t>/* </a:t>
            </a:r>
            <a:r>
              <a:rPr lang="de-DE" sz="1100" dirty="0" err="1">
                <a:latin typeface="Lucida Console" charset="0"/>
                <a:ea typeface="Lucida Console" charset="0"/>
                <a:cs typeface="Lucida Console" charset="0"/>
              </a:rPr>
              <a:t>Grouping</a:t>
            </a:r>
            <a:r>
              <a:rPr lang="de-DE" sz="1100" dirty="0">
                <a:latin typeface="Lucida Console" charset="0"/>
                <a:ea typeface="Lucida Console" charset="0"/>
                <a:cs typeface="Lucida Console" charset="0"/>
              </a:rPr>
              <a:t> */                                                                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sz="1100" dirty="0">
                <a:latin typeface="Lucida Console" charset="0"/>
                <a:ea typeface="Lucida Console" charset="0"/>
                <a:cs typeface="Lucida Console" charset="0"/>
              </a:rPr>
              <a:t>                                                                              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sz="1100" dirty="0">
                <a:latin typeface="Lucida Console" charset="0"/>
                <a:ea typeface="Lucida Console" charset="0"/>
                <a:cs typeface="Lucida Console" charset="0"/>
              </a:rPr>
              <a:t>.store-info               { </a:t>
            </a:r>
            <a:r>
              <a:rPr lang="de-DE" sz="1100" dirty="0" err="1">
                <a:latin typeface="Lucida Console" charset="0"/>
                <a:ea typeface="Lucida Console" charset="0"/>
                <a:cs typeface="Lucida Console" charset="0"/>
              </a:rPr>
              <a:t>display</a:t>
            </a:r>
            <a:r>
              <a:rPr lang="de-DE" sz="1100" dirty="0">
                <a:latin typeface="Lucida Console" charset="0"/>
                <a:ea typeface="Lucida Console" charset="0"/>
                <a:cs typeface="Lucida Console" charset="0"/>
              </a:rPr>
              <a:t>: block </a:t>
            </a:r>
            <a:r>
              <a:rPr lang="de-DE" sz="1100" dirty="0" smtClean="0">
                <a:latin typeface="Lucida Console" charset="0"/>
                <a:ea typeface="Lucida Console" charset="0"/>
                <a:cs typeface="Lucida Console" charset="0"/>
              </a:rPr>
              <a:t>}</a:t>
            </a:r>
            <a:endParaRPr lang="de-DE" sz="11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sz="1100" dirty="0">
                <a:latin typeface="Lucida Console" charset="0"/>
                <a:ea typeface="Lucida Console" charset="0"/>
                <a:cs typeface="Lucida Console" charset="0"/>
              </a:rPr>
              <a:t>.</a:t>
            </a:r>
            <a:r>
              <a:rPr lang="de-DE" sz="1100" dirty="0" err="1">
                <a:latin typeface="Lucida Console" charset="0"/>
                <a:ea typeface="Lucida Console" charset="0"/>
                <a:cs typeface="Lucida Console" charset="0"/>
              </a:rPr>
              <a:t>group</a:t>
            </a:r>
            <a:r>
              <a:rPr lang="de-DE" sz="1100" dirty="0">
                <a:latin typeface="Lucida Console" charset="0"/>
                <a:ea typeface="Lucida Console" charset="0"/>
                <a:cs typeface="Lucida Console" charset="0"/>
              </a:rPr>
              <a:t>                    { </a:t>
            </a:r>
            <a:r>
              <a:rPr lang="de-DE" sz="1100" dirty="0" err="1">
                <a:latin typeface="Lucida Console" charset="0"/>
                <a:ea typeface="Lucida Console" charset="0"/>
                <a:cs typeface="Lucida Console" charset="0"/>
              </a:rPr>
              <a:t>display</a:t>
            </a:r>
            <a:r>
              <a:rPr lang="de-DE" sz="1100" dirty="0">
                <a:latin typeface="Lucida Console" charset="0"/>
                <a:ea typeface="Lucida Console" charset="0"/>
                <a:cs typeface="Lucida Console" charset="0"/>
              </a:rPr>
              <a:t>: block </a:t>
            </a:r>
            <a:r>
              <a:rPr lang="de-DE" sz="1100" dirty="0" smtClean="0">
                <a:latin typeface="Lucida Console" charset="0"/>
                <a:ea typeface="Lucida Console" charset="0"/>
                <a:cs typeface="Lucida Console" charset="0"/>
              </a:rPr>
              <a:t>}</a:t>
            </a:r>
            <a:endParaRPr lang="de-DE" sz="11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sz="1100" dirty="0">
                <a:latin typeface="Lucida Console" charset="0"/>
                <a:ea typeface="Lucida Console" charset="0"/>
                <a:cs typeface="Lucida Console" charset="0"/>
              </a:rPr>
              <a:t>.item                     { </a:t>
            </a:r>
            <a:r>
              <a:rPr lang="de-DE" sz="1100" dirty="0" err="1">
                <a:latin typeface="Lucida Console" charset="0"/>
                <a:ea typeface="Lucida Console" charset="0"/>
                <a:cs typeface="Lucida Console" charset="0"/>
              </a:rPr>
              <a:t>display</a:t>
            </a:r>
            <a:r>
              <a:rPr lang="de-DE" sz="1100" dirty="0">
                <a:latin typeface="Lucida Console" charset="0"/>
                <a:ea typeface="Lucida Console" charset="0"/>
                <a:cs typeface="Lucida Console" charset="0"/>
              </a:rPr>
              <a:t>: block </a:t>
            </a:r>
            <a:r>
              <a:rPr lang="de-DE" sz="1100" dirty="0" smtClean="0">
                <a:latin typeface="Lucida Console" charset="0"/>
                <a:ea typeface="Lucida Console" charset="0"/>
                <a:cs typeface="Lucida Console" charset="0"/>
              </a:rPr>
              <a:t>}</a:t>
            </a:r>
            <a:endParaRPr lang="en-US" sz="1100" dirty="0">
              <a:latin typeface="Lucida Console" charset="0"/>
              <a:ea typeface="Lucida Console" charset="0"/>
              <a:cs typeface="Lucida Console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Wee Example: Concrete Syntax (1)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EA674-7320-974B-B0D1-C055C86FBD27}" type="datetime1">
              <a:rPr lang="en-US" smtClean="0"/>
              <a:t>8/14/17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@</a:t>
            </a:r>
            <a:r>
              <a:rPr lang="en-US" dirty="0" err="1" smtClean="0"/>
              <a:t>mathling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73807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Wee Example: Concrete Syntax (1)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de-DE" sz="1400" dirty="0">
                <a:latin typeface="Lucida Console" charset="0"/>
                <a:ea typeface="Lucida Console" charset="0"/>
                <a:cs typeface="Lucida Console" charset="0"/>
              </a:rPr>
              <a:t>/* </a:t>
            </a:r>
            <a:r>
              <a:rPr lang="de-DE" sz="1400" dirty="0" err="1">
                <a:latin typeface="Lucida Console" charset="0"/>
                <a:ea typeface="Lucida Console" charset="0"/>
                <a:cs typeface="Lucida Console" charset="0"/>
              </a:rPr>
              <a:t>Affective</a:t>
            </a:r>
            <a:r>
              <a:rPr lang="de-DE" sz="1400" dirty="0">
                <a:latin typeface="Lucida Console" charset="0"/>
                <a:ea typeface="Lucida Console" charset="0"/>
                <a:cs typeface="Lucida Console" charset="0"/>
              </a:rPr>
              <a:t> </a:t>
            </a:r>
            <a:r>
              <a:rPr lang="de-DE" sz="1400" dirty="0" smtClean="0">
                <a:latin typeface="Lucida Console" charset="0"/>
                <a:ea typeface="Lucida Console" charset="0"/>
                <a:cs typeface="Lucida Console" charset="0"/>
              </a:rPr>
              <a:t>*/</a:t>
            </a:r>
            <a:endParaRPr lang="de-DE" sz="14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Lucida Console" charset="0"/>
                <a:ea typeface="Lucida Console" charset="0"/>
                <a:cs typeface="Lucida Console" charset="0"/>
              </a:rPr>
              <a:t>.price-sheet     </a:t>
            </a:r>
            <a:r>
              <a:rPr lang="en-US" sz="1400" dirty="0" smtClean="0">
                <a:latin typeface="Lucida Console" charset="0"/>
                <a:ea typeface="Lucida Console" charset="0"/>
                <a:cs typeface="Lucida Console" charset="0"/>
              </a:rPr>
              <a:t>{ </a:t>
            </a:r>
            <a:r>
              <a:rPr lang="en-US" sz="1400" dirty="0">
                <a:latin typeface="Lucida Console" charset="0"/>
                <a:ea typeface="Lucida Console" charset="0"/>
                <a:cs typeface="Lucida Console" charset="0"/>
              </a:rPr>
              <a:t>font-family: "Comic </a:t>
            </a:r>
            <a:r>
              <a:rPr lang="en-US" sz="1400" dirty="0" smtClean="0">
                <a:latin typeface="Lucida Console" charset="0"/>
                <a:ea typeface="Lucida Console" charset="0"/>
                <a:cs typeface="Lucida Console" charset="0"/>
              </a:rPr>
              <a:t>Sans”;</a:t>
            </a:r>
            <a:r>
              <a:rPr lang="en-US" sz="1400" dirty="0">
                <a:latin typeface="Lucida Console" charset="0"/>
                <a:ea typeface="Lucida Console" charset="0"/>
                <a:cs typeface="Lucida Console" charset="0"/>
              </a:rPr>
              <a:t> </a:t>
            </a:r>
            <a:r>
              <a:rPr lang="de-DE" sz="1400" dirty="0" err="1" smtClean="0">
                <a:latin typeface="Lucida Console" charset="0"/>
                <a:ea typeface="Lucida Console" charset="0"/>
                <a:cs typeface="Lucida Console" charset="0"/>
              </a:rPr>
              <a:t>font</a:t>
            </a:r>
            <a:r>
              <a:rPr lang="de-DE" sz="1400" dirty="0" smtClean="0">
                <a:latin typeface="Lucida Console" charset="0"/>
                <a:ea typeface="Lucida Console" charset="0"/>
                <a:cs typeface="Lucida Console" charset="0"/>
              </a:rPr>
              <a:t>-size</a:t>
            </a:r>
            <a:r>
              <a:rPr lang="de-DE" sz="1400" dirty="0">
                <a:latin typeface="Lucida Console" charset="0"/>
                <a:ea typeface="Lucida Console" charset="0"/>
                <a:cs typeface="Lucida Console" charset="0"/>
              </a:rPr>
              <a:t>: </a:t>
            </a:r>
            <a:r>
              <a:rPr lang="de-DE" sz="1400" dirty="0" smtClean="0">
                <a:latin typeface="Lucida Console" charset="0"/>
                <a:ea typeface="Lucida Console" charset="0"/>
                <a:cs typeface="Lucida Console" charset="0"/>
              </a:rPr>
              <a:t>12pt;</a:t>
            </a:r>
            <a:r>
              <a:rPr lang="de-DE" sz="1400" dirty="0">
                <a:latin typeface="Lucida Console" charset="0"/>
                <a:ea typeface="Lucida Console" charset="0"/>
                <a:cs typeface="Lucida Console" charset="0"/>
              </a:rPr>
              <a:t> </a:t>
            </a:r>
            <a:r>
              <a:rPr lang="de-DE" sz="1400" dirty="0" smtClean="0">
                <a:latin typeface="Lucida Console" charset="0"/>
                <a:ea typeface="Lucida Console" charset="0"/>
                <a:cs typeface="Lucida Console" charset="0"/>
              </a:rPr>
              <a:t>text-</a:t>
            </a:r>
            <a:r>
              <a:rPr lang="de-DE" sz="1400" dirty="0" err="1" smtClean="0">
                <a:latin typeface="Lucida Console" charset="0"/>
                <a:ea typeface="Lucida Console" charset="0"/>
                <a:cs typeface="Lucida Console" charset="0"/>
              </a:rPr>
              <a:t>align</a:t>
            </a:r>
            <a:r>
              <a:rPr lang="de-DE" sz="1400" dirty="0">
                <a:latin typeface="Lucida Console" charset="0"/>
                <a:ea typeface="Lucida Console" charset="0"/>
                <a:cs typeface="Lucida Console" charset="0"/>
              </a:rPr>
              <a:t>: </a:t>
            </a:r>
            <a:r>
              <a:rPr lang="de-DE" sz="1400" dirty="0" err="1">
                <a:latin typeface="Lucida Console" charset="0"/>
                <a:ea typeface="Lucida Console" charset="0"/>
                <a:cs typeface="Lucida Console" charset="0"/>
              </a:rPr>
              <a:t>left</a:t>
            </a:r>
            <a:r>
              <a:rPr lang="de-DE" sz="1400" dirty="0">
                <a:latin typeface="Lucida Console" charset="0"/>
                <a:ea typeface="Lucida Console" charset="0"/>
                <a:cs typeface="Lucida Console" charset="0"/>
              </a:rPr>
              <a:t> </a:t>
            </a:r>
            <a:r>
              <a:rPr lang="de-DE" sz="1400" dirty="0" smtClean="0">
                <a:latin typeface="Lucida Console" charset="0"/>
                <a:ea typeface="Lucida Console" charset="0"/>
                <a:cs typeface="Lucida Console" charset="0"/>
              </a:rPr>
              <a:t>}</a:t>
            </a:r>
          </a:p>
          <a:p>
            <a:pPr marL="0" indent="0">
              <a:spcBef>
                <a:spcPts val="0"/>
              </a:spcBef>
              <a:buNone/>
            </a:pPr>
            <a:endParaRPr lang="de-DE" sz="14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sz="1400" dirty="0">
                <a:latin typeface="Lucida Console" charset="0"/>
                <a:ea typeface="Lucida Console" charset="0"/>
                <a:cs typeface="Lucida Console" charset="0"/>
              </a:rPr>
              <a:t>/* Labels </a:t>
            </a:r>
            <a:r>
              <a:rPr lang="de-DE" sz="1400" dirty="0" smtClean="0">
                <a:latin typeface="Lucida Console" charset="0"/>
                <a:ea typeface="Lucida Console" charset="0"/>
                <a:cs typeface="Lucida Console" charset="0"/>
              </a:rPr>
              <a:t>*/</a:t>
            </a:r>
            <a:endParaRPr lang="de-DE" sz="14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sz="1400" dirty="0">
                <a:latin typeface="Lucida Console" charset="0"/>
                <a:ea typeface="Lucida Console" charset="0"/>
                <a:cs typeface="Lucida Console" charset="0"/>
              </a:rPr>
              <a:t>.</a:t>
            </a:r>
            <a:r>
              <a:rPr lang="de-DE" sz="1400" dirty="0" err="1">
                <a:latin typeface="Lucida Console" charset="0"/>
                <a:ea typeface="Lucida Console" charset="0"/>
                <a:cs typeface="Lucida Console" charset="0"/>
              </a:rPr>
              <a:t>label</a:t>
            </a:r>
            <a:r>
              <a:rPr lang="de-DE" sz="1400" dirty="0">
                <a:latin typeface="Lucida Console" charset="0"/>
                <a:ea typeface="Lucida Console" charset="0"/>
                <a:cs typeface="Lucida Console" charset="0"/>
              </a:rPr>
              <a:t>           </a:t>
            </a:r>
            <a:r>
              <a:rPr lang="de-DE" sz="1400" dirty="0" smtClean="0">
                <a:latin typeface="Lucida Console" charset="0"/>
                <a:ea typeface="Lucida Console" charset="0"/>
                <a:cs typeface="Lucida Console" charset="0"/>
              </a:rPr>
              <a:t>{ </a:t>
            </a:r>
            <a:r>
              <a:rPr lang="de-DE" sz="1400" dirty="0" err="1">
                <a:latin typeface="Lucida Console" charset="0"/>
                <a:ea typeface="Lucida Console" charset="0"/>
                <a:cs typeface="Lucida Console" charset="0"/>
              </a:rPr>
              <a:t>font-weight</a:t>
            </a:r>
            <a:r>
              <a:rPr lang="de-DE" sz="1400" dirty="0">
                <a:latin typeface="Lucida Console" charset="0"/>
                <a:ea typeface="Lucida Console" charset="0"/>
                <a:cs typeface="Lucida Console" charset="0"/>
              </a:rPr>
              <a:t>: </a:t>
            </a:r>
            <a:r>
              <a:rPr lang="de-DE" sz="1400" dirty="0" err="1">
                <a:latin typeface="Lucida Console" charset="0"/>
                <a:ea typeface="Lucida Console" charset="0"/>
                <a:cs typeface="Lucida Console" charset="0"/>
              </a:rPr>
              <a:t>bold</a:t>
            </a:r>
            <a:r>
              <a:rPr lang="de-DE" sz="1400" dirty="0">
                <a:latin typeface="Lucida Console" charset="0"/>
                <a:ea typeface="Lucida Console" charset="0"/>
                <a:cs typeface="Lucida Console" charset="0"/>
              </a:rPr>
              <a:t> </a:t>
            </a:r>
            <a:r>
              <a:rPr lang="de-DE" sz="1400" dirty="0" smtClean="0">
                <a:latin typeface="Lucida Console" charset="0"/>
                <a:ea typeface="Lucida Console" charset="0"/>
                <a:cs typeface="Lucida Console" charset="0"/>
              </a:rPr>
              <a:t>}</a:t>
            </a:r>
            <a:endParaRPr lang="de-DE" sz="14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sz="1400" dirty="0">
                <a:latin typeface="Lucida Console" charset="0"/>
                <a:ea typeface="Lucida Console" charset="0"/>
                <a:cs typeface="Lucida Console" charset="0"/>
              </a:rPr>
              <a:t>.main-label      </a:t>
            </a:r>
            <a:r>
              <a:rPr lang="de-DE" sz="1400" dirty="0" smtClean="0">
                <a:latin typeface="Lucida Console" charset="0"/>
                <a:ea typeface="Lucida Console" charset="0"/>
                <a:cs typeface="Lucida Console" charset="0"/>
              </a:rPr>
              <a:t>{ </a:t>
            </a:r>
            <a:r>
              <a:rPr lang="de-DE" sz="1400" dirty="0" err="1">
                <a:latin typeface="Lucida Console" charset="0"/>
                <a:ea typeface="Lucida Console" charset="0"/>
                <a:cs typeface="Lucida Console" charset="0"/>
              </a:rPr>
              <a:t>font</a:t>
            </a:r>
            <a:r>
              <a:rPr lang="de-DE" sz="1400" dirty="0">
                <a:latin typeface="Lucida Console" charset="0"/>
                <a:ea typeface="Lucida Console" charset="0"/>
                <a:cs typeface="Lucida Console" charset="0"/>
              </a:rPr>
              <a:t>-size: 20pt </a:t>
            </a:r>
            <a:r>
              <a:rPr lang="de-DE" sz="1400" dirty="0" smtClean="0">
                <a:latin typeface="Lucida Console" charset="0"/>
                <a:ea typeface="Lucida Console" charset="0"/>
                <a:cs typeface="Lucida Console" charset="0"/>
              </a:rPr>
              <a:t>}</a:t>
            </a:r>
            <a:endParaRPr lang="de-DE" sz="14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sz="1400" dirty="0">
                <a:latin typeface="Lucida Console" charset="0"/>
                <a:ea typeface="Lucida Console" charset="0"/>
                <a:cs typeface="Lucida Console" charset="0"/>
              </a:rPr>
              <a:t>.</a:t>
            </a:r>
            <a:r>
              <a:rPr lang="de-DE" sz="1400" dirty="0" err="1">
                <a:latin typeface="Lucida Console" charset="0"/>
                <a:ea typeface="Lucida Console" charset="0"/>
                <a:cs typeface="Lucida Console" charset="0"/>
              </a:rPr>
              <a:t>section</a:t>
            </a:r>
            <a:r>
              <a:rPr lang="de-DE" sz="1400" dirty="0">
                <a:latin typeface="Lucida Console" charset="0"/>
                <a:ea typeface="Lucida Console" charset="0"/>
                <a:cs typeface="Lucida Console" charset="0"/>
              </a:rPr>
              <a:t>-label   </a:t>
            </a:r>
            <a:r>
              <a:rPr lang="de-DE" sz="1400" dirty="0" smtClean="0">
                <a:latin typeface="Lucida Console" charset="0"/>
                <a:ea typeface="Lucida Console" charset="0"/>
                <a:cs typeface="Lucida Console" charset="0"/>
              </a:rPr>
              <a:t>{ </a:t>
            </a:r>
            <a:r>
              <a:rPr lang="de-DE" sz="1400" dirty="0" err="1">
                <a:latin typeface="Lucida Console" charset="0"/>
                <a:ea typeface="Lucida Console" charset="0"/>
                <a:cs typeface="Lucida Console" charset="0"/>
              </a:rPr>
              <a:t>font</a:t>
            </a:r>
            <a:r>
              <a:rPr lang="de-DE" sz="1400" dirty="0">
                <a:latin typeface="Lucida Console" charset="0"/>
                <a:ea typeface="Lucida Console" charset="0"/>
                <a:cs typeface="Lucida Console" charset="0"/>
              </a:rPr>
              <a:t>-size: 16pt </a:t>
            </a:r>
            <a:r>
              <a:rPr lang="de-DE" sz="1400" dirty="0" smtClean="0">
                <a:latin typeface="Lucida Console" charset="0"/>
                <a:ea typeface="Lucida Console" charset="0"/>
                <a:cs typeface="Lucida Console" charset="0"/>
              </a:rPr>
              <a:t>}</a:t>
            </a:r>
          </a:p>
          <a:p>
            <a:pPr marL="0" indent="0">
              <a:spcBef>
                <a:spcPts val="0"/>
              </a:spcBef>
              <a:buNone/>
            </a:pPr>
            <a:endParaRPr lang="de-DE" sz="14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sz="1400" dirty="0">
                <a:latin typeface="Lucida Console" charset="0"/>
                <a:ea typeface="Lucida Console" charset="0"/>
                <a:cs typeface="Lucida Console" charset="0"/>
              </a:rPr>
              <a:t>/* </a:t>
            </a:r>
            <a:r>
              <a:rPr lang="de-DE" sz="1400" dirty="0" err="1">
                <a:latin typeface="Lucida Console" charset="0"/>
                <a:ea typeface="Lucida Console" charset="0"/>
                <a:cs typeface="Lucida Console" charset="0"/>
              </a:rPr>
              <a:t>Types</a:t>
            </a:r>
            <a:r>
              <a:rPr lang="de-DE" sz="1400" dirty="0">
                <a:latin typeface="Lucida Console" charset="0"/>
                <a:ea typeface="Lucida Console" charset="0"/>
                <a:cs typeface="Lucida Console" charset="0"/>
              </a:rPr>
              <a:t> </a:t>
            </a:r>
            <a:r>
              <a:rPr lang="de-DE" sz="1400" dirty="0" smtClean="0">
                <a:latin typeface="Lucida Console" charset="0"/>
                <a:ea typeface="Lucida Console" charset="0"/>
                <a:cs typeface="Lucida Console" charset="0"/>
              </a:rPr>
              <a:t>*/</a:t>
            </a:r>
            <a:endParaRPr lang="de-DE" sz="14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Lucida Console" charset="0"/>
                <a:ea typeface="Lucida Console" charset="0"/>
                <a:cs typeface="Lucida Console" charset="0"/>
              </a:rPr>
              <a:t>.store-info      </a:t>
            </a:r>
            <a:r>
              <a:rPr lang="en-US" sz="1400" dirty="0" smtClean="0">
                <a:latin typeface="Lucida Console" charset="0"/>
                <a:ea typeface="Lucida Console" charset="0"/>
                <a:cs typeface="Lucida Console" charset="0"/>
              </a:rPr>
              <a:t>{ </a:t>
            </a:r>
            <a:r>
              <a:rPr lang="en-US" sz="1400" dirty="0">
                <a:latin typeface="Lucida Console" charset="0"/>
                <a:ea typeface="Lucida Console" charset="0"/>
                <a:cs typeface="Lucida Console" charset="0"/>
              </a:rPr>
              <a:t>outline: 1px solid black </a:t>
            </a:r>
            <a:r>
              <a:rPr lang="en-US" sz="1400" dirty="0" smtClean="0">
                <a:latin typeface="Lucida Console" charset="0"/>
                <a:ea typeface="Lucida Console" charset="0"/>
                <a:cs typeface="Lucida Console" charset="0"/>
              </a:rPr>
              <a:t>}</a:t>
            </a:r>
            <a:endParaRPr lang="en-US" sz="14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sz="1400" dirty="0">
                <a:latin typeface="Lucida Console" charset="0"/>
                <a:ea typeface="Lucida Console" charset="0"/>
                <a:cs typeface="Lucida Console" charset="0"/>
              </a:rPr>
              <a:t>.</a:t>
            </a:r>
            <a:r>
              <a:rPr lang="de-DE" sz="1400" dirty="0" err="1">
                <a:latin typeface="Lucida Console" charset="0"/>
                <a:ea typeface="Lucida Console" charset="0"/>
                <a:cs typeface="Lucida Console" charset="0"/>
              </a:rPr>
              <a:t>group</a:t>
            </a:r>
            <a:r>
              <a:rPr lang="de-DE" sz="1400" dirty="0">
                <a:latin typeface="Lucida Console" charset="0"/>
                <a:ea typeface="Lucida Console" charset="0"/>
                <a:cs typeface="Lucida Console" charset="0"/>
              </a:rPr>
              <a:t>           </a:t>
            </a:r>
            <a:r>
              <a:rPr lang="de-DE" sz="1400" dirty="0" smtClean="0">
                <a:latin typeface="Lucida Console" charset="0"/>
                <a:ea typeface="Lucida Console" charset="0"/>
                <a:cs typeface="Lucida Console" charset="0"/>
              </a:rPr>
              <a:t>{ }</a:t>
            </a:r>
            <a:endParaRPr lang="de-DE" sz="14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sz="1400" dirty="0">
                <a:latin typeface="Lucida Console" charset="0"/>
                <a:ea typeface="Lucida Console" charset="0"/>
                <a:cs typeface="Lucida Console" charset="0"/>
              </a:rPr>
              <a:t>.item            </a:t>
            </a:r>
            <a:r>
              <a:rPr lang="de-DE" sz="1400" dirty="0" smtClean="0">
                <a:latin typeface="Lucida Console" charset="0"/>
                <a:ea typeface="Lucida Console" charset="0"/>
                <a:cs typeface="Lucida Console" charset="0"/>
              </a:rPr>
              <a:t>{ }</a:t>
            </a:r>
            <a:endParaRPr lang="de-DE" sz="14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o-RO" sz="1400" dirty="0">
                <a:latin typeface="Lucida Console" charset="0"/>
                <a:ea typeface="Lucida Console" charset="0"/>
                <a:cs typeface="Lucida Console" charset="0"/>
              </a:rPr>
              <a:t>.contact-</a:t>
            </a:r>
            <a:r>
              <a:rPr lang="ro-RO" sz="1400" dirty="0" err="1">
                <a:latin typeface="Lucida Console" charset="0"/>
                <a:ea typeface="Lucida Console" charset="0"/>
                <a:cs typeface="Lucida Console" charset="0"/>
              </a:rPr>
              <a:t>info</a:t>
            </a:r>
            <a:r>
              <a:rPr lang="ro-RO" sz="1400" dirty="0">
                <a:latin typeface="Lucida Console" charset="0"/>
                <a:ea typeface="Lucida Console" charset="0"/>
                <a:cs typeface="Lucida Console" charset="0"/>
              </a:rPr>
              <a:t>    </a:t>
            </a:r>
            <a:r>
              <a:rPr lang="ro-RO" sz="1400" dirty="0" smtClean="0">
                <a:latin typeface="Lucida Console" charset="0"/>
                <a:ea typeface="Lucida Console" charset="0"/>
                <a:cs typeface="Lucida Console" charset="0"/>
              </a:rPr>
              <a:t>{ </a:t>
            </a:r>
            <a:r>
              <a:rPr lang="ro-RO" sz="1400" dirty="0">
                <a:latin typeface="Lucida Console" charset="0"/>
                <a:ea typeface="Lucida Console" charset="0"/>
                <a:cs typeface="Lucida Console" charset="0"/>
              </a:rPr>
              <a:t>text-</a:t>
            </a:r>
            <a:r>
              <a:rPr lang="ro-RO" sz="1400" dirty="0" err="1">
                <a:latin typeface="Lucida Console" charset="0"/>
                <a:ea typeface="Lucida Console" charset="0"/>
                <a:cs typeface="Lucida Console" charset="0"/>
              </a:rPr>
              <a:t>align</a:t>
            </a:r>
            <a:r>
              <a:rPr lang="ro-RO" sz="1400" dirty="0">
                <a:latin typeface="Lucida Console" charset="0"/>
                <a:ea typeface="Lucida Console" charset="0"/>
                <a:cs typeface="Lucida Console" charset="0"/>
              </a:rPr>
              <a:t>: </a:t>
            </a:r>
            <a:r>
              <a:rPr lang="ro-RO" sz="1400" dirty="0" err="1">
                <a:latin typeface="Lucida Console" charset="0"/>
                <a:ea typeface="Lucida Console" charset="0"/>
                <a:cs typeface="Lucida Console" charset="0"/>
              </a:rPr>
              <a:t>center</a:t>
            </a:r>
            <a:r>
              <a:rPr lang="ro-RO" sz="1400" dirty="0">
                <a:latin typeface="Lucida Console" charset="0"/>
                <a:ea typeface="Lucida Console" charset="0"/>
                <a:cs typeface="Lucida Console" charset="0"/>
              </a:rPr>
              <a:t> </a:t>
            </a:r>
            <a:r>
              <a:rPr lang="ro-RO" sz="1400" dirty="0" smtClean="0">
                <a:latin typeface="Lucida Console" charset="0"/>
                <a:ea typeface="Lucida Console" charset="0"/>
                <a:cs typeface="Lucida Console" charset="0"/>
              </a:rPr>
              <a:t>}</a:t>
            </a:r>
            <a:endParaRPr lang="ro-RO" sz="14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sz="1400" dirty="0">
                <a:latin typeface="Lucida Console" charset="0"/>
                <a:ea typeface="Lucida Console" charset="0"/>
                <a:cs typeface="Lucida Console" charset="0"/>
              </a:rPr>
              <a:t>.</a:t>
            </a:r>
            <a:r>
              <a:rPr lang="de-DE" sz="1400" dirty="0" err="1">
                <a:latin typeface="Lucida Console" charset="0"/>
                <a:ea typeface="Lucida Console" charset="0"/>
                <a:cs typeface="Lucida Console" charset="0"/>
              </a:rPr>
              <a:t>description</a:t>
            </a:r>
            <a:r>
              <a:rPr lang="de-DE" sz="1400" dirty="0">
                <a:latin typeface="Lucida Console" charset="0"/>
                <a:ea typeface="Lucida Console" charset="0"/>
                <a:cs typeface="Lucida Console" charset="0"/>
              </a:rPr>
              <a:t>     </a:t>
            </a:r>
            <a:r>
              <a:rPr lang="de-DE" sz="1400" dirty="0" smtClean="0">
                <a:latin typeface="Lucida Console" charset="0"/>
                <a:ea typeface="Lucida Console" charset="0"/>
                <a:cs typeface="Lucida Console" charset="0"/>
              </a:rPr>
              <a:t>{ </a:t>
            </a:r>
            <a:r>
              <a:rPr lang="de-DE" sz="1400" dirty="0" err="1">
                <a:latin typeface="Lucida Console" charset="0"/>
                <a:ea typeface="Lucida Console" charset="0"/>
                <a:cs typeface="Lucida Console" charset="0"/>
              </a:rPr>
              <a:t>font</a:t>
            </a:r>
            <a:r>
              <a:rPr lang="de-DE" sz="1400" dirty="0">
                <a:latin typeface="Lucida Console" charset="0"/>
                <a:ea typeface="Lucida Console" charset="0"/>
                <a:cs typeface="Lucida Console" charset="0"/>
              </a:rPr>
              <a:t>-style: </a:t>
            </a:r>
            <a:r>
              <a:rPr lang="de-DE" sz="1400" dirty="0" err="1">
                <a:latin typeface="Lucida Console" charset="0"/>
                <a:ea typeface="Lucida Console" charset="0"/>
                <a:cs typeface="Lucida Console" charset="0"/>
              </a:rPr>
              <a:t>italic</a:t>
            </a:r>
            <a:r>
              <a:rPr lang="de-DE" sz="1400" dirty="0">
                <a:latin typeface="Lucida Console" charset="0"/>
                <a:ea typeface="Lucida Console" charset="0"/>
                <a:cs typeface="Lucida Console" charset="0"/>
              </a:rPr>
              <a:t> </a:t>
            </a:r>
            <a:r>
              <a:rPr lang="de-DE" sz="1400" dirty="0" smtClean="0">
                <a:latin typeface="Lucida Console" charset="0"/>
                <a:ea typeface="Lucida Console" charset="0"/>
                <a:cs typeface="Lucida Console" charset="0"/>
              </a:rPr>
              <a:t>}</a:t>
            </a:r>
            <a:endParaRPr lang="de-DE" sz="14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Lucida Console" charset="0"/>
                <a:ea typeface="Lucida Console" charset="0"/>
                <a:cs typeface="Lucida Console" charset="0"/>
              </a:rPr>
              <a:t>.</a:t>
            </a:r>
            <a:r>
              <a:rPr lang="en-US" sz="1400" dirty="0" err="1">
                <a:latin typeface="Lucida Console" charset="0"/>
                <a:ea typeface="Lucida Console" charset="0"/>
                <a:cs typeface="Lucida Console" charset="0"/>
              </a:rPr>
              <a:t>price:before</a:t>
            </a:r>
            <a:r>
              <a:rPr lang="en-US" sz="1400" dirty="0">
                <a:latin typeface="Lucida Console" charset="0"/>
                <a:ea typeface="Lucida Console" charset="0"/>
                <a:cs typeface="Lucida Console" charset="0"/>
              </a:rPr>
              <a:t>    </a:t>
            </a:r>
            <a:r>
              <a:rPr lang="en-US" sz="1400" dirty="0" smtClean="0">
                <a:latin typeface="Lucida Console" charset="0"/>
                <a:ea typeface="Lucida Console" charset="0"/>
                <a:cs typeface="Lucida Console" charset="0"/>
              </a:rPr>
              <a:t>{ </a:t>
            </a:r>
            <a:r>
              <a:rPr lang="en-US" sz="1400" dirty="0">
                <a:latin typeface="Lucida Console" charset="0"/>
                <a:ea typeface="Lucida Console" charset="0"/>
                <a:cs typeface="Lucida Console" charset="0"/>
              </a:rPr>
              <a:t>content: "$" </a:t>
            </a:r>
            <a:r>
              <a:rPr lang="en-US" sz="1400" dirty="0" smtClean="0">
                <a:latin typeface="Lucida Console" charset="0"/>
                <a:ea typeface="Lucida Console" charset="0"/>
                <a:cs typeface="Lucida Console" charset="0"/>
              </a:rPr>
              <a:t>}</a:t>
            </a:r>
          </a:p>
          <a:p>
            <a:pPr marL="0" indent="0">
              <a:spcBef>
                <a:spcPts val="0"/>
              </a:spcBef>
              <a:buNone/>
            </a:pPr>
            <a:endParaRPr lang="en-US" sz="1400" dirty="0" smtClean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sz="1400" dirty="0">
                <a:latin typeface="Lucida Console" charset="0"/>
                <a:ea typeface="Lucida Console" charset="0"/>
                <a:cs typeface="Lucida Console" charset="0"/>
              </a:rPr>
              <a:t>/* Case </a:t>
            </a:r>
            <a:r>
              <a:rPr lang="de-DE" sz="1400" dirty="0" smtClean="0">
                <a:latin typeface="Lucida Console" charset="0"/>
                <a:ea typeface="Lucida Console" charset="0"/>
                <a:cs typeface="Lucida Console" charset="0"/>
              </a:rPr>
              <a:t>*/</a:t>
            </a:r>
            <a:endParaRPr lang="de-DE" sz="14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 smtClean="0">
                <a:latin typeface="Lucida Console" charset="0"/>
                <a:ea typeface="Lucida Console" charset="0"/>
                <a:cs typeface="Lucida Console" charset="0"/>
              </a:rPr>
              <a:t>.contact-info &gt; .</a:t>
            </a:r>
            <a:r>
              <a:rPr lang="en-US" sz="1400" dirty="0" err="1" smtClean="0">
                <a:latin typeface="Lucida Console" charset="0"/>
                <a:ea typeface="Lucida Console" charset="0"/>
                <a:cs typeface="Lucida Console" charset="0"/>
              </a:rPr>
              <a:t>email:before</a:t>
            </a:r>
            <a:r>
              <a:rPr lang="en-US" sz="1400" dirty="0" smtClean="0">
                <a:latin typeface="Lucida Console" charset="0"/>
                <a:ea typeface="Lucida Console" charset="0"/>
                <a:cs typeface="Lucida Console" charset="0"/>
              </a:rPr>
              <a:t>  { </a:t>
            </a:r>
            <a:r>
              <a:rPr lang="en-US" sz="1400" dirty="0">
                <a:latin typeface="Lucida Console" charset="0"/>
                <a:ea typeface="Lucida Console" charset="0"/>
                <a:cs typeface="Lucida Console" charset="0"/>
              </a:rPr>
              <a:t>content: "Email: " }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 smtClean="0">
                <a:latin typeface="Lucida Console" charset="0"/>
                <a:ea typeface="Lucida Console" charset="0"/>
                <a:cs typeface="Lucida Console" charset="0"/>
              </a:rPr>
              <a:t>.contact-info &gt; .</a:t>
            </a:r>
            <a:r>
              <a:rPr lang="en-US" sz="1400" dirty="0" err="1" smtClean="0">
                <a:latin typeface="Lucida Console" charset="0"/>
                <a:ea typeface="Lucida Console" charset="0"/>
                <a:cs typeface="Lucida Console" charset="0"/>
              </a:rPr>
              <a:t>phone:before</a:t>
            </a:r>
            <a:r>
              <a:rPr lang="en-US" sz="1400" dirty="0" smtClean="0">
                <a:latin typeface="Lucida Console" charset="0"/>
                <a:ea typeface="Lucida Console" charset="0"/>
                <a:cs typeface="Lucida Console" charset="0"/>
              </a:rPr>
              <a:t>  { </a:t>
            </a:r>
            <a:r>
              <a:rPr lang="en-US" sz="1400" dirty="0">
                <a:latin typeface="Lucida Console" charset="0"/>
                <a:ea typeface="Lucida Console" charset="0"/>
                <a:cs typeface="Lucida Console" charset="0"/>
              </a:rPr>
              <a:t>content: "Tel.: " </a:t>
            </a:r>
            <a:r>
              <a:rPr lang="en-US" sz="1400" dirty="0" smtClean="0">
                <a:latin typeface="Lucida Console" charset="0"/>
                <a:ea typeface="Lucida Console" charset="0"/>
                <a:cs typeface="Lucida Console" charset="0"/>
              </a:rPr>
              <a:t>}</a:t>
            </a:r>
            <a:endParaRPr lang="en-US" sz="1400" dirty="0">
              <a:latin typeface="Lucida Console" charset="0"/>
              <a:ea typeface="Lucida Console" charset="0"/>
              <a:cs typeface="Lucida Console" charset="0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EA674-7320-974B-B0D1-C055C86FBD27}" type="datetime1">
              <a:rPr lang="en-US" smtClean="0"/>
              <a:t>8/14/17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@</a:t>
            </a:r>
            <a:r>
              <a:rPr lang="en-US" dirty="0" err="1" smtClean="0"/>
              <a:t>mathling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2643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Lessons Learned: Continuum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Layout design is on continuum with formal notation design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/>
              <a:t>Presentation order is </a:t>
            </a:r>
            <a:r>
              <a:rPr lang="en-US" dirty="0" smtClean="0"/>
              <a:t>just alternative to </a:t>
            </a:r>
            <a:r>
              <a:rPr lang="en-US" dirty="0"/>
              <a:t>layout </a:t>
            </a:r>
            <a:r>
              <a:rPr lang="en-US" dirty="0" smtClean="0"/>
              <a:t>or keywords</a:t>
            </a:r>
          </a:p>
          <a:p>
            <a:pPr lvl="1"/>
            <a:r>
              <a:rPr lang="en-US" dirty="0" smtClean="0"/>
              <a:t>Lists are special</a:t>
            </a:r>
          </a:p>
          <a:p>
            <a:r>
              <a:rPr lang="en-US" dirty="0"/>
              <a:t>Run rules both </a:t>
            </a:r>
            <a:r>
              <a:rPr lang="en-US" dirty="0" smtClean="0"/>
              <a:t>ways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D156D-23A4-F34B-8788-C16A1658D3C1}" type="datetime1">
              <a:rPr lang="en-US" smtClean="0"/>
              <a:t>8/14/17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@mathling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3</a:t>
            </a:fld>
            <a:endParaRPr lang="en-US" dirty="0"/>
          </a:p>
        </p:txBody>
      </p:sp>
      <p:pic>
        <p:nvPicPr>
          <p:cNvPr id="7" name="Content Placeholder 6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3142034" y="2259207"/>
            <a:ext cx="6286852" cy="118439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18860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Wee Example: Concrete Syntax (1)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de-DE" sz="1400" dirty="0">
                <a:latin typeface="Lucida Console" charset="0"/>
                <a:ea typeface="Lucida Console" charset="0"/>
                <a:cs typeface="Lucida Console" charset="0"/>
              </a:rPr>
              <a:t>/* Separators </a:t>
            </a:r>
            <a:r>
              <a:rPr lang="de-DE" sz="1400" dirty="0" smtClean="0">
                <a:latin typeface="Lucida Console" charset="0"/>
                <a:ea typeface="Lucida Console" charset="0"/>
                <a:cs typeface="Lucida Console" charset="0"/>
              </a:rPr>
              <a:t>*/</a:t>
            </a:r>
            <a:endParaRPr lang="de-DE" sz="14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Lucida Console" charset="0"/>
                <a:ea typeface="Lucida Console" charset="0"/>
                <a:cs typeface="Lucida Console" charset="0"/>
              </a:rPr>
              <a:t>.group + .group           </a:t>
            </a:r>
            <a:r>
              <a:rPr lang="en-US" sz="1400" dirty="0" smtClean="0">
                <a:latin typeface="Lucida Console" charset="0"/>
                <a:ea typeface="Lucida Console" charset="0"/>
                <a:cs typeface="Lucida Console" charset="0"/>
              </a:rPr>
              <a:t>  { </a:t>
            </a:r>
            <a:r>
              <a:rPr lang="en-US" sz="1400" dirty="0">
                <a:latin typeface="Lucida Console" charset="0"/>
                <a:ea typeface="Lucida Console" charset="0"/>
                <a:cs typeface="Lucida Console" charset="0"/>
              </a:rPr>
              <a:t>padding-bottom: 0.5in }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sz="1400" dirty="0">
                <a:latin typeface="Lucida Console" charset="0"/>
                <a:ea typeface="Lucida Console" charset="0"/>
                <a:cs typeface="Lucida Console" charset="0"/>
              </a:rPr>
              <a:t>.item + .item             </a:t>
            </a:r>
            <a:r>
              <a:rPr lang="de-DE" sz="1400" dirty="0" smtClean="0">
                <a:latin typeface="Lucida Console" charset="0"/>
                <a:ea typeface="Lucida Console" charset="0"/>
                <a:cs typeface="Lucida Console" charset="0"/>
              </a:rPr>
              <a:t>  { </a:t>
            </a:r>
            <a:r>
              <a:rPr lang="de-DE" sz="1400" dirty="0" err="1">
                <a:latin typeface="Lucida Console" charset="0"/>
                <a:ea typeface="Lucida Console" charset="0"/>
                <a:cs typeface="Lucida Console" charset="0"/>
              </a:rPr>
              <a:t>padding</a:t>
            </a:r>
            <a:r>
              <a:rPr lang="de-DE" sz="1400" dirty="0">
                <a:latin typeface="Lucida Console" charset="0"/>
                <a:ea typeface="Lucida Console" charset="0"/>
                <a:cs typeface="Lucida Console" charset="0"/>
              </a:rPr>
              <a:t>-top: 0.25in }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sz="1400" dirty="0">
                <a:latin typeface="Lucida Console" charset="0"/>
                <a:ea typeface="Lucida Console" charset="0"/>
                <a:cs typeface="Lucida Console" charset="0"/>
              </a:rPr>
              <a:t>.</a:t>
            </a:r>
            <a:r>
              <a:rPr lang="de-DE" sz="1400" dirty="0" err="1">
                <a:latin typeface="Lucida Console" charset="0"/>
                <a:ea typeface="Lucida Console" charset="0"/>
                <a:cs typeface="Lucida Console" charset="0"/>
              </a:rPr>
              <a:t>para</a:t>
            </a:r>
            <a:r>
              <a:rPr lang="de-DE" sz="1400" dirty="0">
                <a:latin typeface="Lucida Console" charset="0"/>
                <a:ea typeface="Lucida Console" charset="0"/>
                <a:cs typeface="Lucida Console" charset="0"/>
              </a:rPr>
              <a:t> + .</a:t>
            </a:r>
            <a:r>
              <a:rPr lang="de-DE" sz="1400" dirty="0" err="1">
                <a:latin typeface="Lucida Console" charset="0"/>
                <a:ea typeface="Lucida Console" charset="0"/>
                <a:cs typeface="Lucida Console" charset="0"/>
              </a:rPr>
              <a:t>para</a:t>
            </a:r>
            <a:r>
              <a:rPr lang="de-DE" sz="1400" dirty="0">
                <a:latin typeface="Lucida Console" charset="0"/>
                <a:ea typeface="Lucida Console" charset="0"/>
                <a:cs typeface="Lucida Console" charset="0"/>
              </a:rPr>
              <a:t>            </a:t>
            </a:r>
            <a:r>
              <a:rPr lang="de-DE" sz="1400" dirty="0" smtClean="0">
                <a:latin typeface="Lucida Console" charset="0"/>
                <a:ea typeface="Lucida Console" charset="0"/>
                <a:cs typeface="Lucida Console" charset="0"/>
              </a:rPr>
              <a:t>   </a:t>
            </a:r>
            <a:r>
              <a:rPr lang="de-DE" sz="1400" dirty="0">
                <a:latin typeface="Lucida Console" charset="0"/>
                <a:ea typeface="Lucida Console" charset="0"/>
                <a:cs typeface="Lucida Console" charset="0"/>
              </a:rPr>
              <a:t>{ </a:t>
            </a:r>
            <a:r>
              <a:rPr lang="de-DE" sz="1400" dirty="0" err="1">
                <a:latin typeface="Lucida Console" charset="0"/>
                <a:ea typeface="Lucida Console" charset="0"/>
                <a:cs typeface="Lucida Console" charset="0"/>
              </a:rPr>
              <a:t>padding</a:t>
            </a:r>
            <a:r>
              <a:rPr lang="de-DE" sz="1400" dirty="0">
                <a:latin typeface="Lucida Console" charset="0"/>
                <a:ea typeface="Lucida Console" charset="0"/>
                <a:cs typeface="Lucida Console" charset="0"/>
              </a:rPr>
              <a:t>-top: 3px </a:t>
            </a:r>
            <a:r>
              <a:rPr lang="de-DE" sz="1400" dirty="0" smtClean="0">
                <a:latin typeface="Lucida Console" charset="0"/>
                <a:ea typeface="Lucida Console" charset="0"/>
                <a:cs typeface="Lucida Console" charset="0"/>
              </a:rPr>
              <a:t>}</a:t>
            </a:r>
            <a:endParaRPr lang="de-DE" sz="14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sz="1400" dirty="0" smtClean="0">
                <a:latin typeface="Lucida Console" charset="0"/>
                <a:ea typeface="Lucida Console" charset="0"/>
                <a:cs typeface="Lucida Console" charset="0"/>
              </a:rPr>
              <a:t>.store-info &gt; .</a:t>
            </a:r>
            <a:r>
              <a:rPr lang="de-DE" sz="1400" dirty="0" err="1" smtClean="0">
                <a:latin typeface="Lucida Console" charset="0"/>
                <a:ea typeface="Lucida Console" charset="0"/>
                <a:cs typeface="Lucida Console" charset="0"/>
              </a:rPr>
              <a:t>name</a:t>
            </a:r>
            <a:r>
              <a:rPr lang="de-DE" sz="1400" dirty="0" smtClean="0">
                <a:latin typeface="Lucida Console" charset="0"/>
                <a:ea typeface="Lucida Console" charset="0"/>
                <a:cs typeface="Lucida Console" charset="0"/>
              </a:rPr>
              <a:t>         { </a:t>
            </a:r>
            <a:r>
              <a:rPr lang="de-DE" sz="1400" dirty="0" err="1" smtClean="0">
                <a:latin typeface="Lucida Console" charset="0"/>
                <a:ea typeface="Lucida Console" charset="0"/>
                <a:cs typeface="Lucida Console" charset="0"/>
              </a:rPr>
              <a:t>display</a:t>
            </a:r>
            <a:r>
              <a:rPr lang="de-DE" sz="1400" dirty="0" smtClean="0">
                <a:latin typeface="Lucida Console" charset="0"/>
                <a:ea typeface="Lucida Console" charset="0"/>
                <a:cs typeface="Lucida Console" charset="0"/>
              </a:rPr>
              <a:t>: block }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sz="1400" dirty="0" smtClean="0">
                <a:latin typeface="Lucida Console" charset="0"/>
                <a:ea typeface="Lucida Console" charset="0"/>
                <a:cs typeface="Lucida Console" charset="0"/>
              </a:rPr>
              <a:t>.store-info &gt; .</a:t>
            </a:r>
            <a:r>
              <a:rPr lang="de-DE" sz="1400" dirty="0" err="1" smtClean="0">
                <a:latin typeface="Lucida Console" charset="0"/>
                <a:ea typeface="Lucida Console" charset="0"/>
                <a:cs typeface="Lucida Console" charset="0"/>
              </a:rPr>
              <a:t>description</a:t>
            </a:r>
            <a:r>
              <a:rPr lang="de-DE" sz="1400" dirty="0" smtClean="0">
                <a:latin typeface="Lucida Console" charset="0"/>
                <a:ea typeface="Lucida Console" charset="0"/>
                <a:cs typeface="Lucida Console" charset="0"/>
              </a:rPr>
              <a:t>  { </a:t>
            </a:r>
            <a:r>
              <a:rPr lang="de-DE" sz="1400" dirty="0" err="1" smtClean="0">
                <a:latin typeface="Lucida Console" charset="0"/>
                <a:ea typeface="Lucida Console" charset="0"/>
                <a:cs typeface="Lucida Console" charset="0"/>
              </a:rPr>
              <a:t>display</a:t>
            </a:r>
            <a:r>
              <a:rPr lang="de-DE" sz="1400" dirty="0" smtClean="0">
                <a:latin typeface="Lucida Console" charset="0"/>
                <a:ea typeface="Lucida Console" charset="0"/>
                <a:cs typeface="Lucida Console" charset="0"/>
              </a:rPr>
              <a:t>: block }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 smtClean="0">
                <a:latin typeface="Lucida Console" charset="0"/>
                <a:ea typeface="Lucida Console" charset="0"/>
                <a:cs typeface="Lucida Console" charset="0"/>
              </a:rPr>
              <a:t>.store-info &gt; .contact-info { display: block }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 smtClean="0">
                <a:latin typeface="Lucida Console" charset="0"/>
                <a:ea typeface="Lucida Console" charset="0"/>
                <a:cs typeface="Lucida Console" charset="0"/>
              </a:rPr>
              <a:t>.</a:t>
            </a:r>
            <a:r>
              <a:rPr lang="en-US" sz="1400" dirty="0">
                <a:latin typeface="Lucida Console" charset="0"/>
                <a:ea typeface="Lucida Console" charset="0"/>
                <a:cs typeface="Lucida Console" charset="0"/>
              </a:rPr>
              <a:t>group &gt; *                </a:t>
            </a:r>
            <a:r>
              <a:rPr lang="en-US" sz="1400" dirty="0" smtClean="0">
                <a:latin typeface="Lucida Console" charset="0"/>
                <a:ea typeface="Lucida Console" charset="0"/>
                <a:cs typeface="Lucida Console" charset="0"/>
              </a:rPr>
              <a:t>  { </a:t>
            </a:r>
            <a:r>
              <a:rPr lang="en-US" sz="1400" dirty="0">
                <a:latin typeface="Lucida Console" charset="0"/>
                <a:ea typeface="Lucida Console" charset="0"/>
                <a:cs typeface="Lucida Console" charset="0"/>
              </a:rPr>
              <a:t>padding-right: </a:t>
            </a:r>
            <a:r>
              <a:rPr lang="en-US" sz="1400" dirty="0" smtClean="0">
                <a:latin typeface="Lucida Console" charset="0"/>
                <a:ea typeface="Lucida Console" charset="0"/>
                <a:cs typeface="Lucida Console" charset="0"/>
              </a:rPr>
              <a:t>0.25in; display</a:t>
            </a:r>
            <a:r>
              <a:rPr lang="en-US" sz="1400" dirty="0">
                <a:latin typeface="Lucida Console" charset="0"/>
                <a:ea typeface="Lucida Console" charset="0"/>
                <a:cs typeface="Lucida Console" charset="0"/>
              </a:rPr>
              <a:t>: block }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Lucida Console" charset="0"/>
                <a:ea typeface="Lucida Console" charset="0"/>
                <a:cs typeface="Lucida Console" charset="0"/>
              </a:rPr>
              <a:t>.</a:t>
            </a:r>
            <a:r>
              <a:rPr lang="en-US" sz="1400" dirty="0" err="1">
                <a:latin typeface="Lucida Console" charset="0"/>
                <a:ea typeface="Lucida Console" charset="0"/>
                <a:cs typeface="Lucida Console" charset="0"/>
              </a:rPr>
              <a:t>grouplist</a:t>
            </a:r>
            <a:r>
              <a:rPr lang="en-US" sz="1400" dirty="0">
                <a:latin typeface="Lucida Console" charset="0"/>
                <a:ea typeface="Lucida Console" charset="0"/>
                <a:cs typeface="Lucida Console" charset="0"/>
              </a:rPr>
              <a:t> &gt; *            </a:t>
            </a:r>
            <a:r>
              <a:rPr lang="en-US" sz="1400" dirty="0" smtClean="0">
                <a:latin typeface="Lucida Console" charset="0"/>
                <a:ea typeface="Lucida Console" charset="0"/>
                <a:cs typeface="Lucida Console" charset="0"/>
              </a:rPr>
              <a:t>  { </a:t>
            </a:r>
            <a:r>
              <a:rPr lang="en-US" sz="1400" dirty="0">
                <a:latin typeface="Lucida Console" charset="0"/>
                <a:ea typeface="Lucida Console" charset="0"/>
                <a:cs typeface="Lucida Console" charset="0"/>
              </a:rPr>
              <a:t>border-bottom: 1px solid black }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sz="1400" dirty="0">
                <a:latin typeface="Lucida Console" charset="0"/>
                <a:ea typeface="Lucida Console" charset="0"/>
                <a:cs typeface="Lucida Console" charset="0"/>
              </a:rPr>
              <a:t>.item &gt; .</a:t>
            </a:r>
            <a:r>
              <a:rPr lang="de-DE" sz="1400" dirty="0" err="1">
                <a:latin typeface="Lucida Console" charset="0"/>
                <a:ea typeface="Lucida Console" charset="0"/>
                <a:cs typeface="Lucida Console" charset="0"/>
              </a:rPr>
              <a:t>name</a:t>
            </a:r>
            <a:r>
              <a:rPr lang="de-DE" sz="1400" dirty="0">
                <a:latin typeface="Lucida Console" charset="0"/>
                <a:ea typeface="Lucida Console" charset="0"/>
                <a:cs typeface="Lucida Console" charset="0"/>
              </a:rPr>
              <a:t>             </a:t>
            </a:r>
            <a:r>
              <a:rPr lang="de-DE" sz="1400" dirty="0" smtClean="0">
                <a:latin typeface="Lucida Console" charset="0"/>
                <a:ea typeface="Lucida Console" charset="0"/>
                <a:cs typeface="Lucida Console" charset="0"/>
              </a:rPr>
              <a:t>  { </a:t>
            </a:r>
            <a:r>
              <a:rPr lang="de-DE" sz="1400" dirty="0">
                <a:latin typeface="Lucida Console" charset="0"/>
                <a:ea typeface="Lucida Console" charset="0"/>
                <a:cs typeface="Lucida Console" charset="0"/>
              </a:rPr>
              <a:t>}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sz="1400" dirty="0">
                <a:latin typeface="Lucida Console" charset="0"/>
                <a:ea typeface="Lucida Console" charset="0"/>
                <a:cs typeface="Lucida Console" charset="0"/>
              </a:rPr>
              <a:t>.item &gt; .</a:t>
            </a:r>
            <a:r>
              <a:rPr lang="de-DE" sz="1400" dirty="0" err="1">
                <a:latin typeface="Lucida Console" charset="0"/>
                <a:ea typeface="Lucida Console" charset="0"/>
                <a:cs typeface="Lucida Console" charset="0"/>
              </a:rPr>
              <a:t>description</a:t>
            </a:r>
            <a:r>
              <a:rPr lang="de-DE" sz="1400" dirty="0">
                <a:latin typeface="Lucida Console" charset="0"/>
                <a:ea typeface="Lucida Console" charset="0"/>
                <a:cs typeface="Lucida Console" charset="0"/>
              </a:rPr>
              <a:t>      </a:t>
            </a:r>
            <a:r>
              <a:rPr lang="de-DE" sz="1400" dirty="0" smtClean="0">
                <a:latin typeface="Lucida Console" charset="0"/>
                <a:ea typeface="Lucida Console" charset="0"/>
                <a:cs typeface="Lucida Console" charset="0"/>
              </a:rPr>
              <a:t>  { </a:t>
            </a:r>
            <a:r>
              <a:rPr lang="de-DE" sz="1400" dirty="0" err="1">
                <a:latin typeface="Lucida Console" charset="0"/>
                <a:ea typeface="Lucida Console" charset="0"/>
                <a:cs typeface="Lucida Console" charset="0"/>
              </a:rPr>
              <a:t>display</a:t>
            </a:r>
            <a:r>
              <a:rPr lang="de-DE" sz="1400" dirty="0">
                <a:latin typeface="Lucida Console" charset="0"/>
                <a:ea typeface="Lucida Console" charset="0"/>
                <a:cs typeface="Lucida Console" charset="0"/>
              </a:rPr>
              <a:t>: block }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Lucida Console" charset="0"/>
                <a:ea typeface="Lucida Console" charset="0"/>
                <a:cs typeface="Lucida Console" charset="0"/>
              </a:rPr>
              <a:t>.item &gt; .</a:t>
            </a:r>
            <a:r>
              <a:rPr lang="en-US" sz="1400" dirty="0" err="1">
                <a:latin typeface="Lucida Console" charset="0"/>
                <a:ea typeface="Lucida Console" charset="0"/>
                <a:cs typeface="Lucida Console" charset="0"/>
              </a:rPr>
              <a:t>pricechild</a:t>
            </a:r>
            <a:r>
              <a:rPr lang="en-US" sz="1400" dirty="0">
                <a:latin typeface="Lucida Console" charset="0"/>
                <a:ea typeface="Lucida Console" charset="0"/>
                <a:cs typeface="Lucida Console" charset="0"/>
              </a:rPr>
              <a:t>       </a:t>
            </a:r>
            <a:r>
              <a:rPr lang="en-US" sz="1400" dirty="0" smtClean="0">
                <a:latin typeface="Lucida Console" charset="0"/>
                <a:ea typeface="Lucida Console" charset="0"/>
                <a:cs typeface="Lucida Console" charset="0"/>
              </a:rPr>
              <a:t>  { </a:t>
            </a:r>
            <a:r>
              <a:rPr lang="en-US" sz="1400" dirty="0">
                <a:latin typeface="Lucida Console" charset="0"/>
                <a:ea typeface="Lucida Console" charset="0"/>
                <a:cs typeface="Lucida Console" charset="0"/>
              </a:rPr>
              <a:t>padding-left: 0.25in }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Lucida Console" charset="0"/>
                <a:ea typeface="Lucida Console" charset="0"/>
                <a:cs typeface="Lucida Console" charset="0"/>
              </a:rPr>
              <a:t>.contact-info &gt; .address </a:t>
            </a:r>
            <a:r>
              <a:rPr lang="en-US" sz="1400" dirty="0" smtClean="0">
                <a:latin typeface="Lucida Console" charset="0"/>
                <a:ea typeface="Lucida Console" charset="0"/>
                <a:cs typeface="Lucida Console" charset="0"/>
              </a:rPr>
              <a:t>   { </a:t>
            </a:r>
            <a:r>
              <a:rPr lang="en-US" sz="1400" dirty="0">
                <a:latin typeface="Lucida Console" charset="0"/>
                <a:ea typeface="Lucida Console" charset="0"/>
                <a:cs typeface="Lucida Console" charset="0"/>
              </a:rPr>
              <a:t>display: block }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Lucida Console" charset="0"/>
                <a:ea typeface="Lucida Console" charset="0"/>
                <a:cs typeface="Lucida Console" charset="0"/>
              </a:rPr>
              <a:t>.contact-info &gt; .email  </a:t>
            </a:r>
            <a:r>
              <a:rPr lang="en-US" sz="1400" dirty="0" smtClean="0">
                <a:latin typeface="Lucida Console" charset="0"/>
                <a:ea typeface="Lucida Console" charset="0"/>
                <a:cs typeface="Lucida Console" charset="0"/>
              </a:rPr>
              <a:t>    </a:t>
            </a:r>
            <a:r>
              <a:rPr lang="en-US" sz="1400" dirty="0">
                <a:latin typeface="Lucida Console" charset="0"/>
                <a:ea typeface="Lucida Console" charset="0"/>
                <a:cs typeface="Lucida Console" charset="0"/>
              </a:rPr>
              <a:t>{ display: block }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sz="1400" dirty="0">
                <a:latin typeface="Lucida Console" charset="0"/>
                <a:ea typeface="Lucida Console" charset="0"/>
                <a:cs typeface="Lucida Console" charset="0"/>
              </a:rPr>
              <a:t>.</a:t>
            </a:r>
            <a:r>
              <a:rPr lang="de-DE" sz="1400" dirty="0" err="1">
                <a:latin typeface="Lucida Console" charset="0"/>
                <a:ea typeface="Lucida Console" charset="0"/>
                <a:cs typeface="Lucida Console" charset="0"/>
              </a:rPr>
              <a:t>contact</a:t>
            </a:r>
            <a:r>
              <a:rPr lang="de-DE" sz="1400" dirty="0">
                <a:latin typeface="Lucida Console" charset="0"/>
                <a:ea typeface="Lucida Console" charset="0"/>
                <a:cs typeface="Lucida Console" charset="0"/>
              </a:rPr>
              <a:t>-info &gt; .</a:t>
            </a:r>
            <a:r>
              <a:rPr lang="de-DE" sz="1400" dirty="0" err="1">
                <a:latin typeface="Lucida Console" charset="0"/>
                <a:ea typeface="Lucida Console" charset="0"/>
                <a:cs typeface="Lucida Console" charset="0"/>
              </a:rPr>
              <a:t>phone</a:t>
            </a:r>
            <a:r>
              <a:rPr lang="de-DE" sz="1400" dirty="0">
                <a:latin typeface="Lucida Console" charset="0"/>
                <a:ea typeface="Lucida Console" charset="0"/>
                <a:cs typeface="Lucida Console" charset="0"/>
              </a:rPr>
              <a:t>   </a:t>
            </a:r>
            <a:r>
              <a:rPr lang="de-DE" sz="1400" dirty="0" smtClean="0">
                <a:latin typeface="Lucida Console" charset="0"/>
                <a:ea typeface="Lucida Console" charset="0"/>
                <a:cs typeface="Lucida Console" charset="0"/>
              </a:rPr>
              <a:t>   </a:t>
            </a:r>
            <a:r>
              <a:rPr lang="de-DE" sz="1400" dirty="0">
                <a:latin typeface="Lucida Console" charset="0"/>
                <a:ea typeface="Lucida Console" charset="0"/>
                <a:cs typeface="Lucida Console" charset="0"/>
              </a:rPr>
              <a:t>{ </a:t>
            </a:r>
            <a:r>
              <a:rPr lang="de-DE" sz="1400" dirty="0" err="1">
                <a:latin typeface="Lucida Console" charset="0"/>
                <a:ea typeface="Lucida Console" charset="0"/>
                <a:cs typeface="Lucida Console" charset="0"/>
              </a:rPr>
              <a:t>display</a:t>
            </a:r>
            <a:r>
              <a:rPr lang="de-DE" sz="1400" dirty="0">
                <a:latin typeface="Lucida Console" charset="0"/>
                <a:ea typeface="Lucida Console" charset="0"/>
                <a:cs typeface="Lucida Console" charset="0"/>
              </a:rPr>
              <a:t>: block }</a:t>
            </a:r>
          </a:p>
          <a:p>
            <a:pPr marL="0" indent="0">
              <a:spcBef>
                <a:spcPts val="0"/>
              </a:spcBef>
              <a:buNone/>
            </a:pPr>
            <a:endParaRPr lang="de-DE" sz="14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sz="1400" dirty="0">
                <a:latin typeface="Lucida Console" charset="0"/>
                <a:ea typeface="Lucida Console" charset="0"/>
                <a:cs typeface="Lucida Console" charset="0"/>
              </a:rPr>
              <a:t>/* </a:t>
            </a:r>
            <a:r>
              <a:rPr lang="de-DE" sz="1400" dirty="0" err="1">
                <a:latin typeface="Lucida Console" charset="0"/>
                <a:ea typeface="Lucida Console" charset="0"/>
                <a:cs typeface="Lucida Console" charset="0"/>
              </a:rPr>
              <a:t>Grouping</a:t>
            </a:r>
            <a:r>
              <a:rPr lang="de-DE" sz="1400" dirty="0">
                <a:latin typeface="Lucida Console" charset="0"/>
                <a:ea typeface="Lucida Console" charset="0"/>
                <a:cs typeface="Lucida Console" charset="0"/>
              </a:rPr>
              <a:t> </a:t>
            </a:r>
            <a:r>
              <a:rPr lang="de-DE" sz="1400" dirty="0" smtClean="0">
                <a:latin typeface="Lucida Console" charset="0"/>
                <a:ea typeface="Lucida Console" charset="0"/>
                <a:cs typeface="Lucida Console" charset="0"/>
              </a:rPr>
              <a:t>*/</a:t>
            </a:r>
            <a:endParaRPr lang="de-DE" sz="14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sz="1400" dirty="0">
                <a:latin typeface="Lucida Console" charset="0"/>
                <a:ea typeface="Lucida Console" charset="0"/>
                <a:cs typeface="Lucida Console" charset="0"/>
              </a:rPr>
              <a:t>.store-info              </a:t>
            </a:r>
            <a:r>
              <a:rPr lang="de-DE" sz="1400" dirty="0" smtClean="0">
                <a:latin typeface="Lucida Console" charset="0"/>
                <a:ea typeface="Lucida Console" charset="0"/>
                <a:cs typeface="Lucida Console" charset="0"/>
              </a:rPr>
              <a:t>   </a:t>
            </a:r>
            <a:r>
              <a:rPr lang="de-DE" sz="1400" dirty="0">
                <a:latin typeface="Lucida Console" charset="0"/>
                <a:ea typeface="Lucida Console" charset="0"/>
                <a:cs typeface="Lucida Console" charset="0"/>
              </a:rPr>
              <a:t>{ </a:t>
            </a:r>
            <a:r>
              <a:rPr lang="de-DE" sz="1400" dirty="0" err="1">
                <a:latin typeface="Lucida Console" charset="0"/>
                <a:ea typeface="Lucida Console" charset="0"/>
                <a:cs typeface="Lucida Console" charset="0"/>
              </a:rPr>
              <a:t>display</a:t>
            </a:r>
            <a:r>
              <a:rPr lang="de-DE" sz="1400" dirty="0">
                <a:latin typeface="Lucida Console" charset="0"/>
                <a:ea typeface="Lucida Console" charset="0"/>
                <a:cs typeface="Lucida Console" charset="0"/>
              </a:rPr>
              <a:t>: block }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sz="1400" dirty="0">
                <a:latin typeface="Lucida Console" charset="0"/>
                <a:ea typeface="Lucida Console" charset="0"/>
                <a:cs typeface="Lucida Console" charset="0"/>
              </a:rPr>
              <a:t>.</a:t>
            </a:r>
            <a:r>
              <a:rPr lang="de-DE" sz="1400" dirty="0" err="1">
                <a:latin typeface="Lucida Console" charset="0"/>
                <a:ea typeface="Lucida Console" charset="0"/>
                <a:cs typeface="Lucida Console" charset="0"/>
              </a:rPr>
              <a:t>group</a:t>
            </a:r>
            <a:r>
              <a:rPr lang="de-DE" sz="1400" dirty="0">
                <a:latin typeface="Lucida Console" charset="0"/>
                <a:ea typeface="Lucida Console" charset="0"/>
                <a:cs typeface="Lucida Console" charset="0"/>
              </a:rPr>
              <a:t>                   </a:t>
            </a:r>
            <a:r>
              <a:rPr lang="de-DE" sz="1400" dirty="0" smtClean="0">
                <a:latin typeface="Lucida Console" charset="0"/>
                <a:ea typeface="Lucida Console" charset="0"/>
                <a:cs typeface="Lucida Console" charset="0"/>
              </a:rPr>
              <a:t>   </a:t>
            </a:r>
            <a:r>
              <a:rPr lang="de-DE" sz="1400" dirty="0">
                <a:latin typeface="Lucida Console" charset="0"/>
                <a:ea typeface="Lucida Console" charset="0"/>
                <a:cs typeface="Lucida Console" charset="0"/>
              </a:rPr>
              <a:t>{ </a:t>
            </a:r>
            <a:r>
              <a:rPr lang="de-DE" sz="1400" dirty="0" err="1">
                <a:latin typeface="Lucida Console" charset="0"/>
                <a:ea typeface="Lucida Console" charset="0"/>
                <a:cs typeface="Lucida Console" charset="0"/>
              </a:rPr>
              <a:t>display</a:t>
            </a:r>
            <a:r>
              <a:rPr lang="de-DE" sz="1400" dirty="0">
                <a:latin typeface="Lucida Console" charset="0"/>
                <a:ea typeface="Lucida Console" charset="0"/>
                <a:cs typeface="Lucida Console" charset="0"/>
              </a:rPr>
              <a:t>: block }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sz="1400" dirty="0">
                <a:latin typeface="Lucida Console" charset="0"/>
                <a:ea typeface="Lucida Console" charset="0"/>
                <a:cs typeface="Lucida Console" charset="0"/>
              </a:rPr>
              <a:t>.item                     </a:t>
            </a:r>
            <a:r>
              <a:rPr lang="de-DE" sz="1400" dirty="0" smtClean="0">
                <a:latin typeface="Lucida Console" charset="0"/>
                <a:ea typeface="Lucida Console" charset="0"/>
                <a:cs typeface="Lucida Console" charset="0"/>
              </a:rPr>
              <a:t>  { </a:t>
            </a:r>
            <a:r>
              <a:rPr lang="de-DE" sz="1400" dirty="0" err="1">
                <a:latin typeface="Lucida Console" charset="0"/>
                <a:ea typeface="Lucida Console" charset="0"/>
                <a:cs typeface="Lucida Console" charset="0"/>
              </a:rPr>
              <a:t>display</a:t>
            </a:r>
            <a:r>
              <a:rPr lang="de-DE" sz="1400" dirty="0">
                <a:latin typeface="Lucida Console" charset="0"/>
                <a:ea typeface="Lucida Console" charset="0"/>
                <a:cs typeface="Lucida Console" charset="0"/>
              </a:rPr>
              <a:t>: block </a:t>
            </a:r>
            <a:r>
              <a:rPr lang="de-DE" sz="1400" dirty="0" smtClean="0">
                <a:latin typeface="Lucida Console" charset="0"/>
                <a:ea typeface="Lucida Console" charset="0"/>
                <a:cs typeface="Lucida Console" charset="0"/>
              </a:rPr>
              <a:t>}</a:t>
            </a:r>
            <a:endParaRPr lang="en-US" sz="1400" dirty="0">
              <a:latin typeface="Lucida Console" charset="0"/>
              <a:ea typeface="Lucida Console" charset="0"/>
              <a:cs typeface="Lucida Console" charset="0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EA674-7320-974B-B0D1-C055C86FBD27}" type="datetime1">
              <a:rPr lang="en-US" smtClean="0"/>
              <a:t>8/14/17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@</a:t>
            </a:r>
            <a:r>
              <a:rPr lang="en-US" dirty="0" err="1" smtClean="0"/>
              <a:t>mathling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914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1994169" y="1883884"/>
            <a:ext cx="5369669" cy="4027338"/>
          </a:xfrm>
        </p:spPr>
        <p:txBody>
          <a:bodyPr>
            <a:normAutofit fontScale="62500" lnSpcReduction="2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o-RO" dirty="0" smtClean="0">
                <a:latin typeface="Lucida Console" charset="0"/>
                <a:ea typeface="Lucida Console" charset="0"/>
                <a:cs typeface="Lucida Console" charset="0"/>
              </a:rPr>
              <a:t>&lt;</a:t>
            </a:r>
            <a:r>
              <a:rPr lang="ro-RO" dirty="0" err="1">
                <a:latin typeface="Lucida Console" charset="0"/>
                <a:ea typeface="Lucida Console" charset="0"/>
                <a:cs typeface="Lucida Console" charset="0"/>
              </a:rPr>
              <a:t>xsl:template</a:t>
            </a:r>
            <a:r>
              <a:rPr lang="ro-RO" dirty="0">
                <a:latin typeface="Lucida Console" charset="0"/>
                <a:ea typeface="Lucida Console" charset="0"/>
                <a:cs typeface="Lucida Console" charset="0"/>
              </a:rPr>
              <a:t> </a:t>
            </a:r>
            <a:r>
              <a:rPr lang="ro-RO" dirty="0" err="1">
                <a:latin typeface="Lucida Console" charset="0"/>
                <a:ea typeface="Lucida Console" charset="0"/>
                <a:cs typeface="Lucida Console" charset="0"/>
              </a:rPr>
              <a:t>match</a:t>
            </a:r>
            <a:r>
              <a:rPr lang="ro-RO" dirty="0">
                <a:latin typeface="Lucida Console" charset="0"/>
                <a:ea typeface="Lucida Console" charset="0"/>
                <a:cs typeface="Lucida Console" charset="0"/>
              </a:rPr>
              <a:t>="element(*,</a:t>
            </a:r>
            <a:r>
              <a:rPr lang="ro-RO" dirty="0" err="1">
                <a:latin typeface="Lucida Console" charset="0"/>
                <a:ea typeface="Lucida Console" charset="0"/>
                <a:cs typeface="Lucida Console" charset="0"/>
              </a:rPr>
              <a:t>ps:para</a:t>
            </a:r>
            <a:r>
              <a:rPr lang="ro-RO" dirty="0">
                <a:latin typeface="Lucida Console" charset="0"/>
                <a:ea typeface="Lucida Console" charset="0"/>
                <a:cs typeface="Lucida Console" charset="0"/>
              </a:rPr>
              <a:t>)" mode="</a:t>
            </a:r>
            <a:r>
              <a:rPr lang="ro-RO" dirty="0" err="1" smtClean="0">
                <a:latin typeface="Lucida Console" charset="0"/>
                <a:ea typeface="Lucida Console" charset="0"/>
                <a:cs typeface="Lucida Console" charset="0"/>
              </a:rPr>
              <a:t>type</a:t>
            </a:r>
            <a:r>
              <a:rPr lang="ro-RO" dirty="0" smtClean="0">
                <a:latin typeface="Lucida Console" charset="0"/>
                <a:ea typeface="Lucida Console" charset="0"/>
                <a:cs typeface="Lucida Console" charset="0"/>
              </a:rPr>
              <a:t>”&gt;</a:t>
            </a:r>
            <a:endParaRPr lang="ro-RO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dirty="0" smtClean="0">
                <a:latin typeface="Lucida Console" charset="0"/>
                <a:ea typeface="Lucida Console" charset="0"/>
                <a:cs typeface="Lucida Console" charset="0"/>
              </a:rPr>
              <a:t>  &lt;</a:t>
            </a:r>
            <a:r>
              <a:rPr lang="de-DE" dirty="0">
                <a:latin typeface="Lucida Console" charset="0"/>
                <a:ea typeface="Lucida Console" charset="0"/>
                <a:cs typeface="Lucida Console" charset="0"/>
              </a:rPr>
              <a:t>p </a:t>
            </a:r>
            <a:r>
              <a:rPr lang="de-DE" dirty="0" err="1">
                <a:latin typeface="Lucida Console" charset="0"/>
                <a:ea typeface="Lucida Console" charset="0"/>
                <a:cs typeface="Lucida Console" charset="0"/>
              </a:rPr>
              <a:t>class</a:t>
            </a:r>
            <a:r>
              <a:rPr lang="de-DE" dirty="0">
                <a:latin typeface="Lucida Console" charset="0"/>
                <a:ea typeface="Lucida Console" charset="0"/>
                <a:cs typeface="Lucida Console" charset="0"/>
              </a:rPr>
              <a:t>="</a:t>
            </a:r>
            <a:r>
              <a:rPr lang="de-DE" dirty="0" err="1">
                <a:latin typeface="Lucida Console" charset="0"/>
                <a:ea typeface="Lucida Console" charset="0"/>
                <a:cs typeface="Lucida Console" charset="0"/>
              </a:rPr>
              <a:t>para</a:t>
            </a:r>
            <a:r>
              <a:rPr lang="de-DE" dirty="0" smtClean="0">
                <a:latin typeface="Lucida Console" charset="0"/>
                <a:ea typeface="Lucida Console" charset="0"/>
                <a:cs typeface="Lucida Console" charset="0"/>
              </a:rPr>
              <a:t>"&gt;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dirty="0">
                <a:latin typeface="Lucida Console" charset="0"/>
                <a:ea typeface="Lucida Console" charset="0"/>
                <a:cs typeface="Lucida Console" charset="0"/>
              </a:rPr>
              <a:t> </a:t>
            </a:r>
            <a:r>
              <a:rPr lang="de-DE" dirty="0" smtClean="0">
                <a:latin typeface="Lucida Console" charset="0"/>
                <a:ea typeface="Lucida Console" charset="0"/>
                <a:cs typeface="Lucida Console" charset="0"/>
              </a:rPr>
              <a:t>   &lt;</a:t>
            </a:r>
            <a:r>
              <a:rPr lang="de-DE" dirty="0" err="1">
                <a:latin typeface="Lucida Console" charset="0"/>
                <a:ea typeface="Lucida Console" charset="0"/>
                <a:cs typeface="Lucida Console" charset="0"/>
              </a:rPr>
              <a:t>xsl:apply-templates</a:t>
            </a:r>
            <a:r>
              <a:rPr lang="de-DE" dirty="0">
                <a:latin typeface="Lucida Console" charset="0"/>
                <a:ea typeface="Lucida Console" charset="0"/>
                <a:cs typeface="Lucida Console" charset="0"/>
              </a:rPr>
              <a:t> </a:t>
            </a:r>
            <a:r>
              <a:rPr lang="de-DE" dirty="0" err="1">
                <a:latin typeface="Lucida Console" charset="0"/>
                <a:ea typeface="Lucida Console" charset="0"/>
                <a:cs typeface="Lucida Console" charset="0"/>
              </a:rPr>
              <a:t>select</a:t>
            </a:r>
            <a:r>
              <a:rPr lang="de-DE" dirty="0" smtClean="0">
                <a:latin typeface="Lucida Console" charset="0"/>
                <a:ea typeface="Lucida Console" charset="0"/>
                <a:cs typeface="Lucida Console" charset="0"/>
              </a:rPr>
              <a:t>=".“ </a:t>
            </a:r>
            <a:r>
              <a:rPr lang="de-DE" dirty="0" err="1" smtClean="0">
                <a:latin typeface="Lucida Console" charset="0"/>
                <a:ea typeface="Lucida Console" charset="0"/>
                <a:cs typeface="Lucida Console" charset="0"/>
              </a:rPr>
              <a:t>mode</a:t>
            </a:r>
            <a:r>
              <a:rPr lang="de-DE" dirty="0">
                <a:latin typeface="Lucida Console" charset="0"/>
                <a:ea typeface="Lucida Console" charset="0"/>
                <a:cs typeface="Lucida Console" charset="0"/>
              </a:rPr>
              <a:t>="</a:t>
            </a:r>
            <a:r>
              <a:rPr lang="de-DE" dirty="0" err="1">
                <a:latin typeface="Lucida Console" charset="0"/>
                <a:ea typeface="Lucida Console" charset="0"/>
                <a:cs typeface="Lucida Console" charset="0"/>
              </a:rPr>
              <a:t>labels</a:t>
            </a:r>
            <a:r>
              <a:rPr lang="de-DE" dirty="0" smtClean="0">
                <a:latin typeface="Lucida Console" charset="0"/>
                <a:ea typeface="Lucida Console" charset="0"/>
                <a:cs typeface="Lucida Console" charset="0"/>
              </a:rPr>
              <a:t>"/&gt;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dirty="0">
                <a:latin typeface="Lucida Console" charset="0"/>
                <a:ea typeface="Lucida Console" charset="0"/>
                <a:cs typeface="Lucida Console" charset="0"/>
              </a:rPr>
              <a:t> </a:t>
            </a:r>
            <a:r>
              <a:rPr lang="de-DE" dirty="0" smtClean="0">
                <a:latin typeface="Lucida Console" charset="0"/>
                <a:ea typeface="Lucida Console" charset="0"/>
                <a:cs typeface="Lucida Console" charset="0"/>
              </a:rPr>
              <a:t> &lt;/</a:t>
            </a:r>
            <a:r>
              <a:rPr lang="de-DE" dirty="0">
                <a:latin typeface="Lucida Console" charset="0"/>
                <a:ea typeface="Lucida Console" charset="0"/>
                <a:cs typeface="Lucida Console" charset="0"/>
              </a:rPr>
              <a:t>p</a:t>
            </a:r>
            <a:r>
              <a:rPr lang="de-DE" dirty="0" smtClean="0">
                <a:latin typeface="Lucida Console" charset="0"/>
                <a:ea typeface="Lucida Console" charset="0"/>
                <a:cs typeface="Lucida Console" charset="0"/>
              </a:rPr>
              <a:t>&gt;</a:t>
            </a:r>
            <a:endParaRPr lang="de-DE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dirty="0" smtClean="0">
                <a:latin typeface="Lucida Console" charset="0"/>
                <a:ea typeface="Lucida Console" charset="0"/>
                <a:cs typeface="Lucida Console" charset="0"/>
              </a:rPr>
              <a:t>&lt;/</a:t>
            </a:r>
            <a:r>
              <a:rPr lang="de-DE" dirty="0" err="1">
                <a:latin typeface="Lucida Console" charset="0"/>
                <a:ea typeface="Lucida Console" charset="0"/>
                <a:cs typeface="Lucida Console" charset="0"/>
              </a:rPr>
              <a:t>xsl:template</a:t>
            </a:r>
            <a:r>
              <a:rPr lang="de-DE" dirty="0" smtClean="0">
                <a:latin typeface="Lucida Console" charset="0"/>
                <a:ea typeface="Lucida Console" charset="0"/>
                <a:cs typeface="Lucida Console" charset="0"/>
              </a:rPr>
              <a:t>&gt;</a:t>
            </a:r>
            <a:endParaRPr lang="de-DE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de-DE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dirty="0" smtClean="0">
                <a:latin typeface="Lucida Console" charset="0"/>
                <a:ea typeface="Lucida Console" charset="0"/>
                <a:cs typeface="Lucida Console" charset="0"/>
              </a:rPr>
              <a:t>&lt;</a:t>
            </a:r>
            <a:r>
              <a:rPr lang="de-DE" dirty="0" err="1">
                <a:latin typeface="Lucida Console" charset="0"/>
                <a:ea typeface="Lucida Console" charset="0"/>
                <a:cs typeface="Lucida Console" charset="0"/>
              </a:rPr>
              <a:t>xsl:template</a:t>
            </a:r>
            <a:r>
              <a:rPr lang="de-DE" dirty="0">
                <a:latin typeface="Lucida Console" charset="0"/>
                <a:ea typeface="Lucida Console" charset="0"/>
                <a:cs typeface="Lucida Console" charset="0"/>
              </a:rPr>
              <a:t> </a:t>
            </a:r>
            <a:r>
              <a:rPr lang="de-DE" dirty="0" err="1">
                <a:latin typeface="Lucida Console" charset="0"/>
                <a:ea typeface="Lucida Console" charset="0"/>
                <a:cs typeface="Lucida Console" charset="0"/>
              </a:rPr>
              <a:t>match</a:t>
            </a:r>
            <a:r>
              <a:rPr lang="de-DE" dirty="0">
                <a:latin typeface="Lucida Console" charset="0"/>
                <a:ea typeface="Lucida Console" charset="0"/>
                <a:cs typeface="Lucida Console" charset="0"/>
              </a:rPr>
              <a:t>="</a:t>
            </a:r>
            <a:r>
              <a:rPr lang="de-DE" dirty="0" err="1">
                <a:latin typeface="Lucida Console" charset="0"/>
                <a:ea typeface="Lucida Console" charset="0"/>
                <a:cs typeface="Lucida Console" charset="0"/>
              </a:rPr>
              <a:t>element</a:t>
            </a:r>
            <a:r>
              <a:rPr lang="de-DE" dirty="0">
                <a:latin typeface="Lucida Console" charset="0"/>
                <a:ea typeface="Lucida Console" charset="0"/>
                <a:cs typeface="Lucida Console" charset="0"/>
              </a:rPr>
              <a:t>(*,</a:t>
            </a:r>
            <a:r>
              <a:rPr lang="de-DE" dirty="0" err="1">
                <a:latin typeface="Lucida Console" charset="0"/>
                <a:ea typeface="Lucida Console" charset="0"/>
                <a:cs typeface="Lucida Console" charset="0"/>
              </a:rPr>
              <a:t>ps:short-label</a:t>
            </a:r>
            <a:r>
              <a:rPr lang="de-DE" dirty="0">
                <a:latin typeface="Lucida Console" charset="0"/>
                <a:ea typeface="Lucida Console" charset="0"/>
                <a:cs typeface="Lucida Console" charset="0"/>
              </a:rPr>
              <a:t>)" </a:t>
            </a:r>
            <a:r>
              <a:rPr lang="de-DE" dirty="0" err="1">
                <a:latin typeface="Lucida Console" charset="0"/>
                <a:ea typeface="Lucida Console" charset="0"/>
                <a:cs typeface="Lucida Console" charset="0"/>
              </a:rPr>
              <a:t>mode</a:t>
            </a:r>
            <a:r>
              <a:rPr lang="de-DE" dirty="0">
                <a:latin typeface="Lucida Console" charset="0"/>
                <a:ea typeface="Lucida Console" charset="0"/>
                <a:cs typeface="Lucida Console" charset="0"/>
              </a:rPr>
              <a:t>="type</a:t>
            </a:r>
            <a:r>
              <a:rPr lang="de-DE" dirty="0" smtClean="0">
                <a:latin typeface="Lucida Console" charset="0"/>
                <a:ea typeface="Lucida Console" charset="0"/>
                <a:cs typeface="Lucida Console" charset="0"/>
              </a:rPr>
              <a:t>"&gt;</a:t>
            </a:r>
            <a:endParaRPr lang="de-DE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dirty="0" smtClean="0">
                <a:latin typeface="Lucida Console" charset="0"/>
                <a:ea typeface="Lucida Console" charset="0"/>
                <a:cs typeface="Lucida Console" charset="0"/>
              </a:rPr>
              <a:t>  &lt;</a:t>
            </a:r>
            <a:r>
              <a:rPr lang="en-US" dirty="0">
                <a:latin typeface="Lucida Console" charset="0"/>
                <a:ea typeface="Lucida Console" charset="0"/>
                <a:cs typeface="Lucida Console" charset="0"/>
              </a:rPr>
              <a:t>div class="label</a:t>
            </a:r>
            <a:r>
              <a:rPr lang="en-US" dirty="0" smtClean="0">
                <a:latin typeface="Lucida Console" charset="0"/>
                <a:ea typeface="Lucida Console" charset="0"/>
                <a:cs typeface="Lucida Console" charset="0"/>
              </a:rPr>
              <a:t>"&gt;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Lucida Console" charset="0"/>
                <a:ea typeface="Lucida Console" charset="0"/>
                <a:cs typeface="Lucida Console" charset="0"/>
              </a:rPr>
              <a:t> </a:t>
            </a:r>
            <a:r>
              <a:rPr lang="en-US" dirty="0" smtClean="0">
                <a:latin typeface="Lucida Console" charset="0"/>
                <a:ea typeface="Lucida Console" charset="0"/>
                <a:cs typeface="Lucida Console" charset="0"/>
              </a:rPr>
              <a:t>   &lt;</a:t>
            </a:r>
            <a:r>
              <a:rPr lang="en-US" dirty="0" err="1">
                <a:latin typeface="Lucida Console" charset="0"/>
                <a:ea typeface="Lucida Console" charset="0"/>
                <a:cs typeface="Lucida Console" charset="0"/>
              </a:rPr>
              <a:t>xsl:apply-templates</a:t>
            </a:r>
            <a:r>
              <a:rPr lang="en-US" dirty="0">
                <a:latin typeface="Lucida Console" charset="0"/>
                <a:ea typeface="Lucida Console" charset="0"/>
                <a:cs typeface="Lucida Console" charset="0"/>
              </a:rPr>
              <a:t> select="." mode="labels</a:t>
            </a:r>
            <a:r>
              <a:rPr lang="en-US" dirty="0" smtClean="0">
                <a:latin typeface="Lucida Console" charset="0"/>
                <a:ea typeface="Lucida Console" charset="0"/>
                <a:cs typeface="Lucida Console" charset="0"/>
              </a:rPr>
              <a:t>"/&gt;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Lucida Console" charset="0"/>
                <a:ea typeface="Lucida Console" charset="0"/>
                <a:cs typeface="Lucida Console" charset="0"/>
              </a:rPr>
              <a:t> </a:t>
            </a:r>
            <a:r>
              <a:rPr lang="en-US" dirty="0" smtClean="0">
                <a:latin typeface="Lucida Console" charset="0"/>
                <a:ea typeface="Lucida Console" charset="0"/>
                <a:cs typeface="Lucida Console" charset="0"/>
              </a:rPr>
              <a:t> &lt;/</a:t>
            </a:r>
            <a:r>
              <a:rPr lang="en-US" dirty="0">
                <a:latin typeface="Lucida Console" charset="0"/>
                <a:ea typeface="Lucida Console" charset="0"/>
                <a:cs typeface="Lucida Console" charset="0"/>
              </a:rPr>
              <a:t>div</a:t>
            </a:r>
            <a:r>
              <a:rPr lang="en-US" dirty="0" smtClean="0">
                <a:latin typeface="Lucida Console" charset="0"/>
                <a:ea typeface="Lucida Console" charset="0"/>
                <a:cs typeface="Lucida Console" charset="0"/>
              </a:rPr>
              <a:t>&gt;</a:t>
            </a:r>
            <a:endParaRPr lang="en-US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o-RO" dirty="0" smtClean="0">
                <a:latin typeface="Lucida Console" charset="0"/>
                <a:ea typeface="Lucida Console" charset="0"/>
                <a:cs typeface="Lucida Console" charset="0"/>
              </a:rPr>
              <a:t>&lt;/</a:t>
            </a:r>
            <a:r>
              <a:rPr lang="ro-RO" dirty="0" err="1">
                <a:latin typeface="Lucida Console" charset="0"/>
                <a:ea typeface="Lucida Console" charset="0"/>
                <a:cs typeface="Lucida Console" charset="0"/>
              </a:rPr>
              <a:t>xsl:template</a:t>
            </a:r>
            <a:r>
              <a:rPr lang="ro-RO" dirty="0" smtClean="0">
                <a:latin typeface="Lucida Console" charset="0"/>
                <a:ea typeface="Lucida Console" charset="0"/>
                <a:cs typeface="Lucida Console" charset="0"/>
              </a:rPr>
              <a:t>&gt;</a:t>
            </a:r>
          </a:p>
          <a:p>
            <a:pPr marL="0" indent="0">
              <a:spcBef>
                <a:spcPts val="0"/>
              </a:spcBef>
              <a:buNone/>
            </a:pPr>
            <a:endParaRPr lang="ro-RO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dirty="0" smtClean="0">
                <a:latin typeface="Lucida Console" charset="0"/>
                <a:ea typeface="Lucida Console" charset="0"/>
                <a:cs typeface="Lucida Console" charset="0"/>
              </a:rPr>
              <a:t>&lt;</a:t>
            </a:r>
            <a:r>
              <a:rPr lang="en-US" dirty="0" err="1" smtClean="0">
                <a:latin typeface="Lucida Console" charset="0"/>
                <a:ea typeface="Lucida Console" charset="0"/>
                <a:cs typeface="Lucida Console" charset="0"/>
              </a:rPr>
              <a:t>xsl:template</a:t>
            </a:r>
            <a:r>
              <a:rPr lang="en-US" dirty="0" smtClean="0">
                <a:latin typeface="Lucida Console" charset="0"/>
                <a:ea typeface="Lucida Console" charset="0"/>
                <a:cs typeface="Lucida Console" charset="0"/>
              </a:rPr>
              <a:t> </a:t>
            </a:r>
            <a:r>
              <a:rPr lang="en-US" dirty="0">
                <a:latin typeface="Lucida Console" charset="0"/>
                <a:ea typeface="Lucida Console" charset="0"/>
                <a:cs typeface="Lucida Console" charset="0"/>
              </a:rPr>
              <a:t>match="element(*,</a:t>
            </a:r>
            <a:r>
              <a:rPr lang="en-US" dirty="0" err="1">
                <a:latin typeface="Lucida Console" charset="0"/>
                <a:ea typeface="Lucida Console" charset="0"/>
                <a:cs typeface="Lucida Console" charset="0"/>
              </a:rPr>
              <a:t>ps:main-label</a:t>
            </a:r>
            <a:r>
              <a:rPr lang="en-US" dirty="0">
                <a:latin typeface="Lucida Console" charset="0"/>
                <a:ea typeface="Lucida Console" charset="0"/>
                <a:cs typeface="Lucida Console" charset="0"/>
              </a:rPr>
              <a:t>)" mode="type" priority="3</a:t>
            </a:r>
            <a:r>
              <a:rPr lang="en-US" dirty="0" smtClean="0">
                <a:latin typeface="Lucida Console" charset="0"/>
                <a:ea typeface="Lucida Console" charset="0"/>
                <a:cs typeface="Lucida Console" charset="0"/>
              </a:rPr>
              <a:t>"&gt;</a:t>
            </a:r>
            <a:endParaRPr lang="en-US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dirty="0" smtClean="0">
                <a:latin typeface="Lucida Console" charset="0"/>
                <a:ea typeface="Lucida Console" charset="0"/>
                <a:cs typeface="Lucida Console" charset="0"/>
              </a:rPr>
              <a:t>  &lt;</a:t>
            </a:r>
            <a:r>
              <a:rPr lang="en-US" dirty="0">
                <a:latin typeface="Lucida Console" charset="0"/>
                <a:ea typeface="Lucida Console" charset="0"/>
                <a:cs typeface="Lucida Console" charset="0"/>
              </a:rPr>
              <a:t>div class="main-label"&gt;&lt;</a:t>
            </a:r>
            <a:r>
              <a:rPr lang="en-US" dirty="0" err="1">
                <a:latin typeface="Lucida Console" charset="0"/>
                <a:ea typeface="Lucida Console" charset="0"/>
                <a:cs typeface="Lucida Console" charset="0"/>
              </a:rPr>
              <a:t>xsl:next-match</a:t>
            </a:r>
            <a:r>
              <a:rPr lang="en-US" dirty="0">
                <a:latin typeface="Lucida Console" charset="0"/>
                <a:ea typeface="Lucida Console" charset="0"/>
                <a:cs typeface="Lucida Console" charset="0"/>
              </a:rPr>
              <a:t>/&gt;&lt;/</a:t>
            </a:r>
            <a:r>
              <a:rPr lang="en-US" dirty="0" smtClean="0">
                <a:latin typeface="Lucida Console" charset="0"/>
                <a:ea typeface="Lucida Console" charset="0"/>
                <a:cs typeface="Lucida Console" charset="0"/>
              </a:rPr>
              <a:t>div&gt;</a:t>
            </a:r>
            <a:endParaRPr lang="en-US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dirty="0" smtClean="0">
                <a:latin typeface="Lucida Console" charset="0"/>
                <a:ea typeface="Lucida Console" charset="0"/>
                <a:cs typeface="Lucida Console" charset="0"/>
              </a:rPr>
              <a:t>&lt;/</a:t>
            </a:r>
            <a:r>
              <a:rPr lang="de-DE" dirty="0" err="1" smtClean="0">
                <a:latin typeface="Lucida Console" charset="0"/>
                <a:ea typeface="Lucida Console" charset="0"/>
                <a:cs typeface="Lucida Console" charset="0"/>
              </a:rPr>
              <a:t>xsl:template</a:t>
            </a:r>
            <a:r>
              <a:rPr lang="de-DE" dirty="0" smtClean="0">
                <a:latin typeface="Lucida Console" charset="0"/>
                <a:ea typeface="Lucida Console" charset="0"/>
                <a:cs typeface="Lucida Console" charset="0"/>
              </a:rPr>
              <a:t>&gt;</a:t>
            </a:r>
            <a:endParaRPr lang="de-DE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de-DE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o-RO" dirty="0" smtClean="0">
                <a:latin typeface="Lucida Console" charset="0"/>
                <a:ea typeface="Lucida Console" charset="0"/>
                <a:cs typeface="Lucida Console" charset="0"/>
              </a:rPr>
              <a:t>&lt;</a:t>
            </a:r>
            <a:r>
              <a:rPr lang="ro-RO" dirty="0" err="1">
                <a:latin typeface="Lucida Console" charset="0"/>
                <a:ea typeface="Lucida Console" charset="0"/>
                <a:cs typeface="Lucida Console" charset="0"/>
              </a:rPr>
              <a:t>xsl:template</a:t>
            </a:r>
            <a:r>
              <a:rPr lang="ro-RO" dirty="0">
                <a:latin typeface="Lucida Console" charset="0"/>
                <a:ea typeface="Lucida Console" charset="0"/>
                <a:cs typeface="Lucida Console" charset="0"/>
              </a:rPr>
              <a:t> </a:t>
            </a:r>
            <a:r>
              <a:rPr lang="ro-RO" dirty="0" err="1">
                <a:latin typeface="Lucida Console" charset="0"/>
                <a:ea typeface="Lucida Console" charset="0"/>
                <a:cs typeface="Lucida Console" charset="0"/>
              </a:rPr>
              <a:t>match</a:t>
            </a:r>
            <a:r>
              <a:rPr lang="ro-RO" dirty="0">
                <a:latin typeface="Lucida Console" charset="0"/>
                <a:ea typeface="Lucida Console" charset="0"/>
                <a:cs typeface="Lucida Console" charset="0"/>
              </a:rPr>
              <a:t>="element(*,</a:t>
            </a:r>
            <a:r>
              <a:rPr lang="ro-RO" dirty="0" err="1">
                <a:latin typeface="Lucida Console" charset="0"/>
                <a:ea typeface="Lucida Console" charset="0"/>
                <a:cs typeface="Lucida Console" charset="0"/>
              </a:rPr>
              <a:t>ps:price</a:t>
            </a:r>
            <a:r>
              <a:rPr lang="ro-RO" dirty="0">
                <a:latin typeface="Lucida Console" charset="0"/>
                <a:ea typeface="Lucida Console" charset="0"/>
                <a:cs typeface="Lucida Console" charset="0"/>
              </a:rPr>
              <a:t>)" mode="</a:t>
            </a:r>
            <a:r>
              <a:rPr lang="ro-RO" dirty="0" err="1" smtClean="0">
                <a:latin typeface="Lucida Console" charset="0"/>
                <a:ea typeface="Lucida Console" charset="0"/>
                <a:cs typeface="Lucida Console" charset="0"/>
              </a:rPr>
              <a:t>type</a:t>
            </a:r>
            <a:r>
              <a:rPr lang="ro-RO" dirty="0" smtClean="0">
                <a:latin typeface="Lucida Console" charset="0"/>
                <a:ea typeface="Lucida Console" charset="0"/>
                <a:cs typeface="Lucida Console" charset="0"/>
              </a:rPr>
              <a:t>”&gt;</a:t>
            </a:r>
            <a:endParaRPr lang="ro-RO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dirty="0" smtClean="0">
                <a:latin typeface="Lucida Console" charset="0"/>
                <a:ea typeface="Lucida Console" charset="0"/>
                <a:cs typeface="Lucida Console" charset="0"/>
              </a:rPr>
              <a:t>  &lt;</a:t>
            </a:r>
            <a:r>
              <a:rPr lang="en-US" dirty="0">
                <a:latin typeface="Lucida Console" charset="0"/>
                <a:ea typeface="Lucida Console" charset="0"/>
                <a:cs typeface="Lucida Console" charset="0"/>
              </a:rPr>
              <a:t>div class="price</a:t>
            </a:r>
            <a:r>
              <a:rPr lang="en-US" dirty="0" smtClean="0">
                <a:latin typeface="Lucida Console" charset="0"/>
                <a:ea typeface="Lucida Console" charset="0"/>
                <a:cs typeface="Lucida Console" charset="0"/>
              </a:rPr>
              <a:t>"&gt;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Lucida Console" charset="0"/>
                <a:ea typeface="Lucida Console" charset="0"/>
                <a:cs typeface="Lucida Console" charset="0"/>
              </a:rPr>
              <a:t> </a:t>
            </a:r>
            <a:r>
              <a:rPr lang="en-US" dirty="0" smtClean="0">
                <a:latin typeface="Lucida Console" charset="0"/>
                <a:ea typeface="Lucida Console" charset="0"/>
                <a:cs typeface="Lucida Console" charset="0"/>
              </a:rPr>
              <a:t>   &lt;</a:t>
            </a:r>
            <a:r>
              <a:rPr lang="en-US" dirty="0" err="1">
                <a:latin typeface="Lucida Console" charset="0"/>
                <a:ea typeface="Lucida Console" charset="0"/>
                <a:cs typeface="Lucida Console" charset="0"/>
              </a:rPr>
              <a:t>xsl:apply-templates</a:t>
            </a:r>
            <a:r>
              <a:rPr lang="en-US" dirty="0">
                <a:latin typeface="Lucida Console" charset="0"/>
                <a:ea typeface="Lucida Console" charset="0"/>
                <a:cs typeface="Lucida Console" charset="0"/>
              </a:rPr>
              <a:t> select="." mode="labels</a:t>
            </a:r>
            <a:r>
              <a:rPr lang="en-US" dirty="0" smtClean="0">
                <a:latin typeface="Lucida Console" charset="0"/>
                <a:ea typeface="Lucida Console" charset="0"/>
                <a:cs typeface="Lucida Console" charset="0"/>
              </a:rPr>
              <a:t>"/&gt;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Lucida Console" charset="0"/>
                <a:ea typeface="Lucida Console" charset="0"/>
                <a:cs typeface="Lucida Console" charset="0"/>
              </a:rPr>
              <a:t> </a:t>
            </a:r>
            <a:r>
              <a:rPr lang="en-US" dirty="0" smtClean="0">
                <a:latin typeface="Lucida Console" charset="0"/>
                <a:ea typeface="Lucida Console" charset="0"/>
                <a:cs typeface="Lucida Console" charset="0"/>
              </a:rPr>
              <a:t> &lt;/div&gt;</a:t>
            </a:r>
            <a:endParaRPr lang="en-US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dirty="0" smtClean="0">
                <a:latin typeface="Lucida Console" charset="0"/>
                <a:ea typeface="Lucida Console" charset="0"/>
                <a:cs typeface="Lucida Console" charset="0"/>
              </a:rPr>
              <a:t>&lt;/</a:t>
            </a:r>
            <a:r>
              <a:rPr lang="de-DE" dirty="0" err="1" smtClean="0">
                <a:latin typeface="Lucida Console" charset="0"/>
                <a:ea typeface="Lucida Console" charset="0"/>
                <a:cs typeface="Lucida Console" charset="0"/>
              </a:rPr>
              <a:t>xsl:template</a:t>
            </a:r>
            <a:r>
              <a:rPr lang="de-DE" dirty="0" smtClean="0">
                <a:latin typeface="Lucida Console" charset="0"/>
                <a:ea typeface="Lucida Console" charset="0"/>
                <a:cs typeface="Lucida Console" charset="0"/>
              </a:rPr>
              <a:t>&gt;</a:t>
            </a:r>
            <a:endParaRPr lang="de-DE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de-DE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dirty="0" smtClean="0">
                <a:latin typeface="Lucida Console" charset="0"/>
                <a:ea typeface="Lucida Console" charset="0"/>
                <a:cs typeface="Lucida Console" charset="0"/>
              </a:rPr>
              <a:t>&lt;</a:t>
            </a:r>
            <a:r>
              <a:rPr lang="de-DE" dirty="0" err="1">
                <a:latin typeface="Lucida Console" charset="0"/>
                <a:ea typeface="Lucida Console" charset="0"/>
                <a:cs typeface="Lucida Console" charset="0"/>
              </a:rPr>
              <a:t>xsl:template</a:t>
            </a:r>
            <a:r>
              <a:rPr lang="de-DE" dirty="0">
                <a:latin typeface="Lucida Console" charset="0"/>
                <a:ea typeface="Lucida Console" charset="0"/>
                <a:cs typeface="Lucida Console" charset="0"/>
              </a:rPr>
              <a:t> </a:t>
            </a:r>
            <a:r>
              <a:rPr lang="de-DE" dirty="0" err="1">
                <a:latin typeface="Lucida Console" charset="0"/>
                <a:ea typeface="Lucida Console" charset="0"/>
                <a:cs typeface="Lucida Console" charset="0"/>
              </a:rPr>
              <a:t>match</a:t>
            </a:r>
            <a:r>
              <a:rPr lang="de-DE" dirty="0">
                <a:latin typeface="Lucida Console" charset="0"/>
                <a:ea typeface="Lucida Console" charset="0"/>
                <a:cs typeface="Lucida Console" charset="0"/>
              </a:rPr>
              <a:t>="*" </a:t>
            </a:r>
            <a:r>
              <a:rPr lang="de-DE" dirty="0" err="1">
                <a:latin typeface="Lucida Console" charset="0"/>
                <a:ea typeface="Lucida Console" charset="0"/>
                <a:cs typeface="Lucida Console" charset="0"/>
              </a:rPr>
              <a:t>mode</a:t>
            </a:r>
            <a:r>
              <a:rPr lang="de-DE" dirty="0">
                <a:latin typeface="Lucida Console" charset="0"/>
                <a:ea typeface="Lucida Console" charset="0"/>
                <a:cs typeface="Lucida Console" charset="0"/>
              </a:rPr>
              <a:t>="type</a:t>
            </a:r>
            <a:r>
              <a:rPr lang="de-DE" dirty="0" smtClean="0">
                <a:latin typeface="Lucida Console" charset="0"/>
                <a:ea typeface="Lucida Console" charset="0"/>
                <a:cs typeface="Lucida Console" charset="0"/>
              </a:rPr>
              <a:t>"&gt;</a:t>
            </a:r>
            <a:endParaRPr lang="de-DE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dirty="0" smtClean="0">
                <a:latin typeface="Lucida Console" charset="0"/>
                <a:ea typeface="Lucida Console" charset="0"/>
                <a:cs typeface="Lucida Console" charset="0"/>
              </a:rPr>
              <a:t>  &lt;</a:t>
            </a:r>
            <a:r>
              <a:rPr lang="en-US" dirty="0" err="1">
                <a:latin typeface="Lucida Console" charset="0"/>
                <a:ea typeface="Lucida Console" charset="0"/>
                <a:cs typeface="Lucida Console" charset="0"/>
              </a:rPr>
              <a:t>xsl:apply-templates</a:t>
            </a:r>
            <a:r>
              <a:rPr lang="en-US" dirty="0">
                <a:latin typeface="Lucida Console" charset="0"/>
                <a:ea typeface="Lucida Console" charset="0"/>
                <a:cs typeface="Lucida Console" charset="0"/>
              </a:rPr>
              <a:t> select="." mode="labels</a:t>
            </a:r>
            <a:r>
              <a:rPr lang="en-US" dirty="0" smtClean="0">
                <a:latin typeface="Lucida Console" charset="0"/>
                <a:ea typeface="Lucida Console" charset="0"/>
                <a:cs typeface="Lucida Console" charset="0"/>
              </a:rPr>
              <a:t>"/&gt;</a:t>
            </a:r>
            <a:endParaRPr lang="en-US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dirty="0" smtClean="0">
                <a:latin typeface="Lucida Console" charset="0"/>
                <a:ea typeface="Lucida Console" charset="0"/>
                <a:cs typeface="Lucida Console" charset="0"/>
              </a:rPr>
              <a:t>&lt;/</a:t>
            </a:r>
            <a:r>
              <a:rPr lang="de-DE" dirty="0" err="1" smtClean="0">
                <a:latin typeface="Lucida Console" charset="0"/>
                <a:ea typeface="Lucida Console" charset="0"/>
                <a:cs typeface="Lucida Console" charset="0"/>
              </a:rPr>
              <a:t>xsl:template</a:t>
            </a:r>
            <a:r>
              <a:rPr lang="de-DE" dirty="0" smtClean="0">
                <a:latin typeface="Lucida Console" charset="0"/>
                <a:ea typeface="Lucida Console" charset="0"/>
                <a:cs typeface="Lucida Console" charset="0"/>
              </a:rPr>
              <a:t>&gt;</a:t>
            </a:r>
            <a:endParaRPr lang="de-DE" dirty="0">
              <a:latin typeface="Lucida Console" charset="0"/>
              <a:ea typeface="Lucida Console" charset="0"/>
              <a:cs typeface="Lucida Console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7190747" y="1883884"/>
            <a:ext cx="4676998" cy="4019960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1100" dirty="0" smtClean="0">
                <a:latin typeface="Lucida Console" charset="0"/>
                <a:ea typeface="Lucida Console" charset="0"/>
                <a:cs typeface="Lucida Console" charset="0"/>
              </a:rPr>
              <a:t>&lt;</a:t>
            </a:r>
            <a:r>
              <a:rPr lang="en-US" sz="1100" dirty="0" err="1">
                <a:latin typeface="Lucida Console" charset="0"/>
                <a:ea typeface="Lucida Console" charset="0"/>
                <a:cs typeface="Lucida Console" charset="0"/>
              </a:rPr>
              <a:t>xsl:template</a:t>
            </a:r>
            <a:r>
              <a:rPr lang="en-US" sz="1100" dirty="0">
                <a:latin typeface="Lucida Console" charset="0"/>
                <a:ea typeface="Lucida Console" charset="0"/>
                <a:cs typeface="Lucida Console" charset="0"/>
              </a:rPr>
              <a:t> match="</a:t>
            </a:r>
            <a:r>
              <a:rPr lang="en-US" sz="1100" dirty="0" err="1">
                <a:latin typeface="Lucida Console" charset="0"/>
                <a:ea typeface="Lucida Console" charset="0"/>
                <a:cs typeface="Lucida Console" charset="0"/>
              </a:rPr>
              <a:t>ps:address</a:t>
            </a:r>
            <a:r>
              <a:rPr lang="en-US" sz="1100" dirty="0">
                <a:latin typeface="Lucida Console" charset="0"/>
                <a:ea typeface="Lucida Console" charset="0"/>
                <a:cs typeface="Lucida Console" charset="0"/>
              </a:rPr>
              <a:t>" mode="</a:t>
            </a:r>
            <a:r>
              <a:rPr lang="en-US" sz="1100" dirty="0" smtClean="0">
                <a:latin typeface="Lucida Console" charset="0"/>
                <a:ea typeface="Lucida Console" charset="0"/>
                <a:cs typeface="Lucida Console" charset="0"/>
              </a:rPr>
              <a:t>case”&gt;</a:t>
            </a:r>
            <a:endParaRPr lang="en-US" sz="11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100" dirty="0" smtClean="0">
                <a:latin typeface="Lucida Console" charset="0"/>
                <a:ea typeface="Lucida Console" charset="0"/>
                <a:cs typeface="Lucida Console" charset="0"/>
              </a:rPr>
              <a:t>  &lt;</a:t>
            </a:r>
            <a:r>
              <a:rPr lang="en-US" sz="1100" dirty="0">
                <a:latin typeface="Lucida Console" charset="0"/>
                <a:ea typeface="Lucida Console" charset="0"/>
                <a:cs typeface="Lucida Console" charset="0"/>
              </a:rPr>
              <a:t>span class="address</a:t>
            </a:r>
            <a:r>
              <a:rPr lang="en-US" sz="1100" dirty="0" smtClean="0">
                <a:latin typeface="Lucida Console" charset="0"/>
                <a:ea typeface="Lucida Console" charset="0"/>
                <a:cs typeface="Lucida Console" charset="0"/>
              </a:rPr>
              <a:t>"&gt;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100" dirty="0">
                <a:latin typeface="Lucida Console" charset="0"/>
                <a:ea typeface="Lucida Console" charset="0"/>
                <a:cs typeface="Lucida Console" charset="0"/>
              </a:rPr>
              <a:t> </a:t>
            </a:r>
            <a:r>
              <a:rPr lang="en-US" sz="1100" dirty="0" smtClean="0">
                <a:latin typeface="Lucida Console" charset="0"/>
                <a:ea typeface="Lucida Console" charset="0"/>
                <a:cs typeface="Lucida Console" charset="0"/>
              </a:rPr>
              <a:t>   &lt;</a:t>
            </a:r>
            <a:r>
              <a:rPr lang="en-US" sz="1100" dirty="0" err="1">
                <a:latin typeface="Lucida Console" charset="0"/>
                <a:ea typeface="Lucida Console" charset="0"/>
                <a:cs typeface="Lucida Console" charset="0"/>
              </a:rPr>
              <a:t>xsl:apply-templates</a:t>
            </a:r>
            <a:r>
              <a:rPr lang="en-US" sz="1100" dirty="0">
                <a:latin typeface="Lucida Console" charset="0"/>
                <a:ea typeface="Lucida Console" charset="0"/>
                <a:cs typeface="Lucida Console" charset="0"/>
              </a:rPr>
              <a:t> select="." mode="type</a:t>
            </a:r>
            <a:r>
              <a:rPr lang="en-US" sz="1100" dirty="0" smtClean="0">
                <a:latin typeface="Lucida Console" charset="0"/>
                <a:ea typeface="Lucida Console" charset="0"/>
                <a:cs typeface="Lucida Console" charset="0"/>
              </a:rPr>
              <a:t>"/&gt;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100" dirty="0">
                <a:latin typeface="Lucida Console" charset="0"/>
                <a:ea typeface="Lucida Console" charset="0"/>
                <a:cs typeface="Lucida Console" charset="0"/>
              </a:rPr>
              <a:t> </a:t>
            </a:r>
            <a:r>
              <a:rPr lang="en-US" sz="1100" dirty="0" smtClean="0">
                <a:latin typeface="Lucida Console" charset="0"/>
                <a:ea typeface="Lucida Console" charset="0"/>
                <a:cs typeface="Lucida Console" charset="0"/>
              </a:rPr>
              <a:t> &lt;/span&gt;</a:t>
            </a:r>
            <a:endParaRPr lang="en-US" sz="11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sz="1100" dirty="0" smtClean="0">
                <a:latin typeface="Lucida Console" charset="0"/>
                <a:ea typeface="Lucida Console" charset="0"/>
                <a:cs typeface="Lucida Console" charset="0"/>
              </a:rPr>
              <a:t>&lt;/</a:t>
            </a:r>
            <a:r>
              <a:rPr lang="de-DE" sz="1100" dirty="0" err="1" smtClean="0">
                <a:latin typeface="Lucida Console" charset="0"/>
                <a:ea typeface="Lucida Console" charset="0"/>
                <a:cs typeface="Lucida Console" charset="0"/>
              </a:rPr>
              <a:t>xsl:template</a:t>
            </a:r>
            <a:r>
              <a:rPr lang="de-DE" sz="1100" dirty="0" smtClean="0">
                <a:latin typeface="Lucida Console" charset="0"/>
                <a:ea typeface="Lucida Console" charset="0"/>
                <a:cs typeface="Lucida Console" charset="0"/>
              </a:rPr>
              <a:t>&gt;</a:t>
            </a:r>
            <a:endParaRPr lang="de-DE" sz="11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de-DE" sz="11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o-RO" sz="1100" dirty="0" smtClean="0">
                <a:latin typeface="Lucida Console" charset="0"/>
                <a:ea typeface="Lucida Console" charset="0"/>
                <a:cs typeface="Lucida Console" charset="0"/>
              </a:rPr>
              <a:t>&lt;</a:t>
            </a:r>
            <a:r>
              <a:rPr lang="ro-RO" sz="1100" dirty="0" err="1" smtClean="0">
                <a:latin typeface="Lucida Console" charset="0"/>
                <a:ea typeface="Lucida Console" charset="0"/>
                <a:cs typeface="Lucida Console" charset="0"/>
              </a:rPr>
              <a:t>xsl:template</a:t>
            </a:r>
            <a:r>
              <a:rPr lang="ro-RO" sz="1100" dirty="0" smtClean="0">
                <a:latin typeface="Lucida Console" charset="0"/>
                <a:ea typeface="Lucida Console" charset="0"/>
                <a:cs typeface="Lucida Console" charset="0"/>
              </a:rPr>
              <a:t> </a:t>
            </a:r>
            <a:r>
              <a:rPr lang="ro-RO" sz="1100" dirty="0" err="1">
                <a:latin typeface="Lucida Console" charset="0"/>
                <a:ea typeface="Lucida Console" charset="0"/>
                <a:cs typeface="Lucida Console" charset="0"/>
              </a:rPr>
              <a:t>match</a:t>
            </a:r>
            <a:r>
              <a:rPr lang="ro-RO" sz="1100" dirty="0">
                <a:latin typeface="Lucida Console" charset="0"/>
                <a:ea typeface="Lucida Console" charset="0"/>
                <a:cs typeface="Lucida Console" charset="0"/>
              </a:rPr>
              <a:t>="</a:t>
            </a:r>
            <a:r>
              <a:rPr lang="ro-RO" sz="1100" dirty="0" err="1">
                <a:latin typeface="Lucida Console" charset="0"/>
                <a:ea typeface="Lucida Console" charset="0"/>
                <a:cs typeface="Lucida Console" charset="0"/>
              </a:rPr>
              <a:t>ps:email</a:t>
            </a:r>
            <a:r>
              <a:rPr lang="ro-RO" sz="1100" dirty="0">
                <a:latin typeface="Lucida Console" charset="0"/>
                <a:ea typeface="Lucida Console" charset="0"/>
                <a:cs typeface="Lucida Console" charset="0"/>
              </a:rPr>
              <a:t>" mode="</a:t>
            </a:r>
            <a:r>
              <a:rPr lang="ro-RO" sz="1100" dirty="0" smtClean="0">
                <a:latin typeface="Lucida Console" charset="0"/>
                <a:ea typeface="Lucida Console" charset="0"/>
                <a:cs typeface="Lucida Console" charset="0"/>
              </a:rPr>
              <a:t>case”&gt;</a:t>
            </a:r>
            <a:endParaRPr lang="ro-RO" sz="11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100" dirty="0" smtClean="0">
                <a:latin typeface="Lucida Console" charset="0"/>
                <a:ea typeface="Lucida Console" charset="0"/>
                <a:cs typeface="Lucida Console" charset="0"/>
              </a:rPr>
              <a:t>  &lt;</a:t>
            </a:r>
            <a:r>
              <a:rPr lang="en-US" sz="1100" dirty="0">
                <a:latin typeface="Lucida Console" charset="0"/>
                <a:ea typeface="Lucida Console" charset="0"/>
                <a:cs typeface="Lucida Console" charset="0"/>
              </a:rPr>
              <a:t>span class="email</a:t>
            </a:r>
            <a:r>
              <a:rPr lang="en-US" sz="1100" dirty="0" smtClean="0">
                <a:latin typeface="Lucida Console" charset="0"/>
                <a:ea typeface="Lucida Console" charset="0"/>
                <a:cs typeface="Lucida Console" charset="0"/>
              </a:rPr>
              <a:t>"&gt;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100" dirty="0">
                <a:latin typeface="Lucida Console" charset="0"/>
                <a:ea typeface="Lucida Console" charset="0"/>
                <a:cs typeface="Lucida Console" charset="0"/>
              </a:rPr>
              <a:t> </a:t>
            </a:r>
            <a:r>
              <a:rPr lang="en-US" sz="1100" dirty="0" smtClean="0">
                <a:latin typeface="Lucida Console" charset="0"/>
                <a:ea typeface="Lucida Console" charset="0"/>
                <a:cs typeface="Lucida Console" charset="0"/>
              </a:rPr>
              <a:t>   &lt;</a:t>
            </a:r>
            <a:r>
              <a:rPr lang="en-US" sz="1100" dirty="0" err="1">
                <a:latin typeface="Lucida Console" charset="0"/>
                <a:ea typeface="Lucida Console" charset="0"/>
                <a:cs typeface="Lucida Console" charset="0"/>
              </a:rPr>
              <a:t>xsl:apply-templates</a:t>
            </a:r>
            <a:r>
              <a:rPr lang="en-US" sz="1100" dirty="0">
                <a:latin typeface="Lucida Console" charset="0"/>
                <a:ea typeface="Lucida Console" charset="0"/>
                <a:cs typeface="Lucida Console" charset="0"/>
              </a:rPr>
              <a:t> select="." mode="type</a:t>
            </a:r>
            <a:r>
              <a:rPr lang="en-US" sz="1100" dirty="0" smtClean="0">
                <a:latin typeface="Lucida Console" charset="0"/>
                <a:ea typeface="Lucida Console" charset="0"/>
                <a:cs typeface="Lucida Console" charset="0"/>
              </a:rPr>
              <a:t>"/&gt;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100" dirty="0">
                <a:latin typeface="Lucida Console" charset="0"/>
                <a:ea typeface="Lucida Console" charset="0"/>
                <a:cs typeface="Lucida Console" charset="0"/>
              </a:rPr>
              <a:t> </a:t>
            </a:r>
            <a:r>
              <a:rPr lang="en-US" sz="1100" dirty="0" smtClean="0">
                <a:latin typeface="Lucida Console" charset="0"/>
                <a:ea typeface="Lucida Console" charset="0"/>
                <a:cs typeface="Lucida Console" charset="0"/>
              </a:rPr>
              <a:t> &lt;/span&gt;</a:t>
            </a:r>
            <a:endParaRPr lang="en-US" sz="11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sz="1100" dirty="0" smtClean="0">
                <a:latin typeface="Lucida Console" charset="0"/>
                <a:ea typeface="Lucida Console" charset="0"/>
                <a:cs typeface="Lucida Console" charset="0"/>
              </a:rPr>
              <a:t>&lt;/</a:t>
            </a:r>
            <a:r>
              <a:rPr lang="de-DE" sz="1100" dirty="0" err="1" smtClean="0">
                <a:latin typeface="Lucida Console" charset="0"/>
                <a:ea typeface="Lucida Console" charset="0"/>
                <a:cs typeface="Lucida Console" charset="0"/>
              </a:rPr>
              <a:t>xsl:template</a:t>
            </a:r>
            <a:r>
              <a:rPr lang="de-DE" sz="1100" dirty="0" smtClean="0">
                <a:latin typeface="Lucida Console" charset="0"/>
                <a:ea typeface="Lucida Console" charset="0"/>
                <a:cs typeface="Lucida Console" charset="0"/>
              </a:rPr>
              <a:t>&gt;</a:t>
            </a:r>
            <a:endParaRPr lang="de-DE" sz="11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de-DE" sz="11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o-RO" sz="1100" dirty="0" smtClean="0">
                <a:latin typeface="Lucida Console" charset="0"/>
                <a:ea typeface="Lucida Console" charset="0"/>
                <a:cs typeface="Lucida Console" charset="0"/>
              </a:rPr>
              <a:t>&lt;</a:t>
            </a:r>
            <a:r>
              <a:rPr lang="ro-RO" sz="1100" dirty="0" err="1">
                <a:latin typeface="Lucida Console" charset="0"/>
                <a:ea typeface="Lucida Console" charset="0"/>
                <a:cs typeface="Lucida Console" charset="0"/>
              </a:rPr>
              <a:t>xsl:template</a:t>
            </a:r>
            <a:r>
              <a:rPr lang="ro-RO" sz="1100" dirty="0">
                <a:latin typeface="Lucida Console" charset="0"/>
                <a:ea typeface="Lucida Console" charset="0"/>
                <a:cs typeface="Lucida Console" charset="0"/>
              </a:rPr>
              <a:t> </a:t>
            </a:r>
            <a:r>
              <a:rPr lang="ro-RO" sz="1100" dirty="0" err="1">
                <a:latin typeface="Lucida Console" charset="0"/>
                <a:ea typeface="Lucida Console" charset="0"/>
                <a:cs typeface="Lucida Console" charset="0"/>
              </a:rPr>
              <a:t>match</a:t>
            </a:r>
            <a:r>
              <a:rPr lang="ro-RO" sz="1100" dirty="0">
                <a:latin typeface="Lucida Console" charset="0"/>
                <a:ea typeface="Lucida Console" charset="0"/>
                <a:cs typeface="Lucida Console" charset="0"/>
              </a:rPr>
              <a:t>="</a:t>
            </a:r>
            <a:r>
              <a:rPr lang="ro-RO" sz="1100" dirty="0" err="1">
                <a:latin typeface="Lucida Console" charset="0"/>
                <a:ea typeface="Lucida Console" charset="0"/>
                <a:cs typeface="Lucida Console" charset="0"/>
              </a:rPr>
              <a:t>ps:phone</a:t>
            </a:r>
            <a:r>
              <a:rPr lang="ro-RO" sz="1100" dirty="0">
                <a:latin typeface="Lucida Console" charset="0"/>
                <a:ea typeface="Lucida Console" charset="0"/>
                <a:cs typeface="Lucida Console" charset="0"/>
              </a:rPr>
              <a:t>" mode="</a:t>
            </a:r>
            <a:r>
              <a:rPr lang="ro-RO" sz="1100" dirty="0" smtClean="0">
                <a:latin typeface="Lucida Console" charset="0"/>
                <a:ea typeface="Lucida Console" charset="0"/>
                <a:cs typeface="Lucida Console" charset="0"/>
              </a:rPr>
              <a:t>case”&gt;</a:t>
            </a:r>
            <a:endParaRPr lang="ro-RO" sz="11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100" dirty="0" smtClean="0">
                <a:latin typeface="Lucida Console" charset="0"/>
                <a:ea typeface="Lucida Console" charset="0"/>
                <a:cs typeface="Lucida Console" charset="0"/>
              </a:rPr>
              <a:t>  &lt;</a:t>
            </a:r>
            <a:r>
              <a:rPr lang="en-US" sz="1100" dirty="0">
                <a:latin typeface="Lucida Console" charset="0"/>
                <a:ea typeface="Lucida Console" charset="0"/>
                <a:cs typeface="Lucida Console" charset="0"/>
              </a:rPr>
              <a:t>span class="phone</a:t>
            </a:r>
            <a:r>
              <a:rPr lang="en-US" sz="1100" dirty="0" smtClean="0">
                <a:latin typeface="Lucida Console" charset="0"/>
                <a:ea typeface="Lucida Console" charset="0"/>
                <a:cs typeface="Lucida Console" charset="0"/>
              </a:rPr>
              <a:t>"&gt;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100" dirty="0">
                <a:latin typeface="Lucida Console" charset="0"/>
                <a:ea typeface="Lucida Console" charset="0"/>
                <a:cs typeface="Lucida Console" charset="0"/>
              </a:rPr>
              <a:t> </a:t>
            </a:r>
            <a:r>
              <a:rPr lang="en-US" sz="1100" dirty="0" smtClean="0">
                <a:latin typeface="Lucida Console" charset="0"/>
                <a:ea typeface="Lucida Console" charset="0"/>
                <a:cs typeface="Lucida Console" charset="0"/>
              </a:rPr>
              <a:t>   &lt;</a:t>
            </a:r>
            <a:r>
              <a:rPr lang="en-US" sz="1100" dirty="0" err="1">
                <a:latin typeface="Lucida Console" charset="0"/>
                <a:ea typeface="Lucida Console" charset="0"/>
                <a:cs typeface="Lucida Console" charset="0"/>
              </a:rPr>
              <a:t>xsl:apply-templates</a:t>
            </a:r>
            <a:r>
              <a:rPr lang="en-US" sz="1100" dirty="0">
                <a:latin typeface="Lucida Console" charset="0"/>
                <a:ea typeface="Lucida Console" charset="0"/>
                <a:cs typeface="Lucida Console" charset="0"/>
              </a:rPr>
              <a:t> select="." mode="type</a:t>
            </a:r>
            <a:r>
              <a:rPr lang="en-US" sz="1100" dirty="0" smtClean="0">
                <a:latin typeface="Lucida Console" charset="0"/>
                <a:ea typeface="Lucida Console" charset="0"/>
                <a:cs typeface="Lucida Console" charset="0"/>
              </a:rPr>
              <a:t>"/&gt;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100" dirty="0">
                <a:latin typeface="Lucida Console" charset="0"/>
                <a:ea typeface="Lucida Console" charset="0"/>
                <a:cs typeface="Lucida Console" charset="0"/>
              </a:rPr>
              <a:t> </a:t>
            </a:r>
            <a:r>
              <a:rPr lang="en-US" sz="1100" dirty="0" smtClean="0">
                <a:latin typeface="Lucida Console" charset="0"/>
                <a:ea typeface="Lucida Console" charset="0"/>
                <a:cs typeface="Lucida Console" charset="0"/>
              </a:rPr>
              <a:t> &lt;/span&gt;</a:t>
            </a:r>
            <a:endParaRPr lang="en-US" sz="11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sz="1100" dirty="0" smtClean="0">
                <a:latin typeface="Lucida Console" charset="0"/>
                <a:ea typeface="Lucida Console" charset="0"/>
                <a:cs typeface="Lucida Console" charset="0"/>
              </a:rPr>
              <a:t>&lt;/</a:t>
            </a:r>
            <a:r>
              <a:rPr lang="de-DE" sz="1100" dirty="0" err="1" smtClean="0">
                <a:latin typeface="Lucida Console" charset="0"/>
                <a:ea typeface="Lucida Console" charset="0"/>
                <a:cs typeface="Lucida Console" charset="0"/>
              </a:rPr>
              <a:t>xsl:template</a:t>
            </a:r>
            <a:r>
              <a:rPr lang="de-DE" sz="1100" dirty="0" smtClean="0">
                <a:latin typeface="Lucida Console" charset="0"/>
                <a:ea typeface="Lucida Console" charset="0"/>
                <a:cs typeface="Lucida Console" charset="0"/>
              </a:rPr>
              <a:t>&gt;</a:t>
            </a:r>
          </a:p>
          <a:p>
            <a:pPr marL="0" indent="0">
              <a:spcBef>
                <a:spcPts val="0"/>
              </a:spcBef>
              <a:buNone/>
            </a:pPr>
            <a:endParaRPr lang="de-DE" sz="1100" dirty="0" smtClean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o-RO" sz="1100" dirty="0" smtClean="0">
                <a:latin typeface="Lucida Console" charset="0"/>
                <a:ea typeface="Lucida Console" charset="0"/>
                <a:cs typeface="Lucida Console" charset="0"/>
              </a:rPr>
              <a:t>&lt;</a:t>
            </a:r>
            <a:r>
              <a:rPr lang="ro-RO" sz="1100" dirty="0" err="1">
                <a:latin typeface="Lucida Console" charset="0"/>
                <a:ea typeface="Lucida Console" charset="0"/>
                <a:cs typeface="Lucida Console" charset="0"/>
              </a:rPr>
              <a:t>xsl:template</a:t>
            </a:r>
            <a:r>
              <a:rPr lang="ro-RO" sz="1100" dirty="0">
                <a:latin typeface="Lucida Console" charset="0"/>
                <a:ea typeface="Lucida Console" charset="0"/>
                <a:cs typeface="Lucida Console" charset="0"/>
              </a:rPr>
              <a:t> </a:t>
            </a:r>
            <a:r>
              <a:rPr lang="ro-RO" sz="1100" dirty="0" err="1">
                <a:latin typeface="Lucida Console" charset="0"/>
                <a:ea typeface="Lucida Console" charset="0"/>
                <a:cs typeface="Lucida Console" charset="0"/>
              </a:rPr>
              <a:t>match</a:t>
            </a:r>
            <a:r>
              <a:rPr lang="ro-RO" sz="1100" dirty="0">
                <a:latin typeface="Lucida Console" charset="0"/>
                <a:ea typeface="Lucida Console" charset="0"/>
                <a:cs typeface="Lucida Console" charset="0"/>
              </a:rPr>
              <a:t>="*" mode="</a:t>
            </a:r>
            <a:r>
              <a:rPr lang="ro-RO" sz="1100" dirty="0" smtClean="0">
                <a:latin typeface="Lucida Console" charset="0"/>
                <a:ea typeface="Lucida Console" charset="0"/>
                <a:cs typeface="Lucida Console" charset="0"/>
              </a:rPr>
              <a:t>case”&gt;</a:t>
            </a:r>
            <a:endParaRPr lang="ro-RO" sz="11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100" dirty="0" smtClean="0">
                <a:latin typeface="Lucida Console" charset="0"/>
                <a:ea typeface="Lucida Console" charset="0"/>
                <a:cs typeface="Lucida Console" charset="0"/>
              </a:rPr>
              <a:t>  &lt;</a:t>
            </a:r>
            <a:r>
              <a:rPr lang="en-US" sz="1100" dirty="0" err="1">
                <a:latin typeface="Lucida Console" charset="0"/>
                <a:ea typeface="Lucida Console" charset="0"/>
                <a:cs typeface="Lucida Console" charset="0"/>
              </a:rPr>
              <a:t>xsl:apply-templates</a:t>
            </a:r>
            <a:r>
              <a:rPr lang="en-US" sz="1100" dirty="0">
                <a:latin typeface="Lucida Console" charset="0"/>
                <a:ea typeface="Lucida Console" charset="0"/>
                <a:cs typeface="Lucida Console" charset="0"/>
              </a:rPr>
              <a:t> select="." mode="</a:t>
            </a:r>
            <a:r>
              <a:rPr lang="en-US" sz="1100" dirty="0" smtClean="0">
                <a:latin typeface="Lucida Console" charset="0"/>
                <a:ea typeface="Lucida Console" charset="0"/>
                <a:cs typeface="Lucida Console" charset="0"/>
              </a:rPr>
              <a:t>type”/&gt;</a:t>
            </a:r>
            <a:endParaRPr lang="en-US" sz="11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100" dirty="0" smtClean="0">
                <a:latin typeface="Lucida Console" charset="0"/>
                <a:ea typeface="Lucida Console" charset="0"/>
                <a:cs typeface="Lucida Console" charset="0"/>
              </a:rPr>
              <a:t>&lt;/</a:t>
            </a:r>
            <a:r>
              <a:rPr lang="en-US" sz="1100" dirty="0" err="1">
                <a:latin typeface="Lucida Console" charset="0"/>
                <a:ea typeface="Lucida Console" charset="0"/>
                <a:cs typeface="Lucida Console" charset="0"/>
              </a:rPr>
              <a:t>xsl:template</a:t>
            </a:r>
            <a:r>
              <a:rPr lang="en-US" sz="1100" dirty="0" smtClean="0">
                <a:latin typeface="Lucida Console" charset="0"/>
                <a:ea typeface="Lucida Console" charset="0"/>
                <a:cs typeface="Lucida Console" charset="0"/>
              </a:rPr>
              <a:t>&gt;</a:t>
            </a:r>
          </a:p>
          <a:p>
            <a:pPr marL="0" indent="0">
              <a:spcBef>
                <a:spcPts val="0"/>
              </a:spcBef>
              <a:buNone/>
            </a:pPr>
            <a:endParaRPr lang="en-US" sz="11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100" dirty="0">
                <a:solidFill>
                  <a:srgbClr val="000000"/>
                </a:solidFill>
                <a:latin typeface="Lucida Console" charset="0"/>
                <a:ea typeface="Lucida Console" charset="0"/>
                <a:cs typeface="Lucida Console" charset="0"/>
              </a:rPr>
              <a:t>...</a:t>
            </a:r>
            <a:endParaRPr lang="en-US" sz="1100" dirty="0" smtClean="0">
              <a:latin typeface="Lucida Console" charset="0"/>
              <a:ea typeface="Lucida Console" charset="0"/>
              <a:cs typeface="Lucida Console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Wee Example: Concrete Syntax (1)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D156D-23A4-F34B-8788-C16A1658D3C1}" type="datetime1">
              <a:rPr lang="en-US" smtClean="0"/>
              <a:t>8/14/17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@mathling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02333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Wee Example: Concrete Syntax (2)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2168165" y="1808356"/>
            <a:ext cx="9568206" cy="4093439"/>
          </a:xfrm>
        </p:spPr>
        <p:txBody>
          <a:bodyPr>
            <a:normAutofit fontScale="92500" lnSpcReduction="2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o-RO" dirty="0" smtClean="0">
                <a:latin typeface="Lucida Console" charset="0"/>
                <a:ea typeface="Lucida Console" charset="0"/>
                <a:cs typeface="Lucida Console" charset="0"/>
              </a:rPr>
              <a:t>&lt;</a:t>
            </a:r>
            <a:r>
              <a:rPr lang="ro-RO" dirty="0" err="1">
                <a:latin typeface="Lucida Console" charset="0"/>
                <a:ea typeface="Lucida Console" charset="0"/>
                <a:cs typeface="Lucida Console" charset="0"/>
              </a:rPr>
              <a:t>xsl:template</a:t>
            </a:r>
            <a:r>
              <a:rPr lang="ro-RO" dirty="0">
                <a:latin typeface="Lucida Console" charset="0"/>
                <a:ea typeface="Lucida Console" charset="0"/>
                <a:cs typeface="Lucida Console" charset="0"/>
              </a:rPr>
              <a:t> </a:t>
            </a:r>
            <a:r>
              <a:rPr lang="ro-RO" dirty="0" err="1">
                <a:latin typeface="Lucida Console" charset="0"/>
                <a:ea typeface="Lucida Console" charset="0"/>
                <a:cs typeface="Lucida Console" charset="0"/>
              </a:rPr>
              <a:t>match</a:t>
            </a:r>
            <a:r>
              <a:rPr lang="ro-RO" dirty="0">
                <a:latin typeface="Lucida Console" charset="0"/>
                <a:ea typeface="Lucida Console" charset="0"/>
                <a:cs typeface="Lucida Console" charset="0"/>
              </a:rPr>
              <a:t>="element(*,</a:t>
            </a:r>
            <a:r>
              <a:rPr lang="ro-RO" dirty="0" err="1">
                <a:latin typeface="Lucida Console" charset="0"/>
                <a:ea typeface="Lucida Console" charset="0"/>
                <a:cs typeface="Lucida Console" charset="0"/>
              </a:rPr>
              <a:t>ps:price</a:t>
            </a:r>
            <a:r>
              <a:rPr lang="ro-RO" dirty="0">
                <a:latin typeface="Lucida Console" charset="0"/>
                <a:ea typeface="Lucida Console" charset="0"/>
                <a:cs typeface="Lucida Console" charset="0"/>
              </a:rPr>
              <a:t>)" mode="</a:t>
            </a:r>
            <a:r>
              <a:rPr lang="ro-RO" dirty="0" err="1" smtClean="0">
                <a:latin typeface="Lucida Console" charset="0"/>
                <a:ea typeface="Lucida Console" charset="0"/>
                <a:cs typeface="Lucida Console" charset="0"/>
              </a:rPr>
              <a:t>type</a:t>
            </a:r>
            <a:r>
              <a:rPr lang="ro-RO" dirty="0" smtClean="0">
                <a:latin typeface="Lucida Console" charset="0"/>
                <a:ea typeface="Lucida Console" charset="0"/>
                <a:cs typeface="Lucida Console" charset="0"/>
              </a:rPr>
              <a:t>”&gt;</a:t>
            </a:r>
            <a:endParaRPr lang="ro-RO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dirty="0" smtClean="0">
                <a:latin typeface="Lucida Console" charset="0"/>
                <a:ea typeface="Lucida Console" charset="0"/>
                <a:cs typeface="Lucida Console" charset="0"/>
              </a:rPr>
              <a:t>  &lt;</a:t>
            </a:r>
            <a:r>
              <a:rPr lang="en-US" dirty="0">
                <a:latin typeface="Lucida Console" charset="0"/>
                <a:ea typeface="Lucida Console" charset="0"/>
                <a:cs typeface="Lucida Console" charset="0"/>
              </a:rPr>
              <a:t>div class="price</a:t>
            </a:r>
            <a:r>
              <a:rPr lang="en-US" dirty="0" smtClean="0">
                <a:latin typeface="Lucida Console" charset="0"/>
                <a:ea typeface="Lucida Console" charset="0"/>
                <a:cs typeface="Lucida Console" charset="0"/>
              </a:rPr>
              <a:t>"&gt;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Lucida Console" charset="0"/>
                <a:ea typeface="Lucida Console" charset="0"/>
                <a:cs typeface="Lucida Console" charset="0"/>
              </a:rPr>
              <a:t> </a:t>
            </a:r>
            <a:r>
              <a:rPr lang="en-US" dirty="0" smtClean="0">
                <a:latin typeface="Lucida Console" charset="0"/>
                <a:ea typeface="Lucida Console" charset="0"/>
                <a:cs typeface="Lucida Console" charset="0"/>
              </a:rPr>
              <a:t>   &lt;</a:t>
            </a:r>
            <a:r>
              <a:rPr lang="en-US" dirty="0" err="1">
                <a:latin typeface="Lucida Console" charset="0"/>
                <a:ea typeface="Lucida Console" charset="0"/>
                <a:cs typeface="Lucida Console" charset="0"/>
              </a:rPr>
              <a:t>xsl:apply-templates</a:t>
            </a:r>
            <a:r>
              <a:rPr lang="en-US" dirty="0">
                <a:latin typeface="Lucida Console" charset="0"/>
                <a:ea typeface="Lucida Console" charset="0"/>
                <a:cs typeface="Lucida Console" charset="0"/>
              </a:rPr>
              <a:t> select="." mode="labels</a:t>
            </a:r>
            <a:r>
              <a:rPr lang="en-US" dirty="0" smtClean="0">
                <a:latin typeface="Lucida Console" charset="0"/>
                <a:ea typeface="Lucida Console" charset="0"/>
                <a:cs typeface="Lucida Console" charset="0"/>
              </a:rPr>
              <a:t>"/&gt;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Lucida Console" charset="0"/>
                <a:ea typeface="Lucida Console" charset="0"/>
                <a:cs typeface="Lucida Console" charset="0"/>
              </a:rPr>
              <a:t> </a:t>
            </a:r>
            <a:r>
              <a:rPr lang="en-US" dirty="0" smtClean="0">
                <a:latin typeface="Lucida Console" charset="0"/>
                <a:ea typeface="Lucida Console" charset="0"/>
                <a:cs typeface="Lucida Console" charset="0"/>
              </a:rPr>
              <a:t> &lt;/div&gt;</a:t>
            </a:r>
            <a:endParaRPr lang="en-US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dirty="0" smtClean="0">
                <a:latin typeface="Lucida Console" charset="0"/>
                <a:ea typeface="Lucida Console" charset="0"/>
                <a:cs typeface="Lucida Console" charset="0"/>
              </a:rPr>
              <a:t>&lt;/</a:t>
            </a:r>
            <a:r>
              <a:rPr lang="de-DE" dirty="0" err="1" smtClean="0">
                <a:latin typeface="Lucida Console" charset="0"/>
                <a:ea typeface="Lucida Console" charset="0"/>
                <a:cs typeface="Lucida Console" charset="0"/>
              </a:rPr>
              <a:t>xsl:template</a:t>
            </a:r>
            <a:r>
              <a:rPr lang="de-DE" dirty="0" smtClean="0">
                <a:latin typeface="Lucida Console" charset="0"/>
                <a:ea typeface="Lucida Console" charset="0"/>
                <a:cs typeface="Lucida Console" charset="0"/>
              </a:rPr>
              <a:t>&gt;</a:t>
            </a:r>
            <a:endParaRPr lang="de-DE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de-DE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dirty="0" smtClean="0">
                <a:latin typeface="Lucida Console" charset="0"/>
                <a:ea typeface="Lucida Console" charset="0"/>
                <a:cs typeface="Lucida Console" charset="0"/>
              </a:rPr>
              <a:t>&lt;</a:t>
            </a:r>
            <a:r>
              <a:rPr lang="de-DE" dirty="0" err="1">
                <a:latin typeface="Lucida Console" charset="0"/>
                <a:ea typeface="Lucida Console" charset="0"/>
                <a:cs typeface="Lucida Console" charset="0"/>
              </a:rPr>
              <a:t>xsl:template</a:t>
            </a:r>
            <a:r>
              <a:rPr lang="de-DE" dirty="0">
                <a:latin typeface="Lucida Console" charset="0"/>
                <a:ea typeface="Lucida Console" charset="0"/>
                <a:cs typeface="Lucida Console" charset="0"/>
              </a:rPr>
              <a:t> </a:t>
            </a:r>
            <a:r>
              <a:rPr lang="de-DE" dirty="0" err="1">
                <a:latin typeface="Lucida Console" charset="0"/>
                <a:ea typeface="Lucida Console" charset="0"/>
                <a:cs typeface="Lucida Console" charset="0"/>
              </a:rPr>
              <a:t>match</a:t>
            </a:r>
            <a:r>
              <a:rPr lang="de-DE" dirty="0">
                <a:latin typeface="Lucida Console" charset="0"/>
                <a:ea typeface="Lucida Console" charset="0"/>
                <a:cs typeface="Lucida Console" charset="0"/>
              </a:rPr>
              <a:t>="*" </a:t>
            </a:r>
            <a:r>
              <a:rPr lang="de-DE" dirty="0" err="1">
                <a:latin typeface="Lucida Console" charset="0"/>
                <a:ea typeface="Lucida Console" charset="0"/>
                <a:cs typeface="Lucida Console" charset="0"/>
              </a:rPr>
              <a:t>mode</a:t>
            </a:r>
            <a:r>
              <a:rPr lang="de-DE" dirty="0">
                <a:latin typeface="Lucida Console" charset="0"/>
                <a:ea typeface="Lucida Console" charset="0"/>
                <a:cs typeface="Lucida Console" charset="0"/>
              </a:rPr>
              <a:t>="type</a:t>
            </a:r>
            <a:r>
              <a:rPr lang="de-DE" dirty="0" smtClean="0">
                <a:latin typeface="Lucida Console" charset="0"/>
                <a:ea typeface="Lucida Console" charset="0"/>
                <a:cs typeface="Lucida Console" charset="0"/>
              </a:rPr>
              <a:t>"&gt;</a:t>
            </a:r>
            <a:endParaRPr lang="de-DE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dirty="0" smtClean="0">
                <a:latin typeface="Lucida Console" charset="0"/>
                <a:ea typeface="Lucida Console" charset="0"/>
                <a:cs typeface="Lucida Console" charset="0"/>
              </a:rPr>
              <a:t>  &lt;</a:t>
            </a:r>
            <a:r>
              <a:rPr lang="en-US" dirty="0" err="1">
                <a:latin typeface="Lucida Console" charset="0"/>
                <a:ea typeface="Lucida Console" charset="0"/>
                <a:cs typeface="Lucida Console" charset="0"/>
              </a:rPr>
              <a:t>xsl:apply-templates</a:t>
            </a:r>
            <a:r>
              <a:rPr lang="en-US" dirty="0">
                <a:latin typeface="Lucida Console" charset="0"/>
                <a:ea typeface="Lucida Console" charset="0"/>
                <a:cs typeface="Lucida Console" charset="0"/>
              </a:rPr>
              <a:t> select="." mode="labels</a:t>
            </a:r>
            <a:r>
              <a:rPr lang="en-US" dirty="0" smtClean="0">
                <a:latin typeface="Lucida Console" charset="0"/>
                <a:ea typeface="Lucida Console" charset="0"/>
                <a:cs typeface="Lucida Console" charset="0"/>
              </a:rPr>
              <a:t>"/&gt;</a:t>
            </a:r>
            <a:endParaRPr lang="en-US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dirty="0" smtClean="0">
                <a:latin typeface="Lucida Console" charset="0"/>
                <a:ea typeface="Lucida Console" charset="0"/>
                <a:cs typeface="Lucida Console" charset="0"/>
              </a:rPr>
              <a:t>&lt;/</a:t>
            </a:r>
            <a:r>
              <a:rPr lang="de-DE" dirty="0" err="1" smtClean="0">
                <a:latin typeface="Lucida Console" charset="0"/>
                <a:ea typeface="Lucida Console" charset="0"/>
                <a:cs typeface="Lucida Console" charset="0"/>
              </a:rPr>
              <a:t>xsl:template</a:t>
            </a:r>
            <a:r>
              <a:rPr lang="de-DE" dirty="0" smtClean="0">
                <a:latin typeface="Lucida Console" charset="0"/>
                <a:ea typeface="Lucida Console" charset="0"/>
                <a:cs typeface="Lucida Console" charset="0"/>
              </a:rPr>
              <a:t>&gt;</a:t>
            </a:r>
          </a:p>
          <a:p>
            <a:pPr marL="0" indent="0">
              <a:spcBef>
                <a:spcPts val="0"/>
              </a:spcBef>
              <a:buNone/>
            </a:pPr>
            <a:endParaRPr lang="de-DE" dirty="0" smtClean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Lucida Console" charset="0"/>
                <a:ea typeface="Lucida Console" charset="0"/>
                <a:cs typeface="Lucida Console" charset="0"/>
              </a:rPr>
              <a:t>&lt;</a:t>
            </a:r>
            <a:r>
              <a:rPr lang="en-US" dirty="0" err="1">
                <a:latin typeface="Lucida Console" charset="0"/>
                <a:ea typeface="Lucida Console" charset="0"/>
                <a:cs typeface="Lucida Console" charset="0"/>
              </a:rPr>
              <a:t>xsl:template</a:t>
            </a:r>
            <a:r>
              <a:rPr lang="en-US" dirty="0">
                <a:latin typeface="Lucida Console" charset="0"/>
                <a:ea typeface="Lucida Console" charset="0"/>
                <a:cs typeface="Lucida Console" charset="0"/>
              </a:rPr>
              <a:t> match</a:t>
            </a:r>
            <a:r>
              <a:rPr lang="en-US" dirty="0" smtClean="0">
                <a:latin typeface="Lucida Console" charset="0"/>
                <a:ea typeface="Lucida Console" charset="0"/>
                <a:cs typeface="Lucida Console" charset="0"/>
              </a:rPr>
              <a:t>=”element(*,</a:t>
            </a:r>
            <a:r>
              <a:rPr lang="en-US" dirty="0" err="1" smtClean="0">
                <a:latin typeface="Lucida Console" charset="0"/>
                <a:ea typeface="Lucida Console" charset="0"/>
                <a:cs typeface="Lucida Console" charset="0"/>
              </a:rPr>
              <a:t>ps:contact-info</a:t>
            </a:r>
            <a:r>
              <a:rPr lang="en-US" dirty="0" smtClean="0">
                <a:latin typeface="Lucida Console" charset="0"/>
                <a:ea typeface="Lucida Console" charset="0"/>
                <a:cs typeface="Lucida Console" charset="0"/>
              </a:rPr>
              <a:t>)/</a:t>
            </a:r>
            <a:r>
              <a:rPr lang="en-US" dirty="0" err="1" smtClean="0">
                <a:latin typeface="Lucida Console" charset="0"/>
                <a:ea typeface="Lucida Console" charset="0"/>
                <a:cs typeface="Lucida Console" charset="0"/>
              </a:rPr>
              <a:t>ps:address</a:t>
            </a:r>
            <a:r>
              <a:rPr lang="en-US" dirty="0">
                <a:latin typeface="Lucida Console" charset="0"/>
                <a:ea typeface="Lucida Console" charset="0"/>
                <a:cs typeface="Lucida Console" charset="0"/>
              </a:rPr>
              <a:t>" mode="case”&gt;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Lucida Console" charset="0"/>
                <a:ea typeface="Lucida Console" charset="0"/>
                <a:cs typeface="Lucida Console" charset="0"/>
              </a:rPr>
              <a:t>  &lt;span class="address"&gt;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Lucida Console" charset="0"/>
                <a:ea typeface="Lucida Console" charset="0"/>
                <a:cs typeface="Lucida Console" charset="0"/>
              </a:rPr>
              <a:t>    &lt;</a:t>
            </a:r>
            <a:r>
              <a:rPr lang="en-US" dirty="0" err="1">
                <a:latin typeface="Lucida Console" charset="0"/>
                <a:ea typeface="Lucida Console" charset="0"/>
                <a:cs typeface="Lucida Console" charset="0"/>
              </a:rPr>
              <a:t>xsl:apply-templates</a:t>
            </a:r>
            <a:r>
              <a:rPr lang="en-US" dirty="0">
                <a:latin typeface="Lucida Console" charset="0"/>
                <a:ea typeface="Lucida Console" charset="0"/>
                <a:cs typeface="Lucida Console" charset="0"/>
              </a:rPr>
              <a:t> select="." mode="type"/&gt;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Lucida Console" charset="0"/>
                <a:ea typeface="Lucida Console" charset="0"/>
                <a:cs typeface="Lucida Console" charset="0"/>
              </a:rPr>
              <a:t>  &lt;/span&gt;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dirty="0">
                <a:latin typeface="Lucida Console" charset="0"/>
                <a:ea typeface="Lucida Console" charset="0"/>
                <a:cs typeface="Lucida Console" charset="0"/>
              </a:rPr>
              <a:t>&lt;/</a:t>
            </a:r>
            <a:r>
              <a:rPr lang="de-DE" dirty="0" err="1">
                <a:latin typeface="Lucida Console" charset="0"/>
                <a:ea typeface="Lucida Console" charset="0"/>
                <a:cs typeface="Lucida Console" charset="0"/>
              </a:rPr>
              <a:t>xsl:template</a:t>
            </a:r>
            <a:r>
              <a:rPr lang="de-DE" dirty="0">
                <a:latin typeface="Lucida Console" charset="0"/>
                <a:ea typeface="Lucida Console" charset="0"/>
                <a:cs typeface="Lucida Console" charset="0"/>
              </a:rPr>
              <a:t>&gt;</a:t>
            </a:r>
          </a:p>
          <a:p>
            <a:pPr marL="0" indent="0">
              <a:spcBef>
                <a:spcPts val="0"/>
              </a:spcBef>
              <a:buNone/>
            </a:pPr>
            <a:endParaRPr lang="de-DE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o-RO" dirty="0">
                <a:latin typeface="Lucida Console" charset="0"/>
                <a:ea typeface="Lucida Console" charset="0"/>
                <a:cs typeface="Lucida Console" charset="0"/>
              </a:rPr>
              <a:t>&lt;</a:t>
            </a:r>
            <a:r>
              <a:rPr lang="ro-RO" dirty="0" err="1">
                <a:latin typeface="Lucida Console" charset="0"/>
                <a:ea typeface="Lucida Console" charset="0"/>
                <a:cs typeface="Lucida Console" charset="0"/>
              </a:rPr>
              <a:t>xsl:template</a:t>
            </a:r>
            <a:r>
              <a:rPr lang="ro-RO" dirty="0">
                <a:latin typeface="Lucida Console" charset="0"/>
                <a:ea typeface="Lucida Console" charset="0"/>
                <a:cs typeface="Lucida Console" charset="0"/>
              </a:rPr>
              <a:t> </a:t>
            </a:r>
            <a:r>
              <a:rPr lang="ro-RO" dirty="0" err="1">
                <a:latin typeface="Lucida Console" charset="0"/>
                <a:ea typeface="Lucida Console" charset="0"/>
                <a:cs typeface="Lucida Console" charset="0"/>
              </a:rPr>
              <a:t>match</a:t>
            </a:r>
            <a:r>
              <a:rPr lang="ro-RO" dirty="0">
                <a:latin typeface="Lucida Console" charset="0"/>
                <a:ea typeface="Lucida Console" charset="0"/>
                <a:cs typeface="Lucida Console" charset="0"/>
              </a:rPr>
              <a:t>="*" mode="case”&gt;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Lucida Console" charset="0"/>
                <a:ea typeface="Lucida Console" charset="0"/>
                <a:cs typeface="Lucida Console" charset="0"/>
              </a:rPr>
              <a:t>  &lt;</a:t>
            </a:r>
            <a:r>
              <a:rPr lang="en-US" dirty="0" err="1">
                <a:latin typeface="Lucida Console" charset="0"/>
                <a:ea typeface="Lucida Console" charset="0"/>
                <a:cs typeface="Lucida Console" charset="0"/>
              </a:rPr>
              <a:t>xsl:apply-templates</a:t>
            </a:r>
            <a:r>
              <a:rPr lang="en-US" dirty="0">
                <a:latin typeface="Lucida Console" charset="0"/>
                <a:ea typeface="Lucida Console" charset="0"/>
                <a:cs typeface="Lucida Console" charset="0"/>
              </a:rPr>
              <a:t> select="." mode="type”/&gt;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Lucida Console" charset="0"/>
                <a:ea typeface="Lucida Console" charset="0"/>
                <a:cs typeface="Lucida Console" charset="0"/>
              </a:rPr>
              <a:t>&lt;/</a:t>
            </a:r>
            <a:r>
              <a:rPr lang="en-US" dirty="0" err="1">
                <a:latin typeface="Lucida Console" charset="0"/>
                <a:ea typeface="Lucida Console" charset="0"/>
                <a:cs typeface="Lucida Console" charset="0"/>
              </a:rPr>
              <a:t>xsl:template</a:t>
            </a:r>
            <a:r>
              <a:rPr lang="en-US" dirty="0">
                <a:latin typeface="Lucida Console" charset="0"/>
                <a:ea typeface="Lucida Console" charset="0"/>
                <a:cs typeface="Lucida Console" charset="0"/>
              </a:rPr>
              <a:t>&gt;</a:t>
            </a:r>
          </a:p>
          <a:p>
            <a:pPr marL="0" indent="0">
              <a:spcBef>
                <a:spcPts val="0"/>
              </a:spcBef>
              <a:buNone/>
            </a:pPr>
            <a:endParaRPr lang="de-DE" dirty="0">
              <a:latin typeface="Lucida Console" charset="0"/>
              <a:ea typeface="Lucida Console" charset="0"/>
              <a:cs typeface="Lucida Console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D156D-23A4-F34B-8788-C16A1658D3C1}" type="datetime1">
              <a:rPr lang="en-US" smtClean="0"/>
              <a:t>8/14/17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@mathling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2230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Wee Example: Concrete Syntax (2)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spcBef>
                <a:spcPts val="0"/>
              </a:spcBef>
              <a:buNone/>
            </a:pPr>
            <a:endParaRPr lang="de-DE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dirty="0" smtClean="0">
                <a:latin typeface="Lucida Console" charset="0"/>
                <a:ea typeface="Lucida Console" charset="0"/>
                <a:cs typeface="Lucida Console" charset="0"/>
              </a:rPr>
              <a:t>&lt;</a:t>
            </a:r>
            <a:r>
              <a:rPr lang="de-DE" dirty="0" err="1">
                <a:latin typeface="Lucida Console" charset="0"/>
                <a:ea typeface="Lucida Console" charset="0"/>
                <a:cs typeface="Lucida Console" charset="0"/>
              </a:rPr>
              <a:t>xsl:template</a:t>
            </a:r>
            <a:r>
              <a:rPr lang="de-DE" dirty="0">
                <a:latin typeface="Lucida Console" charset="0"/>
                <a:ea typeface="Lucida Console" charset="0"/>
                <a:cs typeface="Lucida Console" charset="0"/>
              </a:rPr>
              <a:t> </a:t>
            </a:r>
            <a:r>
              <a:rPr lang="de-DE" dirty="0" err="1">
                <a:latin typeface="Lucida Console" charset="0"/>
                <a:ea typeface="Lucida Console" charset="0"/>
                <a:cs typeface="Lucida Console" charset="0"/>
              </a:rPr>
              <a:t>match</a:t>
            </a:r>
            <a:r>
              <a:rPr lang="de-DE" dirty="0">
                <a:latin typeface="Lucida Console" charset="0"/>
                <a:ea typeface="Lucida Console" charset="0"/>
                <a:cs typeface="Lucida Console" charset="0"/>
              </a:rPr>
              <a:t>="</a:t>
            </a:r>
            <a:r>
              <a:rPr lang="de-DE" dirty="0" err="1">
                <a:latin typeface="Lucida Console" charset="0"/>
                <a:ea typeface="Lucida Console" charset="0"/>
                <a:cs typeface="Lucida Console" charset="0"/>
              </a:rPr>
              <a:t>element</a:t>
            </a:r>
            <a:r>
              <a:rPr lang="de-DE" dirty="0">
                <a:latin typeface="Lucida Console" charset="0"/>
                <a:ea typeface="Lucida Console" charset="0"/>
                <a:cs typeface="Lucida Console" charset="0"/>
              </a:rPr>
              <a:t>(*,</a:t>
            </a:r>
            <a:r>
              <a:rPr lang="de-DE" dirty="0" err="1">
                <a:latin typeface="Lucida Console" charset="0"/>
                <a:ea typeface="Lucida Console" charset="0"/>
                <a:cs typeface="Lucida Console" charset="0"/>
              </a:rPr>
              <a:t>ps:short-label</a:t>
            </a:r>
            <a:r>
              <a:rPr lang="de-DE" dirty="0">
                <a:latin typeface="Lucida Console" charset="0"/>
                <a:ea typeface="Lucida Console" charset="0"/>
                <a:cs typeface="Lucida Console" charset="0"/>
              </a:rPr>
              <a:t>)" 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dirty="0" smtClean="0">
                <a:latin typeface="Lucida Console" charset="0"/>
                <a:ea typeface="Lucida Console" charset="0"/>
                <a:cs typeface="Lucida Console" charset="0"/>
              </a:rPr>
              <a:t>              </a:t>
            </a:r>
            <a:r>
              <a:rPr lang="de-DE" dirty="0" err="1" smtClean="0">
                <a:latin typeface="Lucida Console" charset="0"/>
                <a:ea typeface="Lucida Console" charset="0"/>
                <a:cs typeface="Lucida Console" charset="0"/>
              </a:rPr>
              <a:t>mode</a:t>
            </a:r>
            <a:r>
              <a:rPr lang="de-DE" dirty="0">
                <a:latin typeface="Lucida Console" charset="0"/>
                <a:ea typeface="Lucida Console" charset="0"/>
                <a:cs typeface="Lucida Console" charset="0"/>
              </a:rPr>
              <a:t>="type</a:t>
            </a:r>
            <a:r>
              <a:rPr lang="de-DE" dirty="0" smtClean="0">
                <a:latin typeface="Lucida Console" charset="0"/>
                <a:ea typeface="Lucida Console" charset="0"/>
                <a:cs typeface="Lucida Console" charset="0"/>
              </a:rPr>
              <a:t>"&gt;</a:t>
            </a:r>
            <a:endParaRPr lang="de-DE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dirty="0" smtClean="0">
                <a:latin typeface="Lucida Console" charset="0"/>
                <a:ea typeface="Lucida Console" charset="0"/>
                <a:cs typeface="Lucida Console" charset="0"/>
              </a:rPr>
              <a:t>  &lt;</a:t>
            </a:r>
            <a:r>
              <a:rPr lang="en-US" dirty="0">
                <a:latin typeface="Lucida Console" charset="0"/>
                <a:ea typeface="Lucida Console" charset="0"/>
                <a:cs typeface="Lucida Console" charset="0"/>
              </a:rPr>
              <a:t>div class="label</a:t>
            </a:r>
            <a:r>
              <a:rPr lang="en-US" dirty="0" smtClean="0">
                <a:latin typeface="Lucida Console" charset="0"/>
                <a:ea typeface="Lucida Console" charset="0"/>
                <a:cs typeface="Lucida Console" charset="0"/>
              </a:rPr>
              <a:t>"&gt;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Lucida Console" charset="0"/>
                <a:ea typeface="Lucida Console" charset="0"/>
                <a:cs typeface="Lucida Console" charset="0"/>
              </a:rPr>
              <a:t> </a:t>
            </a:r>
            <a:r>
              <a:rPr lang="en-US" dirty="0" smtClean="0">
                <a:latin typeface="Lucida Console" charset="0"/>
                <a:ea typeface="Lucida Console" charset="0"/>
                <a:cs typeface="Lucida Console" charset="0"/>
              </a:rPr>
              <a:t>   &lt;</a:t>
            </a:r>
            <a:r>
              <a:rPr lang="en-US" dirty="0" err="1">
                <a:latin typeface="Lucida Console" charset="0"/>
                <a:ea typeface="Lucida Console" charset="0"/>
                <a:cs typeface="Lucida Console" charset="0"/>
              </a:rPr>
              <a:t>xsl:apply-templates</a:t>
            </a:r>
            <a:r>
              <a:rPr lang="en-US" dirty="0">
                <a:latin typeface="Lucida Console" charset="0"/>
                <a:ea typeface="Lucida Console" charset="0"/>
                <a:cs typeface="Lucida Console" charset="0"/>
              </a:rPr>
              <a:t> select="." mode="labels</a:t>
            </a:r>
            <a:r>
              <a:rPr lang="en-US" dirty="0" smtClean="0">
                <a:latin typeface="Lucida Console" charset="0"/>
                <a:ea typeface="Lucida Console" charset="0"/>
                <a:cs typeface="Lucida Console" charset="0"/>
              </a:rPr>
              <a:t>"/&gt;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Lucida Console" charset="0"/>
                <a:ea typeface="Lucida Console" charset="0"/>
                <a:cs typeface="Lucida Console" charset="0"/>
              </a:rPr>
              <a:t> </a:t>
            </a:r>
            <a:r>
              <a:rPr lang="en-US" dirty="0" smtClean="0">
                <a:latin typeface="Lucida Console" charset="0"/>
                <a:ea typeface="Lucida Console" charset="0"/>
                <a:cs typeface="Lucida Console" charset="0"/>
              </a:rPr>
              <a:t> &lt;/</a:t>
            </a:r>
            <a:r>
              <a:rPr lang="en-US" dirty="0">
                <a:latin typeface="Lucida Console" charset="0"/>
                <a:ea typeface="Lucida Console" charset="0"/>
                <a:cs typeface="Lucida Console" charset="0"/>
              </a:rPr>
              <a:t>div</a:t>
            </a:r>
            <a:r>
              <a:rPr lang="en-US" dirty="0" smtClean="0">
                <a:latin typeface="Lucida Console" charset="0"/>
                <a:ea typeface="Lucida Console" charset="0"/>
                <a:cs typeface="Lucida Console" charset="0"/>
              </a:rPr>
              <a:t>&gt;</a:t>
            </a:r>
            <a:endParaRPr lang="en-US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o-RO" dirty="0" smtClean="0">
                <a:latin typeface="Lucida Console" charset="0"/>
                <a:ea typeface="Lucida Console" charset="0"/>
                <a:cs typeface="Lucida Console" charset="0"/>
              </a:rPr>
              <a:t>&lt;/</a:t>
            </a:r>
            <a:r>
              <a:rPr lang="ro-RO" dirty="0" err="1">
                <a:latin typeface="Lucida Console" charset="0"/>
                <a:ea typeface="Lucida Console" charset="0"/>
                <a:cs typeface="Lucida Console" charset="0"/>
              </a:rPr>
              <a:t>xsl:template</a:t>
            </a:r>
            <a:r>
              <a:rPr lang="ro-RO" dirty="0" smtClean="0">
                <a:latin typeface="Lucida Console" charset="0"/>
                <a:ea typeface="Lucida Console" charset="0"/>
                <a:cs typeface="Lucida Console" charset="0"/>
              </a:rPr>
              <a:t>&gt;</a:t>
            </a:r>
          </a:p>
          <a:p>
            <a:pPr marL="0" indent="0">
              <a:spcBef>
                <a:spcPts val="0"/>
              </a:spcBef>
              <a:buNone/>
            </a:pPr>
            <a:endParaRPr lang="ro-RO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dirty="0" smtClean="0">
                <a:latin typeface="Lucida Console" charset="0"/>
                <a:ea typeface="Lucida Console" charset="0"/>
                <a:cs typeface="Lucida Console" charset="0"/>
              </a:rPr>
              <a:t>&lt;</a:t>
            </a:r>
            <a:r>
              <a:rPr lang="en-US" dirty="0" err="1" smtClean="0">
                <a:latin typeface="Lucida Console" charset="0"/>
                <a:ea typeface="Lucida Console" charset="0"/>
                <a:cs typeface="Lucida Console" charset="0"/>
              </a:rPr>
              <a:t>xsl:template</a:t>
            </a:r>
            <a:r>
              <a:rPr lang="en-US" dirty="0" smtClean="0">
                <a:latin typeface="Lucida Console" charset="0"/>
                <a:ea typeface="Lucida Console" charset="0"/>
                <a:cs typeface="Lucida Console" charset="0"/>
              </a:rPr>
              <a:t> </a:t>
            </a:r>
            <a:r>
              <a:rPr lang="en-US" dirty="0">
                <a:latin typeface="Lucida Console" charset="0"/>
                <a:ea typeface="Lucida Console" charset="0"/>
                <a:cs typeface="Lucida Console" charset="0"/>
              </a:rPr>
              <a:t>match="element(*,</a:t>
            </a:r>
            <a:r>
              <a:rPr lang="en-US" dirty="0" err="1">
                <a:latin typeface="Lucida Console" charset="0"/>
                <a:ea typeface="Lucida Console" charset="0"/>
                <a:cs typeface="Lucida Console" charset="0"/>
              </a:rPr>
              <a:t>ps:main-label</a:t>
            </a:r>
            <a:r>
              <a:rPr lang="en-US" dirty="0">
                <a:latin typeface="Lucida Console" charset="0"/>
                <a:ea typeface="Lucida Console" charset="0"/>
                <a:cs typeface="Lucida Console" charset="0"/>
              </a:rPr>
              <a:t>)" </a:t>
            </a:r>
            <a:endParaRPr lang="en-US" dirty="0" smtClean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Lucida Console" charset="0"/>
                <a:ea typeface="Lucida Console" charset="0"/>
                <a:cs typeface="Lucida Console" charset="0"/>
              </a:rPr>
              <a:t> </a:t>
            </a:r>
            <a:r>
              <a:rPr lang="en-US" dirty="0" smtClean="0">
                <a:latin typeface="Lucida Console" charset="0"/>
                <a:ea typeface="Lucida Console" charset="0"/>
                <a:cs typeface="Lucida Console" charset="0"/>
              </a:rPr>
              <a:t>             mode</a:t>
            </a:r>
            <a:r>
              <a:rPr lang="en-US" dirty="0">
                <a:latin typeface="Lucida Console" charset="0"/>
                <a:ea typeface="Lucida Console" charset="0"/>
                <a:cs typeface="Lucida Console" charset="0"/>
              </a:rPr>
              <a:t>="type" priority="3</a:t>
            </a:r>
            <a:r>
              <a:rPr lang="en-US" dirty="0" smtClean="0">
                <a:latin typeface="Lucida Console" charset="0"/>
                <a:ea typeface="Lucida Console" charset="0"/>
                <a:cs typeface="Lucida Console" charset="0"/>
              </a:rPr>
              <a:t>"&gt;</a:t>
            </a:r>
            <a:endParaRPr lang="en-US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dirty="0" smtClean="0">
                <a:latin typeface="Lucida Console" charset="0"/>
                <a:ea typeface="Lucida Console" charset="0"/>
                <a:cs typeface="Lucida Console" charset="0"/>
              </a:rPr>
              <a:t>  &lt;</a:t>
            </a:r>
            <a:r>
              <a:rPr lang="en-US" dirty="0">
                <a:latin typeface="Lucida Console" charset="0"/>
                <a:ea typeface="Lucida Console" charset="0"/>
                <a:cs typeface="Lucida Console" charset="0"/>
              </a:rPr>
              <a:t>div class="main-label"&gt;&lt;</a:t>
            </a:r>
            <a:r>
              <a:rPr lang="en-US" dirty="0" err="1">
                <a:latin typeface="Lucida Console" charset="0"/>
                <a:ea typeface="Lucida Console" charset="0"/>
                <a:cs typeface="Lucida Console" charset="0"/>
              </a:rPr>
              <a:t>xsl:next-match</a:t>
            </a:r>
            <a:r>
              <a:rPr lang="en-US" dirty="0">
                <a:latin typeface="Lucida Console" charset="0"/>
                <a:ea typeface="Lucida Console" charset="0"/>
                <a:cs typeface="Lucida Console" charset="0"/>
              </a:rPr>
              <a:t>/&gt;&lt;/</a:t>
            </a:r>
            <a:r>
              <a:rPr lang="en-US" dirty="0" smtClean="0">
                <a:latin typeface="Lucida Console" charset="0"/>
                <a:ea typeface="Lucida Console" charset="0"/>
                <a:cs typeface="Lucida Console" charset="0"/>
              </a:rPr>
              <a:t>div&gt;</a:t>
            </a:r>
            <a:endParaRPr lang="en-US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dirty="0" smtClean="0">
                <a:latin typeface="Lucida Console" charset="0"/>
                <a:ea typeface="Lucida Console" charset="0"/>
                <a:cs typeface="Lucida Console" charset="0"/>
              </a:rPr>
              <a:t>&lt;/</a:t>
            </a:r>
            <a:r>
              <a:rPr lang="de-DE" dirty="0" err="1" smtClean="0">
                <a:latin typeface="Lucida Console" charset="0"/>
                <a:ea typeface="Lucida Console" charset="0"/>
                <a:cs typeface="Lucida Console" charset="0"/>
              </a:rPr>
              <a:t>xsl:template</a:t>
            </a:r>
            <a:r>
              <a:rPr lang="de-DE" dirty="0" smtClean="0">
                <a:latin typeface="Lucida Console" charset="0"/>
                <a:ea typeface="Lucida Console" charset="0"/>
                <a:cs typeface="Lucida Console" charset="0"/>
              </a:rPr>
              <a:t>&gt;</a:t>
            </a:r>
          </a:p>
          <a:p>
            <a:pPr marL="0" indent="0">
              <a:spcBef>
                <a:spcPts val="0"/>
              </a:spcBef>
              <a:buNone/>
            </a:pPr>
            <a:endParaRPr lang="de-DE" dirty="0" smtClean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Lucida Console" charset="0"/>
                <a:ea typeface="Lucida Console" charset="0"/>
                <a:cs typeface="Lucida Console" charset="0"/>
              </a:rPr>
              <a:t>&lt;</a:t>
            </a:r>
            <a:r>
              <a:rPr lang="en-US" dirty="0" err="1">
                <a:latin typeface="Lucida Console" charset="0"/>
                <a:ea typeface="Lucida Console" charset="0"/>
                <a:cs typeface="Lucida Console" charset="0"/>
              </a:rPr>
              <a:t>xsl:template</a:t>
            </a:r>
            <a:r>
              <a:rPr lang="en-US" dirty="0">
                <a:latin typeface="Lucida Console" charset="0"/>
                <a:ea typeface="Lucida Console" charset="0"/>
                <a:cs typeface="Lucida Console" charset="0"/>
              </a:rPr>
              <a:t> match="element(*,</a:t>
            </a:r>
            <a:r>
              <a:rPr lang="en-US" dirty="0" err="1" smtClean="0">
                <a:latin typeface="Lucida Console" charset="0"/>
                <a:ea typeface="Lucida Console" charset="0"/>
                <a:cs typeface="Lucida Console" charset="0"/>
              </a:rPr>
              <a:t>ps:short-label</a:t>
            </a:r>
            <a:r>
              <a:rPr lang="en-US" dirty="0" smtClean="0">
                <a:latin typeface="Lucida Console" charset="0"/>
                <a:ea typeface="Lucida Console" charset="0"/>
                <a:cs typeface="Lucida Console" charset="0"/>
              </a:rPr>
              <a:t>)”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Lucida Console" charset="0"/>
                <a:ea typeface="Lucida Console" charset="0"/>
                <a:cs typeface="Lucida Console" charset="0"/>
              </a:rPr>
              <a:t> </a:t>
            </a:r>
            <a:r>
              <a:rPr lang="en-US" dirty="0" smtClean="0">
                <a:latin typeface="Lucida Console" charset="0"/>
                <a:ea typeface="Lucida Console" charset="0"/>
                <a:cs typeface="Lucida Console" charset="0"/>
              </a:rPr>
              <a:t>             mode</a:t>
            </a:r>
            <a:r>
              <a:rPr lang="en-US" dirty="0">
                <a:latin typeface="Lucida Console" charset="0"/>
                <a:ea typeface="Lucida Console" charset="0"/>
                <a:cs typeface="Lucida Console" charset="0"/>
              </a:rPr>
              <a:t>="type" priority="3"&gt;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Lucida Console" charset="0"/>
                <a:ea typeface="Lucida Console" charset="0"/>
                <a:cs typeface="Lucida Console" charset="0"/>
              </a:rPr>
              <a:t>  &lt;div class="main-label"&gt;&lt;</a:t>
            </a:r>
            <a:r>
              <a:rPr lang="en-US" dirty="0" err="1">
                <a:latin typeface="Lucida Console" charset="0"/>
                <a:ea typeface="Lucida Console" charset="0"/>
                <a:cs typeface="Lucida Console" charset="0"/>
              </a:rPr>
              <a:t>xsl:next-match</a:t>
            </a:r>
            <a:r>
              <a:rPr lang="en-US" dirty="0">
                <a:latin typeface="Lucida Console" charset="0"/>
                <a:ea typeface="Lucida Console" charset="0"/>
                <a:cs typeface="Lucida Console" charset="0"/>
              </a:rPr>
              <a:t>/&gt;&lt;/div&gt;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dirty="0">
                <a:latin typeface="Lucida Console" charset="0"/>
                <a:ea typeface="Lucida Console" charset="0"/>
                <a:cs typeface="Lucida Console" charset="0"/>
              </a:rPr>
              <a:t>&lt;/</a:t>
            </a:r>
            <a:r>
              <a:rPr lang="de-DE" dirty="0" err="1">
                <a:latin typeface="Lucida Console" charset="0"/>
                <a:ea typeface="Lucida Console" charset="0"/>
                <a:cs typeface="Lucida Console" charset="0"/>
              </a:rPr>
              <a:t>xsl:template</a:t>
            </a:r>
            <a:r>
              <a:rPr lang="de-DE" dirty="0" smtClean="0">
                <a:latin typeface="Lucida Console" charset="0"/>
                <a:ea typeface="Lucida Console" charset="0"/>
                <a:cs typeface="Lucida Console" charset="0"/>
              </a:rPr>
              <a:t>&gt;</a:t>
            </a:r>
            <a:endParaRPr lang="de-DE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de-DE" dirty="0">
              <a:latin typeface="Lucida Console" charset="0"/>
              <a:ea typeface="Lucida Console" charset="0"/>
              <a:cs typeface="Lucida Console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D156D-23A4-F34B-8788-C16A1658D3C1}" type="datetime1">
              <a:rPr lang="en-US" smtClean="0"/>
              <a:t>8/14/17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@mathling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6357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Mechanics: Concrete Syntax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XSLT for ordering feeds to</a:t>
            </a:r>
          </a:p>
          <a:p>
            <a:r>
              <a:rPr lang="en-US" dirty="0" smtClean="0"/>
              <a:t>XSLT to map to HTML with class/id attributes</a:t>
            </a:r>
          </a:p>
          <a:p>
            <a:pPr lvl="1"/>
            <a:r>
              <a:rPr lang="en-US" dirty="0" smtClean="0"/>
              <a:t>Use modes to order from generic to specific </a:t>
            </a:r>
          </a:p>
          <a:p>
            <a:pPr lvl="2"/>
            <a:r>
              <a:rPr lang="en-US" dirty="0" smtClean="0"/>
              <a:t>Makes sure inner attributes are most specific</a:t>
            </a:r>
          </a:p>
          <a:p>
            <a:pPr lvl="2"/>
            <a:r>
              <a:rPr lang="en-US" dirty="0" smtClean="0"/>
              <a:t>grouping =&gt; separators =&gt; case =&gt; type =&gt; label</a:t>
            </a:r>
          </a:p>
          <a:p>
            <a:pPr lvl="1"/>
            <a:r>
              <a:rPr lang="en-US" dirty="0"/>
              <a:t>c</a:t>
            </a:r>
            <a:r>
              <a:rPr lang="en-US" dirty="0" smtClean="0"/>
              <a:t>lass attributes for each type, case, abstract geometry box type, box case</a:t>
            </a:r>
          </a:p>
          <a:p>
            <a:pPr lvl="1"/>
            <a:r>
              <a:rPr lang="en-US" dirty="0" smtClean="0"/>
              <a:t>id attributes for each labelled type</a:t>
            </a:r>
          </a:p>
          <a:p>
            <a:pPr lvl="1"/>
            <a:r>
              <a:rPr lang="en-US" dirty="0" smtClean="0"/>
              <a:t>Match patterns</a:t>
            </a:r>
          </a:p>
          <a:p>
            <a:pPr lvl="2"/>
            <a:r>
              <a:rPr lang="en-US" dirty="0" smtClean="0"/>
              <a:t>/ for affective marks</a:t>
            </a:r>
          </a:p>
          <a:p>
            <a:pPr lvl="2"/>
            <a:r>
              <a:rPr lang="en-US" dirty="0" smtClean="0"/>
              <a:t>element(*,</a:t>
            </a:r>
            <a:r>
              <a:rPr lang="en-US" dirty="0" err="1" smtClean="0"/>
              <a:t>typename</a:t>
            </a:r>
            <a:r>
              <a:rPr lang="en-US" dirty="0" smtClean="0"/>
              <a:t>) for coherency marks, type marks, identifying marks</a:t>
            </a:r>
          </a:p>
          <a:p>
            <a:pPr lvl="2"/>
            <a:r>
              <a:rPr lang="en-US" dirty="0" err="1" smtClean="0"/>
              <a:t>elementname</a:t>
            </a:r>
            <a:r>
              <a:rPr lang="en-US" dirty="0" smtClean="0"/>
              <a:t> for case marks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D156D-23A4-F34B-8788-C16A1658D3C1}" type="datetime1">
              <a:rPr lang="en-US" smtClean="0"/>
              <a:t>8/14/17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@mathling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3871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Mechanics: Concrete Syntax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CSS to apply specific mechanisms</a:t>
            </a:r>
          </a:p>
          <a:p>
            <a:pPr lvl="1"/>
            <a:r>
              <a:rPr lang="en-US" dirty="0" smtClean="0"/>
              <a:t>CSS selectors</a:t>
            </a:r>
          </a:p>
          <a:p>
            <a:pPr lvl="2"/>
            <a:r>
              <a:rPr lang="en-US" dirty="0" smtClean="0"/>
              <a:t>.class for affective, labels, types, grouping</a:t>
            </a:r>
          </a:p>
          <a:p>
            <a:pPr lvl="2"/>
            <a:r>
              <a:rPr lang="en-US" dirty="0" smtClean="0"/>
              <a:t>.class &gt; .child for case</a:t>
            </a:r>
          </a:p>
          <a:p>
            <a:pPr lvl="2"/>
            <a:r>
              <a:rPr lang="en-US" dirty="0" smtClean="0"/>
              <a:t>.class + .class for list separators</a:t>
            </a:r>
          </a:p>
          <a:p>
            <a:pPr lvl="2"/>
            <a:r>
              <a:rPr lang="en-US" dirty="0" smtClean="0"/>
              <a:t>.class &gt; .child or .class &gt; * for other separators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D156D-23A4-F34B-8788-C16A1658D3C1}" type="datetime1">
              <a:rPr lang="en-US" smtClean="0"/>
              <a:t>8/14/17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@mathling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68818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Wee Example: Rendered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EA674-7320-974B-B0D1-C055C86FBD27}" type="datetime1">
              <a:rPr lang="en-US" smtClean="0"/>
              <a:t>8/14/17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@mathling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36</a:t>
            </a:fld>
            <a:endParaRPr lang="en-US" dirty="0"/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1867" y="1817688"/>
            <a:ext cx="6250092" cy="4094162"/>
          </a:xfrm>
        </p:spPr>
      </p:pic>
    </p:spTree>
    <p:extLst>
      <p:ext uri="{BB962C8B-B14F-4D97-AF65-F5344CB8AC3E}">
        <p14:creationId xmlns:p14="http://schemas.microsoft.com/office/powerpoint/2010/main" val="728164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Analysis: Consistency of Scale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EA674-7320-974B-B0D1-C055C86FBD27}" type="datetime1">
              <a:rPr lang="en-US" smtClean="0"/>
              <a:t>8/14/17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@mathling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37</a:t>
            </a:fld>
            <a:endParaRPr lang="en-US" dirty="0"/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1867" y="1817688"/>
            <a:ext cx="6250092" cy="4094162"/>
          </a:xfrm>
        </p:spPr>
      </p:pic>
      <p:sp>
        <p:nvSpPr>
          <p:cNvPr id="9" name="TextBox 8"/>
          <p:cNvSpPr txBox="1"/>
          <p:nvPr/>
        </p:nvSpPr>
        <p:spPr>
          <a:xfrm>
            <a:off x="785191" y="1967948"/>
            <a:ext cx="2584174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Font weight/size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0" name="Straight Arrow Connector 9"/>
          <p:cNvCxnSpPr>
            <a:stCxn id="9" idx="3"/>
          </p:cNvCxnSpPr>
          <p:nvPr/>
        </p:nvCxnSpPr>
        <p:spPr>
          <a:xfrm flipV="1">
            <a:off x="3369365" y="1967948"/>
            <a:ext cx="655983" cy="18466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9" idx="3"/>
          </p:cNvCxnSpPr>
          <p:nvPr/>
        </p:nvCxnSpPr>
        <p:spPr>
          <a:xfrm>
            <a:off x="3369365" y="2152614"/>
            <a:ext cx="655983" cy="72642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9" idx="3"/>
          </p:cNvCxnSpPr>
          <p:nvPr/>
        </p:nvCxnSpPr>
        <p:spPr>
          <a:xfrm>
            <a:off x="3369365" y="2152614"/>
            <a:ext cx="552502" cy="149298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8879872" y="1335844"/>
            <a:ext cx="2584174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Spacing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5" name="Straight Arrow Connector 14"/>
          <p:cNvCxnSpPr>
            <a:stCxn id="14" idx="2"/>
          </p:cNvCxnSpPr>
          <p:nvPr/>
        </p:nvCxnSpPr>
        <p:spPr>
          <a:xfrm flipH="1">
            <a:off x="8378687" y="1705176"/>
            <a:ext cx="1793272" cy="314479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14" idx="2"/>
          </p:cNvCxnSpPr>
          <p:nvPr/>
        </p:nvCxnSpPr>
        <p:spPr>
          <a:xfrm flipH="1">
            <a:off x="7722704" y="1705176"/>
            <a:ext cx="2449255" cy="237823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888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Analysis: Type Mechanism Variety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EA674-7320-974B-B0D1-C055C86FBD27}" type="datetime1">
              <a:rPr lang="en-US" smtClean="0"/>
              <a:t>8/14/17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@mathling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38</a:t>
            </a:fld>
            <a:endParaRPr lang="en-US" dirty="0"/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1867" y="1817688"/>
            <a:ext cx="6250092" cy="4094162"/>
          </a:xfrm>
        </p:spPr>
      </p:pic>
      <p:sp>
        <p:nvSpPr>
          <p:cNvPr id="9" name="TextBox 8"/>
          <p:cNvSpPr txBox="1"/>
          <p:nvPr/>
        </p:nvSpPr>
        <p:spPr>
          <a:xfrm>
            <a:off x="902485" y="1967948"/>
            <a:ext cx="1492844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mtClean="0">
                <a:solidFill>
                  <a:srgbClr val="FF0000"/>
                </a:solidFill>
              </a:rPr>
              <a:t>Intonation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0" name="Straight Arrow Connector 9"/>
          <p:cNvCxnSpPr>
            <a:stCxn id="9" idx="3"/>
          </p:cNvCxnSpPr>
          <p:nvPr/>
        </p:nvCxnSpPr>
        <p:spPr>
          <a:xfrm flipV="1">
            <a:off x="2395329" y="1967948"/>
            <a:ext cx="1630019" cy="18466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9" idx="3"/>
          </p:cNvCxnSpPr>
          <p:nvPr/>
        </p:nvCxnSpPr>
        <p:spPr>
          <a:xfrm>
            <a:off x="2395329" y="2152614"/>
            <a:ext cx="1757657" cy="6656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0171959" y="1223865"/>
            <a:ext cx="870415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mtClean="0">
                <a:solidFill>
                  <a:srgbClr val="FF0000"/>
                </a:solidFill>
              </a:rPr>
              <a:t>Lining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5" name="Straight Arrow Connector 14"/>
          <p:cNvCxnSpPr>
            <a:stCxn id="19" idx="3"/>
          </p:cNvCxnSpPr>
          <p:nvPr/>
        </p:nvCxnSpPr>
        <p:spPr>
          <a:xfrm>
            <a:off x="2395330" y="4210776"/>
            <a:ext cx="2484783" cy="9286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14" idx="2"/>
          </p:cNvCxnSpPr>
          <p:nvPr/>
        </p:nvCxnSpPr>
        <p:spPr>
          <a:xfrm flipH="1">
            <a:off x="10098157" y="1593197"/>
            <a:ext cx="509010" cy="55941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902485" y="4026110"/>
            <a:ext cx="1492845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mtClean="0">
                <a:solidFill>
                  <a:srgbClr val="FF0000"/>
                </a:solidFill>
              </a:rPr>
              <a:t>Adjoinment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384852" y="2884030"/>
            <a:ext cx="1368288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Positional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31" name="Straight Arrow Connector 30"/>
          <p:cNvCxnSpPr>
            <a:stCxn id="28" idx="3"/>
          </p:cNvCxnSpPr>
          <p:nvPr/>
        </p:nvCxnSpPr>
        <p:spPr>
          <a:xfrm flipV="1">
            <a:off x="2753140" y="2564296"/>
            <a:ext cx="3359425" cy="5044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10021844" y="3565752"/>
            <a:ext cx="1492845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Unmarked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35" name="Straight Arrow Connector 34"/>
          <p:cNvCxnSpPr>
            <a:stCxn id="34" idx="1"/>
          </p:cNvCxnSpPr>
          <p:nvPr/>
        </p:nvCxnSpPr>
        <p:spPr>
          <a:xfrm flipH="1">
            <a:off x="9332843" y="3750418"/>
            <a:ext cx="689001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095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Analysis: </a:t>
            </a:r>
            <a:r>
              <a:rPr lang="en-US" dirty="0" err="1" smtClean="0"/>
              <a:t>Adjoinment</a:t>
            </a:r>
            <a:r>
              <a:rPr lang="en-US" dirty="0" smtClean="0"/>
              <a:t> inconsistency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EA674-7320-974B-B0D1-C055C86FBD27}" type="datetime1">
              <a:rPr lang="en-US" smtClean="0"/>
              <a:t>8/14/17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@mathling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39</a:t>
            </a:fld>
            <a:endParaRPr lang="en-US" dirty="0"/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1867" y="1817688"/>
            <a:ext cx="6250092" cy="4094162"/>
          </a:xfrm>
        </p:spPr>
      </p:pic>
      <p:cxnSp>
        <p:nvCxnSpPr>
          <p:cNvPr id="15" name="Straight Arrow Connector 14"/>
          <p:cNvCxnSpPr>
            <a:stCxn id="19" idx="3"/>
          </p:cNvCxnSpPr>
          <p:nvPr/>
        </p:nvCxnSpPr>
        <p:spPr>
          <a:xfrm>
            <a:off x="2395330" y="4210776"/>
            <a:ext cx="2484783" cy="9286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902485" y="4026110"/>
            <a:ext cx="1492845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Type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905068" y="2173944"/>
            <a:ext cx="1368288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Case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31" name="Straight Arrow Connector 30"/>
          <p:cNvCxnSpPr>
            <a:stCxn id="28" idx="3"/>
          </p:cNvCxnSpPr>
          <p:nvPr/>
        </p:nvCxnSpPr>
        <p:spPr>
          <a:xfrm>
            <a:off x="3273356" y="2358610"/>
            <a:ext cx="3125855" cy="24395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28" idx="3"/>
          </p:cNvCxnSpPr>
          <p:nvPr/>
        </p:nvCxnSpPr>
        <p:spPr>
          <a:xfrm>
            <a:off x="3273356" y="2358610"/>
            <a:ext cx="3405740" cy="36933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8753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Lessons Learned: Evolution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Design with change in mind</a:t>
            </a:r>
          </a:p>
          <a:p>
            <a:r>
              <a:rPr lang="en-US" dirty="0" smtClean="0"/>
              <a:t>Discrete mini-rules</a:t>
            </a:r>
          </a:p>
          <a:p>
            <a:r>
              <a:rPr lang="en-US" dirty="0" smtClean="0"/>
              <a:t>Avoid repetition </a:t>
            </a:r>
          </a:p>
          <a:p>
            <a:r>
              <a:rPr lang="en-US" dirty="0" smtClean="0"/>
              <a:t>Language versioning is a form of language translation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D156D-23A4-F34B-8788-C16A1658D3C1}" type="datetime1">
              <a:rPr lang="en-US" smtClean="0"/>
              <a:t>8/14/17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@mathling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5771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Analysis: Lining Inconsistency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EA674-7320-974B-B0D1-C055C86FBD27}" type="datetime1">
              <a:rPr lang="en-US" smtClean="0"/>
              <a:t>8/14/17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@mathling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40</a:t>
            </a:fld>
            <a:endParaRPr lang="en-US" dirty="0"/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1867" y="1817688"/>
            <a:ext cx="6250092" cy="4094162"/>
          </a:xfrm>
        </p:spPr>
      </p:pic>
      <p:sp>
        <p:nvSpPr>
          <p:cNvPr id="14" name="TextBox 13"/>
          <p:cNvSpPr txBox="1"/>
          <p:nvPr/>
        </p:nvSpPr>
        <p:spPr>
          <a:xfrm>
            <a:off x="10171959" y="1223865"/>
            <a:ext cx="870415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Type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5" name="Straight Arrow Connector 14"/>
          <p:cNvCxnSpPr>
            <a:stCxn id="19" idx="3"/>
          </p:cNvCxnSpPr>
          <p:nvPr/>
        </p:nvCxnSpPr>
        <p:spPr>
          <a:xfrm>
            <a:off x="3486659" y="4162505"/>
            <a:ext cx="1781079" cy="57606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14" idx="2"/>
          </p:cNvCxnSpPr>
          <p:nvPr/>
        </p:nvCxnSpPr>
        <p:spPr>
          <a:xfrm flipH="1">
            <a:off x="10098157" y="1593197"/>
            <a:ext cx="509010" cy="55941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993814" y="3977839"/>
            <a:ext cx="1492845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mtClean="0">
                <a:solidFill>
                  <a:srgbClr val="FF0000"/>
                </a:solidFill>
              </a:rPr>
              <a:t>Separator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806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Analysis of Notation as a System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Consistency of scale</a:t>
            </a:r>
          </a:p>
          <a:p>
            <a:pPr lvl="1"/>
            <a:r>
              <a:rPr lang="en-US" dirty="0" smtClean="0"/>
              <a:t>Bigger units =&gt; bigger labels, larger separators</a:t>
            </a:r>
          </a:p>
          <a:p>
            <a:r>
              <a:rPr lang="en-US" dirty="0" smtClean="0"/>
              <a:t>Type mark variability in mechanisms</a:t>
            </a:r>
          </a:p>
          <a:p>
            <a:pPr lvl="1"/>
            <a:r>
              <a:rPr lang="en-US" dirty="0" smtClean="0"/>
              <a:t>Lexical intonations (contact-info, description)</a:t>
            </a:r>
          </a:p>
          <a:p>
            <a:pPr lvl="1"/>
            <a:r>
              <a:rPr lang="en-US" dirty="0" smtClean="0"/>
              <a:t>Linings (store-info)</a:t>
            </a:r>
          </a:p>
          <a:p>
            <a:pPr lvl="1"/>
            <a:r>
              <a:rPr lang="en-US" dirty="0" err="1" smtClean="0"/>
              <a:t>Adjoinment</a:t>
            </a:r>
            <a:r>
              <a:rPr lang="en-US" dirty="0" smtClean="0"/>
              <a:t> (price)</a:t>
            </a:r>
          </a:p>
          <a:p>
            <a:pPr lvl="1"/>
            <a:r>
              <a:rPr lang="en-US" dirty="0" smtClean="0"/>
              <a:t>Unmarked (group, item)</a:t>
            </a:r>
          </a:p>
          <a:p>
            <a:r>
              <a:rPr lang="en-US" dirty="0" err="1" smtClean="0"/>
              <a:t>Adjoinment</a:t>
            </a:r>
            <a:r>
              <a:rPr lang="en-US" dirty="0" smtClean="0"/>
              <a:t> for case marks, except for one (price)</a:t>
            </a:r>
          </a:p>
          <a:p>
            <a:r>
              <a:rPr lang="en-US" dirty="0" smtClean="0"/>
              <a:t>Lining for one separator, not others; other use is type mark</a:t>
            </a:r>
          </a:p>
          <a:p>
            <a:pPr lvl="1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EA674-7320-974B-B0D1-C055C86FBD27}" type="datetime1">
              <a:rPr lang="en-US" smtClean="0"/>
              <a:t>8/14/17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@mathling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28077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Quo Vadis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Useful conceptual tools</a:t>
            </a:r>
          </a:p>
          <a:p>
            <a:pPr lvl="1"/>
            <a:r>
              <a:rPr lang="en-US" dirty="0" smtClean="0"/>
              <a:t>Notations as systems</a:t>
            </a:r>
          </a:p>
          <a:p>
            <a:pPr lvl="1"/>
            <a:r>
              <a:rPr lang="en-US" dirty="0" smtClean="0"/>
              <a:t>A taxonomy of mechanisms, just to order the swirling chaos</a:t>
            </a:r>
          </a:p>
          <a:p>
            <a:pPr lvl="1"/>
            <a:r>
              <a:rPr lang="en-US" dirty="0" smtClean="0"/>
              <a:t>Distinguishing abstract geometry from concrete geometry</a:t>
            </a:r>
          </a:p>
          <a:p>
            <a:pPr lvl="1"/>
            <a:r>
              <a:rPr lang="en-US" dirty="0" smtClean="0"/>
              <a:t>Fractures as a general concept</a:t>
            </a:r>
          </a:p>
          <a:p>
            <a:r>
              <a:rPr lang="en-US" dirty="0" smtClean="0"/>
              <a:t>Less is more? Or less is less?</a:t>
            </a:r>
          </a:p>
          <a:p>
            <a:pPr lvl="1"/>
            <a:r>
              <a:rPr lang="en-US" dirty="0" smtClean="0"/>
              <a:t>Is </a:t>
            </a:r>
            <a:r>
              <a:rPr lang="en-US" dirty="0" err="1" smtClean="0"/>
              <a:t>element~element</a:t>
            </a:r>
            <a:r>
              <a:rPr lang="en-US" dirty="0" smtClean="0"/>
              <a:t> speaking to an important marking function?</a:t>
            </a:r>
          </a:p>
          <a:p>
            <a:pPr lvl="1"/>
            <a:r>
              <a:rPr lang="en-US" dirty="0" smtClean="0"/>
              <a:t>Temporal dimension in marking mechanisms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D156D-23A4-F34B-8788-C16A1658D3C1}" type="datetime1">
              <a:rPr lang="en-US" smtClean="0"/>
              <a:t>8/14/17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@mathling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2996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D156D-23A4-F34B-8788-C16A1658D3C1}" type="datetime1">
              <a:rPr lang="en-US" smtClean="0"/>
              <a:t>8/14/17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@mathling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43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145932" y="2782111"/>
            <a:ext cx="22665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Discuss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281973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Marking Functions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9924701"/>
              </p:ext>
            </p:extLst>
          </p:nvPr>
        </p:nvGraphicFramePr>
        <p:xfrm>
          <a:off x="2589213" y="1817688"/>
          <a:ext cx="7772399" cy="3977640"/>
        </p:xfrm>
        <a:graphic>
          <a:graphicData uri="http://schemas.openxmlformats.org/drawingml/2006/table">
            <a:tbl>
              <a:tblPr bandRow="1">
                <a:tableStyleId>{073A0DAA-6AF3-43AB-8588-CEC1D06C72B9}</a:tableStyleId>
              </a:tblPr>
              <a:tblGrid>
                <a:gridCol w="1447766"/>
                <a:gridCol w="1459149"/>
                <a:gridCol w="4865484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Identifying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Label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XSLT match</a:t>
                      </a:r>
                      <a:r>
                        <a:rPr lang="en-US" baseline="0" dirty="0" smtClean="0"/>
                        <a:t> type =&gt; id attribute; counter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Reference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XSLT</a:t>
                      </a:r>
                      <a:r>
                        <a:rPr lang="en-US" baseline="0" dirty="0" smtClean="0"/>
                        <a:t> =&gt; </a:t>
                      </a:r>
                      <a:r>
                        <a:rPr lang="en-US" baseline="0" dirty="0" err="1" smtClean="0"/>
                        <a:t>href</a:t>
                      </a:r>
                      <a:r>
                        <a:rPr lang="en-US" baseline="0" dirty="0" smtClean="0"/>
                        <a:t> attribute; lookup id; counter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Structural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Type mark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XSLT match type =&gt;</a:t>
                      </a:r>
                      <a:r>
                        <a:rPr lang="en-US" baseline="0" dirty="0" smtClean="0"/>
                        <a:t> class attribute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Case mark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XSLT match element</a:t>
                      </a:r>
                      <a:r>
                        <a:rPr lang="en-US" baseline="0" dirty="0" smtClean="0"/>
                        <a:t> =&gt; class attribute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Coherency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Separator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XSLT</a:t>
                      </a:r>
                      <a:r>
                        <a:rPr lang="en-US" baseline="0" dirty="0" smtClean="0"/>
                        <a:t> match type =&gt; class attribute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Binder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XSLT match type =&gt; class attribute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Affective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XSLT match root</a:t>
                      </a:r>
                      <a:r>
                        <a:rPr lang="en-US" baseline="0" dirty="0" smtClean="0"/>
                        <a:t> element =&gt; class attribute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D156D-23A4-F34B-8788-C16A1658D3C1}" type="datetime1">
              <a:rPr lang="en-US" smtClean="0"/>
              <a:t>8/14/17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@mathling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44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74495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Punctive</a:t>
            </a:r>
            <a:r>
              <a:rPr lang="en-US" dirty="0" smtClean="0"/>
              <a:t> Mechanisms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9037745"/>
              </p:ext>
            </p:extLst>
          </p:nvPr>
        </p:nvGraphicFramePr>
        <p:xfrm>
          <a:off x="2589213" y="1817688"/>
          <a:ext cx="7772399" cy="1112520"/>
        </p:xfrm>
        <a:graphic>
          <a:graphicData uri="http://schemas.openxmlformats.org/drawingml/2006/table">
            <a:tbl>
              <a:tblPr bandRow="1">
                <a:tableStyleId>{073A0DAA-6AF3-43AB-8588-CEC1D06C72B9}</a:tableStyleId>
              </a:tblPr>
              <a:tblGrid>
                <a:gridCol w="2234416"/>
                <a:gridCol w="553798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Insertion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XSLT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Adjoinment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XSLT or CSS ::before/::after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Lining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CSS</a:t>
                      </a:r>
                      <a:r>
                        <a:rPr lang="en-US" baseline="0" dirty="0" smtClean="0"/>
                        <a:t> outline et al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D156D-23A4-F34B-8788-C16A1658D3C1}" type="datetime1">
              <a:rPr lang="en-US" smtClean="0"/>
              <a:t>8/14/17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@mathling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45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65782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Prosodic Mechanisms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30861801"/>
              </p:ext>
            </p:extLst>
          </p:nvPr>
        </p:nvGraphicFramePr>
        <p:xfrm>
          <a:off x="2589213" y="1817688"/>
          <a:ext cx="7772399" cy="1483360"/>
        </p:xfrm>
        <a:graphic>
          <a:graphicData uri="http://schemas.openxmlformats.org/drawingml/2006/table">
            <a:tbl>
              <a:tblPr bandRow="1">
                <a:tableStyleId>{073A0DAA-6AF3-43AB-8588-CEC1D06C72B9}</a:tableStyleId>
              </a:tblPr>
              <a:tblGrid>
                <a:gridCol w="2507272"/>
                <a:gridCol w="5265127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Lexical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XSLT functions, CSS text-transform</a:t>
                      </a:r>
                      <a:r>
                        <a:rPr lang="en-US" baseline="0" dirty="0" smtClean="0"/>
                        <a:t> etc.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Intonational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CSS</a:t>
                      </a:r>
                      <a:r>
                        <a:rPr lang="en-US" baseline="0" dirty="0" smtClean="0"/>
                        <a:t> font et al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Positional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Various CSS properties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Functions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XSLT functions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D156D-23A4-F34B-8788-C16A1658D3C1}" type="datetime1">
              <a:rPr lang="en-US" smtClean="0"/>
              <a:t>8/14/17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@mathling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46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9534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Relational Mechanisms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61258119"/>
              </p:ext>
            </p:extLst>
          </p:nvPr>
        </p:nvGraphicFramePr>
        <p:xfrm>
          <a:off x="2589213" y="1817688"/>
          <a:ext cx="7772399" cy="1112520"/>
        </p:xfrm>
        <a:graphic>
          <a:graphicData uri="http://schemas.openxmlformats.org/drawingml/2006/table">
            <a:tbl>
              <a:tblPr bandRow="1">
                <a:tableStyleId>{073A0DAA-6AF3-43AB-8588-CEC1D06C72B9}</a:tableStyleId>
              </a:tblPr>
              <a:tblGrid>
                <a:gridCol w="2387292"/>
                <a:gridCol w="5385107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Placement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CSS properties</a:t>
                      </a:r>
                      <a:r>
                        <a:rPr lang="en-US" baseline="0" dirty="0" smtClean="0"/>
                        <a:t> on box class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Ordering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XSLT pre-step, CSS flex item order</a:t>
                      </a:r>
                      <a:r>
                        <a:rPr lang="en-US" baseline="0" dirty="0" smtClean="0"/>
                        <a:t> property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Rebinding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CSS (indirectly)</a:t>
                      </a:r>
                      <a:r>
                        <a:rPr lang="en-US" baseline="0" dirty="0" smtClean="0"/>
                        <a:t> e.g. page-break-after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D156D-23A4-F34B-8788-C16A1658D3C1}" type="datetime1">
              <a:rPr lang="en-US" smtClean="0"/>
              <a:t>8/14/17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@mathling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47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31540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Zeroing Mechanisms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40126262"/>
              </p:ext>
            </p:extLst>
          </p:nvPr>
        </p:nvGraphicFramePr>
        <p:xfrm>
          <a:off x="2589213" y="1817688"/>
          <a:ext cx="7772399" cy="741680"/>
        </p:xfrm>
        <a:graphic>
          <a:graphicData uri="http://schemas.openxmlformats.org/drawingml/2006/table">
            <a:tbl>
              <a:tblPr bandRow="1">
                <a:tableStyleId>{073A0DAA-6AF3-43AB-8588-CEC1D06C72B9}</a:tableStyleId>
              </a:tblPr>
              <a:tblGrid>
                <a:gridCol w="2537935"/>
                <a:gridCol w="5234464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Deletion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XSLT, CSS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display:none</a:t>
                      </a:r>
                      <a:r>
                        <a:rPr lang="en-US" baseline="0" dirty="0" smtClean="0"/>
                        <a:t> or </a:t>
                      </a:r>
                      <a:r>
                        <a:rPr lang="en-US" baseline="0" dirty="0" err="1" smtClean="0"/>
                        <a:t>visibility:hidden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Cancellation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XSLT,</a:t>
                      </a:r>
                      <a:r>
                        <a:rPr lang="en-US" baseline="0" dirty="0" smtClean="0"/>
                        <a:t> CSS :empty selector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D156D-23A4-F34B-8788-C16A1658D3C1}" type="datetime1">
              <a:rPr lang="en-US" smtClean="0"/>
              <a:t>8/14/17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@mathling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48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20799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Lessons Learned: Separation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Abstract syntax from concrete syntax</a:t>
            </a:r>
            <a:endParaRPr lang="en-US" dirty="0"/>
          </a:p>
          <a:p>
            <a:r>
              <a:rPr lang="en-US" dirty="0" smtClean="0"/>
              <a:t>Abstract </a:t>
            </a:r>
            <a:r>
              <a:rPr lang="en-US" dirty="0"/>
              <a:t>geometry vs concrete </a:t>
            </a:r>
            <a:r>
              <a:rPr lang="en-US" dirty="0" smtClean="0"/>
              <a:t>geometry</a:t>
            </a:r>
          </a:p>
          <a:p>
            <a:r>
              <a:rPr lang="en-US" dirty="0" smtClean="0"/>
              <a:t>Type from role</a:t>
            </a:r>
          </a:p>
          <a:p>
            <a:pPr marL="342900" lvl="1" indent="-342900"/>
            <a:r>
              <a:rPr lang="en-US" sz="1800" dirty="0" smtClean="0"/>
              <a:t>Grammar-organizing rules from </a:t>
            </a:r>
            <a:r>
              <a:rPr lang="en-US" sz="1800" dirty="0"/>
              <a:t>structure-generating </a:t>
            </a:r>
            <a:r>
              <a:rPr lang="en-US" sz="1800" dirty="0" smtClean="0"/>
              <a:t>rules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D156D-23A4-F34B-8788-C16A1658D3C1}" type="datetime1">
              <a:rPr lang="en-US" smtClean="0"/>
              <a:t>8/14/17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@mathling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8217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Lessons Learned: Purpose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Presentation </a:t>
            </a:r>
            <a:r>
              <a:rPr lang="en-US" dirty="0"/>
              <a:t>widgets have a </a:t>
            </a:r>
            <a:r>
              <a:rPr lang="en-US" dirty="0" smtClean="0"/>
              <a:t>purpose: indicate underlying abstract syntax relationships</a:t>
            </a:r>
          </a:p>
          <a:p>
            <a:pPr lvl="1"/>
            <a:r>
              <a:rPr lang="en-US" dirty="0" smtClean="0"/>
              <a:t>Define </a:t>
            </a:r>
            <a:r>
              <a:rPr lang="en-US" dirty="0"/>
              <a:t>taxonomy of concrete syntax </a:t>
            </a:r>
            <a:r>
              <a:rPr lang="en-US" dirty="0" smtClean="0"/>
              <a:t>functions, tied to AS/AG relationships</a:t>
            </a:r>
            <a:endParaRPr lang="en-US" dirty="0"/>
          </a:p>
          <a:p>
            <a:pPr lvl="1"/>
            <a:r>
              <a:rPr lang="en-US" dirty="0"/>
              <a:t>Define taxonomy of concrete syntax </a:t>
            </a:r>
            <a:r>
              <a:rPr lang="en-US" dirty="0" smtClean="0"/>
              <a:t>mechanisms</a:t>
            </a:r>
          </a:p>
          <a:p>
            <a:r>
              <a:rPr lang="en-US" dirty="0" smtClean="0"/>
              <a:t>System of rules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D156D-23A4-F34B-8788-C16A1658D3C1}" type="datetime1">
              <a:rPr lang="en-US" smtClean="0"/>
              <a:t>8/14/17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@mathling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3824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593197"/>
            <a:ext cx="8915400" cy="4318025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de-DE" sz="1400" dirty="0">
                <a:solidFill>
                  <a:srgbClr val="000000"/>
                </a:solidFill>
                <a:latin typeface="Lucida Console" charset="0"/>
                <a:ea typeface="Lucida Console" charset="0"/>
                <a:cs typeface="Lucida Console" charset="0"/>
              </a:rPr>
              <a:t> BASE TEXT (CONTENT</a:t>
            </a:r>
            <a:r>
              <a:rPr lang="de-DE" sz="1400" dirty="0" smtClean="0">
                <a:solidFill>
                  <a:srgbClr val="000000"/>
                </a:solidFill>
                <a:latin typeface="Lucida Console" charset="0"/>
                <a:ea typeface="Lucida Console" charset="0"/>
                <a:cs typeface="Lucida Console" charset="0"/>
              </a:rPr>
              <a:t>)</a:t>
            </a:r>
            <a:r>
              <a:rPr lang="de-DE" sz="1400" dirty="0">
                <a:solidFill>
                  <a:srgbClr val="000000"/>
                </a:solidFill>
                <a:latin typeface="Lucida Console" charset="0"/>
                <a:ea typeface="Lucida Console" charset="0"/>
                <a:cs typeface="Lucida Console" charset="0"/>
              </a:rPr>
              <a:t> </a:t>
            </a:r>
            <a:r>
              <a:rPr lang="de-DE" sz="1400" dirty="0" smtClean="0">
                <a:solidFill>
                  <a:srgbClr val="000000"/>
                </a:solidFill>
                <a:latin typeface="Lucida Console" charset="0"/>
                <a:ea typeface="Lucida Console" charset="0"/>
                <a:cs typeface="Lucida Console" charset="0"/>
              </a:rPr>
              <a:t>⟲ </a:t>
            </a:r>
            <a:r>
              <a:rPr lang="de-DE" sz="1400" dirty="0" err="1" smtClean="0">
                <a:solidFill>
                  <a:srgbClr val="000000"/>
                </a:solidFill>
                <a:latin typeface="Lucida Console" charset="0"/>
                <a:ea typeface="Lucida Console" charset="0"/>
                <a:cs typeface="Lucida Console" charset="0"/>
              </a:rPr>
              <a:t>rethink</a:t>
            </a:r>
            <a:endParaRPr lang="de-DE" sz="14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sz="1400" dirty="0">
                <a:solidFill>
                  <a:srgbClr val="000000"/>
                </a:solidFill>
                <a:latin typeface="Lucida Console" charset="0"/>
                <a:ea typeface="Lucida Console" charset="0"/>
                <a:cs typeface="Lucida Console" charset="0"/>
              </a:rPr>
              <a:t> </a:t>
            </a:r>
            <a:r>
              <a:rPr lang="de-DE" sz="1400" dirty="0" smtClean="0">
                <a:solidFill>
                  <a:srgbClr val="000000"/>
                </a:solidFill>
                <a:latin typeface="Lucida Console" charset="0"/>
                <a:ea typeface="Lucida Console" charset="0"/>
                <a:cs typeface="Lucida Console" charset="0"/>
              </a:rPr>
              <a:t>        </a:t>
            </a:r>
            <a:r>
              <a:rPr lang="de-DE" sz="1400" dirty="0" smtClean="0">
                <a:latin typeface="Lucida Console" charset="0"/>
                <a:ea typeface="Lucida Console" charset="0"/>
                <a:cs typeface="Lucida Console" charset="0"/>
              </a:rPr>
              <a:t>↓</a:t>
            </a:r>
            <a:r>
              <a:rPr lang="de-DE" sz="1400" dirty="0" smtClean="0">
                <a:solidFill>
                  <a:srgbClr val="000000"/>
                </a:solidFill>
                <a:latin typeface="Lucida Console" charset="0"/>
                <a:ea typeface="Lucida Console" charset="0"/>
                <a:cs typeface="Lucida Console" charset="0"/>
              </a:rPr>
              <a:t>       </a:t>
            </a:r>
            <a:r>
              <a:rPr lang="de-DE" sz="1400" dirty="0" smtClean="0">
                <a:latin typeface="Lucida Console" charset="0"/>
                <a:ea typeface="Lucida Console" charset="0"/>
                <a:cs typeface="Lucida Console" charset="0"/>
              </a:rPr>
              <a:t>↑</a:t>
            </a:r>
            <a:endParaRPr lang="de-DE" sz="14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sz="1400" dirty="0">
                <a:solidFill>
                  <a:srgbClr val="000000"/>
                </a:solidFill>
                <a:latin typeface="Lucida Console" charset="0"/>
                <a:ea typeface="Lucida Console" charset="0"/>
                <a:cs typeface="Lucida Console" charset="0"/>
              </a:rPr>
              <a:t>   </a:t>
            </a:r>
            <a:r>
              <a:rPr lang="de-DE" sz="1400" dirty="0" err="1">
                <a:solidFill>
                  <a:srgbClr val="000000"/>
                </a:solidFill>
                <a:latin typeface="Lucida Console" charset="0"/>
                <a:ea typeface="Lucida Console" charset="0"/>
                <a:cs typeface="Lucida Console" charset="0"/>
              </a:rPr>
              <a:t>formulate</a:t>
            </a:r>
            <a:r>
              <a:rPr lang="de-DE" sz="1400" dirty="0">
                <a:solidFill>
                  <a:srgbClr val="000000"/>
                </a:solidFill>
                <a:latin typeface="Lucida Console" charset="0"/>
                <a:ea typeface="Lucida Console" charset="0"/>
                <a:cs typeface="Lucida Console" charset="0"/>
              </a:rPr>
              <a:t>  </a:t>
            </a:r>
            <a:r>
              <a:rPr lang="de-DE" sz="1400" dirty="0" err="1">
                <a:solidFill>
                  <a:srgbClr val="000000"/>
                </a:solidFill>
                <a:latin typeface="Lucida Console" charset="0"/>
                <a:ea typeface="Lucida Console" charset="0"/>
                <a:cs typeface="Lucida Console" charset="0"/>
              </a:rPr>
              <a:t>interpret</a:t>
            </a:r>
            <a:r>
              <a:rPr lang="de-DE" sz="1400" dirty="0">
                <a:solidFill>
                  <a:srgbClr val="000000"/>
                </a:solidFill>
                <a:latin typeface="Lucida Console" charset="0"/>
                <a:ea typeface="Lucida Console" charset="0"/>
                <a:cs typeface="Lucida Console" charset="0"/>
              </a:rPr>
              <a:t>           ⟸ ABSTRACT SYNTAX ⟲ </a:t>
            </a:r>
            <a:r>
              <a:rPr lang="de-DE" sz="1400" dirty="0" err="1">
                <a:solidFill>
                  <a:srgbClr val="000000"/>
                </a:solidFill>
                <a:latin typeface="Lucida Console" charset="0"/>
                <a:ea typeface="Lucida Console" charset="0"/>
                <a:cs typeface="Lucida Console" charset="0"/>
              </a:rPr>
              <a:t>change</a:t>
            </a:r>
            <a:r>
              <a:rPr lang="de-DE" sz="1400" dirty="0">
                <a:solidFill>
                  <a:srgbClr val="000000"/>
                </a:solidFill>
                <a:latin typeface="Lucida Console" charset="0"/>
                <a:ea typeface="Lucida Console" charset="0"/>
                <a:cs typeface="Lucida Console" charset="0"/>
              </a:rPr>
              <a:t> </a:t>
            </a:r>
            <a:r>
              <a:rPr lang="de-DE" sz="1400" dirty="0" err="1">
                <a:solidFill>
                  <a:srgbClr val="000000"/>
                </a:solidFill>
                <a:latin typeface="Lucida Console" charset="0"/>
                <a:ea typeface="Lucida Console" charset="0"/>
                <a:cs typeface="Lucida Console" charset="0"/>
              </a:rPr>
              <a:t>structure</a:t>
            </a:r>
            <a:endParaRPr lang="de-DE" sz="14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sz="1400" dirty="0">
                <a:solidFill>
                  <a:srgbClr val="000000"/>
                </a:solidFill>
                <a:latin typeface="Lucida Console" charset="0"/>
                <a:ea typeface="Lucida Console" charset="0"/>
                <a:cs typeface="Lucida Console" charset="0"/>
              </a:rPr>
              <a:t> </a:t>
            </a:r>
            <a:r>
              <a:rPr lang="de-DE" sz="1400" dirty="0" smtClean="0">
                <a:solidFill>
                  <a:srgbClr val="000000"/>
                </a:solidFill>
                <a:latin typeface="Lucida Console" charset="0"/>
                <a:ea typeface="Lucida Console" charset="0"/>
                <a:cs typeface="Lucida Console" charset="0"/>
              </a:rPr>
              <a:t>        </a:t>
            </a:r>
            <a:r>
              <a:rPr lang="de-DE" sz="1400" dirty="0" smtClean="0">
                <a:latin typeface="Lucida Console" charset="0"/>
                <a:ea typeface="Lucida Console" charset="0"/>
                <a:cs typeface="Lucida Console" charset="0"/>
              </a:rPr>
              <a:t>↓</a:t>
            </a:r>
            <a:r>
              <a:rPr lang="de-DE" sz="1400" dirty="0" smtClean="0">
                <a:solidFill>
                  <a:srgbClr val="000000"/>
                </a:solidFill>
                <a:latin typeface="Lucida Console" charset="0"/>
                <a:ea typeface="Lucida Console" charset="0"/>
                <a:cs typeface="Lucida Console" charset="0"/>
              </a:rPr>
              <a:t>       </a:t>
            </a:r>
            <a:r>
              <a:rPr lang="de-DE" sz="1400" dirty="0" smtClean="0">
                <a:latin typeface="Lucida Console" charset="0"/>
                <a:ea typeface="Lucida Console" charset="0"/>
                <a:cs typeface="Lucida Console" charset="0"/>
              </a:rPr>
              <a:t>↑</a:t>
            </a:r>
            <a:endParaRPr lang="de-DE" sz="14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sz="1400" dirty="0">
                <a:solidFill>
                  <a:srgbClr val="000000"/>
                </a:solidFill>
                <a:latin typeface="Lucida Console" charset="0"/>
                <a:ea typeface="Lucida Console" charset="0"/>
                <a:cs typeface="Lucida Console" charset="0"/>
              </a:rPr>
              <a:t>     STRUCTURED TEXT ⟲ </a:t>
            </a:r>
            <a:r>
              <a:rPr lang="de-DE" sz="1400" dirty="0" err="1">
                <a:solidFill>
                  <a:srgbClr val="000000"/>
                </a:solidFill>
                <a:latin typeface="Lucida Console" charset="0"/>
                <a:ea typeface="Lucida Console" charset="0"/>
                <a:cs typeface="Lucida Console" charset="0"/>
              </a:rPr>
              <a:t>reformulate</a:t>
            </a:r>
            <a:endParaRPr lang="de-DE" sz="14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sz="1400" dirty="0" smtClean="0">
                <a:solidFill>
                  <a:srgbClr val="000000"/>
                </a:solidFill>
                <a:latin typeface="Lucida Console" charset="0"/>
                <a:ea typeface="Lucida Console" charset="0"/>
                <a:cs typeface="Lucida Console" charset="0"/>
              </a:rPr>
              <a:t>         </a:t>
            </a:r>
            <a:r>
              <a:rPr lang="de-DE" sz="1400" dirty="0">
                <a:latin typeface="Lucida Console" charset="0"/>
                <a:ea typeface="Lucida Console" charset="0"/>
                <a:cs typeface="Lucida Console" charset="0"/>
              </a:rPr>
              <a:t>↓</a:t>
            </a:r>
            <a:r>
              <a:rPr lang="de-DE" sz="1400" dirty="0" smtClean="0">
                <a:solidFill>
                  <a:srgbClr val="000000"/>
                </a:solidFill>
                <a:latin typeface="Lucida Console" charset="0"/>
                <a:ea typeface="Lucida Console" charset="0"/>
                <a:cs typeface="Lucida Console" charset="0"/>
              </a:rPr>
              <a:t>       </a:t>
            </a:r>
            <a:r>
              <a:rPr lang="de-DE" sz="1400" dirty="0" smtClean="0">
                <a:latin typeface="Lucida Console" charset="0"/>
                <a:ea typeface="Lucida Console" charset="0"/>
                <a:cs typeface="Lucida Console" charset="0"/>
              </a:rPr>
              <a:t>↑</a:t>
            </a:r>
            <a:endParaRPr lang="de-DE" sz="14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sz="1400" dirty="0">
                <a:solidFill>
                  <a:srgbClr val="000000"/>
                </a:solidFill>
                <a:latin typeface="Lucida Console" charset="0"/>
                <a:ea typeface="Lucida Console" charset="0"/>
                <a:cs typeface="Lucida Console" charset="0"/>
              </a:rPr>
              <a:t>        </a:t>
            </a:r>
            <a:r>
              <a:rPr lang="de-DE" sz="1400" dirty="0" err="1">
                <a:solidFill>
                  <a:srgbClr val="000000"/>
                </a:solidFill>
                <a:latin typeface="Lucida Console" charset="0"/>
                <a:ea typeface="Lucida Console" charset="0"/>
                <a:cs typeface="Lucida Console" charset="0"/>
              </a:rPr>
              <a:t>mark</a:t>
            </a:r>
            <a:r>
              <a:rPr lang="de-DE" sz="1400" dirty="0">
                <a:solidFill>
                  <a:srgbClr val="000000"/>
                </a:solidFill>
                <a:latin typeface="Lucida Console" charset="0"/>
                <a:ea typeface="Lucida Console" charset="0"/>
                <a:cs typeface="Lucida Console" charset="0"/>
              </a:rPr>
              <a:t>  parse               ⟸ CONCRETE SYNTAX ⟲ </a:t>
            </a:r>
            <a:r>
              <a:rPr lang="de-DE" sz="1400" dirty="0" err="1">
                <a:solidFill>
                  <a:srgbClr val="000000"/>
                </a:solidFill>
                <a:latin typeface="Lucida Console" charset="0"/>
                <a:ea typeface="Lucida Console" charset="0"/>
                <a:cs typeface="Lucida Console" charset="0"/>
              </a:rPr>
              <a:t>change</a:t>
            </a:r>
            <a:r>
              <a:rPr lang="de-DE" sz="1400" dirty="0">
                <a:solidFill>
                  <a:srgbClr val="000000"/>
                </a:solidFill>
                <a:latin typeface="Lucida Console" charset="0"/>
                <a:ea typeface="Lucida Console" charset="0"/>
                <a:cs typeface="Lucida Console" charset="0"/>
              </a:rPr>
              <a:t> </a:t>
            </a:r>
            <a:r>
              <a:rPr lang="de-DE" sz="1400" dirty="0" err="1">
                <a:solidFill>
                  <a:srgbClr val="000000"/>
                </a:solidFill>
                <a:latin typeface="Lucida Console" charset="0"/>
                <a:ea typeface="Lucida Console" charset="0"/>
                <a:cs typeface="Lucida Console" charset="0"/>
              </a:rPr>
              <a:t>marking</a:t>
            </a:r>
            <a:endParaRPr lang="de-DE" sz="14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sz="1400" dirty="0">
                <a:solidFill>
                  <a:srgbClr val="000000"/>
                </a:solidFill>
                <a:latin typeface="Lucida Console" charset="0"/>
                <a:ea typeface="Lucida Console" charset="0"/>
                <a:cs typeface="Lucida Console" charset="0"/>
              </a:rPr>
              <a:t> </a:t>
            </a:r>
            <a:r>
              <a:rPr lang="de-DE" sz="1400" dirty="0" smtClean="0">
                <a:solidFill>
                  <a:srgbClr val="000000"/>
                </a:solidFill>
                <a:latin typeface="Lucida Console" charset="0"/>
                <a:ea typeface="Lucida Console" charset="0"/>
                <a:cs typeface="Lucida Console" charset="0"/>
              </a:rPr>
              <a:t>        </a:t>
            </a:r>
            <a:r>
              <a:rPr lang="de-DE" sz="1400" dirty="0" smtClean="0">
                <a:latin typeface="Lucida Console" charset="0"/>
                <a:ea typeface="Lucida Console" charset="0"/>
                <a:cs typeface="Lucida Console" charset="0"/>
              </a:rPr>
              <a:t>↓</a:t>
            </a:r>
            <a:r>
              <a:rPr lang="de-DE" sz="1400" dirty="0" smtClean="0">
                <a:solidFill>
                  <a:srgbClr val="000000"/>
                </a:solidFill>
                <a:latin typeface="Lucida Console" charset="0"/>
                <a:ea typeface="Lucida Console" charset="0"/>
                <a:cs typeface="Lucida Console" charset="0"/>
              </a:rPr>
              <a:t>       </a:t>
            </a:r>
            <a:r>
              <a:rPr lang="de-DE" sz="1400" dirty="0" smtClean="0">
                <a:latin typeface="Lucida Console" charset="0"/>
                <a:ea typeface="Lucida Console" charset="0"/>
                <a:cs typeface="Lucida Console" charset="0"/>
              </a:rPr>
              <a:t>↑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sz="1400" dirty="0" smtClean="0">
                <a:solidFill>
                  <a:srgbClr val="000000"/>
                </a:solidFill>
                <a:latin typeface="Lucida Console" charset="0"/>
                <a:ea typeface="Lucida Console" charset="0"/>
                <a:cs typeface="Lucida Console" charset="0"/>
              </a:rPr>
              <a:t>       MARKED TEXT ⟲ </a:t>
            </a:r>
            <a:r>
              <a:rPr lang="de-DE" sz="1400" dirty="0" err="1" smtClean="0">
                <a:solidFill>
                  <a:srgbClr val="000000"/>
                </a:solidFill>
                <a:latin typeface="Lucida Console" charset="0"/>
                <a:ea typeface="Lucida Console" charset="0"/>
                <a:cs typeface="Lucida Console" charset="0"/>
              </a:rPr>
              <a:t>hand</a:t>
            </a:r>
            <a:r>
              <a:rPr lang="de-DE" sz="1400" dirty="0" smtClean="0">
                <a:solidFill>
                  <a:srgbClr val="000000"/>
                </a:solidFill>
                <a:latin typeface="Lucida Console" charset="0"/>
                <a:ea typeface="Lucida Console" charset="0"/>
                <a:cs typeface="Lucida Console" charset="0"/>
              </a:rPr>
              <a:t> </a:t>
            </a:r>
            <a:r>
              <a:rPr lang="de-DE" sz="1400" dirty="0" err="1" smtClean="0">
                <a:solidFill>
                  <a:srgbClr val="000000"/>
                </a:solidFill>
                <a:latin typeface="Lucida Console" charset="0"/>
                <a:ea typeface="Lucida Console" charset="0"/>
                <a:cs typeface="Lucida Console" charset="0"/>
              </a:rPr>
              <a:t>mark</a:t>
            </a:r>
            <a:endParaRPr lang="de-DE" sz="1400" dirty="0" smtClean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sz="1400" dirty="0" smtClean="0">
                <a:solidFill>
                  <a:srgbClr val="000000"/>
                </a:solidFill>
                <a:latin typeface="Lucida Console" charset="0"/>
                <a:ea typeface="Lucida Console" charset="0"/>
                <a:cs typeface="Lucida Console" charset="0"/>
              </a:rPr>
              <a:t>         </a:t>
            </a:r>
            <a:r>
              <a:rPr lang="de-DE" sz="1400" dirty="0">
                <a:latin typeface="Lucida Console" charset="0"/>
                <a:ea typeface="Lucida Console" charset="0"/>
                <a:cs typeface="Lucida Console" charset="0"/>
              </a:rPr>
              <a:t>↓</a:t>
            </a:r>
            <a:r>
              <a:rPr lang="de-DE" sz="1400" dirty="0" smtClean="0">
                <a:solidFill>
                  <a:srgbClr val="000000"/>
                </a:solidFill>
                <a:latin typeface="Lucida Console" charset="0"/>
                <a:ea typeface="Lucida Console" charset="0"/>
                <a:cs typeface="Lucida Console" charset="0"/>
              </a:rPr>
              <a:t>       </a:t>
            </a:r>
            <a:r>
              <a:rPr lang="de-DE" sz="1400" dirty="0" smtClean="0">
                <a:latin typeface="Lucida Console" charset="0"/>
                <a:ea typeface="Lucida Console" charset="0"/>
                <a:cs typeface="Lucida Console" charset="0"/>
              </a:rPr>
              <a:t>↑</a:t>
            </a:r>
            <a:endParaRPr lang="de-DE" sz="14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sz="1400" dirty="0">
                <a:solidFill>
                  <a:srgbClr val="000000"/>
                </a:solidFill>
                <a:latin typeface="Lucida Console" charset="0"/>
                <a:ea typeface="Lucida Console" charset="0"/>
                <a:cs typeface="Lucida Console" charset="0"/>
              </a:rPr>
              <a:t>      </a:t>
            </a:r>
            <a:r>
              <a:rPr lang="de-DE" sz="1400" dirty="0" err="1">
                <a:solidFill>
                  <a:srgbClr val="000000"/>
                </a:solidFill>
                <a:latin typeface="Lucida Console" charset="0"/>
                <a:ea typeface="Lucida Console" charset="0"/>
                <a:cs typeface="Lucida Console" charset="0"/>
              </a:rPr>
              <a:t>format</a:t>
            </a:r>
            <a:r>
              <a:rPr lang="de-DE" sz="1400" dirty="0">
                <a:solidFill>
                  <a:srgbClr val="000000"/>
                </a:solidFill>
                <a:latin typeface="Lucida Console" charset="0"/>
                <a:ea typeface="Lucida Console" charset="0"/>
                <a:cs typeface="Lucida Console" charset="0"/>
              </a:rPr>
              <a:t>  </a:t>
            </a:r>
            <a:r>
              <a:rPr lang="de-DE" sz="1400" dirty="0" err="1">
                <a:solidFill>
                  <a:srgbClr val="000000"/>
                </a:solidFill>
                <a:latin typeface="Lucida Console" charset="0"/>
                <a:ea typeface="Lucida Console" charset="0"/>
                <a:cs typeface="Lucida Console" charset="0"/>
              </a:rPr>
              <a:t>tokenize</a:t>
            </a:r>
            <a:r>
              <a:rPr lang="de-DE" sz="1400" dirty="0">
                <a:solidFill>
                  <a:srgbClr val="000000"/>
                </a:solidFill>
                <a:latin typeface="Lucida Console" charset="0"/>
                <a:ea typeface="Lucida Console" charset="0"/>
                <a:cs typeface="Lucida Console" charset="0"/>
              </a:rPr>
              <a:t>            ⟸ ABSTRACT GEOMETRIC ⟲ </a:t>
            </a:r>
            <a:r>
              <a:rPr lang="de-DE" sz="1400" dirty="0" err="1">
                <a:solidFill>
                  <a:srgbClr val="000000"/>
                </a:solidFill>
                <a:latin typeface="Lucida Console" charset="0"/>
                <a:ea typeface="Lucida Console" charset="0"/>
                <a:cs typeface="Lucida Console" charset="0"/>
              </a:rPr>
              <a:t>change</a:t>
            </a:r>
            <a:r>
              <a:rPr lang="de-DE" sz="1400" dirty="0">
                <a:solidFill>
                  <a:srgbClr val="000000"/>
                </a:solidFill>
                <a:latin typeface="Lucida Console" charset="0"/>
                <a:ea typeface="Lucida Console" charset="0"/>
                <a:cs typeface="Lucida Console" charset="0"/>
              </a:rPr>
              <a:t> </a:t>
            </a:r>
            <a:r>
              <a:rPr lang="de-DE" sz="1400" dirty="0" err="1">
                <a:solidFill>
                  <a:srgbClr val="000000"/>
                </a:solidFill>
                <a:latin typeface="Lucida Console" charset="0"/>
                <a:ea typeface="Lucida Console" charset="0"/>
                <a:cs typeface="Lucida Console" charset="0"/>
              </a:rPr>
              <a:t>layout</a:t>
            </a:r>
            <a:endParaRPr lang="de-DE" sz="14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sz="1400" dirty="0">
                <a:solidFill>
                  <a:srgbClr val="000000"/>
                </a:solidFill>
                <a:latin typeface="Lucida Console" charset="0"/>
                <a:ea typeface="Lucida Console" charset="0"/>
                <a:cs typeface="Lucida Console" charset="0"/>
              </a:rPr>
              <a:t> </a:t>
            </a:r>
            <a:r>
              <a:rPr lang="de-DE" sz="1400" dirty="0" smtClean="0">
                <a:solidFill>
                  <a:srgbClr val="000000"/>
                </a:solidFill>
                <a:latin typeface="Lucida Console" charset="0"/>
                <a:ea typeface="Lucida Console" charset="0"/>
                <a:cs typeface="Lucida Console" charset="0"/>
              </a:rPr>
              <a:t>        </a:t>
            </a:r>
            <a:r>
              <a:rPr lang="de-DE" sz="1400" dirty="0" smtClean="0">
                <a:latin typeface="Lucida Console" charset="0"/>
                <a:ea typeface="Lucida Console" charset="0"/>
                <a:cs typeface="Lucida Console" charset="0"/>
              </a:rPr>
              <a:t>↓</a:t>
            </a:r>
            <a:r>
              <a:rPr lang="de-DE" sz="1400" dirty="0" smtClean="0">
                <a:solidFill>
                  <a:srgbClr val="000000"/>
                </a:solidFill>
                <a:latin typeface="Lucida Console" charset="0"/>
                <a:ea typeface="Lucida Console" charset="0"/>
                <a:cs typeface="Lucida Console" charset="0"/>
              </a:rPr>
              <a:t>       </a:t>
            </a:r>
            <a:r>
              <a:rPr lang="de-DE" sz="1400" dirty="0" smtClean="0">
                <a:latin typeface="Lucida Console" charset="0"/>
                <a:ea typeface="Lucida Console" charset="0"/>
                <a:cs typeface="Lucida Console" charset="0"/>
              </a:rPr>
              <a:t>↑</a:t>
            </a:r>
            <a:endParaRPr lang="de-DE" sz="14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sz="1400" dirty="0">
                <a:solidFill>
                  <a:srgbClr val="000000"/>
                </a:solidFill>
                <a:latin typeface="Lucida Console" charset="0"/>
                <a:ea typeface="Lucida Console" charset="0"/>
                <a:cs typeface="Lucida Console" charset="0"/>
              </a:rPr>
              <a:t>      FORMATTED TEXT ⟲ </a:t>
            </a:r>
            <a:r>
              <a:rPr lang="de-DE" sz="1400" dirty="0" err="1">
                <a:solidFill>
                  <a:srgbClr val="000000"/>
                </a:solidFill>
                <a:latin typeface="Lucida Console" charset="0"/>
                <a:ea typeface="Lucida Console" charset="0"/>
                <a:cs typeface="Lucida Console" charset="0"/>
              </a:rPr>
              <a:t>hand</a:t>
            </a:r>
            <a:r>
              <a:rPr lang="de-DE" sz="1400" dirty="0">
                <a:solidFill>
                  <a:srgbClr val="000000"/>
                </a:solidFill>
                <a:latin typeface="Lucida Console" charset="0"/>
                <a:ea typeface="Lucida Console" charset="0"/>
                <a:cs typeface="Lucida Console" charset="0"/>
              </a:rPr>
              <a:t> </a:t>
            </a:r>
            <a:r>
              <a:rPr lang="de-DE" sz="1400" dirty="0" err="1">
                <a:solidFill>
                  <a:srgbClr val="000000"/>
                </a:solidFill>
                <a:latin typeface="Lucida Console" charset="0"/>
                <a:ea typeface="Lucida Console" charset="0"/>
                <a:cs typeface="Lucida Console" charset="0"/>
              </a:rPr>
              <a:t>layout</a:t>
            </a:r>
            <a:endParaRPr lang="de-DE" sz="14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sz="1400" dirty="0">
                <a:solidFill>
                  <a:srgbClr val="000000"/>
                </a:solidFill>
                <a:latin typeface="Lucida Console" charset="0"/>
                <a:ea typeface="Lucida Console" charset="0"/>
                <a:cs typeface="Lucida Console" charset="0"/>
              </a:rPr>
              <a:t> </a:t>
            </a:r>
            <a:r>
              <a:rPr lang="de-DE" sz="1400" dirty="0" smtClean="0">
                <a:solidFill>
                  <a:srgbClr val="000000"/>
                </a:solidFill>
                <a:latin typeface="Lucida Console" charset="0"/>
                <a:ea typeface="Lucida Console" charset="0"/>
                <a:cs typeface="Lucida Console" charset="0"/>
              </a:rPr>
              <a:t>        </a:t>
            </a:r>
            <a:r>
              <a:rPr lang="de-DE" sz="1400" dirty="0" smtClean="0">
                <a:latin typeface="Lucida Console" charset="0"/>
                <a:ea typeface="Lucida Console" charset="0"/>
                <a:cs typeface="Lucida Console" charset="0"/>
              </a:rPr>
              <a:t>↓</a:t>
            </a:r>
            <a:r>
              <a:rPr lang="de-DE" sz="1400" dirty="0" smtClean="0">
                <a:solidFill>
                  <a:srgbClr val="000000"/>
                </a:solidFill>
                <a:latin typeface="Lucida Console" charset="0"/>
                <a:ea typeface="Lucida Console" charset="0"/>
                <a:cs typeface="Lucida Console" charset="0"/>
              </a:rPr>
              <a:t>       </a:t>
            </a:r>
            <a:r>
              <a:rPr lang="de-DE" sz="1400" dirty="0" smtClean="0">
                <a:latin typeface="Lucida Console" charset="0"/>
                <a:ea typeface="Lucida Console" charset="0"/>
                <a:cs typeface="Lucida Console" charset="0"/>
              </a:rPr>
              <a:t>↑</a:t>
            </a:r>
            <a:endParaRPr lang="de-DE" sz="14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sz="1400" dirty="0">
                <a:solidFill>
                  <a:srgbClr val="000000"/>
                </a:solidFill>
                <a:latin typeface="Lucida Console" charset="0"/>
                <a:ea typeface="Lucida Console" charset="0"/>
                <a:cs typeface="Lucida Console" charset="0"/>
              </a:rPr>
              <a:t> </a:t>
            </a:r>
            <a:r>
              <a:rPr lang="de-DE" sz="1400" dirty="0" smtClean="0">
                <a:solidFill>
                  <a:srgbClr val="000000"/>
                </a:solidFill>
                <a:latin typeface="Lucida Console" charset="0"/>
                <a:ea typeface="Lucida Console" charset="0"/>
                <a:cs typeface="Lucida Console" charset="0"/>
              </a:rPr>
              <a:t>     </a:t>
            </a:r>
            <a:r>
              <a:rPr lang="de-DE" sz="1400" dirty="0" err="1">
                <a:solidFill>
                  <a:srgbClr val="000000"/>
                </a:solidFill>
                <a:latin typeface="Lucida Console" charset="0"/>
                <a:ea typeface="Lucida Console" charset="0"/>
                <a:cs typeface="Lucida Console" charset="0"/>
              </a:rPr>
              <a:t>render</a:t>
            </a:r>
            <a:r>
              <a:rPr lang="de-DE" sz="1400" dirty="0">
                <a:solidFill>
                  <a:srgbClr val="000000"/>
                </a:solidFill>
                <a:latin typeface="Lucida Console" charset="0"/>
                <a:ea typeface="Lucida Console" charset="0"/>
                <a:cs typeface="Lucida Console" charset="0"/>
              </a:rPr>
              <a:t>  </a:t>
            </a:r>
            <a:r>
              <a:rPr lang="de-DE" sz="1400" dirty="0" err="1">
                <a:solidFill>
                  <a:srgbClr val="000000"/>
                </a:solidFill>
                <a:latin typeface="Lucida Console" charset="0"/>
                <a:ea typeface="Lucida Console" charset="0"/>
                <a:cs typeface="Lucida Console" charset="0"/>
              </a:rPr>
              <a:t>decode</a:t>
            </a:r>
            <a:r>
              <a:rPr lang="de-DE" sz="1400" dirty="0">
                <a:solidFill>
                  <a:srgbClr val="000000"/>
                </a:solidFill>
                <a:latin typeface="Lucida Console" charset="0"/>
                <a:ea typeface="Lucida Console" charset="0"/>
                <a:cs typeface="Lucida Console" charset="0"/>
              </a:rPr>
              <a:t>              ⟸ MEDIA RULES ⟲ </a:t>
            </a:r>
            <a:r>
              <a:rPr lang="de-DE" sz="1400" dirty="0" err="1">
                <a:solidFill>
                  <a:srgbClr val="000000"/>
                </a:solidFill>
                <a:latin typeface="Lucida Console" charset="0"/>
                <a:ea typeface="Lucida Console" charset="0"/>
                <a:cs typeface="Lucida Console" charset="0"/>
              </a:rPr>
              <a:t>change</a:t>
            </a:r>
            <a:r>
              <a:rPr lang="de-DE" sz="1400" dirty="0">
                <a:solidFill>
                  <a:srgbClr val="000000"/>
                </a:solidFill>
                <a:latin typeface="Lucida Console" charset="0"/>
                <a:ea typeface="Lucida Console" charset="0"/>
                <a:cs typeface="Lucida Console" charset="0"/>
              </a:rPr>
              <a:t> </a:t>
            </a:r>
            <a:r>
              <a:rPr lang="de-DE" sz="1400" dirty="0" err="1">
                <a:solidFill>
                  <a:srgbClr val="000000"/>
                </a:solidFill>
                <a:latin typeface="Lucida Console" charset="0"/>
                <a:ea typeface="Lucida Console" charset="0"/>
                <a:cs typeface="Lucida Console" charset="0"/>
              </a:rPr>
              <a:t>media</a:t>
            </a:r>
            <a:r>
              <a:rPr lang="de-DE" sz="1400" dirty="0">
                <a:solidFill>
                  <a:srgbClr val="000000"/>
                </a:solidFill>
                <a:latin typeface="Lucida Console" charset="0"/>
                <a:ea typeface="Lucida Console" charset="0"/>
                <a:cs typeface="Lucida Console" charset="0"/>
              </a:rPr>
              <a:t> </a:t>
            </a:r>
            <a:r>
              <a:rPr lang="de-DE" sz="1400" dirty="0" err="1">
                <a:solidFill>
                  <a:srgbClr val="000000"/>
                </a:solidFill>
                <a:latin typeface="Lucida Console" charset="0"/>
                <a:ea typeface="Lucida Console" charset="0"/>
                <a:cs typeface="Lucida Console" charset="0"/>
              </a:rPr>
              <a:t>spec</a:t>
            </a:r>
            <a:endParaRPr lang="de-DE" sz="14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sz="1400" dirty="0">
                <a:solidFill>
                  <a:srgbClr val="000000"/>
                </a:solidFill>
                <a:latin typeface="Lucida Console" charset="0"/>
                <a:ea typeface="Lucida Console" charset="0"/>
                <a:cs typeface="Lucida Console" charset="0"/>
              </a:rPr>
              <a:t> </a:t>
            </a:r>
            <a:r>
              <a:rPr lang="de-DE" sz="1400" dirty="0" smtClean="0">
                <a:solidFill>
                  <a:srgbClr val="000000"/>
                </a:solidFill>
                <a:latin typeface="Lucida Console" charset="0"/>
                <a:ea typeface="Lucida Console" charset="0"/>
                <a:cs typeface="Lucida Console" charset="0"/>
              </a:rPr>
              <a:t>        </a:t>
            </a:r>
            <a:r>
              <a:rPr lang="de-DE" sz="1400" dirty="0" smtClean="0">
                <a:latin typeface="Lucida Console" charset="0"/>
                <a:ea typeface="Lucida Console" charset="0"/>
                <a:cs typeface="Lucida Console" charset="0"/>
              </a:rPr>
              <a:t>↓</a:t>
            </a:r>
            <a:r>
              <a:rPr lang="de-DE" sz="1400" dirty="0" smtClean="0">
                <a:solidFill>
                  <a:srgbClr val="000000"/>
                </a:solidFill>
                <a:latin typeface="Lucida Console" charset="0"/>
                <a:ea typeface="Lucida Console" charset="0"/>
                <a:cs typeface="Lucida Console" charset="0"/>
              </a:rPr>
              <a:t>       </a:t>
            </a:r>
            <a:r>
              <a:rPr lang="de-DE" sz="1400" dirty="0" smtClean="0">
                <a:latin typeface="Lucida Console" charset="0"/>
                <a:ea typeface="Lucida Console" charset="0"/>
                <a:cs typeface="Lucida Console" charset="0"/>
              </a:rPr>
              <a:t>↑</a:t>
            </a:r>
            <a:endParaRPr lang="de-DE" sz="1400" dirty="0">
              <a:latin typeface="Lucida Console" charset="0"/>
              <a:ea typeface="Lucida Console" charset="0"/>
              <a:cs typeface="Lucida Console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sz="1400" dirty="0">
                <a:solidFill>
                  <a:srgbClr val="000000"/>
                </a:solidFill>
                <a:latin typeface="Lucida Console" charset="0"/>
                <a:ea typeface="Lucida Console" charset="0"/>
                <a:cs typeface="Lucida Console" charset="0"/>
              </a:rPr>
              <a:t>     CONCRETE DOCUMENT ⟲ </a:t>
            </a:r>
            <a:r>
              <a:rPr lang="de-DE" sz="1400" dirty="0" err="1" smtClean="0">
                <a:solidFill>
                  <a:srgbClr val="000000"/>
                </a:solidFill>
                <a:latin typeface="Lucida Console" charset="0"/>
                <a:ea typeface="Lucida Console" charset="0"/>
                <a:cs typeface="Lucida Console" charset="0"/>
              </a:rPr>
              <a:t>redraw</a:t>
            </a:r>
            <a:endParaRPr lang="de-DE" sz="1400" dirty="0">
              <a:latin typeface="Lucida Console" charset="0"/>
              <a:ea typeface="Lucida Console" charset="0"/>
              <a:cs typeface="Lucida Console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D156D-23A4-F34B-8788-C16A1658D3C1}" type="datetime1">
              <a:rPr lang="en-US" smtClean="0"/>
              <a:t>8/14/17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@mathling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42045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Marking Functions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80896386"/>
              </p:ext>
            </p:extLst>
          </p:nvPr>
        </p:nvGraphicFramePr>
        <p:xfrm>
          <a:off x="2589213" y="1817688"/>
          <a:ext cx="8915400" cy="3977640"/>
        </p:xfrm>
        <a:graphic>
          <a:graphicData uri="http://schemas.openxmlformats.org/drawingml/2006/table">
            <a:tbl>
              <a:tblPr bandRow="1">
                <a:tableStyleId>{073A0DAA-6AF3-43AB-8588-CEC1D06C72B9}</a:tableStyleId>
              </a:tblPr>
              <a:tblGrid>
                <a:gridCol w="1450352"/>
                <a:gridCol w="1493134"/>
                <a:gridCol w="3240911"/>
                <a:gridCol w="273100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Identifying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Label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Uniquely</a:t>
                      </a:r>
                      <a:r>
                        <a:rPr lang="en-US" baseline="0" dirty="0" smtClean="0"/>
                        <a:t> identify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MyClass</a:t>
                      </a:r>
                      <a:r>
                        <a:rPr lang="en-US" baseline="0" dirty="0" smtClean="0"/>
                        <a:t>, Figure 12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Reference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Cross-cuttin</a:t>
                      </a:r>
                      <a:r>
                        <a:rPr lang="en-US" baseline="0" dirty="0" smtClean="0"/>
                        <a:t>g dependency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000000"/>
                          </a:solidFill>
                          <a:latin typeface="+mn-lt"/>
                        </a:rPr>
                        <a:t>$</a:t>
                      </a:r>
                      <a:r>
                        <a:rPr lang="en-US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myVariable</a:t>
                      </a:r>
                      <a:r>
                        <a:rPr lang="en-US" dirty="0" smtClean="0">
                          <a:solidFill>
                            <a:srgbClr val="000000"/>
                          </a:solidFill>
                          <a:latin typeface="+mn-lt"/>
                        </a:rPr>
                        <a:t>, see §2.4</a:t>
                      </a:r>
                      <a:endParaRPr lang="en-US" dirty="0" smtClean="0">
                        <a:latin typeface="+mn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Structural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Type mark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Logical type or class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struct</a:t>
                      </a:r>
                      <a:r>
                        <a:rPr lang="en-US" dirty="0" smtClean="0"/>
                        <a:t>, Appendix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Case mark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Compositional</a:t>
                      </a:r>
                      <a:r>
                        <a:rPr lang="en-US" baseline="0" dirty="0" smtClean="0"/>
                        <a:t> relationship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else, Job History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Coherency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Separator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Break between logical units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semicolons,</a:t>
                      </a:r>
                      <a:r>
                        <a:rPr lang="en-US" baseline="0" dirty="0" smtClean="0"/>
                        <a:t> space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Binder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Keep logical units</a:t>
                      </a:r>
                      <a:r>
                        <a:rPr lang="en-US" baseline="0" dirty="0" smtClean="0"/>
                        <a:t> together</a:t>
                      </a:r>
                    </a:p>
                    <a:p>
                      <a:r>
                        <a:rPr lang="en-US" baseline="0" dirty="0" smtClean="0"/>
                        <a:t>Fractures from CG limits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{}, boxes</a:t>
                      </a:r>
                    </a:p>
                    <a:p>
                      <a:r>
                        <a:rPr lang="en-US" dirty="0" smtClean="0"/>
                        <a:t>next</a:t>
                      </a:r>
                      <a:r>
                        <a:rPr lang="en-US" baseline="0" dirty="0" smtClean="0"/>
                        <a:t> page, </a:t>
                      </a:r>
                      <a:r>
                        <a:rPr lang="is-IS" baseline="0" dirty="0" smtClean="0"/>
                        <a:t>…, -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Affective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Baseline style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D156D-23A4-F34B-8788-C16A1658D3C1}" type="datetime1">
              <a:rPr lang="en-US" smtClean="0"/>
              <a:t>8/14/17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@mathling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068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Marking Mechanisms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05348271"/>
              </p:ext>
            </p:extLst>
          </p:nvPr>
        </p:nvGraphicFramePr>
        <p:xfrm>
          <a:off x="2589213" y="1817688"/>
          <a:ext cx="8915400" cy="1752600"/>
        </p:xfrm>
        <a:graphic>
          <a:graphicData uri="http://schemas.openxmlformats.org/drawingml/2006/table">
            <a:tbl>
              <a:tblPr bandRow="1">
                <a:tableStyleId>{073A0DAA-6AF3-43AB-8588-CEC1D06C72B9}</a:tableStyleId>
              </a:tblPr>
              <a:tblGrid>
                <a:gridCol w="1542949"/>
                <a:gridCol w="3518704"/>
                <a:gridCol w="3853747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Punctive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Add </a:t>
                      </a:r>
                      <a:r>
                        <a:rPr lang="en-US" dirty="0" err="1" smtClean="0"/>
                        <a:t>scriptal</a:t>
                      </a:r>
                      <a:r>
                        <a:rPr lang="en-US" dirty="0" smtClean="0"/>
                        <a:t> elements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Keywords, boilerplate</a:t>
                      </a:r>
                      <a:r>
                        <a:rPr lang="en-US" baseline="0" dirty="0" smtClean="0"/>
                        <a:t> text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Prosodic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Modify </a:t>
                      </a:r>
                      <a:r>
                        <a:rPr lang="en-US" dirty="0" err="1" smtClean="0"/>
                        <a:t>scriptal</a:t>
                      </a:r>
                      <a:r>
                        <a:rPr lang="en-US" dirty="0" smtClean="0"/>
                        <a:t> elements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Font effects, spacing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Relational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Relationships between existing elements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Binding to abstract geometry,</a:t>
                      </a:r>
                      <a:r>
                        <a:rPr lang="en-US" baseline="0" dirty="0" smtClean="0"/>
                        <a:t> ordering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Zeroing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Remove expected</a:t>
                      </a:r>
                      <a:r>
                        <a:rPr lang="en-US" baseline="0" dirty="0" smtClean="0"/>
                        <a:t> marks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Fairly rare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D156D-23A4-F34B-8788-C16A1658D3C1}" type="datetime1">
              <a:rPr lang="en-US" smtClean="0"/>
              <a:t>8/14/17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@mathling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014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33261</TotalTime>
  <Words>3678</Words>
  <Application>Microsoft Macintosh PowerPoint</Application>
  <PresentationFormat>Widescreen</PresentationFormat>
  <Paragraphs>803</Paragraphs>
  <Slides>48</Slides>
  <Notes>5</Notes>
  <HiddenSlides>16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54" baseType="lpstr">
      <vt:lpstr>Arial</vt:lpstr>
      <vt:lpstr>Calibri</vt:lpstr>
      <vt:lpstr>Century Gothic</vt:lpstr>
      <vt:lpstr>Lucida Console</vt:lpstr>
      <vt:lpstr>Wingdings 3</vt:lpstr>
      <vt:lpstr>Wisp</vt:lpstr>
      <vt:lpstr>The Concrete Syntax of Documents: Purpose and Variety</vt:lpstr>
      <vt:lpstr>The Muir System</vt:lpstr>
      <vt:lpstr>Lessons Learned: Continuum</vt:lpstr>
      <vt:lpstr>Lessons Learned: Evolution</vt:lpstr>
      <vt:lpstr>Lessons Learned: Separation</vt:lpstr>
      <vt:lpstr>Lessons Learned: Purpose</vt:lpstr>
      <vt:lpstr>Overall Model</vt:lpstr>
      <vt:lpstr>Marking Functions</vt:lpstr>
      <vt:lpstr>Marking Mechanisms</vt:lpstr>
      <vt:lpstr>Punctive Mechanisms</vt:lpstr>
      <vt:lpstr>Prosodic Mechanisms</vt:lpstr>
      <vt:lpstr>Relational Mechanisms</vt:lpstr>
      <vt:lpstr>Zeroing Mechanisms</vt:lpstr>
      <vt:lpstr>Mechanics</vt:lpstr>
      <vt:lpstr>A Wee Exercise in Notation Design</vt:lpstr>
      <vt:lpstr>A Wee Example: A Price List</vt:lpstr>
      <vt:lpstr>Abstract Syntax</vt:lpstr>
      <vt:lpstr>A Wee Example: Abstract Syntax</vt:lpstr>
      <vt:lpstr>A Wee Example: Abstract Syntax</vt:lpstr>
      <vt:lpstr>XML: Rendering of AST</vt:lpstr>
      <vt:lpstr>Mechanics: Abstract Syntax</vt:lpstr>
      <vt:lpstr>Abstract Geometry</vt:lpstr>
      <vt:lpstr>A Wee Example: Abstract Geometry</vt:lpstr>
      <vt:lpstr>A Wee Example: Abstract Geometry</vt:lpstr>
      <vt:lpstr>A Wee Example: “Abstract” Geometry</vt:lpstr>
      <vt:lpstr>Mechanics: Abstract Geometry</vt:lpstr>
      <vt:lpstr>Concrete Syntax</vt:lpstr>
      <vt:lpstr>A Wee Example: Concrete Syntax (1)</vt:lpstr>
      <vt:lpstr>A Wee Example: Concrete Syntax (1)</vt:lpstr>
      <vt:lpstr>A Wee Example: Concrete Syntax (1)</vt:lpstr>
      <vt:lpstr>A Wee Example: Concrete Syntax (1)</vt:lpstr>
      <vt:lpstr>A Wee Example: Concrete Syntax (2)</vt:lpstr>
      <vt:lpstr>A Wee Example: Concrete Syntax (2)</vt:lpstr>
      <vt:lpstr>Mechanics: Concrete Syntax (1)</vt:lpstr>
      <vt:lpstr>Mechanics: Concrete Syntax (2)</vt:lpstr>
      <vt:lpstr>A Wee Example: Rendered</vt:lpstr>
      <vt:lpstr>Analysis: Consistency of Scale</vt:lpstr>
      <vt:lpstr>Analysis: Type Mechanism Variety</vt:lpstr>
      <vt:lpstr>Analysis: Adjoinment inconsistency</vt:lpstr>
      <vt:lpstr>Analysis: Lining Inconsistency</vt:lpstr>
      <vt:lpstr>Analysis of Notation as a System</vt:lpstr>
      <vt:lpstr>Quo Vadis</vt:lpstr>
      <vt:lpstr>PowerPoint Presentation</vt:lpstr>
      <vt:lpstr>Marking Functions</vt:lpstr>
      <vt:lpstr>Punctive Mechanisms</vt:lpstr>
      <vt:lpstr>Prosodic Mechanisms</vt:lpstr>
      <vt:lpstr>Relational Mechanisms</vt:lpstr>
      <vt:lpstr>Zeroing Mechanisms</vt:lpstr>
    </vt:vector>
  </TitlesOfParts>
  <Company/>
  <LinksUpToDate>false</LinksUpToDate>
  <SharedDoc>false</SharedDoc>
  <HyperlinksChanged>false</HyperlinksChanged>
  <AppVersion>15.0026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Concrete Syntax of Documents: Purpose and Variety</dc:title>
  <dc:creator>Microsoft Office User</dc:creator>
  <cp:lastModifiedBy>Microsoft Office User</cp:lastModifiedBy>
  <cp:revision>155</cp:revision>
  <dcterms:created xsi:type="dcterms:W3CDTF">2017-07-09T20:20:21Z</dcterms:created>
  <dcterms:modified xsi:type="dcterms:W3CDTF">2017-08-14T20:49:45Z</dcterms:modified>
</cp:coreProperties>
</file>