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Default Extension="jpeg" ContentType="image/jpeg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Default Extension="tiff" ContentType="image/tiff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notesSlides/notesSlide8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43" r:id="rId1"/>
  </p:sldMasterIdLst>
  <p:notesMasterIdLst>
    <p:notesMasterId r:id="rId34"/>
  </p:notesMasterIdLst>
  <p:sldIdLst>
    <p:sldId id="256" r:id="rId2"/>
    <p:sldId id="257" r:id="rId3"/>
    <p:sldId id="261" r:id="rId4"/>
    <p:sldId id="262" r:id="rId5"/>
    <p:sldId id="259" r:id="rId6"/>
    <p:sldId id="264" r:id="rId7"/>
    <p:sldId id="265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84" r:id="rId17"/>
    <p:sldId id="273" r:id="rId18"/>
    <p:sldId id="274" r:id="rId19"/>
    <p:sldId id="276" r:id="rId20"/>
    <p:sldId id="287" r:id="rId21"/>
    <p:sldId id="285" r:id="rId22"/>
    <p:sldId id="288" r:id="rId23"/>
    <p:sldId id="275" r:id="rId24"/>
    <p:sldId id="290" r:id="rId25"/>
    <p:sldId id="277" r:id="rId26"/>
    <p:sldId id="291" r:id="rId27"/>
    <p:sldId id="278" r:id="rId28"/>
    <p:sldId id="279" r:id="rId29"/>
    <p:sldId id="280" r:id="rId30"/>
    <p:sldId id="281" r:id="rId31"/>
    <p:sldId id="282" r:id="rId32"/>
    <p:sldId id="283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767"/>
    </p:ext>
    <p:ext uri="{FD5EFAAD-0ECE-453E-9831-46B23BE46B34}">
      <p15:chartTrackingRefBased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6227"/>
    <p:restoredTop sz="91321"/>
  </p:normalViewPr>
  <p:slideViewPr>
    <p:cSldViewPr snapToGrid="0" snapToObjects="1">
      <p:cViewPr>
        <p:scale>
          <a:sx n="100" d="100"/>
          <a:sy n="100" d="100"/>
        </p:scale>
        <p:origin x="-576" y="-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749B2-A073-3F4B-8A61-5BA4E9885B80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032A6-11CE-8444-8E29-F8EB41757F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5589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Separation</a:t>
            </a:r>
            <a:r>
              <a:rPr lang="en-US" baseline="0" dirty="0" smtClean="0"/>
              <a:t> of concerns becomes a fetish or cargo cultism</a:t>
            </a:r>
          </a:p>
          <a:p>
            <a:r>
              <a:rPr lang="en-US" baseline="0" dirty="0" smtClean="0"/>
              <a:t>There is no need for “layers” if there are not three radically different technologies and data representations in use. Think </a:t>
            </a:r>
            <a:r>
              <a:rPr lang="en-US" baseline="0" dirty="0" err="1" smtClean="0"/>
              <a:t>Microservices</a:t>
            </a:r>
            <a:r>
              <a:rPr lang="en-US" baseline="0" dirty="0" smtClean="0"/>
              <a:t>: network not layers.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8409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Functionality</a:t>
            </a:r>
            <a:r>
              <a:rPr lang="en-US" baseline="0" dirty="0" smtClean="0"/>
              <a:t> is not that different, but conception and role of integration from messages is different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80925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Messages can be anything from</a:t>
            </a:r>
            <a:r>
              <a:rPr lang="en-US" baseline="0" dirty="0" smtClean="0"/>
              <a:t> RDF to CSV to EDI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85116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is still a place for logical</a:t>
            </a:r>
            <a:r>
              <a:rPr lang="en-US" baseline="0" dirty="0" smtClean="0"/>
              <a:t> and conceptual modeling. But these are a workaround to address mismatches</a:t>
            </a:r>
          </a:p>
          <a:p>
            <a:r>
              <a:rPr lang="en-US" baseline="0" dirty="0" smtClean="0"/>
              <a:t>Another </a:t>
            </a:r>
            <a:r>
              <a:rPr lang="en-US" baseline="0" dirty="0" err="1" smtClean="0"/>
              <a:t>apporach</a:t>
            </a:r>
            <a:r>
              <a:rPr lang="en-US" baseline="0" dirty="0" smtClean="0"/>
              <a:t> is to simply avoid the mismatch</a:t>
            </a:r>
          </a:p>
          <a:p>
            <a:r>
              <a:rPr lang="en-US" baseline="0" dirty="0" smtClean="0"/>
              <a:t>MDA = model driven architecture where a generic model is used to instantiate various forms such as a persistent model + message model + object model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53889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Adding header data is similar to DSH. Join</a:t>
            </a:r>
            <a:r>
              <a:rPr lang="en-US" baseline="0" dirty="0" smtClean="0"/>
              <a:t> keys are additional because the various data sets are inter-related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3765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Envelope pattern is almost always a good idea for any</a:t>
            </a:r>
            <a:r>
              <a:rPr lang="en-US" baseline="0" dirty="0" smtClean="0"/>
              <a:t> document-oriented, NoSQL persistence</a:t>
            </a:r>
          </a:p>
          <a:p>
            <a:r>
              <a:rPr lang="en-US" baseline="0" dirty="0" smtClean="0"/>
              <a:t>The decoupling and separation between core data and persistence support data allows flexibility and separation of concerns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09575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Venn-like</a:t>
            </a:r>
            <a:r>
              <a:rPr lang="en-US" baseline="0" dirty="0" smtClean="0"/>
              <a:t> diagram shows inclusion, not categories. The core model is physically included in both Message and Persistent XML documents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03082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persistent form is uniform</a:t>
            </a:r>
            <a:r>
              <a:rPr lang="en-US" baseline="0" dirty="0" smtClean="0"/>
              <a:t> and well-</a:t>
            </a:r>
            <a:r>
              <a:rPr lang="en-US" dirty="0" smtClean="0"/>
              <a:t>defined.</a:t>
            </a:r>
          </a:p>
          <a:p>
            <a:r>
              <a:rPr lang="en-US" dirty="0" smtClean="0"/>
              <a:t>   We need this to know what to access in which record, and to have homogenous</a:t>
            </a:r>
            <a:r>
              <a:rPr lang="en-US" baseline="0" dirty="0" smtClean="0"/>
              <a:t> records returned from a query</a:t>
            </a:r>
          </a:p>
          <a:p>
            <a:r>
              <a:rPr lang="en-US" baseline="0" dirty="0" smtClean="0"/>
              <a:t>Messages are shown to vary in data extent and size by re-chunking</a:t>
            </a:r>
          </a:p>
          <a:p>
            <a:r>
              <a:rPr lang="en-US" baseline="0" dirty="0" smtClean="0"/>
              <a:t>Provider data (not shown) may also be exposed as a set of Provider-focused messages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50125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DAL</a:t>
            </a:r>
            <a:r>
              <a:rPr lang="en-US" baseline="0" dirty="0" smtClean="0"/>
              <a:t> = Data Access Layer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28950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DAL</a:t>
            </a:r>
            <a:r>
              <a:rPr lang="en-US" baseline="0" smtClean="0"/>
              <a:t> = Data Access Layer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032A6-11CE-8444-8E29-F8EB41757F9E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2943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81297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99542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18947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968440"/>
          </a:xfrm>
        </p:spPr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083" y="1940327"/>
            <a:ext cx="1005840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099393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0789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71476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90241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51107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387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5820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70386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9467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67360"/>
            <a:ext cx="10058400" cy="446047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C8F58AC-FB91-E647-B24C-29AAD4466704}" type="datetimeFigureOut">
              <a:rPr lang="en-US" smtClean="0"/>
              <a:pPr/>
              <a:t>8/18/16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FBFE3B3C-89A7-6E44-8B4B-3372C3F7F63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233342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9376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Relationship Id="rId3" Type="http://schemas.openxmlformats.org/officeDocument/2006/relationships/image" Target="../media/image7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rklogic.com/blog/author/dfeldman/" TargetMode="External"/><Relationship Id="rId4" Type="http://schemas.openxmlformats.org/officeDocument/2006/relationships/image" Target="../media/image9.tiff"/><Relationship Id="rId5" Type="http://schemas.openxmlformats.org/officeDocument/2006/relationships/image" Target="../media/image10.tiff"/><Relationship Id="rId6" Type="http://schemas.openxmlformats.org/officeDocument/2006/relationships/image" Target="../media/image11.tiff"/><Relationship Id="rId1" Type="http://schemas.openxmlformats.org/officeDocument/2006/relationships/slideLayout" Target="../slideLayouts/slideLayout7.xml"/><Relationship Id="rId2" Type="http://schemas.openxmlformats.org/officeDocument/2006/relationships/hyperlink" Target="mailto:Damon.feldman@marklogic.co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/>
              <a:t>Message Format Persistence</a:t>
            </a:r>
            <a:endParaRPr lang="en-U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7200" b="1" cap="small" dirty="0"/>
              <a:t>I</a:t>
            </a:r>
            <a:r>
              <a:rPr lang="en-US" sz="7200" b="1" cap="small" dirty="0" smtClean="0"/>
              <a:t>n </a:t>
            </a:r>
            <a:r>
              <a:rPr lang="en-US" sz="7200" b="1" cap="small" dirty="0" err="1" smtClean="0"/>
              <a:t>HealthCare.gov</a:t>
            </a:r>
            <a:r>
              <a:rPr lang="en-US" sz="7200" b="1" cap="small" dirty="0" smtClean="0"/>
              <a:t> and Other Large Enterprise Systems</a:t>
            </a:r>
          </a:p>
          <a:p>
            <a:endParaRPr lang="en-US" b="1" cap="small" dirty="0" smtClean="0"/>
          </a:p>
          <a:p>
            <a:endParaRPr lang="en-US" b="1" cap="small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4400" b="1" cap="small" dirty="0" smtClean="0"/>
              <a:t>Damon Feldman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4400" b="1" cap="small" dirty="0" smtClean="0"/>
              <a:t>Balisage Pre-conference Symposium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4400" b="1" cap="small" dirty="0" smtClean="0"/>
              <a:t>August 1, 2016 </a:t>
            </a:r>
            <a:endParaRPr lang="en-US" sz="4400" cap="small" dirty="0" smtClean="0"/>
          </a:p>
          <a:p>
            <a:endParaRPr lang="en-US" cap="small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7413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Persisting the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messages are key</a:t>
            </a:r>
          </a:p>
          <a:p>
            <a:r>
              <a:rPr lang="en-US" dirty="0" smtClean="0"/>
              <a:t>Mapping them to tables is no fun</a:t>
            </a:r>
          </a:p>
          <a:p>
            <a:endParaRPr lang="en-US" dirty="0"/>
          </a:p>
          <a:p>
            <a:r>
              <a:rPr lang="en-US" dirty="0" smtClean="0"/>
              <a:t>What to do?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100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Challenges – why it is hard to store messages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531730"/>
            <a:ext cx="10058400" cy="2174473"/>
          </a:xfrm>
        </p:spPr>
        <p:txBody>
          <a:bodyPr/>
          <a:lstStyle/>
          <a:p>
            <a:pPr lvl="0"/>
            <a:r>
              <a:rPr lang="en-US" dirty="0"/>
              <a:t>Messages need to be flexible; persistent formats need to be </a:t>
            </a:r>
            <a:r>
              <a:rPr lang="en-US" dirty="0" smtClean="0"/>
              <a:t>reliable</a:t>
            </a:r>
          </a:p>
          <a:p>
            <a:pPr lvl="1"/>
            <a:r>
              <a:rPr lang="en-US" sz="2000" dirty="0" smtClean="0"/>
              <a:t>You </a:t>
            </a:r>
            <a:r>
              <a:rPr lang="en-US" sz="2000" dirty="0"/>
              <a:t>can read something 10 ways, but </a:t>
            </a:r>
            <a:r>
              <a:rPr lang="en-US" sz="2000" dirty="0" smtClean="0"/>
              <a:t>must write </a:t>
            </a:r>
            <a:r>
              <a:rPr lang="en-US" sz="2000" dirty="0"/>
              <a:t>it one way</a:t>
            </a:r>
          </a:p>
          <a:p>
            <a:pPr lvl="0"/>
            <a:r>
              <a:rPr lang="en-US" dirty="0"/>
              <a:t>Persistent concerns go beyond pure </a:t>
            </a:r>
            <a:r>
              <a:rPr lang="en-US" dirty="0" smtClean="0"/>
              <a:t>messaging</a:t>
            </a:r>
          </a:p>
          <a:p>
            <a:pPr lvl="1"/>
            <a:r>
              <a:rPr lang="en-US" sz="2000" dirty="0" smtClean="0"/>
              <a:t>Metadata</a:t>
            </a:r>
            <a:r>
              <a:rPr lang="en-US" sz="2000" dirty="0"/>
              <a:t>, lineage, security, joins</a:t>
            </a:r>
            <a:r>
              <a:rPr lang="en-US" sz="2000" dirty="0" smtClean="0"/>
              <a:t>, </a:t>
            </a:r>
            <a:r>
              <a:rPr lang="en-US" sz="2000" dirty="0" err="1" smtClean="0"/>
              <a:t>indexable</a:t>
            </a:r>
            <a:r>
              <a:rPr lang="en-US" sz="2000" dirty="0" smtClean="0"/>
              <a:t> forms,  query </a:t>
            </a:r>
            <a:r>
              <a:rPr lang="en-US" sz="2000" dirty="0"/>
              <a:t>support </a:t>
            </a:r>
            <a:r>
              <a:rPr lang="en-US" sz="2000" dirty="0" smtClean="0"/>
              <a:t>data</a:t>
            </a:r>
            <a:endParaRPr lang="en-US" sz="2000" dirty="0"/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7827" y="2638219"/>
            <a:ext cx="2746627" cy="36653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5001" r="22500"/>
          <a:stretch/>
        </p:blipFill>
        <p:spPr>
          <a:xfrm flipH="1">
            <a:off x="6863852" y="3612654"/>
            <a:ext cx="1837030" cy="26243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62641" y="4805179"/>
            <a:ext cx="40297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&lt;person&gt;</a:t>
            </a:r>
          </a:p>
          <a:p>
            <a:r>
              <a:rPr lang="en-US" dirty="0"/>
              <a:t> </a:t>
            </a:r>
            <a:r>
              <a:rPr lang="en-US" dirty="0" smtClean="0"/>
              <a:t>  &lt;age&gt;22&lt;/age&gt;</a:t>
            </a:r>
          </a:p>
          <a:p>
            <a:r>
              <a:rPr lang="en-US" dirty="0" smtClean="0"/>
              <a:t>   &lt;diagnosis&gt;chronic fatigue&lt;/diagnosis&gt;</a:t>
            </a:r>
          </a:p>
          <a:p>
            <a:r>
              <a:rPr lang="en-US" dirty="0" smtClean="0"/>
              <a:t>&lt;/person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09655" y="3441256"/>
            <a:ext cx="337797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&lt;envelope&gt;</a:t>
            </a:r>
          </a:p>
          <a:p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 &lt;header&gt;</a:t>
            </a:r>
          </a:p>
          <a:p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    &lt;source&gt;Mayo Clinic&lt;/source&gt;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      &lt;date&gt;2012-02-09&lt;/date&gt;</a:t>
            </a:r>
          </a:p>
          <a:p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 &lt;/header&gt;</a:t>
            </a: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 smtClean="0">
              <a:solidFill>
                <a:srgbClr val="00B050"/>
              </a:solidFill>
            </a:endParaRPr>
          </a:p>
          <a:p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</a:rPr>
              <a:t>&lt;/envelope&gt;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8696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HealthCare.gov</a:t>
            </a:r>
            <a:r>
              <a:rPr lang="en-US" dirty="0" smtClean="0"/>
              <a:t> and a Large Insurance Provider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24776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Obamacare </a:t>
            </a:r>
            <a:r>
              <a:rPr lang="en-US" dirty="0"/>
              <a:t>Data Services Hub (DSH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96242"/>
            <a:ext cx="10058400" cy="2191109"/>
          </a:xfrm>
        </p:spPr>
        <p:txBody>
          <a:bodyPr/>
          <a:lstStyle/>
          <a:p>
            <a:pPr lvl="0"/>
            <a:r>
              <a:rPr lang="en-US" dirty="0" smtClean="0"/>
              <a:t>Uniform access to </a:t>
            </a:r>
            <a:r>
              <a:rPr lang="en-US" dirty="0"/>
              <a:t>services </a:t>
            </a:r>
            <a:endParaRPr lang="en-US" dirty="0" smtClean="0"/>
          </a:p>
          <a:p>
            <a:pPr lvl="0"/>
            <a:r>
              <a:rPr lang="en-US" dirty="0" smtClean="0"/>
              <a:t>Hides </a:t>
            </a:r>
            <a:r>
              <a:rPr lang="en-US" dirty="0"/>
              <a:t>workflow and complexity</a:t>
            </a:r>
          </a:p>
          <a:p>
            <a:pPr lvl="0"/>
            <a:r>
              <a:rPr lang="en-US" dirty="0"/>
              <a:t>Deals with schedules, outages, formats</a:t>
            </a:r>
          </a:p>
          <a:p>
            <a:pPr lvl="0"/>
            <a:r>
              <a:rPr lang="en-US" dirty="0"/>
              <a:t>Hosts some data sets locally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54083" y="1255044"/>
            <a:ext cx="43321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The other </a:t>
            </a:r>
            <a:r>
              <a:rPr lang="en-US" sz="2400" dirty="0" err="1" smtClean="0"/>
              <a:t>HealthCare.gov</a:t>
            </a:r>
            <a:r>
              <a:rPr lang="en-US" sz="2400" dirty="0" smtClean="0"/>
              <a:t> system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2824480" y="4096085"/>
            <a:ext cx="2709333" cy="7958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Federally Facilitated Marketplace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75680" y="4096084"/>
            <a:ext cx="2709333" cy="795867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i="1" dirty="0" smtClean="0"/>
              <a:t>Data Services Hub (DSH)</a:t>
            </a:r>
            <a:endParaRPr lang="en-US" b="1" i="1" dirty="0"/>
          </a:p>
        </p:txBody>
      </p:sp>
      <p:sp>
        <p:nvSpPr>
          <p:cNvPr id="7" name="Rectangle 6"/>
          <p:cNvSpPr/>
          <p:nvPr/>
        </p:nvSpPr>
        <p:spPr>
          <a:xfrm>
            <a:off x="4161617" y="5318117"/>
            <a:ext cx="2709333" cy="79586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MIDAS Data Warehouse</a:t>
            </a:r>
          </a:p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</a:t>
            </a:r>
            <a:r>
              <a:rPr lang="en-US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Hadoop)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920480" y="2351954"/>
            <a:ext cx="1439333" cy="592666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Insurers</a:t>
            </a:r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9716347" y="3097019"/>
            <a:ext cx="1439333" cy="592666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States: Medicaid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877213" y="3871717"/>
            <a:ext cx="965200" cy="431801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IRS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640146" y="4485550"/>
            <a:ext cx="965200" cy="431801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DHS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233747" y="5014714"/>
            <a:ext cx="965200" cy="431801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SSA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598746" y="5543878"/>
            <a:ext cx="897467" cy="431808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DoJ</a:t>
            </a:r>
          </a:p>
        </p:txBody>
      </p:sp>
      <p:cxnSp>
        <p:nvCxnSpPr>
          <p:cNvPr id="14" name="Straight Arrow Connector 13"/>
          <p:cNvCxnSpPr>
            <a:stCxn id="9" idx="3"/>
            <a:endCxn id="11" idx="2"/>
          </p:cNvCxnSpPr>
          <p:nvPr/>
        </p:nvCxnSpPr>
        <p:spPr>
          <a:xfrm flipV="1">
            <a:off x="8785013" y="2944620"/>
            <a:ext cx="855134" cy="1549398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3"/>
            <a:endCxn id="12" idx="1"/>
          </p:cNvCxnSpPr>
          <p:nvPr/>
        </p:nvCxnSpPr>
        <p:spPr>
          <a:xfrm flipV="1">
            <a:off x="8785013" y="3393352"/>
            <a:ext cx="931334" cy="1100666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3"/>
            <a:endCxn id="13" idx="1"/>
          </p:cNvCxnSpPr>
          <p:nvPr/>
        </p:nvCxnSpPr>
        <p:spPr>
          <a:xfrm flipV="1">
            <a:off x="8785013" y="4087618"/>
            <a:ext cx="1092200" cy="406400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9" idx="3"/>
            <a:endCxn id="14" idx="1"/>
          </p:cNvCxnSpPr>
          <p:nvPr/>
        </p:nvCxnSpPr>
        <p:spPr>
          <a:xfrm>
            <a:off x="8785013" y="4494018"/>
            <a:ext cx="855133" cy="207433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9" idx="3"/>
            <a:endCxn id="15" idx="1"/>
          </p:cNvCxnSpPr>
          <p:nvPr/>
        </p:nvCxnSpPr>
        <p:spPr>
          <a:xfrm>
            <a:off x="8785013" y="4494018"/>
            <a:ext cx="448734" cy="736597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9" idx="3"/>
            <a:endCxn id="16" idx="0"/>
          </p:cNvCxnSpPr>
          <p:nvPr/>
        </p:nvCxnSpPr>
        <p:spPr>
          <a:xfrm>
            <a:off x="8785013" y="4494018"/>
            <a:ext cx="262467" cy="1049860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Left-Right Arrow 19"/>
          <p:cNvSpPr/>
          <p:nvPr/>
        </p:nvSpPr>
        <p:spPr>
          <a:xfrm>
            <a:off x="5533812" y="4301401"/>
            <a:ext cx="541867" cy="29633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439" y="4178632"/>
            <a:ext cx="624127" cy="63076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073339" y="4732685"/>
            <a:ext cx="1190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Web Users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Left-Right Arrow 22"/>
          <p:cNvSpPr/>
          <p:nvPr/>
        </p:nvSpPr>
        <p:spPr>
          <a:xfrm>
            <a:off x="2251500" y="4363378"/>
            <a:ext cx="391721" cy="26127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6288116" y="4917351"/>
            <a:ext cx="1" cy="40076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4774309" y="4917351"/>
            <a:ext cx="1" cy="40076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257460" y="4052685"/>
            <a:ext cx="1412603" cy="722048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9173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“legs” in the DSH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083" y="1940326"/>
            <a:ext cx="5475317" cy="3972793"/>
          </a:xfrm>
        </p:spPr>
        <p:txBody>
          <a:bodyPr>
            <a:normAutofit/>
          </a:bodyPr>
          <a:lstStyle/>
          <a:p>
            <a:r>
              <a:rPr lang="en-US" dirty="0" smtClean="0"/>
              <a:t>Four “legs” in the DSH data flow</a:t>
            </a:r>
          </a:p>
          <a:p>
            <a:pPr lvl="1"/>
            <a:r>
              <a:rPr lang="en-US" dirty="0" smtClean="0"/>
              <a:t>Incoming from caller</a:t>
            </a:r>
          </a:p>
          <a:p>
            <a:pPr lvl="1"/>
            <a:r>
              <a:rPr lang="en-US" dirty="0" smtClean="0"/>
              <a:t>Outgoing to data source</a:t>
            </a:r>
          </a:p>
          <a:p>
            <a:pPr lvl="1"/>
            <a:r>
              <a:rPr lang="en-US" dirty="0" smtClean="0"/>
              <a:t>Incoming (response) from data source</a:t>
            </a:r>
          </a:p>
          <a:p>
            <a:pPr lvl="1"/>
            <a:r>
              <a:rPr lang="en-US" dirty="0" smtClean="0"/>
              <a:t>Outgoing to caller (response)</a:t>
            </a:r>
          </a:p>
          <a:p>
            <a:r>
              <a:rPr lang="en-US" dirty="0" smtClean="0"/>
              <a:t>Store all 4 legs ax XML in a NoSQL store</a:t>
            </a:r>
          </a:p>
          <a:p>
            <a:pPr lvl="1"/>
            <a:r>
              <a:rPr lang="en-US" dirty="0" smtClean="0"/>
              <a:t>Add headers</a:t>
            </a:r>
          </a:p>
          <a:p>
            <a:pPr lvl="1"/>
            <a:r>
              <a:rPr lang="en-US" dirty="0" smtClean="0"/>
              <a:t>Remove Personally Identifiable Information (PII)</a:t>
            </a:r>
          </a:p>
          <a:p>
            <a:pPr lvl="1"/>
            <a:r>
              <a:rPr lang="en-US" dirty="0" smtClean="0"/>
              <a:t>Semantic harmonization of codes, events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779453" y="2333551"/>
            <a:ext cx="2709333" cy="795867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i="1" dirty="0" smtClean="0"/>
              <a:t>Data Services Hub (DSH)</a:t>
            </a:r>
            <a:endParaRPr lang="en-US" b="1" i="1" dirty="0"/>
          </a:p>
        </p:txBody>
      </p:sp>
      <p:sp>
        <p:nvSpPr>
          <p:cNvPr id="7" name="Rounded Rectangle 6"/>
          <p:cNvSpPr/>
          <p:nvPr/>
        </p:nvSpPr>
        <p:spPr>
          <a:xfrm>
            <a:off x="10580986" y="2109184"/>
            <a:ext cx="965200" cy="577850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343919" y="2963363"/>
            <a:ext cx="965200" cy="431801"/>
          </a:xfrm>
          <a:prstGeom prst="round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1" name="Straight Arrow Connector 10"/>
          <p:cNvCxnSpPr>
            <a:stCxn id="11" idx="3"/>
          </p:cNvCxnSpPr>
          <p:nvPr/>
        </p:nvCxnSpPr>
        <p:spPr>
          <a:xfrm flipV="1">
            <a:off x="9488786" y="2325085"/>
            <a:ext cx="1092200" cy="406400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ight Arrow 13"/>
          <p:cNvSpPr/>
          <p:nvPr/>
        </p:nvSpPr>
        <p:spPr>
          <a:xfrm>
            <a:off x="6091310" y="2325084"/>
            <a:ext cx="634860" cy="3619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</a:t>
            </a:r>
            <a:endParaRPr lang="en-US" dirty="0"/>
          </a:p>
        </p:txBody>
      </p:sp>
      <p:sp>
        <p:nvSpPr>
          <p:cNvPr id="15" name="Right Arrow 14"/>
          <p:cNvSpPr/>
          <p:nvPr/>
        </p:nvSpPr>
        <p:spPr>
          <a:xfrm rot="20325653">
            <a:off x="9575174" y="2100717"/>
            <a:ext cx="961697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2.</a:t>
            </a:r>
            <a:endParaRPr lang="en-US"/>
          </a:p>
        </p:txBody>
      </p:sp>
      <p:cxnSp>
        <p:nvCxnSpPr>
          <p:cNvPr id="18" name="Straight Arrow Connector 17"/>
          <p:cNvCxnSpPr>
            <a:endCxn id="8" idx="1"/>
          </p:cNvCxnSpPr>
          <p:nvPr/>
        </p:nvCxnSpPr>
        <p:spPr>
          <a:xfrm>
            <a:off x="9488786" y="2731485"/>
            <a:ext cx="855133" cy="447779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ight Arrow 19"/>
          <p:cNvSpPr/>
          <p:nvPr/>
        </p:nvSpPr>
        <p:spPr>
          <a:xfrm rot="20325653" flipH="1">
            <a:off x="9528873" y="2524617"/>
            <a:ext cx="1054297" cy="406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3.</a:t>
            </a:r>
            <a:endParaRPr lang="en-US"/>
          </a:p>
        </p:txBody>
      </p:sp>
      <p:sp>
        <p:nvSpPr>
          <p:cNvPr id="21" name="Right Arrow 20"/>
          <p:cNvSpPr/>
          <p:nvPr/>
        </p:nvSpPr>
        <p:spPr>
          <a:xfrm flipH="1">
            <a:off x="6032981" y="2713572"/>
            <a:ext cx="642784" cy="3750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4.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861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was added and removed?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Added in a header</a:t>
            </a:r>
          </a:p>
          <a:p>
            <a:pPr lvl="1"/>
            <a:r>
              <a:rPr lang="en-US" dirty="0" smtClean="0"/>
              <a:t>Canonical fields – </a:t>
            </a:r>
            <a:r>
              <a:rPr lang="en-US" dirty="0" err="1" smtClean="0"/>
              <a:t>dateTime</a:t>
            </a:r>
            <a:r>
              <a:rPr lang="en-US" dirty="0" smtClean="0"/>
              <a:t> for message, success and error codes, other</a:t>
            </a:r>
          </a:p>
          <a:p>
            <a:pPr lvl="1"/>
            <a:r>
              <a:rPr lang="en-US" dirty="0" smtClean="0"/>
              <a:t>Allow dashboards, reports, drilldown, forensics</a:t>
            </a:r>
          </a:p>
          <a:p>
            <a:endParaRPr lang="en-US" i="1" dirty="0" smtClean="0"/>
          </a:p>
          <a:p>
            <a:endParaRPr lang="en-US" i="1" dirty="0" smtClean="0"/>
          </a:p>
          <a:p>
            <a:r>
              <a:rPr lang="en-US" i="1" dirty="0" smtClean="0"/>
              <a:t>Removed</a:t>
            </a:r>
          </a:p>
          <a:p>
            <a:pPr lvl="1"/>
            <a:r>
              <a:rPr lang="en-US" i="1" dirty="0" smtClean="0"/>
              <a:t>PII – The Data Services Hub is prohibited by law from storing identifying information</a:t>
            </a:r>
          </a:p>
          <a:p>
            <a:pPr lvl="1"/>
            <a:r>
              <a:rPr lang="en-US" i="1" dirty="0" smtClean="0"/>
              <a:t>Other data removed if considered noisy or low value</a:t>
            </a:r>
          </a:p>
          <a:p>
            <a:endParaRPr lang="en-US" i="1" dirty="0"/>
          </a:p>
          <a:p>
            <a:endParaRPr lang="en-US" i="1" dirty="0"/>
          </a:p>
        </p:txBody>
      </p:sp>
      <p:sp>
        <p:nvSpPr>
          <p:cNvPr id="4" name="Rectangle 3"/>
          <p:cNvSpPr/>
          <p:nvPr/>
        </p:nvSpPr>
        <p:spPr>
          <a:xfrm>
            <a:off x="2584132" y="3176314"/>
            <a:ext cx="609600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i="1" dirty="0" smtClean="0"/>
              <a:t>“How many enrollment request to Kaiser Health were rejected for the state of Texas during the interval when a disk volume switched to read-only?”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6814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Notional XML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8288" y="1618735"/>
            <a:ext cx="10058400" cy="433259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000" dirty="0">
                <a:latin typeface="Courier New" charset="0"/>
                <a:ea typeface="Courier New" charset="0"/>
                <a:cs typeface="Courier New" charset="0"/>
              </a:rPr>
              <a:t>&lt;message-event </a:t>
            </a:r>
            <a:r>
              <a:rPr lang="en-US" sz="2000" dirty="0" err="1">
                <a:latin typeface="Courier New" charset="0"/>
                <a:ea typeface="Courier New" charset="0"/>
                <a:cs typeface="Courier New" charset="0"/>
              </a:rPr>
              <a:t>xmlns</a:t>
            </a:r>
            <a:r>
              <a:rPr lang="en-US" sz="2000" dirty="0">
                <a:latin typeface="Courier New" charset="0"/>
                <a:ea typeface="Courier New" charset="0"/>
                <a:cs typeface="Courier New" charset="0"/>
              </a:rPr>
              <a:t>=”http://</a:t>
            </a:r>
            <a:r>
              <a:rPr lang="en-US" sz="2000" dirty="0" err="1">
                <a:latin typeface="Courier New" charset="0"/>
                <a:ea typeface="Courier New" charset="0"/>
                <a:cs typeface="Courier New" charset="0"/>
              </a:rPr>
              <a:t>cms.gov</a:t>
            </a:r>
            <a:r>
              <a:rPr lang="en-US" sz="2000" dirty="0">
                <a:latin typeface="Courier New" charset="0"/>
                <a:ea typeface="Courier New" charset="0"/>
                <a:cs typeface="Courier New" charset="0"/>
              </a:rPr>
              <a:t>/</a:t>
            </a:r>
            <a:r>
              <a:rPr lang="en-US" sz="2000" dirty="0" err="1">
                <a:latin typeface="Courier New" charset="0"/>
                <a:ea typeface="Courier New" charset="0"/>
                <a:cs typeface="Courier New" charset="0"/>
              </a:rPr>
              <a:t>dsh</a:t>
            </a:r>
            <a:r>
              <a:rPr lang="en-US" sz="2000" dirty="0">
                <a:latin typeface="Courier New" charset="0"/>
                <a:ea typeface="Courier New" charset="0"/>
                <a:cs typeface="Courier New" charset="0"/>
              </a:rPr>
              <a:t>/EMF”&gt;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&lt;metadata&gt;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  &lt;timestamp&gt;2013-10-02T18:22:33.444&lt;/timestamp&gt;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  &lt;service&gt;minimal insurance coverage confirmation&lt;/service&gt;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  &lt;success&gt;successful&lt;/success&gt;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	&lt;</a:t>
            </a:r>
            <a:r>
              <a:rPr lang="en-US" sz="2000" dirty="0" err="1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stateOrTerritory</a:t>
            </a:r>
            <a:r>
              <a:rPr lang="en-US" sz="2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&gt;Texas&lt;/</a:t>
            </a:r>
            <a:r>
              <a:rPr lang="en-US" sz="2000" dirty="0" err="1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stateOrTerritory</a:t>
            </a:r>
            <a:r>
              <a:rPr lang="en-US" sz="2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&lt;/metadata&gt;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latin typeface="Courier New" charset="0"/>
                <a:ea typeface="Courier New" charset="0"/>
                <a:cs typeface="Courier New" charset="0"/>
              </a:rPr>
              <a:t>  &lt;result&gt;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latin typeface="Courier New" charset="0"/>
                <a:ea typeface="Courier New" charset="0"/>
                <a:cs typeface="Courier New" charset="0"/>
              </a:rPr>
              <a:t>    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&lt;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opm:insuranceCheck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xmlns:opm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=”http://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opm.gov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/insure&gt;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&lt;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opm:insuranceExists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&gt;true&lt;/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opm:insuranceExists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&lt;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opm:typecode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&gt;44b&lt;/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opm:typecode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&lt;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opm:ssn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&gt;REDACT FOR DSH&lt;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opm:ssn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&lt;</a:t>
            </a:r>
            <a:r>
              <a:rPr lang="en-US" sz="20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opm:insuredStartDate</a:t>
            </a: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&gt;</a:t>
            </a:r>
          </a:p>
          <a:p>
            <a:pPr>
              <a:spcBef>
                <a:spcPts val="0"/>
              </a:spcBef>
            </a:pPr>
            <a:r>
              <a:rPr lang="en-US" sz="20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[. . .] </a:t>
            </a:r>
          </a:p>
          <a:p>
            <a:pPr>
              <a:spcBef>
                <a:spcPts val="0"/>
              </a:spcBef>
            </a:pPr>
            <a:endParaRPr lang="en-US" sz="2000" dirty="0">
              <a:latin typeface="Courier New" charset="0"/>
              <a:ea typeface="Courier New" charset="0"/>
              <a:cs typeface="Courier New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7753" y="2702008"/>
            <a:ext cx="84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7753" y="4880919"/>
            <a:ext cx="1897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Persisted message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6958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Large Insurance Provider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different kind of “Data Hub”</a:t>
            </a:r>
          </a:p>
          <a:p>
            <a:r>
              <a:rPr lang="en-US" dirty="0" smtClean="0"/>
              <a:t>Operational store </a:t>
            </a:r>
          </a:p>
          <a:p>
            <a:pPr lvl="1"/>
            <a:r>
              <a:rPr lang="en-US" dirty="0" smtClean="0"/>
              <a:t>Data </a:t>
            </a:r>
            <a:r>
              <a:rPr lang="en-US" dirty="0"/>
              <a:t>is used </a:t>
            </a:r>
            <a:r>
              <a:rPr lang="en-US" dirty="0" smtClean="0"/>
              <a:t>as transactional business </a:t>
            </a:r>
            <a:r>
              <a:rPr lang="en-US" dirty="0"/>
              <a:t>data, rather than audit and system data</a:t>
            </a:r>
          </a:p>
          <a:p>
            <a:r>
              <a:rPr lang="en-US" dirty="0" smtClean="0"/>
              <a:t>Common data model drives the system</a:t>
            </a:r>
          </a:p>
          <a:p>
            <a:pPr lvl="1"/>
            <a:r>
              <a:rPr lang="en-US" dirty="0" smtClean="0"/>
              <a:t>rather than being re-used for forensics and monitoring</a:t>
            </a:r>
          </a:p>
          <a:p>
            <a:r>
              <a:rPr lang="en-US" dirty="0" smtClean="0"/>
              <a:t>Integrates data across silos</a:t>
            </a:r>
          </a:p>
          <a:p>
            <a:pPr lvl="1"/>
            <a:r>
              <a:rPr lang="en-US" dirty="0" smtClean="0"/>
              <a:t>Members </a:t>
            </a:r>
            <a:r>
              <a:rPr lang="en-US" dirty="0"/>
              <a:t>(customers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Claims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roviders </a:t>
            </a:r>
            <a:r>
              <a:rPr lang="en-US" dirty="0"/>
              <a:t>(doctors, labs, pharmacies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… and others</a:t>
            </a:r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0143" y="3692385"/>
            <a:ext cx="3658957" cy="227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47479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083" y="1517904"/>
            <a:ext cx="10058400" cy="4445783"/>
          </a:xfrm>
        </p:spPr>
        <p:txBody>
          <a:bodyPr/>
          <a:lstStyle/>
          <a:p>
            <a:r>
              <a:rPr lang="en-US" dirty="0" smtClean="0"/>
              <a:t>Provide both message flexibility and uniform persistence</a:t>
            </a:r>
          </a:p>
          <a:p>
            <a:pPr lvl="0"/>
            <a:r>
              <a:rPr lang="en-US" dirty="0" smtClean="0"/>
              <a:t>Add data beyond the core model in a header</a:t>
            </a:r>
            <a:endParaRPr lang="en-US" dirty="0"/>
          </a:p>
          <a:p>
            <a:pPr lvl="1"/>
            <a:r>
              <a:rPr lang="en-US" dirty="0"/>
              <a:t>Canonical fields and values</a:t>
            </a:r>
          </a:p>
          <a:p>
            <a:pPr lvl="1"/>
            <a:r>
              <a:rPr lang="en-US" dirty="0"/>
              <a:t>Fast, numeric join keys</a:t>
            </a:r>
          </a:p>
          <a:p>
            <a:pPr lvl="1"/>
            <a:r>
              <a:rPr lang="en-US" dirty="0"/>
              <a:t>Metadata – staged + production data both</a:t>
            </a:r>
          </a:p>
          <a:p>
            <a:pPr lvl="0"/>
            <a:r>
              <a:rPr lang="en-US" dirty="0" smtClean="0"/>
              <a:t>Combine “Data </a:t>
            </a:r>
            <a:r>
              <a:rPr lang="en-US" dirty="0"/>
              <a:t>Chunks</a:t>
            </a:r>
            <a:r>
              <a:rPr lang="en-US" dirty="0" smtClean="0"/>
              <a:t>” for re-use</a:t>
            </a:r>
            <a:endParaRPr lang="en-US" dirty="0"/>
          </a:p>
          <a:p>
            <a:pPr lvl="1"/>
            <a:r>
              <a:rPr lang="en-US" dirty="0"/>
              <a:t>Each Data Chunk </a:t>
            </a:r>
            <a:r>
              <a:rPr lang="en-US" dirty="0" smtClean="0"/>
              <a:t>is a </a:t>
            </a:r>
            <a:r>
              <a:rPr lang="en-US" dirty="0"/>
              <a:t>sub-tree defined in XML </a:t>
            </a:r>
            <a:r>
              <a:rPr lang="en-US" dirty="0" smtClean="0"/>
              <a:t>Schema</a:t>
            </a:r>
          </a:p>
          <a:p>
            <a:pPr lvl="1"/>
            <a:r>
              <a:rPr lang="en-US" dirty="0" smtClean="0"/>
              <a:t>Chunks </a:t>
            </a:r>
            <a:r>
              <a:rPr lang="en-US" dirty="0"/>
              <a:t>generally </a:t>
            </a:r>
            <a:r>
              <a:rPr lang="en-US" dirty="0" err="1" smtClean="0"/>
              <a:t>optionalin</a:t>
            </a:r>
            <a:r>
              <a:rPr lang="en-US" dirty="0" smtClean="0"/>
              <a:t> schemas </a:t>
            </a:r>
            <a:r>
              <a:rPr lang="en-US" dirty="0"/>
              <a:t>(minOccurs=0) to allow flexibility </a:t>
            </a:r>
          </a:p>
          <a:p>
            <a:pPr lvl="1"/>
            <a:r>
              <a:rPr lang="en-US" dirty="0" smtClean="0"/>
              <a:t>Various messages are composed by including different chunks</a:t>
            </a:r>
            <a:endParaRPr lang="en-US" dirty="0"/>
          </a:p>
          <a:p>
            <a:pPr lvl="2"/>
            <a:r>
              <a:rPr lang="en-US" dirty="0" smtClean="0"/>
              <a:t>Chunks allow flexibility with </a:t>
            </a:r>
            <a:r>
              <a:rPr lang="en-US" dirty="0"/>
              <a:t>rhyme and reason rather than arbitrary </a:t>
            </a:r>
            <a:r>
              <a:rPr lang="en-US" dirty="0" smtClean="0"/>
              <a:t>change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3997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Envelope Pattern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112501" y="3676330"/>
            <a:ext cx="42189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&lt;person&gt;</a:t>
            </a:r>
          </a:p>
          <a:p>
            <a:r>
              <a:rPr lang="en-US" dirty="0"/>
              <a:t> </a:t>
            </a:r>
            <a:r>
              <a:rPr lang="en-US" dirty="0" smtClean="0"/>
              <a:t>  &lt;born&gt;19940209&lt;/age&gt;</a:t>
            </a:r>
          </a:p>
          <a:p>
            <a:r>
              <a:rPr lang="en-US" dirty="0" smtClean="0"/>
              <a:t>   &lt;</a:t>
            </a:r>
            <a:r>
              <a:rPr lang="en-US" dirty="0" err="1" smtClean="0"/>
              <a:t>diag</a:t>
            </a:r>
            <a:r>
              <a:rPr lang="en-US" dirty="0"/>
              <a:t> </a:t>
            </a:r>
            <a:r>
              <a:rPr lang="en-US" dirty="0" smtClean="0"/>
              <a:t>code=“ICD9”&gt; 14.32.8&lt;/</a:t>
            </a:r>
            <a:r>
              <a:rPr lang="en-US" dirty="0" err="1" smtClean="0"/>
              <a:t>diag</a:t>
            </a:r>
            <a:r>
              <a:rPr lang="en-US" dirty="0" smtClean="0"/>
              <a:t>-code&gt;</a:t>
            </a:r>
          </a:p>
          <a:p>
            <a:r>
              <a:rPr lang="en-US" dirty="0" smtClean="0"/>
              <a:t>&lt;/person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55135" y="1756518"/>
            <a:ext cx="4668201" cy="3693319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&lt;envelope&gt;</a:t>
            </a:r>
          </a:p>
          <a:p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 &lt;header&gt;</a:t>
            </a:r>
          </a:p>
          <a:p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    &lt;source&gt;Mayo Clinic&lt;/source&gt;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      &lt;date-of-birth&gt;1994-02-09&lt;/date-of-birth&gt;</a:t>
            </a:r>
          </a:p>
          <a:p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    &lt;prim-diagnosis&gt;influenza&lt;/prim-diagnosis&gt;</a:t>
            </a:r>
          </a:p>
          <a:p>
            <a:r>
              <a:rPr lang="en-US" dirty="0">
                <a:solidFill>
                  <a:srgbClr val="00B050"/>
                </a:solidFill>
              </a:rPr>
              <a:t> </a:t>
            </a:r>
            <a:r>
              <a:rPr lang="en-US" dirty="0" smtClean="0">
                <a:solidFill>
                  <a:srgbClr val="00B050"/>
                </a:solidFill>
              </a:rPr>
              <a:t>  &lt;/header&gt;</a:t>
            </a:r>
          </a:p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 &lt;</a:t>
            </a:r>
            <a:r>
              <a:rPr lang="en-US" dirty="0" err="1" smtClean="0">
                <a:solidFill>
                  <a:schemeClr val="accent6">
                    <a:lumMod val="50000"/>
                  </a:schemeClr>
                </a:solidFill>
              </a:rPr>
              <a:t>contnent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&gt;</a:t>
            </a:r>
          </a:p>
          <a:p>
            <a:endParaRPr lang="en-US" dirty="0" smtClean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   &lt;/content&gt;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&lt;/envelope&gt;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8633915" y="3383735"/>
            <a:ext cx="3503221" cy="202952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Content</a:t>
            </a:r>
          </a:p>
          <a:p>
            <a:pPr lvl="1"/>
            <a:r>
              <a:rPr lang="en-US" dirty="0" smtClean="0"/>
              <a:t>Message model chunks</a:t>
            </a:r>
          </a:p>
          <a:p>
            <a:pPr lvl="1"/>
            <a:endParaRPr lang="en-US" dirty="0"/>
          </a:p>
          <a:p>
            <a:r>
              <a:rPr lang="en-US" dirty="0" smtClean="0"/>
              <a:t>Coupled to the enterprise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5193792" y="3585345"/>
            <a:ext cx="3385260" cy="17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ontent Placeholder 3"/>
          <p:cNvSpPr txBox="1">
            <a:spLocks/>
          </p:cNvSpPr>
          <p:nvPr/>
        </p:nvSpPr>
        <p:spPr>
          <a:xfrm>
            <a:off x="436104" y="2015382"/>
            <a:ext cx="3319031" cy="3175590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Header</a:t>
            </a:r>
            <a:endParaRPr lang="en-US" sz="2800" dirty="0" smtClean="0"/>
          </a:p>
          <a:p>
            <a:pPr lvl="1"/>
            <a:r>
              <a:rPr lang="en-US" dirty="0"/>
              <a:t>XML formats (e.g. dates)</a:t>
            </a:r>
          </a:p>
          <a:p>
            <a:pPr lvl="1"/>
            <a:r>
              <a:rPr lang="en-US" dirty="0"/>
              <a:t>Join </a:t>
            </a:r>
            <a:r>
              <a:rPr lang="en-US" dirty="0" smtClean="0"/>
              <a:t>Keys</a:t>
            </a:r>
          </a:p>
          <a:p>
            <a:pPr lvl="2"/>
            <a:r>
              <a:rPr lang="en-US" dirty="0" smtClean="0"/>
              <a:t>Consolidated or numeric</a:t>
            </a:r>
            <a:endParaRPr lang="en-US" dirty="0"/>
          </a:p>
          <a:p>
            <a:pPr lvl="1"/>
            <a:r>
              <a:rPr lang="en-US" dirty="0" smtClean="0"/>
              <a:t>Metadata</a:t>
            </a:r>
          </a:p>
          <a:p>
            <a:pPr lvl="1"/>
            <a:r>
              <a:rPr lang="en-US" dirty="0" smtClean="0"/>
              <a:t>Searchable forms</a:t>
            </a:r>
          </a:p>
          <a:p>
            <a:pPr lvl="1"/>
            <a:endParaRPr lang="en-US" sz="2400" dirty="0"/>
          </a:p>
          <a:p>
            <a:r>
              <a:rPr lang="en-US" dirty="0" smtClean="0"/>
              <a:t>Persistence use only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539631" y="2224151"/>
            <a:ext cx="24305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55193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Save the Messages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607" y="1766286"/>
            <a:ext cx="7567448" cy="45407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817344">
            <a:off x="5763986" y="3636332"/>
            <a:ext cx="1758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&lt;whale/&gt;</a:t>
            </a:r>
            <a:endParaRPr lang="en-US" sz="32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927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rapezoid 15"/>
          <p:cNvSpPr/>
          <p:nvPr/>
        </p:nvSpPr>
        <p:spPr>
          <a:xfrm>
            <a:off x="3333573" y="1386840"/>
            <a:ext cx="6221908" cy="4249147"/>
          </a:xfrm>
          <a:prstGeom prst="trapezoid">
            <a:avLst>
              <a:gd name="adj" fmla="val 42375"/>
            </a:avLst>
          </a:prstGeom>
          <a:solidFill>
            <a:srgbClr val="0070C0">
              <a:alpha val="19000"/>
            </a:srgb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rapezoid 14"/>
          <p:cNvSpPr/>
          <p:nvPr/>
        </p:nvSpPr>
        <p:spPr>
          <a:xfrm>
            <a:off x="853440" y="1703178"/>
            <a:ext cx="6189610" cy="4194702"/>
          </a:xfrm>
          <a:prstGeom prst="trapezoid">
            <a:avLst>
              <a:gd name="adj" fmla="val 42375"/>
            </a:avLst>
          </a:prstGeom>
          <a:solidFill>
            <a:srgbClr val="00B050">
              <a:alpha val="28000"/>
            </a:srgbClr>
          </a:solidFill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Core model is shared and wrapped in envelopes</a:t>
            </a:r>
            <a:endParaRPr lang="en-US" sz="4000" dirty="0"/>
          </a:p>
        </p:txBody>
      </p:sp>
      <p:sp>
        <p:nvSpPr>
          <p:cNvPr id="4" name="Triangle 3"/>
          <p:cNvSpPr/>
          <p:nvPr/>
        </p:nvSpPr>
        <p:spPr>
          <a:xfrm>
            <a:off x="3759800" y="2939517"/>
            <a:ext cx="2744586" cy="217932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274320" rtlCol="0" anchor="ctr"/>
          <a:lstStyle/>
          <a:p>
            <a:pPr algn="ctr"/>
            <a:r>
              <a:rPr lang="en-US" dirty="0" smtClean="0"/>
              <a:t>Core </a:t>
            </a:r>
          </a:p>
          <a:p>
            <a:pPr algn="ctr"/>
            <a:r>
              <a:rPr lang="en-US" dirty="0" smtClean="0"/>
              <a:t>Message</a:t>
            </a:r>
          </a:p>
          <a:p>
            <a:pPr algn="ctr"/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6" name="Triangle 5"/>
          <p:cNvSpPr/>
          <p:nvPr/>
        </p:nvSpPr>
        <p:spPr>
          <a:xfrm>
            <a:off x="2202204" y="2198364"/>
            <a:ext cx="1852473" cy="151447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dirty="0" smtClean="0"/>
              <a:t>Request /</a:t>
            </a:r>
          </a:p>
          <a:p>
            <a:pPr algn="ctr"/>
            <a:r>
              <a:rPr lang="en-US" dirty="0" err="1" smtClean="0"/>
              <a:t>Respnse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767941" y="1412393"/>
            <a:ext cx="18184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smtClean="0"/>
              <a:t>Persistent Form</a:t>
            </a:r>
            <a:endParaRPr lang="en-US" sz="2000" dirty="0"/>
          </a:p>
        </p:txBody>
      </p:sp>
      <p:sp>
        <p:nvSpPr>
          <p:cNvPr id="10" name="Rectangle 9"/>
          <p:cNvSpPr/>
          <p:nvPr/>
        </p:nvSpPr>
        <p:spPr>
          <a:xfrm>
            <a:off x="2981875" y="1798254"/>
            <a:ext cx="17069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smtClean="0"/>
              <a:t>Message Form</a:t>
            </a:r>
            <a:endParaRPr lang="en-US" sz="2000" dirty="0"/>
          </a:p>
        </p:txBody>
      </p:sp>
      <p:sp>
        <p:nvSpPr>
          <p:cNvPr id="11" name="Triangle 10"/>
          <p:cNvSpPr/>
          <p:nvPr/>
        </p:nvSpPr>
        <p:spPr>
          <a:xfrm>
            <a:off x="6126480" y="2103288"/>
            <a:ext cx="2003246" cy="133159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bIns="91440" rtlCol="0" anchor="ctr"/>
          <a:lstStyle/>
          <a:p>
            <a:pPr algn="ctr"/>
            <a:r>
              <a:rPr lang="en-US" dirty="0" smtClean="0"/>
              <a:t>Persistent </a:t>
            </a:r>
          </a:p>
          <a:p>
            <a:pPr algn="ctr"/>
            <a:r>
              <a:rPr lang="en-US" dirty="0" smtClean="0"/>
              <a:t>Header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496246" y="5212860"/>
            <a:ext cx="1271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Core model</a:t>
            </a:r>
            <a:endParaRPr lang="en-US"/>
          </a:p>
        </p:txBody>
      </p:sp>
      <p:cxnSp>
        <p:nvCxnSpPr>
          <p:cNvPr id="19" name="Straight Connector 18"/>
          <p:cNvCxnSpPr>
            <a:stCxn id="10" idx="2"/>
          </p:cNvCxnSpPr>
          <p:nvPr/>
        </p:nvCxnSpPr>
        <p:spPr>
          <a:xfrm flipH="1">
            <a:off x="3444240" y="2198364"/>
            <a:ext cx="391106" cy="37719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0" idx="2"/>
          </p:cNvCxnSpPr>
          <p:nvPr/>
        </p:nvCxnSpPr>
        <p:spPr>
          <a:xfrm>
            <a:off x="3835346" y="2198364"/>
            <a:ext cx="916548" cy="1380624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8" idx="2"/>
          </p:cNvCxnSpPr>
          <p:nvPr/>
        </p:nvCxnSpPr>
        <p:spPr>
          <a:xfrm flipH="1">
            <a:off x="5623560" y="1812503"/>
            <a:ext cx="1053605" cy="190033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8" idx="2"/>
          </p:cNvCxnSpPr>
          <p:nvPr/>
        </p:nvCxnSpPr>
        <p:spPr>
          <a:xfrm>
            <a:off x="6677165" y="1812503"/>
            <a:ext cx="186952" cy="609864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1905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Message wrapping core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7002" y="1402080"/>
            <a:ext cx="10062557" cy="4500647"/>
          </a:xfrm>
        </p:spPr>
        <p:txBody>
          <a:bodyPr>
            <a:noAutofit/>
          </a:bodyPr>
          <a:lstStyle/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/>
              <a:t>&lt;</a:t>
            </a:r>
            <a:r>
              <a:rPr lang="en-US" sz="1800" dirty="0">
                <a:latin typeface="Courier New" charset="0"/>
                <a:ea typeface="Courier New" charset="0"/>
                <a:cs typeface="Courier New" charset="0"/>
              </a:rPr>
              <a:t>claim-history-response </a:t>
            </a:r>
            <a:r>
              <a:rPr lang="en-US" sz="1800" dirty="0" err="1">
                <a:latin typeface="Courier New" charset="0"/>
                <a:ea typeface="Courier New" charset="0"/>
                <a:cs typeface="Courier New" charset="0"/>
              </a:rPr>
              <a:t>xmlns</a:t>
            </a:r>
            <a:r>
              <a:rPr lang="en-US" sz="1800" dirty="0">
                <a:latin typeface="Courier New" charset="0"/>
                <a:ea typeface="Courier New" charset="0"/>
                <a:cs typeface="Courier New" charset="0"/>
              </a:rPr>
              <a:t>="http://</a:t>
            </a:r>
            <a:r>
              <a:rPr lang="en-US" sz="1800" dirty="0" err="1">
                <a:latin typeface="Courier New" charset="0"/>
                <a:ea typeface="Courier New" charset="0"/>
                <a:cs typeface="Courier New" charset="0"/>
              </a:rPr>
              <a:t>insurer.com</a:t>
            </a:r>
            <a:r>
              <a:rPr lang="en-US" sz="1800" dirty="0">
                <a:latin typeface="Courier New" charset="0"/>
                <a:ea typeface="Courier New" charset="0"/>
                <a:cs typeface="Courier New" charset="0"/>
              </a:rPr>
              <a:t>/response"&gt;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&lt;total-results&gt;240&lt;/total-results&gt;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&lt;page&gt;1&lt;/page&gt;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&lt;page-size&gt;20&lt;/page-size&gt;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&lt;result-list&gt;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  <a:latin typeface="Courier New" charset="0"/>
                <a:ea typeface="Courier New" charset="0"/>
                <a:cs typeface="Courier New" charset="0"/>
              </a:rPr>
              <a:t>    &lt;result-item&gt;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latin typeface="Courier New" charset="0"/>
                <a:ea typeface="Courier New" charset="0"/>
                <a:cs typeface="Courier New" charset="0"/>
              </a:rPr>
              <a:t>      </a:t>
            </a: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&lt;</a:t>
            </a:r>
            <a:r>
              <a:rPr lang="en-US" sz="18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claim:medical-claim</a:t>
            </a: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xmlns:claim</a:t>
            </a: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="http://</a:t>
            </a:r>
            <a:r>
              <a:rPr lang="en-US" sz="1800" dirty="0" err="1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insurer.com</a:t>
            </a: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/claims"&gt;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&lt;patient-id&gt;124799819&lt;/patient-id&gt;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&lt;claim-date&gt;2015-02-02&lt;/claim-date&gt;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&lt;primary-problem code="icd-9"&gt;250.01&lt;/primary-problem&gt;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&lt;provider-id&gt;9981772&lt;/provider-id&gt;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&lt;claim-line&gt; 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  &lt;procedure&gt;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    &lt;code system=HCPCS”&gt;J1815&lt;/code&gt;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    &lt;description&gt;insulin injection per 5 units&lt;/description&gt;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  &lt;/procedure&gt;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  &lt;claim-amount unit=”USD”&gt;253.28&lt;/claim-amount&gt;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  &lt;/claim-line&gt;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  <a:latin typeface="Courier New" charset="0"/>
                <a:ea typeface="Courier New" charset="0"/>
                <a:cs typeface="Courier New" charset="0"/>
              </a:rPr>
              <a:t>      &lt;/claim&gt;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latin typeface="Courier New" charset="0"/>
                <a:ea typeface="Courier New" charset="0"/>
                <a:cs typeface="Courier New" charset="0"/>
              </a:rPr>
              <a:t>    &lt;/result-item&gt;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latin typeface="Courier New" charset="0"/>
                <a:ea typeface="Courier New" charset="0"/>
                <a:cs typeface="Courier New" charset="0"/>
              </a:rPr>
              <a:t>  &lt;/result-list&gt;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latin typeface="Courier New" charset="0"/>
                <a:ea typeface="Courier New" charset="0"/>
                <a:cs typeface="Courier New" charset="0"/>
              </a:rPr>
              <a:t>&lt;/claim-history-response&gt; 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8461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Persistent form also wraps core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7002" y="1402080"/>
            <a:ext cx="10062557" cy="4500647"/>
          </a:xfrm>
        </p:spPr>
        <p:txBody>
          <a:bodyPr>
            <a:noAutofit/>
          </a:bodyPr>
          <a:lstStyle/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/>
              <a:t>&lt;envelope&gt;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&lt;header </a:t>
            </a:r>
            <a:r>
              <a:rPr lang="en-US" sz="1800" dirty="0" err="1">
                <a:solidFill>
                  <a:schemeClr val="tx1"/>
                </a:solidFill>
              </a:rPr>
              <a:t>xmlns</a:t>
            </a:r>
            <a:r>
              <a:rPr lang="en-US" sz="1800" dirty="0">
                <a:solidFill>
                  <a:schemeClr val="tx1"/>
                </a:solidFill>
              </a:rPr>
              <a:t>="http://</a:t>
            </a:r>
            <a:r>
              <a:rPr lang="en-US" sz="1800" dirty="0" err="1">
                <a:solidFill>
                  <a:schemeClr val="tx1"/>
                </a:solidFill>
              </a:rPr>
              <a:t>insurance.com</a:t>
            </a:r>
            <a:r>
              <a:rPr lang="en-US" sz="1800" dirty="0">
                <a:solidFill>
                  <a:schemeClr val="tx1"/>
                </a:solidFill>
              </a:rPr>
              <a:t>/</a:t>
            </a:r>
            <a:r>
              <a:rPr lang="en-US" sz="1800" dirty="0" err="1">
                <a:solidFill>
                  <a:schemeClr val="tx1"/>
                </a:solidFill>
              </a:rPr>
              <a:t>db</a:t>
            </a:r>
            <a:r>
              <a:rPr lang="en-US" sz="1800" dirty="0">
                <a:solidFill>
                  <a:schemeClr val="tx1"/>
                </a:solidFill>
              </a:rPr>
              <a:t>-header"&gt;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&lt;identifiers&gt;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&lt;id&gt;9981772&lt;/id&gt;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&lt;id&gt;787877211&lt;/id&gt;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&lt;/identifiers&gt;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&lt;</a:t>
            </a:r>
            <a:r>
              <a:rPr lang="en-US" sz="1800" dirty="0" err="1">
                <a:solidFill>
                  <a:srgbClr val="00B050"/>
                </a:solidFill>
              </a:rPr>
              <a:t>snomed</a:t>
            </a:r>
            <a:r>
              <a:rPr lang="en-US" sz="1800" dirty="0">
                <a:solidFill>
                  <a:srgbClr val="00B050"/>
                </a:solidFill>
              </a:rPr>
              <a:t>-codes&gt;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&lt;code </a:t>
            </a:r>
            <a:r>
              <a:rPr lang="en-US" sz="1800" dirty="0" err="1">
                <a:solidFill>
                  <a:srgbClr val="00B050"/>
                </a:solidFill>
              </a:rPr>
              <a:t>src</a:t>
            </a:r>
            <a:r>
              <a:rPr lang="en-US" sz="1800" dirty="0">
                <a:solidFill>
                  <a:srgbClr val="00B050"/>
                </a:solidFill>
              </a:rPr>
              <a:t>="250.1"&gt;44054006&lt;/code&gt; 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&lt;code </a:t>
            </a:r>
            <a:r>
              <a:rPr lang="en-US" sz="1800" dirty="0" err="1">
                <a:solidFill>
                  <a:srgbClr val="00B050"/>
                </a:solidFill>
              </a:rPr>
              <a:t>src</a:t>
            </a:r>
            <a:r>
              <a:rPr lang="en-US" sz="1800" dirty="0">
                <a:solidFill>
                  <a:srgbClr val="00B050"/>
                </a:solidFill>
              </a:rPr>
              <a:t>="HCPCS"&gt;237599002&lt;/code&gt;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&lt;/</a:t>
            </a:r>
            <a:r>
              <a:rPr lang="en-US" sz="1800" dirty="0" err="1">
                <a:solidFill>
                  <a:srgbClr val="00B050"/>
                </a:solidFill>
              </a:rPr>
              <a:t>snomed</a:t>
            </a:r>
            <a:r>
              <a:rPr lang="en-US" sz="1800" dirty="0">
                <a:solidFill>
                  <a:srgbClr val="00B050"/>
                </a:solidFill>
              </a:rPr>
              <a:t>-codes&gt;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&lt;triples&gt; ... RDF data here ... &lt;/triples&gt;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&lt;/header&gt;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/>
              <a:t>  &lt;business-entity&gt;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&lt;</a:t>
            </a:r>
            <a:r>
              <a:rPr lang="en-US" sz="1800" dirty="0" err="1">
                <a:solidFill>
                  <a:srgbClr val="0070C0"/>
                </a:solidFill>
              </a:rPr>
              <a:t>claim:medical-claim</a:t>
            </a:r>
            <a:r>
              <a:rPr lang="en-US" sz="1800" dirty="0">
                <a:solidFill>
                  <a:srgbClr val="0070C0"/>
                </a:solidFill>
              </a:rPr>
              <a:t> </a:t>
            </a:r>
            <a:r>
              <a:rPr lang="en-US" sz="1800" dirty="0" err="1">
                <a:solidFill>
                  <a:srgbClr val="0070C0"/>
                </a:solidFill>
              </a:rPr>
              <a:t>xmlns:claim</a:t>
            </a:r>
            <a:r>
              <a:rPr lang="en-US" sz="1800" dirty="0">
                <a:solidFill>
                  <a:srgbClr val="0070C0"/>
                </a:solidFill>
              </a:rPr>
              <a:t>="http://</a:t>
            </a:r>
            <a:r>
              <a:rPr lang="en-US" sz="1800" dirty="0" err="1">
                <a:solidFill>
                  <a:srgbClr val="0070C0"/>
                </a:solidFill>
              </a:rPr>
              <a:t>insurer.com</a:t>
            </a:r>
            <a:r>
              <a:rPr lang="en-US" sz="1800" dirty="0">
                <a:solidFill>
                  <a:srgbClr val="0070C0"/>
                </a:solidFill>
              </a:rPr>
              <a:t>/claims"&gt;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&lt;patient-id&gt;124799819&lt;/patient-id&gt;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  &lt;claim-date&gt;2015-02-02&lt;/claim-date&gt;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&lt;primary-problem code="icd-9"&gt;250.01&lt;/primary-problem&gt;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&lt;provider-id&gt;9981772&lt;/provider-id&gt;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&lt;payments&gt;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  &lt;claim-payment&gt;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    &lt;paid-date&gt;2015-03-05&lt;/paid-date&gt;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    &lt;payee&gt;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      &lt;payee-type&gt;group practice&lt;/payee-type&gt;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      &lt;payee-name&gt;</a:t>
            </a:r>
            <a:r>
              <a:rPr lang="en-US" sz="1800" dirty="0" err="1">
                <a:solidFill>
                  <a:srgbClr val="0070C0"/>
                </a:solidFill>
              </a:rPr>
              <a:t>Yakenflaster</a:t>
            </a:r>
            <a:r>
              <a:rPr lang="en-US" sz="1800" dirty="0">
                <a:solidFill>
                  <a:srgbClr val="0070C0"/>
                </a:solidFill>
              </a:rPr>
              <a:t> Health Group&lt;/payee-name&gt;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      &lt;payee-id&gt;787877211&lt;/payee-id&gt;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    &lt;/payee&gt;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  &lt;/claim-payment&gt;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&lt;/payments&gt;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70C0"/>
                </a:solidFill>
              </a:rPr>
              <a:t>      &lt;claim-line&gt; </a:t>
            </a: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6640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riangle 26"/>
          <p:cNvSpPr/>
          <p:nvPr/>
        </p:nvSpPr>
        <p:spPr>
          <a:xfrm>
            <a:off x="5041058" y="1760504"/>
            <a:ext cx="2155609" cy="2209949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mtClean="0"/>
              <a:t>Provider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902" y="241854"/>
            <a:ext cx="10058400" cy="946739"/>
          </a:xfrm>
        </p:spPr>
        <p:txBody>
          <a:bodyPr/>
          <a:lstStyle/>
          <a:p>
            <a:r>
              <a:rPr lang="en-US" dirty="0" smtClean="0"/>
              <a:t>Data Chunking</a:t>
            </a:r>
            <a:endParaRPr lang="en-US" dirty="0"/>
          </a:p>
        </p:txBody>
      </p:sp>
      <p:sp>
        <p:nvSpPr>
          <p:cNvPr id="4" name="Triangle 3"/>
          <p:cNvSpPr/>
          <p:nvPr/>
        </p:nvSpPr>
        <p:spPr>
          <a:xfrm>
            <a:off x="932176" y="1024310"/>
            <a:ext cx="4995334" cy="5046133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mtClean="0"/>
              <a:t>InsuranceClaim</a:t>
            </a:r>
            <a:endParaRPr lang="en-US" dirty="0"/>
          </a:p>
        </p:txBody>
      </p:sp>
      <p:sp>
        <p:nvSpPr>
          <p:cNvPr id="5" name="Triangle 4"/>
          <p:cNvSpPr/>
          <p:nvPr/>
        </p:nvSpPr>
        <p:spPr>
          <a:xfrm>
            <a:off x="2574710" y="1207785"/>
            <a:ext cx="1710266" cy="1710266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b"/>
          <a:lstStyle/>
          <a:p>
            <a:pPr algn="ctr"/>
            <a:r>
              <a:rPr lang="en-US" dirty="0" smtClean="0"/>
              <a:t>Core</a:t>
            </a:r>
          </a:p>
          <a:p>
            <a:pPr algn="ctr"/>
            <a:r>
              <a:rPr lang="en-US" dirty="0" smtClean="0"/>
              <a:t>Claim Info</a:t>
            </a:r>
            <a:endParaRPr lang="en-US" dirty="0"/>
          </a:p>
        </p:txBody>
      </p:sp>
      <p:sp>
        <p:nvSpPr>
          <p:cNvPr id="6" name="Trapezoid 5"/>
          <p:cNvSpPr/>
          <p:nvPr/>
        </p:nvSpPr>
        <p:spPr>
          <a:xfrm>
            <a:off x="3429843" y="3282047"/>
            <a:ext cx="1566333" cy="1645546"/>
          </a:xfrm>
          <a:prstGeom prst="trapezoid">
            <a:avLst>
              <a:gd name="adj" fmla="val 304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dk1"/>
                </a:solidFill>
              </a:rPr>
              <a:t>Claim History</a:t>
            </a:r>
          </a:p>
        </p:txBody>
      </p:sp>
      <p:sp>
        <p:nvSpPr>
          <p:cNvPr id="7" name="Trapezoid 6"/>
          <p:cNvSpPr/>
          <p:nvPr/>
        </p:nvSpPr>
        <p:spPr>
          <a:xfrm>
            <a:off x="2244509" y="2967274"/>
            <a:ext cx="1430867" cy="1153044"/>
          </a:xfrm>
          <a:prstGeom prst="trapezoid">
            <a:avLst>
              <a:gd name="adj" fmla="val 304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smtClean="0">
                <a:solidFill>
                  <a:schemeClr val="dk1"/>
                </a:solidFill>
              </a:rPr>
              <a:t>Adjudication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8" name="Trapezoid 7"/>
          <p:cNvSpPr/>
          <p:nvPr/>
        </p:nvSpPr>
        <p:spPr>
          <a:xfrm>
            <a:off x="1363976" y="4203407"/>
            <a:ext cx="2421467" cy="1540934"/>
          </a:xfrm>
          <a:prstGeom prst="trapezoid">
            <a:avLst>
              <a:gd name="adj" fmla="val 4977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smtClean="0"/>
              <a:t>Claim Details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9" name="Trapezoid 8"/>
          <p:cNvSpPr/>
          <p:nvPr/>
        </p:nvSpPr>
        <p:spPr>
          <a:xfrm>
            <a:off x="5524502" y="2892539"/>
            <a:ext cx="1219201" cy="657458"/>
          </a:xfrm>
          <a:prstGeom prst="trapezoid">
            <a:avLst>
              <a:gd name="adj" fmla="val 304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mtClean="0"/>
              <a:t>Provider </a:t>
            </a:r>
          </a:p>
          <a:p>
            <a:pPr algn="ctr"/>
            <a:r>
              <a:rPr lang="en-US" dirty="0" smtClean="0"/>
              <a:t>Info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10" name="Triangle 9"/>
          <p:cNvSpPr/>
          <p:nvPr/>
        </p:nvSpPr>
        <p:spPr>
          <a:xfrm>
            <a:off x="6502400" y="0"/>
            <a:ext cx="3962400" cy="2294572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ClaimSummary</a:t>
            </a:r>
            <a:endParaRPr lang="en-US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Triangle 10"/>
          <p:cNvSpPr/>
          <p:nvPr/>
        </p:nvSpPr>
        <p:spPr>
          <a:xfrm>
            <a:off x="7599873" y="94514"/>
            <a:ext cx="1767454" cy="1102279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b"/>
          <a:lstStyle/>
          <a:p>
            <a:pPr algn="ctr"/>
            <a:r>
              <a:rPr lang="en-US" dirty="0" smtClean="0"/>
              <a:t>Core</a:t>
            </a:r>
          </a:p>
          <a:p>
            <a:pPr algn="ctr"/>
            <a:r>
              <a:rPr lang="en-US" dirty="0" smtClean="0"/>
              <a:t>Claim Info</a:t>
            </a:r>
            <a:endParaRPr lang="en-US" dirty="0"/>
          </a:p>
        </p:txBody>
      </p:sp>
      <p:sp>
        <p:nvSpPr>
          <p:cNvPr id="12" name="Trapezoid 11"/>
          <p:cNvSpPr/>
          <p:nvPr/>
        </p:nvSpPr>
        <p:spPr>
          <a:xfrm>
            <a:off x="8174568" y="1308385"/>
            <a:ext cx="1566333" cy="657458"/>
          </a:xfrm>
          <a:prstGeom prst="trapezoid">
            <a:avLst>
              <a:gd name="adj" fmla="val 304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mtClean="0"/>
              <a:t>Provider Info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13" name="Triangle 12"/>
          <p:cNvSpPr/>
          <p:nvPr/>
        </p:nvSpPr>
        <p:spPr>
          <a:xfrm>
            <a:off x="7281334" y="2492934"/>
            <a:ext cx="4910666" cy="3891038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err="1">
                <a:solidFill>
                  <a:schemeClr val="accent6">
                    <a:lumMod val="20000"/>
                    <a:lumOff val="80000"/>
                  </a:schemeClr>
                </a:solidFill>
              </a:rPr>
              <a:t>FullClaim</a:t>
            </a:r>
            <a:endParaRPr lang="en-US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Triangle 13"/>
          <p:cNvSpPr/>
          <p:nvPr/>
        </p:nvSpPr>
        <p:spPr>
          <a:xfrm>
            <a:off x="8877301" y="2710875"/>
            <a:ext cx="1710266" cy="1202267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 anchor="b"/>
          <a:lstStyle/>
          <a:p>
            <a:pPr algn="ctr"/>
            <a:r>
              <a:rPr lang="en-US" dirty="0" smtClean="0"/>
              <a:t>Core</a:t>
            </a:r>
          </a:p>
          <a:p>
            <a:pPr algn="ctr"/>
            <a:r>
              <a:rPr lang="en-US" dirty="0" smtClean="0"/>
              <a:t>Claim Info</a:t>
            </a:r>
            <a:endParaRPr lang="en-US" dirty="0"/>
          </a:p>
        </p:txBody>
      </p:sp>
      <p:sp>
        <p:nvSpPr>
          <p:cNvPr id="15" name="Trapezoid 14"/>
          <p:cNvSpPr/>
          <p:nvPr/>
        </p:nvSpPr>
        <p:spPr>
          <a:xfrm>
            <a:off x="9609667" y="4040686"/>
            <a:ext cx="1566333" cy="1434269"/>
          </a:xfrm>
          <a:prstGeom prst="trapezoid">
            <a:avLst>
              <a:gd name="adj" fmla="val 304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dk1"/>
                </a:solidFill>
              </a:rPr>
              <a:t>Claim History</a:t>
            </a:r>
          </a:p>
        </p:txBody>
      </p:sp>
      <p:sp>
        <p:nvSpPr>
          <p:cNvPr id="16" name="Trapezoid 15"/>
          <p:cNvSpPr/>
          <p:nvPr/>
        </p:nvSpPr>
        <p:spPr>
          <a:xfrm>
            <a:off x="8301567" y="3993182"/>
            <a:ext cx="1430867" cy="1153044"/>
          </a:xfrm>
          <a:prstGeom prst="trapezoid">
            <a:avLst>
              <a:gd name="adj" fmla="val 4215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smtClean="0">
                <a:solidFill>
                  <a:schemeClr val="dk1"/>
                </a:solidFill>
              </a:rPr>
              <a:t>Adjudication</a:t>
            </a:r>
            <a:endParaRPr lang="en-US" dirty="0">
              <a:solidFill>
                <a:schemeClr val="dk1"/>
              </a:solidFill>
            </a:endParaRPr>
          </a:p>
        </p:txBody>
      </p:sp>
      <p:sp>
        <p:nvSpPr>
          <p:cNvPr id="17" name="Trapezoid 16"/>
          <p:cNvSpPr/>
          <p:nvPr/>
        </p:nvSpPr>
        <p:spPr>
          <a:xfrm>
            <a:off x="10147299" y="5501862"/>
            <a:ext cx="1566333" cy="657458"/>
          </a:xfrm>
          <a:prstGeom prst="trapezoid">
            <a:avLst>
              <a:gd name="adj" fmla="val 304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mtClean="0"/>
              <a:t>Provider Info</a:t>
            </a:r>
            <a:endParaRPr lang="en-US" dirty="0">
              <a:solidFill>
                <a:schemeClr val="dk1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3948130" y="1003550"/>
            <a:ext cx="3884509" cy="1291022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9" idx="3"/>
            <a:endCxn id="12" idx="1"/>
          </p:cNvCxnSpPr>
          <p:nvPr/>
        </p:nvCxnSpPr>
        <p:spPr>
          <a:xfrm flipV="1">
            <a:off x="6643753" y="1637114"/>
            <a:ext cx="1630765" cy="1584154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9" idx="3"/>
          </p:cNvCxnSpPr>
          <p:nvPr/>
        </p:nvCxnSpPr>
        <p:spPr>
          <a:xfrm>
            <a:off x="6643753" y="3221268"/>
            <a:ext cx="3943814" cy="2542233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5" idx="1"/>
          </p:cNvCxnSpPr>
          <p:nvPr/>
        </p:nvCxnSpPr>
        <p:spPr>
          <a:xfrm>
            <a:off x="4623643" y="4366272"/>
            <a:ext cx="5204069" cy="391549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14" idx="1"/>
          </p:cNvCxnSpPr>
          <p:nvPr/>
        </p:nvCxnSpPr>
        <p:spPr>
          <a:xfrm>
            <a:off x="3980176" y="2435872"/>
            <a:ext cx="5324692" cy="876137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riangle 22"/>
          <p:cNvSpPr/>
          <p:nvPr/>
        </p:nvSpPr>
        <p:spPr>
          <a:xfrm>
            <a:off x="268799" y="1950480"/>
            <a:ext cx="463587" cy="352694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8509" y="1960548"/>
            <a:ext cx="1671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Message Model</a:t>
            </a:r>
            <a:endParaRPr lang="en-US"/>
          </a:p>
        </p:txBody>
      </p:sp>
      <p:sp>
        <p:nvSpPr>
          <p:cNvPr id="25" name="Triangle 24"/>
          <p:cNvSpPr/>
          <p:nvPr/>
        </p:nvSpPr>
        <p:spPr>
          <a:xfrm>
            <a:off x="268799" y="2418003"/>
            <a:ext cx="463587" cy="352694"/>
          </a:xfrm>
          <a:prstGeom prst="triangl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658509" y="2428071"/>
            <a:ext cx="1769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Persistent Model</a:t>
            </a:r>
            <a:endParaRPr lang="en-US" dirty="0"/>
          </a:p>
        </p:txBody>
      </p:sp>
      <p:cxnSp>
        <p:nvCxnSpPr>
          <p:cNvPr id="35" name="Straight Arrow Connector 34"/>
          <p:cNvCxnSpPr>
            <a:stCxn id="7" idx="3"/>
            <a:endCxn id="16" idx="1"/>
          </p:cNvCxnSpPr>
          <p:nvPr/>
        </p:nvCxnSpPr>
        <p:spPr>
          <a:xfrm>
            <a:off x="3500084" y="3543796"/>
            <a:ext cx="5044510" cy="1025908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8463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Data chunk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0" y="1402080"/>
            <a:ext cx="8290559" cy="4500647"/>
          </a:xfrm>
        </p:spPr>
        <p:txBody>
          <a:bodyPr>
            <a:noAutofit/>
          </a:bodyPr>
          <a:lstStyle/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&lt;</a:t>
            </a:r>
            <a:r>
              <a:rPr lang="en-US" sz="1800" dirty="0" err="1">
                <a:solidFill>
                  <a:schemeClr val="tx1"/>
                </a:solidFill>
              </a:rPr>
              <a:t>claim:medical-claim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err="1">
                <a:solidFill>
                  <a:schemeClr val="tx1"/>
                </a:solidFill>
              </a:rPr>
              <a:t>xmlns:claim</a:t>
            </a:r>
            <a:r>
              <a:rPr lang="en-US" sz="1800" dirty="0">
                <a:solidFill>
                  <a:schemeClr val="tx1"/>
                </a:solidFill>
              </a:rPr>
              <a:t>="http://</a:t>
            </a:r>
            <a:r>
              <a:rPr lang="en-US" sz="1800" dirty="0" err="1">
                <a:solidFill>
                  <a:schemeClr val="tx1"/>
                </a:solidFill>
              </a:rPr>
              <a:t>insurer.com</a:t>
            </a:r>
            <a:r>
              <a:rPr lang="en-US" sz="1800" dirty="0">
                <a:solidFill>
                  <a:schemeClr val="tx1"/>
                </a:solidFill>
              </a:rPr>
              <a:t>/claims"&gt;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&lt;patient-id&gt;124799819&lt;/patient-id&gt;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  &lt;claim-date&gt;2015-02-02&lt;/claim-date&gt;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&lt;primary-problem code="icd-9"&gt;250.01&lt;/primary-problem&gt;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&lt;provider-id&gt;9981772&lt;/provider-id&gt;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&lt;payments&gt;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  </a:t>
            </a:r>
            <a:r>
              <a:rPr lang="en-US" sz="1800" dirty="0">
                <a:solidFill>
                  <a:srgbClr val="00B050"/>
                </a:solidFill>
              </a:rPr>
              <a:t>&lt;claim-payment&gt;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&lt;paid-date&gt;2015-03-05&lt;/paid-date&gt;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&lt;payee&gt;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  &lt;payee-type&gt;group practice&lt;/payee-type&gt;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  &lt;payee-name&gt;</a:t>
            </a:r>
            <a:r>
              <a:rPr lang="en-US" sz="1800" dirty="0" err="1">
                <a:solidFill>
                  <a:srgbClr val="00B050"/>
                </a:solidFill>
              </a:rPr>
              <a:t>Yakenflaster</a:t>
            </a:r>
            <a:r>
              <a:rPr lang="en-US" sz="1800" dirty="0">
                <a:solidFill>
                  <a:srgbClr val="00B050"/>
                </a:solidFill>
              </a:rPr>
              <a:t> Health Group&lt;/payee-name&gt;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  &lt;payee-id&gt;787877211&lt;/payee-id&gt;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  &lt;/payee&gt;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  &lt;/claim-payment&gt;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rgbClr val="00B050"/>
                </a:solidFill>
              </a:rPr>
              <a:t>  &lt;/payments&gt;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&lt;claim-line&gt; 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  &lt;procedure&gt;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    &lt;code system=HCPCS”&gt;J1815&lt;/code&gt;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    &lt;description&gt;insulin injection per 5 units&lt;/description&gt;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  &lt;/procedure&gt;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  &lt;claim-amount unit=”USD”&gt;253.28&lt;/claim-amount&gt;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  &lt;/claim-line&gt;</a:t>
            </a:r>
          </a:p>
          <a:p>
            <a:pPr>
              <a:lnSpc>
                <a:spcPct val="60000"/>
              </a:lnSpc>
              <a:spcBef>
                <a:spcPts val="0"/>
              </a:spcBef>
            </a:pPr>
            <a:r>
              <a:rPr lang="en-US" sz="1800" dirty="0">
                <a:solidFill>
                  <a:schemeClr val="tx1"/>
                </a:solidFill>
              </a:rPr>
              <a:t>&lt;/claim&gt;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2452074"/>
            <a:ext cx="2956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Data Chunk</a:t>
            </a:r>
          </a:p>
          <a:p>
            <a:r>
              <a:rPr lang="en-US" dirty="0" smtClean="0"/>
              <a:t>May be excluded from messages or recombined to non-claim, financial message.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1783080" y="2635632"/>
            <a:ext cx="1897575" cy="8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1218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Did these systems achieve the desired benefit?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5867" y="1569624"/>
            <a:ext cx="10058400" cy="402336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dirty="0"/>
              <a:t>Reduced mappings</a:t>
            </a:r>
          </a:p>
          <a:p>
            <a:pPr lvl="1"/>
            <a:r>
              <a:rPr lang="en-US" dirty="0" smtClean="0"/>
              <a:t>Differences </a:t>
            </a:r>
            <a:r>
              <a:rPr lang="en-US" dirty="0"/>
              <a:t>are </a:t>
            </a:r>
            <a:r>
              <a:rPr lang="en-US" dirty="0" smtClean="0"/>
              <a:t>specified, not entire new models</a:t>
            </a:r>
            <a:endParaRPr lang="en-US" dirty="0"/>
          </a:p>
          <a:p>
            <a:pPr lvl="2"/>
            <a:r>
              <a:rPr lang="en-US" dirty="0"/>
              <a:t>Repackaging or defining “data extents” with some chunks and not others</a:t>
            </a:r>
          </a:p>
          <a:p>
            <a:pPr lvl="2"/>
            <a:r>
              <a:rPr lang="en-US" dirty="0" smtClean="0"/>
              <a:t>Additional </a:t>
            </a:r>
            <a:r>
              <a:rPr lang="en-US" dirty="0"/>
              <a:t>&lt;header&gt; </a:t>
            </a:r>
            <a:r>
              <a:rPr lang="en-US" dirty="0" smtClean="0"/>
              <a:t>data to enable persistence functions</a:t>
            </a:r>
            <a:endParaRPr lang="en-US" dirty="0"/>
          </a:p>
          <a:p>
            <a:pPr lvl="2"/>
            <a:r>
              <a:rPr lang="en-US" dirty="0" smtClean="0"/>
              <a:t>Transforms </a:t>
            </a:r>
            <a:r>
              <a:rPr lang="en-US" dirty="0"/>
              <a:t>to remove PII or additional data</a:t>
            </a:r>
          </a:p>
          <a:p>
            <a:pPr lvl="0"/>
            <a:r>
              <a:rPr lang="en-US" dirty="0" smtClean="0"/>
              <a:t>Message </a:t>
            </a:r>
            <a:r>
              <a:rPr lang="en-US" dirty="0"/>
              <a:t>Model </a:t>
            </a:r>
            <a:r>
              <a:rPr lang="en-US" dirty="0" smtClean="0"/>
              <a:t>was pre-eminent to drive clean </a:t>
            </a:r>
            <a:r>
              <a:rPr lang="en-US" dirty="0"/>
              <a:t>integration</a:t>
            </a:r>
          </a:p>
          <a:p>
            <a:pPr lvl="0"/>
            <a:r>
              <a:rPr lang="en-US" dirty="0"/>
              <a:t>Performance (bonus)</a:t>
            </a:r>
          </a:p>
          <a:p>
            <a:pPr lvl="1"/>
            <a:r>
              <a:rPr lang="en-US" dirty="0"/>
              <a:t>Data is stored how it is used for reduced </a:t>
            </a:r>
            <a:r>
              <a:rPr lang="en-US" dirty="0" smtClean="0"/>
              <a:t>system load </a:t>
            </a:r>
            <a:r>
              <a:rPr lang="en-US" dirty="0"/>
              <a:t>and response time</a:t>
            </a:r>
          </a:p>
          <a:p>
            <a:pPr lvl="0"/>
            <a:r>
              <a:rPr lang="en-US" dirty="0"/>
              <a:t>Agility</a:t>
            </a:r>
          </a:p>
          <a:p>
            <a:pPr lvl="1"/>
            <a:r>
              <a:rPr lang="en-US" dirty="0"/>
              <a:t>DSH message storage built in weeks or months, not months or years</a:t>
            </a:r>
          </a:p>
          <a:p>
            <a:pPr lvl="1"/>
            <a:r>
              <a:rPr lang="en-US" dirty="0"/>
              <a:t>Large insurer integrated multiple silos to a central hub, for critical production use in a year or so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8642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Move toward functional transforms on trees</a:t>
            </a:r>
          </a:p>
          <a:p>
            <a:r>
              <a:rPr lang="en-US" dirty="0" smtClean="0"/>
              <a:t>Internal to one system, transforms via any technology</a:t>
            </a:r>
          </a:p>
          <a:p>
            <a:pPr lvl="1"/>
            <a:r>
              <a:rPr lang="en-US" dirty="0" smtClean="0"/>
              <a:t>OOP, Rules, Procedural code</a:t>
            </a:r>
          </a:p>
          <a:p>
            <a:r>
              <a:rPr lang="en-US" dirty="0" smtClean="0"/>
              <a:t>With pure transforms </a:t>
            </a:r>
            <a:r>
              <a:rPr lang="en-US" dirty="0" err="1" smtClean="0"/>
              <a:t>additonal</a:t>
            </a:r>
            <a:r>
              <a:rPr lang="en-US" dirty="0" smtClean="0"/>
              <a:t> modeling and data mapping can be avoided</a:t>
            </a:r>
          </a:p>
          <a:p>
            <a:pPr lvl="1"/>
            <a:r>
              <a:rPr lang="en-US" dirty="0" smtClean="0"/>
              <a:t>Use XQuery, XSLT or other transforms on messages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0475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Architectural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2446638"/>
            <a:ext cx="10058400" cy="3249827"/>
          </a:xfrm>
        </p:spPr>
        <p:txBody>
          <a:bodyPr>
            <a:normAutofit fontScale="92500"/>
          </a:bodyPr>
          <a:lstStyle/>
          <a:p>
            <a:pPr lvl="0"/>
            <a:r>
              <a:rPr lang="en-US" dirty="0" smtClean="0"/>
              <a:t>The </a:t>
            </a:r>
            <a:r>
              <a:rPr lang="en-US" dirty="0"/>
              <a:t>data model now moves across traditional “tiers”</a:t>
            </a:r>
          </a:p>
          <a:p>
            <a:pPr lvl="1"/>
            <a:r>
              <a:rPr lang="en-US" dirty="0"/>
              <a:t>Model messages (as messages) first, privileging message concerns</a:t>
            </a:r>
          </a:p>
          <a:p>
            <a:pPr lvl="1"/>
            <a:r>
              <a:rPr lang="en-US" dirty="0"/>
              <a:t>Structure teams to combine API design with Message Modeling</a:t>
            </a:r>
          </a:p>
          <a:p>
            <a:pPr lvl="2"/>
            <a:r>
              <a:rPr lang="en-US" dirty="0"/>
              <a:t>Don’t build cardinality, 3NF based “entity” models and pretend they are logical</a:t>
            </a:r>
          </a:p>
          <a:p>
            <a:pPr lvl="0"/>
            <a:r>
              <a:rPr lang="en-US" dirty="0" smtClean="0"/>
              <a:t>Enterprise re-use driven by Data Chunks, </a:t>
            </a:r>
            <a:r>
              <a:rPr lang="en-US" dirty="0"/>
              <a:t>rather than the object or library level</a:t>
            </a:r>
          </a:p>
          <a:p>
            <a:pPr lvl="1"/>
            <a:r>
              <a:rPr lang="en-US" dirty="0" smtClean="0"/>
              <a:t>vs</a:t>
            </a:r>
            <a:r>
              <a:rPr lang="en-US" dirty="0"/>
              <a:t>. </a:t>
            </a:r>
            <a:r>
              <a:rPr lang="en-US" dirty="0" smtClean="0"/>
              <a:t>E-R modeling team + OOP team + ORM mapping team (or hats)</a:t>
            </a:r>
            <a:endParaRPr lang="en-US" dirty="0"/>
          </a:p>
          <a:p>
            <a:pPr lvl="0"/>
            <a:r>
              <a:rPr lang="en-US" dirty="0"/>
              <a:t>Delegate best way to use resulting messages to the sub-systems or adapter/wrappers</a:t>
            </a:r>
          </a:p>
          <a:p>
            <a:r>
              <a:rPr lang="en-US" dirty="0"/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2417805" y="1496898"/>
            <a:ext cx="7133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i="1" dirty="0" smtClean="0"/>
              <a:t>NoSQL storage does not “plug in” where MySQL or Oracle used to go – the entire stack and team structure should change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6640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00896" y="3394646"/>
            <a:ext cx="4559644" cy="1665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Enterprise Service Bus (ESB)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00897" y="5115190"/>
            <a:ext cx="4559644" cy="10879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Database Tier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not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8442" y="2165132"/>
            <a:ext cx="4317413" cy="4023360"/>
          </a:xfrm>
        </p:spPr>
        <p:txBody>
          <a:bodyPr/>
          <a:lstStyle/>
          <a:p>
            <a:r>
              <a:rPr lang="en-US" dirty="0" smtClean="0"/>
              <a:t>An acronym for every place, and a place for every acronym</a:t>
            </a:r>
          </a:p>
          <a:p>
            <a:endParaRPr lang="en-US" dirty="0"/>
          </a:p>
          <a:p>
            <a:r>
              <a:rPr lang="en-US" dirty="0" smtClean="0"/>
              <a:t>Tyranny of the layers</a:t>
            </a:r>
          </a:p>
          <a:p>
            <a:r>
              <a:rPr lang="en-US" dirty="0" smtClean="0"/>
              <a:t>Implicit mappings to database, OOP/workflow/rules, presentation, service APIs</a:t>
            </a:r>
          </a:p>
          <a:p>
            <a:r>
              <a:rPr lang="en-US" dirty="0" smtClean="0"/>
              <a:t>Implicitly multiple models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97280" y="5234639"/>
            <a:ext cx="2770385" cy="6348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Persistence</a:t>
            </a:r>
            <a:endParaRPr lang="en-US" sz="1600"/>
          </a:p>
        </p:txBody>
      </p:sp>
      <p:sp>
        <p:nvSpPr>
          <p:cNvPr id="7" name="Rectangle 6"/>
          <p:cNvSpPr/>
          <p:nvPr/>
        </p:nvSpPr>
        <p:spPr>
          <a:xfrm>
            <a:off x="1084099" y="4713786"/>
            <a:ext cx="4393239" cy="2425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Persistence Mapping / DAL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4015946" y="5234639"/>
            <a:ext cx="1474573" cy="6348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Triggers</a:t>
            </a:r>
            <a:endParaRPr lang="en-US" sz="1600"/>
          </a:p>
        </p:txBody>
      </p:sp>
      <p:sp>
        <p:nvSpPr>
          <p:cNvPr id="11" name="Rectangle 10"/>
          <p:cNvSpPr/>
          <p:nvPr/>
        </p:nvSpPr>
        <p:spPr>
          <a:xfrm>
            <a:off x="1097280" y="4202470"/>
            <a:ext cx="1806558" cy="436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Workflow/BPM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3000222" y="4194137"/>
            <a:ext cx="867444" cy="436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BRMS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4015946" y="4202470"/>
            <a:ext cx="1461392" cy="436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Event Processor 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1097280" y="3817923"/>
            <a:ext cx="2770385" cy="2968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Presentation Logic</a:t>
            </a:r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1000897" y="2471353"/>
            <a:ext cx="4559644" cy="651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mtClean="0"/>
              <a:t>GUI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84099" y="2796338"/>
            <a:ext cx="4380058" cy="2646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Presentation</a:t>
            </a:r>
            <a:endParaRPr lang="en-US" sz="1600" dirty="0"/>
          </a:p>
        </p:txBody>
      </p:sp>
      <p:sp>
        <p:nvSpPr>
          <p:cNvPr id="17" name="Rectangle 16"/>
          <p:cNvSpPr/>
          <p:nvPr/>
        </p:nvSpPr>
        <p:spPr>
          <a:xfrm>
            <a:off x="4022536" y="3835841"/>
            <a:ext cx="1461392" cy="2789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Microservices</a:t>
            </a:r>
            <a:endParaRPr lang="en-US" sz="1600" dirty="0"/>
          </a:p>
        </p:txBody>
      </p:sp>
      <p:sp>
        <p:nvSpPr>
          <p:cNvPr id="18" name="Rounded Rectangle 17"/>
          <p:cNvSpPr/>
          <p:nvPr/>
        </p:nvSpPr>
        <p:spPr>
          <a:xfrm>
            <a:off x="5378896" y="3851888"/>
            <a:ext cx="336515" cy="7873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5392282" y="4010704"/>
            <a:ext cx="336515" cy="7873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723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00896" y="3394646"/>
            <a:ext cx="4559644" cy="1665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Enterprise Service Bus (ESB)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000897" y="5115190"/>
            <a:ext cx="4559644" cy="10879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Database Tier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not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8442" y="2165132"/>
            <a:ext cx="4317413" cy="4023360"/>
          </a:xfrm>
        </p:spPr>
        <p:txBody>
          <a:bodyPr/>
          <a:lstStyle/>
          <a:p>
            <a:r>
              <a:rPr lang="en-US" dirty="0" smtClean="0"/>
              <a:t>Tyranny of the layers</a:t>
            </a:r>
          </a:p>
          <a:p>
            <a:r>
              <a:rPr lang="en-US" dirty="0" smtClean="0"/>
              <a:t>Implicit mappings to database, OOP/workflow/rules, presentation, service APIs</a:t>
            </a:r>
          </a:p>
          <a:p>
            <a:r>
              <a:rPr lang="en-US" dirty="0" smtClean="0"/>
              <a:t>Implicitly multiple models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097280" y="5234639"/>
            <a:ext cx="2770385" cy="6348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Persistence</a:t>
            </a:r>
            <a:endParaRPr lang="en-US" sz="1600"/>
          </a:p>
        </p:txBody>
      </p:sp>
      <p:sp>
        <p:nvSpPr>
          <p:cNvPr id="7" name="Rectangle 6"/>
          <p:cNvSpPr/>
          <p:nvPr/>
        </p:nvSpPr>
        <p:spPr>
          <a:xfrm>
            <a:off x="1084099" y="4713786"/>
            <a:ext cx="4393239" cy="2425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Persistence Mapping / DAL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4015946" y="5234639"/>
            <a:ext cx="1474573" cy="6348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Triggers</a:t>
            </a:r>
            <a:endParaRPr lang="en-US" sz="1600"/>
          </a:p>
        </p:txBody>
      </p:sp>
      <p:sp>
        <p:nvSpPr>
          <p:cNvPr id="11" name="Rectangle 10"/>
          <p:cNvSpPr/>
          <p:nvPr/>
        </p:nvSpPr>
        <p:spPr>
          <a:xfrm>
            <a:off x="1097280" y="4202470"/>
            <a:ext cx="1806558" cy="436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Workflow/BPM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3000222" y="4194137"/>
            <a:ext cx="867444" cy="436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BRMS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4015946" y="4202470"/>
            <a:ext cx="1461392" cy="436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Event Processor 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1097280" y="3817923"/>
            <a:ext cx="2770385" cy="2968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Presentation Logic</a:t>
            </a:r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1000897" y="2471353"/>
            <a:ext cx="4559644" cy="651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mtClean="0"/>
              <a:t>GUI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84099" y="2796338"/>
            <a:ext cx="4380058" cy="2646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Presentation</a:t>
            </a:r>
            <a:endParaRPr lang="en-US" sz="1600" dirty="0"/>
          </a:p>
        </p:txBody>
      </p:sp>
      <p:sp>
        <p:nvSpPr>
          <p:cNvPr id="17" name="Rectangle 16"/>
          <p:cNvSpPr/>
          <p:nvPr/>
        </p:nvSpPr>
        <p:spPr>
          <a:xfrm>
            <a:off x="4022536" y="3835841"/>
            <a:ext cx="1461392" cy="2789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Microservices</a:t>
            </a:r>
            <a:endParaRPr lang="en-US" sz="1600" dirty="0"/>
          </a:p>
        </p:txBody>
      </p:sp>
      <p:sp>
        <p:nvSpPr>
          <p:cNvPr id="18" name="Rounded Rectangle 17"/>
          <p:cNvSpPr/>
          <p:nvPr/>
        </p:nvSpPr>
        <p:spPr>
          <a:xfrm>
            <a:off x="5378896" y="3851888"/>
            <a:ext cx="336515" cy="7873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5392282" y="4010704"/>
            <a:ext cx="336515" cy="7873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2000559" y="2040179"/>
            <a:ext cx="3950677" cy="119575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Web tier model – often JSON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2047197" y="3586265"/>
            <a:ext cx="3950677" cy="119575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Business logic models – often Java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2047197" y="5326063"/>
            <a:ext cx="3950677" cy="731270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Persistent model – often relational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58389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944" y="0"/>
            <a:ext cx="10515600" cy="1325563"/>
          </a:xfrm>
        </p:spPr>
        <p:txBody>
          <a:bodyPr/>
          <a:lstStyle/>
          <a:p>
            <a:r>
              <a:rPr lang="en-US" dirty="0" smtClean="0"/>
              <a:t>Data Models, Data Mappings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944" y="1456293"/>
            <a:ext cx="10515600" cy="2036715"/>
          </a:xfrm>
        </p:spPr>
        <p:txBody>
          <a:bodyPr/>
          <a:lstStyle/>
          <a:p>
            <a:r>
              <a:rPr lang="en-US" dirty="0" smtClean="0"/>
              <a:t>Putting hierarchical data into relational tables is like putting a triangular peg into a square hole</a:t>
            </a:r>
            <a:endParaRPr lang="en-US" dirty="0"/>
          </a:p>
          <a:p>
            <a:pPr lvl="0"/>
            <a:r>
              <a:rPr lang="en-US" dirty="0" smtClean="0"/>
              <a:t>Adding an OOP graph model and and ORM mapping layer harms rather than helps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0077" y="4102971"/>
            <a:ext cx="2330961" cy="19478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9772" y="4087469"/>
            <a:ext cx="2186352" cy="19633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4636" y="6050835"/>
            <a:ext cx="38442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Hierarchical Data Models (XML + JSON)</a:t>
            </a:r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7796525" y="6001106"/>
            <a:ext cx="3280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Tabular Persistent Models (RDBs)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726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3.7037E-7 L 0.43489 -0.4833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45" y="-2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00896" y="3394646"/>
            <a:ext cx="4559644" cy="16657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 smtClean="0"/>
              <a:t>Enterprise Service Bus (ESB)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513589" y="5033956"/>
            <a:ext cx="2384785" cy="7447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dirty="0" smtClean="0"/>
              <a:t>Database Tier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 message and integration at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0896" y="1614272"/>
            <a:ext cx="4317413" cy="987255"/>
          </a:xfrm>
        </p:spPr>
        <p:txBody>
          <a:bodyPr/>
          <a:lstStyle/>
          <a:p>
            <a:r>
              <a:rPr lang="en-US" dirty="0"/>
              <a:t>F</a:t>
            </a:r>
            <a:r>
              <a:rPr lang="en-US" dirty="0" smtClean="0"/>
              <a:t>ocus on the services, break the tyranny of the layers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558828" y="5153403"/>
            <a:ext cx="2191265" cy="31389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Persistence</a:t>
            </a:r>
            <a:endParaRPr lang="en-US" sz="1600"/>
          </a:p>
        </p:txBody>
      </p:sp>
      <p:sp>
        <p:nvSpPr>
          <p:cNvPr id="7" name="Rectangle 6"/>
          <p:cNvSpPr/>
          <p:nvPr/>
        </p:nvSpPr>
        <p:spPr>
          <a:xfrm>
            <a:off x="1084099" y="4713786"/>
            <a:ext cx="4393239" cy="2425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trike="sngStrike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Persistence Mapping / DAL</a:t>
            </a:r>
            <a:endParaRPr lang="en-US" sz="1600" strike="sngStrike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97280" y="4202470"/>
            <a:ext cx="1806558" cy="436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Workflow/BPM</a:t>
            </a:r>
            <a:endParaRPr lang="en-US" sz="1600" dirty="0"/>
          </a:p>
        </p:txBody>
      </p:sp>
      <p:sp>
        <p:nvSpPr>
          <p:cNvPr id="12" name="Rectangle 11"/>
          <p:cNvSpPr/>
          <p:nvPr/>
        </p:nvSpPr>
        <p:spPr>
          <a:xfrm>
            <a:off x="3000222" y="4194137"/>
            <a:ext cx="867444" cy="436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BRMS</a:t>
            </a:r>
            <a:endParaRPr lang="en-US" sz="1600" dirty="0"/>
          </a:p>
        </p:txBody>
      </p:sp>
      <p:sp>
        <p:nvSpPr>
          <p:cNvPr id="13" name="Rectangle 12"/>
          <p:cNvSpPr/>
          <p:nvPr/>
        </p:nvSpPr>
        <p:spPr>
          <a:xfrm>
            <a:off x="4015946" y="4202470"/>
            <a:ext cx="1461392" cy="4360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Event Processor </a:t>
            </a:r>
            <a:endParaRPr lang="en-US" sz="1600" dirty="0"/>
          </a:p>
        </p:txBody>
      </p:sp>
      <p:sp>
        <p:nvSpPr>
          <p:cNvPr id="14" name="Rectangle 13"/>
          <p:cNvSpPr/>
          <p:nvPr/>
        </p:nvSpPr>
        <p:spPr>
          <a:xfrm>
            <a:off x="1097280" y="3817923"/>
            <a:ext cx="2770385" cy="29687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trike="sngStrike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Presentation Logic</a:t>
            </a:r>
            <a:endParaRPr lang="en-US" sz="1600" strike="sngStrike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241112" y="1177354"/>
            <a:ext cx="2279037" cy="651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mtClean="0"/>
              <a:t>GUI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6324314" y="1502339"/>
            <a:ext cx="2189275" cy="2646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Presentation</a:t>
            </a:r>
            <a:endParaRPr lang="en-US" sz="1600" dirty="0"/>
          </a:p>
        </p:txBody>
      </p:sp>
      <p:sp>
        <p:nvSpPr>
          <p:cNvPr id="17" name="Rectangle 16"/>
          <p:cNvSpPr/>
          <p:nvPr/>
        </p:nvSpPr>
        <p:spPr>
          <a:xfrm>
            <a:off x="4022536" y="3835841"/>
            <a:ext cx="1461392" cy="2789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smtClean="0"/>
              <a:t>Microservices</a:t>
            </a:r>
            <a:endParaRPr lang="en-US" sz="1600" dirty="0"/>
          </a:p>
        </p:txBody>
      </p:sp>
      <p:sp>
        <p:nvSpPr>
          <p:cNvPr id="18" name="Rounded Rectangle 17"/>
          <p:cNvSpPr/>
          <p:nvPr/>
        </p:nvSpPr>
        <p:spPr>
          <a:xfrm>
            <a:off x="5378896" y="3851888"/>
            <a:ext cx="336515" cy="7873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5392282" y="4010704"/>
            <a:ext cx="336515" cy="7873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917895" y="1693573"/>
            <a:ext cx="2083571" cy="92424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Web tier uses </a:t>
            </a:r>
            <a:r>
              <a:rPr lang="en-US" dirty="0" err="1" smtClean="0"/>
              <a:t>microservices</a:t>
            </a:r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4718529" y="3630105"/>
            <a:ext cx="1725891" cy="1083681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Message models for </a:t>
            </a:r>
            <a:r>
              <a:rPr lang="en-US" dirty="0" err="1" smtClean="0"/>
              <a:t>microservices</a:t>
            </a:r>
            <a:endParaRPr lang="en-US" dirty="0"/>
          </a:p>
        </p:txBody>
      </p:sp>
      <p:sp>
        <p:nvSpPr>
          <p:cNvPr id="21" name="Rounded Rectangle 20"/>
          <p:cNvSpPr/>
          <p:nvPr/>
        </p:nvSpPr>
        <p:spPr>
          <a:xfrm>
            <a:off x="7908633" y="4329355"/>
            <a:ext cx="2257801" cy="862429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Persistent messages </a:t>
            </a:r>
            <a:r>
              <a:rPr lang="en-US" smtClean="0"/>
              <a:t>enable services</a:t>
            </a:r>
            <a:endParaRPr lang="en-US" dirty="0"/>
          </a:p>
        </p:txBody>
      </p:sp>
      <p:sp>
        <p:nvSpPr>
          <p:cNvPr id="5" name="Left-Right Arrow 4"/>
          <p:cNvSpPr/>
          <p:nvPr/>
        </p:nvSpPr>
        <p:spPr>
          <a:xfrm rot="18735548">
            <a:off x="6076482" y="2989458"/>
            <a:ext cx="1123320" cy="269006"/>
          </a:xfrm>
          <a:prstGeom prst="left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eft-Right Arrow 21"/>
          <p:cNvSpPr/>
          <p:nvPr/>
        </p:nvSpPr>
        <p:spPr>
          <a:xfrm>
            <a:off x="6626585" y="4329355"/>
            <a:ext cx="1123320" cy="269006"/>
          </a:xfrm>
          <a:prstGeom prst="left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ft-Right Arrow 22"/>
          <p:cNvSpPr/>
          <p:nvPr/>
        </p:nvSpPr>
        <p:spPr>
          <a:xfrm rot="3101946">
            <a:off x="6973887" y="3316238"/>
            <a:ext cx="1893887" cy="297502"/>
          </a:xfrm>
          <a:prstGeom prst="left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075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Message first modeling puts the enterprise concerns at center</a:t>
            </a:r>
          </a:p>
          <a:p>
            <a:r>
              <a:rPr lang="en-US" dirty="0" smtClean="0"/>
              <a:t>Once we have messages, we can store them with minimal changes</a:t>
            </a:r>
          </a:p>
          <a:p>
            <a:pPr lvl="1"/>
            <a:r>
              <a:rPr lang="en-US" dirty="0" smtClean="0"/>
              <a:t>Specific techniques to minimize change</a:t>
            </a:r>
          </a:p>
          <a:p>
            <a:pPr lvl="2"/>
            <a:r>
              <a:rPr lang="en-US" dirty="0"/>
              <a:t>H</a:t>
            </a:r>
            <a:r>
              <a:rPr lang="en-US" dirty="0" smtClean="0"/>
              <a:t>eaders for persistent use</a:t>
            </a:r>
          </a:p>
          <a:p>
            <a:pPr lvl="2"/>
            <a:r>
              <a:rPr lang="en-US" dirty="0" smtClean="0"/>
              <a:t>Data chunks </a:t>
            </a:r>
          </a:p>
          <a:p>
            <a:pPr lvl="2"/>
            <a:r>
              <a:rPr lang="en-US" dirty="0" smtClean="0"/>
              <a:t>Envelopes for separation of concerns between persistence and messaging/integration</a:t>
            </a:r>
          </a:p>
          <a:p>
            <a:r>
              <a:rPr lang="en-US" dirty="0" smtClean="0"/>
              <a:t>The impact of NoSQL is architectural, not technological</a:t>
            </a:r>
          </a:p>
          <a:p>
            <a:pPr lvl="1"/>
            <a:r>
              <a:rPr lang="en-US" dirty="0" smtClean="0"/>
              <a:t>Messages cut across and perhaps obviate layers completely</a:t>
            </a:r>
          </a:p>
          <a:p>
            <a:pPr lvl="1"/>
            <a:r>
              <a:rPr lang="en-US" dirty="0" smtClean="0"/>
              <a:t>Team structures should combine message (data) modeling with integration API design</a:t>
            </a:r>
          </a:p>
          <a:p>
            <a:pPr lvl="1"/>
            <a:r>
              <a:rPr lang="en-US" dirty="0" err="1" smtClean="0"/>
              <a:t>Microservices</a:t>
            </a:r>
            <a:r>
              <a:rPr lang="en-US" dirty="0" smtClean="0"/>
              <a:t> (or services) are enabled by an API/message focus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1210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75436" y="2089204"/>
            <a:ext cx="5080814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Thank You</a:t>
            </a:r>
          </a:p>
          <a:p>
            <a:endParaRPr lang="en-US" sz="2800" dirty="0" smtClean="0"/>
          </a:p>
          <a:p>
            <a:endParaRPr lang="en-US" dirty="0"/>
          </a:p>
          <a:p>
            <a:pPr>
              <a:spcAft>
                <a:spcPts val="1200"/>
              </a:spcAft>
            </a:pPr>
            <a:r>
              <a:rPr lang="en-US" dirty="0" smtClean="0">
                <a:hlinkClick r:id="rId2"/>
              </a:rPr>
              <a:t>damon.feldman@marklogic.com</a:t>
            </a: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/>
              <a:t>@</a:t>
            </a:r>
            <a:r>
              <a:rPr lang="en-US" dirty="0" err="1" smtClean="0"/>
              <a:t>damonfeldman</a:t>
            </a:r>
            <a:endParaRPr lang="en-US" dirty="0" smtClean="0"/>
          </a:p>
          <a:p>
            <a:pPr>
              <a:spcAft>
                <a:spcPts val="1200"/>
              </a:spcAft>
            </a:pPr>
            <a:r>
              <a:rPr lang="en-US" dirty="0" smtClean="0">
                <a:hlinkClick r:id="rId3"/>
              </a:rPr>
              <a:t>http://www.marklogic.com/blog/author/dfeldman/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276" y="3274144"/>
            <a:ext cx="350105" cy="35010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6173" y="3718022"/>
            <a:ext cx="326312" cy="2654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5331" y="4146048"/>
            <a:ext cx="288322" cy="28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39152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8244719" y="903322"/>
            <a:ext cx="3405352" cy="4099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stack (layers!)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083" y="1940327"/>
            <a:ext cx="7263410" cy="402336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Three models</a:t>
            </a:r>
          </a:p>
          <a:p>
            <a:pPr lvl="1"/>
            <a:r>
              <a:rPr lang="en-US" sz="1800" dirty="0" smtClean="0"/>
              <a:t>Four if you add a “logical model”</a:t>
            </a:r>
          </a:p>
          <a:p>
            <a:pPr lvl="1"/>
            <a:r>
              <a:rPr lang="en-US" sz="1800" dirty="0" smtClean="0"/>
              <a:t>Five with “conceptual”</a:t>
            </a:r>
          </a:p>
          <a:p>
            <a:pPr lvl="1"/>
            <a:r>
              <a:rPr lang="en-US" sz="1800" dirty="0" smtClean="0"/>
              <a:t>These do mitigate the mapping problem at the semantic, but not structural level</a:t>
            </a:r>
            <a:endParaRPr lang="en-US" sz="1800" dirty="0"/>
          </a:p>
          <a:p>
            <a:pPr lvl="0"/>
            <a:r>
              <a:rPr lang="en-US" sz="2000" dirty="0" smtClean="0"/>
              <a:t>Plenty of mapping logic, technology, layers</a:t>
            </a:r>
          </a:p>
          <a:p>
            <a:pPr lvl="0"/>
            <a:r>
              <a:rPr lang="en-US" sz="2000" dirty="0" smtClean="0"/>
              <a:t>Also justified by “separation of concerns”</a:t>
            </a:r>
          </a:p>
          <a:p>
            <a:pPr lvl="1"/>
            <a:r>
              <a:rPr lang="en-US" sz="1800" dirty="0" smtClean="0"/>
              <a:t>Goal should be to  know what to find where</a:t>
            </a:r>
          </a:p>
          <a:p>
            <a:pPr lvl="1"/>
            <a:endParaRPr lang="en-US" sz="1800" dirty="0"/>
          </a:p>
          <a:p>
            <a:r>
              <a:rPr lang="en-US" sz="2000" dirty="0" smtClean="0"/>
              <a:t>Better when each layer uses a fundamentally different data model</a:t>
            </a:r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5587" y="4247868"/>
            <a:ext cx="2244096" cy="1875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5586" y="777258"/>
            <a:ext cx="2186352" cy="196336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435586" y="3138899"/>
            <a:ext cx="2186352" cy="6144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872992" y="3283827"/>
            <a:ext cx="167124" cy="1302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9145068" y="3479093"/>
            <a:ext cx="167124" cy="1302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9405665" y="3292356"/>
            <a:ext cx="167124" cy="1302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9799941" y="3545040"/>
            <a:ext cx="167124" cy="1302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9843442" y="3194707"/>
            <a:ext cx="167124" cy="1302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0036846" y="3429131"/>
            <a:ext cx="167124" cy="1302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8861741" y="3621343"/>
            <a:ext cx="167124" cy="1302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stCxn id="16" idx="6"/>
            <a:endCxn id="13" idx="2"/>
          </p:cNvCxnSpPr>
          <p:nvPr/>
        </p:nvCxnSpPr>
        <p:spPr>
          <a:xfrm flipV="1">
            <a:off x="9028865" y="3610155"/>
            <a:ext cx="771076" cy="76303"/>
          </a:xfrm>
          <a:prstGeom prst="straightConnector1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0" idx="6"/>
            <a:endCxn id="12" idx="2"/>
          </p:cNvCxnSpPr>
          <p:nvPr/>
        </p:nvCxnSpPr>
        <p:spPr>
          <a:xfrm>
            <a:off x="9040116" y="3348942"/>
            <a:ext cx="365549" cy="8529"/>
          </a:xfrm>
          <a:prstGeom prst="straightConnector1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2" idx="6"/>
            <a:endCxn id="13" idx="1"/>
          </p:cNvCxnSpPr>
          <p:nvPr/>
        </p:nvCxnSpPr>
        <p:spPr>
          <a:xfrm>
            <a:off x="9572789" y="3357471"/>
            <a:ext cx="251627" cy="206641"/>
          </a:xfrm>
          <a:prstGeom prst="straightConnector1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2" idx="7"/>
            <a:endCxn id="14" idx="2"/>
          </p:cNvCxnSpPr>
          <p:nvPr/>
        </p:nvCxnSpPr>
        <p:spPr>
          <a:xfrm flipV="1">
            <a:off x="9548314" y="3259822"/>
            <a:ext cx="295128" cy="51606"/>
          </a:xfrm>
          <a:prstGeom prst="straightConnector1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5" idx="2"/>
            <a:endCxn id="13" idx="7"/>
          </p:cNvCxnSpPr>
          <p:nvPr/>
        </p:nvCxnSpPr>
        <p:spPr>
          <a:xfrm flipH="1">
            <a:off x="9942590" y="3494246"/>
            <a:ext cx="94256" cy="69866"/>
          </a:xfrm>
          <a:prstGeom prst="straightConnector1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1" idx="1"/>
            <a:endCxn id="10" idx="4"/>
          </p:cNvCxnSpPr>
          <p:nvPr/>
        </p:nvCxnSpPr>
        <p:spPr>
          <a:xfrm flipH="1" flipV="1">
            <a:off x="8956554" y="3414057"/>
            <a:ext cx="212989" cy="84108"/>
          </a:xfrm>
          <a:prstGeom prst="straightConnector1">
            <a:avLst/>
          </a:prstGeom>
          <a:ln w="19050">
            <a:solidFill>
              <a:schemeClr val="accent6">
                <a:lumMod val="60000"/>
                <a:lumOff val="40000"/>
              </a:schemeClr>
            </a:solidFill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8435586" y="3841811"/>
            <a:ext cx="2186352" cy="3375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ORM</a:t>
            </a:r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8444094" y="2786667"/>
            <a:ext cx="2186352" cy="29726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Message Mapping Logic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1026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8011" y="342017"/>
            <a:ext cx="10515600" cy="993863"/>
          </a:xfrm>
        </p:spPr>
        <p:txBody>
          <a:bodyPr/>
          <a:lstStyle/>
          <a:p>
            <a:r>
              <a:rPr lang="en-US" dirty="0" smtClean="0"/>
              <a:t>Enterprise vs. System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8011" y="1387359"/>
            <a:ext cx="10515600" cy="1373355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sz="2400" dirty="0" smtClean="0"/>
              <a:t>Enterprise design is driven by the interaction among systems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Messages are key at this level of abstraction</a:t>
            </a:r>
          </a:p>
          <a:p>
            <a:pPr>
              <a:spcBef>
                <a:spcPts val="600"/>
              </a:spcBef>
            </a:pPr>
            <a:r>
              <a:rPr lang="en-US" sz="2400" dirty="0" smtClean="0"/>
              <a:t>   …but data mapping impedance still matters</a:t>
            </a:r>
            <a:endParaRPr lang="en-US" sz="2400" dirty="0"/>
          </a:p>
        </p:txBody>
      </p:sp>
      <p:sp>
        <p:nvSpPr>
          <p:cNvPr id="5" name="Process 4"/>
          <p:cNvSpPr/>
          <p:nvPr/>
        </p:nvSpPr>
        <p:spPr>
          <a:xfrm>
            <a:off x="8604061" y="3773627"/>
            <a:ext cx="1940300" cy="1596844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System C</a:t>
            </a:r>
            <a:endParaRPr lang="en-US" dirty="0"/>
          </a:p>
        </p:txBody>
      </p:sp>
      <p:sp>
        <p:nvSpPr>
          <p:cNvPr id="6" name="Process 5"/>
          <p:cNvSpPr/>
          <p:nvPr/>
        </p:nvSpPr>
        <p:spPr>
          <a:xfrm>
            <a:off x="8696658" y="5006930"/>
            <a:ext cx="1752528" cy="247794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D</a:t>
            </a:r>
            <a:r>
              <a:rPr lang="en-US" sz="1600" dirty="0" smtClean="0"/>
              <a:t>atabase</a:t>
            </a:r>
            <a:endParaRPr lang="en-US" dirty="0"/>
          </a:p>
        </p:txBody>
      </p:sp>
      <p:sp>
        <p:nvSpPr>
          <p:cNvPr id="7" name="Process 6"/>
          <p:cNvSpPr/>
          <p:nvPr/>
        </p:nvSpPr>
        <p:spPr>
          <a:xfrm>
            <a:off x="8696658" y="4482445"/>
            <a:ext cx="1752528" cy="411660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Java</a:t>
            </a:r>
            <a:endParaRPr lang="en-US" dirty="0"/>
          </a:p>
        </p:txBody>
      </p:sp>
      <p:sp>
        <p:nvSpPr>
          <p:cNvPr id="8" name="Process 7"/>
          <p:cNvSpPr/>
          <p:nvPr/>
        </p:nvSpPr>
        <p:spPr>
          <a:xfrm>
            <a:off x="8691210" y="4111829"/>
            <a:ext cx="1752528" cy="238408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Single-page-app</a:t>
            </a:r>
            <a:endParaRPr lang="en-US" sz="1600" dirty="0"/>
          </a:p>
        </p:txBody>
      </p:sp>
      <p:sp>
        <p:nvSpPr>
          <p:cNvPr id="9" name="Process 8"/>
          <p:cNvSpPr/>
          <p:nvPr/>
        </p:nvSpPr>
        <p:spPr>
          <a:xfrm>
            <a:off x="5019554" y="4716463"/>
            <a:ext cx="2152891" cy="1890569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System B</a:t>
            </a:r>
            <a:endParaRPr lang="en-US" dirty="0"/>
          </a:p>
        </p:txBody>
      </p:sp>
      <p:sp>
        <p:nvSpPr>
          <p:cNvPr id="10" name="Process 9"/>
          <p:cNvSpPr/>
          <p:nvPr/>
        </p:nvSpPr>
        <p:spPr>
          <a:xfrm>
            <a:off x="5112152" y="6109321"/>
            <a:ext cx="1944546" cy="381964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/>
              <a:t>D</a:t>
            </a:r>
            <a:r>
              <a:rPr lang="en-US" sz="1600" dirty="0" smtClean="0"/>
              <a:t>atabase</a:t>
            </a:r>
            <a:endParaRPr lang="en-US" dirty="0"/>
          </a:p>
        </p:txBody>
      </p:sp>
      <p:sp>
        <p:nvSpPr>
          <p:cNvPr id="11" name="Process 10"/>
          <p:cNvSpPr/>
          <p:nvPr/>
        </p:nvSpPr>
        <p:spPr>
          <a:xfrm>
            <a:off x="5122665" y="5827191"/>
            <a:ext cx="1944546" cy="200901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Ruby</a:t>
            </a:r>
            <a:endParaRPr lang="en-US" dirty="0"/>
          </a:p>
        </p:txBody>
      </p:sp>
      <p:sp>
        <p:nvSpPr>
          <p:cNvPr id="12" name="Process 11"/>
          <p:cNvSpPr/>
          <p:nvPr/>
        </p:nvSpPr>
        <p:spPr>
          <a:xfrm>
            <a:off x="5122665" y="5543133"/>
            <a:ext cx="1944546" cy="287019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HTML generation</a:t>
            </a:r>
            <a:endParaRPr lang="en-US" sz="1400" dirty="0"/>
          </a:p>
        </p:txBody>
      </p:sp>
      <p:sp>
        <p:nvSpPr>
          <p:cNvPr id="13" name="Process 12"/>
          <p:cNvSpPr/>
          <p:nvPr/>
        </p:nvSpPr>
        <p:spPr>
          <a:xfrm>
            <a:off x="5112152" y="5064622"/>
            <a:ext cx="1944546" cy="381964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HTML with JavaScript</a:t>
            </a:r>
            <a:endParaRPr lang="en-US" sz="1600" dirty="0"/>
          </a:p>
        </p:txBody>
      </p:sp>
      <p:sp>
        <p:nvSpPr>
          <p:cNvPr id="14" name="Process 13"/>
          <p:cNvSpPr/>
          <p:nvPr/>
        </p:nvSpPr>
        <p:spPr>
          <a:xfrm>
            <a:off x="2054672" y="3708311"/>
            <a:ext cx="1963450" cy="1643433"/>
          </a:xfrm>
          <a:prstGeom prst="flowChart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 smtClean="0"/>
              <a:t>System A</a:t>
            </a:r>
            <a:endParaRPr lang="en-US" dirty="0"/>
          </a:p>
        </p:txBody>
      </p:sp>
      <p:sp>
        <p:nvSpPr>
          <p:cNvPr id="15" name="Process 14"/>
          <p:cNvSpPr/>
          <p:nvPr/>
        </p:nvSpPr>
        <p:spPr>
          <a:xfrm>
            <a:off x="2128937" y="4936309"/>
            <a:ext cx="1773438" cy="281430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Mainframe</a:t>
            </a:r>
            <a:endParaRPr lang="en-US" dirty="0"/>
          </a:p>
        </p:txBody>
      </p:sp>
      <p:sp>
        <p:nvSpPr>
          <p:cNvPr id="16" name="Process 15"/>
          <p:cNvSpPr/>
          <p:nvPr/>
        </p:nvSpPr>
        <p:spPr>
          <a:xfrm>
            <a:off x="2128937" y="4560006"/>
            <a:ext cx="1773438" cy="281430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CICS</a:t>
            </a:r>
            <a:endParaRPr lang="en-US" dirty="0"/>
          </a:p>
        </p:txBody>
      </p:sp>
      <p:cxnSp>
        <p:nvCxnSpPr>
          <p:cNvPr id="18" name="Elbow Connector 17"/>
          <p:cNvCxnSpPr/>
          <p:nvPr/>
        </p:nvCxnSpPr>
        <p:spPr>
          <a:xfrm flipV="1">
            <a:off x="7075601" y="4645465"/>
            <a:ext cx="1621057" cy="1128443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05321" y="4420789"/>
            <a:ext cx="774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ETL</a:t>
            </a:r>
            <a:endParaRPr lang="en-US" dirty="0"/>
          </a:p>
        </p:txBody>
      </p:sp>
      <p:sp>
        <p:nvSpPr>
          <p:cNvPr id="20" name="Process 19"/>
          <p:cNvSpPr/>
          <p:nvPr/>
        </p:nvSpPr>
        <p:spPr>
          <a:xfrm>
            <a:off x="3117716" y="4165908"/>
            <a:ext cx="784659" cy="281430"/>
          </a:xfrm>
          <a:prstGeom prst="flowChart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SOA</a:t>
            </a:r>
            <a:endParaRPr lang="en-US" dirty="0"/>
          </a:p>
        </p:txBody>
      </p:sp>
      <p:cxnSp>
        <p:nvCxnSpPr>
          <p:cNvPr id="21" name="Elbow Connector 20"/>
          <p:cNvCxnSpPr/>
          <p:nvPr/>
        </p:nvCxnSpPr>
        <p:spPr>
          <a:xfrm>
            <a:off x="3902375" y="3773627"/>
            <a:ext cx="4794283" cy="419012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570393" y="2900825"/>
            <a:ext cx="22829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chemeClr val="accent1">
                    <a:lumMod val="50000"/>
                  </a:schemeClr>
                </a:solidFill>
              </a:rPr>
              <a:t>Enterprise Concerns</a:t>
            </a:r>
            <a:endParaRPr lang="en-US" sz="2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6285110" y="3249803"/>
            <a:ext cx="1323913" cy="6006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5815266" y="3262427"/>
            <a:ext cx="1626612" cy="1357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622498" y="3285923"/>
            <a:ext cx="475477" cy="12085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010866" y="3849920"/>
            <a:ext cx="157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SOAP Message</a:t>
            </a:r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7163543" y="4596076"/>
            <a:ext cx="1514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REST Message</a:t>
            </a:r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165530" y="5621616"/>
            <a:ext cx="1764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1">
                    <a:lumMod val="50000"/>
                  </a:schemeClr>
                </a:solidFill>
              </a:rPr>
              <a:t>System A concerns</a:t>
            </a:r>
          </a:p>
        </p:txBody>
      </p:sp>
      <p:cxnSp>
        <p:nvCxnSpPr>
          <p:cNvPr id="29" name="Straight Connector 28"/>
          <p:cNvCxnSpPr>
            <a:stCxn id="16" idx="1"/>
          </p:cNvCxnSpPr>
          <p:nvPr/>
        </p:nvCxnSpPr>
        <p:spPr>
          <a:xfrm flipH="1">
            <a:off x="1623367" y="4700721"/>
            <a:ext cx="505570" cy="985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1713429" y="5064622"/>
            <a:ext cx="396605" cy="6220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3913164" y="3285923"/>
            <a:ext cx="843359" cy="857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7626902" y="6041111"/>
            <a:ext cx="1924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accent1">
                    <a:lumMod val="50000"/>
                  </a:schemeClr>
                </a:solidFill>
              </a:rPr>
              <a:t>System B Concerns</a:t>
            </a:r>
          </a:p>
        </p:txBody>
      </p:sp>
      <p:cxnSp>
        <p:nvCxnSpPr>
          <p:cNvPr id="33" name="Straight Connector 32"/>
          <p:cNvCxnSpPr/>
          <p:nvPr/>
        </p:nvCxnSpPr>
        <p:spPr>
          <a:xfrm>
            <a:off x="7056698" y="5864364"/>
            <a:ext cx="729980" cy="2154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7098751" y="6221935"/>
            <a:ext cx="528151" cy="38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Elbow Connector 136"/>
          <p:cNvCxnSpPr/>
          <p:nvPr/>
        </p:nvCxnSpPr>
        <p:spPr>
          <a:xfrm>
            <a:off x="3902375" y="4701068"/>
            <a:ext cx="1209777" cy="1599235"/>
          </a:xfrm>
          <a:prstGeom prst="bentConnector3">
            <a:avLst>
              <a:gd name="adj1" fmla="val 75622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/>
          <p:cNvCxnSpPr/>
          <p:nvPr/>
        </p:nvCxnSpPr>
        <p:spPr>
          <a:xfrm>
            <a:off x="7075601" y="5223192"/>
            <a:ext cx="923689" cy="874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914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Enterprise Focus = Message Focus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Cohesion and coupling among the systems are determined by messages</a:t>
            </a:r>
          </a:p>
          <a:p>
            <a:pPr lvl="1"/>
            <a:r>
              <a:rPr lang="en-US" dirty="0" smtClean="0"/>
              <a:t>Do message expose internals of a system?</a:t>
            </a:r>
          </a:p>
          <a:p>
            <a:r>
              <a:rPr lang="en-US" dirty="0" smtClean="0"/>
              <a:t>Systems can be replaced more easily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m</a:t>
            </a:r>
            <a:r>
              <a:rPr lang="en-US" dirty="0" smtClean="0"/>
              <a:t>essage model and other aspects of the enterprise architecture cannot</a:t>
            </a:r>
          </a:p>
          <a:p>
            <a:pPr lvl="0"/>
            <a:r>
              <a:rPr lang="en-US" dirty="0" smtClean="0"/>
              <a:t>System design issues may cause failure at the system level</a:t>
            </a:r>
          </a:p>
          <a:p>
            <a:pPr lvl="0"/>
            <a:r>
              <a:rPr lang="en-US" dirty="0" smtClean="0"/>
              <a:t>Enterprise design issues may cause failure of the entire enterprise</a:t>
            </a:r>
          </a:p>
          <a:p>
            <a:pPr lvl="1"/>
            <a:r>
              <a:rPr lang="en-US" dirty="0" smtClean="0"/>
              <a:t>Appears as continued </a:t>
            </a:r>
            <a:r>
              <a:rPr lang="en-US" dirty="0" err="1" smtClean="0"/>
              <a:t>siloing</a:t>
            </a:r>
            <a:r>
              <a:rPr lang="en-US" dirty="0" smtClean="0"/>
              <a:t> and fragmentation</a:t>
            </a:r>
          </a:p>
          <a:p>
            <a:endParaRPr lang="en-US" dirty="0" smtClean="0"/>
          </a:p>
          <a:p>
            <a:r>
              <a:rPr lang="en-US" dirty="0" smtClean="0"/>
              <a:t>Therefore…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354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Message Model First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Message model concerns are unique</a:t>
            </a:r>
          </a:p>
          <a:p>
            <a:pPr lvl="1"/>
            <a:r>
              <a:rPr lang="en-US" dirty="0" smtClean="0"/>
              <a:t>Schemas, model sharing, validation, composability, readability, </a:t>
            </a:r>
            <a:r>
              <a:rPr lang="en-US" dirty="0" err="1" smtClean="0"/>
              <a:t>consumeability</a:t>
            </a:r>
            <a:r>
              <a:rPr lang="en-US" dirty="0" smtClean="0"/>
              <a:t>, size, compatibility with external standards</a:t>
            </a:r>
          </a:p>
          <a:p>
            <a:pPr lvl="1"/>
            <a:r>
              <a:rPr lang="en-US" dirty="0" smtClean="0"/>
              <a:t>Messages are public</a:t>
            </a:r>
          </a:p>
          <a:p>
            <a:pPr lvl="1"/>
            <a:r>
              <a:rPr lang="en-US" dirty="0" smtClean="0"/>
              <a:t>XML and JSON generally</a:t>
            </a:r>
          </a:p>
          <a:p>
            <a:r>
              <a:rPr lang="en-US" dirty="0" smtClean="0"/>
              <a:t>Enables </a:t>
            </a:r>
            <a:r>
              <a:rPr lang="en-US" dirty="0" err="1" smtClean="0"/>
              <a:t>microservices</a:t>
            </a:r>
            <a:endParaRPr lang="en-US" dirty="0" smtClean="0"/>
          </a:p>
          <a:p>
            <a:pPr lvl="1"/>
            <a:r>
              <a:rPr lang="en-US" dirty="0" smtClean="0"/>
              <a:t>“Smart endpoints and dumb pipes”</a:t>
            </a:r>
          </a:p>
          <a:p>
            <a:pPr lvl="1"/>
            <a:r>
              <a:rPr lang="en-US" dirty="0" smtClean="0"/>
              <a:t>Smart is defined by what it is like to talk to it. The internals are opaque.</a:t>
            </a:r>
          </a:p>
          <a:p>
            <a:r>
              <a:rPr lang="en-US" dirty="0" smtClean="0"/>
              <a:t>E-R diagrams, logical models, mappings and instantiations when and if you must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279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Hubs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2186"/>
            <a:ext cx="10515600" cy="1064454"/>
          </a:xfrm>
        </p:spPr>
        <p:txBody>
          <a:bodyPr/>
          <a:lstStyle/>
          <a:p>
            <a:r>
              <a:rPr lang="en-US" dirty="0" smtClean="0"/>
              <a:t>A “Data Hub” persists data in a canonical or semi-canonical form</a:t>
            </a:r>
          </a:p>
          <a:p>
            <a:pPr lvl="1"/>
            <a:r>
              <a:rPr lang="en-US" dirty="0" smtClean="0"/>
              <a:t>Allows indexing, retrieval and use of shared code beyond a typical “Data Lake”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" y="3126496"/>
            <a:ext cx="462076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000" dirty="0"/>
              <a:t>Data integration is focused on messages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000" dirty="0"/>
              <a:t>Persistence is also </a:t>
            </a:r>
            <a:r>
              <a:rPr lang="en-US" sz="2000" dirty="0" smtClean="0"/>
              <a:t>important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000" dirty="0" smtClean="0"/>
              <a:t>The message model must exist to move the data</a:t>
            </a:r>
          </a:p>
          <a:p>
            <a:pPr marL="685800" lvl="1" indent="-22860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US" sz="2000" dirty="0" smtClean="0"/>
              <a:t>Can be stored (almost) directly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1566" y="2617073"/>
            <a:ext cx="5936095" cy="368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9659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Enterprise Design vs. System Design</a:t>
            </a:r>
          </a:p>
          <a:p>
            <a:r>
              <a:rPr lang="en-US" dirty="0" smtClean="0"/>
              <a:t>Message model focus vs. Logical, Conceptual, Relational, MDA etc.</a:t>
            </a:r>
          </a:p>
          <a:p>
            <a:r>
              <a:rPr lang="en-US" dirty="0" smtClean="0"/>
              <a:t>But how to deal with the impedance mismatch and various models?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7596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2703</TotalTime>
  <Words>2922</Words>
  <Application>Microsoft Macintosh PowerPoint</Application>
  <PresentationFormat>Custom</PresentationFormat>
  <Paragraphs>455</Paragraphs>
  <Slides>32</Slides>
  <Notes>10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Retrospect</vt:lpstr>
      <vt:lpstr>Message Format Persistence</vt:lpstr>
      <vt:lpstr>Save the Messages</vt:lpstr>
      <vt:lpstr>Data Models, Data Mappings</vt:lpstr>
      <vt:lpstr>Typical stack (layers!)</vt:lpstr>
      <vt:lpstr>Enterprise vs. System Design</vt:lpstr>
      <vt:lpstr>Enterprise Focus = Message Focus</vt:lpstr>
      <vt:lpstr>Message Model First </vt:lpstr>
      <vt:lpstr>Data Hubs</vt:lpstr>
      <vt:lpstr>Shift</vt:lpstr>
      <vt:lpstr>Persisting the Messages</vt:lpstr>
      <vt:lpstr>Challenges – why it is hard to store messages</vt:lpstr>
      <vt:lpstr>Examples</vt:lpstr>
      <vt:lpstr>Obamacare Data Services Hub (DSH)</vt:lpstr>
      <vt:lpstr>Four “legs” in the DSH</vt:lpstr>
      <vt:lpstr>What was added and removed?</vt:lpstr>
      <vt:lpstr>Notional XML</vt:lpstr>
      <vt:lpstr>Large Insurance Provider</vt:lpstr>
      <vt:lpstr>Techniques</vt:lpstr>
      <vt:lpstr>Envelope Pattern</vt:lpstr>
      <vt:lpstr>Core model is shared and wrapped in envelopes</vt:lpstr>
      <vt:lpstr>Message wrapping core model</vt:lpstr>
      <vt:lpstr>Persistent form also wraps core model</vt:lpstr>
      <vt:lpstr>Data Chunking</vt:lpstr>
      <vt:lpstr>Data chunk example</vt:lpstr>
      <vt:lpstr>Did these systems achieve the desired benefit?</vt:lpstr>
      <vt:lpstr>Shift</vt:lpstr>
      <vt:lpstr>Architectural Impact</vt:lpstr>
      <vt:lpstr>What not to do</vt:lpstr>
      <vt:lpstr>What not to do</vt:lpstr>
      <vt:lpstr>View message and integration at center</vt:lpstr>
      <vt:lpstr>Summary</vt:lpstr>
      <vt:lpstr>Slide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Message Format Persistence</dc:title>
  <dc:creator>Damon</dc:creator>
  <cp:lastModifiedBy>Tommie Usdin</cp:lastModifiedBy>
  <cp:revision>39</cp:revision>
  <dcterms:created xsi:type="dcterms:W3CDTF">2016-08-18T21:04:33Z</dcterms:created>
  <dcterms:modified xsi:type="dcterms:W3CDTF">2016-08-18T21:05:13Z</dcterms:modified>
</cp:coreProperties>
</file>