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1"/>
  </p:sldMasterIdLst>
  <p:notesMasterIdLst>
    <p:notesMasterId r:id="rId60"/>
  </p:notesMasterIdLst>
  <p:handoutMasterIdLst>
    <p:handoutMasterId r:id="rId61"/>
  </p:handoutMasterIdLst>
  <p:sldIdLst>
    <p:sldId id="504" r:id="rId2"/>
    <p:sldId id="750" r:id="rId3"/>
    <p:sldId id="657" r:id="rId4"/>
    <p:sldId id="658" r:id="rId5"/>
    <p:sldId id="751" r:id="rId6"/>
    <p:sldId id="659" r:id="rId7"/>
    <p:sldId id="691" r:id="rId8"/>
    <p:sldId id="620" r:id="rId9"/>
    <p:sldId id="618" r:id="rId10"/>
    <p:sldId id="694" r:id="rId11"/>
    <p:sldId id="754" r:id="rId12"/>
    <p:sldId id="698" r:id="rId13"/>
    <p:sldId id="700" r:id="rId14"/>
    <p:sldId id="624" r:id="rId15"/>
    <p:sldId id="626" r:id="rId16"/>
    <p:sldId id="647" r:id="rId17"/>
    <p:sldId id="702" r:id="rId18"/>
    <p:sldId id="643" r:id="rId19"/>
    <p:sldId id="669" r:id="rId20"/>
    <p:sldId id="730" r:id="rId21"/>
    <p:sldId id="644" r:id="rId22"/>
    <p:sldId id="703" r:id="rId23"/>
    <p:sldId id="645" r:id="rId24"/>
    <p:sldId id="731" r:id="rId25"/>
    <p:sldId id="628" r:id="rId26"/>
    <p:sldId id="732" r:id="rId27"/>
    <p:sldId id="755" r:id="rId28"/>
    <p:sldId id="711" r:id="rId29"/>
    <p:sldId id="649" r:id="rId30"/>
    <p:sldId id="674" r:id="rId31"/>
    <p:sldId id="733" r:id="rId32"/>
    <p:sldId id="761" r:id="rId33"/>
    <p:sldId id="735" r:id="rId34"/>
    <p:sldId id="736" r:id="rId35"/>
    <p:sldId id="737" r:id="rId36"/>
    <p:sldId id="738" r:id="rId37"/>
    <p:sldId id="762" r:id="rId38"/>
    <p:sldId id="740" r:id="rId39"/>
    <p:sldId id="680" r:id="rId40"/>
    <p:sldId id="741" r:id="rId41"/>
    <p:sldId id="683" r:id="rId42"/>
    <p:sldId id="742" r:id="rId43"/>
    <p:sldId id="713" r:id="rId44"/>
    <p:sldId id="763" r:id="rId45"/>
    <p:sldId id="744" r:id="rId46"/>
    <p:sldId id="759" r:id="rId47"/>
    <p:sldId id="718" r:id="rId48"/>
    <p:sldId id="719" r:id="rId49"/>
    <p:sldId id="720" r:id="rId50"/>
    <p:sldId id="721" r:id="rId51"/>
    <p:sldId id="747" r:id="rId52"/>
    <p:sldId id="764" r:id="rId53"/>
    <p:sldId id="752" r:id="rId54"/>
    <p:sldId id="727" r:id="rId55"/>
    <p:sldId id="725" r:id="rId56"/>
    <p:sldId id="753" r:id="rId57"/>
    <p:sldId id="729" r:id="rId58"/>
    <p:sldId id="497" r:id="rId59"/>
  </p:sldIdLst>
  <p:sldSz cx="9144000" cy="5143500" type="screen16x9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5613" indent="1588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2813" indent="1588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0013" indent="1588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7213" indent="1588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FFFF00"/>
    <a:srgbClr val="FFFFFF"/>
    <a:srgbClr val="FF9966"/>
    <a:srgbClr val="404040"/>
    <a:srgbClr val="9999FF"/>
    <a:srgbClr val="CCCCFF"/>
    <a:srgbClr val="006699"/>
    <a:srgbClr val="003366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509" autoAdjust="0"/>
    <p:restoredTop sz="70013" autoAdjust="0"/>
  </p:normalViewPr>
  <p:slideViewPr>
    <p:cSldViewPr showGuides="1">
      <p:cViewPr varScale="1">
        <p:scale>
          <a:sx n="73" d="100"/>
          <a:sy n="73" d="100"/>
        </p:scale>
        <p:origin x="-1478" y="-72"/>
      </p:cViewPr>
      <p:guideLst>
        <p:guide orient="horz" pos="3117"/>
        <p:guide orient="horz" pos="491"/>
        <p:guide orient="horz" pos="1257"/>
        <p:guide orient="horz" pos="1013"/>
        <p:guide orient="horz" pos="1009"/>
        <p:guide orient="horz" pos="2845"/>
        <p:guide pos="2046"/>
        <p:guide pos="840"/>
        <p:guide pos="5488"/>
        <p:guide pos="2881"/>
        <p:guide pos="4065"/>
        <p:guide pos="4359"/>
        <p:guide pos="4208"/>
        <p:guide pos="27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3302" y="-77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9" tIns="45990" rIns="91979" bIns="4599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301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9" tIns="45990" rIns="91979" bIns="4599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301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9" tIns="45990" rIns="91979" bIns="4599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301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9" tIns="45990" rIns="91979" bIns="4599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Calibri" charset="0"/>
              </a:defRPr>
            </a:lvl1pPr>
          </a:lstStyle>
          <a:p>
            <a:pPr>
              <a:defRPr/>
            </a:pPr>
            <a:fld id="{FF58F106-73A8-DF49-A9C0-85523ACFC36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49877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66" tIns="45983" rIns="91966" bIns="45983" numCol="1" anchor="t" anchorCtr="0" compatLnSpc="1">
            <a:prstTxWarp prst="textNoShape">
              <a:avLst/>
            </a:prstTxWarp>
          </a:bodyPr>
          <a:lstStyle>
            <a:lvl1pPr algn="l" defTabSz="918199" eaLnBrk="0" hangingPunct="0">
              <a:defRPr sz="1300"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66" tIns="45983" rIns="91966" bIns="45983" numCol="1" anchor="t" anchorCtr="0" compatLnSpc="1">
            <a:prstTxWarp prst="textNoShape">
              <a:avLst/>
            </a:prstTxWarp>
          </a:bodyPr>
          <a:lstStyle>
            <a:lvl1pPr algn="r" defTabSz="918199" eaLnBrk="0" hangingPunct="0">
              <a:defRPr sz="1300"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66" tIns="45983" rIns="91966" bIns="459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66" tIns="45983" rIns="91966" bIns="45983" numCol="1" anchor="b" anchorCtr="0" compatLnSpc="1">
            <a:prstTxWarp prst="textNoShape">
              <a:avLst/>
            </a:prstTxWarp>
          </a:bodyPr>
          <a:lstStyle>
            <a:lvl1pPr algn="l" defTabSz="918199" eaLnBrk="0" hangingPunct="0">
              <a:defRPr sz="1300"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66" tIns="45983" rIns="91966" bIns="45983" numCol="1" anchor="b" anchorCtr="0" compatLnSpc="1">
            <a:prstTxWarp prst="textNoShape">
              <a:avLst/>
            </a:prstTxWarp>
          </a:bodyPr>
          <a:lstStyle>
            <a:lvl1pPr algn="r" defTabSz="917575" eaLnBrk="0" hangingPunct="0">
              <a:defRPr sz="1300">
                <a:latin typeface="Calibri" charset="0"/>
              </a:defRPr>
            </a:lvl1pPr>
          </a:lstStyle>
          <a:p>
            <a:pPr>
              <a:defRPr/>
            </a:pPr>
            <a:fld id="{7154B9B6-B18D-644D-B666-280B4432992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49702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/>
        <a:ea typeface="ヒラギノ角ゴ Pro W3" charset="0"/>
        <a:cs typeface="ヒラギノ角ゴ Pro W3" charset="0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/>
        <a:ea typeface="ヒラギノ角ゴ Pro W3" charset="0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/>
        <a:ea typeface="ヒラギノ角ゴ Pro W3" charset="0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/>
        <a:ea typeface="ヒラギノ角ゴ Pro W3" charset="0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/>
        <a:ea typeface="ヒラギノ角ゴ Pro W3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39771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AEB15-6F32-430A-9DA1-ECDA59812FA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1772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23941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52165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baseline="0" dirty="0" smtClean="0">
              <a:solidFill>
                <a:schemeClr val="tx1"/>
              </a:solidFill>
              <a:effectLst/>
              <a:latin typeface="Calibri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95574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36302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5665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60713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52165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64377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9847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74375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87057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3295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31497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97874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16141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1261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1261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161416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68410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6677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021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546711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601924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607131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521654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25115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021564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15205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607131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521654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440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743755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4406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4406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022149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4406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607131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521654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559818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974663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48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480678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9176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119299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607131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XML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like </a:t>
            </a:r>
            <a:r>
              <a:rPr lang="de-DE" baseline="0" dirty="0" err="1" smtClean="0"/>
              <a:t>filling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your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own</a:t>
            </a:r>
            <a:r>
              <a:rPr lang="de-DE" baseline="0" dirty="0" smtClean="0"/>
              <a:t> lunch </a:t>
            </a:r>
            <a:r>
              <a:rPr lang="de-DE" baseline="0" dirty="0" err="1" smtClean="0"/>
              <a:t>buffet</a:t>
            </a:r>
            <a:r>
              <a:rPr lang="de-DE" baseline="0" dirty="0" smtClean="0"/>
              <a:t>. </a:t>
            </a:r>
            <a:r>
              <a:rPr lang="de-DE" baseline="0" dirty="0" err="1" smtClean="0"/>
              <a:t>It</a:t>
            </a:r>
            <a:r>
              <a:rPr lang="de-DE" baseline="0" dirty="0" smtClean="0"/>
              <a:t> so easy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add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vocabulary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structures</a:t>
            </a:r>
            <a:r>
              <a:rPr lang="de-DE" baseline="0" dirty="0" smtClean="0"/>
              <a:t>. This </a:t>
            </a:r>
            <a:r>
              <a:rPr lang="de-DE" baseline="0" dirty="0" err="1" smtClean="0"/>
              <a:t>leads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"…". At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end </a:t>
            </a:r>
            <a:r>
              <a:rPr lang="de-DE" baseline="0" dirty="0" err="1" smtClean="0"/>
              <a:t>you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standard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can</a:t>
            </a:r>
            <a:r>
              <a:rPr lang="de-DE" baseline="0" dirty="0" smtClean="0"/>
              <a:t> not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fully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implemented</a:t>
            </a:r>
            <a:r>
              <a:rPr lang="de-DE" baseline="0" dirty="0" smtClean="0"/>
              <a:t>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611255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Therefore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profiles</a:t>
            </a:r>
            <a:r>
              <a:rPr lang="de-DE" baseline="0" dirty="0" smtClean="0"/>
              <a:t>. The </a:t>
            </a:r>
            <a:r>
              <a:rPr lang="de-DE" baseline="0" dirty="0" err="1" smtClean="0"/>
              <a:t>tendency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profile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converge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because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standard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groups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different </a:t>
            </a:r>
            <a:r>
              <a:rPr lang="de-DE" baseline="0" dirty="0" err="1" smtClean="0"/>
              <a:t>bodies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speak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lot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each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other</a:t>
            </a:r>
            <a:r>
              <a:rPr lang="de-DE" baseline="0" dirty="0" smtClean="0"/>
              <a:t>. </a:t>
            </a:r>
            <a:r>
              <a:rPr lang="de-DE" baseline="0" dirty="0" err="1" smtClean="0"/>
              <a:t>It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not </a:t>
            </a:r>
            <a:r>
              <a:rPr lang="de-DE" baseline="0" dirty="0" err="1" smtClean="0"/>
              <a:t>uncommon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one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person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sits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four</a:t>
            </a:r>
            <a:r>
              <a:rPr lang="de-DE" baseline="0" dirty="0" smtClean="0"/>
              <a:t> different </a:t>
            </a:r>
            <a:r>
              <a:rPr lang="de-DE" baseline="0" dirty="0" err="1" smtClean="0"/>
              <a:t>standard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bodies</a:t>
            </a:r>
            <a:r>
              <a:rPr lang="de-DE" baseline="0" dirty="0" smtClean="0"/>
              <a:t>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983737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But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standards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gets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extended</a:t>
            </a:r>
            <a:r>
              <a:rPr lang="de-DE" baseline="0" dirty="0" smtClean="0"/>
              <a:t>…</a:t>
            </a:r>
            <a:r>
              <a:rPr lang="de-DE" baseline="0" dirty="0" err="1" smtClean="0"/>
              <a:t>there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danger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you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loose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just </a:t>
            </a:r>
            <a:r>
              <a:rPr lang="de-DE" baseline="0" dirty="0" err="1" smtClean="0"/>
              <a:t>one</a:t>
            </a:r>
            <a:r>
              <a:rPr lang="de-DE" baseline="0" dirty="0" smtClean="0"/>
              <a:t>. Every </a:t>
            </a:r>
            <a:r>
              <a:rPr lang="de-DE" baseline="0" dirty="0" err="1" smtClean="0"/>
              <a:t>profile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take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bit</a:t>
            </a:r>
            <a:r>
              <a:rPr lang="de-DE" baseline="0" dirty="0" smtClean="0"/>
              <a:t>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661343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User Communities. Standards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XML </a:t>
            </a:r>
            <a:r>
              <a:rPr lang="de-DE" baseline="0" dirty="0" err="1" smtClean="0"/>
              <a:t>Experts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minority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under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XML </a:t>
            </a:r>
            <a:r>
              <a:rPr lang="de-DE" baseline="0" dirty="0" err="1" smtClean="0"/>
              <a:t>standards</a:t>
            </a:r>
            <a:r>
              <a:rPr lang="de-DE" baseline="0" dirty="0" smtClean="0"/>
              <a:t> like TTML. This </a:t>
            </a:r>
            <a:r>
              <a:rPr lang="de-DE" baseline="0" dirty="0" err="1" smtClean="0"/>
              <a:t>needs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accomplished</a:t>
            </a:r>
            <a:r>
              <a:rPr lang="de-DE" baseline="0" dirty="0" smtClean="0"/>
              <a:t>. </a:t>
            </a:r>
            <a:r>
              <a:rPr lang="de-DE" baseline="0" dirty="0" err="1" smtClean="0"/>
              <a:t>If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nobody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able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namespaces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correctly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better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get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rid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them</a:t>
            </a:r>
            <a:r>
              <a:rPr lang="de-DE" baseline="0" dirty="0" smtClean="0"/>
              <a:t>. Also </a:t>
            </a:r>
            <a:r>
              <a:rPr lang="de-DE" baseline="0" dirty="0" err="1" smtClean="0"/>
              <a:t>more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guidance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needs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provided</a:t>
            </a:r>
            <a:r>
              <a:rPr lang="de-DE" baseline="0" dirty="0" smtClean="0"/>
              <a:t>. Tutorial etc. </a:t>
            </a:r>
            <a:r>
              <a:rPr lang="de-DE" baseline="0" dirty="0" err="1" smtClean="0"/>
              <a:t>some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basic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information</a:t>
            </a:r>
            <a:r>
              <a:rPr lang="de-DE" baseline="0" dirty="0" smtClean="0"/>
              <a:t>…but </a:t>
            </a:r>
            <a:r>
              <a:rPr lang="de-DE" baseline="0" dirty="0" err="1" smtClean="0"/>
              <a:t>please</a:t>
            </a:r>
            <a:r>
              <a:rPr lang="de-DE" baseline="0" dirty="0" smtClean="0"/>
              <a:t> not </a:t>
            </a:r>
            <a:r>
              <a:rPr lang="de-DE" baseline="0" dirty="0" err="1" smtClean="0"/>
              <a:t>educate</a:t>
            </a:r>
            <a:r>
              <a:rPr lang="de-DE" baseline="0" dirty="0" smtClean="0"/>
              <a:t>.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2238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8766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44197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95441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4B9B6-B18D-644D-B666-280B44329925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1852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>
            <a:cxnSpLocks noChangeShapeType="1"/>
          </p:cNvCxnSpPr>
          <p:nvPr userDrawn="1"/>
        </p:nvCxnSpPr>
        <p:spPr bwMode="auto">
          <a:xfrm>
            <a:off x="0" y="4732338"/>
            <a:ext cx="9144000" cy="0"/>
          </a:xfrm>
          <a:prstGeom prst="line">
            <a:avLst/>
          </a:prstGeom>
          <a:noFill/>
          <a:ln w="44450">
            <a:solidFill>
              <a:srgbClr val="B90F2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801" y="779860"/>
            <a:ext cx="8297863" cy="939589"/>
          </a:xfrm>
        </p:spPr>
        <p:txBody>
          <a:bodyPr anchor="b" anchorCtr="1"/>
          <a:lstStyle>
            <a:lvl1pPr algn="ctr">
              <a:defRPr sz="3800" b="0" i="0">
                <a:solidFill>
                  <a:schemeClr val="accent1"/>
                </a:solidFill>
                <a:latin typeface="Calibri"/>
                <a:cs typeface="Calibri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431801" y="2409732"/>
            <a:ext cx="8297862" cy="2106309"/>
          </a:xfrm>
        </p:spPr>
        <p:txBody>
          <a:bodyPr/>
          <a:lstStyle>
            <a:lvl1pPr marL="2149475" indent="-179388" algn="l">
              <a:lnSpc>
                <a:spcPct val="100000"/>
              </a:lnSpc>
              <a:spcBef>
                <a:spcPts val="800"/>
              </a:spcBef>
              <a:buFont typeface="Arial"/>
              <a:buNone/>
              <a:defRPr sz="2000">
                <a:solidFill>
                  <a:srgbClr val="636463"/>
                </a:solidFill>
                <a:latin typeface="Calibri"/>
                <a:cs typeface="Calibri"/>
              </a:defRPr>
            </a:lvl1pPr>
            <a:lvl2pPr marL="1970087" indent="0" algn="l">
              <a:lnSpc>
                <a:spcPct val="90000"/>
              </a:lnSpc>
              <a:spcBef>
                <a:spcPts val="600"/>
              </a:spcBef>
              <a:buFont typeface="Arial"/>
              <a:buNone/>
              <a:defRPr sz="1800">
                <a:solidFill>
                  <a:srgbClr val="636463"/>
                </a:solidFill>
                <a:latin typeface="Calibri"/>
                <a:cs typeface="Calibri"/>
              </a:defRPr>
            </a:lvl2pPr>
            <a:lvl3pPr marL="2149475" indent="-180975" algn="l" defTabSz="1074738">
              <a:lnSpc>
                <a:spcPct val="90000"/>
              </a:lnSpc>
              <a:spcBef>
                <a:spcPts val="600"/>
              </a:spcBef>
              <a:buFont typeface="Arial"/>
              <a:buChar char="•"/>
              <a:defRPr sz="1800" b="0">
                <a:solidFill>
                  <a:srgbClr val="636463"/>
                </a:solidFill>
                <a:latin typeface="Calibri"/>
                <a:cs typeface="Calibri"/>
              </a:defRPr>
            </a:lvl3pPr>
            <a:lvl4pPr marL="2508250" indent="-180975" algn="l">
              <a:lnSpc>
                <a:spcPct val="90000"/>
              </a:lnSpc>
              <a:spcBef>
                <a:spcPts val="600"/>
              </a:spcBef>
              <a:buFont typeface="Lucida Grande"/>
              <a:buChar char="–"/>
              <a:defRPr sz="1800">
                <a:solidFill>
                  <a:srgbClr val="636463"/>
                </a:solidFill>
                <a:latin typeface="Calibri"/>
                <a:cs typeface="Calibri"/>
              </a:defRPr>
            </a:lvl4pPr>
            <a:lvl5pPr marL="2149475" indent="-179388" algn="l">
              <a:lnSpc>
                <a:spcPct val="90000"/>
              </a:lnSpc>
              <a:spcBef>
                <a:spcPts val="600"/>
              </a:spcBef>
              <a:buFont typeface="Arial"/>
              <a:buChar char="•"/>
              <a:defRPr sz="1600">
                <a:solidFill>
                  <a:srgbClr val="636463"/>
                </a:solidFill>
                <a:latin typeface="Calibri"/>
                <a:cs typeface="Calibri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681046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 Fi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80736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 Per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8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3999" cy="473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8" descr="01_IRT Logo.ai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0163" y="1773238"/>
            <a:ext cx="1463675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>
            <a:spLocks noChangeArrowheads="1"/>
          </p:cNvSpPr>
          <p:nvPr userDrawn="1"/>
        </p:nvSpPr>
        <p:spPr bwMode="auto">
          <a:xfrm>
            <a:off x="0" y="4275138"/>
            <a:ext cx="9144000" cy="433387"/>
          </a:xfrm>
          <a:prstGeom prst="rect">
            <a:avLst/>
          </a:prstGeom>
          <a:solidFill>
            <a:srgbClr val="FFFFFF">
              <a:alpha val="7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ctr" eaLnBrk="0" hangingPunct="0">
              <a:lnSpc>
                <a:spcPts val="1100"/>
              </a:lnSpc>
            </a:pPr>
            <a:r>
              <a:rPr lang="de-DE" sz="1000">
                <a:latin typeface="Calibri" charset="0"/>
              </a:rPr>
              <a:t>Die Folien/Dokumente sind durch das Urheberrecht geschützt. Eine Vervielfältigung ist nur mit Genehmigung des Verfassers gestattet.</a:t>
            </a:r>
          </a:p>
          <a:p>
            <a:pPr algn="ctr" eaLnBrk="0" hangingPunct="0">
              <a:lnSpc>
                <a:spcPts val="1100"/>
              </a:lnSpc>
            </a:pPr>
            <a:r>
              <a:rPr lang="de-DE" sz="1000">
                <a:latin typeface="Calibri" charset="0"/>
              </a:rPr>
              <a:t>Dieser Urheberrechtshinweis darf nicht entfernt werden.</a:t>
            </a:r>
          </a:p>
        </p:txBody>
      </p:sp>
      <p:sp>
        <p:nvSpPr>
          <p:cNvPr id="7" name="Textfeld 6"/>
          <p:cNvSpPr txBox="1">
            <a:spLocks noChangeArrowheads="1"/>
          </p:cNvSpPr>
          <p:nvPr userDrawn="1"/>
        </p:nvSpPr>
        <p:spPr bwMode="auto">
          <a:xfrm>
            <a:off x="3059113" y="1411288"/>
            <a:ext cx="3228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>
              <a:defRPr/>
            </a:pPr>
            <a:r>
              <a:rPr lang="de-DE" sz="2000" dirty="0" err="1" smtClean="0">
                <a:solidFill>
                  <a:schemeClr val="accent1"/>
                </a:solidFill>
                <a:latin typeface="Calibri" charset="0"/>
              </a:rPr>
              <a:t>Experts</a:t>
            </a:r>
            <a:r>
              <a:rPr lang="de-DE" sz="2000" dirty="0" smtClean="0">
                <a:solidFill>
                  <a:schemeClr val="accent1"/>
                </a:solidFill>
                <a:latin typeface="Calibri" charset="0"/>
              </a:rPr>
              <a:t> in audio-</a:t>
            </a:r>
            <a:r>
              <a:rPr lang="de-DE" sz="2000" dirty="0" err="1" smtClean="0">
                <a:solidFill>
                  <a:schemeClr val="accent1"/>
                </a:solidFill>
                <a:latin typeface="Calibri" charset="0"/>
              </a:rPr>
              <a:t>visual</a:t>
            </a:r>
            <a:r>
              <a:rPr lang="de-DE" sz="2000" dirty="0" smtClean="0">
                <a:solidFill>
                  <a:schemeClr val="accent1"/>
                </a:solidFill>
                <a:latin typeface="Calibri" charset="0"/>
              </a:rPr>
              <a:t> </a:t>
            </a:r>
            <a:r>
              <a:rPr lang="de-DE" sz="2000" dirty="0" err="1" smtClean="0">
                <a:solidFill>
                  <a:schemeClr val="accent1"/>
                </a:solidFill>
                <a:latin typeface="Calibri" charset="0"/>
              </a:rPr>
              <a:t>media</a:t>
            </a:r>
            <a:endParaRPr lang="de-DE" sz="2000" dirty="0" smtClean="0">
              <a:solidFill>
                <a:schemeClr val="accent1"/>
              </a:solidFill>
              <a:latin typeface="Calibri" charset="0"/>
            </a:endParaRPr>
          </a:p>
        </p:txBody>
      </p:sp>
      <p:cxnSp>
        <p:nvCxnSpPr>
          <p:cNvPr id="9" name="Gerade Verbindung 3"/>
          <p:cNvCxnSpPr>
            <a:cxnSpLocks noChangeShapeType="1"/>
          </p:cNvCxnSpPr>
          <p:nvPr userDrawn="1"/>
        </p:nvCxnSpPr>
        <p:spPr bwMode="auto">
          <a:xfrm>
            <a:off x="0" y="4732338"/>
            <a:ext cx="9144000" cy="0"/>
          </a:xfrm>
          <a:prstGeom prst="line">
            <a:avLst/>
          </a:prstGeom>
          <a:noFill/>
          <a:ln w="44450">
            <a:solidFill>
              <a:srgbClr val="B90F2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31801" y="141481"/>
            <a:ext cx="8297863" cy="1185314"/>
          </a:xfrm>
        </p:spPr>
        <p:txBody>
          <a:bodyPr/>
          <a:lstStyle>
            <a:lvl1pPr algn="ctr">
              <a:lnSpc>
                <a:spcPct val="105000"/>
              </a:lnSpc>
              <a:defRPr sz="4000" b="0" i="0" baseline="0">
                <a:solidFill>
                  <a:schemeClr val="accent1"/>
                </a:solidFill>
                <a:latin typeface="Calibri"/>
                <a:cs typeface="Calibri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0" name="Textfeld 9"/>
          <p:cNvSpPr txBox="1">
            <a:spLocks noChangeArrowheads="1"/>
          </p:cNvSpPr>
          <p:nvPr userDrawn="1"/>
        </p:nvSpPr>
        <p:spPr bwMode="auto">
          <a:xfrm>
            <a:off x="452438" y="1942394"/>
            <a:ext cx="2967037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>
              <a:defRPr/>
            </a:pPr>
            <a:r>
              <a:rPr lang="de-DE" dirty="0" smtClean="0">
                <a:solidFill>
                  <a:schemeClr val="accent1"/>
                </a:solidFill>
                <a:latin typeface="Calibri" charset="0"/>
                <a:cs typeface="Calibri" charset="0"/>
              </a:rPr>
              <a:t>Andreas Tai</a:t>
            </a:r>
          </a:p>
          <a:p>
            <a:pPr>
              <a:defRPr/>
            </a:pPr>
            <a:r>
              <a:rPr lang="de-DE" sz="1200" dirty="0" err="1" smtClean="0">
                <a:solidFill>
                  <a:schemeClr val="accent1"/>
                </a:solidFill>
                <a:latin typeface="Calibri" charset="0"/>
                <a:cs typeface="Calibri" charset="0"/>
              </a:rPr>
              <a:t>Production</a:t>
            </a:r>
            <a:r>
              <a:rPr lang="de-DE" sz="1200" dirty="0" smtClean="0">
                <a:solidFill>
                  <a:schemeClr val="accent1"/>
                </a:solidFill>
                <a:latin typeface="Calibri" charset="0"/>
                <a:cs typeface="Calibri" charset="0"/>
              </a:rPr>
              <a:t> Technology (PT)</a:t>
            </a:r>
            <a:br>
              <a:rPr lang="de-DE" sz="1200" dirty="0" smtClean="0">
                <a:solidFill>
                  <a:schemeClr val="accent1"/>
                </a:solidFill>
                <a:latin typeface="Calibri" charset="0"/>
                <a:cs typeface="Calibri" charset="0"/>
              </a:rPr>
            </a:br>
            <a:endParaRPr lang="de-DE" sz="1200" dirty="0" smtClean="0">
              <a:solidFill>
                <a:schemeClr val="accent1"/>
              </a:solidFill>
              <a:latin typeface="Calibri" charset="0"/>
              <a:cs typeface="Calibri" charset="0"/>
            </a:endParaRPr>
          </a:p>
          <a:p>
            <a:pPr>
              <a:defRPr/>
            </a:pPr>
            <a:r>
              <a:rPr lang="de-DE" sz="1200" dirty="0" err="1" smtClean="0">
                <a:solidFill>
                  <a:schemeClr val="accent1"/>
                </a:solidFill>
                <a:latin typeface="Calibri" charset="0"/>
                <a:cs typeface="Calibri" charset="0"/>
              </a:rPr>
              <a:t>Floriansmühlstraße</a:t>
            </a:r>
            <a:r>
              <a:rPr lang="de-DE" sz="1200" dirty="0" smtClean="0">
                <a:solidFill>
                  <a:schemeClr val="accent1"/>
                </a:solidFill>
                <a:latin typeface="Calibri" charset="0"/>
                <a:cs typeface="Calibri" charset="0"/>
              </a:rPr>
              <a:t> 60</a:t>
            </a:r>
          </a:p>
          <a:p>
            <a:pPr>
              <a:defRPr/>
            </a:pPr>
            <a:r>
              <a:rPr lang="de-DE" sz="1200" dirty="0" smtClean="0">
                <a:solidFill>
                  <a:schemeClr val="accent1"/>
                </a:solidFill>
                <a:latin typeface="Calibri" charset="0"/>
                <a:cs typeface="Calibri" charset="0"/>
              </a:rPr>
              <a:t>80939 München</a:t>
            </a:r>
          </a:p>
          <a:p>
            <a:pPr>
              <a:defRPr/>
            </a:pPr>
            <a:r>
              <a:rPr lang="de-DE" sz="1200" dirty="0" smtClean="0">
                <a:solidFill>
                  <a:schemeClr val="accent1"/>
                </a:solidFill>
                <a:latin typeface="Calibri" charset="0"/>
                <a:cs typeface="Calibri" charset="0"/>
              </a:rPr>
              <a:t>Tel +49 89 323 99 – 0</a:t>
            </a:r>
          </a:p>
          <a:p>
            <a:pPr>
              <a:defRPr/>
            </a:pPr>
            <a:r>
              <a:rPr lang="de-DE" sz="1200" dirty="0" smtClean="0">
                <a:solidFill>
                  <a:schemeClr val="accent1"/>
                </a:solidFill>
                <a:latin typeface="Calibri" charset="0"/>
                <a:cs typeface="Calibri" charset="0"/>
              </a:rPr>
              <a:t>FAX +49 89 323 99 – 351</a:t>
            </a:r>
          </a:p>
          <a:p>
            <a:pPr>
              <a:defRPr/>
            </a:pPr>
            <a:r>
              <a:rPr lang="de-DE" sz="1200" dirty="0" err="1" smtClean="0">
                <a:solidFill>
                  <a:schemeClr val="accent1"/>
                </a:solidFill>
                <a:latin typeface="Calibri" charset="0"/>
                <a:cs typeface="Calibri" charset="0"/>
              </a:rPr>
              <a:t>www.irt.de</a:t>
            </a:r>
            <a:endParaRPr lang="de-DE" sz="1200" dirty="0" smtClean="0">
              <a:solidFill>
                <a:schemeClr val="accent1"/>
              </a:solidFill>
              <a:latin typeface="Calibri" charset="0"/>
              <a:cs typeface="Calibri" charset="0"/>
            </a:endParaRPr>
          </a:p>
          <a:p>
            <a:pPr>
              <a:defRPr/>
            </a:pPr>
            <a:r>
              <a:rPr lang="de-DE" sz="1200" dirty="0" err="1" smtClean="0">
                <a:solidFill>
                  <a:schemeClr val="accent1"/>
                </a:solidFill>
                <a:latin typeface="Calibri" charset="0"/>
                <a:cs typeface="Calibri" charset="0"/>
              </a:rPr>
              <a:t>presse@irt.de</a:t>
            </a:r>
            <a:endParaRPr lang="de-DE" sz="1200" dirty="0" smtClean="0">
              <a:solidFill>
                <a:schemeClr val="accent1"/>
              </a:solidFill>
              <a:latin typeface="Calibri" charset="0"/>
              <a:cs typeface="Calibri" charset="0"/>
            </a:endParaRPr>
          </a:p>
          <a:p>
            <a:pPr>
              <a:defRPr/>
            </a:pPr>
            <a:endParaRPr lang="de-DE" sz="2000" dirty="0" smtClean="0">
              <a:solidFill>
                <a:schemeClr val="accent1"/>
              </a:solidFill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71133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itre 1"/>
          <p:cNvSpPr>
            <a:spLocks noGrp="1"/>
          </p:cNvSpPr>
          <p:nvPr>
            <p:ph type="title"/>
          </p:nvPr>
        </p:nvSpPr>
        <p:spPr>
          <a:xfrm>
            <a:off x="35496" y="-20538"/>
            <a:ext cx="7272808" cy="75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fr-BE" dirty="0"/>
          </a:p>
        </p:txBody>
      </p:sp>
      <p:sp>
        <p:nvSpPr>
          <p:cNvPr id="12" name="Espace réservé du texte 2"/>
          <p:cNvSpPr>
            <a:spLocks noGrp="1"/>
          </p:cNvSpPr>
          <p:nvPr>
            <p:ph idx="1" hasCustomPrompt="1"/>
          </p:nvPr>
        </p:nvSpPr>
        <p:spPr>
          <a:xfrm>
            <a:off x="467544" y="1167595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/>
            </a:lvl1pPr>
          </a:lstStyle>
          <a:p>
            <a:pPr lvl="0"/>
            <a:r>
              <a:rPr lang="fr-FR" dirty="0" smtClean="0"/>
              <a:t>Modifiez les styles du texte du masque 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>
          <a:xfrm>
            <a:off x="3124200" y="478218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fr-BE" dirty="0" smtClean="0"/>
              <a:t>www.hbb4all.eu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682930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1" y="4767263"/>
            <a:ext cx="2133600" cy="273844"/>
          </a:xfrm>
          <a:prstGeom prst="rect">
            <a:avLst/>
          </a:prstGeom>
        </p:spPr>
        <p:txBody>
          <a:bodyPr lIns="68397" tIns="34199" rIns="68397" bIns="34199"/>
          <a:lstStyle/>
          <a:p>
            <a:fld id="{E3125544-AA7D-4804-9411-269328E89657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9" name="Line 22"/>
          <p:cNvSpPr>
            <a:spLocks noChangeShapeType="1"/>
          </p:cNvSpPr>
          <p:nvPr userDrawn="1"/>
        </p:nvSpPr>
        <p:spPr bwMode="auto">
          <a:xfrm>
            <a:off x="0" y="6396038"/>
            <a:ext cx="12241213" cy="0"/>
          </a:xfrm>
          <a:prstGeom prst="line">
            <a:avLst/>
          </a:prstGeom>
          <a:noFill/>
          <a:ln w="12700" cap="rnd">
            <a:solidFill>
              <a:schemeClr val="accent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9993" tIns="46796" rIns="89993" bIns="46796" anchor="ctr">
            <a:spAutoFit/>
          </a:bodyPr>
          <a:lstStyle/>
          <a:p>
            <a:endParaRPr lang="de-DE"/>
          </a:p>
        </p:txBody>
      </p:sp>
      <p:sp>
        <p:nvSpPr>
          <p:cNvPr id="10" name="Line 22"/>
          <p:cNvSpPr>
            <a:spLocks noChangeShapeType="1"/>
          </p:cNvSpPr>
          <p:nvPr userDrawn="1"/>
        </p:nvSpPr>
        <p:spPr bwMode="auto">
          <a:xfrm>
            <a:off x="152401" y="6548438"/>
            <a:ext cx="12241213" cy="0"/>
          </a:xfrm>
          <a:prstGeom prst="line">
            <a:avLst/>
          </a:prstGeom>
          <a:noFill/>
          <a:ln w="12700" cap="rnd">
            <a:solidFill>
              <a:schemeClr val="accent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9993" tIns="46796" rIns="89993" bIns="46796" anchor="ctr">
            <a:spAutoFit/>
          </a:bodyPr>
          <a:lstStyle/>
          <a:p>
            <a:endParaRPr lang="de-DE"/>
          </a:p>
        </p:txBody>
      </p:sp>
      <p:sp>
        <p:nvSpPr>
          <p:cNvPr id="12" name="Titel 3"/>
          <p:cNvSpPr>
            <a:spLocks noGrp="1"/>
          </p:cNvSpPr>
          <p:nvPr>
            <p:ph type="title"/>
          </p:nvPr>
        </p:nvSpPr>
        <p:spPr>
          <a:xfrm>
            <a:off x="2946616" y="47833"/>
            <a:ext cx="6020308" cy="621863"/>
          </a:xfrm>
        </p:spPr>
        <p:txBody>
          <a:bodyPr>
            <a:normAutofit/>
          </a:bodyPr>
          <a:lstStyle>
            <a:lvl1pPr>
              <a:defRPr sz="2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672287" y="1437887"/>
            <a:ext cx="6981031" cy="2734651"/>
          </a:xfrm>
          <a:prstGeom prst="rect">
            <a:avLst/>
          </a:prstGeom>
        </p:spPr>
        <p:txBody>
          <a:bodyPr/>
          <a:lstStyle>
            <a:lvl1pPr marL="198305" indent="-198305">
              <a:lnSpc>
                <a:spcPct val="100000"/>
              </a:lnSpc>
              <a:spcBef>
                <a:spcPts val="0"/>
              </a:spcBef>
              <a:spcAft>
                <a:spcPts val="449"/>
              </a:spcAft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1pPr>
            <a:lvl2pPr marL="469043" indent="-198305">
              <a:lnSpc>
                <a:spcPct val="100000"/>
              </a:lnSpc>
              <a:spcBef>
                <a:spcPts val="0"/>
              </a:spcBef>
              <a:spcAft>
                <a:spcPts val="449"/>
              </a:spcAft>
              <a:buFont typeface="Wingdings" pitchFamily="2" charset="2"/>
              <a:buChar char="§"/>
              <a:defRPr sz="1500">
                <a:latin typeface="Arial" pitchFamily="34" charset="0"/>
                <a:cs typeface="Arial" pitchFamily="34" charset="0"/>
              </a:defRPr>
            </a:lvl2pPr>
            <a:lvl3pPr marL="825278" indent="-140119">
              <a:lnSpc>
                <a:spcPct val="100000"/>
              </a:lnSpc>
              <a:spcBef>
                <a:spcPts val="0"/>
              </a:spcBef>
              <a:spcAft>
                <a:spcPts val="449"/>
              </a:spcAft>
              <a:buFont typeface="Wingdings" pitchFamily="2" charset="2"/>
              <a:buChar char="§"/>
              <a:defRPr sz="1300">
                <a:latin typeface="Arial" pitchFamily="34" charset="0"/>
                <a:cs typeface="Arial" pitchFamily="34" charset="0"/>
              </a:defRPr>
            </a:lvl3pPr>
            <a:lvl4pPr marL="1641056" indent="-135369">
              <a:lnSpc>
                <a:spcPct val="100000"/>
              </a:lnSpc>
              <a:spcBef>
                <a:spcPts val="0"/>
              </a:spcBef>
              <a:spcAft>
                <a:spcPts val="449"/>
              </a:spcAft>
              <a:buFont typeface="Wingdings" pitchFamily="2" charset="2"/>
              <a:buChar char="§"/>
              <a:defRPr/>
            </a:lvl4pPr>
            <a:lvl5pPr marL="2056663" indent="-227990">
              <a:lnSpc>
                <a:spcPct val="100000"/>
              </a:lnSpc>
              <a:spcBef>
                <a:spcPts val="0"/>
              </a:spcBef>
              <a:spcAft>
                <a:spcPts val="449"/>
              </a:spcAft>
              <a:buFont typeface="Wingdings" pitchFamily="2" charset="2"/>
              <a:buChar char="§"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170167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>
            <a:cxnSpLocks noChangeShapeType="1"/>
          </p:cNvCxnSpPr>
          <p:nvPr userDrawn="1"/>
        </p:nvCxnSpPr>
        <p:spPr bwMode="auto">
          <a:xfrm>
            <a:off x="0" y="4732338"/>
            <a:ext cx="9144000" cy="0"/>
          </a:xfrm>
          <a:prstGeom prst="line">
            <a:avLst/>
          </a:prstGeom>
          <a:noFill/>
          <a:ln w="44450">
            <a:solidFill>
              <a:srgbClr val="B90F2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801" y="291703"/>
            <a:ext cx="8297863" cy="713873"/>
          </a:xfrm>
        </p:spPr>
        <p:txBody>
          <a:bodyPr/>
          <a:lstStyle>
            <a:lvl1pPr algn="l">
              <a:defRPr sz="3000" b="0" i="0">
                <a:solidFill>
                  <a:schemeClr val="accent1"/>
                </a:solidFill>
                <a:latin typeface="Calibri"/>
                <a:cs typeface="Calibri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431801" y="1017966"/>
            <a:ext cx="8297862" cy="290393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800"/>
              </a:spcBef>
              <a:buFont typeface="Arial"/>
              <a:buNone/>
              <a:defRPr sz="2000">
                <a:solidFill>
                  <a:srgbClr val="636463"/>
                </a:solidFill>
                <a:latin typeface="Calibri"/>
                <a:cs typeface="Calibri"/>
              </a:defRPr>
            </a:lvl1pPr>
            <a:lvl2pPr marL="0" indent="0">
              <a:lnSpc>
                <a:spcPct val="90000"/>
              </a:lnSpc>
              <a:spcBef>
                <a:spcPts val="600"/>
              </a:spcBef>
              <a:buFont typeface="Arial"/>
              <a:buNone/>
              <a:defRPr sz="1800">
                <a:solidFill>
                  <a:srgbClr val="636463"/>
                </a:solidFill>
                <a:latin typeface="Calibri"/>
                <a:cs typeface="Calibri"/>
              </a:defRPr>
            </a:lvl2pPr>
            <a:lvl3pPr marL="179388" indent="-179388" defTabSz="1074738">
              <a:lnSpc>
                <a:spcPct val="90000"/>
              </a:lnSpc>
              <a:spcBef>
                <a:spcPts val="600"/>
              </a:spcBef>
              <a:buFont typeface="Arial"/>
              <a:buChar char="•"/>
              <a:defRPr sz="1800" b="0">
                <a:solidFill>
                  <a:srgbClr val="636463"/>
                </a:solidFill>
                <a:latin typeface="Calibri"/>
                <a:cs typeface="Calibri"/>
              </a:defRPr>
            </a:lvl3pPr>
            <a:lvl4pPr marL="539750" indent="-179388">
              <a:lnSpc>
                <a:spcPct val="90000"/>
              </a:lnSpc>
              <a:spcBef>
                <a:spcPts val="600"/>
              </a:spcBef>
              <a:buFont typeface="Lucida Grande"/>
              <a:buChar char="–"/>
              <a:defRPr sz="1800">
                <a:solidFill>
                  <a:srgbClr val="636463"/>
                </a:solidFill>
                <a:latin typeface="Calibri"/>
                <a:cs typeface="Calibri"/>
              </a:defRPr>
            </a:lvl4pPr>
            <a:lvl5pPr marL="0" indent="0">
              <a:lnSpc>
                <a:spcPct val="90000"/>
              </a:lnSpc>
              <a:spcBef>
                <a:spcPts val="600"/>
              </a:spcBef>
              <a:buFont typeface="Arial"/>
              <a:buNone/>
              <a:defRPr sz="1600">
                <a:solidFill>
                  <a:srgbClr val="636463"/>
                </a:solidFill>
                <a:latin typeface="Calibri"/>
                <a:cs typeface="Calibri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678482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Bilder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3"/>
          <p:cNvCxnSpPr>
            <a:cxnSpLocks noChangeShapeType="1"/>
          </p:cNvCxnSpPr>
          <p:nvPr userDrawn="1"/>
        </p:nvCxnSpPr>
        <p:spPr bwMode="auto">
          <a:xfrm>
            <a:off x="0" y="4732338"/>
            <a:ext cx="9144000" cy="0"/>
          </a:xfrm>
          <a:prstGeom prst="line">
            <a:avLst/>
          </a:prstGeom>
          <a:noFill/>
          <a:ln w="44450">
            <a:solidFill>
              <a:srgbClr val="B90F2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801" y="291703"/>
            <a:ext cx="8297863" cy="713873"/>
          </a:xfrm>
        </p:spPr>
        <p:txBody>
          <a:bodyPr/>
          <a:lstStyle>
            <a:lvl1pPr algn="l">
              <a:defRPr sz="3000" b="0" i="0">
                <a:solidFill>
                  <a:schemeClr val="accent1"/>
                </a:solidFill>
                <a:latin typeface="Calibri"/>
                <a:cs typeface="Calibri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431801" y="1017966"/>
            <a:ext cx="8297862" cy="290393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800"/>
              </a:spcBef>
              <a:buFont typeface="Arial"/>
              <a:buNone/>
              <a:defRPr sz="2000" b="1">
                <a:solidFill>
                  <a:srgbClr val="636463"/>
                </a:solidFill>
                <a:latin typeface="Calibri"/>
                <a:cs typeface="Calibri"/>
              </a:defRPr>
            </a:lvl1pPr>
            <a:lvl2pPr marL="0" indent="0">
              <a:lnSpc>
                <a:spcPct val="90000"/>
              </a:lnSpc>
              <a:spcBef>
                <a:spcPts val="600"/>
              </a:spcBef>
              <a:buFont typeface="Arial"/>
              <a:buNone/>
              <a:defRPr sz="1800">
                <a:solidFill>
                  <a:srgbClr val="636463"/>
                </a:solidFill>
                <a:latin typeface="Calibri"/>
                <a:cs typeface="Calibri"/>
              </a:defRPr>
            </a:lvl2pPr>
            <a:lvl3pPr marL="179388" indent="-179388" defTabSz="1074738">
              <a:lnSpc>
                <a:spcPct val="90000"/>
              </a:lnSpc>
              <a:spcBef>
                <a:spcPts val="600"/>
              </a:spcBef>
              <a:buFont typeface="Arial"/>
              <a:buChar char="•"/>
              <a:defRPr sz="1800" b="0">
                <a:solidFill>
                  <a:srgbClr val="636463"/>
                </a:solidFill>
                <a:latin typeface="Calibri"/>
                <a:cs typeface="Calibri"/>
              </a:defRPr>
            </a:lvl3pPr>
            <a:lvl4pPr marL="539750" indent="-179388">
              <a:lnSpc>
                <a:spcPct val="90000"/>
              </a:lnSpc>
              <a:spcBef>
                <a:spcPts val="600"/>
              </a:spcBef>
              <a:buFont typeface="Lucida Grande"/>
              <a:buChar char="–"/>
              <a:defRPr sz="1800">
                <a:solidFill>
                  <a:srgbClr val="636463"/>
                </a:solidFill>
                <a:latin typeface="Calibri"/>
                <a:cs typeface="Calibri"/>
              </a:defRPr>
            </a:lvl4pPr>
            <a:lvl5pPr marL="0" indent="0">
              <a:lnSpc>
                <a:spcPct val="90000"/>
              </a:lnSpc>
              <a:spcBef>
                <a:spcPts val="600"/>
              </a:spcBef>
              <a:buFont typeface="Arial"/>
              <a:buNone/>
              <a:defRPr sz="1600">
                <a:solidFill>
                  <a:srgbClr val="636463"/>
                </a:solidFill>
                <a:latin typeface="Calibri"/>
                <a:cs typeface="Calibri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6"/>
          </p:nvPr>
        </p:nvSpPr>
        <p:spPr>
          <a:xfrm>
            <a:off x="431800" y="2777569"/>
            <a:ext cx="3924176" cy="1738397"/>
          </a:xfrm>
          <a:solidFill>
            <a:srgbClr val="FFFFFF"/>
          </a:solidFill>
          <a:ln w="28575" cmpd="sng">
            <a:solidFill>
              <a:schemeClr val="tx2"/>
            </a:solidFill>
          </a:ln>
        </p:spPr>
        <p:txBody>
          <a:bodyPr/>
          <a:lstStyle>
            <a:lvl1pPr>
              <a:defRPr sz="1800" b="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7"/>
          </p:nvPr>
        </p:nvSpPr>
        <p:spPr>
          <a:xfrm>
            <a:off x="4794374" y="2777569"/>
            <a:ext cx="3924176" cy="1738397"/>
          </a:xfrm>
          <a:solidFill>
            <a:srgbClr val="FFFFFF"/>
          </a:solidFill>
          <a:ln w="28575" cmpd="sng">
            <a:solidFill>
              <a:schemeClr val="tx2"/>
            </a:solidFill>
          </a:ln>
        </p:spPr>
        <p:txBody>
          <a:bodyPr/>
          <a:lstStyle>
            <a:lvl1pPr>
              <a:defRPr sz="1800" b="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3839741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erade Verbindung 3"/>
          <p:cNvCxnSpPr>
            <a:cxnSpLocks noChangeShapeType="1"/>
          </p:cNvCxnSpPr>
          <p:nvPr userDrawn="1"/>
        </p:nvCxnSpPr>
        <p:spPr bwMode="auto">
          <a:xfrm>
            <a:off x="0" y="4732338"/>
            <a:ext cx="9144000" cy="0"/>
          </a:xfrm>
          <a:prstGeom prst="line">
            <a:avLst/>
          </a:prstGeom>
          <a:noFill/>
          <a:ln w="44450">
            <a:solidFill>
              <a:srgbClr val="B90F2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31800" y="791028"/>
            <a:ext cx="8297863" cy="1252537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de-DE" smtClean="0">
                <a:latin typeface="Calibri" charset="0"/>
              </a:rPr>
              <a:t>Titelmasterformat durch Klicken bearbeiten</a:t>
            </a:r>
            <a:endParaRPr lang="de-DE" dirty="0">
              <a:latin typeface="Calibri" charset="0"/>
              <a:cs typeface="Calibri" charset="0"/>
            </a:endParaRP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436802" y="2139702"/>
            <a:ext cx="8297862" cy="2376736"/>
          </a:xfrm>
        </p:spPr>
        <p:txBody>
          <a:bodyPr/>
          <a:lstStyle>
            <a:lvl1pPr marL="1968500" indent="0" algn="l">
              <a:lnSpc>
                <a:spcPct val="100000"/>
              </a:lnSpc>
              <a:spcBef>
                <a:spcPts val="800"/>
              </a:spcBef>
              <a:buFont typeface="Arial"/>
              <a:buNone/>
              <a:defRPr sz="2400" b="0">
                <a:solidFill>
                  <a:srgbClr val="636463"/>
                </a:solidFill>
                <a:latin typeface="Calibri"/>
                <a:cs typeface="Calibri"/>
              </a:defRPr>
            </a:lvl1pPr>
            <a:lvl2pPr marL="1970087" indent="0" algn="l">
              <a:lnSpc>
                <a:spcPct val="100000"/>
              </a:lnSpc>
              <a:spcBef>
                <a:spcPts val="600"/>
              </a:spcBef>
              <a:buFont typeface="Arial"/>
              <a:buNone/>
              <a:defRPr sz="1800">
                <a:solidFill>
                  <a:srgbClr val="636463"/>
                </a:solidFill>
                <a:latin typeface="Calibri"/>
                <a:cs typeface="Calibri"/>
              </a:defRPr>
            </a:lvl2pPr>
            <a:lvl3pPr marL="2149475" indent="-180975" algn="l" defTabSz="1074738">
              <a:lnSpc>
                <a:spcPct val="100000"/>
              </a:lnSpc>
              <a:spcBef>
                <a:spcPts val="600"/>
              </a:spcBef>
              <a:buFont typeface="Arial"/>
              <a:buChar char="•"/>
              <a:defRPr sz="1800" b="0">
                <a:solidFill>
                  <a:srgbClr val="636463"/>
                </a:solidFill>
                <a:latin typeface="Calibri"/>
                <a:cs typeface="Calibri"/>
              </a:defRPr>
            </a:lvl3pPr>
            <a:lvl4pPr marL="2508250" indent="-180975" algn="l">
              <a:lnSpc>
                <a:spcPct val="100000"/>
              </a:lnSpc>
              <a:spcBef>
                <a:spcPts val="600"/>
              </a:spcBef>
              <a:buFont typeface="Lucida Grande"/>
              <a:buChar char="–"/>
              <a:defRPr sz="1800">
                <a:solidFill>
                  <a:srgbClr val="636463"/>
                </a:solidFill>
                <a:latin typeface="Calibri"/>
                <a:cs typeface="Calibri"/>
              </a:defRPr>
            </a:lvl4pPr>
            <a:lvl5pPr marL="2149475" indent="-179388" algn="l">
              <a:lnSpc>
                <a:spcPct val="100000"/>
              </a:lnSpc>
              <a:spcBef>
                <a:spcPts val="600"/>
              </a:spcBef>
              <a:buFont typeface="Arial"/>
              <a:buChar char="•"/>
              <a:defRPr sz="1600">
                <a:solidFill>
                  <a:srgbClr val="636463"/>
                </a:solidFill>
                <a:latin typeface="Calibri"/>
                <a:cs typeface="Calibri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99274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Landschaft 2x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3"/>
          <p:cNvCxnSpPr>
            <a:cxnSpLocks noChangeShapeType="1"/>
          </p:cNvCxnSpPr>
          <p:nvPr userDrawn="1"/>
        </p:nvCxnSpPr>
        <p:spPr bwMode="auto">
          <a:xfrm>
            <a:off x="0" y="4732338"/>
            <a:ext cx="9144000" cy="0"/>
          </a:xfrm>
          <a:prstGeom prst="line">
            <a:avLst/>
          </a:prstGeom>
          <a:noFill/>
          <a:ln w="44450">
            <a:solidFill>
              <a:srgbClr val="B90F2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801" y="291703"/>
            <a:ext cx="8297863" cy="713873"/>
          </a:xfrm>
        </p:spPr>
        <p:txBody>
          <a:bodyPr/>
          <a:lstStyle>
            <a:lvl1pPr algn="l">
              <a:defRPr sz="3000" b="0" i="0">
                <a:solidFill>
                  <a:schemeClr val="accent1"/>
                </a:solidFill>
                <a:latin typeface="Calibri"/>
                <a:cs typeface="Calibri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431801" y="1017966"/>
            <a:ext cx="8297862" cy="290393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800"/>
              </a:spcBef>
              <a:buFont typeface="Arial"/>
              <a:buNone/>
              <a:defRPr sz="2000">
                <a:solidFill>
                  <a:srgbClr val="636463"/>
                </a:solidFill>
                <a:latin typeface="Calibri"/>
                <a:cs typeface="Calibri"/>
              </a:defRPr>
            </a:lvl1pPr>
            <a:lvl2pPr marL="0" indent="0">
              <a:lnSpc>
                <a:spcPct val="90000"/>
              </a:lnSpc>
              <a:spcBef>
                <a:spcPts val="600"/>
              </a:spcBef>
              <a:buFont typeface="Arial"/>
              <a:buNone/>
              <a:defRPr sz="1800">
                <a:solidFill>
                  <a:srgbClr val="636463"/>
                </a:solidFill>
                <a:latin typeface="Calibri"/>
                <a:cs typeface="Calibri"/>
              </a:defRPr>
            </a:lvl2pPr>
            <a:lvl3pPr marL="179388" indent="-179388" defTabSz="1074738">
              <a:lnSpc>
                <a:spcPct val="90000"/>
              </a:lnSpc>
              <a:spcBef>
                <a:spcPts val="600"/>
              </a:spcBef>
              <a:buFont typeface="Arial"/>
              <a:buChar char="•"/>
              <a:defRPr sz="1800" b="0">
                <a:solidFill>
                  <a:srgbClr val="636463"/>
                </a:solidFill>
                <a:latin typeface="Calibri"/>
                <a:cs typeface="Calibri"/>
              </a:defRPr>
            </a:lvl3pPr>
            <a:lvl4pPr marL="539750" indent="-179388">
              <a:lnSpc>
                <a:spcPct val="90000"/>
              </a:lnSpc>
              <a:spcBef>
                <a:spcPts val="600"/>
              </a:spcBef>
              <a:buFont typeface="Lucida Grande"/>
              <a:buChar char="–"/>
              <a:defRPr sz="1800" b="0">
                <a:solidFill>
                  <a:srgbClr val="636463"/>
                </a:solidFill>
                <a:latin typeface="Calibri"/>
                <a:cs typeface="Calibri"/>
              </a:defRPr>
            </a:lvl4pPr>
            <a:lvl5pPr marL="0" indent="0">
              <a:lnSpc>
                <a:spcPct val="90000"/>
              </a:lnSpc>
              <a:spcBef>
                <a:spcPts val="600"/>
              </a:spcBef>
              <a:buFont typeface="Arial"/>
              <a:buNone/>
              <a:defRPr sz="1600">
                <a:solidFill>
                  <a:srgbClr val="636463"/>
                </a:solidFill>
                <a:latin typeface="Calibri"/>
                <a:cs typeface="Calibri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6" name="Bildplatzhalter 7"/>
          <p:cNvSpPr>
            <a:spLocks noGrp="1"/>
          </p:cNvSpPr>
          <p:nvPr>
            <p:ph type="pic" sz="quarter" idx="16"/>
          </p:nvPr>
        </p:nvSpPr>
        <p:spPr>
          <a:xfrm>
            <a:off x="431800" y="2777569"/>
            <a:ext cx="3924176" cy="1738397"/>
          </a:xfrm>
          <a:solidFill>
            <a:srgbClr val="FFFFFF"/>
          </a:solidFill>
          <a:ln w="28575" cmpd="sng">
            <a:solidFill>
              <a:schemeClr val="tx2"/>
            </a:solidFill>
          </a:ln>
        </p:spPr>
        <p:txBody>
          <a:bodyPr/>
          <a:lstStyle>
            <a:lvl1pPr>
              <a:defRPr sz="1800" b="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17" name="Bildplatzhalter 7"/>
          <p:cNvSpPr>
            <a:spLocks noGrp="1"/>
          </p:cNvSpPr>
          <p:nvPr>
            <p:ph type="pic" sz="quarter" idx="17"/>
          </p:nvPr>
        </p:nvSpPr>
        <p:spPr>
          <a:xfrm>
            <a:off x="4794374" y="2777569"/>
            <a:ext cx="3924176" cy="1738397"/>
          </a:xfrm>
          <a:solidFill>
            <a:srgbClr val="FFFFFF"/>
          </a:solidFill>
          <a:ln w="28575" cmpd="sng">
            <a:solidFill>
              <a:schemeClr val="tx2"/>
            </a:solidFill>
          </a:ln>
        </p:spPr>
        <p:txBody>
          <a:bodyPr/>
          <a:lstStyle>
            <a:lvl1pPr>
              <a:defRPr sz="1800" b="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8158787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Landschaft 3x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Gerade Verbindung 3"/>
          <p:cNvCxnSpPr>
            <a:cxnSpLocks noChangeShapeType="1"/>
          </p:cNvCxnSpPr>
          <p:nvPr userDrawn="1"/>
        </p:nvCxnSpPr>
        <p:spPr bwMode="auto">
          <a:xfrm>
            <a:off x="0" y="4732338"/>
            <a:ext cx="9144000" cy="0"/>
          </a:xfrm>
          <a:prstGeom prst="line">
            <a:avLst/>
          </a:prstGeom>
          <a:noFill/>
          <a:ln w="44450">
            <a:solidFill>
              <a:srgbClr val="B90F2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801" y="291703"/>
            <a:ext cx="8297863" cy="713873"/>
          </a:xfrm>
        </p:spPr>
        <p:txBody>
          <a:bodyPr/>
          <a:lstStyle>
            <a:lvl1pPr algn="l">
              <a:defRPr sz="3000" b="0" i="0">
                <a:solidFill>
                  <a:schemeClr val="accent1"/>
                </a:solidFill>
                <a:latin typeface="Calibri"/>
                <a:cs typeface="Calibri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431801" y="1017966"/>
            <a:ext cx="8297862" cy="193182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800"/>
              </a:spcBef>
              <a:buFont typeface="Arial"/>
              <a:buNone/>
              <a:defRPr sz="2000">
                <a:solidFill>
                  <a:srgbClr val="636463"/>
                </a:solidFill>
                <a:latin typeface="Calibri"/>
                <a:cs typeface="Calibri"/>
              </a:defRPr>
            </a:lvl1pPr>
            <a:lvl2pPr marL="0" indent="0">
              <a:lnSpc>
                <a:spcPct val="90000"/>
              </a:lnSpc>
              <a:spcBef>
                <a:spcPts val="600"/>
              </a:spcBef>
              <a:buFont typeface="Arial"/>
              <a:buNone/>
              <a:defRPr sz="1800">
                <a:solidFill>
                  <a:srgbClr val="636463"/>
                </a:solidFill>
                <a:latin typeface="Calibri"/>
                <a:cs typeface="Calibri"/>
              </a:defRPr>
            </a:lvl2pPr>
            <a:lvl3pPr marL="179388" indent="-179388" defTabSz="1074738">
              <a:lnSpc>
                <a:spcPct val="90000"/>
              </a:lnSpc>
              <a:spcBef>
                <a:spcPts val="600"/>
              </a:spcBef>
              <a:buFont typeface="Arial"/>
              <a:buChar char="•"/>
              <a:defRPr sz="1800" b="0">
                <a:solidFill>
                  <a:srgbClr val="636463"/>
                </a:solidFill>
                <a:latin typeface="Calibri"/>
                <a:cs typeface="Calibri"/>
              </a:defRPr>
            </a:lvl3pPr>
            <a:lvl4pPr marL="539750" indent="-179388">
              <a:lnSpc>
                <a:spcPct val="90000"/>
              </a:lnSpc>
              <a:spcBef>
                <a:spcPts val="600"/>
              </a:spcBef>
              <a:buFont typeface="Lucida Grande"/>
              <a:buChar char="–"/>
              <a:defRPr sz="1800" b="0">
                <a:solidFill>
                  <a:srgbClr val="636463"/>
                </a:solidFill>
                <a:latin typeface="Calibri"/>
                <a:cs typeface="Calibri"/>
              </a:defRPr>
            </a:lvl4pPr>
            <a:lvl5pPr marL="0" indent="0">
              <a:lnSpc>
                <a:spcPct val="90000"/>
              </a:lnSpc>
              <a:spcBef>
                <a:spcPts val="600"/>
              </a:spcBef>
              <a:buFont typeface="Arial"/>
              <a:buNone/>
              <a:defRPr sz="1600">
                <a:solidFill>
                  <a:srgbClr val="636463"/>
                </a:solidFill>
                <a:latin typeface="Calibri"/>
                <a:cs typeface="Calibri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4"/>
          </p:nvPr>
        </p:nvSpPr>
        <p:spPr>
          <a:xfrm>
            <a:off x="448263" y="3111885"/>
            <a:ext cx="2556694" cy="1404156"/>
          </a:xfrm>
          <a:solidFill>
            <a:srgbClr val="FFFFFF"/>
          </a:solidFill>
          <a:ln w="28575" cmpd="sng">
            <a:solidFill>
              <a:schemeClr val="tx2"/>
            </a:solidFill>
          </a:ln>
        </p:spPr>
        <p:txBody>
          <a:bodyPr/>
          <a:lstStyle>
            <a:lvl1pPr>
              <a:defRPr sz="1800" b="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15"/>
          </p:nvPr>
        </p:nvSpPr>
        <p:spPr>
          <a:xfrm>
            <a:off x="6145273" y="3111885"/>
            <a:ext cx="2556694" cy="1404156"/>
          </a:xfrm>
          <a:solidFill>
            <a:srgbClr val="FFFFFF"/>
          </a:solidFill>
          <a:ln w="28575" cmpd="sng">
            <a:solidFill>
              <a:schemeClr val="tx2"/>
            </a:solidFill>
          </a:ln>
        </p:spPr>
        <p:txBody>
          <a:bodyPr/>
          <a:lstStyle>
            <a:lvl1pPr>
              <a:defRPr sz="1800" b="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15" name="Bildplatzhalter 7"/>
          <p:cNvSpPr>
            <a:spLocks noGrp="1"/>
          </p:cNvSpPr>
          <p:nvPr>
            <p:ph type="pic" sz="quarter" idx="16"/>
          </p:nvPr>
        </p:nvSpPr>
        <p:spPr>
          <a:xfrm>
            <a:off x="3290248" y="3111885"/>
            <a:ext cx="2556694" cy="1404156"/>
          </a:xfrm>
          <a:solidFill>
            <a:srgbClr val="FFFFFF"/>
          </a:solidFill>
          <a:ln w="28575" cmpd="sng">
            <a:solidFill>
              <a:schemeClr val="tx2"/>
            </a:solidFill>
          </a:ln>
        </p:spPr>
        <p:txBody>
          <a:bodyPr/>
          <a:lstStyle>
            <a:lvl1pPr>
              <a:defRPr sz="1800" b="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80611080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Landschaft 4x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 Verbindung 3"/>
          <p:cNvCxnSpPr>
            <a:cxnSpLocks noChangeShapeType="1"/>
          </p:cNvCxnSpPr>
          <p:nvPr userDrawn="1"/>
        </p:nvCxnSpPr>
        <p:spPr bwMode="auto">
          <a:xfrm>
            <a:off x="0" y="4732338"/>
            <a:ext cx="9144000" cy="0"/>
          </a:xfrm>
          <a:prstGeom prst="line">
            <a:avLst/>
          </a:prstGeom>
          <a:noFill/>
          <a:ln w="44450">
            <a:solidFill>
              <a:srgbClr val="B90F2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801" y="291703"/>
            <a:ext cx="8297863" cy="713873"/>
          </a:xfrm>
        </p:spPr>
        <p:txBody>
          <a:bodyPr/>
          <a:lstStyle>
            <a:lvl1pPr algn="l">
              <a:defRPr sz="3000" b="0" i="0">
                <a:solidFill>
                  <a:schemeClr val="accent1"/>
                </a:solidFill>
                <a:latin typeface="Calibri"/>
                <a:cs typeface="Calibri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431801" y="1017966"/>
            <a:ext cx="8297862" cy="290393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800"/>
              </a:spcBef>
              <a:buFont typeface="Arial"/>
              <a:buNone/>
              <a:defRPr sz="2000">
                <a:solidFill>
                  <a:srgbClr val="636463"/>
                </a:solidFill>
                <a:latin typeface="Calibri"/>
                <a:cs typeface="Calibri"/>
              </a:defRPr>
            </a:lvl1pPr>
            <a:lvl2pPr marL="0" indent="0">
              <a:lnSpc>
                <a:spcPct val="90000"/>
              </a:lnSpc>
              <a:spcBef>
                <a:spcPts val="600"/>
              </a:spcBef>
              <a:buFont typeface="Arial"/>
              <a:buNone/>
              <a:defRPr sz="1800">
                <a:solidFill>
                  <a:srgbClr val="636463"/>
                </a:solidFill>
                <a:latin typeface="Calibri"/>
                <a:cs typeface="Calibri"/>
              </a:defRPr>
            </a:lvl2pPr>
            <a:lvl3pPr marL="0" indent="-179388" defTabSz="1074738">
              <a:lnSpc>
                <a:spcPct val="90000"/>
              </a:lnSpc>
              <a:spcBef>
                <a:spcPts val="600"/>
              </a:spcBef>
              <a:buFont typeface="Arial"/>
              <a:buChar char="•"/>
              <a:defRPr sz="1800" b="0">
                <a:solidFill>
                  <a:srgbClr val="636463"/>
                </a:solidFill>
                <a:latin typeface="Calibri"/>
                <a:cs typeface="Calibri"/>
              </a:defRPr>
            </a:lvl3pPr>
            <a:lvl4pPr marL="539750" indent="-179388">
              <a:lnSpc>
                <a:spcPct val="90000"/>
              </a:lnSpc>
              <a:spcBef>
                <a:spcPts val="600"/>
              </a:spcBef>
              <a:buFont typeface="Lucida Grande"/>
              <a:buChar char="–"/>
              <a:defRPr sz="1800" b="0">
                <a:solidFill>
                  <a:srgbClr val="636463"/>
                </a:solidFill>
                <a:latin typeface="Calibri"/>
                <a:cs typeface="Calibri"/>
              </a:defRPr>
            </a:lvl4pPr>
            <a:lvl5pPr marL="0" indent="0">
              <a:lnSpc>
                <a:spcPct val="90000"/>
              </a:lnSpc>
              <a:spcBef>
                <a:spcPts val="600"/>
              </a:spcBef>
              <a:buFont typeface="Arial"/>
              <a:buNone/>
              <a:defRPr sz="1600">
                <a:solidFill>
                  <a:srgbClr val="636463"/>
                </a:solidFill>
                <a:latin typeface="Calibri"/>
                <a:cs typeface="Calibri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5" name="Bildplatzhalter 7"/>
          <p:cNvSpPr>
            <a:spLocks noGrp="1"/>
          </p:cNvSpPr>
          <p:nvPr>
            <p:ph type="pic" sz="quarter" idx="15"/>
          </p:nvPr>
        </p:nvSpPr>
        <p:spPr>
          <a:xfrm>
            <a:off x="444191" y="3111885"/>
            <a:ext cx="1905819" cy="1404156"/>
          </a:xfrm>
          <a:solidFill>
            <a:srgbClr val="FFFFFF"/>
          </a:solidFill>
          <a:ln w="28575" cmpd="sng">
            <a:solidFill>
              <a:schemeClr val="tx2"/>
            </a:solidFill>
          </a:ln>
        </p:spPr>
        <p:txBody>
          <a:bodyPr/>
          <a:lstStyle>
            <a:lvl1pPr>
              <a:defRPr sz="1800" b="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17" name="Bildplatzhalter 7"/>
          <p:cNvSpPr>
            <a:spLocks noGrp="1"/>
          </p:cNvSpPr>
          <p:nvPr>
            <p:ph type="pic" sz="quarter" idx="16"/>
          </p:nvPr>
        </p:nvSpPr>
        <p:spPr>
          <a:xfrm>
            <a:off x="2565227" y="3111885"/>
            <a:ext cx="1905819" cy="1404156"/>
          </a:xfrm>
          <a:solidFill>
            <a:srgbClr val="FFFFFF"/>
          </a:solidFill>
          <a:ln w="28575" cmpd="sng">
            <a:solidFill>
              <a:schemeClr val="tx2"/>
            </a:solidFill>
          </a:ln>
        </p:spPr>
        <p:txBody>
          <a:bodyPr/>
          <a:lstStyle>
            <a:lvl1pPr>
              <a:defRPr sz="1800" b="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18" name="Bildplatzhalter 7"/>
          <p:cNvSpPr>
            <a:spLocks noGrp="1"/>
          </p:cNvSpPr>
          <p:nvPr>
            <p:ph type="pic" sz="quarter" idx="17"/>
          </p:nvPr>
        </p:nvSpPr>
        <p:spPr>
          <a:xfrm>
            <a:off x="4686263" y="3111885"/>
            <a:ext cx="1905819" cy="1404156"/>
          </a:xfrm>
          <a:solidFill>
            <a:srgbClr val="FFFFFF"/>
          </a:solidFill>
          <a:ln w="28575" cmpd="sng">
            <a:solidFill>
              <a:schemeClr val="tx2"/>
            </a:solidFill>
          </a:ln>
        </p:spPr>
        <p:txBody>
          <a:bodyPr/>
          <a:lstStyle>
            <a:lvl1pPr>
              <a:defRPr sz="1800" b="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19" name="Bildplatzhalter 7"/>
          <p:cNvSpPr>
            <a:spLocks noGrp="1"/>
          </p:cNvSpPr>
          <p:nvPr>
            <p:ph type="pic" sz="quarter" idx="18"/>
          </p:nvPr>
        </p:nvSpPr>
        <p:spPr>
          <a:xfrm>
            <a:off x="6807299" y="3111885"/>
            <a:ext cx="1905819" cy="1404156"/>
          </a:xfrm>
          <a:solidFill>
            <a:srgbClr val="FFFFFF"/>
          </a:solidFill>
          <a:ln w="28575" cmpd="sng">
            <a:solidFill>
              <a:schemeClr val="tx2"/>
            </a:solidFill>
          </a:ln>
        </p:spPr>
        <p:txBody>
          <a:bodyPr/>
          <a:lstStyle>
            <a:lvl1pPr>
              <a:defRPr sz="1800" b="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2828415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Landschaft 5x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Gerade Verbindung 3"/>
          <p:cNvCxnSpPr>
            <a:cxnSpLocks noChangeShapeType="1"/>
          </p:cNvCxnSpPr>
          <p:nvPr userDrawn="1"/>
        </p:nvCxnSpPr>
        <p:spPr bwMode="auto">
          <a:xfrm>
            <a:off x="0" y="4732338"/>
            <a:ext cx="9144000" cy="0"/>
          </a:xfrm>
          <a:prstGeom prst="line">
            <a:avLst/>
          </a:prstGeom>
          <a:noFill/>
          <a:ln w="44450">
            <a:solidFill>
              <a:srgbClr val="B90F2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801" y="291703"/>
            <a:ext cx="8297863" cy="713873"/>
          </a:xfrm>
        </p:spPr>
        <p:txBody>
          <a:bodyPr/>
          <a:lstStyle>
            <a:lvl1pPr algn="l">
              <a:defRPr sz="3000" b="0" i="0">
                <a:solidFill>
                  <a:schemeClr val="accent1"/>
                </a:solidFill>
                <a:latin typeface="Calibri"/>
                <a:cs typeface="Calibri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431801" y="1017966"/>
            <a:ext cx="8297862" cy="290393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800"/>
              </a:spcBef>
              <a:buFont typeface="Arial"/>
              <a:buNone/>
              <a:defRPr sz="2000">
                <a:solidFill>
                  <a:srgbClr val="636463"/>
                </a:solidFill>
                <a:latin typeface="Calibri"/>
                <a:cs typeface="Calibri"/>
              </a:defRPr>
            </a:lvl1pPr>
            <a:lvl2pPr marL="0" indent="0">
              <a:lnSpc>
                <a:spcPct val="80000"/>
              </a:lnSpc>
              <a:spcBef>
                <a:spcPts val="400"/>
              </a:spcBef>
              <a:buFont typeface="Arial"/>
              <a:buNone/>
              <a:defRPr sz="1800">
                <a:solidFill>
                  <a:srgbClr val="636463"/>
                </a:solidFill>
                <a:latin typeface="Calibri"/>
                <a:cs typeface="Calibri"/>
              </a:defRPr>
            </a:lvl2pPr>
            <a:lvl3pPr marL="179388" indent="-179388" defTabSz="1074738">
              <a:lnSpc>
                <a:spcPct val="80000"/>
              </a:lnSpc>
              <a:spcBef>
                <a:spcPts val="400"/>
              </a:spcBef>
              <a:buFont typeface="Arial"/>
              <a:buChar char="•"/>
              <a:defRPr sz="1800" b="0">
                <a:solidFill>
                  <a:srgbClr val="636463"/>
                </a:solidFill>
                <a:latin typeface="Calibri"/>
                <a:cs typeface="Calibri"/>
              </a:defRPr>
            </a:lvl3pPr>
            <a:lvl4pPr marL="539750" indent="-179388">
              <a:lnSpc>
                <a:spcPct val="80000"/>
              </a:lnSpc>
              <a:spcBef>
                <a:spcPts val="400"/>
              </a:spcBef>
              <a:buFont typeface="Lucida Grande"/>
              <a:buChar char="–"/>
              <a:defRPr sz="1800" b="0">
                <a:solidFill>
                  <a:srgbClr val="636463"/>
                </a:solidFill>
                <a:latin typeface="Calibri"/>
                <a:cs typeface="Calibri"/>
              </a:defRPr>
            </a:lvl4pPr>
            <a:lvl5pPr marL="0" indent="0">
              <a:lnSpc>
                <a:spcPct val="80000"/>
              </a:lnSpc>
              <a:spcBef>
                <a:spcPts val="400"/>
              </a:spcBef>
              <a:buFont typeface="Arial"/>
              <a:buNone/>
              <a:defRPr sz="1600">
                <a:solidFill>
                  <a:srgbClr val="636463"/>
                </a:solidFill>
                <a:latin typeface="Calibri"/>
                <a:cs typeface="Calibri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9" name="Bildplatzhalter 7"/>
          <p:cNvSpPr>
            <a:spLocks noGrp="1"/>
          </p:cNvSpPr>
          <p:nvPr>
            <p:ph type="pic" sz="quarter" idx="16"/>
          </p:nvPr>
        </p:nvSpPr>
        <p:spPr>
          <a:xfrm>
            <a:off x="450386" y="3111885"/>
            <a:ext cx="1547912" cy="1404156"/>
          </a:xfrm>
          <a:solidFill>
            <a:srgbClr val="FFFFFF"/>
          </a:solidFill>
          <a:ln w="28575" cmpd="sng">
            <a:solidFill>
              <a:schemeClr val="tx2"/>
            </a:solidFill>
          </a:ln>
        </p:spPr>
        <p:txBody>
          <a:bodyPr/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21" name="Bildplatzhalter 7"/>
          <p:cNvSpPr>
            <a:spLocks noGrp="1"/>
          </p:cNvSpPr>
          <p:nvPr>
            <p:ph type="pic" sz="quarter" idx="17"/>
          </p:nvPr>
        </p:nvSpPr>
        <p:spPr>
          <a:xfrm>
            <a:off x="2128900" y="3111885"/>
            <a:ext cx="1547912" cy="1404156"/>
          </a:xfrm>
          <a:solidFill>
            <a:srgbClr val="FFFFFF"/>
          </a:solidFill>
          <a:ln w="28575" cmpd="sng">
            <a:solidFill>
              <a:schemeClr val="tx2"/>
            </a:solidFill>
          </a:ln>
        </p:spPr>
        <p:txBody>
          <a:bodyPr/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22" name="Bildplatzhalter 7"/>
          <p:cNvSpPr>
            <a:spLocks noGrp="1"/>
          </p:cNvSpPr>
          <p:nvPr>
            <p:ph type="pic" sz="quarter" idx="18"/>
          </p:nvPr>
        </p:nvSpPr>
        <p:spPr>
          <a:xfrm>
            <a:off x="3807414" y="3111885"/>
            <a:ext cx="1547912" cy="1404156"/>
          </a:xfrm>
          <a:solidFill>
            <a:srgbClr val="FFFFFF"/>
          </a:solidFill>
          <a:ln w="28575" cmpd="sng">
            <a:solidFill>
              <a:schemeClr val="tx2"/>
            </a:solidFill>
          </a:ln>
        </p:spPr>
        <p:txBody>
          <a:bodyPr/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23" name="Bildplatzhalter 7"/>
          <p:cNvSpPr>
            <a:spLocks noGrp="1"/>
          </p:cNvSpPr>
          <p:nvPr>
            <p:ph type="pic" sz="quarter" idx="19"/>
          </p:nvPr>
        </p:nvSpPr>
        <p:spPr>
          <a:xfrm>
            <a:off x="5485928" y="3111885"/>
            <a:ext cx="1547912" cy="1404156"/>
          </a:xfrm>
          <a:solidFill>
            <a:srgbClr val="FFFFFF"/>
          </a:solidFill>
          <a:ln w="28575" cmpd="sng">
            <a:solidFill>
              <a:schemeClr val="tx2"/>
            </a:solidFill>
          </a:ln>
        </p:spPr>
        <p:txBody>
          <a:bodyPr/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24" name="Bildplatzhalter 7"/>
          <p:cNvSpPr>
            <a:spLocks noGrp="1"/>
          </p:cNvSpPr>
          <p:nvPr>
            <p:ph type="pic" sz="quarter" idx="20"/>
          </p:nvPr>
        </p:nvSpPr>
        <p:spPr>
          <a:xfrm>
            <a:off x="7164443" y="3111885"/>
            <a:ext cx="1547912" cy="1404156"/>
          </a:xfrm>
          <a:solidFill>
            <a:srgbClr val="FFFFFF"/>
          </a:solidFill>
          <a:ln w="28575" cmpd="sng">
            <a:solidFill>
              <a:schemeClr val="tx2"/>
            </a:solidFill>
          </a:ln>
        </p:spPr>
        <p:txBody>
          <a:bodyPr/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94501107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3"/>
          <p:cNvCxnSpPr>
            <a:cxnSpLocks noChangeShapeType="1"/>
          </p:cNvCxnSpPr>
          <p:nvPr userDrawn="1"/>
        </p:nvCxnSpPr>
        <p:spPr bwMode="auto">
          <a:xfrm>
            <a:off x="0" y="4732338"/>
            <a:ext cx="9144000" cy="0"/>
          </a:xfrm>
          <a:prstGeom prst="line">
            <a:avLst/>
          </a:prstGeom>
          <a:noFill/>
          <a:ln w="44450">
            <a:solidFill>
              <a:srgbClr val="B90F2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7908413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1608138"/>
            <a:ext cx="8297863" cy="290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27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292100"/>
            <a:ext cx="829786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cxnSp>
        <p:nvCxnSpPr>
          <p:cNvPr id="1029" name="Gerade Verbindung 3"/>
          <p:cNvCxnSpPr>
            <a:cxnSpLocks noChangeShapeType="1"/>
          </p:cNvCxnSpPr>
          <p:nvPr/>
        </p:nvCxnSpPr>
        <p:spPr bwMode="auto">
          <a:xfrm>
            <a:off x="0" y="4732338"/>
            <a:ext cx="9144000" cy="0"/>
          </a:xfrm>
          <a:prstGeom prst="line">
            <a:avLst/>
          </a:prstGeom>
          <a:noFill/>
          <a:ln w="44450">
            <a:solidFill>
              <a:srgbClr val="B90F2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30" name="Textfeld 4"/>
          <p:cNvSpPr txBox="1">
            <a:spLocks noChangeArrowheads="1"/>
          </p:cNvSpPr>
          <p:nvPr/>
        </p:nvSpPr>
        <p:spPr bwMode="auto">
          <a:xfrm>
            <a:off x="5629275" y="4964113"/>
            <a:ext cx="3097213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algn="r">
              <a:defRPr/>
            </a:pPr>
            <a:r>
              <a:rPr lang="en-US" sz="1000" dirty="0" smtClean="0">
                <a:solidFill>
                  <a:schemeClr val="accent1"/>
                </a:solidFill>
                <a:latin typeface="Calibri" charset="0"/>
              </a:rPr>
              <a:t>© IRT 2016 </a:t>
            </a:r>
          </a:p>
        </p:txBody>
      </p:sp>
      <p:sp>
        <p:nvSpPr>
          <p:cNvPr id="1031" name="Textfeld 2"/>
          <p:cNvSpPr txBox="1">
            <a:spLocks noChangeArrowheads="1"/>
          </p:cNvSpPr>
          <p:nvPr/>
        </p:nvSpPr>
        <p:spPr bwMode="auto">
          <a:xfrm>
            <a:off x="6702425" y="4762500"/>
            <a:ext cx="20161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algn="r">
              <a:defRPr/>
            </a:pPr>
            <a:fld id="{773BB3E6-C69C-864F-AE18-7E9A21D89637}" type="slidenum">
              <a:rPr lang="de-DE" sz="1000" b="1" smtClean="0">
                <a:solidFill>
                  <a:schemeClr val="accent1"/>
                </a:solidFill>
                <a:latin typeface="Calibri" charset="0"/>
              </a:rPr>
              <a:pPr algn="r">
                <a:defRPr/>
              </a:pPr>
              <a:t>‹Nr.›</a:t>
            </a:fld>
            <a:endParaRPr lang="de-DE" sz="1000" b="1" smtClean="0">
              <a:solidFill>
                <a:schemeClr val="accent1"/>
              </a:solidFill>
              <a:latin typeface="Calibri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12" y="4834800"/>
            <a:ext cx="420280" cy="2592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803998"/>
            <a:ext cx="648072" cy="34561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60" r:id="rId1"/>
    <p:sldLayoutId id="2147485362" r:id="rId2"/>
    <p:sldLayoutId id="2147485363" r:id="rId3"/>
    <p:sldLayoutId id="2147485364" r:id="rId4"/>
    <p:sldLayoutId id="2147485377" r:id="rId5"/>
    <p:sldLayoutId id="2147485378" r:id="rId6"/>
    <p:sldLayoutId id="2147485379" r:id="rId7"/>
    <p:sldLayoutId id="2147485380" r:id="rId8"/>
    <p:sldLayoutId id="2147485382" r:id="rId9"/>
    <p:sldLayoutId id="2147485383" r:id="rId10"/>
    <p:sldLayoutId id="2147485385" r:id="rId11"/>
    <p:sldLayoutId id="2147485386" r:id="rId12"/>
    <p:sldLayoutId id="2147485387" r:id="rId1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Calibri"/>
          <a:ea typeface="ヒラギノ角ゴ Pro W3" charset="0"/>
          <a:cs typeface="ヒラギノ角ゴ Pro W3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Calibri" charset="0"/>
          <a:ea typeface="ヒラギノ角ゴ Pro W3" charset="0"/>
          <a:cs typeface="ヒラギノ角ゴ Pro W3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Calibri" charset="0"/>
          <a:ea typeface="ヒラギノ角ゴ Pro W3" charset="0"/>
          <a:cs typeface="ヒラギノ角ゴ Pro W3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Calibri" charset="0"/>
          <a:ea typeface="ヒラギノ角ゴ Pro W3" charset="0"/>
          <a:cs typeface="ヒラギノ角ゴ Pro W3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Calibri" charset="0"/>
          <a:ea typeface="ヒラギノ角ゴ Pro W3" charset="0"/>
          <a:cs typeface="ヒラギノ角ゴ Pro W3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9pPr>
    </p:titleStyle>
    <p:bodyStyle>
      <a:lvl1pPr marL="342900" indent="-685800" algn="l" rtl="0" eaLnBrk="1" fontAlgn="base" hangingPunct="1">
        <a:lnSpc>
          <a:spcPct val="105000"/>
        </a:lnSpc>
        <a:spcBef>
          <a:spcPct val="0"/>
        </a:spcBef>
        <a:spcAft>
          <a:spcPct val="0"/>
        </a:spcAft>
        <a:buFont typeface="Arial" charset="0"/>
        <a:defRPr sz="2000" b="1">
          <a:solidFill>
            <a:schemeClr val="tx2"/>
          </a:solidFill>
          <a:latin typeface="Calibri"/>
          <a:ea typeface="ヒラギノ角ゴ Pro W3" charset="0"/>
          <a:cs typeface="Calibri"/>
        </a:defRPr>
      </a:lvl1pPr>
      <a:lvl2pPr marL="742950" indent="-2857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Font typeface="Arial" charset="0"/>
        <a:defRPr>
          <a:solidFill>
            <a:schemeClr val="tx2"/>
          </a:solidFill>
          <a:latin typeface="Calibri"/>
          <a:ea typeface="ヒラギノ角ゴ Pro W3" charset="0"/>
          <a:cs typeface="Calibri"/>
        </a:defRPr>
      </a:lvl2pPr>
      <a:lvl3pPr marL="1143000" indent="-1322388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Font typeface="Arial" charset="0"/>
        <a:buChar char="•"/>
        <a:defRPr>
          <a:solidFill>
            <a:schemeClr val="tx2"/>
          </a:solidFill>
          <a:latin typeface="Calibri"/>
          <a:ea typeface="ヒラギノ角ゴ Pro W3" charset="0"/>
          <a:cs typeface="Calibri"/>
        </a:defRPr>
      </a:lvl3pPr>
      <a:lvl4pPr marL="539750" indent="-179388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Font typeface="Lucida Grande" charset="0"/>
        <a:buChar char="–"/>
        <a:defRPr sz="1600">
          <a:solidFill>
            <a:schemeClr val="tx2"/>
          </a:solidFill>
          <a:latin typeface="Calibri"/>
          <a:ea typeface="ヒラギノ角ゴ Pro W3" charset="0"/>
          <a:cs typeface="Calibri"/>
        </a:defRPr>
      </a:lvl4pPr>
      <a:lvl5pPr marL="2057400" indent="-22860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Font typeface="Arial" charset="0"/>
        <a:defRPr sz="1600">
          <a:solidFill>
            <a:schemeClr val="tx2"/>
          </a:solidFill>
          <a:latin typeface="Calibri"/>
          <a:ea typeface="ヒラギノ角ゴ Pro W3" charset="0"/>
          <a:cs typeface="Calibri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Verdana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Verdana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Verdana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Verdana" pitchFamily="34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4.jpeg"/><Relationship Id="rId4" Type="http://schemas.openxmlformats.org/officeDocument/2006/relationships/image" Target="../media/image1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34.jpeg"/><Relationship Id="rId4" Type="http://schemas.openxmlformats.org/officeDocument/2006/relationships/image" Target="../media/image1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jpeg"/><Relationship Id="rId5" Type="http://schemas.openxmlformats.org/officeDocument/2006/relationships/image" Target="../media/image15.png"/><Relationship Id="rId4" Type="http://schemas.openxmlformats.org/officeDocument/2006/relationships/image" Target="../media/image3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9.jpe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.jpeg"/><Relationship Id="rId5" Type="http://schemas.openxmlformats.org/officeDocument/2006/relationships/image" Target="../media/image21.jpeg"/><Relationship Id="rId4" Type="http://schemas.openxmlformats.org/officeDocument/2006/relationships/image" Target="../media/image40.png"/><Relationship Id="rId9" Type="http://schemas.openxmlformats.org/officeDocument/2006/relationships/image" Target="../media/image44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image" Target="../media/image42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51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34.jpeg"/><Relationship Id="rId4" Type="http://schemas.openxmlformats.org/officeDocument/2006/relationships/image" Target="../media/image1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jpeg"/><Relationship Id="rId4" Type="http://schemas.openxmlformats.org/officeDocument/2006/relationships/image" Target="../media/image54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eg"/><Relationship Id="rId4" Type="http://schemas.openxmlformats.org/officeDocument/2006/relationships/image" Target="../media/image69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800" y="791028"/>
            <a:ext cx="8297863" cy="1780722"/>
          </a:xfrm>
        </p:spPr>
        <p:txBody>
          <a:bodyPr/>
          <a:lstStyle/>
          <a:p>
            <a:r>
              <a:rPr lang="en-US" b="1" dirty="0"/>
              <a:t>XML in the air </a:t>
            </a:r>
            <a:r>
              <a:rPr lang="en-US" b="1" dirty="0" smtClean="0"/>
              <a:t>–</a:t>
            </a:r>
            <a:br>
              <a:rPr lang="en-US" b="1" dirty="0" smtClean="0"/>
            </a:br>
            <a:r>
              <a:rPr lang="en-US" b="1" dirty="0"/>
              <a:t>C</a:t>
            </a:r>
            <a:r>
              <a:rPr lang="en-US" b="1" dirty="0" smtClean="0"/>
              <a:t>hanging subtitle workflows with TTML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" y="3363838"/>
            <a:ext cx="8297862" cy="1152128"/>
          </a:xfrm>
        </p:spPr>
        <p:txBody>
          <a:bodyPr/>
          <a:lstStyle/>
          <a:p>
            <a:pPr marL="2420938"/>
            <a:r>
              <a:rPr lang="de-DE" sz="1800" dirty="0" err="1" smtClean="0"/>
              <a:t>Balisage</a:t>
            </a:r>
            <a:r>
              <a:rPr lang="de-DE" sz="1800" dirty="0" smtClean="0"/>
              <a:t> 2016</a:t>
            </a:r>
          </a:p>
          <a:p>
            <a:pPr marL="2420938"/>
            <a:r>
              <a:rPr lang="de-DE" sz="1800" dirty="0" smtClean="0"/>
              <a:t>Andreas Tai, IRT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299049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39" y="1563638"/>
            <a:ext cx="3915711" cy="2088232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11510"/>
            <a:ext cx="3600400" cy="3974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04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627784" y="1876588"/>
            <a:ext cx="58766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5400" dirty="0" err="1" smtClean="0">
                <a:solidFill>
                  <a:schemeClr val="tx2"/>
                </a:solidFill>
                <a:latin typeface="Calibri"/>
                <a:cs typeface="Calibri"/>
              </a:rPr>
              <a:t>uses</a:t>
            </a:r>
            <a:r>
              <a:rPr lang="de-DE" sz="5400" dirty="0" smtClean="0">
                <a:solidFill>
                  <a:schemeClr val="tx2"/>
                </a:solidFill>
                <a:latin typeface="Calibri"/>
                <a:cs typeface="Calibri"/>
              </a:rPr>
              <a:t> EBU-TT = TTML</a:t>
            </a:r>
            <a:endParaRPr lang="en-US" sz="5400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40" y="1788927"/>
            <a:ext cx="2232248" cy="119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05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539552" y="1347614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800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pic>
        <p:nvPicPr>
          <p:cNvPr id="1027" name="Picture 3" descr="C:\Users\andreas\AppData\Local\Microsoft\Windows\INetCache\IE\Q84ANO5N\IMG_1838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67" y="1441308"/>
            <a:ext cx="1219224" cy="91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45117" y="2715766"/>
            <a:ext cx="13565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err="1" smtClean="0">
                <a:solidFill>
                  <a:schemeClr val="tx2"/>
                </a:solidFill>
                <a:latin typeface="Calibri"/>
                <a:cs typeface="Calibri"/>
              </a:rPr>
              <a:t>Production</a:t>
            </a:r>
            <a:endParaRPr lang="en-US" sz="2000" b="1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795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894" y="987574"/>
            <a:ext cx="5616624" cy="3667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41715" y="129685"/>
            <a:ext cx="8297863" cy="713873"/>
          </a:xfrm>
        </p:spPr>
        <p:txBody>
          <a:bodyPr/>
          <a:lstStyle/>
          <a:p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subtitle</a:t>
            </a:r>
            <a:r>
              <a:rPr lang="de-DE" dirty="0" smtClean="0"/>
              <a:t> </a:t>
            </a:r>
            <a:r>
              <a:rPr lang="de-DE" dirty="0" err="1" smtClean="0"/>
              <a:t>preparation</a:t>
            </a:r>
            <a:r>
              <a:rPr lang="de-DE" dirty="0" smtClean="0"/>
              <a:t> </a:t>
            </a:r>
            <a:r>
              <a:rPr lang="de-DE" dirty="0" err="1" smtClean="0"/>
              <a:t>systems</a:t>
            </a:r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4932040" y="843558"/>
            <a:ext cx="3797623" cy="158417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Intuitive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/>
              <a:t>S</a:t>
            </a:r>
            <a:r>
              <a:rPr lang="de-DE" sz="2400" dirty="0" smtClean="0"/>
              <a:t>peed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err="1"/>
              <a:t>S</a:t>
            </a:r>
            <a:r>
              <a:rPr lang="de-DE" sz="2400" dirty="0" err="1" smtClean="0"/>
              <a:t>ync</a:t>
            </a:r>
            <a:r>
              <a:rPr lang="de-DE" sz="2400" dirty="0" smtClean="0"/>
              <a:t> </a:t>
            </a:r>
            <a:r>
              <a:rPr lang="de-DE" sz="2400" dirty="0" err="1" smtClean="0"/>
              <a:t>with</a:t>
            </a:r>
            <a:r>
              <a:rPr lang="de-DE" sz="2400" dirty="0" smtClean="0"/>
              <a:t> </a:t>
            </a:r>
            <a:r>
              <a:rPr lang="de-DE" sz="2400" dirty="0"/>
              <a:t>V</a:t>
            </a:r>
            <a:r>
              <a:rPr lang="de-DE" sz="2400" dirty="0" smtClean="0"/>
              <a:t>ideo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S</a:t>
            </a:r>
            <a:r>
              <a:rPr lang="de-DE" sz="2400" dirty="0" smtClean="0"/>
              <a:t>peech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/>
              <a:t>T</a:t>
            </a:r>
            <a:r>
              <a:rPr lang="de-DE" sz="2400" dirty="0" smtClean="0"/>
              <a:t>ext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8465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Native </a:t>
            </a:r>
            <a:r>
              <a:rPr lang="de-DE" dirty="0"/>
              <a:t>TTML </a:t>
            </a:r>
            <a:r>
              <a:rPr lang="de-DE" dirty="0" err="1" smtClean="0"/>
              <a:t>editing</a:t>
            </a:r>
            <a:endParaRPr lang="en-US" dirty="0"/>
          </a:p>
        </p:txBody>
      </p:sp>
      <p:pic>
        <p:nvPicPr>
          <p:cNvPr id="5122" name="Picture 2" descr="image ../../../vol17/graphics/Tai01/Tai01-00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28107"/>
            <a:ext cx="4608512" cy="3594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5666101" y="2283718"/>
            <a:ext cx="30608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800" dirty="0" err="1" smtClean="0">
                <a:solidFill>
                  <a:schemeClr val="tx2"/>
                </a:solidFill>
                <a:latin typeface="Calibri"/>
                <a:cs typeface="Calibri"/>
              </a:rPr>
              <a:t>Customization</a:t>
            </a:r>
            <a:endParaRPr lang="de-DE" sz="2800" dirty="0" smtClean="0">
              <a:solidFill>
                <a:schemeClr val="tx2"/>
              </a:solidFill>
              <a:latin typeface="Calibri"/>
              <a:cs typeface="Calibri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800" dirty="0" err="1" smtClean="0">
                <a:solidFill>
                  <a:schemeClr val="tx2"/>
                </a:solidFill>
                <a:latin typeface="Calibri"/>
                <a:cs typeface="Calibri"/>
              </a:rPr>
              <a:t>Vailidity</a:t>
            </a:r>
            <a:endParaRPr lang="de-DE" sz="2800" dirty="0" smtClean="0">
              <a:solidFill>
                <a:schemeClr val="tx2"/>
              </a:solidFill>
              <a:latin typeface="Calibri"/>
              <a:cs typeface="Calibri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800" dirty="0" err="1" smtClean="0">
                <a:solidFill>
                  <a:schemeClr val="tx2"/>
                </a:solidFill>
                <a:latin typeface="Calibri"/>
                <a:cs typeface="Calibri"/>
              </a:rPr>
              <a:t>Cost</a:t>
            </a:r>
            <a:r>
              <a:rPr lang="de-DE" sz="2800" dirty="0" smtClean="0">
                <a:solidFill>
                  <a:schemeClr val="tx2"/>
                </a:solidFill>
                <a:latin typeface="Calibri"/>
                <a:cs typeface="Calibri"/>
              </a:rPr>
              <a:t> </a:t>
            </a:r>
          </a:p>
        </p:txBody>
      </p:sp>
      <p:pic>
        <p:nvPicPr>
          <p:cNvPr id="2053" name="Picture 5" descr="C:\Users\andreas\AppData\Local\Microsoft\Windows\INetCache\IE\5LN76EW3\kuba-icon-ok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828106"/>
            <a:ext cx="972953" cy="972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72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subtitles</a:t>
            </a:r>
            <a:endParaRPr lang="en-US" dirty="0"/>
          </a:p>
        </p:txBody>
      </p:sp>
      <p:sp>
        <p:nvSpPr>
          <p:cNvPr id="4" name="Rechteck 3"/>
          <p:cNvSpPr/>
          <p:nvPr/>
        </p:nvSpPr>
        <p:spPr bwMode="auto">
          <a:xfrm>
            <a:off x="6542960" y="1248172"/>
            <a:ext cx="2376264" cy="2232248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Abgerundetes Rechteck 5"/>
          <p:cNvSpPr>
            <a:spLocks/>
          </p:cNvSpPr>
          <p:nvPr/>
        </p:nvSpPr>
        <p:spPr bwMode="auto">
          <a:xfrm>
            <a:off x="166593" y="2376213"/>
            <a:ext cx="1872208" cy="905591"/>
          </a:xfrm>
          <a:prstGeom prst="roundRect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Audio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/>
              <a:t>Processing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Abgerundetes Rechteck 8"/>
          <p:cNvSpPr>
            <a:spLocks/>
          </p:cNvSpPr>
          <p:nvPr/>
        </p:nvSpPr>
        <p:spPr bwMode="auto">
          <a:xfrm>
            <a:off x="4932040" y="2389994"/>
            <a:ext cx="1872208" cy="905591"/>
          </a:xfrm>
          <a:prstGeom prst="roundRect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err="1" smtClean="0"/>
              <a:t>Punctuation</a:t>
            </a:r>
            <a:endParaRPr lang="de-DE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&amp;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err="1" smtClean="0"/>
              <a:t>Capitalization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Abgerundetes Rechteck 9"/>
          <p:cNvSpPr>
            <a:spLocks/>
          </p:cNvSpPr>
          <p:nvPr/>
        </p:nvSpPr>
        <p:spPr bwMode="auto">
          <a:xfrm>
            <a:off x="7271792" y="2364296"/>
            <a:ext cx="1764704" cy="905591"/>
          </a:xfrm>
          <a:prstGeom prst="roundRect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TTML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/>
              <a:t>Generation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Abgerundetes Rechteck 10"/>
          <p:cNvSpPr>
            <a:spLocks/>
          </p:cNvSpPr>
          <p:nvPr/>
        </p:nvSpPr>
        <p:spPr bwMode="auto">
          <a:xfrm>
            <a:off x="2483768" y="2385821"/>
            <a:ext cx="1872208" cy="905591"/>
          </a:xfrm>
          <a:prstGeom prst="roundRect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Speech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/>
              <a:t>Recognition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7" name="Picture 3" descr="C:\Users\andreas\AppData\Local\Microsoft\Windows\INetCache\IE\54KKOT1J\antenna[1]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1079" y="876708"/>
            <a:ext cx="560167" cy="742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feil nach unten 6"/>
          <p:cNvSpPr/>
          <p:nvPr/>
        </p:nvSpPr>
        <p:spPr bwMode="auto">
          <a:xfrm>
            <a:off x="653412" y="1809284"/>
            <a:ext cx="502572" cy="399398"/>
          </a:xfrm>
          <a:prstGeom prst="down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Pfeil nach rechts 11"/>
          <p:cNvSpPr/>
          <p:nvPr/>
        </p:nvSpPr>
        <p:spPr bwMode="auto">
          <a:xfrm>
            <a:off x="2123728" y="2643758"/>
            <a:ext cx="288032" cy="330723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Pfeil nach rechts 19"/>
          <p:cNvSpPr/>
          <p:nvPr/>
        </p:nvSpPr>
        <p:spPr bwMode="auto">
          <a:xfrm>
            <a:off x="4471455" y="2686821"/>
            <a:ext cx="288032" cy="330723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Pfeil nach rechts 20"/>
          <p:cNvSpPr/>
          <p:nvPr/>
        </p:nvSpPr>
        <p:spPr bwMode="auto">
          <a:xfrm>
            <a:off x="6918785" y="2686821"/>
            <a:ext cx="288032" cy="330723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07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7" grpId="0" animBg="1"/>
      <p:bldP spid="12" grpId="0" animBg="1"/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RATING - TTML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b="1" dirty="0" smtClean="0"/>
              <a:t>PRODUCTION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843558"/>
            <a:ext cx="8229600" cy="3888432"/>
          </a:xfrm>
        </p:spPr>
        <p:txBody>
          <a:bodyPr>
            <a:noAutofit/>
          </a:bodyPr>
          <a:lstStyle/>
          <a:p>
            <a:pPr indent="-3429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de-DE" sz="2400" dirty="0" smtClean="0"/>
              <a:t>XML Stack</a:t>
            </a:r>
          </a:p>
          <a:p>
            <a:pPr indent="-342900">
              <a:lnSpc>
                <a:spcPct val="2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de-DE" sz="2400" dirty="0" err="1" smtClean="0"/>
              <a:t>Conformance</a:t>
            </a:r>
            <a:r>
              <a:rPr lang="de-DE" sz="2400" b="0" dirty="0" smtClean="0"/>
              <a:t> 			</a:t>
            </a:r>
          </a:p>
          <a:p>
            <a:pPr indent="-342900">
              <a:lnSpc>
                <a:spcPct val="2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de-DE" sz="2400" dirty="0" err="1" smtClean="0"/>
              <a:t>Wish</a:t>
            </a:r>
            <a:r>
              <a:rPr lang="de-DE" sz="2400" b="0" dirty="0" smtClean="0"/>
              <a:t>	    TTML </a:t>
            </a:r>
            <a:r>
              <a:rPr lang="de-DE" sz="2400" b="0" dirty="0" err="1" smtClean="0"/>
              <a:t>as</a:t>
            </a:r>
            <a:r>
              <a:rPr lang="de-DE" sz="2400" b="0" dirty="0" smtClean="0"/>
              <a:t> </a:t>
            </a:r>
            <a:r>
              <a:rPr lang="de-DE" sz="2400" b="0" dirty="0" err="1" smtClean="0"/>
              <a:t>view</a:t>
            </a:r>
            <a:r>
              <a:rPr lang="de-DE" sz="2400" b="0" dirty="0" smtClean="0"/>
              <a:t> </a:t>
            </a:r>
            <a:r>
              <a:rPr lang="de-DE" sz="2400" b="0" dirty="0" err="1" smtClean="0"/>
              <a:t>data</a:t>
            </a:r>
            <a:r>
              <a:rPr lang="de-DE" sz="2400" b="0" dirty="0" smtClean="0"/>
              <a:t> </a:t>
            </a:r>
            <a:r>
              <a:rPr lang="de-DE" sz="2400" b="0" dirty="0" err="1" smtClean="0"/>
              <a:t>model</a:t>
            </a:r>
            <a:r>
              <a:rPr lang="de-DE" sz="2400" b="0" dirty="0" smtClean="0"/>
              <a:t> ! </a:t>
            </a:r>
          </a:p>
          <a:p>
            <a:pPr indent="-342900">
              <a:lnSpc>
                <a:spcPct val="2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de-DE" sz="2400" dirty="0" err="1" smtClean="0"/>
              <a:t>Perspective</a:t>
            </a:r>
            <a:r>
              <a:rPr lang="de-DE" sz="2400" b="0" dirty="0" smtClean="0"/>
              <a:t>: 		   open, but promising..</a:t>
            </a:r>
          </a:p>
        </p:txBody>
      </p:sp>
      <p:pic>
        <p:nvPicPr>
          <p:cNvPr id="2050" name="Picture 2" descr="C:\Users\andreas\AppData\Local\Microsoft\Windows\INetCache\IE\5LN76EW3\Gold_Star.svg[1]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943" y="1116296"/>
            <a:ext cx="314908" cy="25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ndreas\AppData\Local\Microsoft\Windows\INetCache\IE\5LN76EW3\Gold_Star.svg[1]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8960" y="1923678"/>
            <a:ext cx="314908" cy="25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816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539552" y="1347614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800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pic>
        <p:nvPicPr>
          <p:cNvPr id="8" name="Picture 3" descr="C:\Users\andreas\AppData\Local\Microsoft\Windows\INetCache\IE\Q84ANO5N\IMG_1838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43" y="1324667"/>
            <a:ext cx="1219224" cy="91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470901" y="2764663"/>
            <a:ext cx="13565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err="1" smtClean="0">
                <a:solidFill>
                  <a:schemeClr val="tx2"/>
                </a:solidFill>
                <a:latin typeface="Calibri"/>
                <a:cs typeface="Calibri"/>
              </a:rPr>
              <a:t>Production</a:t>
            </a:r>
            <a:endParaRPr lang="en-US" sz="2000" b="1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pic>
        <p:nvPicPr>
          <p:cNvPr id="3074" name="Picture 2" descr="C:\Users\andreas\AppData\Local\Microsoft\Windows\INetCache\IE\Q84ANO5N\delivery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94806"/>
            <a:ext cx="1397029" cy="1044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Pfeil nach rechts 10"/>
          <p:cNvSpPr/>
          <p:nvPr/>
        </p:nvSpPr>
        <p:spPr bwMode="auto">
          <a:xfrm>
            <a:off x="1936384" y="1569132"/>
            <a:ext cx="360040" cy="295627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483768" y="2610775"/>
            <a:ext cx="22073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err="1" smtClean="0">
                <a:solidFill>
                  <a:schemeClr val="tx2"/>
                </a:solidFill>
                <a:latin typeface="Calibri"/>
                <a:cs typeface="Calibri"/>
              </a:rPr>
              <a:t>Contribution</a:t>
            </a:r>
            <a:endParaRPr lang="de-DE" sz="2000" b="1" dirty="0" smtClean="0">
              <a:solidFill>
                <a:schemeClr val="tx2"/>
              </a:solidFill>
              <a:latin typeface="Calibri"/>
              <a:cs typeface="Calibri"/>
            </a:endParaRPr>
          </a:p>
          <a:p>
            <a:r>
              <a:rPr lang="de-DE" sz="2000" b="1" dirty="0" smtClean="0">
                <a:solidFill>
                  <a:schemeClr val="tx2"/>
                </a:solidFill>
                <a:latin typeface="Calibri"/>
                <a:cs typeface="Calibri"/>
              </a:rPr>
              <a:t>(</a:t>
            </a:r>
            <a:r>
              <a:rPr lang="de-DE" sz="2000" b="1" dirty="0" err="1" smtClean="0">
                <a:solidFill>
                  <a:schemeClr val="tx2"/>
                </a:solidFill>
                <a:latin typeface="Calibri"/>
                <a:cs typeface="Calibri"/>
              </a:rPr>
              <a:t>Archive,Exchange</a:t>
            </a:r>
            <a:r>
              <a:rPr lang="de-DE" sz="2000" b="1" dirty="0" smtClean="0">
                <a:solidFill>
                  <a:schemeClr val="tx2"/>
                </a:solidFill>
                <a:latin typeface="Calibri"/>
                <a:cs typeface="Calibri"/>
              </a:rPr>
              <a:t>)</a:t>
            </a:r>
            <a:endParaRPr lang="en-US" sz="2000" b="1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3678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Subtitle</a:t>
            </a:r>
            <a:r>
              <a:rPr lang="de-DE" dirty="0" smtClean="0"/>
              <a:t> </a:t>
            </a:r>
            <a:r>
              <a:rPr lang="de-DE" dirty="0" err="1" smtClean="0"/>
              <a:t>Contribution</a:t>
            </a:r>
            <a:endParaRPr lang="en-US" dirty="0"/>
          </a:p>
        </p:txBody>
      </p:sp>
      <p:cxnSp>
        <p:nvCxnSpPr>
          <p:cNvPr id="18" name="Gerade Verbindung mit Pfeil 17"/>
          <p:cNvCxnSpPr>
            <a:stCxn id="19" idx="3"/>
            <a:endCxn id="5" idx="1"/>
          </p:cNvCxnSpPr>
          <p:nvPr/>
        </p:nvCxnSpPr>
        <p:spPr bwMode="auto">
          <a:xfrm flipV="1">
            <a:off x="2228178" y="1451752"/>
            <a:ext cx="3567958" cy="1568022"/>
          </a:xfrm>
          <a:prstGeom prst="straightConnector1">
            <a:avLst/>
          </a:prstGeom>
          <a:solidFill>
            <a:schemeClr val="bg2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Gerade Verbindung mit Pfeil 19"/>
          <p:cNvCxnSpPr>
            <a:stCxn id="17" idx="3"/>
          </p:cNvCxnSpPr>
          <p:nvPr/>
        </p:nvCxnSpPr>
        <p:spPr bwMode="auto">
          <a:xfrm>
            <a:off x="2228178" y="1344727"/>
            <a:ext cx="3567958" cy="2"/>
          </a:xfrm>
          <a:prstGeom prst="straightConnector1">
            <a:avLst/>
          </a:prstGeom>
          <a:solidFill>
            <a:schemeClr val="bg2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Gerade Verbindung mit Pfeil 21"/>
          <p:cNvCxnSpPr>
            <a:stCxn id="17" idx="3"/>
          </p:cNvCxnSpPr>
          <p:nvPr/>
        </p:nvCxnSpPr>
        <p:spPr bwMode="auto">
          <a:xfrm>
            <a:off x="2228178" y="1344727"/>
            <a:ext cx="4000006" cy="1926087"/>
          </a:xfrm>
          <a:prstGeom prst="straightConnector1">
            <a:avLst/>
          </a:prstGeom>
          <a:solidFill>
            <a:schemeClr val="bg2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026" name="Picture 2" descr="C:\Users\andreas\AppData\Local\Microsoft\Windows\INetCache\IE\54KKOT1J\90px-Korinthian_column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554" y="3586892"/>
            <a:ext cx="305974" cy="1066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andreas\AppData\Local\Microsoft\Windows\INetCache\IE\54KKOT1J\90px-Korinthian_column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807" y="3586890"/>
            <a:ext cx="305974" cy="1066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andreas\AppData\Local\Microsoft\Windows\INetCache\IE\54KKOT1J\90px-Korinthian_column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738" y="3620046"/>
            <a:ext cx="305974" cy="1034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hteck 34"/>
          <p:cNvSpPr/>
          <p:nvPr/>
        </p:nvSpPr>
        <p:spPr bwMode="auto">
          <a:xfrm>
            <a:off x="2896033" y="4064393"/>
            <a:ext cx="2232248" cy="3407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File Format 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Contract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7" name="Picture 3" descr="C:\Users\andreas\AppData\Local\Microsoft\Windows\INetCache\IE\Q84ANO5N\IMG_1838[1]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954" y="887518"/>
            <a:ext cx="1219224" cy="91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andreas\AppData\Local\Microsoft\Windows\INetCache\IE\Q84ANO5N\IMG_1838[1].JPG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954" y="2562565"/>
            <a:ext cx="1219224" cy="91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andreas\AppData\Local\Microsoft\Windows\INetCache\IE\J8J6B7D8\Factory_icon.svg[1]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315032"/>
            <a:ext cx="1440160" cy="1341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738184"/>
            <a:ext cx="2304256" cy="142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10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96" y="-20538"/>
            <a:ext cx="8136904" cy="756084"/>
          </a:xfrm>
        </p:spPr>
        <p:txBody>
          <a:bodyPr/>
          <a:lstStyle/>
          <a:p>
            <a:r>
              <a:rPr lang="de-DE" dirty="0" err="1" smtClean="0"/>
              <a:t>Subtitle</a:t>
            </a:r>
            <a:r>
              <a:rPr lang="de-DE" dirty="0" smtClean="0"/>
              <a:t> Exchange </a:t>
            </a:r>
            <a:r>
              <a:rPr lang="de-DE" dirty="0" err="1" smtClean="0"/>
              <a:t>format</a:t>
            </a:r>
            <a:r>
              <a:rPr lang="de-DE" dirty="0" smtClean="0"/>
              <a:t> EBU STL (Binary)</a:t>
            </a:r>
            <a:endParaRPr lang="en-US" dirty="0"/>
          </a:p>
        </p:txBody>
      </p:sp>
      <p:sp>
        <p:nvSpPr>
          <p:cNvPr id="5" name="Rechteck 4"/>
          <p:cNvSpPr/>
          <p:nvPr/>
        </p:nvSpPr>
        <p:spPr bwMode="auto">
          <a:xfrm>
            <a:off x="755576" y="778426"/>
            <a:ext cx="1409745" cy="3407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Codepage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755576" y="1444383"/>
            <a:ext cx="6542330" cy="84049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Extension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hteck 6"/>
          <p:cNvSpPr/>
          <p:nvPr/>
        </p:nvSpPr>
        <p:spPr bwMode="auto">
          <a:xfrm>
            <a:off x="4572000" y="771550"/>
            <a:ext cx="2725906" cy="3407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Editor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2174576" y="771550"/>
            <a:ext cx="2397424" cy="3407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Title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755576" y="1092810"/>
            <a:ext cx="1409745" cy="3407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dirty="0" smtClean="0"/>
              <a:t>Date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2174577" y="1092810"/>
            <a:ext cx="1198712" cy="3407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/>
              <a:t>…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3390381" y="1092808"/>
            <a:ext cx="1054695" cy="3407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/>
              <a:t>…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4464278" y="1092809"/>
            <a:ext cx="2833628" cy="3407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/>
              <a:t>…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745178" y="2284880"/>
            <a:ext cx="6552728" cy="464114"/>
            <a:chOff x="745178" y="2179644"/>
            <a:chExt cx="6552728" cy="464114"/>
          </a:xfrm>
        </p:grpSpPr>
        <p:sp>
          <p:nvSpPr>
            <p:cNvPr id="20" name="Rechteck 19"/>
            <p:cNvSpPr/>
            <p:nvPr/>
          </p:nvSpPr>
          <p:spPr bwMode="auto">
            <a:xfrm>
              <a:off x="745178" y="2179644"/>
              <a:ext cx="1409745" cy="46411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b="1" dirty="0" err="1" smtClean="0"/>
                <a:t>TimeIn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Rechteck 20"/>
            <p:cNvSpPr/>
            <p:nvPr/>
          </p:nvSpPr>
          <p:spPr bwMode="auto">
            <a:xfrm>
              <a:off x="2182896" y="2179644"/>
              <a:ext cx="1409745" cy="46411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b="1" dirty="0" err="1" smtClean="0"/>
                <a:t>TimeOut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Rechteck 21"/>
            <p:cNvSpPr/>
            <p:nvPr/>
          </p:nvSpPr>
          <p:spPr bwMode="auto">
            <a:xfrm>
              <a:off x="3592641" y="2179644"/>
              <a:ext cx="852435" cy="46411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b="1" dirty="0" smtClean="0"/>
                <a:t>…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Rechteck 22"/>
            <p:cNvSpPr/>
            <p:nvPr/>
          </p:nvSpPr>
          <p:spPr bwMode="auto">
            <a:xfrm>
              <a:off x="4464278" y="2179644"/>
              <a:ext cx="2833628" cy="46411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b="1" dirty="0" err="1" smtClean="0"/>
                <a:t>Subtitle</a:t>
              </a:r>
              <a:r>
                <a:rPr lang="de-DE" b="1" dirty="0" smtClean="0"/>
                <a:t> Text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4" name="Gruppieren 23"/>
          <p:cNvGrpSpPr/>
          <p:nvPr/>
        </p:nvGrpSpPr>
        <p:grpSpPr>
          <a:xfrm>
            <a:off x="745178" y="2748994"/>
            <a:ext cx="6552728" cy="464114"/>
            <a:chOff x="745178" y="2179644"/>
            <a:chExt cx="6552728" cy="464114"/>
          </a:xfrm>
        </p:grpSpPr>
        <p:sp>
          <p:nvSpPr>
            <p:cNvPr id="25" name="Rechteck 24"/>
            <p:cNvSpPr/>
            <p:nvPr/>
          </p:nvSpPr>
          <p:spPr bwMode="auto">
            <a:xfrm>
              <a:off x="745178" y="2179644"/>
              <a:ext cx="1409745" cy="46411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b="1" dirty="0" err="1" smtClean="0"/>
                <a:t>TimeIn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" name="Rechteck 25"/>
            <p:cNvSpPr/>
            <p:nvPr/>
          </p:nvSpPr>
          <p:spPr bwMode="auto">
            <a:xfrm>
              <a:off x="2182896" y="2179644"/>
              <a:ext cx="1409745" cy="46411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b="1" dirty="0" err="1" smtClean="0"/>
                <a:t>TimeOut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Rechteck 26"/>
            <p:cNvSpPr/>
            <p:nvPr/>
          </p:nvSpPr>
          <p:spPr bwMode="auto">
            <a:xfrm>
              <a:off x="3592641" y="2179644"/>
              <a:ext cx="852435" cy="46411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b="1" dirty="0" smtClean="0"/>
                <a:t>…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Rechteck 27"/>
            <p:cNvSpPr/>
            <p:nvPr/>
          </p:nvSpPr>
          <p:spPr bwMode="auto">
            <a:xfrm>
              <a:off x="4464278" y="2179644"/>
              <a:ext cx="2833628" cy="46411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b="1" dirty="0" err="1" smtClean="0"/>
                <a:t>Subtitle</a:t>
              </a:r>
              <a:r>
                <a:rPr lang="de-DE" b="1" dirty="0" smtClean="0"/>
                <a:t> Text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9" name="Gruppieren 28"/>
          <p:cNvGrpSpPr/>
          <p:nvPr/>
        </p:nvGrpSpPr>
        <p:grpSpPr>
          <a:xfrm>
            <a:off x="741310" y="3216566"/>
            <a:ext cx="6552728" cy="464114"/>
            <a:chOff x="745178" y="2179644"/>
            <a:chExt cx="6552728" cy="464114"/>
          </a:xfrm>
        </p:grpSpPr>
        <p:sp>
          <p:nvSpPr>
            <p:cNvPr id="30" name="Rechteck 29"/>
            <p:cNvSpPr/>
            <p:nvPr/>
          </p:nvSpPr>
          <p:spPr bwMode="auto">
            <a:xfrm>
              <a:off x="745178" y="2179644"/>
              <a:ext cx="1409745" cy="46411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b="1" dirty="0" err="1" smtClean="0"/>
                <a:t>TimeIn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Rechteck 30"/>
            <p:cNvSpPr/>
            <p:nvPr/>
          </p:nvSpPr>
          <p:spPr bwMode="auto">
            <a:xfrm>
              <a:off x="2182896" y="2179644"/>
              <a:ext cx="1409745" cy="46411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b="1" dirty="0" err="1" smtClean="0"/>
                <a:t>TimeOut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Rechteck 31"/>
            <p:cNvSpPr/>
            <p:nvPr/>
          </p:nvSpPr>
          <p:spPr bwMode="auto">
            <a:xfrm>
              <a:off x="3592641" y="2179644"/>
              <a:ext cx="852435" cy="46411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b="1" dirty="0" smtClean="0"/>
                <a:t>…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3" name="Rechteck 32"/>
            <p:cNvSpPr/>
            <p:nvPr/>
          </p:nvSpPr>
          <p:spPr bwMode="auto">
            <a:xfrm>
              <a:off x="4464278" y="2179644"/>
              <a:ext cx="2833628" cy="46411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b="1" dirty="0" err="1" smtClean="0"/>
                <a:t>Subtitle</a:t>
              </a:r>
              <a:r>
                <a:rPr lang="de-DE" b="1" dirty="0" smtClean="0"/>
                <a:t> Text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8" name="Rechteck 7"/>
          <p:cNvSpPr/>
          <p:nvPr/>
        </p:nvSpPr>
        <p:spPr bwMode="auto">
          <a:xfrm>
            <a:off x="755576" y="3613090"/>
            <a:ext cx="6552728" cy="49661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…..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Rechteck 33"/>
          <p:cNvSpPr/>
          <p:nvPr/>
        </p:nvSpPr>
        <p:spPr bwMode="auto">
          <a:xfrm>
            <a:off x="755576" y="4109703"/>
            <a:ext cx="6552728" cy="49661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…..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7740350" y="941917"/>
            <a:ext cx="1223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err="1" smtClean="0">
                <a:solidFill>
                  <a:schemeClr val="tx2"/>
                </a:solidFill>
                <a:latin typeface="Calibri"/>
                <a:cs typeface="Calibri"/>
              </a:rPr>
              <a:t>Metadata</a:t>
            </a:r>
            <a:endParaRPr lang="en-US" sz="2000" b="1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7534525" y="2314789"/>
            <a:ext cx="1429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b="1" dirty="0" err="1" smtClean="0">
                <a:solidFill>
                  <a:schemeClr val="tx2"/>
                </a:solidFill>
                <a:latin typeface="Calibri"/>
                <a:cs typeface="Calibri"/>
              </a:rPr>
              <a:t>Subtitle</a:t>
            </a:r>
            <a:r>
              <a:rPr lang="de-DE" sz="1800" b="1" dirty="0" smtClean="0">
                <a:solidFill>
                  <a:schemeClr val="tx2"/>
                </a:solidFill>
                <a:latin typeface="Calibri"/>
                <a:cs typeface="Calibri"/>
              </a:rPr>
              <a:t> Data</a:t>
            </a:r>
            <a:endParaRPr lang="en-US" sz="1800" b="1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4249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5" grpId="0" animBg="1"/>
      <p:bldP spid="16" grpId="0" animBg="1"/>
      <p:bldP spid="17" grpId="0" animBg="1"/>
      <p:bldP spid="12" grpId="0" animBg="1"/>
      <p:bldP spid="8" grpId="0" animBg="1"/>
      <p:bldP spid="34" grpId="0" animBg="1"/>
      <p:bldP spid="4" grpId="0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The Horse in Motion-anim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987574"/>
            <a:ext cx="323850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77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96" y="-20538"/>
            <a:ext cx="7272808" cy="693728"/>
          </a:xfrm>
        </p:spPr>
        <p:txBody>
          <a:bodyPr/>
          <a:lstStyle/>
          <a:p>
            <a:r>
              <a:rPr lang="de-DE" dirty="0" smtClean="0"/>
              <a:t>EBU STL – "Byte Layout"</a:t>
            </a:r>
            <a:endParaRPr lang="en-US" dirty="0"/>
          </a:p>
        </p:txBody>
      </p:sp>
      <p:sp>
        <p:nvSpPr>
          <p:cNvPr id="5" name="Rechteck 4"/>
          <p:cNvSpPr/>
          <p:nvPr/>
        </p:nvSpPr>
        <p:spPr bwMode="auto">
          <a:xfrm>
            <a:off x="755576" y="673190"/>
            <a:ext cx="1409745" cy="3407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de-DE" b="1" dirty="0">
                <a:solidFill>
                  <a:schemeClr val="tx1"/>
                </a:solidFill>
                <a:latin typeface="Arial" charset="0"/>
              </a:rPr>
              <a:t>3</a:t>
            </a:r>
            <a:endParaRPr lang="en-US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755576" y="1339147"/>
            <a:ext cx="6542330" cy="84049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576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hteck 6"/>
          <p:cNvSpPr/>
          <p:nvPr/>
        </p:nvSpPr>
        <p:spPr bwMode="auto">
          <a:xfrm>
            <a:off x="4572000" y="666314"/>
            <a:ext cx="2725906" cy="3407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32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2174576" y="666314"/>
            <a:ext cx="2397424" cy="3407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32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755576" y="987574"/>
            <a:ext cx="1409745" cy="3407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de-DE" b="1" dirty="0">
                <a:solidFill>
                  <a:schemeClr val="tx1"/>
                </a:solidFill>
                <a:latin typeface="Arial" charset="0"/>
              </a:rPr>
              <a:t>6</a:t>
            </a:r>
            <a:endParaRPr lang="en-US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2174577" y="987574"/>
            <a:ext cx="1198712" cy="3407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dirty="0" smtClean="0"/>
              <a:t>…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3390381" y="987572"/>
            <a:ext cx="1054695" cy="3407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dirty="0" smtClean="0"/>
              <a:t>…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4464278" y="987573"/>
            <a:ext cx="2833628" cy="3407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dirty="0" smtClean="0"/>
              <a:t>…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hteck 7"/>
          <p:cNvSpPr/>
          <p:nvPr/>
        </p:nvSpPr>
        <p:spPr bwMode="auto">
          <a:xfrm>
            <a:off x="745178" y="3180093"/>
            <a:ext cx="6552728" cy="49661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128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Rechteck 33"/>
          <p:cNvSpPr/>
          <p:nvPr/>
        </p:nvSpPr>
        <p:spPr bwMode="auto">
          <a:xfrm>
            <a:off x="755576" y="3666868"/>
            <a:ext cx="6552728" cy="49661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…..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Rechteck 34"/>
          <p:cNvSpPr/>
          <p:nvPr/>
        </p:nvSpPr>
        <p:spPr bwMode="auto">
          <a:xfrm>
            <a:off x="755576" y="2179644"/>
            <a:ext cx="6552728" cy="49661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dirty="0" smtClean="0">
                <a:solidFill>
                  <a:schemeClr val="tx1"/>
                </a:solidFill>
                <a:latin typeface="Arial" charset="0"/>
              </a:rPr>
              <a:t>128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Rechteck 35"/>
          <p:cNvSpPr/>
          <p:nvPr/>
        </p:nvSpPr>
        <p:spPr bwMode="auto">
          <a:xfrm>
            <a:off x="755576" y="2676257"/>
            <a:ext cx="6552728" cy="49661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128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Rechteck 36"/>
          <p:cNvSpPr/>
          <p:nvPr/>
        </p:nvSpPr>
        <p:spPr bwMode="auto">
          <a:xfrm>
            <a:off x="745178" y="4163481"/>
            <a:ext cx="6552728" cy="49661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…..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6529943" y="-150044"/>
            <a:ext cx="1810912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44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34400" dirty="0" err="1" smtClean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9" name="Picture 2" descr="C:\Users\andreas\AppData\Local\Microsoft\Windows\INetCache\IE\Q84ANO5N\floppy-disk-icon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2411165"/>
            <a:ext cx="716761" cy="592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feld 39"/>
          <p:cNvSpPr txBox="1"/>
          <p:nvPr/>
        </p:nvSpPr>
        <p:spPr>
          <a:xfrm>
            <a:off x="8256124" y="3139011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b="1" dirty="0" smtClean="0">
                <a:solidFill>
                  <a:schemeClr val="tx2"/>
                </a:solidFill>
                <a:latin typeface="Calibri"/>
                <a:cs typeface="Calibri"/>
              </a:rPr>
              <a:t>1.44 MB</a:t>
            </a:r>
          </a:p>
        </p:txBody>
      </p:sp>
    </p:spTree>
    <p:extLst>
      <p:ext uri="{BB962C8B-B14F-4D97-AF65-F5344CB8AC3E}">
        <p14:creationId xmlns:p14="http://schemas.microsoft.com/office/powerpoint/2010/main" val="56633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5" grpId="0" animBg="1"/>
      <p:bldP spid="16" grpId="0" animBg="1"/>
      <p:bldP spid="17" grpId="0" animBg="1"/>
      <p:bldP spid="12" grpId="0" animBg="1"/>
      <p:bldP spid="8" grpId="0" animBg="1"/>
      <p:bldP spid="34" grpId="0" animBg="1"/>
      <p:bldP spid="35" grpId="0" animBg="1"/>
      <p:bldP spid="36" grpId="0" animBg="1"/>
      <p:bldP spid="37" grpId="0" animBg="1"/>
      <p:bldP spid="38" grpId="0"/>
      <p:bldP spid="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EBU-STL ist </a:t>
            </a:r>
            <a:r>
              <a:rPr lang="de-DE" dirty="0" err="1" smtClean="0"/>
              <a:t>popular</a:t>
            </a:r>
            <a:endParaRPr lang="en-US" dirty="0"/>
          </a:p>
        </p:txBody>
      </p:sp>
      <p:pic>
        <p:nvPicPr>
          <p:cNvPr id="4" name="Picture 9" descr="C:\Users\andreas\Downloads\Foto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71" y="915566"/>
            <a:ext cx="252783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4669025" y="1484294"/>
            <a:ext cx="371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chemeClr val="tx2"/>
                </a:solidFill>
                <a:latin typeface="Calibri"/>
                <a:cs typeface="Calibri"/>
              </a:rPr>
              <a:t> </a:t>
            </a:r>
            <a:r>
              <a:rPr lang="de-DE" sz="2800" dirty="0" err="1" smtClean="0">
                <a:solidFill>
                  <a:schemeClr val="tx2"/>
                </a:solidFill>
                <a:latin typeface="Calibri"/>
                <a:cs typeface="Calibri"/>
              </a:rPr>
              <a:t>interoperability</a:t>
            </a:r>
            <a:endParaRPr lang="de-DE" sz="2800" dirty="0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pic>
        <p:nvPicPr>
          <p:cNvPr id="5122" name="Picture 2" descr="C:\Users\andreas\AppData\Local\Microsoft\Windows\INetCache\IE\54KKOT1J\acid_smiley__vector__by_tomroberts101-d52x11m[1]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642" y="1565122"/>
            <a:ext cx="504056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andreas\AppData\Local\Microsoft\Windows\INetCache\IE\J8J6B7D8\Emoticon_Face_Neutral_GE[1]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6370" y="2789768"/>
            <a:ext cx="530600" cy="521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4848229" y="2849244"/>
            <a:ext cx="2772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Calibri"/>
                <a:cs typeface="Calibri"/>
              </a:rPr>
              <a:t>lack </a:t>
            </a:r>
            <a:r>
              <a:rPr lang="de-DE" sz="2400" dirty="0" err="1">
                <a:solidFill>
                  <a:schemeClr val="tx2"/>
                </a:solidFill>
                <a:latin typeface="Calibri"/>
                <a:cs typeface="Calibri"/>
              </a:rPr>
              <a:t>of</a:t>
            </a:r>
            <a:r>
              <a:rPr lang="de-DE" sz="2400" dirty="0">
                <a:solidFill>
                  <a:schemeClr val="tx2"/>
                </a:solidFill>
                <a:latin typeface="Calibri"/>
                <a:cs typeface="Calibri"/>
              </a:rPr>
              <a:t> </a:t>
            </a:r>
            <a:r>
              <a:rPr lang="de-DE" sz="2400" dirty="0" err="1">
                <a:solidFill>
                  <a:schemeClr val="tx2"/>
                </a:solidFill>
                <a:latin typeface="Calibri"/>
                <a:cs typeface="Calibri"/>
              </a:rPr>
              <a:t>extensibility</a:t>
            </a:r>
            <a:r>
              <a:rPr lang="de-DE" sz="2400" dirty="0" smtClean="0">
                <a:solidFill>
                  <a:schemeClr val="tx2"/>
                </a:solidFill>
                <a:latin typeface="Calibri"/>
                <a:cs typeface="Calibri"/>
              </a:rPr>
              <a:t>!!</a:t>
            </a:r>
            <a:endParaRPr lang="de-DE" sz="24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0734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Users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creative</a:t>
            </a:r>
            <a:r>
              <a:rPr lang="de-DE" dirty="0" smtClean="0"/>
              <a:t>…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93812"/>
            <a:ext cx="5430724" cy="394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/>
          <p:cNvSpPr/>
          <p:nvPr/>
        </p:nvSpPr>
        <p:spPr bwMode="auto">
          <a:xfrm>
            <a:off x="1547664" y="1851670"/>
            <a:ext cx="3816424" cy="1152128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35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…TTML </a:t>
            </a:r>
            <a:r>
              <a:rPr lang="de-DE" dirty="0" err="1" smtClean="0"/>
              <a:t>gives</a:t>
            </a:r>
            <a:r>
              <a:rPr lang="de-DE" dirty="0" smtClean="0"/>
              <a:t> </a:t>
            </a:r>
            <a:r>
              <a:rPr lang="de-DE" dirty="0" err="1" smtClean="0"/>
              <a:t>creativity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….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60" y="699542"/>
            <a:ext cx="5620097" cy="378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6516216" y="2272740"/>
            <a:ext cx="1417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chemeClr val="tx2"/>
                </a:solidFill>
                <a:latin typeface="Calibri"/>
                <a:cs typeface="Calibri"/>
              </a:rPr>
              <a:t>..but…</a:t>
            </a:r>
            <a:endParaRPr lang="en-US" sz="3600" b="1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847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upload.wikimedia.org/wikipedia/commons/4/49/Fredmeyer_edit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8640" y="-1172666"/>
            <a:ext cx="11521280" cy="7581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-108520" y="1787316"/>
            <a:ext cx="9709646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4800" dirty="0" smtClean="0">
                <a:solidFill>
                  <a:schemeClr val="tx2"/>
                </a:solidFill>
                <a:latin typeface="Calibri"/>
                <a:cs typeface="Calibri"/>
              </a:rPr>
              <a:t>…</a:t>
            </a:r>
            <a:r>
              <a:rPr lang="de-DE" sz="4800" dirty="0" err="1" smtClean="0">
                <a:solidFill>
                  <a:schemeClr val="tx2"/>
                </a:solidFill>
                <a:latin typeface="Calibri"/>
                <a:cs typeface="Calibri"/>
              </a:rPr>
              <a:t>too</a:t>
            </a:r>
            <a:r>
              <a:rPr lang="de-DE" sz="4800" dirty="0" smtClean="0">
                <a:solidFill>
                  <a:schemeClr val="tx2"/>
                </a:solidFill>
                <a:latin typeface="Calibri"/>
                <a:cs typeface="Calibri"/>
              </a:rPr>
              <a:t> </a:t>
            </a:r>
            <a:r>
              <a:rPr lang="de-DE" sz="4800" dirty="0" err="1" smtClean="0">
                <a:solidFill>
                  <a:schemeClr val="tx2"/>
                </a:solidFill>
                <a:latin typeface="Calibri"/>
                <a:cs typeface="Calibri"/>
              </a:rPr>
              <a:t>many</a:t>
            </a:r>
            <a:r>
              <a:rPr lang="de-DE" sz="4800" dirty="0" smtClean="0">
                <a:solidFill>
                  <a:schemeClr val="tx2"/>
                </a:solidFill>
                <a:latin typeface="Calibri"/>
                <a:cs typeface="Calibri"/>
              </a:rPr>
              <a:t> </a:t>
            </a:r>
            <a:r>
              <a:rPr lang="de-DE" sz="4800" dirty="0" err="1" smtClean="0">
                <a:solidFill>
                  <a:schemeClr val="tx2"/>
                </a:solidFill>
                <a:latin typeface="Calibri"/>
                <a:cs typeface="Calibri"/>
              </a:rPr>
              <a:t>choices</a:t>
            </a:r>
            <a:r>
              <a:rPr lang="de-DE" sz="4800" dirty="0" smtClean="0">
                <a:solidFill>
                  <a:schemeClr val="tx2"/>
                </a:solidFill>
                <a:latin typeface="Calibri"/>
                <a:cs typeface="Calibri"/>
              </a:rPr>
              <a:t> </a:t>
            </a:r>
            <a:r>
              <a:rPr lang="de-DE" sz="4800" dirty="0" err="1" smtClean="0">
                <a:solidFill>
                  <a:schemeClr val="tx2"/>
                </a:solidFill>
                <a:latin typeface="Calibri"/>
                <a:cs typeface="Calibri"/>
              </a:rPr>
              <a:t>can</a:t>
            </a:r>
            <a:r>
              <a:rPr lang="de-DE" sz="4800" dirty="0" smtClean="0">
                <a:solidFill>
                  <a:schemeClr val="tx2"/>
                </a:solidFill>
                <a:latin typeface="Calibri"/>
                <a:cs typeface="Calibri"/>
              </a:rPr>
              <a:t> kill </a:t>
            </a:r>
            <a:r>
              <a:rPr lang="de-DE" sz="4800" dirty="0" err="1" smtClean="0">
                <a:solidFill>
                  <a:schemeClr val="tx2"/>
                </a:solidFill>
                <a:latin typeface="Calibri"/>
                <a:cs typeface="Calibri"/>
              </a:rPr>
              <a:t>creativity</a:t>
            </a:r>
            <a:r>
              <a:rPr lang="de-DE" sz="4800" dirty="0" smtClean="0">
                <a:solidFill>
                  <a:schemeClr val="tx2"/>
                </a:solidFill>
                <a:latin typeface="Calibri"/>
                <a:cs typeface="Calibri"/>
              </a:rPr>
              <a:t>…</a:t>
            </a:r>
            <a:endParaRPr lang="en-US" sz="4800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5052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TTML </a:t>
            </a:r>
            <a:r>
              <a:rPr lang="de-DE" dirty="0" err="1" smtClean="0"/>
              <a:t>variations</a:t>
            </a:r>
            <a:r>
              <a:rPr lang="de-DE" dirty="0" smtClean="0"/>
              <a:t> – TTML </a:t>
            </a:r>
            <a:r>
              <a:rPr lang="de-DE" dirty="0" err="1" smtClean="0"/>
              <a:t>timing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771550"/>
            <a:ext cx="4733925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17126"/>
            <a:ext cx="4219575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3976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Variation </a:t>
            </a:r>
            <a:r>
              <a:rPr lang="de-DE" dirty="0" err="1" smtClean="0"/>
              <a:t>to</a:t>
            </a:r>
            <a:r>
              <a:rPr lang="de-DE" dirty="0" smtClean="0"/>
              <a:t> express </a:t>
            </a:r>
            <a:r>
              <a:rPr lang="de-DE" dirty="0" err="1" smtClean="0"/>
              <a:t>timing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089" y="627534"/>
            <a:ext cx="6727279" cy="3773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6674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upload.wikimedia.org/wikipedia/commons/4/49/Fredmeyer_edit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8640" y="-1172666"/>
            <a:ext cx="11521280" cy="7581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-108521" y="1808839"/>
            <a:ext cx="9698489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4800" dirty="0" smtClean="0">
                <a:solidFill>
                  <a:schemeClr val="tx2"/>
                </a:solidFill>
                <a:latin typeface="Calibri"/>
                <a:cs typeface="Calibri"/>
              </a:rPr>
              <a:t>…</a:t>
            </a:r>
            <a:r>
              <a:rPr lang="de-DE" sz="4800" dirty="0" err="1" smtClean="0">
                <a:solidFill>
                  <a:schemeClr val="tx2"/>
                </a:solidFill>
                <a:latin typeface="Calibri"/>
                <a:cs typeface="Calibri"/>
              </a:rPr>
              <a:t>implement</a:t>
            </a:r>
            <a:r>
              <a:rPr lang="de-DE" sz="4800" dirty="0" smtClean="0">
                <a:solidFill>
                  <a:schemeClr val="tx2"/>
                </a:solidFill>
                <a:latin typeface="Calibri"/>
                <a:cs typeface="Calibri"/>
              </a:rPr>
              <a:t> </a:t>
            </a:r>
            <a:r>
              <a:rPr lang="de-DE" sz="4800" dirty="0" err="1" smtClean="0">
                <a:solidFill>
                  <a:schemeClr val="tx2"/>
                </a:solidFill>
                <a:latin typeface="Calibri"/>
                <a:cs typeface="Calibri"/>
              </a:rPr>
              <a:t>and</a:t>
            </a:r>
            <a:r>
              <a:rPr lang="de-DE" sz="4800" dirty="0" smtClean="0">
                <a:solidFill>
                  <a:schemeClr val="tx2"/>
                </a:solidFill>
                <a:latin typeface="Calibri"/>
                <a:cs typeface="Calibri"/>
              </a:rPr>
              <a:t> </a:t>
            </a:r>
            <a:r>
              <a:rPr lang="de-DE" sz="4800" dirty="0" err="1" smtClean="0">
                <a:solidFill>
                  <a:schemeClr val="tx2"/>
                </a:solidFill>
                <a:latin typeface="Calibri"/>
                <a:cs typeface="Calibri"/>
              </a:rPr>
              <a:t>test</a:t>
            </a:r>
            <a:r>
              <a:rPr lang="de-DE" sz="4800" dirty="0" smtClean="0">
                <a:solidFill>
                  <a:schemeClr val="tx2"/>
                </a:solidFill>
                <a:latin typeface="Calibri"/>
                <a:cs typeface="Calibri"/>
              </a:rPr>
              <a:t> all </a:t>
            </a:r>
            <a:r>
              <a:rPr lang="de-DE" sz="4800" dirty="0" err="1" smtClean="0">
                <a:solidFill>
                  <a:schemeClr val="tx2"/>
                </a:solidFill>
                <a:latin typeface="Calibri"/>
                <a:cs typeface="Calibri"/>
              </a:rPr>
              <a:t>possibilities</a:t>
            </a:r>
            <a:r>
              <a:rPr lang="de-DE" sz="4800" dirty="0" smtClean="0">
                <a:solidFill>
                  <a:schemeClr val="tx2"/>
                </a:solidFill>
                <a:latin typeface="Calibri"/>
                <a:cs typeface="Calibri"/>
              </a:rPr>
              <a:t>…</a:t>
            </a:r>
            <a:endParaRPr lang="en-US" sz="4800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801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23" y="291703"/>
            <a:ext cx="8622141" cy="713873"/>
          </a:xfrm>
        </p:spPr>
        <p:txBody>
          <a:bodyPr/>
          <a:lstStyle/>
          <a:p>
            <a:r>
              <a:rPr lang="de-DE" dirty="0" smtClean="0"/>
              <a:t>TTML Implementation -  </a:t>
            </a:r>
            <a:r>
              <a:rPr lang="de-DE" dirty="0" err="1" smtClean="0"/>
              <a:t>Subitle</a:t>
            </a:r>
            <a:r>
              <a:rPr lang="de-DE" dirty="0" smtClean="0"/>
              <a:t> </a:t>
            </a:r>
            <a:r>
              <a:rPr lang="de-DE" dirty="0" err="1" smtClean="0"/>
              <a:t>Conversion</a:t>
            </a:r>
            <a:r>
              <a:rPr lang="de-DE" dirty="0" smtClean="0"/>
              <a:t> Framework</a:t>
            </a:r>
            <a:endParaRPr lang="en-US" dirty="0"/>
          </a:p>
        </p:txBody>
      </p:sp>
      <p:sp>
        <p:nvSpPr>
          <p:cNvPr id="4" name="Rechteck 3"/>
          <p:cNvSpPr/>
          <p:nvPr/>
        </p:nvSpPr>
        <p:spPr>
          <a:xfrm>
            <a:off x="193036" y="1361522"/>
            <a:ext cx="914400" cy="7921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de-DE" dirty="0" smtClean="0"/>
              <a:t>STL</a:t>
            </a:r>
            <a:endParaRPr lang="en-US" dirty="0"/>
          </a:p>
        </p:txBody>
      </p:sp>
      <p:sp>
        <p:nvSpPr>
          <p:cNvPr id="6" name="Rechteck 5"/>
          <p:cNvSpPr/>
          <p:nvPr/>
        </p:nvSpPr>
        <p:spPr>
          <a:xfrm>
            <a:off x="2752327" y="1346525"/>
            <a:ext cx="1159890" cy="80181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de-DE" dirty="0" smtClean="0"/>
              <a:t>TTML Archive Profile</a:t>
            </a:r>
            <a:endParaRPr lang="en-US" dirty="0"/>
          </a:p>
        </p:txBody>
      </p:sp>
      <p:sp>
        <p:nvSpPr>
          <p:cNvPr id="17" name="Pfeil nach rechts 16"/>
          <p:cNvSpPr/>
          <p:nvPr/>
        </p:nvSpPr>
        <p:spPr>
          <a:xfrm>
            <a:off x="1765903" y="1671388"/>
            <a:ext cx="517119" cy="324036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3" tIns="45716" rIns="91433" bIns="45716" rtlCol="0" anchor="ctr"/>
          <a:lstStyle/>
          <a:p>
            <a:pPr algn="ctr"/>
            <a:endParaRPr lang="en-US"/>
          </a:p>
        </p:txBody>
      </p:sp>
      <p:sp>
        <p:nvSpPr>
          <p:cNvPr id="20" name="Rechteck 19"/>
          <p:cNvSpPr/>
          <p:nvPr/>
        </p:nvSpPr>
        <p:spPr>
          <a:xfrm>
            <a:off x="1294987" y="3579862"/>
            <a:ext cx="1271317" cy="98338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de-DE" dirty="0" smtClean="0"/>
              <a:t>STL-XML</a:t>
            </a:r>
          </a:p>
        </p:txBody>
      </p:sp>
      <p:sp>
        <p:nvSpPr>
          <p:cNvPr id="21" name="Pfeil nach rechts 20"/>
          <p:cNvSpPr/>
          <p:nvPr/>
        </p:nvSpPr>
        <p:spPr>
          <a:xfrm rot="3080332">
            <a:off x="1111401" y="2830765"/>
            <a:ext cx="650537" cy="322808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3" tIns="45716" rIns="91433" bIns="45716" rtlCol="0" anchor="ctr"/>
          <a:lstStyle/>
          <a:p>
            <a:pPr algn="ctr"/>
            <a:endParaRPr lang="en-US"/>
          </a:p>
        </p:txBody>
      </p:sp>
      <p:sp>
        <p:nvSpPr>
          <p:cNvPr id="22" name="Pfeil nach rechts 21"/>
          <p:cNvSpPr/>
          <p:nvPr/>
        </p:nvSpPr>
        <p:spPr>
          <a:xfrm rot="18863585">
            <a:off x="2116418" y="2821283"/>
            <a:ext cx="650537" cy="322808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3" tIns="45716" rIns="91433" bIns="45716" rtlCol="0" anchor="ctr"/>
          <a:lstStyle/>
          <a:p>
            <a:pPr algn="ctr"/>
            <a:endParaRPr lang="en-US"/>
          </a:p>
        </p:txBody>
      </p:sp>
      <p:sp>
        <p:nvSpPr>
          <p:cNvPr id="23" name="Rechteck 22"/>
          <p:cNvSpPr/>
          <p:nvPr/>
        </p:nvSpPr>
        <p:spPr>
          <a:xfrm>
            <a:off x="74310" y="2692843"/>
            <a:ext cx="860622" cy="49783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de-DE" dirty="0" err="1" smtClean="0"/>
              <a:t>python</a:t>
            </a:r>
            <a:endParaRPr lang="en-US" dirty="0"/>
          </a:p>
        </p:txBody>
      </p:sp>
      <p:sp>
        <p:nvSpPr>
          <p:cNvPr id="18" name="Rechteck 17"/>
          <p:cNvSpPr/>
          <p:nvPr/>
        </p:nvSpPr>
        <p:spPr>
          <a:xfrm>
            <a:off x="3193878" y="2655181"/>
            <a:ext cx="839267" cy="40761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de-DE" dirty="0" smtClean="0"/>
              <a:t>XSLT</a:t>
            </a:r>
            <a:endParaRPr lang="en-US" dirty="0"/>
          </a:p>
        </p:txBody>
      </p:sp>
      <p:pic>
        <p:nvPicPr>
          <p:cNvPr id="10242" name="Picture 2" descr="https://upload.wikimedia.org/wikipedia/commons/thumb/b/b3/GitHub.svg/500px-GitHub.sv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699574"/>
            <a:ext cx="1224136" cy="54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941761"/>
            <a:ext cx="1764197" cy="94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007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  <p:bldP spid="21" grpId="0" animBg="1"/>
      <p:bldP spid="22" grpId="0" animBg="1"/>
      <p:bldP spid="23" grpId="0" animBg="1"/>
      <p:bldP spid="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5" y="291703"/>
            <a:ext cx="7560839" cy="713873"/>
          </a:xfrm>
        </p:spPr>
        <p:txBody>
          <a:bodyPr/>
          <a:lstStyle/>
          <a:p>
            <a:r>
              <a:rPr lang="de-DE" dirty="0" smtClean="0"/>
              <a:t>UTMS – </a:t>
            </a:r>
            <a:r>
              <a:rPr lang="de-DE" dirty="0" err="1" smtClean="0"/>
              <a:t>Subtitle</a:t>
            </a:r>
            <a:r>
              <a:rPr lang="de-DE" dirty="0" smtClean="0"/>
              <a:t> Management -  </a:t>
            </a:r>
            <a:r>
              <a:rPr lang="de-DE" dirty="0" err="1" smtClean="0"/>
              <a:t>BaseX</a:t>
            </a:r>
            <a:r>
              <a:rPr lang="de-DE" dirty="0" smtClean="0"/>
              <a:t> &amp; </a:t>
            </a:r>
            <a:r>
              <a:rPr lang="de-DE" dirty="0" err="1" smtClean="0"/>
              <a:t>BaseX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19622"/>
            <a:ext cx="5112568" cy="2080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23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5486"/>
            <a:ext cx="6939310" cy="4300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431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195486"/>
            <a:ext cx="8297863" cy="713873"/>
          </a:xfrm>
        </p:spPr>
        <p:txBody>
          <a:bodyPr/>
          <a:lstStyle/>
          <a:p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XML Stack 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699542"/>
            <a:ext cx="8478143" cy="3960440"/>
          </a:xfrm>
        </p:spPr>
        <p:txBody>
          <a:bodyPr/>
          <a:lstStyle/>
          <a:p>
            <a:r>
              <a:rPr lang="de-DE" sz="3200" dirty="0"/>
              <a:t>SCF</a:t>
            </a:r>
            <a:r>
              <a:rPr lang="de-DE" sz="4000" b="0" dirty="0" smtClean="0">
                <a:solidFill>
                  <a:srgbClr val="000000"/>
                </a:solidFill>
                <a:latin typeface="+mj-lt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XSLT 1</a:t>
            </a:r>
            <a:r>
              <a:rPr lang="de-DE" sz="2400" dirty="0"/>
              <a:t> </a:t>
            </a:r>
            <a:r>
              <a:rPr lang="de-DE" sz="2400" b="0" dirty="0" smtClean="0"/>
              <a:t>   </a:t>
            </a:r>
            <a:r>
              <a:rPr lang="de-DE" sz="2400" b="0" dirty="0" err="1" smtClean="0"/>
              <a:t>for</a:t>
            </a:r>
            <a:r>
              <a:rPr lang="de-DE" sz="2400" b="0" dirty="0" smtClean="0"/>
              <a:t> Transformation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err="1" smtClean="0"/>
              <a:t>Schematron</a:t>
            </a:r>
            <a:r>
              <a:rPr lang="de-DE" sz="2400" dirty="0" smtClean="0"/>
              <a:t> </a:t>
            </a:r>
            <a:r>
              <a:rPr lang="de-DE" sz="2400" b="0" dirty="0" err="1" smtClean="0"/>
              <a:t>for</a:t>
            </a:r>
            <a:r>
              <a:rPr lang="de-DE" sz="2400" b="0" dirty="0" smtClean="0"/>
              <a:t> Unit-</a:t>
            </a:r>
            <a:r>
              <a:rPr lang="de-DE" sz="2400" b="0" dirty="0" err="1" smtClean="0"/>
              <a:t>Testing</a:t>
            </a:r>
            <a:endParaRPr lang="de-DE" sz="2400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XPROC</a:t>
            </a:r>
            <a:r>
              <a:rPr lang="de-DE" sz="2400" b="0" dirty="0" smtClean="0"/>
              <a:t> </a:t>
            </a:r>
            <a:r>
              <a:rPr lang="de-DE" sz="2400" b="0" dirty="0" err="1" smtClean="0"/>
              <a:t>for</a:t>
            </a:r>
            <a:r>
              <a:rPr lang="de-DE" sz="2400" b="0" dirty="0" smtClean="0"/>
              <a:t> </a:t>
            </a:r>
            <a:r>
              <a:rPr lang="de-DE" sz="2400" b="0" dirty="0" err="1" smtClean="0"/>
              <a:t>transformation</a:t>
            </a:r>
            <a:r>
              <a:rPr lang="de-DE" sz="2400" b="0" dirty="0" smtClean="0"/>
              <a:t> </a:t>
            </a:r>
            <a:r>
              <a:rPr lang="de-DE" sz="2400" b="0" dirty="0" err="1" smtClean="0"/>
              <a:t>pipe</a:t>
            </a:r>
            <a:r>
              <a:rPr lang="de-DE" sz="2400" b="0" dirty="0" smtClean="0"/>
              <a:t> </a:t>
            </a:r>
            <a:r>
              <a:rPr lang="de-DE" sz="2400" b="0" dirty="0" err="1" smtClean="0"/>
              <a:t>lines</a:t>
            </a:r>
            <a:r>
              <a:rPr lang="de-DE" sz="2400" b="0" dirty="0" smtClean="0"/>
              <a:t> </a:t>
            </a:r>
            <a:r>
              <a:rPr lang="de-DE" sz="2400" b="0" dirty="0" err="1" smtClean="0"/>
              <a:t>and</a:t>
            </a:r>
            <a:r>
              <a:rPr lang="de-DE" sz="2400" b="0" dirty="0" smtClean="0"/>
              <a:t> </a:t>
            </a:r>
            <a:r>
              <a:rPr lang="de-DE" sz="2400" b="0" dirty="0" err="1" smtClean="0"/>
              <a:t>to</a:t>
            </a:r>
            <a:r>
              <a:rPr lang="de-DE" sz="2400" b="0" dirty="0" smtClean="0"/>
              <a:t> </a:t>
            </a:r>
            <a:r>
              <a:rPr lang="de-DE" sz="2400" b="0" dirty="0" err="1" smtClean="0"/>
              <a:t>trigger</a:t>
            </a:r>
            <a:r>
              <a:rPr lang="de-DE" sz="2400" b="0" dirty="0" smtClean="0"/>
              <a:t> </a:t>
            </a:r>
            <a:r>
              <a:rPr lang="de-DE" sz="2400" b="0" dirty="0" err="1" smtClean="0"/>
              <a:t>unit</a:t>
            </a:r>
            <a:r>
              <a:rPr lang="de-DE" sz="2400" b="0" dirty="0" smtClean="0"/>
              <a:t> </a:t>
            </a:r>
            <a:r>
              <a:rPr lang="de-DE" sz="2400" b="0" dirty="0" err="1" smtClean="0"/>
              <a:t>tests</a:t>
            </a:r>
            <a:endParaRPr lang="de-DE" sz="2400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Dita</a:t>
            </a:r>
            <a:r>
              <a:rPr lang="de-DE" sz="2400" b="0" dirty="0"/>
              <a:t>  </a:t>
            </a:r>
            <a:r>
              <a:rPr lang="de-DE" sz="2400" b="0" dirty="0" err="1"/>
              <a:t>for</a:t>
            </a:r>
            <a:r>
              <a:rPr lang="de-DE" sz="2400" b="0" dirty="0"/>
              <a:t> </a:t>
            </a:r>
            <a:r>
              <a:rPr lang="de-DE" sz="2400" b="0" dirty="0" err="1" smtClean="0"/>
              <a:t>documentation</a:t>
            </a:r>
            <a:endParaRPr lang="de-DE" sz="2400" b="0" dirty="0" smtClean="0"/>
          </a:p>
          <a:p>
            <a:r>
              <a:rPr lang="de-DE" sz="2800" dirty="0"/>
              <a:t>UTMS (</a:t>
            </a:r>
            <a:r>
              <a:rPr lang="de-DE" sz="2800" dirty="0" err="1"/>
              <a:t>BaseX</a:t>
            </a:r>
            <a:r>
              <a:rPr lang="de-DE" sz="28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err="1" smtClean="0"/>
              <a:t>XQuery</a:t>
            </a:r>
            <a:r>
              <a:rPr lang="de-DE" sz="2400" b="0" dirty="0" smtClean="0"/>
              <a:t>, </a:t>
            </a:r>
            <a:r>
              <a:rPr lang="de-DE" sz="2400" dirty="0" err="1" smtClean="0"/>
              <a:t>RestXQ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7891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195486"/>
            <a:ext cx="8568933" cy="71387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hteck 3"/>
          <p:cNvSpPr/>
          <p:nvPr/>
        </p:nvSpPr>
        <p:spPr>
          <a:xfrm>
            <a:off x="325923" y="1316162"/>
            <a:ext cx="914400" cy="7921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de-DE" dirty="0" smtClean="0"/>
              <a:t>STL</a:t>
            </a:r>
            <a:endParaRPr lang="en-US" dirty="0"/>
          </a:p>
        </p:txBody>
      </p:sp>
      <p:sp>
        <p:nvSpPr>
          <p:cNvPr id="6" name="Rechteck 5"/>
          <p:cNvSpPr/>
          <p:nvPr/>
        </p:nvSpPr>
        <p:spPr>
          <a:xfrm>
            <a:off x="3023330" y="1342196"/>
            <a:ext cx="1159890" cy="85875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de-DE" dirty="0" smtClean="0"/>
              <a:t>TTML Archive Profile</a:t>
            </a:r>
            <a:endParaRPr lang="en-US" dirty="0"/>
          </a:p>
        </p:txBody>
      </p:sp>
      <p:sp>
        <p:nvSpPr>
          <p:cNvPr id="20" name="Rechteck 19"/>
          <p:cNvSpPr/>
          <p:nvPr/>
        </p:nvSpPr>
        <p:spPr>
          <a:xfrm>
            <a:off x="1403648" y="3441957"/>
            <a:ext cx="1271317" cy="98338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de-DE" dirty="0" smtClean="0"/>
              <a:t>STL-XML</a:t>
            </a:r>
          </a:p>
        </p:txBody>
      </p:sp>
      <p:sp>
        <p:nvSpPr>
          <p:cNvPr id="18" name="Rechteck 17"/>
          <p:cNvSpPr/>
          <p:nvPr/>
        </p:nvSpPr>
        <p:spPr>
          <a:xfrm>
            <a:off x="3343953" y="2764980"/>
            <a:ext cx="839267" cy="40761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de-DE" dirty="0" smtClean="0"/>
              <a:t>XSLT</a:t>
            </a:r>
            <a:endParaRPr lang="en-US" dirty="0"/>
          </a:p>
        </p:txBody>
      </p:sp>
      <p:sp>
        <p:nvSpPr>
          <p:cNvPr id="13" name="Pfeil nach rechts 12"/>
          <p:cNvSpPr/>
          <p:nvPr/>
        </p:nvSpPr>
        <p:spPr>
          <a:xfrm rot="8232293">
            <a:off x="2218800" y="2744348"/>
            <a:ext cx="650537" cy="322808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3" tIns="45716" rIns="91433" bIns="45716" rtlCol="0" anchor="ctr"/>
          <a:lstStyle/>
          <a:p>
            <a:pPr algn="ctr"/>
            <a:endParaRPr lang="en-US"/>
          </a:p>
        </p:txBody>
      </p:sp>
      <p:sp>
        <p:nvSpPr>
          <p:cNvPr id="14" name="Pfeil nach rechts 13"/>
          <p:cNvSpPr/>
          <p:nvPr/>
        </p:nvSpPr>
        <p:spPr>
          <a:xfrm rot="13784542">
            <a:off x="1248427" y="2696566"/>
            <a:ext cx="650537" cy="322808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3" tIns="45716" rIns="91433" bIns="45716" rtlCol="0" anchor="ctr"/>
          <a:lstStyle/>
          <a:p>
            <a:pPr algn="ctr"/>
            <a:endParaRPr lang="en-US"/>
          </a:p>
        </p:txBody>
      </p:sp>
      <p:sp>
        <p:nvSpPr>
          <p:cNvPr id="3" name="Textfeld 2"/>
          <p:cNvSpPr txBox="1"/>
          <p:nvPr/>
        </p:nvSpPr>
        <p:spPr>
          <a:xfrm>
            <a:off x="5148064" y="1468152"/>
            <a:ext cx="34563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chemeClr val="tx2"/>
                </a:solidFill>
                <a:latin typeface="Calibri"/>
                <a:cs typeface="Calibri"/>
              </a:rPr>
              <a:t>STLXML2STL </a:t>
            </a:r>
            <a:r>
              <a:rPr lang="de-DE" sz="2400" b="1" dirty="0" err="1" smtClean="0">
                <a:solidFill>
                  <a:schemeClr val="tx2"/>
                </a:solidFill>
                <a:latin typeface="Calibri"/>
                <a:cs typeface="Calibri"/>
              </a:rPr>
              <a:t>module</a:t>
            </a:r>
            <a:endParaRPr lang="de-DE" sz="2400" b="1" dirty="0" smtClean="0">
              <a:solidFill>
                <a:schemeClr val="tx2"/>
              </a:solidFill>
              <a:latin typeface="Calibri"/>
              <a:cs typeface="Calibri"/>
            </a:endParaRPr>
          </a:p>
          <a:p>
            <a:pPr algn="ctr"/>
            <a:endParaRPr lang="de-DE" sz="2400" dirty="0" smtClean="0">
              <a:solidFill>
                <a:schemeClr val="tx2"/>
              </a:solidFill>
              <a:latin typeface="Calibri"/>
              <a:cs typeface="Calibri"/>
            </a:endParaRPr>
          </a:p>
          <a:p>
            <a:pPr algn="ctr"/>
            <a:r>
              <a:rPr lang="de-DE" sz="2400" dirty="0" err="1" smtClean="0">
                <a:solidFill>
                  <a:schemeClr val="tx2"/>
                </a:solidFill>
                <a:latin typeface="Calibri"/>
                <a:cs typeface="Calibri"/>
              </a:rPr>
              <a:t>EXPath</a:t>
            </a:r>
            <a:r>
              <a:rPr lang="de-DE" sz="2400" dirty="0" smtClean="0">
                <a:solidFill>
                  <a:schemeClr val="tx2"/>
                </a:solidFill>
                <a:latin typeface="Calibri"/>
                <a:cs typeface="Calibri"/>
              </a:rPr>
              <a:t> Binary Module </a:t>
            </a:r>
          </a:p>
          <a:p>
            <a:pPr algn="ctr"/>
            <a:r>
              <a:rPr lang="de-DE" sz="2400" dirty="0" smtClean="0">
                <a:solidFill>
                  <a:schemeClr val="tx2"/>
                </a:solidFill>
                <a:latin typeface="Calibri"/>
                <a:cs typeface="Calibri"/>
              </a:rPr>
              <a:t>+</a:t>
            </a:r>
          </a:p>
          <a:p>
            <a:pPr algn="ctr"/>
            <a:r>
              <a:rPr lang="de-DE" sz="2400" dirty="0" err="1" smtClean="0">
                <a:solidFill>
                  <a:schemeClr val="tx2"/>
                </a:solidFill>
                <a:latin typeface="Calibri"/>
                <a:cs typeface="Calibri"/>
              </a:rPr>
              <a:t>EXPath</a:t>
            </a:r>
            <a:r>
              <a:rPr lang="de-DE" sz="2400" dirty="0" smtClean="0">
                <a:solidFill>
                  <a:schemeClr val="tx2"/>
                </a:solidFill>
                <a:latin typeface="Calibri"/>
                <a:cs typeface="Calibri"/>
              </a:rPr>
              <a:t> File Module </a:t>
            </a:r>
          </a:p>
          <a:p>
            <a:pPr algn="ctr"/>
            <a:endParaRPr lang="de-DE" sz="2400" dirty="0">
              <a:solidFill>
                <a:schemeClr val="tx2"/>
              </a:solidFill>
              <a:latin typeface="Calibri"/>
              <a:cs typeface="Calibri"/>
            </a:endParaRPr>
          </a:p>
          <a:p>
            <a:pPr algn="ctr"/>
            <a:r>
              <a:rPr lang="de-DE" sz="2400" dirty="0" err="1" smtClean="0">
                <a:solidFill>
                  <a:schemeClr val="tx2"/>
                </a:solidFill>
                <a:latin typeface="Calibri"/>
                <a:cs typeface="Calibri"/>
              </a:rPr>
              <a:t>by</a:t>
            </a:r>
            <a:r>
              <a:rPr lang="de-DE" sz="2400" dirty="0" smtClean="0">
                <a:solidFill>
                  <a:schemeClr val="tx2"/>
                </a:solidFill>
                <a:latin typeface="Calibri"/>
                <a:cs typeface="Calibri"/>
              </a:rPr>
              <a:t> </a:t>
            </a:r>
            <a:r>
              <a:rPr lang="de-DE" sz="2400" dirty="0" err="1" smtClean="0">
                <a:solidFill>
                  <a:schemeClr val="tx2"/>
                </a:solidFill>
                <a:latin typeface="Calibri"/>
                <a:cs typeface="Calibri"/>
              </a:rPr>
              <a:t>BaseX</a:t>
            </a:r>
            <a:endParaRPr lang="en-US" sz="2400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97393" y="2641050"/>
            <a:ext cx="981419" cy="40761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de-DE" dirty="0" err="1" smtClean="0"/>
              <a:t>XQuery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04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 animBg="1"/>
      <p:bldP spid="18" grpId="0" animBg="1"/>
      <p:bldP spid="13" grpId="0" animBg="1"/>
      <p:bldP spid="14" grpId="0" animBg="1"/>
      <p:bldP spid="3" grpId="0"/>
      <p:bldP spid="1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RATING - TTML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b="1" dirty="0" err="1" smtClean="0"/>
              <a:t>Contribution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915566"/>
            <a:ext cx="8229600" cy="3888432"/>
          </a:xfrm>
        </p:spPr>
        <p:txBody>
          <a:bodyPr>
            <a:noAutofit/>
          </a:bodyPr>
          <a:lstStyle/>
          <a:p>
            <a:pPr indent="-3429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de-DE" sz="2400" dirty="0" smtClean="0"/>
              <a:t>XML Stack</a:t>
            </a:r>
          </a:p>
          <a:p>
            <a:pPr indent="-342900">
              <a:lnSpc>
                <a:spcPct val="2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de-DE" sz="2400" dirty="0" err="1" smtClean="0"/>
              <a:t>Conformance</a:t>
            </a:r>
            <a:r>
              <a:rPr lang="de-DE" sz="2400" b="0" dirty="0" smtClean="0"/>
              <a:t> 			</a:t>
            </a:r>
          </a:p>
          <a:p>
            <a:pPr indent="-342900">
              <a:lnSpc>
                <a:spcPct val="2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de-DE" sz="2400" dirty="0" err="1" smtClean="0"/>
              <a:t>Perspective</a:t>
            </a:r>
            <a:r>
              <a:rPr lang="de-DE" sz="2400" b="0" dirty="0" smtClean="0"/>
              <a:t>: 		   </a:t>
            </a:r>
            <a:r>
              <a:rPr lang="de-DE" sz="2400" b="0" dirty="0" err="1"/>
              <a:t>good</a:t>
            </a:r>
            <a:r>
              <a:rPr lang="de-DE" sz="2400" b="0" dirty="0"/>
              <a:t> … </a:t>
            </a:r>
            <a:r>
              <a:rPr lang="de-DE" sz="2400" b="0" dirty="0" err="1"/>
              <a:t>there</a:t>
            </a:r>
            <a:r>
              <a:rPr lang="de-DE" sz="2400" b="0" dirty="0"/>
              <a:t> </a:t>
            </a:r>
            <a:r>
              <a:rPr lang="de-DE" sz="2400" b="0" dirty="0" err="1"/>
              <a:t>is</a:t>
            </a:r>
            <a:r>
              <a:rPr lang="de-DE" sz="2400" b="0" dirty="0"/>
              <a:t> </a:t>
            </a:r>
            <a:r>
              <a:rPr lang="de-DE" sz="2400" b="0" dirty="0" err="1"/>
              <a:t>no</a:t>
            </a:r>
            <a:r>
              <a:rPr lang="de-DE" sz="2400" b="0" dirty="0"/>
              <a:t> </a:t>
            </a:r>
            <a:r>
              <a:rPr lang="de-DE" sz="2400" b="0" dirty="0" smtClean="0"/>
              <a:t>alternative!</a:t>
            </a:r>
            <a:endParaRPr lang="de-DE" sz="2400" b="0" dirty="0"/>
          </a:p>
        </p:txBody>
      </p:sp>
      <p:pic>
        <p:nvPicPr>
          <p:cNvPr id="2050" name="Picture 2" descr="C:\Users\andreas\AppData\Local\Microsoft\Windows\INetCache\IE\5LN76EW3\Gold_Star.svg[1]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943" y="1116296"/>
            <a:ext cx="314908" cy="25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ndreas\AppData\Local\Microsoft\Windows\INetCache\IE\5LN76EW3\Gold_Star.svg[1]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068" y="1890543"/>
            <a:ext cx="314908" cy="25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96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539552" y="1347614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800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pic>
        <p:nvPicPr>
          <p:cNvPr id="8" name="Picture 3" descr="C:\Users\andreas\AppData\Local\Microsoft\Windows\INetCache\IE\Q84ANO5N\IMG_1838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59737"/>
            <a:ext cx="1219224" cy="91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470902" y="2534195"/>
            <a:ext cx="13565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err="1" smtClean="0">
                <a:solidFill>
                  <a:schemeClr val="tx2"/>
                </a:solidFill>
                <a:latin typeface="Calibri"/>
                <a:cs typeface="Calibri"/>
              </a:rPr>
              <a:t>Production</a:t>
            </a:r>
            <a:endParaRPr lang="en-US" sz="2000" b="1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pic>
        <p:nvPicPr>
          <p:cNvPr id="3074" name="Picture 2" descr="C:\Users\andreas\AppData\Local\Microsoft\Windows\INetCache\IE\Q84ANO5N\delivery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974" y="1194806"/>
            <a:ext cx="1397029" cy="1044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Pfeil nach rechts 10"/>
          <p:cNvSpPr/>
          <p:nvPr/>
        </p:nvSpPr>
        <p:spPr bwMode="auto">
          <a:xfrm>
            <a:off x="1936384" y="1569132"/>
            <a:ext cx="360040" cy="295627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328270" y="2575876"/>
            <a:ext cx="22073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err="1" smtClean="0">
                <a:solidFill>
                  <a:schemeClr val="tx2"/>
                </a:solidFill>
                <a:latin typeface="Calibri"/>
                <a:cs typeface="Calibri"/>
              </a:rPr>
              <a:t>Contribution</a:t>
            </a:r>
            <a:endParaRPr lang="de-DE" sz="2000" b="1" dirty="0" smtClean="0">
              <a:solidFill>
                <a:schemeClr val="tx2"/>
              </a:solidFill>
              <a:latin typeface="Calibri"/>
              <a:cs typeface="Calibri"/>
            </a:endParaRPr>
          </a:p>
          <a:p>
            <a:r>
              <a:rPr lang="de-DE" sz="2000" b="1" dirty="0" smtClean="0">
                <a:solidFill>
                  <a:schemeClr val="tx2"/>
                </a:solidFill>
                <a:latin typeface="Calibri"/>
                <a:cs typeface="Calibri"/>
              </a:rPr>
              <a:t>(</a:t>
            </a:r>
            <a:r>
              <a:rPr lang="de-DE" sz="2000" b="1" dirty="0" err="1" smtClean="0">
                <a:solidFill>
                  <a:schemeClr val="tx2"/>
                </a:solidFill>
                <a:latin typeface="Calibri"/>
                <a:cs typeface="Calibri"/>
              </a:rPr>
              <a:t>Archive,Exchange</a:t>
            </a:r>
            <a:r>
              <a:rPr lang="de-DE" sz="2000" b="1" dirty="0" smtClean="0">
                <a:solidFill>
                  <a:schemeClr val="tx2"/>
                </a:solidFill>
                <a:latin typeface="Calibri"/>
                <a:cs typeface="Calibri"/>
              </a:rPr>
              <a:t>)</a:t>
            </a:r>
            <a:endParaRPr lang="en-US" sz="2000" b="1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pic>
        <p:nvPicPr>
          <p:cNvPr id="11267" name="Picture 3" descr="C:\Users\andreas\AppData\Local\Microsoft\Windows\INetCache\IE\54KKOT1J\Cocktail_B52[1]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617" y="1127831"/>
            <a:ext cx="705470" cy="121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5076056" y="2702855"/>
            <a:ext cx="13837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>
                <a:solidFill>
                  <a:schemeClr val="tx2"/>
                </a:solidFill>
                <a:latin typeface="Calibri"/>
                <a:cs typeface="Calibri"/>
              </a:rPr>
              <a:t>Embedding</a:t>
            </a:r>
            <a:endParaRPr lang="en-US" sz="2000" b="1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13" name="Pfeil nach rechts 12"/>
          <p:cNvSpPr/>
          <p:nvPr/>
        </p:nvSpPr>
        <p:spPr bwMode="auto">
          <a:xfrm>
            <a:off x="4481944" y="1586281"/>
            <a:ext cx="360040" cy="295627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236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 bwMode="auto">
          <a:xfrm>
            <a:off x="2755201" y="1419622"/>
            <a:ext cx="4464496" cy="259228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Picture Information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hteck 2"/>
          <p:cNvSpPr/>
          <p:nvPr/>
        </p:nvSpPr>
        <p:spPr bwMode="auto">
          <a:xfrm>
            <a:off x="2755201" y="1078886"/>
            <a:ext cx="4464496" cy="3407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Vertical</a:t>
            </a: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de-DE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Ancillary</a:t>
            </a:r>
            <a:r>
              <a:rPr kumimoji="0" lang="de-DE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Data (VANC)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1801" y="195486"/>
            <a:ext cx="8297863" cy="713873"/>
          </a:xfrm>
        </p:spPr>
        <p:txBody>
          <a:bodyPr/>
          <a:lstStyle/>
          <a:p>
            <a:r>
              <a:rPr lang="de-DE" dirty="0" smtClean="0"/>
              <a:t>HD-SDI – Serial Digital Interface </a:t>
            </a:r>
            <a:r>
              <a:rPr lang="de-DE" dirty="0" err="1" smtClean="0"/>
              <a:t>for</a:t>
            </a:r>
            <a:r>
              <a:rPr lang="de-DE" dirty="0" smtClean="0"/>
              <a:t> High Definition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2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56" y="849456"/>
            <a:ext cx="6636008" cy="358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6084168" y="4092750"/>
            <a:ext cx="2425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err="1" smtClean="0">
                <a:solidFill>
                  <a:schemeClr val="tx2"/>
                </a:solidFill>
                <a:latin typeface="Calibri"/>
                <a:cs typeface="Calibri"/>
              </a:rPr>
              <a:t>Diagram</a:t>
            </a:r>
            <a:r>
              <a:rPr lang="de-DE" sz="1800" dirty="0" smtClean="0">
                <a:solidFill>
                  <a:schemeClr val="tx2"/>
                </a:solidFill>
                <a:latin typeface="Calibri"/>
                <a:cs typeface="Calibri"/>
              </a:rPr>
              <a:t>: </a:t>
            </a:r>
            <a:r>
              <a:rPr lang="de-DE" sz="1800" dirty="0" err="1" smtClean="0">
                <a:solidFill>
                  <a:schemeClr val="tx2"/>
                </a:solidFill>
                <a:latin typeface="Calibri"/>
                <a:cs typeface="Calibri"/>
              </a:rPr>
              <a:t>Larrisa</a:t>
            </a:r>
            <a:r>
              <a:rPr lang="de-DE" sz="1800" dirty="0" smtClean="0">
                <a:solidFill>
                  <a:schemeClr val="tx2"/>
                </a:solidFill>
                <a:latin typeface="Calibri"/>
                <a:cs typeface="Calibri"/>
              </a:rPr>
              <a:t> Görner</a:t>
            </a:r>
            <a:endParaRPr lang="en-US" sz="1800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Ancillary</a:t>
            </a:r>
            <a:r>
              <a:rPr lang="de-DE" dirty="0" smtClean="0"/>
              <a:t> Data in SDI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72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uppieren 34"/>
          <p:cNvGrpSpPr/>
          <p:nvPr/>
        </p:nvGrpSpPr>
        <p:grpSpPr>
          <a:xfrm>
            <a:off x="2310746" y="1236337"/>
            <a:ext cx="4464496" cy="2933023"/>
            <a:chOff x="1907704" y="853208"/>
            <a:chExt cx="4464496" cy="2933023"/>
          </a:xfrm>
        </p:grpSpPr>
        <p:sp>
          <p:nvSpPr>
            <p:cNvPr id="2" name="Rechteck 1"/>
            <p:cNvSpPr/>
            <p:nvPr/>
          </p:nvSpPr>
          <p:spPr bwMode="auto">
            <a:xfrm>
              <a:off x="1907704" y="1193943"/>
              <a:ext cx="4464496" cy="259228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Active</a:t>
              </a:r>
              <a:r>
                <a:rPr kumimoji="0" lang="de-DE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Picture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9" name="Gruppieren 8"/>
            <p:cNvGrpSpPr/>
            <p:nvPr/>
          </p:nvGrpSpPr>
          <p:grpSpPr>
            <a:xfrm>
              <a:off x="1907704" y="855436"/>
              <a:ext cx="1080120" cy="340736"/>
              <a:chOff x="35496" y="2110648"/>
              <a:chExt cx="1080120" cy="340736"/>
            </a:xfrm>
          </p:grpSpPr>
          <p:sp>
            <p:nvSpPr>
              <p:cNvPr id="4" name="Rechteck 3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</a:rPr>
                  <a:t>TTML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3" name="Rechteck 12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6" name="Rechteck 15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21" name="Gruppieren 20"/>
            <p:cNvGrpSpPr/>
            <p:nvPr/>
          </p:nvGrpSpPr>
          <p:grpSpPr>
            <a:xfrm>
              <a:off x="2987824" y="856912"/>
              <a:ext cx="1080120" cy="340736"/>
              <a:chOff x="35496" y="2110648"/>
              <a:chExt cx="1080120" cy="340736"/>
            </a:xfrm>
          </p:grpSpPr>
          <p:sp>
            <p:nvSpPr>
              <p:cNvPr id="22" name="Rechteck 21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400" dirty="0">
                    <a:solidFill>
                      <a:schemeClr val="bg1"/>
                    </a:solidFill>
                  </a:rPr>
                  <a:t>TTML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Rechteck 22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4" name="Rechteck 23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4076328" y="853209"/>
              <a:ext cx="1080120" cy="340736"/>
              <a:chOff x="35496" y="2110648"/>
              <a:chExt cx="1080120" cy="340736"/>
            </a:xfrm>
          </p:grpSpPr>
          <p:sp>
            <p:nvSpPr>
              <p:cNvPr id="26" name="Rechteck 25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400" dirty="0">
                    <a:solidFill>
                      <a:schemeClr val="bg1"/>
                    </a:solidFill>
                  </a:rPr>
                  <a:t>TTML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Rechteck 26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8" name="Rechteck 27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29" name="Gruppieren 28"/>
            <p:cNvGrpSpPr/>
            <p:nvPr/>
          </p:nvGrpSpPr>
          <p:grpSpPr>
            <a:xfrm>
              <a:off x="5156448" y="853208"/>
              <a:ext cx="1215752" cy="340736"/>
              <a:chOff x="35496" y="2110648"/>
              <a:chExt cx="1215752" cy="340736"/>
            </a:xfrm>
          </p:grpSpPr>
          <p:sp>
            <p:nvSpPr>
              <p:cNvPr id="30" name="Rechteck 29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1400" dirty="0">
                    <a:solidFill>
                      <a:schemeClr val="bg1"/>
                    </a:solidFill>
                  </a:rPr>
                  <a:t>TTML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Rechteck 30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2" name="Rechteck 31"/>
              <p:cNvSpPr/>
              <p:nvPr/>
            </p:nvSpPr>
            <p:spPr bwMode="auto">
              <a:xfrm>
                <a:off x="971600" y="2110649"/>
                <a:ext cx="279648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33" name="Titel 3"/>
          <p:cNvSpPr txBox="1">
            <a:spLocks/>
          </p:cNvSpPr>
          <p:nvPr/>
        </p:nvSpPr>
        <p:spPr>
          <a:xfrm>
            <a:off x="431801" y="291703"/>
            <a:ext cx="8297863" cy="71387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1"/>
                </a:solidFill>
                <a:latin typeface="Calibri"/>
                <a:ea typeface="ヒラギノ角ゴ Pro W3" charset="0"/>
                <a:cs typeface="ヒラギノ角ゴ Pro W3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accent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kern="0" dirty="0" smtClean="0"/>
              <a:t>TTML in SDI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812903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RATING - TTML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b="1" dirty="0" smtClean="0"/>
              <a:t>Embedding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843558"/>
            <a:ext cx="8229600" cy="3888432"/>
          </a:xfrm>
        </p:spPr>
        <p:txBody>
          <a:bodyPr>
            <a:noAutofit/>
          </a:bodyPr>
          <a:lstStyle/>
          <a:p>
            <a:pPr indent="-3429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de-DE" sz="2400" dirty="0" smtClean="0"/>
              <a:t>XML Stack                       - </a:t>
            </a:r>
          </a:p>
          <a:p>
            <a:pPr indent="-342900">
              <a:lnSpc>
                <a:spcPct val="2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de-DE" sz="2400" dirty="0" err="1" smtClean="0"/>
              <a:t>Conformance</a:t>
            </a:r>
            <a:r>
              <a:rPr lang="de-DE" sz="2400" b="0" dirty="0" smtClean="0"/>
              <a:t> 	</a:t>
            </a:r>
            <a:r>
              <a:rPr lang="de-DE" sz="2400" b="0" dirty="0"/>
              <a:t> </a:t>
            </a:r>
            <a:r>
              <a:rPr lang="de-DE" sz="2400" b="0" dirty="0" smtClean="0"/>
              <a:t>        -</a:t>
            </a:r>
          </a:p>
          <a:p>
            <a:pPr indent="-342900">
              <a:lnSpc>
                <a:spcPct val="2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de-DE" sz="2400" dirty="0" err="1" smtClean="0"/>
              <a:t>Wish</a:t>
            </a:r>
            <a:r>
              <a:rPr lang="de-DE" sz="2400" dirty="0" smtClean="0"/>
              <a:t>	 	 </a:t>
            </a:r>
            <a:r>
              <a:rPr lang="de-DE" sz="2400" b="0" dirty="0" smtClean="0"/>
              <a:t>a </a:t>
            </a:r>
            <a:r>
              <a:rPr lang="de-DE" sz="2400" b="0" dirty="0" err="1" smtClean="0"/>
              <a:t>standard</a:t>
            </a:r>
            <a:endParaRPr lang="de-DE" sz="2400" b="0" dirty="0" smtClean="0"/>
          </a:p>
          <a:p>
            <a:pPr indent="-342900">
              <a:lnSpc>
                <a:spcPct val="2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de-DE" sz="2400" dirty="0" err="1" smtClean="0"/>
              <a:t>Perspective</a:t>
            </a:r>
            <a:r>
              <a:rPr lang="de-DE" sz="2400" b="0" dirty="0" smtClean="0"/>
              <a:t> 		     </a:t>
            </a:r>
            <a:r>
              <a:rPr lang="de-DE" sz="2400" b="0" dirty="0" err="1" smtClean="0"/>
              <a:t>hope</a:t>
            </a:r>
            <a:endParaRPr lang="de-DE" sz="2400" b="0" dirty="0"/>
          </a:p>
        </p:txBody>
      </p:sp>
    </p:spTree>
    <p:extLst>
      <p:ext uri="{BB962C8B-B14F-4D97-AF65-F5344CB8AC3E}">
        <p14:creationId xmlns:p14="http://schemas.microsoft.com/office/powerpoint/2010/main" val="29729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539552" y="1347614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800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pic>
        <p:nvPicPr>
          <p:cNvPr id="8" name="Picture 3" descr="C:\Users\andreas\AppData\Local\Microsoft\Windows\INetCache\IE\Q84ANO5N\IMG_1838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59737"/>
            <a:ext cx="1219224" cy="91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470902" y="2534195"/>
            <a:ext cx="13565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err="1" smtClean="0">
                <a:solidFill>
                  <a:schemeClr val="tx2"/>
                </a:solidFill>
                <a:latin typeface="Calibri"/>
                <a:cs typeface="Calibri"/>
              </a:rPr>
              <a:t>Production</a:t>
            </a:r>
            <a:endParaRPr lang="en-US" sz="2000" b="1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pic>
        <p:nvPicPr>
          <p:cNvPr id="3074" name="Picture 2" descr="C:\Users\andreas\AppData\Local\Microsoft\Windows\INetCache\IE\Q84ANO5N\delivery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974" y="1194806"/>
            <a:ext cx="1397029" cy="1044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Pfeil nach rechts 10"/>
          <p:cNvSpPr/>
          <p:nvPr/>
        </p:nvSpPr>
        <p:spPr bwMode="auto">
          <a:xfrm>
            <a:off x="1936384" y="1569132"/>
            <a:ext cx="360040" cy="295627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328270" y="2575876"/>
            <a:ext cx="22073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err="1" smtClean="0">
                <a:solidFill>
                  <a:schemeClr val="tx2"/>
                </a:solidFill>
                <a:latin typeface="Calibri"/>
                <a:cs typeface="Calibri"/>
              </a:rPr>
              <a:t>Contribution</a:t>
            </a:r>
            <a:endParaRPr lang="de-DE" sz="2000" b="1" dirty="0" smtClean="0">
              <a:solidFill>
                <a:schemeClr val="tx2"/>
              </a:solidFill>
              <a:latin typeface="Calibri"/>
              <a:cs typeface="Calibri"/>
            </a:endParaRPr>
          </a:p>
          <a:p>
            <a:r>
              <a:rPr lang="de-DE" sz="2000" b="1" dirty="0" smtClean="0">
                <a:solidFill>
                  <a:schemeClr val="tx2"/>
                </a:solidFill>
                <a:latin typeface="Calibri"/>
                <a:cs typeface="Calibri"/>
              </a:rPr>
              <a:t>(</a:t>
            </a:r>
            <a:r>
              <a:rPr lang="de-DE" sz="2000" b="1" dirty="0" err="1" smtClean="0">
                <a:solidFill>
                  <a:schemeClr val="tx2"/>
                </a:solidFill>
                <a:latin typeface="Calibri"/>
                <a:cs typeface="Calibri"/>
              </a:rPr>
              <a:t>Archive,Exchange</a:t>
            </a:r>
            <a:r>
              <a:rPr lang="de-DE" sz="2000" b="1" dirty="0" smtClean="0">
                <a:solidFill>
                  <a:schemeClr val="tx2"/>
                </a:solidFill>
                <a:latin typeface="Calibri"/>
                <a:cs typeface="Calibri"/>
              </a:rPr>
              <a:t>)</a:t>
            </a:r>
            <a:endParaRPr lang="en-US" sz="2000" b="1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pic>
        <p:nvPicPr>
          <p:cNvPr id="11267" name="Picture 3" descr="C:\Users\andreas\AppData\Local\Microsoft\Windows\INetCache\IE\54KKOT1J\Cocktail_B52[1]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617" y="1127831"/>
            <a:ext cx="705470" cy="121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4880951" y="2702855"/>
            <a:ext cx="13837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>
                <a:solidFill>
                  <a:schemeClr val="tx2"/>
                </a:solidFill>
                <a:latin typeface="Calibri"/>
                <a:cs typeface="Calibri"/>
              </a:rPr>
              <a:t>Embedding</a:t>
            </a:r>
            <a:endParaRPr lang="en-US" sz="2000" b="1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13" name="Pfeil nach rechts 12"/>
          <p:cNvSpPr/>
          <p:nvPr/>
        </p:nvSpPr>
        <p:spPr bwMode="auto">
          <a:xfrm>
            <a:off x="4481944" y="1586281"/>
            <a:ext cx="360040" cy="295627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6667524" y="2644184"/>
            <a:ext cx="14529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>
                <a:solidFill>
                  <a:schemeClr val="tx2"/>
                </a:solidFill>
                <a:latin typeface="Calibri"/>
                <a:cs typeface="Calibri"/>
              </a:rPr>
              <a:t>Distribution</a:t>
            </a:r>
            <a:endParaRPr lang="en-US" sz="2000" b="1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15" name="Pfeil nach rechts 14"/>
          <p:cNvSpPr/>
          <p:nvPr/>
        </p:nvSpPr>
        <p:spPr bwMode="auto">
          <a:xfrm>
            <a:off x="6268517" y="1527610"/>
            <a:ext cx="360040" cy="295627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6" name="Picture 3" descr="C:\Users\andreas\AppData\Local\Microsoft\Windows\INetCache\IE\54KKOT1J\antenna[1]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76256" y="1155264"/>
            <a:ext cx="817201" cy="108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160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Distribution Broadcast</a:t>
            </a:r>
            <a:endParaRPr lang="en-US" dirty="0"/>
          </a:p>
        </p:txBody>
      </p:sp>
      <p:pic>
        <p:nvPicPr>
          <p:cNvPr id="1027" name="Picture 3" descr="C:\Users\andreas\AppData\Local\Microsoft\Windows\INetCache\IE\J8J6B7D8\lgi01a201403020500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556128"/>
            <a:ext cx="1440160" cy="1829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ndreas\AppData\Local\Microsoft\Windows\INetCache\IE\J8J6B7D8\lancio-riuscito-giove-b-secondo-satellite-europeo[1]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91" y="1038634"/>
            <a:ext cx="1379984" cy="103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Picture 3" descr="C:\Users\andreas\AppData\Local\Microsoft\Windows\INetCache\IE\54KKOT1J\antenna[1]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05101" y="3755380"/>
            <a:ext cx="560167" cy="742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ndreas\AppData\Local\Microsoft\Windows\INetCache\IE\Q84ANO5N\Coaxial_cable_cut[1]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2178" y="2490339"/>
            <a:ext cx="886009" cy="741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" name="Pfeil nach rechts 85"/>
          <p:cNvSpPr/>
          <p:nvPr/>
        </p:nvSpPr>
        <p:spPr bwMode="auto">
          <a:xfrm>
            <a:off x="3707904" y="1861302"/>
            <a:ext cx="1152128" cy="1687668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2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The Horse in Motion-anim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987574"/>
            <a:ext cx="323850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3707903" y="2653645"/>
            <a:ext cx="1710725" cy="276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rgbClr val="FFFF00"/>
                </a:solidFill>
                <a:latin typeface="Calibri"/>
                <a:cs typeface="Calibri"/>
              </a:rPr>
              <a:t>Black </a:t>
            </a:r>
            <a:r>
              <a:rPr lang="de-DE" sz="1200" dirty="0" err="1" smtClean="0">
                <a:solidFill>
                  <a:srgbClr val="FFFF00"/>
                </a:solidFill>
                <a:latin typeface="Calibri"/>
                <a:cs typeface="Calibri"/>
              </a:rPr>
              <a:t>thunder</a:t>
            </a:r>
            <a:r>
              <a:rPr lang="de-DE" sz="1200" dirty="0" smtClean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de-DE" sz="1200" dirty="0" err="1" smtClean="0">
                <a:solidFill>
                  <a:srgbClr val="FFFF00"/>
                </a:solidFill>
                <a:latin typeface="Calibri"/>
                <a:cs typeface="Calibri"/>
              </a:rPr>
              <a:t>is</a:t>
            </a:r>
            <a:r>
              <a:rPr lang="de-DE" sz="1200" dirty="0" smtClean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de-DE" sz="1200" dirty="0" err="1" smtClean="0">
                <a:solidFill>
                  <a:srgbClr val="FFFF00"/>
                </a:solidFill>
                <a:latin typeface="Calibri"/>
                <a:cs typeface="Calibri"/>
              </a:rPr>
              <a:t>winning</a:t>
            </a:r>
            <a:endParaRPr lang="en-US" sz="1200" dirty="0" err="1" smtClean="0">
              <a:solidFill>
                <a:srgbClr val="FFFF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3907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96" y="-20538"/>
            <a:ext cx="8424936" cy="756084"/>
          </a:xfrm>
        </p:spPr>
        <p:txBody>
          <a:bodyPr/>
          <a:lstStyle/>
          <a:p>
            <a:r>
              <a:rPr lang="de-DE" dirty="0" smtClean="0"/>
              <a:t>Distribution </a:t>
            </a:r>
            <a:r>
              <a:rPr lang="de-DE" dirty="0" err="1" smtClean="0"/>
              <a:t>for</a:t>
            </a:r>
            <a:r>
              <a:rPr lang="de-DE" dirty="0" smtClean="0"/>
              <a:t> Broadcast – TTML in MPEG TS</a:t>
            </a:r>
            <a:endParaRPr lang="en-US" dirty="0"/>
          </a:p>
        </p:txBody>
      </p:sp>
      <p:grpSp>
        <p:nvGrpSpPr>
          <p:cNvPr id="11" name="Gruppieren 10"/>
          <p:cNvGrpSpPr>
            <a:grpSpLocks noChangeAspect="1"/>
          </p:cNvGrpSpPr>
          <p:nvPr/>
        </p:nvGrpSpPr>
        <p:grpSpPr>
          <a:xfrm>
            <a:off x="418006" y="899963"/>
            <a:ext cx="799289" cy="591655"/>
            <a:chOff x="1907704" y="853208"/>
            <a:chExt cx="4464496" cy="2933022"/>
          </a:xfrm>
        </p:grpSpPr>
        <p:sp>
          <p:nvSpPr>
            <p:cNvPr id="14" name="Rechteck 13"/>
            <p:cNvSpPr>
              <a:spLocks noChangeAspect="1"/>
            </p:cNvSpPr>
            <p:nvPr/>
          </p:nvSpPr>
          <p:spPr bwMode="auto">
            <a:xfrm>
              <a:off x="1907704" y="1193943"/>
              <a:ext cx="4464496" cy="259228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5" name="Gruppieren 14"/>
            <p:cNvGrpSpPr/>
            <p:nvPr/>
          </p:nvGrpSpPr>
          <p:grpSpPr>
            <a:xfrm>
              <a:off x="1907704" y="855436"/>
              <a:ext cx="1080120" cy="340736"/>
              <a:chOff x="35496" y="2110648"/>
              <a:chExt cx="1080120" cy="340736"/>
            </a:xfrm>
          </p:grpSpPr>
          <p:sp>
            <p:nvSpPr>
              <p:cNvPr id="28" name="Rechteck 27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9" name="Rechteck 28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0" name="Rechteck 29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16" name="Gruppieren 15"/>
            <p:cNvGrpSpPr/>
            <p:nvPr/>
          </p:nvGrpSpPr>
          <p:grpSpPr>
            <a:xfrm>
              <a:off x="2987824" y="856912"/>
              <a:ext cx="1080120" cy="340736"/>
              <a:chOff x="35496" y="2110648"/>
              <a:chExt cx="1080120" cy="340736"/>
            </a:xfrm>
          </p:grpSpPr>
          <p:sp>
            <p:nvSpPr>
              <p:cNvPr id="25" name="Rechteck 24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Rechteck 25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7" name="Rechteck 26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17" name="Gruppieren 16"/>
            <p:cNvGrpSpPr/>
            <p:nvPr/>
          </p:nvGrpSpPr>
          <p:grpSpPr>
            <a:xfrm>
              <a:off x="4076328" y="853209"/>
              <a:ext cx="1080120" cy="340736"/>
              <a:chOff x="35496" y="2110648"/>
              <a:chExt cx="1080120" cy="340736"/>
            </a:xfrm>
          </p:grpSpPr>
          <p:sp>
            <p:nvSpPr>
              <p:cNvPr id="22" name="Rechteck 21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Rechteck 22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4" name="Rechteck 23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18" name="Gruppieren 17"/>
            <p:cNvGrpSpPr/>
            <p:nvPr/>
          </p:nvGrpSpPr>
          <p:grpSpPr>
            <a:xfrm>
              <a:off x="5156448" y="853208"/>
              <a:ext cx="1215752" cy="340736"/>
              <a:chOff x="35496" y="2110648"/>
              <a:chExt cx="1215752" cy="340736"/>
            </a:xfrm>
          </p:grpSpPr>
          <p:sp>
            <p:nvSpPr>
              <p:cNvPr id="19" name="Rechteck 18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Rechteck 19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1" name="Rechteck 20"/>
              <p:cNvSpPr/>
              <p:nvPr/>
            </p:nvSpPr>
            <p:spPr bwMode="auto">
              <a:xfrm>
                <a:off x="971600" y="2110649"/>
                <a:ext cx="279648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31" name="Gruppieren 30"/>
          <p:cNvGrpSpPr>
            <a:grpSpLocks noChangeAspect="1"/>
          </p:cNvGrpSpPr>
          <p:nvPr/>
        </p:nvGrpSpPr>
        <p:grpSpPr>
          <a:xfrm>
            <a:off x="379805" y="1860537"/>
            <a:ext cx="799289" cy="591655"/>
            <a:chOff x="1907704" y="853208"/>
            <a:chExt cx="4464496" cy="2933022"/>
          </a:xfrm>
        </p:grpSpPr>
        <p:sp>
          <p:nvSpPr>
            <p:cNvPr id="32" name="Rechteck 31"/>
            <p:cNvSpPr>
              <a:spLocks noChangeAspect="1"/>
            </p:cNvSpPr>
            <p:nvPr/>
          </p:nvSpPr>
          <p:spPr bwMode="auto">
            <a:xfrm>
              <a:off x="1907704" y="1193943"/>
              <a:ext cx="4464496" cy="259228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33" name="Gruppieren 32"/>
            <p:cNvGrpSpPr/>
            <p:nvPr/>
          </p:nvGrpSpPr>
          <p:grpSpPr>
            <a:xfrm>
              <a:off x="1907704" y="855436"/>
              <a:ext cx="1080120" cy="340736"/>
              <a:chOff x="35496" y="2110648"/>
              <a:chExt cx="1080120" cy="340736"/>
            </a:xfrm>
          </p:grpSpPr>
          <p:sp>
            <p:nvSpPr>
              <p:cNvPr id="46" name="Rechteck 45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7" name="Rechteck 46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8" name="Rechteck 47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34" name="Gruppieren 33"/>
            <p:cNvGrpSpPr/>
            <p:nvPr/>
          </p:nvGrpSpPr>
          <p:grpSpPr>
            <a:xfrm>
              <a:off x="2987824" y="856912"/>
              <a:ext cx="1080120" cy="340736"/>
              <a:chOff x="35496" y="2110648"/>
              <a:chExt cx="1080120" cy="340736"/>
            </a:xfrm>
          </p:grpSpPr>
          <p:sp>
            <p:nvSpPr>
              <p:cNvPr id="43" name="Rechteck 42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Rechteck 43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5" name="Rechteck 44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35" name="Gruppieren 34"/>
            <p:cNvGrpSpPr/>
            <p:nvPr/>
          </p:nvGrpSpPr>
          <p:grpSpPr>
            <a:xfrm>
              <a:off x="4076328" y="853209"/>
              <a:ext cx="1080120" cy="340736"/>
              <a:chOff x="35496" y="2110648"/>
              <a:chExt cx="1080120" cy="340736"/>
            </a:xfrm>
          </p:grpSpPr>
          <p:sp>
            <p:nvSpPr>
              <p:cNvPr id="40" name="Rechteck 39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Rechteck 40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2" name="Rechteck 41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36" name="Gruppieren 35"/>
            <p:cNvGrpSpPr/>
            <p:nvPr/>
          </p:nvGrpSpPr>
          <p:grpSpPr>
            <a:xfrm>
              <a:off x="5156448" y="853208"/>
              <a:ext cx="1215752" cy="340736"/>
              <a:chOff x="35496" y="2110648"/>
              <a:chExt cx="1215752" cy="340736"/>
            </a:xfrm>
          </p:grpSpPr>
          <p:sp>
            <p:nvSpPr>
              <p:cNvPr id="37" name="Rechteck 36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Rechteck 37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9" name="Rechteck 38"/>
              <p:cNvSpPr/>
              <p:nvPr/>
            </p:nvSpPr>
            <p:spPr bwMode="auto">
              <a:xfrm>
                <a:off x="971600" y="2110649"/>
                <a:ext cx="279648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49" name="Gruppieren 48"/>
          <p:cNvGrpSpPr>
            <a:grpSpLocks noChangeAspect="1"/>
          </p:cNvGrpSpPr>
          <p:nvPr/>
        </p:nvGrpSpPr>
        <p:grpSpPr>
          <a:xfrm>
            <a:off x="392697" y="2766971"/>
            <a:ext cx="799289" cy="591655"/>
            <a:chOff x="1907704" y="853208"/>
            <a:chExt cx="4464496" cy="2933022"/>
          </a:xfrm>
        </p:grpSpPr>
        <p:sp>
          <p:nvSpPr>
            <p:cNvPr id="50" name="Rechteck 49"/>
            <p:cNvSpPr>
              <a:spLocks noChangeAspect="1"/>
            </p:cNvSpPr>
            <p:nvPr/>
          </p:nvSpPr>
          <p:spPr bwMode="auto">
            <a:xfrm>
              <a:off x="1907704" y="1193943"/>
              <a:ext cx="4464496" cy="259228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51" name="Gruppieren 50"/>
            <p:cNvGrpSpPr/>
            <p:nvPr/>
          </p:nvGrpSpPr>
          <p:grpSpPr>
            <a:xfrm>
              <a:off x="1907704" y="855436"/>
              <a:ext cx="1080120" cy="340736"/>
              <a:chOff x="35496" y="2110648"/>
              <a:chExt cx="1080120" cy="340736"/>
            </a:xfrm>
          </p:grpSpPr>
          <p:sp>
            <p:nvSpPr>
              <p:cNvPr id="64" name="Rechteck 63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5" name="Rechteck 64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6" name="Rechteck 65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52" name="Gruppieren 51"/>
            <p:cNvGrpSpPr/>
            <p:nvPr/>
          </p:nvGrpSpPr>
          <p:grpSpPr>
            <a:xfrm>
              <a:off x="2987824" y="856912"/>
              <a:ext cx="1080120" cy="340736"/>
              <a:chOff x="35496" y="2110648"/>
              <a:chExt cx="1080120" cy="340736"/>
            </a:xfrm>
          </p:grpSpPr>
          <p:sp>
            <p:nvSpPr>
              <p:cNvPr id="61" name="Rechteck 60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Rechteck 61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3" name="Rechteck 62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53" name="Gruppieren 52"/>
            <p:cNvGrpSpPr/>
            <p:nvPr/>
          </p:nvGrpSpPr>
          <p:grpSpPr>
            <a:xfrm>
              <a:off x="4076328" y="853209"/>
              <a:ext cx="1080120" cy="340736"/>
              <a:chOff x="35496" y="2110648"/>
              <a:chExt cx="1080120" cy="340736"/>
            </a:xfrm>
          </p:grpSpPr>
          <p:sp>
            <p:nvSpPr>
              <p:cNvPr id="58" name="Rechteck 57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Rechteck 58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0" name="Rechteck 59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54" name="Gruppieren 53"/>
            <p:cNvGrpSpPr/>
            <p:nvPr/>
          </p:nvGrpSpPr>
          <p:grpSpPr>
            <a:xfrm>
              <a:off x="5156448" y="853208"/>
              <a:ext cx="1215752" cy="340736"/>
              <a:chOff x="35496" y="2110648"/>
              <a:chExt cx="1215752" cy="340736"/>
            </a:xfrm>
          </p:grpSpPr>
          <p:sp>
            <p:nvSpPr>
              <p:cNvPr id="55" name="Rechteck 54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Rechteck 55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7" name="Rechteck 56"/>
              <p:cNvSpPr/>
              <p:nvPr/>
            </p:nvSpPr>
            <p:spPr bwMode="auto">
              <a:xfrm>
                <a:off x="971600" y="2110649"/>
                <a:ext cx="279648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67" name="Gruppieren 66"/>
          <p:cNvGrpSpPr>
            <a:grpSpLocks noChangeAspect="1"/>
          </p:cNvGrpSpPr>
          <p:nvPr/>
        </p:nvGrpSpPr>
        <p:grpSpPr>
          <a:xfrm>
            <a:off x="366912" y="3796633"/>
            <a:ext cx="799289" cy="591655"/>
            <a:chOff x="1907704" y="853208"/>
            <a:chExt cx="4464496" cy="2933022"/>
          </a:xfrm>
        </p:grpSpPr>
        <p:sp>
          <p:nvSpPr>
            <p:cNvPr id="68" name="Rechteck 67"/>
            <p:cNvSpPr>
              <a:spLocks noChangeAspect="1"/>
            </p:cNvSpPr>
            <p:nvPr/>
          </p:nvSpPr>
          <p:spPr bwMode="auto">
            <a:xfrm>
              <a:off x="1907704" y="1193943"/>
              <a:ext cx="4464496" cy="259228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69" name="Gruppieren 68"/>
            <p:cNvGrpSpPr/>
            <p:nvPr/>
          </p:nvGrpSpPr>
          <p:grpSpPr>
            <a:xfrm>
              <a:off x="1907704" y="855436"/>
              <a:ext cx="1080120" cy="340736"/>
              <a:chOff x="35496" y="2110648"/>
              <a:chExt cx="1080120" cy="340736"/>
            </a:xfrm>
          </p:grpSpPr>
          <p:sp>
            <p:nvSpPr>
              <p:cNvPr id="82" name="Rechteck 81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3" name="Rechteck 82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4" name="Rechteck 83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70" name="Gruppieren 69"/>
            <p:cNvGrpSpPr/>
            <p:nvPr/>
          </p:nvGrpSpPr>
          <p:grpSpPr>
            <a:xfrm>
              <a:off x="2987824" y="856912"/>
              <a:ext cx="1080120" cy="340736"/>
              <a:chOff x="35496" y="2110648"/>
              <a:chExt cx="1080120" cy="340736"/>
            </a:xfrm>
          </p:grpSpPr>
          <p:sp>
            <p:nvSpPr>
              <p:cNvPr id="79" name="Rechteck 78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0" name="Rechteck 79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1" name="Rechteck 80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71" name="Gruppieren 70"/>
            <p:cNvGrpSpPr/>
            <p:nvPr/>
          </p:nvGrpSpPr>
          <p:grpSpPr>
            <a:xfrm>
              <a:off x="4076328" y="853209"/>
              <a:ext cx="1080120" cy="340736"/>
              <a:chOff x="35496" y="2110648"/>
              <a:chExt cx="1080120" cy="340736"/>
            </a:xfrm>
          </p:grpSpPr>
          <p:sp>
            <p:nvSpPr>
              <p:cNvPr id="76" name="Rechteck 75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Rechteck 76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8" name="Rechteck 77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72" name="Gruppieren 71"/>
            <p:cNvGrpSpPr/>
            <p:nvPr/>
          </p:nvGrpSpPr>
          <p:grpSpPr>
            <a:xfrm>
              <a:off x="5156448" y="853208"/>
              <a:ext cx="1215752" cy="340736"/>
              <a:chOff x="35496" y="2110648"/>
              <a:chExt cx="1215752" cy="340736"/>
            </a:xfrm>
          </p:grpSpPr>
          <p:sp>
            <p:nvSpPr>
              <p:cNvPr id="73" name="Rechteck 72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Rechteck 73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5" name="Rechteck 74"/>
              <p:cNvSpPr/>
              <p:nvPr/>
            </p:nvSpPr>
            <p:spPr bwMode="auto">
              <a:xfrm>
                <a:off x="971600" y="2110649"/>
                <a:ext cx="279648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4" name="Rechteck 3"/>
          <p:cNvSpPr/>
          <p:nvPr/>
        </p:nvSpPr>
        <p:spPr bwMode="auto">
          <a:xfrm>
            <a:off x="2051720" y="968697"/>
            <a:ext cx="1584176" cy="81505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Video Encoding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9" name="Rechteck 88"/>
          <p:cNvSpPr/>
          <p:nvPr/>
        </p:nvSpPr>
        <p:spPr bwMode="auto">
          <a:xfrm>
            <a:off x="2084378" y="2452192"/>
            <a:ext cx="1584176" cy="81505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Audio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/>
              <a:t>Encoding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5" name="Rechteck 94"/>
          <p:cNvSpPr/>
          <p:nvPr/>
        </p:nvSpPr>
        <p:spPr bwMode="auto">
          <a:xfrm>
            <a:off x="2090666" y="3751642"/>
            <a:ext cx="1584176" cy="81505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TTML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/>
              <a:t>Transformation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6" name="Rechteck 95"/>
          <p:cNvSpPr/>
          <p:nvPr/>
        </p:nvSpPr>
        <p:spPr bwMode="auto">
          <a:xfrm>
            <a:off x="4461760" y="1037756"/>
            <a:ext cx="1584176" cy="81505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Package</a:t>
            </a:r>
            <a:r>
              <a:rPr kumimoji="0" lang="de-DE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de-DE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to</a:t>
            </a:r>
            <a:r>
              <a:rPr kumimoji="0" lang="de-DE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Stream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7" name="Rechteck 96"/>
          <p:cNvSpPr/>
          <p:nvPr/>
        </p:nvSpPr>
        <p:spPr bwMode="auto">
          <a:xfrm>
            <a:off x="4461760" y="2401103"/>
            <a:ext cx="1584176" cy="81505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Package</a:t>
            </a:r>
            <a:r>
              <a:rPr lang="en-US" dirty="0"/>
              <a:t> </a:t>
            </a:r>
            <a:r>
              <a:rPr lang="en-US" dirty="0" smtClean="0"/>
              <a:t>to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Stream</a:t>
            </a:r>
          </a:p>
        </p:txBody>
      </p:sp>
      <p:sp>
        <p:nvSpPr>
          <p:cNvPr id="98" name="Rechteck 97"/>
          <p:cNvSpPr/>
          <p:nvPr/>
        </p:nvSpPr>
        <p:spPr bwMode="auto">
          <a:xfrm>
            <a:off x="4461760" y="3692152"/>
            <a:ext cx="1584176" cy="81505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Package </a:t>
            </a:r>
            <a:r>
              <a:rPr kumimoji="0" lang="de-DE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to</a:t>
            </a: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/>
              <a:t>Stream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9" name="Rechteck 98"/>
          <p:cNvSpPr/>
          <p:nvPr/>
        </p:nvSpPr>
        <p:spPr bwMode="auto">
          <a:xfrm>
            <a:off x="6661045" y="2037579"/>
            <a:ext cx="1431776" cy="159319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Multiplex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Gerade Verbindung mit Pfeil 5"/>
          <p:cNvCxnSpPr>
            <a:stCxn id="96" idx="3"/>
            <a:endCxn id="99" idx="1"/>
          </p:cNvCxnSpPr>
          <p:nvPr/>
        </p:nvCxnSpPr>
        <p:spPr bwMode="auto">
          <a:xfrm>
            <a:off x="6045936" y="1445283"/>
            <a:ext cx="615109" cy="1388891"/>
          </a:xfrm>
          <a:prstGeom prst="straightConnector1">
            <a:avLst/>
          </a:prstGeom>
          <a:solidFill>
            <a:schemeClr val="bg2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Gerade Verbindung mit Pfeil 8"/>
          <p:cNvCxnSpPr>
            <a:stCxn id="97" idx="3"/>
            <a:endCxn id="99" idx="1"/>
          </p:cNvCxnSpPr>
          <p:nvPr/>
        </p:nvCxnSpPr>
        <p:spPr bwMode="auto">
          <a:xfrm>
            <a:off x="6045936" y="2808630"/>
            <a:ext cx="615109" cy="25544"/>
          </a:xfrm>
          <a:prstGeom prst="straightConnector1">
            <a:avLst/>
          </a:prstGeom>
          <a:solidFill>
            <a:schemeClr val="bg2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0" name="Gerade Verbindung mit Pfeil 99"/>
          <p:cNvCxnSpPr>
            <a:stCxn id="98" idx="3"/>
            <a:endCxn id="99" idx="1"/>
          </p:cNvCxnSpPr>
          <p:nvPr/>
        </p:nvCxnSpPr>
        <p:spPr bwMode="auto">
          <a:xfrm flipV="1">
            <a:off x="6045936" y="2834174"/>
            <a:ext cx="615109" cy="1265505"/>
          </a:xfrm>
          <a:prstGeom prst="straightConnector1">
            <a:avLst/>
          </a:prstGeom>
          <a:solidFill>
            <a:schemeClr val="bg2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1" name="Pfeil nach rechts 100"/>
          <p:cNvSpPr/>
          <p:nvPr/>
        </p:nvSpPr>
        <p:spPr bwMode="auto">
          <a:xfrm>
            <a:off x="8252725" y="2185148"/>
            <a:ext cx="864096" cy="1196407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6" name="Rechteck 85"/>
          <p:cNvSpPr/>
          <p:nvPr/>
        </p:nvSpPr>
        <p:spPr>
          <a:xfrm>
            <a:off x="529834" y="1149570"/>
            <a:ext cx="5261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de-DE" dirty="0"/>
              <a:t>SDI</a:t>
            </a:r>
            <a:endParaRPr lang="en-US" dirty="0"/>
          </a:p>
        </p:txBody>
      </p:sp>
      <p:sp>
        <p:nvSpPr>
          <p:cNvPr id="103" name="Rechteck 102"/>
          <p:cNvSpPr/>
          <p:nvPr/>
        </p:nvSpPr>
        <p:spPr>
          <a:xfrm>
            <a:off x="486897" y="2066586"/>
            <a:ext cx="5261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de-DE" dirty="0"/>
              <a:t>SDI</a:t>
            </a:r>
            <a:endParaRPr lang="en-US" dirty="0"/>
          </a:p>
        </p:txBody>
      </p:sp>
      <p:sp>
        <p:nvSpPr>
          <p:cNvPr id="111" name="Rechteck 110"/>
          <p:cNvSpPr/>
          <p:nvPr/>
        </p:nvSpPr>
        <p:spPr>
          <a:xfrm>
            <a:off x="515922" y="2896972"/>
            <a:ext cx="5261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de-DE" dirty="0"/>
              <a:t>SDI</a:t>
            </a:r>
            <a:endParaRPr lang="en-US" dirty="0"/>
          </a:p>
        </p:txBody>
      </p:sp>
      <p:sp>
        <p:nvSpPr>
          <p:cNvPr id="112" name="Rechteck 111"/>
          <p:cNvSpPr/>
          <p:nvPr/>
        </p:nvSpPr>
        <p:spPr>
          <a:xfrm>
            <a:off x="498725" y="3957550"/>
            <a:ext cx="5261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de-DE" dirty="0"/>
              <a:t>SDI</a:t>
            </a:r>
            <a:endParaRPr lang="en-US" dirty="0"/>
          </a:p>
        </p:txBody>
      </p:sp>
      <p:sp>
        <p:nvSpPr>
          <p:cNvPr id="88" name="Pfeil nach rechts 87"/>
          <p:cNvSpPr/>
          <p:nvPr/>
        </p:nvSpPr>
        <p:spPr bwMode="auto">
          <a:xfrm>
            <a:off x="1547664" y="1318847"/>
            <a:ext cx="360040" cy="261461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" name="Pfeil nach rechts 112"/>
          <p:cNvSpPr/>
          <p:nvPr/>
        </p:nvSpPr>
        <p:spPr bwMode="auto">
          <a:xfrm>
            <a:off x="1520044" y="2650539"/>
            <a:ext cx="360040" cy="261461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4" name="Pfeil nach rechts 113"/>
          <p:cNvSpPr/>
          <p:nvPr/>
        </p:nvSpPr>
        <p:spPr bwMode="auto">
          <a:xfrm>
            <a:off x="1520044" y="3957550"/>
            <a:ext cx="360040" cy="261461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5" name="Pfeil nach rechts 114"/>
          <p:cNvSpPr/>
          <p:nvPr/>
        </p:nvSpPr>
        <p:spPr bwMode="auto">
          <a:xfrm>
            <a:off x="3923928" y="1259005"/>
            <a:ext cx="360040" cy="261461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6" name="Pfeil nach rechts 115"/>
          <p:cNvSpPr/>
          <p:nvPr/>
        </p:nvSpPr>
        <p:spPr bwMode="auto">
          <a:xfrm>
            <a:off x="3923928" y="2650539"/>
            <a:ext cx="360040" cy="261461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7" name="Pfeil nach rechts 116"/>
          <p:cNvSpPr/>
          <p:nvPr/>
        </p:nvSpPr>
        <p:spPr bwMode="auto">
          <a:xfrm>
            <a:off x="3896308" y="3897708"/>
            <a:ext cx="360040" cy="261461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53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9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1" grpId="0" animBg="1"/>
      <p:bldP spid="88" grpId="0" animBg="1"/>
      <p:bldP spid="113" grpId="0" animBg="1"/>
      <p:bldP spid="114" grpId="0" animBg="1"/>
      <p:bldP spid="115" grpId="0" animBg="1"/>
      <p:bldP spid="116" grpId="0" animBg="1"/>
      <p:bldP spid="11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Distribute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Internet – TTML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VoD</a:t>
            </a:r>
            <a:endParaRPr lang="en-US" dirty="0"/>
          </a:p>
        </p:txBody>
      </p:sp>
      <p:pic>
        <p:nvPicPr>
          <p:cNvPr id="5" name="Picture 4" descr="C:\Users\andreas\AppData\Local\Microsoft\Windows\Temporary Internet Files\Content.IE5\LHHGG30Z\297062-apple-ipad-mini-rumors-schematics-and-cases-showcase-likely-features-s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685168" y="2002983"/>
            <a:ext cx="1494215" cy="149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feil nach rechts 5"/>
          <p:cNvSpPr/>
          <p:nvPr/>
        </p:nvSpPr>
        <p:spPr bwMode="auto">
          <a:xfrm>
            <a:off x="4835438" y="1395334"/>
            <a:ext cx="625252" cy="444916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Pfeil nach rechts 22"/>
          <p:cNvSpPr/>
          <p:nvPr/>
        </p:nvSpPr>
        <p:spPr bwMode="auto">
          <a:xfrm>
            <a:off x="1907704" y="1381926"/>
            <a:ext cx="625252" cy="444916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050" name="Picture 2" descr="C:\Users\andreas\AppData\Local\Microsoft\Windows\INetCache\IE\J8J6B7D8\movie-reel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64" y="1005826"/>
            <a:ext cx="1223932" cy="1223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andreas\AppData\Local\Microsoft\Windows\INetCache\IE\Q84ANO5N\floppy-disk-icon[1]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343" y="3126502"/>
            <a:ext cx="896678" cy="741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hteck 15"/>
          <p:cNvSpPr/>
          <p:nvPr/>
        </p:nvSpPr>
        <p:spPr bwMode="auto">
          <a:xfrm>
            <a:off x="2758210" y="1140376"/>
            <a:ext cx="1584176" cy="81505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Packaging</a:t>
            </a: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>
                <a:solidFill>
                  <a:schemeClr val="tx1"/>
                </a:solidFill>
                <a:latin typeface="Arial" charset="0"/>
              </a:rPr>
              <a:t>(e.g. in MP4)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052" name="Picture 4" descr="http://knud.aquarius.uberspace.de/wordpress/assets/2013/03/apache-web-server-logo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265" y="1207648"/>
            <a:ext cx="1099813" cy="680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knud.aquarius.uberspace.de/wordpress/assets/2013/03/apache-web-server-logo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629" y="3213622"/>
            <a:ext cx="1202239" cy="74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Pfeil nach rechts 17"/>
          <p:cNvSpPr/>
          <p:nvPr/>
        </p:nvSpPr>
        <p:spPr bwMode="auto">
          <a:xfrm rot="20544505">
            <a:off x="7124213" y="3154898"/>
            <a:ext cx="625252" cy="444916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Pfeil nach rechts 18"/>
          <p:cNvSpPr/>
          <p:nvPr/>
        </p:nvSpPr>
        <p:spPr bwMode="auto">
          <a:xfrm>
            <a:off x="4823673" y="3199243"/>
            <a:ext cx="625252" cy="444916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Pfeil nach rechts 19"/>
          <p:cNvSpPr/>
          <p:nvPr/>
        </p:nvSpPr>
        <p:spPr bwMode="auto">
          <a:xfrm>
            <a:off x="1907704" y="3213622"/>
            <a:ext cx="625252" cy="444916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echteck 24"/>
          <p:cNvSpPr/>
          <p:nvPr/>
        </p:nvSpPr>
        <p:spPr bwMode="auto">
          <a:xfrm>
            <a:off x="2843808" y="3028553"/>
            <a:ext cx="1584176" cy="81505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Transformation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1" name="Picture 2" descr="C:\Users\andreas\AppData\Local\Microsoft\Windows\INetCache\IE\J8J6B7D8\movie-reel[1]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634" y="2102720"/>
            <a:ext cx="531074" cy="53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6591981" y="2229756"/>
            <a:ext cx="47961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200" b="1" dirty="0" smtClean="0">
                <a:solidFill>
                  <a:schemeClr val="accent3"/>
                </a:solidFill>
                <a:latin typeface="Calibri"/>
                <a:cs typeface="Calibri"/>
              </a:rPr>
              <a:t>MP4</a:t>
            </a:r>
            <a:endParaRPr lang="en-US" sz="1200" b="1" dirty="0" err="1" smtClean="0">
              <a:solidFill>
                <a:schemeClr val="accent3"/>
              </a:solidFill>
              <a:latin typeface="Calibri"/>
              <a:cs typeface="Calibri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22676" y="3992996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smtClean="0">
                <a:solidFill>
                  <a:schemeClr val="tx2"/>
                </a:solidFill>
                <a:latin typeface="Calibri"/>
                <a:cs typeface="Calibri"/>
              </a:rPr>
              <a:t>EBU-STL</a:t>
            </a:r>
            <a:endParaRPr lang="en-US" sz="1800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pic>
        <p:nvPicPr>
          <p:cNvPr id="27" name="Picture 3" descr="C:\Users\andreas\AppData\Local\Microsoft\Windows\INetCache\IE\Q84ANO5N\file-icon-xml[1]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888" y="3994764"/>
            <a:ext cx="621935" cy="63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Pfeil nach rechts 28"/>
          <p:cNvSpPr/>
          <p:nvPr/>
        </p:nvSpPr>
        <p:spPr bwMode="auto">
          <a:xfrm rot="2247342">
            <a:off x="6989085" y="1671908"/>
            <a:ext cx="625252" cy="444916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38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3" grpId="0" animBg="1"/>
      <p:bldP spid="16" grpId="0" animBg="1"/>
      <p:bldP spid="18" grpId="0" animBg="1"/>
      <p:bldP spid="19" grpId="0" animBg="1"/>
      <p:bldP spid="20" grpId="0" animBg="1"/>
      <p:bldP spid="25" grpId="0" animBg="1"/>
      <p:bldP spid="3" grpId="0" animBg="1"/>
      <p:bldP spid="8" grpId="0"/>
      <p:bldP spid="2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347" y="195486"/>
            <a:ext cx="8622141" cy="713873"/>
          </a:xfrm>
        </p:spPr>
        <p:txBody>
          <a:bodyPr/>
          <a:lstStyle/>
          <a:p>
            <a:r>
              <a:rPr lang="de-DE" dirty="0" smtClean="0"/>
              <a:t>TTML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VoD</a:t>
            </a:r>
            <a:r>
              <a:rPr lang="de-DE" dirty="0" smtClean="0"/>
              <a:t> -  </a:t>
            </a:r>
            <a:r>
              <a:rPr lang="de-DE" dirty="0" err="1" smtClean="0"/>
              <a:t>Subitle</a:t>
            </a:r>
            <a:r>
              <a:rPr lang="de-DE" dirty="0" smtClean="0"/>
              <a:t> </a:t>
            </a:r>
            <a:r>
              <a:rPr lang="de-DE" dirty="0" err="1" smtClean="0"/>
              <a:t>Conversion</a:t>
            </a:r>
            <a:r>
              <a:rPr lang="de-DE" dirty="0" smtClean="0"/>
              <a:t> Framework</a:t>
            </a:r>
            <a:endParaRPr lang="en-US" dirty="0"/>
          </a:p>
        </p:txBody>
      </p:sp>
      <p:sp>
        <p:nvSpPr>
          <p:cNvPr id="6" name="Rechteck 5"/>
          <p:cNvSpPr/>
          <p:nvPr/>
        </p:nvSpPr>
        <p:spPr>
          <a:xfrm>
            <a:off x="1115616" y="1898044"/>
            <a:ext cx="1159890" cy="80181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de-DE" dirty="0" smtClean="0"/>
              <a:t>TTML </a:t>
            </a:r>
            <a:r>
              <a:rPr lang="de-DE" dirty="0" err="1" smtClean="0"/>
              <a:t>for</a:t>
            </a:r>
            <a:r>
              <a:rPr lang="de-DE" dirty="0" smtClean="0"/>
              <a:t>  Archive</a:t>
            </a:r>
            <a:endParaRPr lang="en-US" dirty="0"/>
          </a:p>
        </p:txBody>
      </p:sp>
      <p:sp>
        <p:nvSpPr>
          <p:cNvPr id="13" name="Rechteck 12"/>
          <p:cNvSpPr/>
          <p:nvPr/>
        </p:nvSpPr>
        <p:spPr>
          <a:xfrm>
            <a:off x="5868144" y="1984570"/>
            <a:ext cx="1159890" cy="8018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de-DE" dirty="0" smtClean="0"/>
              <a:t>TTML </a:t>
            </a:r>
            <a:r>
              <a:rPr lang="de-DE" dirty="0" err="1" smtClean="0"/>
              <a:t>for</a:t>
            </a:r>
            <a:r>
              <a:rPr lang="de-DE" dirty="0" smtClean="0"/>
              <a:t> Internet</a:t>
            </a:r>
            <a:endParaRPr lang="en-US" dirty="0"/>
          </a:p>
        </p:txBody>
      </p:sp>
      <p:sp>
        <p:nvSpPr>
          <p:cNvPr id="14" name="Pfeil nach rechts 13"/>
          <p:cNvSpPr/>
          <p:nvPr/>
        </p:nvSpPr>
        <p:spPr>
          <a:xfrm>
            <a:off x="3685781" y="2137548"/>
            <a:ext cx="650537" cy="322808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3" tIns="45716" rIns="91433" bIns="45716" rtlCol="0" anchor="ctr"/>
          <a:lstStyle/>
          <a:p>
            <a:pPr algn="ctr"/>
            <a:endParaRPr lang="en-US"/>
          </a:p>
        </p:txBody>
      </p:sp>
      <p:sp>
        <p:nvSpPr>
          <p:cNvPr id="15" name="Rechteck 14"/>
          <p:cNvSpPr/>
          <p:nvPr/>
        </p:nvSpPr>
        <p:spPr>
          <a:xfrm>
            <a:off x="3628133" y="2980445"/>
            <a:ext cx="765832" cy="40761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de-DE" dirty="0" smtClean="0"/>
              <a:t>XSLT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36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0"/>
            <a:ext cx="7272808" cy="756084"/>
          </a:xfrm>
        </p:spPr>
        <p:txBody>
          <a:bodyPr/>
          <a:lstStyle/>
          <a:p>
            <a:r>
              <a:rPr lang="de-DE" dirty="0" smtClean="0"/>
              <a:t>TTML </a:t>
            </a:r>
            <a:r>
              <a:rPr lang="de-DE" dirty="0" err="1" smtClean="0"/>
              <a:t>for</a:t>
            </a:r>
            <a:r>
              <a:rPr lang="de-DE" dirty="0" smtClean="0"/>
              <a:t> Live Streaming</a:t>
            </a:r>
            <a:endParaRPr lang="en-US" dirty="0"/>
          </a:p>
        </p:txBody>
      </p:sp>
      <p:pic>
        <p:nvPicPr>
          <p:cNvPr id="25" name="Picture 4" descr="C:\Users\andreas\AppData\Local\Microsoft\Windows\Temporary Internet Files\Content.IE5\LHHGG30Z\297062-apple-ipad-mini-rumors-schematics-and-cases-showcase-likely-features-s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899079" y="2242110"/>
            <a:ext cx="1052540" cy="105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uppieren 12"/>
          <p:cNvGrpSpPr>
            <a:grpSpLocks noChangeAspect="1"/>
          </p:cNvGrpSpPr>
          <p:nvPr/>
        </p:nvGrpSpPr>
        <p:grpSpPr>
          <a:xfrm>
            <a:off x="405590" y="971301"/>
            <a:ext cx="799289" cy="591655"/>
            <a:chOff x="1907704" y="853208"/>
            <a:chExt cx="4464496" cy="2933022"/>
          </a:xfrm>
        </p:grpSpPr>
        <p:sp>
          <p:nvSpPr>
            <p:cNvPr id="14" name="Rechteck 13"/>
            <p:cNvSpPr>
              <a:spLocks noChangeAspect="1"/>
            </p:cNvSpPr>
            <p:nvPr/>
          </p:nvSpPr>
          <p:spPr bwMode="auto">
            <a:xfrm>
              <a:off x="1907704" y="1193943"/>
              <a:ext cx="4464496" cy="259228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21" name="Gruppieren 20"/>
            <p:cNvGrpSpPr/>
            <p:nvPr/>
          </p:nvGrpSpPr>
          <p:grpSpPr>
            <a:xfrm>
              <a:off x="1907704" y="855436"/>
              <a:ext cx="1080120" cy="340736"/>
              <a:chOff x="35496" y="2110648"/>
              <a:chExt cx="1080120" cy="340736"/>
            </a:xfrm>
          </p:grpSpPr>
          <p:sp>
            <p:nvSpPr>
              <p:cNvPr id="35" name="Rechteck 34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6" name="Rechteck 35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7" name="Rechteck 36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22" name="Gruppieren 21"/>
            <p:cNvGrpSpPr/>
            <p:nvPr/>
          </p:nvGrpSpPr>
          <p:grpSpPr>
            <a:xfrm>
              <a:off x="2987824" y="856912"/>
              <a:ext cx="1080120" cy="340736"/>
              <a:chOff x="35496" y="2110648"/>
              <a:chExt cx="1080120" cy="340736"/>
            </a:xfrm>
          </p:grpSpPr>
          <p:sp>
            <p:nvSpPr>
              <p:cNvPr id="32" name="Rechteck 31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Rechteck 32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4" name="Rechteck 33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23" name="Gruppieren 22"/>
            <p:cNvGrpSpPr/>
            <p:nvPr/>
          </p:nvGrpSpPr>
          <p:grpSpPr>
            <a:xfrm>
              <a:off x="4076328" y="853209"/>
              <a:ext cx="1080120" cy="340736"/>
              <a:chOff x="35496" y="2110648"/>
              <a:chExt cx="1080120" cy="340736"/>
            </a:xfrm>
          </p:grpSpPr>
          <p:sp>
            <p:nvSpPr>
              <p:cNvPr id="29" name="Rechteck 28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Rechteck 29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1" name="Rechteck 30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24" name="Gruppieren 23"/>
            <p:cNvGrpSpPr/>
            <p:nvPr/>
          </p:nvGrpSpPr>
          <p:grpSpPr>
            <a:xfrm>
              <a:off x="5156448" y="853208"/>
              <a:ext cx="1215752" cy="340736"/>
              <a:chOff x="35496" y="2110648"/>
              <a:chExt cx="1215752" cy="340736"/>
            </a:xfrm>
          </p:grpSpPr>
          <p:sp>
            <p:nvSpPr>
              <p:cNvPr id="26" name="Rechteck 25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Rechteck 26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8" name="Rechteck 27"/>
              <p:cNvSpPr/>
              <p:nvPr/>
            </p:nvSpPr>
            <p:spPr bwMode="auto">
              <a:xfrm>
                <a:off x="971600" y="2110649"/>
                <a:ext cx="279648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38" name="Gruppieren 37"/>
          <p:cNvGrpSpPr>
            <a:grpSpLocks noChangeAspect="1"/>
          </p:cNvGrpSpPr>
          <p:nvPr/>
        </p:nvGrpSpPr>
        <p:grpSpPr>
          <a:xfrm>
            <a:off x="379805" y="1860537"/>
            <a:ext cx="799289" cy="591655"/>
            <a:chOff x="1907704" y="853208"/>
            <a:chExt cx="4464496" cy="2933022"/>
          </a:xfrm>
        </p:grpSpPr>
        <p:sp>
          <p:nvSpPr>
            <p:cNvPr id="39" name="Rechteck 38"/>
            <p:cNvSpPr>
              <a:spLocks noChangeAspect="1"/>
            </p:cNvSpPr>
            <p:nvPr/>
          </p:nvSpPr>
          <p:spPr bwMode="auto">
            <a:xfrm>
              <a:off x="1907704" y="1193943"/>
              <a:ext cx="4464496" cy="259228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40" name="Gruppieren 39"/>
            <p:cNvGrpSpPr/>
            <p:nvPr/>
          </p:nvGrpSpPr>
          <p:grpSpPr>
            <a:xfrm>
              <a:off x="1907704" y="855436"/>
              <a:ext cx="1080120" cy="340736"/>
              <a:chOff x="35496" y="2110648"/>
              <a:chExt cx="1080120" cy="340736"/>
            </a:xfrm>
          </p:grpSpPr>
          <p:sp>
            <p:nvSpPr>
              <p:cNvPr id="53" name="Rechteck 52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4" name="Rechteck 53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5" name="Rechteck 54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41" name="Gruppieren 40"/>
            <p:cNvGrpSpPr/>
            <p:nvPr/>
          </p:nvGrpSpPr>
          <p:grpSpPr>
            <a:xfrm>
              <a:off x="2987824" y="856912"/>
              <a:ext cx="1080120" cy="340736"/>
              <a:chOff x="35496" y="2110648"/>
              <a:chExt cx="1080120" cy="340736"/>
            </a:xfrm>
          </p:grpSpPr>
          <p:sp>
            <p:nvSpPr>
              <p:cNvPr id="50" name="Rechteck 49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Rechteck 50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2" name="Rechteck 51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42" name="Gruppieren 41"/>
            <p:cNvGrpSpPr/>
            <p:nvPr/>
          </p:nvGrpSpPr>
          <p:grpSpPr>
            <a:xfrm>
              <a:off x="4076328" y="853209"/>
              <a:ext cx="1080120" cy="340736"/>
              <a:chOff x="35496" y="2110648"/>
              <a:chExt cx="1080120" cy="340736"/>
            </a:xfrm>
          </p:grpSpPr>
          <p:sp>
            <p:nvSpPr>
              <p:cNvPr id="47" name="Rechteck 46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Rechteck 47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9" name="Rechteck 48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43" name="Gruppieren 42"/>
            <p:cNvGrpSpPr/>
            <p:nvPr/>
          </p:nvGrpSpPr>
          <p:grpSpPr>
            <a:xfrm>
              <a:off x="5156448" y="853208"/>
              <a:ext cx="1215752" cy="340736"/>
              <a:chOff x="35496" y="2110648"/>
              <a:chExt cx="1215752" cy="340736"/>
            </a:xfrm>
          </p:grpSpPr>
          <p:sp>
            <p:nvSpPr>
              <p:cNvPr id="44" name="Rechteck 43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Rechteck 44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6" name="Rechteck 45"/>
              <p:cNvSpPr/>
              <p:nvPr/>
            </p:nvSpPr>
            <p:spPr bwMode="auto">
              <a:xfrm>
                <a:off x="971600" y="2110649"/>
                <a:ext cx="279648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56" name="Gruppieren 55"/>
          <p:cNvGrpSpPr>
            <a:grpSpLocks noChangeAspect="1"/>
          </p:cNvGrpSpPr>
          <p:nvPr/>
        </p:nvGrpSpPr>
        <p:grpSpPr>
          <a:xfrm>
            <a:off x="392697" y="2766971"/>
            <a:ext cx="799289" cy="591655"/>
            <a:chOff x="1907704" y="853208"/>
            <a:chExt cx="4464496" cy="2933022"/>
          </a:xfrm>
        </p:grpSpPr>
        <p:sp>
          <p:nvSpPr>
            <p:cNvPr id="57" name="Rechteck 56"/>
            <p:cNvSpPr>
              <a:spLocks noChangeAspect="1"/>
            </p:cNvSpPr>
            <p:nvPr/>
          </p:nvSpPr>
          <p:spPr bwMode="auto">
            <a:xfrm>
              <a:off x="1907704" y="1193943"/>
              <a:ext cx="4464496" cy="259228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58" name="Gruppieren 57"/>
            <p:cNvGrpSpPr/>
            <p:nvPr/>
          </p:nvGrpSpPr>
          <p:grpSpPr>
            <a:xfrm>
              <a:off x="1907704" y="855436"/>
              <a:ext cx="1080120" cy="340736"/>
              <a:chOff x="35496" y="2110648"/>
              <a:chExt cx="1080120" cy="340736"/>
            </a:xfrm>
          </p:grpSpPr>
          <p:sp>
            <p:nvSpPr>
              <p:cNvPr id="71" name="Rechteck 70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2" name="Rechteck 71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3" name="Rechteck 72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59" name="Gruppieren 58"/>
            <p:cNvGrpSpPr/>
            <p:nvPr/>
          </p:nvGrpSpPr>
          <p:grpSpPr>
            <a:xfrm>
              <a:off x="2987824" y="856912"/>
              <a:ext cx="1080120" cy="340736"/>
              <a:chOff x="35496" y="2110648"/>
              <a:chExt cx="1080120" cy="340736"/>
            </a:xfrm>
          </p:grpSpPr>
          <p:sp>
            <p:nvSpPr>
              <p:cNvPr id="68" name="Rechteck 67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9" name="Rechteck 68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0" name="Rechteck 69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60" name="Gruppieren 59"/>
            <p:cNvGrpSpPr/>
            <p:nvPr/>
          </p:nvGrpSpPr>
          <p:grpSpPr>
            <a:xfrm>
              <a:off x="4076328" y="853209"/>
              <a:ext cx="1080120" cy="340736"/>
              <a:chOff x="35496" y="2110648"/>
              <a:chExt cx="1080120" cy="340736"/>
            </a:xfrm>
          </p:grpSpPr>
          <p:sp>
            <p:nvSpPr>
              <p:cNvPr id="65" name="Rechteck 64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Rechteck 65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7" name="Rechteck 66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61" name="Gruppieren 60"/>
            <p:cNvGrpSpPr/>
            <p:nvPr/>
          </p:nvGrpSpPr>
          <p:grpSpPr>
            <a:xfrm>
              <a:off x="5156448" y="853208"/>
              <a:ext cx="1215752" cy="340736"/>
              <a:chOff x="35496" y="2110648"/>
              <a:chExt cx="1215752" cy="340736"/>
            </a:xfrm>
          </p:grpSpPr>
          <p:sp>
            <p:nvSpPr>
              <p:cNvPr id="62" name="Rechteck 61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Rechteck 62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4" name="Rechteck 63"/>
              <p:cNvSpPr/>
              <p:nvPr/>
            </p:nvSpPr>
            <p:spPr bwMode="auto">
              <a:xfrm>
                <a:off x="971600" y="2110649"/>
                <a:ext cx="279648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74" name="Gruppieren 73"/>
          <p:cNvGrpSpPr>
            <a:grpSpLocks noChangeAspect="1"/>
          </p:cNvGrpSpPr>
          <p:nvPr/>
        </p:nvGrpSpPr>
        <p:grpSpPr>
          <a:xfrm>
            <a:off x="366912" y="3796633"/>
            <a:ext cx="799289" cy="591655"/>
            <a:chOff x="1907704" y="853208"/>
            <a:chExt cx="4464496" cy="2933022"/>
          </a:xfrm>
        </p:grpSpPr>
        <p:sp>
          <p:nvSpPr>
            <p:cNvPr id="75" name="Rechteck 74"/>
            <p:cNvSpPr>
              <a:spLocks noChangeAspect="1"/>
            </p:cNvSpPr>
            <p:nvPr/>
          </p:nvSpPr>
          <p:spPr bwMode="auto">
            <a:xfrm>
              <a:off x="1907704" y="1193943"/>
              <a:ext cx="4464496" cy="259228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76" name="Gruppieren 75"/>
            <p:cNvGrpSpPr/>
            <p:nvPr/>
          </p:nvGrpSpPr>
          <p:grpSpPr>
            <a:xfrm>
              <a:off x="1907704" y="855436"/>
              <a:ext cx="1080120" cy="340736"/>
              <a:chOff x="35496" y="2110648"/>
              <a:chExt cx="1080120" cy="340736"/>
            </a:xfrm>
          </p:grpSpPr>
          <p:sp>
            <p:nvSpPr>
              <p:cNvPr id="89" name="Rechteck 88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0" name="Rechteck 89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1" name="Rechteck 90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77" name="Gruppieren 76"/>
            <p:cNvGrpSpPr/>
            <p:nvPr/>
          </p:nvGrpSpPr>
          <p:grpSpPr>
            <a:xfrm>
              <a:off x="2987824" y="856912"/>
              <a:ext cx="1080120" cy="340736"/>
              <a:chOff x="35496" y="2110648"/>
              <a:chExt cx="1080120" cy="340736"/>
            </a:xfrm>
          </p:grpSpPr>
          <p:sp>
            <p:nvSpPr>
              <p:cNvPr id="86" name="Rechteck 85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7" name="Rechteck 86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8" name="Rechteck 87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78" name="Gruppieren 77"/>
            <p:cNvGrpSpPr/>
            <p:nvPr/>
          </p:nvGrpSpPr>
          <p:grpSpPr>
            <a:xfrm>
              <a:off x="4076328" y="853209"/>
              <a:ext cx="1080120" cy="340736"/>
              <a:chOff x="35496" y="2110648"/>
              <a:chExt cx="1080120" cy="340736"/>
            </a:xfrm>
          </p:grpSpPr>
          <p:sp>
            <p:nvSpPr>
              <p:cNvPr id="83" name="Rechteck 82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4" name="Rechteck 83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5" name="Rechteck 84"/>
              <p:cNvSpPr/>
              <p:nvPr/>
            </p:nvSpPr>
            <p:spPr bwMode="auto">
              <a:xfrm>
                <a:off x="971600" y="2110649"/>
                <a:ext cx="144016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79" name="Gruppieren 78"/>
            <p:cNvGrpSpPr/>
            <p:nvPr/>
          </p:nvGrpSpPr>
          <p:grpSpPr>
            <a:xfrm>
              <a:off x="5156448" y="853208"/>
              <a:ext cx="1215752" cy="340736"/>
              <a:chOff x="35496" y="2110648"/>
              <a:chExt cx="1215752" cy="340736"/>
            </a:xfrm>
          </p:grpSpPr>
          <p:sp>
            <p:nvSpPr>
              <p:cNvPr id="80" name="Rechteck 79"/>
              <p:cNvSpPr/>
              <p:nvPr/>
            </p:nvSpPr>
            <p:spPr bwMode="auto">
              <a:xfrm>
                <a:off x="323528" y="2110649"/>
                <a:ext cx="648072" cy="340735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1" name="Rechteck 80"/>
              <p:cNvSpPr/>
              <p:nvPr/>
            </p:nvSpPr>
            <p:spPr bwMode="auto">
              <a:xfrm>
                <a:off x="35496" y="2110648"/>
                <a:ext cx="288032" cy="34073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2" name="Rechteck 81"/>
              <p:cNvSpPr/>
              <p:nvPr/>
            </p:nvSpPr>
            <p:spPr bwMode="auto">
              <a:xfrm>
                <a:off x="971600" y="2110649"/>
                <a:ext cx="279648" cy="340735"/>
              </a:xfrm>
              <a:prstGeom prst="rect">
                <a:avLst/>
              </a:prstGeom>
              <a:solidFill>
                <a:srgbClr val="7030A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4" name="Gruppieren 3"/>
          <p:cNvGrpSpPr/>
          <p:nvPr/>
        </p:nvGrpSpPr>
        <p:grpSpPr>
          <a:xfrm>
            <a:off x="3326633" y="3441144"/>
            <a:ext cx="843217" cy="832136"/>
            <a:chOff x="4136967" y="3481188"/>
            <a:chExt cx="843217" cy="832136"/>
          </a:xfrm>
        </p:grpSpPr>
        <p:pic>
          <p:nvPicPr>
            <p:cNvPr id="108" name="Picture 5" descr="C:\Users\andreas\AppData\Local\Microsoft\Windows\INetCache\IE\J8J6B7D8\Kliponius-Cardboard-box-package[1]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6967" y="3481188"/>
              <a:ext cx="843217" cy="832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6" name="Picture 3" descr="C:\Users\andreas\AppData\Local\Microsoft\Windows\INetCache\IE\Q84ANO5N\file-icon-xml[1]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1417" y="3750234"/>
              <a:ext cx="367179" cy="376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Gruppieren 2"/>
          <p:cNvGrpSpPr/>
          <p:nvPr/>
        </p:nvGrpSpPr>
        <p:grpSpPr>
          <a:xfrm>
            <a:off x="3047505" y="1380017"/>
            <a:ext cx="905786" cy="931137"/>
            <a:chOff x="2864687" y="812530"/>
            <a:chExt cx="1100999" cy="1155905"/>
          </a:xfrm>
        </p:grpSpPr>
        <p:pic>
          <p:nvPicPr>
            <p:cNvPr id="92" name="Picture 5" descr="C:\Users\andreas\AppData\Local\Microsoft\Windows\INetCache\IE\J8J6B7D8\Kliponius-Cardboard-box-package[1]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4687" y="812530"/>
              <a:ext cx="1100999" cy="11559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3" name="Picture 2" descr="C:\Users\andreas\AppData\Local\Microsoft\Windows\INetCache\IE\J8J6B7D8\movie-reel[1].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1903" y="1209005"/>
              <a:ext cx="435661" cy="4356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9" name="Gruppieren 98"/>
          <p:cNvGrpSpPr/>
          <p:nvPr/>
        </p:nvGrpSpPr>
        <p:grpSpPr>
          <a:xfrm>
            <a:off x="4453940" y="1429517"/>
            <a:ext cx="843217" cy="832136"/>
            <a:chOff x="2864687" y="812530"/>
            <a:chExt cx="1100999" cy="1155905"/>
          </a:xfrm>
        </p:grpSpPr>
        <p:pic>
          <p:nvPicPr>
            <p:cNvPr id="100" name="Picture 5" descr="C:\Users\andreas\AppData\Local\Microsoft\Windows\INetCache\IE\J8J6B7D8\Kliponius-Cardboard-box-package[1]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4687" y="812530"/>
              <a:ext cx="1100999" cy="11559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1" name="Picture 2" descr="C:\Users\andreas\AppData\Local\Microsoft\Windows\INetCache\IE\J8J6B7D8\movie-reel[1]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1903" y="1209005"/>
              <a:ext cx="435661" cy="4356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2" name="Gruppieren 101"/>
          <p:cNvGrpSpPr/>
          <p:nvPr/>
        </p:nvGrpSpPr>
        <p:grpSpPr>
          <a:xfrm>
            <a:off x="5782709" y="1478836"/>
            <a:ext cx="843217" cy="832136"/>
            <a:chOff x="2864687" y="812530"/>
            <a:chExt cx="1100999" cy="1155905"/>
          </a:xfrm>
        </p:grpSpPr>
        <p:pic>
          <p:nvPicPr>
            <p:cNvPr id="103" name="Picture 5" descr="C:\Users\andreas\AppData\Local\Microsoft\Windows\INetCache\IE\J8J6B7D8\Kliponius-Cardboard-box-package[1]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4687" y="812530"/>
              <a:ext cx="1100999" cy="11559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" name="Picture 2" descr="C:\Users\andreas\AppData\Local\Microsoft\Windows\INetCache\IE\J8J6B7D8\movie-reel[1]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1903" y="1209005"/>
              <a:ext cx="435661" cy="4356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5" name="Pfeil nach rechts 104"/>
          <p:cNvSpPr/>
          <p:nvPr/>
        </p:nvSpPr>
        <p:spPr bwMode="auto">
          <a:xfrm>
            <a:off x="1566730" y="1782291"/>
            <a:ext cx="1152128" cy="492559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6" name="Pfeil nach rechts 105"/>
          <p:cNvSpPr/>
          <p:nvPr/>
        </p:nvSpPr>
        <p:spPr bwMode="auto">
          <a:xfrm>
            <a:off x="1604508" y="3551022"/>
            <a:ext cx="1152128" cy="459643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0" name="Pfeil nach rechts 109"/>
          <p:cNvSpPr/>
          <p:nvPr/>
        </p:nvSpPr>
        <p:spPr bwMode="auto">
          <a:xfrm rot="1287424">
            <a:off x="6974630" y="1858270"/>
            <a:ext cx="816972" cy="438679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1" name="Pfeil nach rechts 110"/>
          <p:cNvSpPr/>
          <p:nvPr/>
        </p:nvSpPr>
        <p:spPr bwMode="auto">
          <a:xfrm rot="20148982">
            <a:off x="7010580" y="3260363"/>
            <a:ext cx="726423" cy="493682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12" name="Gruppieren 111"/>
          <p:cNvGrpSpPr/>
          <p:nvPr/>
        </p:nvGrpSpPr>
        <p:grpSpPr>
          <a:xfrm>
            <a:off x="4527358" y="3415679"/>
            <a:ext cx="843217" cy="832136"/>
            <a:chOff x="4136967" y="3481188"/>
            <a:chExt cx="843217" cy="832136"/>
          </a:xfrm>
        </p:grpSpPr>
        <p:pic>
          <p:nvPicPr>
            <p:cNvPr id="113" name="Picture 5" descr="C:\Users\andreas\AppData\Local\Microsoft\Windows\INetCache\IE\J8J6B7D8\Kliponius-Cardboard-box-package[1]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6967" y="3481188"/>
              <a:ext cx="843217" cy="832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4" name="Picture 3" descr="C:\Users\andreas\AppData\Local\Microsoft\Windows\INetCache\IE\Q84ANO5N\file-icon-xml[1]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1417" y="3750234"/>
              <a:ext cx="367179" cy="376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5" name="Gruppieren 114"/>
          <p:cNvGrpSpPr/>
          <p:nvPr/>
        </p:nvGrpSpPr>
        <p:grpSpPr>
          <a:xfrm>
            <a:off x="5782709" y="3511798"/>
            <a:ext cx="843217" cy="832136"/>
            <a:chOff x="4136967" y="3481188"/>
            <a:chExt cx="843217" cy="832136"/>
          </a:xfrm>
        </p:grpSpPr>
        <p:pic>
          <p:nvPicPr>
            <p:cNvPr id="116" name="Picture 5" descr="C:\Users\andreas\AppData\Local\Microsoft\Windows\INetCache\IE\J8J6B7D8\Kliponius-Cardboard-box-package[1]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6967" y="3481188"/>
              <a:ext cx="843217" cy="832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7" name="Picture 3" descr="C:\Users\andreas\AppData\Local\Microsoft\Windows\INetCache\IE\Q84ANO5N\file-icon-xml[1]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1417" y="3750234"/>
              <a:ext cx="367179" cy="376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8" name="Picture 4" descr="http://knud.aquarius.uberspace.de/wordpress/assets/2013/03/apache-web-server-logo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846" y="2510729"/>
            <a:ext cx="1202239" cy="74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02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RATING - TTML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b="1" dirty="0" smtClean="0"/>
              <a:t>Distribution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843558"/>
            <a:ext cx="8229600" cy="3888432"/>
          </a:xfrm>
        </p:spPr>
        <p:txBody>
          <a:bodyPr>
            <a:noAutofit/>
          </a:bodyPr>
          <a:lstStyle/>
          <a:p>
            <a:pPr indent="-3429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de-DE" sz="2400" dirty="0" smtClean="0"/>
              <a:t>XML Stack                        </a:t>
            </a:r>
          </a:p>
          <a:p>
            <a:pPr indent="-342900">
              <a:lnSpc>
                <a:spcPct val="2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de-DE" sz="2400" dirty="0" err="1" smtClean="0"/>
              <a:t>Conformance</a:t>
            </a:r>
            <a:r>
              <a:rPr lang="de-DE" sz="2400" b="0" dirty="0" smtClean="0"/>
              <a:t> 	</a:t>
            </a:r>
          </a:p>
          <a:p>
            <a:pPr indent="-342900">
              <a:lnSpc>
                <a:spcPct val="2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de-DE" sz="2400" dirty="0" err="1" smtClean="0"/>
              <a:t>Perspective</a:t>
            </a:r>
            <a:r>
              <a:rPr lang="de-DE" sz="2400" b="0" dirty="0" smtClean="0"/>
              <a:t> 		  </a:t>
            </a:r>
            <a:r>
              <a:rPr lang="de-DE" sz="2400" dirty="0" err="1" smtClean="0"/>
              <a:t>properous</a:t>
            </a:r>
            <a:r>
              <a:rPr lang="de-DE" sz="2400" dirty="0" smtClean="0"/>
              <a:t> </a:t>
            </a:r>
            <a:r>
              <a:rPr lang="de-DE" sz="2400" dirty="0" err="1"/>
              <a:t>future</a:t>
            </a:r>
            <a:endParaRPr lang="de-DE" sz="2400" dirty="0"/>
          </a:p>
          <a:p>
            <a:pPr marL="0" indent="0">
              <a:lnSpc>
                <a:spcPct val="250000"/>
              </a:lnSpc>
              <a:tabLst>
                <a:tab pos="2601913" algn="l"/>
              </a:tabLst>
            </a:pPr>
            <a:endParaRPr lang="de-DE" sz="2400" b="0" dirty="0"/>
          </a:p>
        </p:txBody>
      </p:sp>
      <p:pic>
        <p:nvPicPr>
          <p:cNvPr id="4" name="Picture 2" descr="C:\Users\andreas\AppData\Local\Microsoft\Windows\INetCache\IE\5LN76EW3\Gold_Star.svg[1]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536" y="1022875"/>
            <a:ext cx="314908" cy="314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andreas\AppData\Local\Microsoft\Windows\INetCache\IE\5LN76EW3\Gold_Star.svg[1]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536" y="1851416"/>
            <a:ext cx="314908" cy="314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andreas\AppData\Local\Microsoft\Windows\INetCache\IE\5LN76EW3\Gold_Star.svg[1]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003" y="1851416"/>
            <a:ext cx="314908" cy="314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17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539552" y="1347614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800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pic>
        <p:nvPicPr>
          <p:cNvPr id="8" name="Picture 3" descr="C:\Users\andreas\AppData\Local\Microsoft\Windows\INetCache\IE\Q84ANO5N\IMG_1838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3416"/>
            <a:ext cx="1219224" cy="91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470902" y="1817874"/>
            <a:ext cx="13565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err="1" smtClean="0">
                <a:solidFill>
                  <a:schemeClr val="tx2"/>
                </a:solidFill>
                <a:latin typeface="Calibri"/>
                <a:cs typeface="Calibri"/>
              </a:rPr>
              <a:t>Production</a:t>
            </a:r>
            <a:endParaRPr lang="en-US" sz="2000" b="1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pic>
        <p:nvPicPr>
          <p:cNvPr id="3074" name="Picture 2" descr="C:\Users\andreas\AppData\Local\Microsoft\Windows\INetCache\IE\Q84ANO5N\delivery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974" y="413555"/>
            <a:ext cx="1397029" cy="1044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Pfeil nach rechts 10"/>
          <p:cNvSpPr/>
          <p:nvPr/>
        </p:nvSpPr>
        <p:spPr bwMode="auto">
          <a:xfrm>
            <a:off x="1936384" y="852811"/>
            <a:ext cx="360040" cy="295627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317723" y="1772700"/>
            <a:ext cx="22073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err="1" smtClean="0">
                <a:solidFill>
                  <a:schemeClr val="tx2"/>
                </a:solidFill>
                <a:latin typeface="Calibri"/>
                <a:cs typeface="Calibri"/>
              </a:rPr>
              <a:t>Contribution</a:t>
            </a:r>
            <a:endParaRPr lang="de-DE" sz="2000" b="1" dirty="0" smtClean="0">
              <a:solidFill>
                <a:schemeClr val="tx2"/>
              </a:solidFill>
              <a:latin typeface="Calibri"/>
              <a:cs typeface="Calibri"/>
            </a:endParaRPr>
          </a:p>
          <a:p>
            <a:r>
              <a:rPr lang="de-DE" sz="2000" b="1" dirty="0" smtClean="0">
                <a:solidFill>
                  <a:schemeClr val="tx2"/>
                </a:solidFill>
                <a:latin typeface="Calibri"/>
                <a:cs typeface="Calibri"/>
              </a:rPr>
              <a:t>(</a:t>
            </a:r>
            <a:r>
              <a:rPr lang="de-DE" sz="2000" b="1" dirty="0" err="1" smtClean="0">
                <a:solidFill>
                  <a:schemeClr val="tx2"/>
                </a:solidFill>
                <a:latin typeface="Calibri"/>
                <a:cs typeface="Calibri"/>
              </a:rPr>
              <a:t>Archive,Exchange</a:t>
            </a:r>
            <a:r>
              <a:rPr lang="de-DE" sz="2000" b="1" dirty="0" smtClean="0">
                <a:solidFill>
                  <a:schemeClr val="tx2"/>
                </a:solidFill>
                <a:latin typeface="Calibri"/>
                <a:cs typeface="Calibri"/>
              </a:rPr>
              <a:t>)</a:t>
            </a:r>
            <a:endParaRPr lang="en-US" sz="2000" b="1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pic>
        <p:nvPicPr>
          <p:cNvPr id="11267" name="Picture 3" descr="C:\Users\andreas\AppData\Local\Microsoft\Windows\INetCache\IE\54KKOT1J\Cocktail_B52[1]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617" y="411510"/>
            <a:ext cx="705470" cy="121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4880951" y="1986534"/>
            <a:ext cx="13837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>
                <a:solidFill>
                  <a:schemeClr val="tx2"/>
                </a:solidFill>
                <a:latin typeface="Calibri"/>
                <a:cs typeface="Calibri"/>
              </a:rPr>
              <a:t>Embedding</a:t>
            </a:r>
            <a:endParaRPr lang="en-US" sz="2000" b="1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13" name="Pfeil nach rechts 12"/>
          <p:cNvSpPr/>
          <p:nvPr/>
        </p:nvSpPr>
        <p:spPr bwMode="auto">
          <a:xfrm>
            <a:off x="4481944" y="869960"/>
            <a:ext cx="360040" cy="295627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6649005" y="1986534"/>
            <a:ext cx="14529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>
                <a:solidFill>
                  <a:schemeClr val="tx2"/>
                </a:solidFill>
                <a:latin typeface="Calibri"/>
                <a:cs typeface="Calibri"/>
              </a:rPr>
              <a:t>Distribution</a:t>
            </a:r>
            <a:endParaRPr lang="en-US" sz="2000" b="1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15" name="Pfeil nach rechts 14"/>
          <p:cNvSpPr/>
          <p:nvPr/>
        </p:nvSpPr>
        <p:spPr bwMode="auto">
          <a:xfrm>
            <a:off x="6268517" y="811289"/>
            <a:ext cx="360040" cy="295627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6" name="Picture 3" descr="C:\Users\andreas\AppData\Local\Microsoft\Windows\INetCache\IE\54KKOT1J\antenna[1]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76256" y="531930"/>
            <a:ext cx="817201" cy="108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andreas\AppData\Local\Microsoft\Windows\INetCache\IE\54KKOT1J\red-theater-curtains[1]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979" y="2960132"/>
            <a:ext cx="2051155" cy="1224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feld 17"/>
          <p:cNvSpPr txBox="1"/>
          <p:nvPr/>
        </p:nvSpPr>
        <p:spPr>
          <a:xfrm>
            <a:off x="3948003" y="4258137"/>
            <a:ext cx="15434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err="1" smtClean="0">
                <a:solidFill>
                  <a:schemeClr val="tx2"/>
                </a:solidFill>
                <a:latin typeface="Calibri"/>
                <a:cs typeface="Calibri"/>
              </a:rPr>
              <a:t>Presentation</a:t>
            </a:r>
            <a:endParaRPr lang="en-US" sz="2000" b="1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3" name="180-Grad-Pfeil 2"/>
          <p:cNvSpPr/>
          <p:nvPr/>
        </p:nvSpPr>
        <p:spPr bwMode="auto">
          <a:xfrm rot="5400000">
            <a:off x="7157126" y="1914830"/>
            <a:ext cx="2664296" cy="1131515"/>
          </a:xfrm>
          <a:prstGeom prst="uturnArrow">
            <a:avLst>
              <a:gd name="adj1" fmla="val 25000"/>
              <a:gd name="adj2" fmla="val 18773"/>
              <a:gd name="adj3" fmla="val 25000"/>
              <a:gd name="adj4" fmla="val 43750"/>
              <a:gd name="adj5" fmla="val 75000"/>
            </a:avLst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4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Presentation</a:t>
            </a:r>
            <a:r>
              <a:rPr lang="de-DE" dirty="0" smtClean="0"/>
              <a:t> - TTML on all </a:t>
            </a:r>
            <a:r>
              <a:rPr lang="de-DE" dirty="0" err="1" smtClean="0"/>
              <a:t>devices</a:t>
            </a:r>
            <a:r>
              <a:rPr lang="de-DE" dirty="0" smtClean="0"/>
              <a:t>?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771550"/>
            <a:ext cx="5472608" cy="385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111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627534"/>
            <a:ext cx="8297862" cy="3384376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de-DE" sz="3600" dirty="0" err="1" smtClean="0"/>
              <a:t>About</a:t>
            </a:r>
            <a:r>
              <a:rPr lang="de-DE" sz="3600" dirty="0" smtClean="0"/>
              <a:t> 100 different </a:t>
            </a:r>
            <a:r>
              <a:rPr lang="de-DE" sz="3600" dirty="0" err="1" smtClean="0"/>
              <a:t>combinations</a:t>
            </a:r>
            <a:r>
              <a:rPr lang="de-DE" sz="3600" dirty="0" smtClean="0"/>
              <a:t>…</a:t>
            </a:r>
          </a:p>
          <a:p>
            <a:pPr>
              <a:lnSpc>
                <a:spcPct val="200000"/>
              </a:lnSpc>
            </a:pPr>
            <a:r>
              <a:rPr lang="de-DE" sz="3600" dirty="0" smtClean="0"/>
              <a:t>      TTML will not </a:t>
            </a:r>
            <a:r>
              <a:rPr lang="de-DE" sz="3600" dirty="0" err="1" smtClean="0"/>
              <a:t>be</a:t>
            </a:r>
            <a:r>
              <a:rPr lang="de-DE" sz="3600" dirty="0" smtClean="0"/>
              <a:t> in </a:t>
            </a:r>
            <a:r>
              <a:rPr lang="de-DE" sz="3600" dirty="0" err="1" smtClean="0"/>
              <a:t>every</a:t>
            </a:r>
            <a:r>
              <a:rPr lang="de-DE" sz="3600" dirty="0" smtClean="0"/>
              <a:t> </a:t>
            </a:r>
            <a:r>
              <a:rPr lang="de-DE" sz="3600" dirty="0" err="1" smtClean="0"/>
              <a:t>of</a:t>
            </a:r>
            <a:r>
              <a:rPr lang="de-DE" sz="3600" dirty="0" smtClean="0"/>
              <a:t> </a:t>
            </a:r>
            <a:r>
              <a:rPr lang="de-DE" sz="3600" dirty="0" err="1" smtClean="0"/>
              <a:t>them</a:t>
            </a:r>
            <a:endParaRPr lang="de-DE" sz="3600" dirty="0" smtClean="0"/>
          </a:p>
          <a:p>
            <a:pPr>
              <a:lnSpc>
                <a:spcPct val="200000"/>
              </a:lnSpc>
            </a:pPr>
            <a:r>
              <a:rPr lang="de-DE" sz="3600" dirty="0" smtClean="0"/>
              <a:t>                                                      …but in a </a:t>
            </a:r>
            <a:r>
              <a:rPr lang="de-DE" sz="3600" dirty="0" err="1" smtClean="0"/>
              <a:t>lot</a:t>
            </a:r>
            <a:r>
              <a:rPr lang="de-DE" sz="3600" dirty="0" smtClean="0"/>
              <a:t>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2726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TTML Player Implementations in HBB4ALL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6517" y="1375098"/>
            <a:ext cx="8297862" cy="3096344"/>
          </a:xfrm>
        </p:spPr>
        <p:txBody>
          <a:bodyPr/>
          <a:lstStyle/>
          <a:p>
            <a:r>
              <a:rPr lang="de-DE" dirty="0" err="1" smtClean="0"/>
              <a:t>Connected</a:t>
            </a:r>
            <a:r>
              <a:rPr lang="de-DE" dirty="0" smtClean="0"/>
              <a:t> TV Apps </a:t>
            </a:r>
          </a:p>
          <a:p>
            <a:endParaRPr lang="de-DE" dirty="0"/>
          </a:p>
          <a:p>
            <a:endParaRPr lang="de-DE" dirty="0" smtClean="0"/>
          </a:p>
          <a:p>
            <a:r>
              <a:rPr lang="de-DE" dirty="0" err="1" smtClean="0"/>
              <a:t>Plugins</a:t>
            </a:r>
            <a:r>
              <a:rPr lang="de-DE" dirty="0" smtClean="0"/>
              <a:t> Video Players</a:t>
            </a:r>
          </a:p>
          <a:p>
            <a:endParaRPr lang="de-DE" dirty="0"/>
          </a:p>
          <a:p>
            <a:endParaRPr lang="de-DE" dirty="0" smtClean="0"/>
          </a:p>
          <a:p>
            <a:r>
              <a:rPr lang="de-DE" dirty="0" smtClean="0"/>
              <a:t>Native Implementation</a:t>
            </a:r>
          </a:p>
        </p:txBody>
      </p:sp>
      <p:pic>
        <p:nvPicPr>
          <p:cNvPr id="4098" name="Picture 2" descr="https://camo.githubusercontent.com/3f3ead5def54346308bb4604debc31c039c85cb5/687474703a2f2f7777772e6a77706c617965722e636f6d2f77702d636f6e74656e742f75706c6f6164732f4a57502d4769744875622d42616e6e65722d312e706e6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383210"/>
            <a:ext cx="1728192" cy="540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videojs.com/img/logo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924436"/>
            <a:ext cx="2274360" cy="318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rbb-online.de/content/dam/rbb/rbb/logos/tv/rbb_fernsehen__weisser.jpg.jpg/rendition=rbb_fernsehen_weiss300x300.jpg.300.300.jp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272" y="799034"/>
            <a:ext cx="158417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bitbucket-assetroot.s3.amazonaws.com/c/photos/2013/Jul/19/swisstxt-avatar-1209286358-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20756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upload.wikimedia.org/wikipedia/commons/thumb/2/2b/TVC.svg/191px-TVC.svg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725" y="1040870"/>
            <a:ext cx="1819275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upload.wikimedia.org/wikipedia/commons/thumb/2/24/Samsung_Logo.svg/1280px-Samsung_Logo.svg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089" y="3795886"/>
            <a:ext cx="1645636" cy="542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802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ndreas\AppData\Local\Microsoft\Windows\INetCache\IE\5LN76EW3\apple_led_cinema_screen_by_fisshy94-d38e3o5[1]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323" y="1449542"/>
            <a:ext cx="1696665" cy="1428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TTML Player Implementations in HBB4ALL</a:t>
            </a:r>
            <a:endParaRPr lang="en-US" dirty="0"/>
          </a:p>
        </p:txBody>
      </p:sp>
      <p:pic>
        <p:nvPicPr>
          <p:cNvPr id="11" name="Picture 3" descr="C:\Users\andreas\AppData\Local\Microsoft\Windows\INetCache\IE\Q84ANO5N\file-icon-xml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66" y="1609443"/>
            <a:ext cx="1081439" cy="1109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andreas\AppData\Local\Microsoft\Windows\INetCache\IE\5LN76EW3\Logos-Browsers[1]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527629"/>
            <a:ext cx="911727" cy="9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upload.wikimedia.org/wikipedia/commons/thumb/6/61/HTML5_logo_and_wordmark.svg/2000px-HTML5_logo_and_wordmark.svg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965" y="1732036"/>
            <a:ext cx="577380" cy="577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://knud.aquarius.uberspace.de/wordpress/assets/2013/03/apache-web-server-logo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45" y="3055870"/>
            <a:ext cx="720080" cy="44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upload.wikimedia.org/wikipedia/commons/thumb/9/99/Unofficial_JavaScript_logo_2.svg/480px-Unofficial_JavaScript_logo_2.svg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8084" y="3003798"/>
            <a:ext cx="436744" cy="43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feil nach rechts 2"/>
          <p:cNvSpPr/>
          <p:nvPr/>
        </p:nvSpPr>
        <p:spPr bwMode="auto">
          <a:xfrm>
            <a:off x="1691680" y="1757617"/>
            <a:ext cx="1363757" cy="627080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152" name="Picture 8" descr="File:JSON vector logo.sv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203" y="1623287"/>
            <a:ext cx="720080" cy="72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feil nach unten 4"/>
          <p:cNvSpPr/>
          <p:nvPr/>
        </p:nvSpPr>
        <p:spPr bwMode="auto">
          <a:xfrm rot="16200000">
            <a:off x="4618593" y="1707602"/>
            <a:ext cx="502584" cy="451753"/>
          </a:xfrm>
          <a:prstGeom prst="down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Pfeil nach unten 19"/>
          <p:cNvSpPr/>
          <p:nvPr/>
        </p:nvSpPr>
        <p:spPr bwMode="auto">
          <a:xfrm rot="16200000">
            <a:off x="6492886" y="1757452"/>
            <a:ext cx="502584" cy="451753"/>
          </a:xfrm>
          <a:prstGeom prst="down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372203" y="2446487"/>
            <a:ext cx="69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 smtClean="0">
                <a:solidFill>
                  <a:schemeClr val="tx2"/>
                </a:solidFill>
                <a:latin typeface="Calibri"/>
                <a:cs typeface="Calibri"/>
              </a:rPr>
              <a:t>JSON</a:t>
            </a:r>
            <a:endParaRPr lang="en-US" sz="1800" b="1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914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0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/>
          <p:cNvGrpSpPr/>
          <p:nvPr/>
        </p:nvGrpSpPr>
        <p:grpSpPr>
          <a:xfrm>
            <a:off x="971600" y="195486"/>
            <a:ext cx="6939310" cy="4300927"/>
            <a:chOff x="971600" y="195486"/>
            <a:chExt cx="6939310" cy="430092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195486"/>
              <a:ext cx="6939310" cy="43009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feld 5"/>
            <p:cNvSpPr txBox="1"/>
            <p:nvPr/>
          </p:nvSpPr>
          <p:spPr>
            <a:xfrm>
              <a:off x="1171936" y="994760"/>
              <a:ext cx="1455848" cy="24622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Black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thunder</a:t>
              </a:r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is</a:t>
              </a:r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winning</a:t>
              </a:r>
              <a:endParaRPr lang="en-US" sz="1000" dirty="0" err="1" smtClean="0">
                <a:solidFill>
                  <a:srgbClr val="FFFF00"/>
                </a:solidFill>
                <a:latin typeface="Calibri"/>
                <a:cs typeface="Calibri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2828120" y="994760"/>
              <a:ext cx="1455848" cy="24622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Black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thunder</a:t>
              </a:r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is</a:t>
              </a:r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winning</a:t>
              </a:r>
              <a:endParaRPr lang="en-US" sz="1000" dirty="0" err="1" smtClean="0">
                <a:solidFill>
                  <a:srgbClr val="FFFF00"/>
                </a:solidFill>
                <a:latin typeface="Calibri"/>
                <a:cs typeface="Calibri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4484304" y="994760"/>
              <a:ext cx="1455848" cy="24622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Black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thunder</a:t>
              </a:r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is</a:t>
              </a:r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winning</a:t>
              </a:r>
              <a:endParaRPr lang="en-US" sz="1000" dirty="0" err="1" smtClean="0">
                <a:solidFill>
                  <a:srgbClr val="FFFF00"/>
                </a:solidFill>
                <a:latin typeface="Calibri"/>
                <a:cs typeface="Calibri"/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6228184" y="994760"/>
              <a:ext cx="1455848" cy="24622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Black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thunder</a:t>
              </a:r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is</a:t>
              </a:r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winning</a:t>
              </a:r>
              <a:endParaRPr lang="en-US" sz="1000" dirty="0" err="1" smtClean="0">
                <a:solidFill>
                  <a:srgbClr val="FFFF00"/>
                </a:solidFill>
                <a:latin typeface="Calibri"/>
                <a:cs typeface="Calibri"/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1352543" y="2099728"/>
              <a:ext cx="1455848" cy="24622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Black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thunder</a:t>
              </a:r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is</a:t>
              </a:r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winning</a:t>
              </a:r>
              <a:endParaRPr lang="en-US" sz="1000" dirty="0" err="1" smtClean="0">
                <a:solidFill>
                  <a:srgbClr val="FFFF00"/>
                </a:solidFill>
                <a:latin typeface="Calibri"/>
                <a:cs typeface="Calibri"/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2867880" y="2099728"/>
              <a:ext cx="1455848" cy="24622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Black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thunder</a:t>
              </a:r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is</a:t>
              </a:r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winning</a:t>
              </a:r>
              <a:endParaRPr lang="en-US" sz="1000" dirty="0" err="1" smtClean="0">
                <a:solidFill>
                  <a:srgbClr val="FFFF00"/>
                </a:solidFill>
                <a:latin typeface="Calibri"/>
                <a:cs typeface="Calibri"/>
              </a:endParaRP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4464627" y="2099728"/>
              <a:ext cx="1455848" cy="24622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Black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thunder</a:t>
              </a:r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is</a:t>
              </a:r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winning</a:t>
              </a:r>
              <a:endParaRPr lang="en-US" sz="1000" dirty="0" err="1" smtClean="0">
                <a:solidFill>
                  <a:srgbClr val="FFFF00"/>
                </a:solidFill>
                <a:latin typeface="Calibri"/>
                <a:cs typeface="Calibri"/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6225014" y="2099728"/>
              <a:ext cx="1455848" cy="24622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Black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thunder</a:t>
              </a:r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is</a:t>
              </a:r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winning</a:t>
              </a:r>
              <a:endParaRPr lang="en-US" sz="1000" dirty="0" err="1" smtClean="0">
                <a:solidFill>
                  <a:srgbClr val="FFFF00"/>
                </a:solidFill>
                <a:latin typeface="Calibri"/>
                <a:cs typeface="Calibri"/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1259632" y="3189625"/>
              <a:ext cx="1455848" cy="24622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Black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thunder</a:t>
              </a:r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is</a:t>
              </a:r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winning</a:t>
              </a:r>
              <a:endParaRPr lang="en-US" sz="1000" dirty="0" err="1" smtClean="0">
                <a:solidFill>
                  <a:srgbClr val="FFFF00"/>
                </a:solidFill>
                <a:latin typeface="Calibri"/>
                <a:cs typeface="Calibri"/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2867880" y="3189625"/>
              <a:ext cx="1455848" cy="24622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Black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thunder</a:t>
              </a:r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is</a:t>
              </a:r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winning</a:t>
              </a:r>
              <a:endParaRPr lang="en-US" sz="1000" dirty="0" err="1" smtClean="0">
                <a:solidFill>
                  <a:srgbClr val="FFFF00"/>
                </a:solidFill>
                <a:latin typeface="Calibri"/>
                <a:cs typeface="Calibri"/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4572000" y="3216349"/>
              <a:ext cx="1455848" cy="24622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Black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thunder</a:t>
              </a:r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is</a:t>
              </a:r>
              <a:r>
                <a:rPr lang="de-DE" sz="1000" dirty="0" smtClean="0">
                  <a:solidFill>
                    <a:srgbClr val="FFFF00"/>
                  </a:solidFill>
                  <a:latin typeface="Calibri"/>
                  <a:cs typeface="Calibri"/>
                </a:rPr>
                <a:t> </a:t>
              </a:r>
              <a:r>
                <a:rPr lang="de-DE" sz="1000" dirty="0" err="1" smtClean="0">
                  <a:solidFill>
                    <a:srgbClr val="FFFF00"/>
                  </a:solidFill>
                  <a:latin typeface="Calibri"/>
                  <a:cs typeface="Calibri"/>
                </a:rPr>
                <a:t>winning</a:t>
              </a:r>
              <a:endParaRPr lang="en-US" sz="1000" dirty="0" err="1" smtClean="0">
                <a:solidFill>
                  <a:srgbClr val="FFFF00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19" name="Textfeld 18"/>
          <p:cNvSpPr txBox="1"/>
          <p:nvPr/>
        </p:nvSpPr>
        <p:spPr>
          <a:xfrm>
            <a:off x="6228184" y="3189624"/>
            <a:ext cx="1455848" cy="24622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000" dirty="0" smtClean="0">
                <a:solidFill>
                  <a:srgbClr val="FFFF00"/>
                </a:solidFill>
                <a:latin typeface="Calibri"/>
                <a:cs typeface="Calibri"/>
              </a:rPr>
              <a:t>Black </a:t>
            </a:r>
            <a:r>
              <a:rPr lang="de-DE" sz="1000" dirty="0" err="1" smtClean="0">
                <a:solidFill>
                  <a:srgbClr val="FFFF00"/>
                </a:solidFill>
                <a:latin typeface="Calibri"/>
                <a:cs typeface="Calibri"/>
              </a:rPr>
              <a:t>thunder</a:t>
            </a:r>
            <a:r>
              <a:rPr lang="de-DE" sz="1000" dirty="0" smtClean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de-DE" sz="1000" dirty="0" err="1" smtClean="0">
                <a:solidFill>
                  <a:srgbClr val="FFFF00"/>
                </a:solidFill>
                <a:latin typeface="Calibri"/>
                <a:cs typeface="Calibri"/>
              </a:rPr>
              <a:t>is</a:t>
            </a:r>
            <a:r>
              <a:rPr lang="de-DE" sz="1000" dirty="0" smtClean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de-DE" sz="1000" dirty="0" err="1" smtClean="0">
                <a:solidFill>
                  <a:srgbClr val="FFFF00"/>
                </a:solidFill>
                <a:latin typeface="Calibri"/>
                <a:cs typeface="Calibri"/>
              </a:rPr>
              <a:t>winning</a:t>
            </a:r>
            <a:endParaRPr lang="en-US" sz="1000" dirty="0" err="1" smtClean="0">
              <a:solidFill>
                <a:srgbClr val="FFFF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2411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0687" y="339502"/>
            <a:ext cx="9001000" cy="713873"/>
          </a:xfrm>
        </p:spPr>
        <p:txBody>
          <a:bodyPr/>
          <a:lstStyle/>
          <a:p>
            <a:r>
              <a:rPr lang="de-DE" sz="2400" dirty="0" smtClean="0"/>
              <a:t>Handling </a:t>
            </a:r>
            <a:r>
              <a:rPr lang="de-DE" sz="2400" dirty="0" err="1" smtClean="0"/>
              <a:t>of</a:t>
            </a:r>
            <a:r>
              <a:rPr lang="de-DE" sz="2400" dirty="0" smtClean="0"/>
              <a:t> TTML </a:t>
            </a:r>
            <a:r>
              <a:rPr lang="de-DE" sz="2400" dirty="0" err="1" smtClean="0"/>
              <a:t>namespaces</a:t>
            </a:r>
            <a:r>
              <a:rPr lang="de-DE" sz="2400" dirty="0" smtClean="0"/>
              <a:t>  in web </a:t>
            </a:r>
            <a:r>
              <a:rPr lang="de-DE" sz="2400" dirty="0" err="1"/>
              <a:t>p</a:t>
            </a:r>
            <a:r>
              <a:rPr lang="de-DE" sz="2400" dirty="0" err="1" smtClean="0"/>
              <a:t>layers</a:t>
            </a:r>
            <a:r>
              <a:rPr lang="de-DE" sz="2400" dirty="0" smtClean="0"/>
              <a:t>  (DASH.js)</a:t>
            </a:r>
            <a:endParaRPr lang="en-US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63638"/>
            <a:ext cx="665797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79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339502"/>
            <a:ext cx="8460679" cy="713873"/>
          </a:xfrm>
        </p:spPr>
        <p:txBody>
          <a:bodyPr/>
          <a:lstStyle/>
          <a:p>
            <a:r>
              <a:rPr lang="de-DE" sz="2400" dirty="0"/>
              <a:t>Handling </a:t>
            </a:r>
            <a:r>
              <a:rPr lang="de-DE" sz="2400" dirty="0" err="1"/>
              <a:t>of</a:t>
            </a:r>
            <a:r>
              <a:rPr lang="de-DE" sz="2400" dirty="0"/>
              <a:t> TTML </a:t>
            </a:r>
            <a:r>
              <a:rPr lang="de-DE" sz="2400" dirty="0" err="1"/>
              <a:t>namespaces</a:t>
            </a:r>
            <a:r>
              <a:rPr lang="de-DE" sz="2400" dirty="0"/>
              <a:t>  in web players</a:t>
            </a:r>
            <a:r>
              <a:rPr lang="de-DE" sz="2400" dirty="0" smtClean="0"/>
              <a:t>(Video.js </a:t>
            </a:r>
            <a:r>
              <a:rPr lang="de-DE" sz="2400" dirty="0" err="1" smtClean="0"/>
              <a:t>Plugin</a:t>
            </a:r>
            <a:r>
              <a:rPr lang="de-DE" sz="2400" dirty="0" smtClean="0"/>
              <a:t>)</a:t>
            </a:r>
            <a:endParaRPr lang="en-US" sz="2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88131"/>
            <a:ext cx="743902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0071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RATING - TTML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b="1" dirty="0" err="1" smtClean="0"/>
              <a:t>Presentation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843558"/>
            <a:ext cx="8229600" cy="3888432"/>
          </a:xfrm>
        </p:spPr>
        <p:txBody>
          <a:bodyPr>
            <a:noAutofit/>
          </a:bodyPr>
          <a:lstStyle/>
          <a:p>
            <a:pPr indent="-3429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de-DE" sz="2400" dirty="0" smtClean="0"/>
              <a:t>XML Stack                        </a:t>
            </a:r>
          </a:p>
          <a:p>
            <a:pPr indent="-342900">
              <a:lnSpc>
                <a:spcPct val="2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de-DE" sz="2400" dirty="0" err="1" smtClean="0"/>
              <a:t>Conformance</a:t>
            </a:r>
            <a:r>
              <a:rPr lang="de-DE" sz="2400" b="0" dirty="0" smtClean="0"/>
              <a:t> 	</a:t>
            </a:r>
          </a:p>
          <a:p>
            <a:pPr indent="-342900">
              <a:lnSpc>
                <a:spcPct val="2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de-DE" sz="2400" dirty="0" err="1" smtClean="0"/>
              <a:t>Perspective</a:t>
            </a:r>
            <a:r>
              <a:rPr lang="de-DE" sz="2400" b="0" dirty="0" smtClean="0"/>
              <a:t> 		  </a:t>
            </a:r>
            <a:r>
              <a:rPr lang="de-DE" sz="2400" dirty="0" err="1" smtClean="0"/>
              <a:t>mixed</a:t>
            </a:r>
            <a:endParaRPr lang="de-DE" sz="2400" dirty="0"/>
          </a:p>
          <a:p>
            <a:pPr marL="0" indent="0">
              <a:lnSpc>
                <a:spcPct val="250000"/>
              </a:lnSpc>
              <a:tabLst>
                <a:tab pos="2601913" algn="l"/>
              </a:tabLst>
            </a:pPr>
            <a:endParaRPr lang="de-DE" sz="2400" b="0" dirty="0"/>
          </a:p>
        </p:txBody>
      </p:sp>
      <p:pic>
        <p:nvPicPr>
          <p:cNvPr id="7" name="Picture 2" descr="C:\Users\andreas\AppData\Local\Microsoft\Windows\INetCache\IE\5LN76EW3\Gold_Star.svg[1]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016" y="1851670"/>
            <a:ext cx="314908" cy="314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andreas\AppData\Local\Microsoft\Windows\INetCache\IE\J8J6B7D8\Emoticon_Face_Neutral_GE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170" y="915566"/>
            <a:ext cx="530600" cy="521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00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Concluding</a:t>
            </a:r>
            <a:r>
              <a:rPr lang="de-DE" dirty="0" smtClean="0"/>
              <a:t> </a:t>
            </a:r>
            <a:r>
              <a:rPr lang="de-DE" dirty="0" err="1" smtClean="0"/>
              <a:t>remarks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70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ndreas\AppData\Local\Microsoft\Windows\INetCache\IE\J8J6B7D8\WhiteCat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522" y="1341304"/>
            <a:ext cx="3182112" cy="298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566" y="2553433"/>
            <a:ext cx="942012" cy="92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524" y="2371723"/>
            <a:ext cx="942012" cy="92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C:\Users\andreas\AppData\Local\Microsoft\Windows\INetCache\IE\J8J6B7D8\magen[1]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919" y="2371723"/>
            <a:ext cx="959392" cy="71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XML Standards Size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36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 bwMode="auto">
          <a:xfrm>
            <a:off x="715109" y="1284099"/>
            <a:ext cx="3672408" cy="329539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TTML 1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Ellipse 6"/>
          <p:cNvSpPr/>
          <p:nvPr/>
        </p:nvSpPr>
        <p:spPr bwMode="auto">
          <a:xfrm>
            <a:off x="1759225" y="2896040"/>
            <a:ext cx="1584176" cy="1528209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/>
              <a:t>TTML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Profile</a:t>
            </a:r>
            <a:r>
              <a:rPr kumimoji="0" lang="de-DE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1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Standard </a:t>
            </a:r>
            <a:r>
              <a:rPr lang="de-DE" dirty="0" err="1" smtClean="0"/>
              <a:t>Convergence</a:t>
            </a:r>
            <a:endParaRPr lang="en-US" dirty="0"/>
          </a:p>
        </p:txBody>
      </p:sp>
      <p:sp>
        <p:nvSpPr>
          <p:cNvPr id="12" name="Ellipse 11"/>
          <p:cNvSpPr/>
          <p:nvPr/>
        </p:nvSpPr>
        <p:spPr bwMode="auto">
          <a:xfrm>
            <a:off x="1259632" y="1895694"/>
            <a:ext cx="1584176" cy="1528209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/>
              <a:t>TTML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Profile</a:t>
            </a:r>
            <a:r>
              <a:rPr kumimoji="0" lang="de-DE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1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Ellipse 12"/>
          <p:cNvSpPr/>
          <p:nvPr/>
        </p:nvSpPr>
        <p:spPr bwMode="auto">
          <a:xfrm>
            <a:off x="2355370" y="1895693"/>
            <a:ext cx="1584176" cy="1528209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/>
              <a:t>TTML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Profile</a:t>
            </a:r>
            <a:r>
              <a:rPr kumimoji="0" lang="de-DE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2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4932040" y="1248345"/>
            <a:ext cx="3672408" cy="329539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TTML 1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Ellipse 16"/>
          <p:cNvSpPr/>
          <p:nvPr/>
        </p:nvSpPr>
        <p:spPr bwMode="auto">
          <a:xfrm>
            <a:off x="5780213" y="2659798"/>
            <a:ext cx="1584176" cy="1528209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/>
              <a:t>TTML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Profile</a:t>
            </a:r>
            <a:r>
              <a:rPr kumimoji="0" lang="de-DE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1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Ellipse 17"/>
          <p:cNvSpPr/>
          <p:nvPr/>
        </p:nvSpPr>
        <p:spPr bwMode="auto">
          <a:xfrm>
            <a:off x="5508104" y="2121746"/>
            <a:ext cx="1584176" cy="1528209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/>
              <a:t>TTML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Profile</a:t>
            </a:r>
            <a:r>
              <a:rPr kumimoji="0" lang="de-DE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1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Ellipse 18"/>
          <p:cNvSpPr/>
          <p:nvPr/>
        </p:nvSpPr>
        <p:spPr bwMode="auto">
          <a:xfrm>
            <a:off x="5780213" y="2305649"/>
            <a:ext cx="1312067" cy="1118253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smtClean="0"/>
              <a:t>TTML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Profile</a:t>
            </a:r>
            <a:r>
              <a:rPr kumimoji="0" lang="de-DE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2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7666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222455"/>
            <a:ext cx="8297863" cy="713873"/>
          </a:xfrm>
        </p:spPr>
        <p:txBody>
          <a:bodyPr/>
          <a:lstStyle/>
          <a:p>
            <a:r>
              <a:rPr lang="de-DE" dirty="0" smtClean="0"/>
              <a:t>Standard </a:t>
            </a:r>
            <a:r>
              <a:rPr lang="de-DE" dirty="0" err="1" smtClean="0"/>
              <a:t>Convergence</a:t>
            </a:r>
            <a:endParaRPr lang="en-US" dirty="0"/>
          </a:p>
        </p:txBody>
      </p:sp>
      <p:sp>
        <p:nvSpPr>
          <p:cNvPr id="16" name="Rechteck 15"/>
          <p:cNvSpPr/>
          <p:nvPr/>
        </p:nvSpPr>
        <p:spPr bwMode="auto">
          <a:xfrm>
            <a:off x="611560" y="955446"/>
            <a:ext cx="6552728" cy="341650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TTML 2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Ellipse 16"/>
          <p:cNvSpPr/>
          <p:nvPr/>
        </p:nvSpPr>
        <p:spPr bwMode="auto">
          <a:xfrm>
            <a:off x="2123728" y="2366899"/>
            <a:ext cx="2068151" cy="1883937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/>
              <a:t>TTML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TTML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Profile</a:t>
            </a:r>
            <a:r>
              <a:rPr kumimoji="0" lang="de-DE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3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Ellipse 17"/>
          <p:cNvSpPr/>
          <p:nvPr/>
        </p:nvSpPr>
        <p:spPr bwMode="auto">
          <a:xfrm>
            <a:off x="1259632" y="1131590"/>
            <a:ext cx="2618250" cy="230425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/>
              <a:t>TTML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Profile</a:t>
            </a:r>
            <a:r>
              <a:rPr kumimoji="0" lang="de-DE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1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Ellipse 18"/>
          <p:cNvSpPr/>
          <p:nvPr/>
        </p:nvSpPr>
        <p:spPr bwMode="auto">
          <a:xfrm>
            <a:off x="2565815" y="1563638"/>
            <a:ext cx="2068150" cy="1599921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smtClean="0"/>
              <a:t>TTML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Profile</a:t>
            </a:r>
            <a:r>
              <a:rPr kumimoji="0" lang="de-DE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2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435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 bwMode="auto">
          <a:xfrm>
            <a:off x="827584" y="1059582"/>
            <a:ext cx="7272808" cy="345638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sz="3600" dirty="0"/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Professional</a:t>
            </a:r>
            <a:r>
              <a:rPr kumimoji="0" lang="de-DE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Users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Abgerundetes Rechteck 4"/>
          <p:cNvSpPr/>
          <p:nvPr/>
        </p:nvSpPr>
        <p:spPr bwMode="auto">
          <a:xfrm>
            <a:off x="6225953" y="1059582"/>
            <a:ext cx="1859834" cy="112925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400" dirty="0" smtClean="0"/>
              <a:t>Standards </a:t>
            </a:r>
            <a:r>
              <a:rPr lang="de-DE" sz="2400" dirty="0" err="1" smtClean="0"/>
              <a:t>Experts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Abgerundetes Rechteck 5"/>
          <p:cNvSpPr/>
          <p:nvPr/>
        </p:nvSpPr>
        <p:spPr bwMode="auto">
          <a:xfrm>
            <a:off x="6213579" y="2188840"/>
            <a:ext cx="1872208" cy="101789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XML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400" dirty="0" err="1" smtClean="0"/>
              <a:t>Experts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Who </a:t>
            </a:r>
            <a:r>
              <a:rPr lang="de-DE" dirty="0" err="1" smtClean="0"/>
              <a:t>uses</a:t>
            </a:r>
            <a:r>
              <a:rPr lang="de-DE" dirty="0" smtClean="0"/>
              <a:t> TTML?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8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el 1"/>
          <p:cNvSpPr>
            <a:spLocks noGrp="1"/>
          </p:cNvSpPr>
          <p:nvPr>
            <p:ph type="ctrTitle"/>
          </p:nvPr>
        </p:nvSpPr>
        <p:spPr>
          <a:xfrm>
            <a:off x="431800" y="141288"/>
            <a:ext cx="8297863" cy="1185862"/>
          </a:xfrm>
        </p:spPr>
        <p:txBody>
          <a:bodyPr/>
          <a:lstStyle/>
          <a:p>
            <a:r>
              <a:rPr lang="de-DE" dirty="0" err="1" smtClean="0">
                <a:latin typeface="Calibri" charset="0"/>
                <a:cs typeface="Calibri" charset="0"/>
              </a:rPr>
              <a:t>Thanks</a:t>
            </a:r>
            <a:r>
              <a:rPr lang="de-DE" dirty="0" smtClean="0">
                <a:latin typeface="Calibri" charset="0"/>
                <a:cs typeface="Calibri" charset="0"/>
              </a:rPr>
              <a:t> </a:t>
            </a:r>
            <a:r>
              <a:rPr lang="de-DE" dirty="0" err="1" smtClean="0">
                <a:latin typeface="Calibri" charset="0"/>
                <a:cs typeface="Calibri" charset="0"/>
              </a:rPr>
              <a:t>for</a:t>
            </a:r>
            <a:r>
              <a:rPr lang="de-DE" dirty="0" smtClean="0">
                <a:latin typeface="Calibri" charset="0"/>
                <a:cs typeface="Calibri" charset="0"/>
              </a:rPr>
              <a:t> </a:t>
            </a:r>
            <a:r>
              <a:rPr lang="de-DE" dirty="0" err="1" smtClean="0">
                <a:latin typeface="Calibri" charset="0"/>
                <a:cs typeface="Calibri" charset="0"/>
              </a:rPr>
              <a:t>your</a:t>
            </a:r>
            <a:r>
              <a:rPr lang="de-DE" dirty="0" smtClean="0">
                <a:latin typeface="Calibri" charset="0"/>
                <a:cs typeface="Calibri" charset="0"/>
              </a:rPr>
              <a:t> </a:t>
            </a:r>
            <a:r>
              <a:rPr lang="de-DE" dirty="0" err="1" smtClean="0">
                <a:latin typeface="Calibri" charset="0"/>
                <a:cs typeface="Calibri" charset="0"/>
              </a:rPr>
              <a:t>attention</a:t>
            </a:r>
            <a:r>
              <a:rPr lang="de-DE" dirty="0" smtClean="0">
                <a:latin typeface="Calibri" charset="0"/>
                <a:cs typeface="Calibri" charset="0"/>
              </a:rPr>
              <a:t>!</a:t>
            </a:r>
            <a:endParaRPr lang="de-DE" dirty="0">
              <a:latin typeface="Calibri" charset="0"/>
              <a:cs typeface="Calibri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938" y="267494"/>
            <a:ext cx="8297863" cy="713873"/>
          </a:xfrm>
        </p:spPr>
        <p:txBody>
          <a:bodyPr/>
          <a:lstStyle/>
          <a:p>
            <a:r>
              <a:rPr lang="de-DE" dirty="0" err="1" smtClean="0"/>
              <a:t>Subitles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images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r>
              <a:rPr lang="de-DE" dirty="0" smtClean="0"/>
              <a:t>…</a:t>
            </a:r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1475656" y="1275606"/>
            <a:ext cx="5334987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2"/>
                </a:solidFill>
                <a:latin typeface="Calibri"/>
                <a:cs typeface="Calibri"/>
              </a:rPr>
              <a:t>Picture Frame 1 </a:t>
            </a:r>
            <a:r>
              <a:rPr lang="de-DE" sz="2000" dirty="0" err="1" smtClean="0">
                <a:solidFill>
                  <a:schemeClr val="tx2"/>
                </a:solidFill>
                <a:latin typeface="Calibri"/>
                <a:cs typeface="Calibri"/>
              </a:rPr>
              <a:t>has</a:t>
            </a:r>
            <a:r>
              <a:rPr lang="de-DE" sz="2000" dirty="0" smtClean="0">
                <a:solidFill>
                  <a:schemeClr val="tx2"/>
                </a:solidFill>
                <a:latin typeface="Calibri"/>
                <a:cs typeface="Calibri"/>
              </a:rPr>
              <a:t> </a:t>
            </a:r>
            <a:r>
              <a:rPr lang="de-DE" sz="2000" dirty="0" err="1" smtClean="0">
                <a:solidFill>
                  <a:schemeClr val="tx2"/>
                </a:solidFill>
                <a:latin typeface="Calibri"/>
                <a:cs typeface="Calibri"/>
              </a:rPr>
              <a:t>text</a:t>
            </a:r>
            <a:r>
              <a:rPr lang="de-DE" sz="2000" dirty="0" smtClean="0">
                <a:solidFill>
                  <a:schemeClr val="tx2"/>
                </a:solidFill>
                <a:latin typeface="Calibri"/>
                <a:cs typeface="Calibri"/>
              </a:rPr>
              <a:t> "Black </a:t>
            </a:r>
            <a:r>
              <a:rPr lang="de-DE" sz="2000" dirty="0" err="1" smtClean="0">
                <a:solidFill>
                  <a:schemeClr val="tx2"/>
                </a:solidFill>
                <a:latin typeface="Calibri"/>
                <a:cs typeface="Calibri"/>
              </a:rPr>
              <a:t>thunder</a:t>
            </a:r>
            <a:r>
              <a:rPr lang="de-DE" sz="2000" dirty="0" smtClean="0">
                <a:solidFill>
                  <a:schemeClr val="tx2"/>
                </a:solidFill>
                <a:latin typeface="Calibri"/>
                <a:cs typeface="Calibri"/>
              </a:rPr>
              <a:t> […]"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2"/>
                </a:solidFill>
                <a:latin typeface="Calibri"/>
                <a:cs typeface="Calibri"/>
              </a:rPr>
              <a:t>Picture Frame 2 </a:t>
            </a:r>
            <a:r>
              <a:rPr lang="de-DE" sz="2000" dirty="0" err="1" smtClean="0">
                <a:solidFill>
                  <a:schemeClr val="tx2"/>
                </a:solidFill>
                <a:latin typeface="Calibri"/>
                <a:cs typeface="Calibri"/>
              </a:rPr>
              <a:t>has</a:t>
            </a:r>
            <a:r>
              <a:rPr lang="de-DE" sz="2000" dirty="0" smtClean="0">
                <a:solidFill>
                  <a:schemeClr val="tx2"/>
                </a:solidFill>
                <a:latin typeface="Calibri"/>
                <a:cs typeface="Calibri"/>
              </a:rPr>
              <a:t> </a:t>
            </a:r>
            <a:r>
              <a:rPr lang="de-DE" sz="2000" dirty="0" err="1" smtClean="0">
                <a:solidFill>
                  <a:schemeClr val="tx2"/>
                </a:solidFill>
                <a:latin typeface="Calibri"/>
                <a:cs typeface="Calibri"/>
              </a:rPr>
              <a:t>text</a:t>
            </a:r>
            <a:r>
              <a:rPr lang="de-DE" sz="2000" dirty="0" smtClean="0">
                <a:solidFill>
                  <a:schemeClr val="tx2"/>
                </a:solidFill>
                <a:latin typeface="Calibri"/>
                <a:cs typeface="Calibri"/>
              </a:rPr>
              <a:t> "Black </a:t>
            </a:r>
            <a:r>
              <a:rPr lang="de-DE" sz="2000" dirty="0" err="1" smtClean="0">
                <a:solidFill>
                  <a:schemeClr val="tx2"/>
                </a:solidFill>
                <a:latin typeface="Calibri"/>
                <a:cs typeface="Calibri"/>
              </a:rPr>
              <a:t>thunder</a:t>
            </a:r>
            <a:r>
              <a:rPr lang="de-DE" sz="2000" dirty="0" smtClean="0">
                <a:solidFill>
                  <a:schemeClr val="tx2"/>
                </a:solidFill>
                <a:latin typeface="Calibri"/>
                <a:cs typeface="Calibri"/>
              </a:rPr>
              <a:t> […] "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2"/>
                </a:solidFill>
                <a:latin typeface="Calibri"/>
                <a:cs typeface="Calibri"/>
              </a:rPr>
              <a:t>Picture Frame 3 </a:t>
            </a:r>
            <a:r>
              <a:rPr lang="de-DE" sz="2000" dirty="0" err="1" smtClean="0">
                <a:solidFill>
                  <a:schemeClr val="tx2"/>
                </a:solidFill>
                <a:latin typeface="Calibri"/>
                <a:cs typeface="Calibri"/>
              </a:rPr>
              <a:t>has</a:t>
            </a:r>
            <a:r>
              <a:rPr lang="de-DE" sz="2000" dirty="0" smtClean="0">
                <a:solidFill>
                  <a:schemeClr val="tx2"/>
                </a:solidFill>
                <a:latin typeface="Calibri"/>
                <a:cs typeface="Calibri"/>
              </a:rPr>
              <a:t> </a:t>
            </a:r>
            <a:r>
              <a:rPr lang="de-DE" sz="2000" dirty="0" err="1" smtClean="0">
                <a:solidFill>
                  <a:schemeClr val="tx2"/>
                </a:solidFill>
                <a:latin typeface="Calibri"/>
                <a:cs typeface="Calibri"/>
              </a:rPr>
              <a:t>text</a:t>
            </a:r>
            <a:r>
              <a:rPr lang="de-DE" sz="2000" dirty="0" smtClean="0">
                <a:solidFill>
                  <a:schemeClr val="tx2"/>
                </a:solidFill>
                <a:latin typeface="Calibri"/>
                <a:cs typeface="Calibri"/>
              </a:rPr>
              <a:t> "Black </a:t>
            </a:r>
            <a:r>
              <a:rPr lang="de-DE" sz="2000" dirty="0" err="1" smtClean="0">
                <a:solidFill>
                  <a:schemeClr val="tx2"/>
                </a:solidFill>
                <a:latin typeface="Calibri"/>
                <a:cs typeface="Calibri"/>
              </a:rPr>
              <a:t>thunder</a:t>
            </a:r>
            <a:r>
              <a:rPr lang="de-DE" sz="2000" dirty="0" smtClean="0">
                <a:solidFill>
                  <a:schemeClr val="tx2"/>
                </a:solidFill>
                <a:latin typeface="Calibri"/>
                <a:cs typeface="Calibri"/>
              </a:rPr>
              <a:t> […]"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2"/>
                </a:solidFill>
                <a:latin typeface="Calibri"/>
                <a:cs typeface="Calibri"/>
              </a:rPr>
              <a:t>Picture Frame 4 </a:t>
            </a:r>
            <a:r>
              <a:rPr lang="de-DE" sz="2000" dirty="0" err="1" smtClean="0">
                <a:solidFill>
                  <a:schemeClr val="tx2"/>
                </a:solidFill>
                <a:latin typeface="Calibri"/>
                <a:cs typeface="Calibri"/>
              </a:rPr>
              <a:t>has</a:t>
            </a:r>
            <a:r>
              <a:rPr lang="de-DE" sz="2000" dirty="0" smtClean="0">
                <a:solidFill>
                  <a:schemeClr val="tx2"/>
                </a:solidFill>
                <a:latin typeface="Calibri"/>
                <a:cs typeface="Calibri"/>
              </a:rPr>
              <a:t> </a:t>
            </a:r>
            <a:r>
              <a:rPr lang="de-DE" sz="2000" dirty="0" err="1" smtClean="0">
                <a:solidFill>
                  <a:schemeClr val="tx2"/>
                </a:solidFill>
                <a:latin typeface="Calibri"/>
                <a:cs typeface="Calibri"/>
              </a:rPr>
              <a:t>text</a:t>
            </a:r>
            <a:r>
              <a:rPr lang="de-DE" sz="2000" dirty="0" smtClean="0">
                <a:solidFill>
                  <a:schemeClr val="tx2"/>
                </a:solidFill>
                <a:latin typeface="Calibri"/>
                <a:cs typeface="Calibri"/>
              </a:rPr>
              <a:t>  "Black </a:t>
            </a:r>
            <a:r>
              <a:rPr lang="de-DE" sz="2000" dirty="0" err="1" smtClean="0">
                <a:solidFill>
                  <a:schemeClr val="tx2"/>
                </a:solidFill>
                <a:latin typeface="Calibri"/>
                <a:cs typeface="Calibri"/>
              </a:rPr>
              <a:t>thunder</a:t>
            </a:r>
            <a:r>
              <a:rPr lang="de-DE" sz="2000" dirty="0">
                <a:solidFill>
                  <a:schemeClr val="tx2"/>
                </a:solidFill>
                <a:latin typeface="Calibri"/>
                <a:cs typeface="Calibri"/>
              </a:rPr>
              <a:t> </a:t>
            </a:r>
            <a:r>
              <a:rPr lang="de-DE" sz="2000" dirty="0" smtClean="0">
                <a:solidFill>
                  <a:schemeClr val="tx2"/>
                </a:solidFill>
                <a:latin typeface="Calibri"/>
                <a:cs typeface="Calibri"/>
              </a:rPr>
              <a:t>[…]"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2"/>
                </a:solidFill>
                <a:latin typeface="Calibri"/>
                <a:cs typeface="Calibri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677420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938" y="267494"/>
            <a:ext cx="8297863" cy="713873"/>
          </a:xfrm>
        </p:spPr>
        <p:txBody>
          <a:bodyPr/>
          <a:lstStyle/>
          <a:p>
            <a:r>
              <a:rPr lang="de-DE" dirty="0" smtClean="0"/>
              <a:t>…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Images </a:t>
            </a:r>
            <a:r>
              <a:rPr lang="de-DE" dirty="0" err="1" smtClean="0"/>
              <a:t>and</a:t>
            </a:r>
            <a:r>
              <a:rPr lang="de-DE" dirty="0" smtClean="0"/>
              <a:t> XML</a:t>
            </a:r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1403648" y="1491630"/>
            <a:ext cx="64087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400" dirty="0" smtClean="0">
              <a:solidFill>
                <a:schemeClr val="tx2"/>
              </a:solidFill>
              <a:latin typeface="Calibri"/>
              <a:cs typeface="Calibri"/>
            </a:endParaRPr>
          </a:p>
          <a:p>
            <a:r>
              <a:rPr lang="en-US" sz="2400" dirty="0">
                <a:solidFill>
                  <a:srgbClr val="990000"/>
                </a:solidFill>
              </a:rPr>
              <a:t>&lt;subtitle</a:t>
            </a:r>
            <a:r>
              <a:rPr lang="en-US" sz="2400" dirty="0">
                <a:solidFill>
                  <a:srgbClr val="CC0033"/>
                </a:solidFill>
              </a:rPr>
              <a:t> color</a:t>
            </a:r>
            <a:r>
              <a:rPr lang="en-US" sz="2400" dirty="0">
                <a:solidFill>
                  <a:srgbClr val="FF8040"/>
                </a:solidFill>
              </a:rPr>
              <a:t>=</a:t>
            </a:r>
            <a:r>
              <a:rPr lang="en-US" sz="2400" dirty="0">
                <a:solidFill>
                  <a:srgbClr val="000000"/>
                </a:solidFill>
              </a:rPr>
              <a:t>"yellow"</a:t>
            </a:r>
            <a:r>
              <a:rPr lang="en-US" sz="2400" dirty="0">
                <a:solidFill>
                  <a:srgbClr val="CC0033"/>
                </a:solidFill>
              </a:rPr>
              <a:t> start</a:t>
            </a:r>
            <a:r>
              <a:rPr lang="en-US" sz="2400" dirty="0">
                <a:solidFill>
                  <a:srgbClr val="FF8040"/>
                </a:solidFill>
              </a:rPr>
              <a:t>=</a:t>
            </a:r>
            <a:r>
              <a:rPr lang="en-US" sz="2400" dirty="0">
                <a:solidFill>
                  <a:srgbClr val="000000"/>
                </a:solidFill>
              </a:rPr>
              <a:t>"1f"</a:t>
            </a:r>
            <a:r>
              <a:rPr lang="en-US" sz="2400" dirty="0">
                <a:solidFill>
                  <a:srgbClr val="CC0033"/>
                </a:solidFill>
              </a:rPr>
              <a:t> end</a:t>
            </a:r>
            <a:r>
              <a:rPr lang="en-US" sz="2400" dirty="0" smtClean="0">
                <a:solidFill>
                  <a:srgbClr val="FF8040"/>
                </a:solidFill>
              </a:rPr>
              <a:t>=</a:t>
            </a:r>
            <a:r>
              <a:rPr lang="en-US" sz="2400" dirty="0" smtClean="0">
                <a:solidFill>
                  <a:srgbClr val="000000"/>
                </a:solidFill>
              </a:rPr>
              <a:t>“12f</a:t>
            </a:r>
            <a:r>
              <a:rPr lang="en-US" sz="2400" dirty="0">
                <a:solidFill>
                  <a:srgbClr val="000000"/>
                </a:solidFill>
              </a:rPr>
              <a:t>"</a:t>
            </a:r>
            <a:r>
              <a:rPr lang="en-US" sz="2400" dirty="0">
                <a:solidFill>
                  <a:srgbClr val="990000"/>
                </a:solidFill>
              </a:rPr>
              <a:t>&gt;</a:t>
            </a:r>
            <a:r>
              <a:rPr lang="en-US" sz="2400" dirty="0">
                <a:solidFill>
                  <a:srgbClr val="000000"/>
                </a:solidFill>
              </a:rPr>
              <a:t/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    Black thunder is winning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990000"/>
                </a:solidFill>
              </a:rPr>
              <a:t>&lt;/subtitle&gt;</a:t>
            </a:r>
            <a:r>
              <a:rPr lang="en-US" sz="2400" dirty="0">
                <a:solidFill>
                  <a:srgbClr val="000000"/>
                </a:solidFill>
              </a:rPr>
              <a:t/>
            </a:r>
            <a:br>
              <a:rPr lang="en-US" sz="2400" dirty="0">
                <a:solidFill>
                  <a:srgbClr val="000000"/>
                </a:solidFill>
              </a:rPr>
            </a:br>
            <a:endParaRPr lang="en-US" sz="2400" dirty="0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0428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871" y="0"/>
            <a:ext cx="7272808" cy="756084"/>
          </a:xfrm>
        </p:spPr>
        <p:txBody>
          <a:bodyPr/>
          <a:lstStyle/>
          <a:p>
            <a:r>
              <a:rPr lang="de-DE" dirty="0" smtClean="0"/>
              <a:t>TTML = W3C </a:t>
            </a:r>
            <a:r>
              <a:rPr lang="de-DE" dirty="0" err="1" smtClean="0"/>
              <a:t>Timed</a:t>
            </a:r>
            <a:r>
              <a:rPr lang="de-DE" dirty="0" smtClean="0"/>
              <a:t> Text Markup Language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49" y="843558"/>
            <a:ext cx="4260357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4644007" y="1563638"/>
            <a:ext cx="439335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>
                <a:solidFill>
                  <a:srgbClr val="990000"/>
                </a:solidFill>
              </a:rPr>
              <a:t>&lt;p</a:t>
            </a:r>
            <a:r>
              <a:rPr lang="de-DE" sz="1800" dirty="0">
                <a:solidFill>
                  <a:srgbClr val="CC0033"/>
                </a:solidFill>
              </a:rPr>
              <a:t> </a:t>
            </a:r>
            <a:r>
              <a:rPr lang="de-DE" sz="1800" dirty="0" err="1">
                <a:solidFill>
                  <a:srgbClr val="CC0033"/>
                </a:solidFill>
              </a:rPr>
              <a:t>begin</a:t>
            </a:r>
            <a:r>
              <a:rPr lang="de-DE" sz="1800" dirty="0">
                <a:solidFill>
                  <a:srgbClr val="FF8040"/>
                </a:solidFill>
              </a:rPr>
              <a:t>=</a:t>
            </a:r>
            <a:r>
              <a:rPr lang="de-DE" sz="1800" dirty="0">
                <a:solidFill>
                  <a:srgbClr val="000000"/>
                </a:solidFill>
              </a:rPr>
              <a:t>"1s"</a:t>
            </a:r>
            <a:r>
              <a:rPr lang="de-DE" sz="1800" dirty="0">
                <a:solidFill>
                  <a:srgbClr val="CC0033"/>
                </a:solidFill>
              </a:rPr>
              <a:t> end</a:t>
            </a:r>
            <a:r>
              <a:rPr lang="de-DE" sz="1800" dirty="0">
                <a:solidFill>
                  <a:srgbClr val="FF8040"/>
                </a:solidFill>
              </a:rPr>
              <a:t>=</a:t>
            </a:r>
            <a:r>
              <a:rPr lang="de-DE" sz="1800" dirty="0">
                <a:solidFill>
                  <a:srgbClr val="000000"/>
                </a:solidFill>
              </a:rPr>
              <a:t>"2s"</a:t>
            </a:r>
            <a:r>
              <a:rPr lang="de-DE" sz="1800" dirty="0">
                <a:solidFill>
                  <a:srgbClr val="990000"/>
                </a:solidFill>
              </a:rPr>
              <a:t>&gt;</a:t>
            </a:r>
            <a:r>
              <a:rPr lang="de-DE" sz="1800" dirty="0">
                <a:solidFill>
                  <a:srgbClr val="000000"/>
                </a:solidFill>
              </a:rPr>
              <a:t/>
            </a:r>
            <a:br>
              <a:rPr lang="de-DE" sz="1800" dirty="0">
                <a:solidFill>
                  <a:srgbClr val="000000"/>
                </a:solidFill>
              </a:rPr>
            </a:br>
            <a:r>
              <a:rPr lang="de-DE" sz="1800" dirty="0">
                <a:solidFill>
                  <a:srgbClr val="000000"/>
                </a:solidFill>
              </a:rPr>
              <a:t>    </a:t>
            </a:r>
            <a:r>
              <a:rPr lang="de-DE" sz="1800" dirty="0">
                <a:solidFill>
                  <a:srgbClr val="990000"/>
                </a:solidFill>
              </a:rPr>
              <a:t>&lt;span</a:t>
            </a:r>
            <a:r>
              <a:rPr lang="de-DE" sz="1800" dirty="0">
                <a:solidFill>
                  <a:srgbClr val="CC0033"/>
                </a:solidFill>
              </a:rPr>
              <a:t> </a:t>
            </a:r>
            <a:r>
              <a:rPr lang="de-DE" sz="1800" dirty="0" err="1">
                <a:solidFill>
                  <a:srgbClr val="CC0033"/>
                </a:solidFill>
              </a:rPr>
              <a:t>color</a:t>
            </a:r>
            <a:r>
              <a:rPr lang="de-DE" sz="1800" dirty="0">
                <a:solidFill>
                  <a:srgbClr val="FF8040"/>
                </a:solidFill>
              </a:rPr>
              <a:t>=</a:t>
            </a:r>
            <a:r>
              <a:rPr lang="de-DE" sz="1800" dirty="0">
                <a:solidFill>
                  <a:srgbClr val="000000"/>
                </a:solidFill>
              </a:rPr>
              <a:t>"</a:t>
            </a:r>
            <a:r>
              <a:rPr lang="de-DE" sz="1800" dirty="0" err="1">
                <a:solidFill>
                  <a:srgbClr val="000000"/>
                </a:solidFill>
              </a:rPr>
              <a:t>yellow</a:t>
            </a:r>
            <a:r>
              <a:rPr lang="de-DE" sz="1800" dirty="0">
                <a:solidFill>
                  <a:srgbClr val="000000"/>
                </a:solidFill>
              </a:rPr>
              <a:t>"</a:t>
            </a:r>
            <a:r>
              <a:rPr lang="de-DE" sz="1800" dirty="0">
                <a:solidFill>
                  <a:srgbClr val="CC0033"/>
                </a:solidFill>
              </a:rPr>
              <a:t> </a:t>
            </a:r>
            <a:r>
              <a:rPr lang="de-DE" sz="1800" dirty="0">
                <a:solidFill>
                  <a:srgbClr val="FF0000"/>
                </a:solidFill>
              </a:rPr>
              <a:t>… &gt;</a:t>
            </a:r>
            <a:r>
              <a:rPr lang="de-DE" sz="1800" dirty="0">
                <a:solidFill>
                  <a:srgbClr val="000000"/>
                </a:solidFill>
              </a:rPr>
              <a:t/>
            </a:r>
            <a:br>
              <a:rPr lang="de-DE" sz="1800" dirty="0">
                <a:solidFill>
                  <a:srgbClr val="000000"/>
                </a:solidFill>
              </a:rPr>
            </a:br>
            <a:r>
              <a:rPr lang="de-DE" sz="1800" dirty="0" smtClean="0">
                <a:solidFill>
                  <a:srgbClr val="000000"/>
                </a:solidFill>
              </a:rPr>
              <a:t>	Nein, und </a:t>
            </a:r>
            <a:r>
              <a:rPr lang="de-DE" sz="1800" dirty="0">
                <a:solidFill>
                  <a:srgbClr val="000000"/>
                </a:solidFill>
              </a:rPr>
              <a:t>wir waren eine</a:t>
            </a:r>
            <a:br>
              <a:rPr lang="de-DE" sz="1800" dirty="0">
                <a:solidFill>
                  <a:srgbClr val="000000"/>
                </a:solidFill>
              </a:rPr>
            </a:br>
            <a:r>
              <a:rPr lang="de-DE" sz="1800" dirty="0">
                <a:solidFill>
                  <a:srgbClr val="000000"/>
                </a:solidFill>
              </a:rPr>
              <a:t>    </a:t>
            </a:r>
            <a:r>
              <a:rPr lang="de-DE" sz="1800" dirty="0">
                <a:solidFill>
                  <a:srgbClr val="990000"/>
                </a:solidFill>
              </a:rPr>
              <a:t>&lt;/span&gt;</a:t>
            </a:r>
            <a:r>
              <a:rPr lang="de-DE" sz="1800" dirty="0">
                <a:solidFill>
                  <a:srgbClr val="000000"/>
                </a:solidFill>
              </a:rPr>
              <a:t/>
            </a:r>
            <a:br>
              <a:rPr lang="de-DE" sz="1800" dirty="0">
                <a:solidFill>
                  <a:srgbClr val="000000"/>
                </a:solidFill>
              </a:rPr>
            </a:br>
            <a:r>
              <a:rPr lang="de-DE" sz="1800" dirty="0">
                <a:solidFill>
                  <a:srgbClr val="000000"/>
                </a:solidFill>
              </a:rPr>
              <a:t>    </a:t>
            </a:r>
            <a:r>
              <a:rPr lang="de-DE" sz="1800" dirty="0">
                <a:solidFill>
                  <a:srgbClr val="990000"/>
                </a:solidFill>
              </a:rPr>
              <a:t>&lt;</a:t>
            </a:r>
            <a:r>
              <a:rPr lang="de-DE" sz="1800" dirty="0" err="1">
                <a:solidFill>
                  <a:srgbClr val="990000"/>
                </a:solidFill>
              </a:rPr>
              <a:t>br</a:t>
            </a:r>
            <a:r>
              <a:rPr lang="de-DE" sz="1800" dirty="0">
                <a:solidFill>
                  <a:srgbClr val="CC0033"/>
                </a:solidFill>
              </a:rPr>
              <a:t> </a:t>
            </a:r>
            <a:r>
              <a:rPr lang="de-DE" sz="1800" dirty="0">
                <a:solidFill>
                  <a:srgbClr val="990000"/>
                </a:solidFill>
              </a:rPr>
              <a:t>/&gt;</a:t>
            </a:r>
            <a:r>
              <a:rPr lang="de-DE" sz="1800" dirty="0">
                <a:solidFill>
                  <a:srgbClr val="000000"/>
                </a:solidFill>
              </a:rPr>
              <a:t/>
            </a:r>
            <a:br>
              <a:rPr lang="de-DE" sz="1800" dirty="0">
                <a:solidFill>
                  <a:srgbClr val="000000"/>
                </a:solidFill>
              </a:rPr>
            </a:br>
            <a:r>
              <a:rPr lang="de-DE" sz="1800" dirty="0">
                <a:solidFill>
                  <a:srgbClr val="000000"/>
                </a:solidFill>
              </a:rPr>
              <a:t>    </a:t>
            </a:r>
            <a:r>
              <a:rPr lang="de-DE" sz="1800" dirty="0">
                <a:solidFill>
                  <a:srgbClr val="990000"/>
                </a:solidFill>
              </a:rPr>
              <a:t>&lt;span&gt;</a:t>
            </a:r>
            <a:r>
              <a:rPr lang="de-DE" sz="1800" dirty="0">
                <a:solidFill>
                  <a:srgbClr val="000000"/>
                </a:solidFill>
              </a:rPr>
              <a:t/>
            </a:r>
            <a:br>
              <a:rPr lang="de-DE" sz="1800" dirty="0">
                <a:solidFill>
                  <a:srgbClr val="000000"/>
                </a:solidFill>
              </a:rPr>
            </a:br>
            <a:r>
              <a:rPr lang="de-DE" sz="1800" dirty="0">
                <a:solidFill>
                  <a:srgbClr val="000000"/>
                </a:solidFill>
              </a:rPr>
              <a:t>        von den ersten am </a:t>
            </a:r>
            <a:r>
              <a:rPr lang="de-DE" sz="1800" dirty="0" err="1">
                <a:solidFill>
                  <a:srgbClr val="000000"/>
                </a:solidFill>
              </a:rPr>
              <a:t>Kreuzeck</a:t>
            </a:r>
            <a:r>
              <a:rPr lang="de-DE" sz="1800" dirty="0">
                <a:solidFill>
                  <a:srgbClr val="000000"/>
                </a:solidFill>
              </a:rPr>
              <a:t> unten.</a:t>
            </a:r>
            <a:br>
              <a:rPr lang="de-DE" sz="1800" dirty="0">
                <a:solidFill>
                  <a:srgbClr val="000000"/>
                </a:solidFill>
              </a:rPr>
            </a:br>
            <a:r>
              <a:rPr lang="de-DE" sz="1800" dirty="0">
                <a:solidFill>
                  <a:srgbClr val="000000"/>
                </a:solidFill>
              </a:rPr>
              <a:t>    </a:t>
            </a:r>
            <a:r>
              <a:rPr lang="de-DE" sz="1800" dirty="0">
                <a:solidFill>
                  <a:srgbClr val="990000"/>
                </a:solidFill>
              </a:rPr>
              <a:t>&lt;/span&gt;</a:t>
            </a:r>
            <a:r>
              <a:rPr lang="de-DE" sz="1800" dirty="0">
                <a:solidFill>
                  <a:srgbClr val="000000"/>
                </a:solidFill>
              </a:rPr>
              <a:t/>
            </a:r>
            <a:br>
              <a:rPr lang="de-DE" sz="1800" dirty="0">
                <a:solidFill>
                  <a:srgbClr val="000000"/>
                </a:solidFill>
              </a:rPr>
            </a:br>
            <a:r>
              <a:rPr lang="de-DE" sz="1800" dirty="0">
                <a:solidFill>
                  <a:srgbClr val="990000"/>
                </a:solidFill>
              </a:rPr>
              <a:t>&lt;/p&gt;</a:t>
            </a:r>
            <a:endParaRPr lang="en-US" sz="1800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6579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66285" y="195486"/>
            <a:ext cx="8297863" cy="713873"/>
          </a:xfrm>
        </p:spPr>
        <p:txBody>
          <a:bodyPr/>
          <a:lstStyle/>
          <a:p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TTML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broadcast</a:t>
            </a:r>
            <a:endParaRPr lang="en-US" dirty="0"/>
          </a:p>
        </p:txBody>
      </p:sp>
      <p:sp>
        <p:nvSpPr>
          <p:cNvPr id="9" name="Rechteck 8"/>
          <p:cNvSpPr/>
          <p:nvPr/>
        </p:nvSpPr>
        <p:spPr bwMode="auto">
          <a:xfrm>
            <a:off x="3599892" y="1936567"/>
            <a:ext cx="914400" cy="914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dirty="0" smtClean="0"/>
              <a:t>Step2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2051720" y="1936567"/>
            <a:ext cx="914400" cy="914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/>
              <a:t>Step1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5076056" y="1936567"/>
            <a:ext cx="914400" cy="9144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dirty="0" smtClean="0"/>
              <a:t>Step3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6552220" y="1936567"/>
            <a:ext cx="914400" cy="914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dirty="0" smtClean="0">
                <a:solidFill>
                  <a:schemeClr val="bg1"/>
                </a:solidFill>
              </a:rPr>
              <a:t>Step4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8028384" y="1923677"/>
            <a:ext cx="914400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dirty="0" smtClean="0">
                <a:solidFill>
                  <a:schemeClr val="bg1"/>
                </a:solidFill>
              </a:rPr>
              <a:t>Step5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251520" y="2180243"/>
            <a:ext cx="1445460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2400" dirty="0" smtClean="0"/>
              <a:t>Workflow</a:t>
            </a:r>
            <a:endParaRPr lang="en-US" sz="2400" dirty="0" err="1" smtClean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22" name="Pfeil nach rechts 21"/>
          <p:cNvSpPr/>
          <p:nvPr/>
        </p:nvSpPr>
        <p:spPr bwMode="auto">
          <a:xfrm>
            <a:off x="3131840" y="2276819"/>
            <a:ext cx="360040" cy="334890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Pfeil nach rechts 27"/>
          <p:cNvSpPr/>
          <p:nvPr/>
        </p:nvSpPr>
        <p:spPr bwMode="auto">
          <a:xfrm>
            <a:off x="4644008" y="2258676"/>
            <a:ext cx="360040" cy="334890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Pfeil nach rechts 28"/>
          <p:cNvSpPr/>
          <p:nvPr/>
        </p:nvSpPr>
        <p:spPr bwMode="auto">
          <a:xfrm>
            <a:off x="6084168" y="2258676"/>
            <a:ext cx="360040" cy="334890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Pfeil nach rechts 29"/>
          <p:cNvSpPr/>
          <p:nvPr/>
        </p:nvSpPr>
        <p:spPr bwMode="auto">
          <a:xfrm>
            <a:off x="7596336" y="2243631"/>
            <a:ext cx="360040" cy="334890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63646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08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21" grpId="0" animBg="1"/>
      <p:bldP spid="22" grpId="0" animBg="1"/>
      <p:bldP spid="28" grpId="0" animBg="1"/>
      <p:bldP spid="29" grpId="0" animBg="1"/>
      <p:bldP spid="30" grpId="0" animBg="1"/>
    </p:bldLst>
  </p:timing>
</p:sld>
</file>

<file path=ppt/theme/theme1.xml><?xml version="1.0" encoding="utf-8"?>
<a:theme xmlns:a="http://schemas.openxmlformats.org/drawingml/2006/main" name="IRT_16x9 Vorlage-weiss">
  <a:themeElements>
    <a:clrScheme name="Benutzerdefiniert 12">
      <a:dk1>
        <a:srgbClr val="505050"/>
      </a:dk1>
      <a:lt1>
        <a:srgbClr val="FFFFFF"/>
      </a:lt1>
      <a:dk2>
        <a:srgbClr val="636463"/>
      </a:dk2>
      <a:lt2>
        <a:srgbClr val="BEBEBE"/>
      </a:lt2>
      <a:accent1>
        <a:srgbClr val="0F437A"/>
      </a:accent1>
      <a:accent2>
        <a:srgbClr val="B90F26"/>
      </a:accent2>
      <a:accent3>
        <a:srgbClr val="459E36"/>
      </a:accent3>
      <a:accent4>
        <a:srgbClr val="0092D2"/>
      </a:accent4>
      <a:accent5>
        <a:srgbClr val="AAB0BE"/>
      </a:accent5>
      <a:accent6>
        <a:srgbClr val="627C9B"/>
      </a:accent6>
      <a:hlink>
        <a:srgbClr val="404040"/>
      </a:hlink>
      <a:folHlink>
        <a:srgbClr val="40404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FF"/>
        </a:solidFill>
        <a:ln w="28575" cap="flat" cmpd="sng" algn="ctr">
          <a:solidFill>
            <a:srgbClr val="636463"/>
          </a:solidFill>
          <a:prstDash val="solid"/>
          <a:round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bg2"/>
        </a:solidFill>
        <a:ln w="28575" cap="flat" cmpd="sng" algn="ctr">
          <a:solidFill>
            <a:srgbClr val="636463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>
          <a:defRPr sz="1800" dirty="0" err="1" smtClean="0">
            <a:solidFill>
              <a:schemeClr val="tx2"/>
            </a:solidFill>
            <a:latin typeface="Calibri"/>
            <a:cs typeface="Calibri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C009D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4AACC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14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C009D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F4AACC"/>
        </a:accent5>
        <a:accent6>
          <a:srgbClr val="D4D4D4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1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C009D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F4AACC"/>
        </a:accent5>
        <a:accent6>
          <a:srgbClr val="D4D4D4"/>
        </a:accent6>
        <a:hlink>
          <a:srgbClr val="FF79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1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C009D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F4AACC"/>
        </a:accent5>
        <a:accent6>
          <a:srgbClr val="D4D4D4"/>
        </a:accent6>
        <a:hlink>
          <a:srgbClr val="FF7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IRT_16x9 Vorlage-weiss</Template>
  <TotalTime>0</TotalTime>
  <Words>880</Words>
  <Application>Microsoft Office PowerPoint</Application>
  <PresentationFormat>Bildschirmpräsentation (16:9)</PresentationFormat>
  <Paragraphs>359</Paragraphs>
  <Slides>58</Slides>
  <Notes>54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58</vt:i4>
      </vt:variant>
    </vt:vector>
  </HeadingPairs>
  <TitlesOfParts>
    <vt:vector size="59" baseType="lpstr">
      <vt:lpstr>IRT_16x9 Vorlage-weiss</vt:lpstr>
      <vt:lpstr>XML in the air – Changing subtitle workflows with TTML </vt:lpstr>
      <vt:lpstr>PowerPoint-Präsentation</vt:lpstr>
      <vt:lpstr>PowerPoint-Präsentation</vt:lpstr>
      <vt:lpstr>PowerPoint-Präsentation</vt:lpstr>
      <vt:lpstr>PowerPoint-Präsentation</vt:lpstr>
      <vt:lpstr>Subitles are images and text…</vt:lpstr>
      <vt:lpstr>…and could be Images and XML</vt:lpstr>
      <vt:lpstr>TTML = W3C Timed Text Markup Language</vt:lpstr>
      <vt:lpstr>Use of TTML for broadcast</vt:lpstr>
      <vt:lpstr>PowerPoint-Präsentation</vt:lpstr>
      <vt:lpstr>PowerPoint-Präsentation</vt:lpstr>
      <vt:lpstr>PowerPoint-Präsentation</vt:lpstr>
      <vt:lpstr>Current subtitle preparation systems</vt:lpstr>
      <vt:lpstr>Native TTML editing</vt:lpstr>
      <vt:lpstr>Automatic production of subtitles</vt:lpstr>
      <vt:lpstr>RATING - TTML and PRODUCTION</vt:lpstr>
      <vt:lpstr>PowerPoint-Präsentation</vt:lpstr>
      <vt:lpstr>Subtitle Contribution</vt:lpstr>
      <vt:lpstr>Subtitle Exchange format EBU STL (Binary)</vt:lpstr>
      <vt:lpstr>EBU STL – "Byte Layout"</vt:lpstr>
      <vt:lpstr>EBU-STL ist popular</vt:lpstr>
      <vt:lpstr>Users are creative…</vt:lpstr>
      <vt:lpstr>…TTML gives creativity some structure….</vt:lpstr>
      <vt:lpstr>PowerPoint-Präsentation</vt:lpstr>
      <vt:lpstr>TTML variations – TTML timing</vt:lpstr>
      <vt:lpstr>Variation to express timing</vt:lpstr>
      <vt:lpstr>PowerPoint-Präsentation</vt:lpstr>
      <vt:lpstr>TTML Implementation -  Subitle Conversion Framework</vt:lpstr>
      <vt:lpstr>UTMS – Subtitle Management -  BaseX &amp; BaseX</vt:lpstr>
      <vt:lpstr>Use of the XML Stack </vt:lpstr>
      <vt:lpstr>PowerPoint-Präsentation</vt:lpstr>
      <vt:lpstr>RATING - TTML and Contribution</vt:lpstr>
      <vt:lpstr>PowerPoint-Präsentation</vt:lpstr>
      <vt:lpstr>HD-SDI – Serial Digital Interface for High Definition</vt:lpstr>
      <vt:lpstr>Ancillary Data in SDI</vt:lpstr>
      <vt:lpstr>PowerPoint-Präsentation</vt:lpstr>
      <vt:lpstr>RATING - TTML and Embedding</vt:lpstr>
      <vt:lpstr>PowerPoint-Präsentation</vt:lpstr>
      <vt:lpstr>Distribution Broadcast</vt:lpstr>
      <vt:lpstr>Distribution for Broadcast – TTML in MPEG TS</vt:lpstr>
      <vt:lpstr>Distribute for Internet – TTML for VoD</vt:lpstr>
      <vt:lpstr>TTML for VoD -  Subitle Conversion Framework</vt:lpstr>
      <vt:lpstr>TTML for Live Streaming</vt:lpstr>
      <vt:lpstr>RATING - TTML and Distribution</vt:lpstr>
      <vt:lpstr>PowerPoint-Präsentation</vt:lpstr>
      <vt:lpstr>Presentation - TTML on all devices?</vt:lpstr>
      <vt:lpstr>PowerPoint-Präsentation</vt:lpstr>
      <vt:lpstr>TTML Player Implementations in HBB4ALL</vt:lpstr>
      <vt:lpstr>TTML Player Implementations in HBB4ALL</vt:lpstr>
      <vt:lpstr>Handling of TTML namespaces  in web players  (DASH.js)</vt:lpstr>
      <vt:lpstr>Handling of TTML namespaces  in web players(Video.js Plugin)</vt:lpstr>
      <vt:lpstr>RATING - TTML and Presentation</vt:lpstr>
      <vt:lpstr>Concluding remarks</vt:lpstr>
      <vt:lpstr>XML Standards Size</vt:lpstr>
      <vt:lpstr>Standard Convergence</vt:lpstr>
      <vt:lpstr>Standard Convergence</vt:lpstr>
      <vt:lpstr>Who uses TTML?</vt:lpstr>
      <vt:lpstr>Thanks for your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Präsentationstitel</dc:title>
  <dc:creator>ATai</dc:creator>
  <cp:lastModifiedBy>andreas</cp:lastModifiedBy>
  <cp:revision>753</cp:revision>
  <cp:lastPrinted>2015-01-27T11:35:41Z</cp:lastPrinted>
  <dcterms:created xsi:type="dcterms:W3CDTF">2016-05-20T08:03:08Z</dcterms:created>
  <dcterms:modified xsi:type="dcterms:W3CDTF">2016-09-08T18:31:14Z</dcterms:modified>
</cp:coreProperties>
</file>