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4">
  <p:sldMasterIdLst>
    <p:sldMasterId id="2147483648" r:id="rId1"/>
    <p:sldMasterId id="2147483660" r:id="rId2"/>
  </p:sldMasterIdLst>
  <p:notesMasterIdLst>
    <p:notesMasterId r:id="rId33"/>
  </p:notesMasterIdLst>
  <p:sldIdLst>
    <p:sldId id="256" r:id="rId3"/>
    <p:sldId id="277" r:id="rId4"/>
    <p:sldId id="307" r:id="rId5"/>
    <p:sldId id="405" r:id="rId6"/>
    <p:sldId id="390" r:id="rId7"/>
    <p:sldId id="399" r:id="rId8"/>
    <p:sldId id="395" r:id="rId9"/>
    <p:sldId id="393" r:id="rId10"/>
    <p:sldId id="394" r:id="rId11"/>
    <p:sldId id="396" r:id="rId12"/>
    <p:sldId id="397" r:id="rId13"/>
    <p:sldId id="398" r:id="rId14"/>
    <p:sldId id="413" r:id="rId15"/>
    <p:sldId id="391" r:id="rId16"/>
    <p:sldId id="401" r:id="rId17"/>
    <p:sldId id="402" r:id="rId18"/>
    <p:sldId id="403" r:id="rId19"/>
    <p:sldId id="404" r:id="rId20"/>
    <p:sldId id="406" r:id="rId21"/>
    <p:sldId id="407" r:id="rId22"/>
    <p:sldId id="408" r:id="rId23"/>
    <p:sldId id="414" r:id="rId24"/>
    <p:sldId id="412" r:id="rId25"/>
    <p:sldId id="389" r:id="rId26"/>
    <p:sldId id="409" r:id="rId27"/>
    <p:sldId id="410" r:id="rId28"/>
    <p:sldId id="415" r:id="rId29"/>
    <p:sldId id="319" r:id="rId30"/>
    <p:sldId id="411" r:id="rId31"/>
    <p:sldId id="386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B3B3"/>
    <a:srgbClr val="0066FF"/>
    <a:srgbClr val="99FFCC"/>
    <a:srgbClr val="B2B2B2"/>
    <a:srgbClr val="FF0000"/>
    <a:srgbClr val="0000FF"/>
    <a:srgbClr val="FFDDDD"/>
    <a:srgbClr val="3F3FFF"/>
    <a:srgbClr val="DCE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598" autoAdjust="0"/>
    <p:restoredTop sz="94647" autoAdjust="0"/>
  </p:normalViewPr>
  <p:slideViewPr>
    <p:cSldViewPr>
      <p:cViewPr>
        <p:scale>
          <a:sx n="78" d="100"/>
          <a:sy n="78" d="100"/>
        </p:scale>
        <p:origin x="-989" y="-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981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rebuchet MS" panose="020B0603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rebuchet MS" panose="020B0603020202020204" pitchFamily="34" charset="0"/>
              </a:defRPr>
            </a:lvl1pPr>
          </a:lstStyle>
          <a:p>
            <a:fld id="{8E2E29A7-DF1D-4873-ABD8-685FD91AF8C5}" type="datetimeFigureOut">
              <a:rPr lang="en-GB" smtClean="0"/>
              <a:pPr/>
              <a:t>08/08/2016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rebuchet MS" panose="020B0603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rebuchet MS" panose="020B0603020202020204" pitchFamily="34" charset="0"/>
              </a:defRPr>
            </a:lvl1pPr>
          </a:lstStyle>
          <a:p>
            <a:fld id="{0873848B-2187-495D-BFFD-F4C2105122B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5184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pPr/>
              <a:t>‹#›</a:t>
            </a:fld>
            <a:r>
              <a:rPr lang="en-GB" dirty="0" smtClean="0"/>
              <a:t>/30</a:t>
            </a:r>
          </a:p>
        </p:txBody>
      </p:sp>
    </p:spTree>
    <p:extLst>
      <p:ext uri="{BB962C8B-B14F-4D97-AF65-F5344CB8AC3E}">
        <p14:creationId xmlns:p14="http://schemas.microsoft.com/office/powerpoint/2010/main" val="12750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9007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3254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AC87-8635-452A-83C7-F6EA05B6E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02256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AC87-8635-452A-83C7-F6EA05B6E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072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AC87-8635-452A-83C7-F6EA05B6E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2476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AC87-8635-452A-83C7-F6EA05B6E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09486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AC87-8635-452A-83C7-F6EA05B6E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54129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16216" y="6021288"/>
            <a:ext cx="2133600" cy="365125"/>
          </a:xfrm>
        </p:spPr>
        <p:txBody>
          <a:bodyPr/>
          <a:lstStyle>
            <a:lvl1pPr algn="r">
              <a:defRPr sz="1000">
                <a:latin typeface="Trebuchet MS" panose="020B0603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>
                <a:latin typeface="Trebuchet MS" panose="020B0603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latin typeface="Trebuchet MS" panose="020B0603020202020204" pitchFamily="34" charset="0"/>
              </a:defRPr>
            </a:lvl1pPr>
          </a:lstStyle>
          <a:p>
            <a:fld id="{8444AC87-8635-452A-83C7-F6EA05B6E76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98521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AC87-8635-452A-83C7-F6EA05B6E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15589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AC87-8635-452A-83C7-F6EA05B6E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265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fld id="{A5BE51D5-4522-4288-B15E-21E8A4B3052D}" type="slidenum">
              <a:rPr lang="en-GB" smtClean="0"/>
              <a:pPr/>
              <a:t>‹#›</a:t>
            </a:fld>
            <a:r>
              <a:rPr lang="en-GB" dirty="0" smtClean="0"/>
              <a:t>/30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88730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AC87-8635-452A-83C7-F6EA05B6E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2983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AC87-8635-452A-83C7-F6EA05B6E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37167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4AC87-8635-452A-83C7-F6EA05B6E7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5705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309320"/>
            <a:ext cx="2133600" cy="221109"/>
          </a:xfrm>
          <a:prstGeom prst="rect">
            <a:avLst/>
          </a:prstGeom>
        </p:spPr>
        <p:txBody>
          <a:bodyPr tIns="0" bIns="0"/>
          <a:lstStyle>
            <a:lvl1pPr algn="r">
              <a:defRPr sz="1000"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25344"/>
            <a:ext cx="2133600" cy="196131"/>
          </a:xfrm>
        </p:spPr>
        <p:txBody>
          <a:bodyPr/>
          <a:lstStyle/>
          <a:p>
            <a:fld id="{A5BE51D5-4522-4288-B15E-21E8A4B305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7274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40511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5351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pPr/>
              <a:t>‹#›</a:t>
            </a:fld>
            <a:r>
              <a:rPr lang="en-GB" dirty="0" smtClean="0"/>
              <a:t>/30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59540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pPr/>
              <a:t>‹#›</a:t>
            </a:fld>
            <a:r>
              <a:rPr lang="en-GB" dirty="0" smtClean="0"/>
              <a:t>/30</a:t>
            </a:r>
          </a:p>
        </p:txBody>
      </p:sp>
    </p:spTree>
    <p:extLst>
      <p:ext uri="{BB962C8B-B14F-4D97-AF65-F5344CB8AC3E}">
        <p14:creationId xmlns:p14="http://schemas.microsoft.com/office/powerpoint/2010/main" val="2955578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8483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8203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</a:defRPr>
            </a:lvl1pPr>
          </a:lstStyle>
          <a:p>
            <a:fld id="{A5ABA67D-DAE3-4F60-9E0C-BAB93AF4225F}" type="slidenum">
              <a:rPr lang="en-GB" smtClean="0"/>
              <a:pPr/>
              <a:t>‹#›</a:t>
            </a:fld>
            <a:r>
              <a:rPr lang="en-GB" dirty="0" smtClean="0"/>
              <a:t>/30</a:t>
            </a:r>
            <a:endParaRPr lang="en-GB" dirty="0"/>
          </a:p>
        </p:txBody>
      </p:sp>
      <p:pic>
        <p:nvPicPr>
          <p:cNvPr id="1026" name="Picture 2" descr="C:\Users\jwl\workspace\SaxonCEMaster\tests\jwlR-logo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385880"/>
            <a:ext cx="609229" cy="289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2987824" y="6385880"/>
            <a:ext cx="324036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smtClean="0"/>
              <a:t>Balisage 2016 - John </a:t>
            </a:r>
            <a:r>
              <a:rPr lang="en-GB" dirty="0" smtClean="0"/>
              <a:t>Lumley - 5</a:t>
            </a:r>
            <a:r>
              <a:rPr lang="en-GB" baseline="30000" dirty="0" smtClean="0"/>
              <a:t>th</a:t>
            </a:r>
            <a:r>
              <a:rPr lang="en-GB" dirty="0" smtClean="0"/>
              <a:t> </a:t>
            </a:r>
            <a:r>
              <a:rPr lang="en-GB" dirty="0" smtClean="0"/>
              <a:t>August, </a:t>
            </a:r>
            <a:r>
              <a:rPr lang="en-GB" dirty="0" smtClean="0"/>
              <a:t>2016</a:t>
            </a:r>
            <a:br>
              <a:rPr lang="en-GB" dirty="0" smtClean="0"/>
            </a:br>
            <a:r>
              <a:rPr lang="en-GB" dirty="0" smtClean="0"/>
              <a:t>Copyright</a:t>
            </a:r>
            <a:r>
              <a:rPr lang="en-GB" baseline="0" dirty="0" smtClean="0"/>
              <a:t> © </a:t>
            </a:r>
            <a:r>
              <a:rPr lang="en-GB" baseline="0" dirty="0" err="1" smtClean="0"/>
              <a:t>jwLResearch</a:t>
            </a:r>
            <a:r>
              <a:rPr lang="en-GB" baseline="0" dirty="0" smtClean="0"/>
              <a:t> Ltd. 2016. All rights reserved.</a:t>
            </a:r>
            <a:endParaRPr lang="en-GB" dirty="0"/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6348765" y="5948704"/>
            <a:ext cx="2133600" cy="30365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pic>
        <p:nvPicPr>
          <p:cNvPr id="11" name="Picture 2" descr="C:\Users\jwl\SaxonDev\tools\Streaming\publish\content\images\saxonica_logo.gif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7" y="6415748"/>
            <a:ext cx="1176109" cy="249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1485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Trebuchet MS" panose="020B0603020202020204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Trebuchet MS" panose="020B0603020202020204" pitchFamily="34" charset="0"/>
          <a:ea typeface="Verdana" pitchFamily="34" charset="0"/>
          <a:cs typeface="Verdan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Trebuchet MS" panose="020B0603020202020204" pitchFamily="34" charset="0"/>
          <a:ea typeface="Verdana" pitchFamily="34" charset="0"/>
          <a:cs typeface="Verdan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Trebuchet MS" panose="020B0603020202020204" pitchFamily="34" charset="0"/>
          <a:ea typeface="Verdana" pitchFamily="34" charset="0"/>
          <a:cs typeface="Verdan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Trebuchet MS" panose="020B0603020202020204" pitchFamily="34" charset="0"/>
          <a:ea typeface="Verdana" pitchFamily="34" charset="0"/>
          <a:cs typeface="Verdan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Trebuchet MS" panose="020B0603020202020204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</a:defRPr>
            </a:lvl1pPr>
          </a:lstStyle>
          <a:p>
            <a:fld id="{8444AC87-8635-452A-83C7-F6EA05B6E76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698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Trebuchet MS" panose="020B0603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gif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5" Type="http://schemas.microsoft.com/office/2007/relationships/hdphoto" Target="../media/hdphoto2.wdp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Approximate CSS Styling in XSLT</a:t>
            </a:r>
          </a:p>
        </p:txBody>
      </p:sp>
      <p:sp>
        <p:nvSpPr>
          <p:cNvPr id="5" name="Rectangle 4"/>
          <p:cNvSpPr/>
          <p:nvPr/>
        </p:nvSpPr>
        <p:spPr>
          <a:xfrm>
            <a:off x="2123728" y="3719314"/>
            <a:ext cx="47525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en-GB" sz="3200" dirty="0">
                <a:solidFill>
                  <a:prstClr val="black">
                    <a:tint val="75000"/>
                  </a:prstClr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  <a:t>John </a:t>
            </a:r>
            <a:r>
              <a:rPr lang="en-GB" sz="3200" dirty="0" smtClean="0">
                <a:solidFill>
                  <a:prstClr val="black">
                    <a:tint val="75000"/>
                  </a:prstClr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  <a:t>Lumley</a:t>
            </a:r>
            <a:br>
              <a:rPr lang="en-GB" sz="3200" dirty="0" smtClean="0">
                <a:solidFill>
                  <a:prstClr val="black">
                    <a:tint val="75000"/>
                  </a:prstClr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</a:br>
            <a:r>
              <a:rPr lang="en-GB" sz="2800" i="1" dirty="0" err="1" smtClean="0">
                <a:solidFill>
                  <a:prstClr val="black">
                    <a:tint val="75000"/>
                  </a:prstClr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  <a:t>j</a:t>
            </a:r>
            <a:r>
              <a:rPr lang="en-GB" sz="3200" dirty="0" err="1">
                <a:solidFill>
                  <a:prstClr val="black">
                    <a:tint val="75000"/>
                  </a:prstClr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  <a:sym typeface="Symbol"/>
              </a:rPr>
              <a:t></a:t>
            </a:r>
            <a:r>
              <a:rPr lang="en-GB" sz="2800" dirty="0" err="1">
                <a:solidFill>
                  <a:prstClr val="black">
                    <a:tint val="75000"/>
                  </a:prstClr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  <a:t>L</a:t>
            </a:r>
            <a:r>
              <a:rPr lang="en-GB" sz="2800" dirty="0">
                <a:solidFill>
                  <a:prstClr val="black">
                    <a:tint val="75000"/>
                  </a:prstClr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GB" sz="2800" dirty="0" smtClean="0">
                <a:solidFill>
                  <a:prstClr val="black">
                    <a:tint val="75000"/>
                  </a:prstClr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  <a:t>Research / </a:t>
            </a:r>
            <a:r>
              <a:rPr lang="en-GB" sz="2800" dirty="0" err="1" smtClean="0">
                <a:solidFill>
                  <a:prstClr val="black">
                    <a:tint val="75000"/>
                  </a:prstClr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  <a:t>Saxonica</a:t>
            </a:r>
            <a:endParaRPr lang="en-GB" sz="3200" dirty="0">
              <a:solidFill>
                <a:prstClr val="black">
                  <a:tint val="75000"/>
                </a:prstClr>
              </a:solidFill>
              <a:latin typeface="Trebuchet MS" panose="020B0603020202020204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551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Simple equivalent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323528" y="1749826"/>
            <a:ext cx="2592288" cy="2585323"/>
          </a:xfrm>
          <a:prstGeom prst="rect">
            <a:avLst/>
          </a:prstGeom>
          <a:ln w="28575">
            <a:solidFill>
              <a:srgbClr val="0066FF"/>
            </a:solidFill>
          </a:ln>
        </p:spPr>
        <p:txBody>
          <a:bodyPr wrap="square">
            <a:spAutoFit/>
          </a:bodyPr>
          <a:lstStyle/>
          <a:p>
            <a:r>
              <a:rPr lang="en-GB" dirty="0">
                <a:latin typeface="Trebuchet MS" panose="020B0603020202020204" pitchFamily="34" charset="0"/>
                <a:cs typeface="Courier New" panose="02070309020205020404" pitchFamily="49" charset="0"/>
              </a:rPr>
              <a:t>* { /* rule 1 */</a:t>
            </a:r>
          </a:p>
          <a:p>
            <a:r>
              <a:rPr lang="en-GB" dirty="0">
                <a:latin typeface="Trebuchet MS" panose="020B0603020202020204" pitchFamily="34" charset="0"/>
                <a:cs typeface="Courier New" panose="02070309020205020404" pitchFamily="49" charset="0"/>
              </a:rPr>
              <a:t>    fill: red;</a:t>
            </a:r>
          </a:p>
          <a:p>
            <a:r>
              <a:rPr lang="en-GB" dirty="0">
                <a:latin typeface="Trebuchet MS" panose="020B0603020202020204" pitchFamily="34" charset="0"/>
                <a:cs typeface="Courier New" panose="02070309020205020404" pitchFamily="49" charset="0"/>
              </a:rPr>
              <a:t>    stroke: black;   </a:t>
            </a:r>
          </a:p>
          <a:p>
            <a:r>
              <a:rPr lang="en-GB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}</a:t>
            </a:r>
          </a:p>
          <a:p>
            <a:endParaRPr lang="en-GB" dirty="0">
              <a:latin typeface="Trebuchet MS" panose="020B0603020202020204" pitchFamily="34" charset="0"/>
              <a:cs typeface="Courier New" panose="02070309020205020404" pitchFamily="49" charset="0"/>
            </a:endParaRPr>
          </a:p>
          <a:p>
            <a:r>
              <a:rPr lang="en-GB" dirty="0" err="1">
                <a:latin typeface="Trebuchet MS" panose="020B0603020202020204" pitchFamily="34" charset="0"/>
                <a:cs typeface="Courier New" panose="02070309020205020404" pitchFamily="49" charset="0"/>
              </a:rPr>
              <a:t>rect.a</a:t>
            </a:r>
            <a:r>
              <a:rPr lang="en-GB" dirty="0">
                <a:latin typeface="Trebuchet MS" panose="020B0603020202020204" pitchFamily="34" charset="0"/>
                <a:cs typeface="Courier New" panose="02070309020205020404" pitchFamily="49" charset="0"/>
              </a:rPr>
              <a:t> { /* rule 2 */</a:t>
            </a:r>
          </a:p>
          <a:p>
            <a:r>
              <a:rPr lang="en-GB" dirty="0">
                <a:latin typeface="Trebuchet MS" panose="020B0603020202020204" pitchFamily="34" charset="0"/>
                <a:cs typeface="Courier New" panose="02070309020205020404" pitchFamily="49" charset="0"/>
              </a:rPr>
              <a:t>    fill: blue;</a:t>
            </a:r>
          </a:p>
          <a:p>
            <a:r>
              <a:rPr lang="en-GB" dirty="0">
                <a:latin typeface="Trebuchet MS" panose="020B0603020202020204" pitchFamily="34" charset="0"/>
                <a:cs typeface="Courier New" panose="02070309020205020404" pitchFamily="49" charset="0"/>
              </a:rPr>
              <a:t>    fill-opacity: 0.5;</a:t>
            </a:r>
          </a:p>
          <a:p>
            <a:r>
              <a:rPr lang="en-GB" dirty="0">
                <a:latin typeface="Trebuchet MS" panose="020B0603020202020204" pitchFamily="34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4" name="Rectangle 3"/>
          <p:cNvSpPr/>
          <p:nvPr/>
        </p:nvSpPr>
        <p:spPr>
          <a:xfrm>
            <a:off x="3059832" y="1740872"/>
            <a:ext cx="5472608" cy="3416320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GB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&lt;template match="*"&gt;</a:t>
            </a:r>
          </a:p>
          <a:p>
            <a:r>
              <a:rPr lang="en-GB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    &lt;!-- </a:t>
            </a:r>
            <a:r>
              <a:rPr lang="en-GB" dirty="0">
                <a:latin typeface="Trebuchet MS" panose="020B0603020202020204" pitchFamily="34" charset="0"/>
                <a:cs typeface="Courier New" panose="02070309020205020404" pitchFamily="49" charset="0"/>
              </a:rPr>
              <a:t>rule 1 </a:t>
            </a:r>
            <a:r>
              <a:rPr lang="en-GB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--&gt;</a:t>
            </a:r>
            <a:endParaRPr lang="en-GB" dirty="0">
              <a:latin typeface="Trebuchet MS" panose="020B0603020202020204" pitchFamily="34" charset="0"/>
              <a:cs typeface="Courier New" panose="02070309020205020404" pitchFamily="49" charset="0"/>
            </a:endParaRPr>
          </a:p>
          <a:p>
            <a:r>
              <a:rPr lang="en-GB" dirty="0">
                <a:latin typeface="Trebuchet MS" panose="020B0603020202020204" pitchFamily="34" charset="0"/>
                <a:cs typeface="Courier New" panose="02070309020205020404" pitchFamily="49" charset="0"/>
              </a:rPr>
              <a:t>    </a:t>
            </a:r>
            <a:r>
              <a:rPr lang="en-GB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&lt;attribute name="fill" select="'red'"/&gt;</a:t>
            </a:r>
            <a:endParaRPr lang="en-GB" dirty="0">
              <a:latin typeface="Trebuchet MS" panose="020B0603020202020204" pitchFamily="34" charset="0"/>
              <a:cs typeface="Courier New" panose="02070309020205020404" pitchFamily="49" charset="0"/>
            </a:endParaRPr>
          </a:p>
          <a:p>
            <a:r>
              <a:rPr lang="en-GB" dirty="0">
                <a:latin typeface="Trebuchet MS" panose="020B0603020202020204" pitchFamily="34" charset="0"/>
                <a:cs typeface="Courier New" panose="02070309020205020404" pitchFamily="49" charset="0"/>
              </a:rPr>
              <a:t>    &lt;attribute name</a:t>
            </a:r>
            <a:r>
              <a:rPr lang="en-GB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="stroke" </a:t>
            </a:r>
            <a:r>
              <a:rPr lang="en-GB" dirty="0">
                <a:latin typeface="Trebuchet MS" panose="020B0603020202020204" pitchFamily="34" charset="0"/>
                <a:cs typeface="Courier New" panose="02070309020205020404" pitchFamily="49" charset="0"/>
              </a:rPr>
              <a:t>select="</a:t>
            </a:r>
            <a:r>
              <a:rPr lang="en-GB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'black'"/&gt;</a:t>
            </a:r>
            <a:endParaRPr lang="en-GB" dirty="0">
              <a:latin typeface="Trebuchet MS" panose="020B0603020202020204" pitchFamily="34" charset="0"/>
              <a:cs typeface="Courier New" panose="02070309020205020404" pitchFamily="49" charset="0"/>
            </a:endParaRPr>
          </a:p>
          <a:p>
            <a:r>
              <a:rPr lang="en-GB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&lt;/template&gt;</a:t>
            </a:r>
          </a:p>
          <a:p>
            <a:endParaRPr lang="en-GB" dirty="0">
              <a:latin typeface="Trebuchet MS" panose="020B0603020202020204" pitchFamily="34" charset="0"/>
              <a:cs typeface="Courier New" panose="02070309020205020404" pitchFamily="49" charset="0"/>
            </a:endParaRPr>
          </a:p>
          <a:p>
            <a:r>
              <a:rPr lang="en-GB" dirty="0">
                <a:latin typeface="Trebuchet MS" panose="020B0603020202020204" pitchFamily="34" charset="0"/>
                <a:cs typeface="Courier New" panose="02070309020205020404" pitchFamily="49" charset="0"/>
              </a:rPr>
              <a:t>&lt;template match</a:t>
            </a:r>
            <a:r>
              <a:rPr lang="en-GB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="</a:t>
            </a:r>
            <a:r>
              <a:rPr lang="en-GB" dirty="0" err="1" smtClean="0">
                <a:latin typeface="Trebuchet MS" panose="020B0603020202020204" pitchFamily="34" charset="0"/>
                <a:cs typeface="Courier New" panose="02070309020205020404" pitchFamily="49" charset="0"/>
              </a:rPr>
              <a:t>rect</a:t>
            </a:r>
            <a:r>
              <a:rPr lang="en-GB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[tokenize(@class)='a']"&gt;</a:t>
            </a:r>
            <a:endParaRPr lang="en-GB" dirty="0">
              <a:latin typeface="Trebuchet MS" panose="020B0603020202020204" pitchFamily="34" charset="0"/>
              <a:cs typeface="Courier New" panose="02070309020205020404" pitchFamily="49" charset="0"/>
            </a:endParaRPr>
          </a:p>
          <a:p>
            <a:r>
              <a:rPr lang="en-GB" dirty="0">
                <a:latin typeface="Trebuchet MS" panose="020B0603020202020204" pitchFamily="34" charset="0"/>
                <a:cs typeface="Courier New" panose="02070309020205020404" pitchFamily="49" charset="0"/>
              </a:rPr>
              <a:t>    </a:t>
            </a:r>
            <a:endParaRPr lang="en-GB" dirty="0" smtClean="0">
              <a:latin typeface="Trebuchet MS" panose="020B0603020202020204" pitchFamily="34" charset="0"/>
              <a:cs typeface="Courier New" panose="02070309020205020404" pitchFamily="49" charset="0"/>
            </a:endParaRPr>
          </a:p>
          <a:p>
            <a:r>
              <a:rPr lang="en-GB" dirty="0">
                <a:latin typeface="Trebuchet MS" panose="020B0603020202020204" pitchFamily="34" charset="0"/>
                <a:cs typeface="Courier New" panose="02070309020205020404" pitchFamily="49" charset="0"/>
              </a:rPr>
              <a:t> </a:t>
            </a:r>
            <a:r>
              <a:rPr lang="en-GB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   &lt;!-- </a:t>
            </a:r>
            <a:r>
              <a:rPr lang="en-GB" dirty="0">
                <a:latin typeface="Trebuchet MS" panose="020B0603020202020204" pitchFamily="34" charset="0"/>
                <a:cs typeface="Courier New" panose="02070309020205020404" pitchFamily="49" charset="0"/>
              </a:rPr>
              <a:t>rule </a:t>
            </a:r>
            <a:r>
              <a:rPr lang="en-GB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2 --&gt;</a:t>
            </a:r>
            <a:endParaRPr lang="en-GB" dirty="0">
              <a:latin typeface="Trebuchet MS" panose="020B0603020202020204" pitchFamily="34" charset="0"/>
              <a:cs typeface="Courier New" panose="02070309020205020404" pitchFamily="49" charset="0"/>
            </a:endParaRPr>
          </a:p>
          <a:p>
            <a:r>
              <a:rPr lang="en-GB" dirty="0">
                <a:latin typeface="Trebuchet MS" panose="020B0603020202020204" pitchFamily="34" charset="0"/>
                <a:cs typeface="Courier New" panose="02070309020205020404" pitchFamily="49" charset="0"/>
              </a:rPr>
              <a:t>    &lt;attribute name="fill" select="</a:t>
            </a:r>
            <a:r>
              <a:rPr lang="en-GB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'blue'"/&gt;</a:t>
            </a:r>
            <a:endParaRPr lang="en-GB" dirty="0">
              <a:latin typeface="Trebuchet MS" panose="020B0603020202020204" pitchFamily="34" charset="0"/>
              <a:cs typeface="Courier New" panose="02070309020205020404" pitchFamily="49" charset="0"/>
            </a:endParaRPr>
          </a:p>
          <a:p>
            <a:r>
              <a:rPr lang="en-GB" dirty="0">
                <a:latin typeface="Trebuchet MS" panose="020B0603020202020204" pitchFamily="34" charset="0"/>
                <a:cs typeface="Courier New" panose="02070309020205020404" pitchFamily="49" charset="0"/>
              </a:rPr>
              <a:t>    &lt;attribute name="</a:t>
            </a:r>
            <a:r>
              <a:rPr lang="en-GB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fill-opacity" </a:t>
            </a:r>
            <a:r>
              <a:rPr lang="en-GB" dirty="0">
                <a:latin typeface="Trebuchet MS" panose="020B0603020202020204" pitchFamily="34" charset="0"/>
                <a:cs typeface="Courier New" panose="02070309020205020404" pitchFamily="49" charset="0"/>
              </a:rPr>
              <a:t>select</a:t>
            </a:r>
            <a:r>
              <a:rPr lang="en-GB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="0.5"/&gt;</a:t>
            </a:r>
            <a:endParaRPr lang="en-GB" dirty="0">
              <a:latin typeface="Trebuchet MS" panose="020B0603020202020204" pitchFamily="34" charset="0"/>
              <a:cs typeface="Courier New" panose="02070309020205020404" pitchFamily="49" charset="0"/>
            </a:endParaRPr>
          </a:p>
          <a:p>
            <a:r>
              <a:rPr lang="en-GB" dirty="0">
                <a:latin typeface="Trebuchet MS" panose="020B0603020202020204" pitchFamily="34" charset="0"/>
                <a:cs typeface="Courier New" panose="02070309020205020404" pitchFamily="49" charset="0"/>
              </a:rPr>
              <a:t>&lt;/template</a:t>
            </a:r>
            <a:r>
              <a:rPr lang="en-GB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&gt;</a:t>
            </a:r>
            <a:endParaRPr lang="en-GB" dirty="0">
              <a:latin typeface="Trebuchet MS" panose="020B0603020202020204" pitchFamily="34" charset="0"/>
              <a:cs typeface="Courier New" panose="02070309020205020404" pitchFamily="49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275856" y="1730155"/>
            <a:ext cx="5176421" cy="2585323"/>
            <a:chOff x="3275856" y="1730155"/>
            <a:chExt cx="5047011" cy="2585323"/>
          </a:xfrm>
        </p:grpSpPr>
        <p:grpSp>
          <p:nvGrpSpPr>
            <p:cNvPr id="13" name="Group 12"/>
            <p:cNvGrpSpPr/>
            <p:nvPr/>
          </p:nvGrpSpPr>
          <p:grpSpPr>
            <a:xfrm>
              <a:off x="5452298" y="1730155"/>
              <a:ext cx="2870569" cy="2585323"/>
              <a:chOff x="5452298" y="1730155"/>
              <a:chExt cx="2870569" cy="2585323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6810699" y="1730155"/>
                <a:ext cx="1512168" cy="258532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b="1" i="1" dirty="0" smtClean="0">
                    <a:solidFill>
                      <a:srgbClr val="FF0000"/>
                    </a:solidFill>
                    <a:latin typeface="Trebuchet MS" panose="020B0603020202020204" pitchFamily="34" charset="0"/>
                    <a:cs typeface="Courier New" panose="02070309020205020404" pitchFamily="49" charset="0"/>
                  </a:rPr>
                  <a:t>priority=1</a:t>
                </a:r>
              </a:p>
              <a:p>
                <a:endParaRPr lang="en-GB" b="1" i="1" dirty="0" smtClean="0">
                  <a:solidFill>
                    <a:srgbClr val="FF0000"/>
                  </a:solidFill>
                  <a:latin typeface="Trebuchet MS" panose="020B0603020202020204" pitchFamily="34" charset="0"/>
                  <a:cs typeface="Courier New" panose="02070309020205020404" pitchFamily="49" charset="0"/>
                </a:endParaRPr>
              </a:p>
              <a:p>
                <a:endParaRPr lang="en-GB" b="1" i="1" dirty="0">
                  <a:solidFill>
                    <a:srgbClr val="FF0000"/>
                  </a:solidFill>
                  <a:latin typeface="Trebuchet MS" panose="020B0603020202020204" pitchFamily="34" charset="0"/>
                  <a:cs typeface="Courier New" panose="02070309020205020404" pitchFamily="49" charset="0"/>
                </a:endParaRPr>
              </a:p>
              <a:p>
                <a:endParaRPr lang="en-GB" b="1" i="1" dirty="0" smtClean="0">
                  <a:solidFill>
                    <a:srgbClr val="FF0000"/>
                  </a:solidFill>
                  <a:latin typeface="Trebuchet MS" panose="020B0603020202020204" pitchFamily="34" charset="0"/>
                  <a:cs typeface="Courier New" panose="02070309020205020404" pitchFamily="49" charset="0"/>
                </a:endParaRPr>
              </a:p>
              <a:p>
                <a:endParaRPr lang="en-GB" b="1" i="1" dirty="0">
                  <a:solidFill>
                    <a:srgbClr val="FF0000"/>
                  </a:solidFill>
                  <a:latin typeface="Trebuchet MS" panose="020B0603020202020204" pitchFamily="34" charset="0"/>
                  <a:cs typeface="Courier New" panose="02070309020205020404" pitchFamily="49" charset="0"/>
                </a:endParaRPr>
              </a:p>
              <a:p>
                <a:endParaRPr lang="en-GB" b="1" i="1" dirty="0">
                  <a:solidFill>
                    <a:srgbClr val="FF0000"/>
                  </a:solidFill>
                  <a:latin typeface="Trebuchet MS" panose="020B0603020202020204" pitchFamily="34" charset="0"/>
                  <a:cs typeface="Courier New" panose="02070309020205020404" pitchFamily="49" charset="0"/>
                </a:endParaRPr>
              </a:p>
              <a:p>
                <a:endParaRPr lang="en-GB" b="1" i="1" dirty="0" smtClean="0">
                  <a:solidFill>
                    <a:srgbClr val="FF0000"/>
                  </a:solidFill>
                  <a:latin typeface="Trebuchet MS" panose="020B0603020202020204" pitchFamily="34" charset="0"/>
                  <a:cs typeface="Courier New" panose="02070309020205020404" pitchFamily="49" charset="0"/>
                </a:endParaRPr>
              </a:p>
              <a:p>
                <a:r>
                  <a:rPr lang="en-GB" b="1" i="1" dirty="0" smtClean="0">
                    <a:solidFill>
                      <a:srgbClr val="FF0000"/>
                    </a:solidFill>
                    <a:latin typeface="Trebuchet MS" panose="020B0603020202020204" pitchFamily="34" charset="0"/>
                    <a:cs typeface="Courier New" panose="02070309020205020404" pitchFamily="49" charset="0"/>
                  </a:rPr>
                  <a:t>priority=1.1</a:t>
                </a:r>
              </a:p>
              <a:p>
                <a:r>
                  <a:rPr lang="en-GB" b="1" i="1" dirty="0" smtClean="0">
                    <a:solidFill>
                      <a:srgbClr val="FF0000"/>
                    </a:solidFill>
                    <a:latin typeface="Trebuchet MS" panose="020B0603020202020204" pitchFamily="34" charset="0"/>
                    <a:cs typeface="Courier New" panose="02070309020205020404" pitchFamily="49" charset="0"/>
                  </a:rPr>
                  <a:t>+ </a:t>
                </a:r>
                <a:endParaRPr lang="en-GB" b="1" i="1" dirty="0">
                  <a:solidFill>
                    <a:srgbClr val="FF0000"/>
                  </a:solidFill>
                  <a:latin typeface="Trebuchet MS" panose="020B0603020202020204" pitchFamily="34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2" name="Freeform 11"/>
              <p:cNvSpPr/>
              <p:nvPr/>
            </p:nvSpPr>
            <p:spPr>
              <a:xfrm>
                <a:off x="5452298" y="1979628"/>
                <a:ext cx="1358401" cy="2169452"/>
              </a:xfrm>
              <a:custGeom>
                <a:avLst/>
                <a:gdLst>
                  <a:gd name="connsiteX0" fmla="*/ 471340 w 471340"/>
                  <a:gd name="connsiteY0" fmla="*/ 1762812 h 1762812"/>
                  <a:gd name="connsiteX1" fmla="*/ 245097 w 471340"/>
                  <a:gd name="connsiteY1" fmla="*/ 1644977 h 1762812"/>
                  <a:gd name="connsiteX2" fmla="*/ 259237 w 471340"/>
                  <a:gd name="connsiteY2" fmla="*/ 0 h 1762812"/>
                  <a:gd name="connsiteX3" fmla="*/ 0 w 471340"/>
                  <a:gd name="connsiteY3" fmla="*/ 0 h 1762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1340" h="1762812">
                    <a:moveTo>
                      <a:pt x="471340" y="1762812"/>
                    </a:moveTo>
                    <a:lnTo>
                      <a:pt x="245097" y="1644977"/>
                    </a:lnTo>
                    <a:lnTo>
                      <a:pt x="259237" y="0"/>
                    </a:lnTo>
                    <a:lnTo>
                      <a:pt x="0" y="0"/>
                    </a:lnTo>
                  </a:path>
                </a:pathLst>
              </a:custGeom>
              <a:noFill/>
              <a:ln w="57150">
                <a:solidFill>
                  <a:srgbClr val="FF0000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i="1"/>
              </a:p>
            </p:txBody>
          </p:sp>
        </p:grpSp>
        <p:sp>
          <p:nvSpPr>
            <p:cNvPr id="14" name="Rectangle 13"/>
            <p:cNvSpPr/>
            <p:nvPr/>
          </p:nvSpPr>
          <p:spPr>
            <a:xfrm>
              <a:off x="3275856" y="3645024"/>
              <a:ext cx="178606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i="1" dirty="0" smtClean="0">
                  <a:solidFill>
                    <a:srgbClr val="FF0000"/>
                  </a:solidFill>
                  <a:latin typeface="Trebuchet MS" panose="020B0603020202020204" pitchFamily="34" charset="0"/>
                  <a:cs typeface="Courier New" panose="02070309020205020404" pitchFamily="49" charset="0"/>
                </a:rPr>
                <a:t>&lt;next-match/&gt;</a:t>
              </a:r>
              <a:endParaRPr lang="en-GB" b="1" i="1" dirty="0">
                <a:solidFill>
                  <a:srgbClr val="FF0000"/>
                </a:solidFill>
                <a:latin typeface="Trebuchet MS" panose="020B0603020202020204" pitchFamily="34" charset="0"/>
                <a:cs typeface="Courier New" panose="02070309020205020404" pitchFamily="49" charset="0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7067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635896" y="618940"/>
            <a:ext cx="5328592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en-GB" sz="4000" dirty="0" smtClean="0">
                <a:solidFill>
                  <a:prstClr val="black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  <a:t>Caution!</a:t>
            </a:r>
            <a:br>
              <a:rPr lang="en-GB" sz="4000" dirty="0" smtClean="0">
                <a:solidFill>
                  <a:prstClr val="black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</a:br>
            <a:r>
              <a:rPr lang="en-GB" sz="4000" dirty="0" smtClean="0">
                <a:solidFill>
                  <a:prstClr val="black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  <a:t>Approximation Ahead</a:t>
            </a:r>
          </a:p>
          <a:p>
            <a:pPr lvl="0" algn="ctr">
              <a:spcBef>
                <a:spcPts val="1800"/>
              </a:spcBef>
            </a:pPr>
            <a:r>
              <a:rPr lang="en-GB" sz="4000" dirty="0" smtClean="0">
                <a:solidFill>
                  <a:srgbClr val="FF0000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  <a:t>engage-brain advisory</a:t>
            </a:r>
            <a:endParaRPr lang="en-GB" sz="4000" dirty="0">
              <a:solidFill>
                <a:srgbClr val="FF0000"/>
              </a:solidFill>
              <a:latin typeface="Trebuchet MS" panose="020B0603020202020204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95536" y="332656"/>
            <a:ext cx="3291840" cy="2926080"/>
            <a:chOff x="827584" y="404664"/>
            <a:chExt cx="3291840" cy="2926080"/>
          </a:xfrm>
        </p:grpSpPr>
        <p:pic>
          <p:nvPicPr>
            <p:cNvPr id="1026" name="Picture 2" descr="C:\Users\jwl\AppData\Local\Microsoft\Windows\INetCache\IE\TMF7ZCAG\Slovenia_road_sign_I-25.svg[1]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584" y="404664"/>
              <a:ext cx="3291840" cy="29260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Isosceles Triangle 3"/>
            <p:cNvSpPr/>
            <p:nvPr/>
          </p:nvSpPr>
          <p:spPr>
            <a:xfrm>
              <a:off x="1532268" y="1124744"/>
              <a:ext cx="1882472" cy="1728192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0000" b="1" dirty="0" smtClean="0">
                  <a:solidFill>
                    <a:schemeClr val="tx1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~</a:t>
              </a:r>
              <a:endParaRPr lang="en-GB" sz="20000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sp>
        <p:nvSpPr>
          <p:cNvPr id="7" name="Rectangle 6"/>
          <p:cNvSpPr/>
          <p:nvPr/>
        </p:nvSpPr>
        <p:spPr>
          <a:xfrm>
            <a:off x="1043608" y="3789040"/>
            <a:ext cx="69127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en-GB" sz="4000" dirty="0" smtClean="0">
                <a:solidFill>
                  <a:prstClr val="black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  <a:t>these techniques produce </a:t>
            </a:r>
            <a:r>
              <a:rPr lang="en-GB" sz="4000" i="1" dirty="0" smtClean="0">
                <a:solidFill>
                  <a:prstClr val="black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  <a:t>many</a:t>
            </a:r>
            <a:r>
              <a:rPr lang="en-GB" sz="4000" dirty="0" smtClean="0">
                <a:solidFill>
                  <a:prstClr val="black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  <a:t> of the effects of CSS,</a:t>
            </a:r>
          </a:p>
          <a:p>
            <a:pPr lvl="0" algn="ctr">
              <a:spcBef>
                <a:spcPct val="0"/>
              </a:spcBef>
            </a:pPr>
            <a:r>
              <a:rPr lang="en-GB" sz="4000" i="1" dirty="0" smtClean="0">
                <a:solidFill>
                  <a:prstClr val="black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  <a:t>and some that are not </a:t>
            </a:r>
            <a:endParaRPr lang="en-GB" sz="4000" i="1" dirty="0">
              <a:solidFill>
                <a:prstClr val="black"/>
              </a:solidFill>
              <a:latin typeface="Trebuchet MS" panose="020B0603020202020204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4483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933543" y="1589414"/>
            <a:ext cx="6391981" cy="4520607"/>
            <a:chOff x="933543" y="1589414"/>
            <a:chExt cx="6391981" cy="4520607"/>
          </a:xfrm>
        </p:grpSpPr>
        <p:sp>
          <p:nvSpPr>
            <p:cNvPr id="37" name="Rounded Rectangle 36"/>
            <p:cNvSpPr/>
            <p:nvPr/>
          </p:nvSpPr>
          <p:spPr>
            <a:xfrm>
              <a:off x="4037651" y="1589414"/>
              <a:ext cx="515448" cy="360040"/>
            </a:xfrm>
            <a:prstGeom prst="roundRect">
              <a:avLst/>
            </a:prstGeom>
            <a:solidFill>
              <a:srgbClr val="FF0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38" name="Rounded Rectangle 37"/>
            <p:cNvSpPr/>
            <p:nvPr/>
          </p:nvSpPr>
          <p:spPr>
            <a:xfrm>
              <a:off x="4007327" y="2240868"/>
              <a:ext cx="576064" cy="360040"/>
            </a:xfrm>
            <a:prstGeom prst="roundRect">
              <a:avLst/>
            </a:prstGeom>
            <a:solidFill>
              <a:srgbClr val="FF0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39" name="Rounded Rectangle 38"/>
            <p:cNvSpPr/>
            <p:nvPr/>
          </p:nvSpPr>
          <p:spPr>
            <a:xfrm>
              <a:off x="6406140" y="2968120"/>
              <a:ext cx="576064" cy="360040"/>
            </a:xfrm>
            <a:prstGeom prst="roundRect">
              <a:avLst/>
            </a:prstGeom>
            <a:solidFill>
              <a:srgbClr val="FF0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40" name="Rounded Rectangle 39"/>
            <p:cNvSpPr/>
            <p:nvPr/>
          </p:nvSpPr>
          <p:spPr>
            <a:xfrm>
              <a:off x="4007327" y="2968120"/>
              <a:ext cx="576064" cy="360040"/>
            </a:xfrm>
            <a:prstGeom prst="roundRect">
              <a:avLst/>
            </a:prstGeom>
            <a:solidFill>
              <a:srgbClr val="FF0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41" name="Rounded Rectangle 40"/>
            <p:cNvSpPr/>
            <p:nvPr/>
          </p:nvSpPr>
          <p:spPr>
            <a:xfrm>
              <a:off x="4007327" y="3763000"/>
              <a:ext cx="576064" cy="360040"/>
            </a:xfrm>
            <a:prstGeom prst="roundRect">
              <a:avLst/>
            </a:prstGeom>
            <a:solidFill>
              <a:srgbClr val="FF000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42" name="Rounded Rectangle 41"/>
            <p:cNvSpPr/>
            <p:nvPr/>
          </p:nvSpPr>
          <p:spPr>
            <a:xfrm>
              <a:off x="6406140" y="3734463"/>
              <a:ext cx="576064" cy="360040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43" name="Rounded Rectangle 42"/>
            <p:cNvSpPr/>
            <p:nvPr/>
          </p:nvSpPr>
          <p:spPr>
            <a:xfrm>
              <a:off x="6406140" y="5157192"/>
              <a:ext cx="576064" cy="36004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44" name="Rounded Rectangle 43"/>
            <p:cNvSpPr/>
            <p:nvPr/>
          </p:nvSpPr>
          <p:spPr>
            <a:xfrm>
              <a:off x="6406140" y="4595360"/>
              <a:ext cx="576064" cy="360040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45" name="Rounded Rectangle 44"/>
            <p:cNvSpPr/>
            <p:nvPr/>
          </p:nvSpPr>
          <p:spPr>
            <a:xfrm>
              <a:off x="4007327" y="4619333"/>
              <a:ext cx="576064" cy="360040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.a</a:t>
              </a:r>
              <a:endParaRPr lang="en-GB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46" name="Rounded Rectangle 45"/>
            <p:cNvSpPr/>
            <p:nvPr/>
          </p:nvSpPr>
          <p:spPr>
            <a:xfrm>
              <a:off x="2989256" y="3732053"/>
              <a:ext cx="576064" cy="36004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47" name="Rounded Rectangle 46"/>
            <p:cNvSpPr/>
            <p:nvPr/>
          </p:nvSpPr>
          <p:spPr>
            <a:xfrm>
              <a:off x="2182504" y="3721150"/>
              <a:ext cx="576064" cy="36004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48" name="Rounded Rectangle 47"/>
            <p:cNvSpPr/>
            <p:nvPr/>
          </p:nvSpPr>
          <p:spPr>
            <a:xfrm>
              <a:off x="933543" y="3732053"/>
              <a:ext cx="576064" cy="36004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49" name="Rounded Rectangle 48"/>
            <p:cNvSpPr/>
            <p:nvPr/>
          </p:nvSpPr>
          <p:spPr>
            <a:xfrm>
              <a:off x="5922750" y="5749981"/>
              <a:ext cx="576064" cy="36004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50" name="Rounded Rectangle 49"/>
            <p:cNvSpPr/>
            <p:nvPr/>
          </p:nvSpPr>
          <p:spPr>
            <a:xfrm>
              <a:off x="6749460" y="5749981"/>
              <a:ext cx="576064" cy="36004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51" name="Rounded Rectangle 50"/>
            <p:cNvSpPr/>
            <p:nvPr/>
          </p:nvSpPr>
          <p:spPr>
            <a:xfrm>
              <a:off x="5292080" y="3767921"/>
              <a:ext cx="576064" cy="36004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52" name="Rounded Rectangle 51"/>
            <p:cNvSpPr/>
            <p:nvPr/>
          </p:nvSpPr>
          <p:spPr>
            <a:xfrm>
              <a:off x="2989256" y="4625622"/>
              <a:ext cx="576064" cy="36004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53" name="Rounded Rectangle 52"/>
            <p:cNvSpPr/>
            <p:nvPr/>
          </p:nvSpPr>
          <p:spPr>
            <a:xfrm>
              <a:off x="1645446" y="3021368"/>
              <a:ext cx="576064" cy="360040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cxnSp>
          <p:nvCxnSpPr>
            <p:cNvPr id="54" name="Straight Connector 53"/>
            <p:cNvCxnSpPr>
              <a:stCxn id="53" idx="0"/>
              <a:endCxn id="38" idx="1"/>
            </p:cNvCxnSpPr>
            <p:nvPr/>
          </p:nvCxnSpPr>
          <p:spPr>
            <a:xfrm flipV="1">
              <a:off x="1933478" y="2420888"/>
              <a:ext cx="2073849" cy="60048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>
              <a:stCxn id="48" idx="0"/>
              <a:endCxn id="53" idx="2"/>
            </p:cNvCxnSpPr>
            <p:nvPr/>
          </p:nvCxnSpPr>
          <p:spPr>
            <a:xfrm flipV="1">
              <a:off x="1221575" y="3381408"/>
              <a:ext cx="711903" cy="350645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>
              <a:stCxn id="47" idx="0"/>
              <a:endCxn id="53" idx="2"/>
            </p:cNvCxnSpPr>
            <p:nvPr/>
          </p:nvCxnSpPr>
          <p:spPr>
            <a:xfrm flipH="1" flipV="1">
              <a:off x="1933478" y="3381408"/>
              <a:ext cx="537058" cy="33974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>
              <a:stCxn id="46" idx="0"/>
              <a:endCxn id="40" idx="1"/>
            </p:cNvCxnSpPr>
            <p:nvPr/>
          </p:nvCxnSpPr>
          <p:spPr>
            <a:xfrm flipV="1">
              <a:off x="3277288" y="3148140"/>
              <a:ext cx="730039" cy="58391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>
              <a:stCxn id="52" idx="0"/>
              <a:endCxn id="41" idx="1"/>
            </p:cNvCxnSpPr>
            <p:nvPr/>
          </p:nvCxnSpPr>
          <p:spPr>
            <a:xfrm flipV="1">
              <a:off x="3277288" y="3943020"/>
              <a:ext cx="730039" cy="68260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>
              <a:stCxn id="51" idx="0"/>
              <a:endCxn id="39" idx="1"/>
            </p:cNvCxnSpPr>
            <p:nvPr/>
          </p:nvCxnSpPr>
          <p:spPr>
            <a:xfrm flipV="1">
              <a:off x="5580112" y="3148140"/>
              <a:ext cx="826028" cy="61978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>
              <a:stCxn id="49" idx="0"/>
              <a:endCxn id="43" idx="2"/>
            </p:cNvCxnSpPr>
            <p:nvPr/>
          </p:nvCxnSpPr>
          <p:spPr>
            <a:xfrm flipV="1">
              <a:off x="6210782" y="5517232"/>
              <a:ext cx="483390" cy="23274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>
              <a:stCxn id="43" idx="2"/>
              <a:endCxn id="50" idx="0"/>
            </p:cNvCxnSpPr>
            <p:nvPr/>
          </p:nvCxnSpPr>
          <p:spPr>
            <a:xfrm>
              <a:off x="6694172" y="5517232"/>
              <a:ext cx="343320" cy="232749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>
              <a:endCxn id="39" idx="0"/>
            </p:cNvCxnSpPr>
            <p:nvPr/>
          </p:nvCxnSpPr>
          <p:spPr>
            <a:xfrm>
              <a:off x="4295375" y="2600908"/>
              <a:ext cx="2398797" cy="3672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>
              <a:stCxn id="42" idx="0"/>
              <a:endCxn id="39" idx="2"/>
            </p:cNvCxnSpPr>
            <p:nvPr/>
          </p:nvCxnSpPr>
          <p:spPr>
            <a:xfrm flipV="1">
              <a:off x="6694172" y="3328160"/>
              <a:ext cx="0" cy="40630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>
              <a:stCxn id="44" idx="2"/>
              <a:endCxn id="43" idx="0"/>
            </p:cNvCxnSpPr>
            <p:nvPr/>
          </p:nvCxnSpPr>
          <p:spPr>
            <a:xfrm>
              <a:off x="6694172" y="4955400"/>
              <a:ext cx="0" cy="20179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4295359" y="2600908"/>
              <a:ext cx="0" cy="3672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4295359" y="3328160"/>
              <a:ext cx="0" cy="4348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4295359" y="4123040"/>
              <a:ext cx="0" cy="49629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>
              <a:stCxn id="42" idx="2"/>
              <a:endCxn id="44" idx="0"/>
            </p:cNvCxnSpPr>
            <p:nvPr/>
          </p:nvCxnSpPr>
          <p:spPr>
            <a:xfrm>
              <a:off x="6694172" y="4094503"/>
              <a:ext cx="0" cy="50085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>
              <a:stCxn id="37" idx="2"/>
              <a:endCxn id="38" idx="0"/>
            </p:cNvCxnSpPr>
            <p:nvPr/>
          </p:nvCxnSpPr>
          <p:spPr>
            <a:xfrm flipH="1">
              <a:off x="4295359" y="1949454"/>
              <a:ext cx="16" cy="29141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Rectangle 73"/>
          <p:cNvSpPr/>
          <p:nvPr/>
        </p:nvSpPr>
        <p:spPr>
          <a:xfrm>
            <a:off x="424493" y="214481"/>
            <a:ext cx="2592288" cy="2339102"/>
          </a:xfrm>
          <a:prstGeom prst="rect">
            <a:avLst/>
          </a:prstGeom>
          <a:ln w="28575">
            <a:solidFill>
              <a:srgbClr val="0066FF"/>
            </a:solidFill>
          </a:ln>
        </p:spPr>
        <p:txBody>
          <a:bodyPr wrap="square">
            <a:spAutoFit/>
          </a:bodyPr>
          <a:lstStyle/>
          <a:p>
            <a:r>
              <a:rPr lang="en-GB" sz="1600" dirty="0">
                <a:latin typeface="Trebuchet MS" panose="020B0603020202020204" pitchFamily="34" charset="0"/>
                <a:cs typeface="Courier New" panose="02070309020205020404" pitchFamily="49" charset="0"/>
              </a:rPr>
              <a:t>* { /* rule 1 */</a:t>
            </a:r>
          </a:p>
          <a:p>
            <a:r>
              <a:rPr lang="en-GB" sz="1600" dirty="0">
                <a:latin typeface="Trebuchet MS" panose="020B0603020202020204" pitchFamily="34" charset="0"/>
                <a:cs typeface="Courier New" panose="02070309020205020404" pitchFamily="49" charset="0"/>
              </a:rPr>
              <a:t>    fill: red;</a:t>
            </a:r>
          </a:p>
          <a:p>
            <a:r>
              <a:rPr lang="en-GB" sz="1600" dirty="0">
                <a:latin typeface="Trebuchet MS" panose="020B0603020202020204" pitchFamily="34" charset="0"/>
                <a:cs typeface="Courier New" panose="02070309020205020404" pitchFamily="49" charset="0"/>
              </a:rPr>
              <a:t>    stroke: black;   </a:t>
            </a:r>
          </a:p>
          <a:p>
            <a:r>
              <a:rPr lang="en-GB" sz="1600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}</a:t>
            </a:r>
          </a:p>
          <a:p>
            <a:endParaRPr lang="en-GB" sz="1600" dirty="0">
              <a:latin typeface="Trebuchet MS" panose="020B0603020202020204" pitchFamily="34" charset="0"/>
              <a:cs typeface="Courier New" panose="02070309020205020404" pitchFamily="49" charset="0"/>
            </a:endParaRPr>
          </a:p>
          <a:p>
            <a:r>
              <a:rPr lang="en-GB" sz="1600" dirty="0" err="1" smtClean="0">
                <a:latin typeface="Trebuchet MS" panose="020B0603020202020204" pitchFamily="34" charset="0"/>
                <a:cs typeface="Courier New" panose="02070309020205020404" pitchFamily="49" charset="0"/>
              </a:rPr>
              <a:t>rect.a</a:t>
            </a:r>
            <a:r>
              <a:rPr lang="en-GB" sz="1600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 </a:t>
            </a:r>
            <a:r>
              <a:rPr lang="en-GB" sz="1600" dirty="0">
                <a:latin typeface="Trebuchet MS" panose="020B0603020202020204" pitchFamily="34" charset="0"/>
                <a:cs typeface="Courier New" panose="02070309020205020404" pitchFamily="49" charset="0"/>
              </a:rPr>
              <a:t>{ /* rule 2 */</a:t>
            </a:r>
          </a:p>
          <a:p>
            <a:r>
              <a:rPr lang="en-GB" sz="1600" dirty="0">
                <a:latin typeface="Trebuchet MS" panose="020B0603020202020204" pitchFamily="34" charset="0"/>
                <a:cs typeface="Courier New" panose="02070309020205020404" pitchFamily="49" charset="0"/>
              </a:rPr>
              <a:t>    fill: blue;</a:t>
            </a:r>
          </a:p>
          <a:p>
            <a:r>
              <a:rPr lang="en-GB" sz="1600" dirty="0">
                <a:latin typeface="Trebuchet MS" panose="020B0603020202020204" pitchFamily="34" charset="0"/>
                <a:cs typeface="Courier New" panose="02070309020205020404" pitchFamily="49" charset="0"/>
              </a:rPr>
              <a:t>    </a:t>
            </a:r>
            <a:r>
              <a:rPr lang="en-GB" sz="1600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width: 200;</a:t>
            </a:r>
            <a:endParaRPr lang="en-GB" sz="1600" dirty="0">
              <a:latin typeface="Trebuchet MS" panose="020B0603020202020204" pitchFamily="34" charset="0"/>
              <a:cs typeface="Courier New" panose="02070309020205020404" pitchFamily="49" charset="0"/>
            </a:endParaRPr>
          </a:p>
          <a:p>
            <a:r>
              <a:rPr lang="en-GB" sz="1600" dirty="0">
                <a:latin typeface="Trebuchet MS" panose="020B0603020202020204" pitchFamily="34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76" name="Rectangle 75"/>
          <p:cNvSpPr/>
          <p:nvPr/>
        </p:nvSpPr>
        <p:spPr>
          <a:xfrm>
            <a:off x="5004048" y="260648"/>
            <a:ext cx="4064786" cy="2246769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&lt;template match="*"&gt;   &lt;!-- </a:t>
            </a:r>
            <a:r>
              <a:rPr lang="en-GB" sz="1400" dirty="0">
                <a:latin typeface="Trebuchet MS" panose="020B0603020202020204" pitchFamily="34" charset="0"/>
                <a:cs typeface="Courier New" panose="02070309020205020404" pitchFamily="49" charset="0"/>
              </a:rPr>
              <a:t>rule 1 </a:t>
            </a:r>
            <a:r>
              <a:rPr lang="en-GB" sz="1400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--&gt;</a:t>
            </a:r>
            <a:endParaRPr lang="en-GB" sz="1400" dirty="0">
              <a:latin typeface="Trebuchet MS" panose="020B0603020202020204" pitchFamily="34" charset="0"/>
              <a:cs typeface="Courier New" panose="02070309020205020404" pitchFamily="49" charset="0"/>
            </a:endParaRPr>
          </a:p>
          <a:p>
            <a:r>
              <a:rPr lang="en-GB" sz="1400" dirty="0">
                <a:latin typeface="Trebuchet MS" panose="020B0603020202020204" pitchFamily="34" charset="0"/>
                <a:cs typeface="Courier New" panose="02070309020205020404" pitchFamily="49" charset="0"/>
              </a:rPr>
              <a:t>    </a:t>
            </a:r>
            <a:r>
              <a:rPr lang="en-GB" sz="1400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&lt;attribute name="fill" select="'red'"/&gt;</a:t>
            </a:r>
            <a:endParaRPr lang="en-GB" sz="1400" dirty="0">
              <a:latin typeface="Trebuchet MS" panose="020B0603020202020204" pitchFamily="34" charset="0"/>
              <a:cs typeface="Courier New" panose="02070309020205020404" pitchFamily="49" charset="0"/>
            </a:endParaRPr>
          </a:p>
          <a:p>
            <a:r>
              <a:rPr lang="en-GB" sz="1400" dirty="0">
                <a:latin typeface="Trebuchet MS" panose="020B0603020202020204" pitchFamily="34" charset="0"/>
                <a:cs typeface="Courier New" panose="02070309020205020404" pitchFamily="49" charset="0"/>
              </a:rPr>
              <a:t>    &lt;attribute name</a:t>
            </a:r>
            <a:r>
              <a:rPr lang="en-GB" sz="1400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="stroke" </a:t>
            </a:r>
            <a:r>
              <a:rPr lang="en-GB" sz="1400" dirty="0">
                <a:latin typeface="Trebuchet MS" panose="020B0603020202020204" pitchFamily="34" charset="0"/>
                <a:cs typeface="Courier New" panose="02070309020205020404" pitchFamily="49" charset="0"/>
              </a:rPr>
              <a:t>select="</a:t>
            </a:r>
            <a:r>
              <a:rPr lang="en-GB" sz="1400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'black'"/&gt;</a:t>
            </a:r>
            <a:endParaRPr lang="en-GB" sz="1400" dirty="0">
              <a:latin typeface="Trebuchet MS" panose="020B0603020202020204" pitchFamily="34" charset="0"/>
              <a:cs typeface="Courier New" panose="02070309020205020404" pitchFamily="49" charset="0"/>
            </a:endParaRPr>
          </a:p>
          <a:p>
            <a:r>
              <a:rPr lang="en-GB" sz="1400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&lt;/template&gt;</a:t>
            </a:r>
          </a:p>
          <a:p>
            <a:endParaRPr lang="en-GB" sz="1400" dirty="0">
              <a:latin typeface="Trebuchet MS" panose="020B0603020202020204" pitchFamily="34" charset="0"/>
              <a:cs typeface="Courier New" panose="02070309020205020404" pitchFamily="49" charset="0"/>
            </a:endParaRPr>
          </a:p>
          <a:p>
            <a:r>
              <a:rPr lang="en-GB" sz="1400" dirty="0">
                <a:latin typeface="Trebuchet MS" panose="020B0603020202020204" pitchFamily="34" charset="0"/>
                <a:cs typeface="Courier New" panose="02070309020205020404" pitchFamily="49" charset="0"/>
              </a:rPr>
              <a:t>&lt;template match</a:t>
            </a:r>
            <a:r>
              <a:rPr lang="en-GB" sz="1400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="</a:t>
            </a:r>
            <a:r>
              <a:rPr lang="en-GB" sz="1400" dirty="0" err="1" smtClean="0">
                <a:latin typeface="Trebuchet MS" panose="020B0603020202020204" pitchFamily="34" charset="0"/>
                <a:cs typeface="Courier New" panose="02070309020205020404" pitchFamily="49" charset="0"/>
              </a:rPr>
              <a:t>rect</a:t>
            </a:r>
            <a:r>
              <a:rPr lang="en-GB" sz="1400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[@class='a']"&gt;</a:t>
            </a:r>
            <a:endParaRPr lang="en-GB" sz="1400" dirty="0">
              <a:latin typeface="Trebuchet MS" panose="020B0603020202020204" pitchFamily="34" charset="0"/>
              <a:cs typeface="Courier New" panose="02070309020205020404" pitchFamily="49" charset="0"/>
            </a:endParaRPr>
          </a:p>
          <a:p>
            <a:r>
              <a:rPr lang="en-GB" sz="1400" dirty="0">
                <a:latin typeface="Trebuchet MS" panose="020B0603020202020204" pitchFamily="34" charset="0"/>
                <a:cs typeface="Courier New" panose="02070309020205020404" pitchFamily="49" charset="0"/>
              </a:rPr>
              <a:t>    </a:t>
            </a:r>
            <a:r>
              <a:rPr lang="en-GB" sz="1400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&lt;next-match/&gt; &lt;!-- </a:t>
            </a:r>
            <a:r>
              <a:rPr lang="en-GB" sz="1400" dirty="0">
                <a:latin typeface="Trebuchet MS" panose="020B0603020202020204" pitchFamily="34" charset="0"/>
                <a:cs typeface="Courier New" panose="02070309020205020404" pitchFamily="49" charset="0"/>
              </a:rPr>
              <a:t>rule </a:t>
            </a:r>
            <a:r>
              <a:rPr lang="en-GB" sz="1400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2 --&gt;</a:t>
            </a:r>
            <a:endParaRPr lang="en-GB" sz="1400" dirty="0">
              <a:latin typeface="Trebuchet MS" panose="020B0603020202020204" pitchFamily="34" charset="0"/>
              <a:cs typeface="Courier New" panose="02070309020205020404" pitchFamily="49" charset="0"/>
            </a:endParaRPr>
          </a:p>
          <a:p>
            <a:r>
              <a:rPr lang="en-GB" sz="1400" dirty="0">
                <a:latin typeface="Trebuchet MS" panose="020B0603020202020204" pitchFamily="34" charset="0"/>
                <a:cs typeface="Courier New" panose="02070309020205020404" pitchFamily="49" charset="0"/>
              </a:rPr>
              <a:t>    &lt;attribute name="fill" select="</a:t>
            </a:r>
            <a:r>
              <a:rPr lang="en-GB" sz="1400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'blue'"/&gt;</a:t>
            </a:r>
            <a:endParaRPr lang="en-GB" sz="1400" dirty="0">
              <a:latin typeface="Trebuchet MS" panose="020B0603020202020204" pitchFamily="34" charset="0"/>
              <a:cs typeface="Courier New" panose="02070309020205020404" pitchFamily="49" charset="0"/>
            </a:endParaRPr>
          </a:p>
          <a:p>
            <a:r>
              <a:rPr lang="en-GB" sz="1400" dirty="0">
                <a:latin typeface="Trebuchet MS" panose="020B0603020202020204" pitchFamily="34" charset="0"/>
                <a:cs typeface="Courier New" panose="02070309020205020404" pitchFamily="49" charset="0"/>
              </a:rPr>
              <a:t>    &lt;attribute name</a:t>
            </a:r>
            <a:r>
              <a:rPr lang="en-GB" sz="1400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="width" </a:t>
            </a:r>
            <a:r>
              <a:rPr lang="en-GB" sz="1400" dirty="0">
                <a:latin typeface="Trebuchet MS" panose="020B0603020202020204" pitchFamily="34" charset="0"/>
                <a:cs typeface="Courier New" panose="02070309020205020404" pitchFamily="49" charset="0"/>
              </a:rPr>
              <a:t>select</a:t>
            </a:r>
            <a:r>
              <a:rPr lang="en-GB" sz="1400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="200"/&gt;</a:t>
            </a:r>
            <a:endParaRPr lang="en-GB" sz="1400" dirty="0">
              <a:latin typeface="Trebuchet MS" panose="020B0603020202020204" pitchFamily="34" charset="0"/>
              <a:cs typeface="Courier New" panose="02070309020205020404" pitchFamily="49" charset="0"/>
            </a:endParaRPr>
          </a:p>
          <a:p>
            <a:r>
              <a:rPr lang="en-GB" sz="1400" dirty="0">
                <a:latin typeface="Trebuchet MS" panose="020B0603020202020204" pitchFamily="34" charset="0"/>
                <a:cs typeface="Courier New" panose="02070309020205020404" pitchFamily="49" charset="0"/>
              </a:rPr>
              <a:t>&lt;/template</a:t>
            </a:r>
            <a:r>
              <a:rPr lang="en-GB" sz="1400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&gt;</a:t>
            </a:r>
            <a:endParaRPr lang="en-GB" sz="1400" dirty="0">
              <a:latin typeface="Trebuchet MS" panose="020B0603020202020204" pitchFamily="34" charset="0"/>
              <a:cs typeface="Courier New" panose="02070309020205020404" pitchFamily="49" charset="0"/>
            </a:endParaRPr>
          </a:p>
        </p:txBody>
      </p:sp>
      <p:grpSp>
        <p:nvGrpSpPr>
          <p:cNvPr id="1035" name="Group 1034"/>
          <p:cNvGrpSpPr/>
          <p:nvPr/>
        </p:nvGrpSpPr>
        <p:grpSpPr>
          <a:xfrm>
            <a:off x="251520" y="2553583"/>
            <a:ext cx="3755807" cy="3121575"/>
            <a:chOff x="251520" y="2553583"/>
            <a:chExt cx="3755807" cy="3121575"/>
          </a:xfrm>
        </p:grpSpPr>
        <p:cxnSp>
          <p:nvCxnSpPr>
            <p:cNvPr id="78" name="Curved Connector 77"/>
            <p:cNvCxnSpPr>
              <a:stCxn id="45" idx="1"/>
              <a:endCxn id="74" idx="2"/>
            </p:cNvCxnSpPr>
            <p:nvPr/>
          </p:nvCxnSpPr>
          <p:spPr>
            <a:xfrm rot="10800000">
              <a:off x="1720637" y="2553583"/>
              <a:ext cx="2286690" cy="2245770"/>
            </a:xfrm>
            <a:prstGeom prst="curvedConnector2">
              <a:avLst/>
            </a:prstGeom>
            <a:ln w="57150">
              <a:solidFill>
                <a:srgbClr val="0066FF"/>
              </a:solidFill>
              <a:headEnd type="none" w="med" len="med"/>
              <a:tailEnd type="triangle" w="med" len="med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sp>
          <p:nvSpPr>
            <p:cNvPr id="81" name="TextBox 80"/>
            <p:cNvSpPr txBox="1"/>
            <p:nvPr/>
          </p:nvSpPr>
          <p:spPr>
            <a:xfrm>
              <a:off x="251520" y="4105498"/>
              <a:ext cx="1824169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 smtClean="0">
                  <a:solidFill>
                    <a:srgbClr val="0000FF"/>
                  </a:solidFill>
                  <a:latin typeface="Trebuchet MS" panose="020B0603020202020204" pitchFamily="34" charset="0"/>
                </a:rPr>
                <a:t>CSS </a:t>
              </a:r>
              <a:r>
                <a:rPr lang="en-GB" sz="2400" i="1" dirty="0" smtClean="0">
                  <a:solidFill>
                    <a:srgbClr val="0000FF"/>
                  </a:solidFill>
                  <a:latin typeface="Trebuchet MS" panose="020B0603020202020204" pitchFamily="34" charset="0"/>
                </a:rPr>
                <a:t>pulls</a:t>
              </a:r>
              <a:r>
                <a:rPr lang="en-GB" sz="2400" dirty="0" smtClean="0">
                  <a:solidFill>
                    <a:srgbClr val="0000FF"/>
                  </a:solidFill>
                  <a:latin typeface="Trebuchet MS" panose="020B0603020202020204" pitchFamily="34" charset="0"/>
                </a:rPr>
                <a:t> each property as needed</a:t>
              </a:r>
            </a:p>
          </p:txBody>
        </p:sp>
      </p:grpSp>
      <p:grpSp>
        <p:nvGrpSpPr>
          <p:cNvPr id="1040" name="Group 1039"/>
          <p:cNvGrpSpPr/>
          <p:nvPr/>
        </p:nvGrpSpPr>
        <p:grpSpPr>
          <a:xfrm>
            <a:off x="4583391" y="2507417"/>
            <a:ext cx="4573373" cy="2447983"/>
            <a:chOff x="4583391" y="2507417"/>
            <a:chExt cx="4573373" cy="2447983"/>
          </a:xfrm>
        </p:grpSpPr>
        <p:cxnSp>
          <p:nvCxnSpPr>
            <p:cNvPr id="80" name="Curved Connector 79"/>
            <p:cNvCxnSpPr>
              <a:stCxn id="76" idx="2"/>
              <a:endCxn id="45" idx="3"/>
            </p:cNvCxnSpPr>
            <p:nvPr/>
          </p:nvCxnSpPr>
          <p:spPr>
            <a:xfrm rot="5400000">
              <a:off x="4663948" y="2426860"/>
              <a:ext cx="2291936" cy="2453050"/>
            </a:xfrm>
            <a:prstGeom prst="curvedConnector2">
              <a:avLst/>
            </a:prstGeom>
            <a:ln w="5715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sp>
          <p:nvSpPr>
            <p:cNvPr id="83" name="TextBox 82"/>
            <p:cNvSpPr txBox="1"/>
            <p:nvPr/>
          </p:nvSpPr>
          <p:spPr>
            <a:xfrm>
              <a:off x="6814440" y="3755071"/>
              <a:ext cx="234232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 smtClean="0">
                  <a:solidFill>
                    <a:srgbClr val="FF0000"/>
                  </a:solidFill>
                  <a:latin typeface="Trebuchet MS" panose="020B0603020202020204" pitchFamily="34" charset="0"/>
                </a:rPr>
                <a:t>~XSLT </a:t>
              </a:r>
              <a:r>
                <a:rPr lang="en-GB" sz="2400" i="1" dirty="0" smtClean="0">
                  <a:solidFill>
                    <a:srgbClr val="FF0000"/>
                  </a:solidFill>
                  <a:latin typeface="Trebuchet MS" panose="020B0603020202020204" pitchFamily="34" charset="0"/>
                </a:rPr>
                <a:t>pushes</a:t>
              </a:r>
              <a:r>
                <a:rPr lang="en-GB" sz="2400" dirty="0" smtClean="0">
                  <a:solidFill>
                    <a:srgbClr val="FF0000"/>
                  </a:solidFill>
                  <a:latin typeface="Trebuchet MS" panose="020B0603020202020204" pitchFamily="34" charset="0"/>
                </a:rPr>
                <a:t> all properties regardless</a:t>
              </a:r>
            </a:p>
          </p:txBody>
        </p:sp>
      </p:grpSp>
      <p:sp>
        <p:nvSpPr>
          <p:cNvPr id="1032" name="Rounded Rectangle 1031"/>
          <p:cNvSpPr/>
          <p:nvPr/>
        </p:nvSpPr>
        <p:spPr>
          <a:xfrm>
            <a:off x="1928418" y="5127599"/>
            <a:ext cx="2023943" cy="675714"/>
          </a:xfrm>
          <a:prstGeom prst="roundRect">
            <a:avLst/>
          </a:prstGeom>
          <a:solidFill>
            <a:srgbClr val="0066FF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>
                <a:solidFill>
                  <a:schemeClr val="bg1"/>
                </a:solidFill>
                <a:latin typeface="Trebuchet MS" panose="020B0603020202020204" pitchFamily="34" charset="0"/>
              </a:rPr>
              <a:t>fill==blue</a:t>
            </a:r>
          </a:p>
          <a:p>
            <a:r>
              <a:rPr lang="en-GB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stroke==black</a:t>
            </a:r>
            <a:endParaRPr lang="en-GB" b="1" dirty="0"/>
          </a:p>
        </p:txBody>
      </p:sp>
      <p:sp>
        <p:nvSpPr>
          <p:cNvPr id="106" name="Rounded Rectangle 105"/>
          <p:cNvSpPr/>
          <p:nvPr/>
        </p:nvSpPr>
        <p:spPr>
          <a:xfrm>
            <a:off x="4553099" y="5127599"/>
            <a:ext cx="2286854" cy="955021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@fill</a:t>
            </a:r>
            <a:r>
              <a:rPr lang="en-GB" b="1" dirty="0">
                <a:solidFill>
                  <a:schemeClr val="bg1"/>
                </a:solidFill>
                <a:latin typeface="Trebuchet MS" panose="020B0603020202020204" pitchFamily="34" charset="0"/>
              </a:rPr>
              <a:t>==</a:t>
            </a:r>
            <a:r>
              <a:rPr lang="en-GB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blue</a:t>
            </a:r>
          </a:p>
          <a:p>
            <a:r>
              <a:rPr lang="en-GB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@stroke==black</a:t>
            </a:r>
            <a:endParaRPr lang="en-GB" b="1" dirty="0">
              <a:solidFill>
                <a:schemeClr val="bg1"/>
              </a:solidFill>
              <a:latin typeface="Trebuchet MS" panose="020B0603020202020204" pitchFamily="34" charset="0"/>
            </a:endParaRPr>
          </a:p>
          <a:p>
            <a:r>
              <a:rPr lang="en-GB" b="1" i="1" u="sng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@width==200</a:t>
            </a:r>
            <a:endParaRPr lang="en-GB" b="1" i="1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6427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76" grpId="0" animBg="1"/>
      <p:bldP spid="1032" grpId="0" animBg="1"/>
      <p:bldP spid="10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ounded Rectangle 92"/>
          <p:cNvSpPr/>
          <p:nvPr/>
        </p:nvSpPr>
        <p:spPr>
          <a:xfrm>
            <a:off x="6441883" y="3720426"/>
            <a:ext cx="1944216" cy="139619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GB" sz="16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xsl:mode</a:t>
            </a:r>
            <a:r>
              <a:rPr lang="en-GB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GB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GB" sz="1400" b="1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pre/postlude</a:t>
            </a:r>
            <a:endParaRPr lang="en-GB" sz="1400" b="1" dirty="0">
              <a:latin typeface="Trebuchet MS" panose="020B06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77" name="Rounded Rectangle 76"/>
          <p:cNvSpPr/>
          <p:nvPr/>
        </p:nvSpPr>
        <p:spPr>
          <a:xfrm>
            <a:off x="467544" y="2780928"/>
            <a:ext cx="1656184" cy="1296144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GB" sz="16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xsl:template</a:t>
            </a:r>
            <a:r>
              <a:rPr lang="en-GB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/@match</a:t>
            </a:r>
            <a:endParaRPr lang="en-GB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6" name="Rounded Rectangle 75"/>
          <p:cNvSpPr/>
          <p:nvPr/>
        </p:nvSpPr>
        <p:spPr>
          <a:xfrm>
            <a:off x="3859144" y="1484784"/>
            <a:ext cx="2441048" cy="648072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r>
              <a:rPr lang="en-GB" sz="16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xsl:attribute</a:t>
            </a:r>
            <a:endParaRPr lang="en-GB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CSS syntax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2483768" y="198884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66700" indent="-266700"/>
            <a:r>
              <a:rPr lang="en-GB" dirty="0" err="1">
                <a:latin typeface="Trebuchet MS" panose="020B0603020202020204" pitchFamily="34" charset="0"/>
                <a:cs typeface="Courier New" panose="02070309020205020404" pitchFamily="49" charset="0"/>
              </a:rPr>
              <a:t>rect.a</a:t>
            </a:r>
            <a:r>
              <a:rPr lang="en-GB" dirty="0">
                <a:latin typeface="Trebuchet MS" panose="020B0603020202020204" pitchFamily="34" charset="0"/>
                <a:cs typeface="Courier New" panose="02070309020205020404" pitchFamily="49" charset="0"/>
              </a:rPr>
              <a:t> </a:t>
            </a:r>
            <a:r>
              <a:rPr lang="en-GB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{</a:t>
            </a:r>
            <a:br>
              <a:rPr lang="en-GB" dirty="0" smtClean="0">
                <a:latin typeface="Trebuchet MS" panose="020B0603020202020204" pitchFamily="34" charset="0"/>
                <a:cs typeface="Courier New" panose="02070309020205020404" pitchFamily="49" charset="0"/>
              </a:rPr>
            </a:br>
            <a:r>
              <a:rPr lang="en-GB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fill</a:t>
            </a:r>
            <a:r>
              <a:rPr lang="en-GB" dirty="0">
                <a:latin typeface="Trebuchet MS" panose="020B0603020202020204" pitchFamily="34" charset="0"/>
                <a:cs typeface="Courier New" panose="02070309020205020404" pitchFamily="49" charset="0"/>
              </a:rPr>
              <a:t>: blue;</a:t>
            </a:r>
          </a:p>
          <a:p>
            <a:r>
              <a:rPr lang="en-GB" dirty="0">
                <a:latin typeface="Trebuchet MS" panose="020B0603020202020204" pitchFamily="34" charset="0"/>
                <a:cs typeface="Courier New" panose="02070309020205020404" pitchFamily="49" charset="0"/>
              </a:rPr>
              <a:t>    fill-opacity: 0.5;</a:t>
            </a:r>
          </a:p>
          <a:p>
            <a:r>
              <a:rPr lang="en-GB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}</a:t>
            </a:r>
          </a:p>
          <a:p>
            <a:endParaRPr lang="en-GB" dirty="0" smtClean="0">
              <a:latin typeface="Trebuchet MS" panose="020B0603020202020204" pitchFamily="34" charset="0"/>
              <a:cs typeface="Courier New" panose="02070309020205020404" pitchFamily="49" charset="0"/>
            </a:endParaRPr>
          </a:p>
          <a:p>
            <a:r>
              <a:rPr lang="en-GB" dirty="0" err="1" smtClean="0">
                <a:latin typeface="Trebuchet MS" panose="020B0603020202020204" pitchFamily="34" charset="0"/>
                <a:cs typeface="Courier New" panose="02070309020205020404" pitchFamily="49" charset="0"/>
              </a:rPr>
              <a:t>table.striped</a:t>
            </a:r>
            <a:r>
              <a:rPr lang="en-GB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 </a:t>
            </a:r>
            <a:r>
              <a:rPr lang="en-GB" dirty="0" err="1" smtClean="0">
                <a:latin typeface="Trebuchet MS" panose="020B0603020202020204" pitchFamily="34" charset="0"/>
                <a:cs typeface="Courier New" panose="02070309020205020404" pitchFamily="49" charset="0"/>
              </a:rPr>
              <a:t>tr:nth-child</a:t>
            </a:r>
            <a:r>
              <a:rPr lang="en-GB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(even){</a:t>
            </a:r>
          </a:p>
          <a:p>
            <a:pPr marL="266700"/>
            <a:r>
              <a:rPr lang="en-GB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background-</a:t>
            </a:r>
            <a:r>
              <a:rPr lang="en-GB" dirty="0" err="1" smtClean="0">
                <a:latin typeface="Trebuchet MS" panose="020B0603020202020204" pitchFamily="34" charset="0"/>
                <a:cs typeface="Courier New" panose="02070309020205020404" pitchFamily="49" charset="0"/>
              </a:rPr>
              <a:t>color</a:t>
            </a:r>
            <a:r>
              <a:rPr lang="en-GB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: light-grey;</a:t>
            </a:r>
          </a:p>
          <a:p>
            <a:r>
              <a:rPr lang="en-GB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}</a:t>
            </a:r>
          </a:p>
          <a:p>
            <a:r>
              <a:rPr lang="en-GB" dirty="0" err="1" smtClean="0">
                <a:latin typeface="Trebuchet MS" panose="020B0603020202020204" pitchFamily="34" charset="0"/>
                <a:cs typeface="Courier New" panose="02070309020205020404" pitchFamily="49" charset="0"/>
              </a:rPr>
              <a:t>fig:before</a:t>
            </a:r>
            <a:r>
              <a:rPr lang="en-GB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 {</a:t>
            </a:r>
          </a:p>
          <a:p>
            <a:pPr marL="266700"/>
            <a:r>
              <a:rPr lang="en-GB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counter-increment(fig);</a:t>
            </a:r>
            <a:br>
              <a:rPr lang="en-GB" dirty="0" smtClean="0">
                <a:latin typeface="Trebuchet MS" panose="020B0603020202020204" pitchFamily="34" charset="0"/>
                <a:cs typeface="Courier New" panose="02070309020205020404" pitchFamily="49" charset="0"/>
              </a:rPr>
            </a:br>
            <a:r>
              <a:rPr lang="en-GB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content: "Figure " counter(fig);</a:t>
            </a:r>
          </a:p>
          <a:p>
            <a:r>
              <a:rPr lang="en-GB" dirty="0">
                <a:latin typeface="Trebuchet MS" panose="020B0603020202020204" pitchFamily="34" charset="0"/>
                <a:cs typeface="Courier New" panose="02070309020205020404" pitchFamily="49" charset="0"/>
              </a:rPr>
              <a:t>}</a:t>
            </a:r>
          </a:p>
        </p:txBody>
      </p:sp>
      <p:grpSp>
        <p:nvGrpSpPr>
          <p:cNvPr id="61" name="Group 60"/>
          <p:cNvGrpSpPr/>
          <p:nvPr/>
        </p:nvGrpSpPr>
        <p:grpSpPr>
          <a:xfrm>
            <a:off x="683568" y="2100834"/>
            <a:ext cx="3456384" cy="2394054"/>
            <a:chOff x="683568" y="2100834"/>
            <a:chExt cx="3456384" cy="2394054"/>
          </a:xfrm>
        </p:grpSpPr>
        <p:cxnSp>
          <p:nvCxnSpPr>
            <p:cNvPr id="21" name="Straight Connector 20"/>
            <p:cNvCxnSpPr>
              <a:stCxn id="5" idx="3"/>
              <a:endCxn id="10" idx="1"/>
            </p:cNvCxnSpPr>
            <p:nvPr/>
          </p:nvCxnSpPr>
          <p:spPr>
            <a:xfrm flipV="1">
              <a:off x="1835696" y="2208846"/>
              <a:ext cx="720080" cy="1328166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Rounded Rectangle 4"/>
            <p:cNvSpPr/>
            <p:nvPr/>
          </p:nvSpPr>
          <p:spPr>
            <a:xfrm>
              <a:off x="683568" y="3429000"/>
              <a:ext cx="1152128" cy="216024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>
                  <a:latin typeface="Trebuchet MS" panose="020B0603020202020204" pitchFamily="34" charset="0"/>
                </a:rPr>
                <a:t>selector</a:t>
              </a:r>
              <a:endParaRPr lang="en-GB" sz="1600" dirty="0">
                <a:latin typeface="Trebuchet MS" panose="020B0603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2555776" y="2100834"/>
              <a:ext cx="720080" cy="216024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2555776" y="3429000"/>
              <a:ext cx="1584176" cy="216024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2547948" y="4278864"/>
              <a:ext cx="295860" cy="216024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2" name="Straight Connector 21"/>
            <p:cNvCxnSpPr>
              <a:stCxn id="5" idx="3"/>
              <a:endCxn id="11" idx="1"/>
            </p:cNvCxnSpPr>
            <p:nvPr/>
          </p:nvCxnSpPr>
          <p:spPr>
            <a:xfrm>
              <a:off x="1835696" y="3537012"/>
              <a:ext cx="72008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>
              <a:stCxn id="5" idx="3"/>
              <a:endCxn id="12" idx="1"/>
            </p:cNvCxnSpPr>
            <p:nvPr/>
          </p:nvCxnSpPr>
          <p:spPr>
            <a:xfrm>
              <a:off x="1835696" y="3537012"/>
              <a:ext cx="712252" cy="849864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oup 54"/>
          <p:cNvGrpSpPr/>
          <p:nvPr/>
        </p:nvGrpSpPr>
        <p:grpSpPr>
          <a:xfrm>
            <a:off x="2843808" y="1808820"/>
            <a:ext cx="2196244" cy="1033442"/>
            <a:chOff x="2843808" y="1808820"/>
            <a:chExt cx="2196244" cy="1033442"/>
          </a:xfrm>
        </p:grpSpPr>
        <p:sp>
          <p:nvSpPr>
            <p:cNvPr id="6" name="Rounded Rectangle 5"/>
            <p:cNvSpPr/>
            <p:nvPr/>
          </p:nvSpPr>
          <p:spPr>
            <a:xfrm>
              <a:off x="3959932" y="1808820"/>
              <a:ext cx="1080120" cy="216024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>
                  <a:latin typeface="Trebuchet MS" panose="020B0603020202020204" pitchFamily="34" charset="0"/>
                </a:rPr>
                <a:t>property</a:t>
              </a:r>
              <a:endParaRPr lang="en-GB" sz="1600" dirty="0">
                <a:latin typeface="Trebuchet MS" panose="020B0603020202020204" pitchFamily="34" charset="0"/>
              </a:endParaRP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2843808" y="2626238"/>
              <a:ext cx="1152128" cy="216024"/>
            </a:xfrm>
            <a:prstGeom prst="round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1" name="Straight Connector 30"/>
            <p:cNvCxnSpPr>
              <a:stCxn id="16" idx="0"/>
              <a:endCxn id="6" idx="2"/>
            </p:cNvCxnSpPr>
            <p:nvPr/>
          </p:nvCxnSpPr>
          <p:spPr>
            <a:xfrm flipV="1">
              <a:off x="3419872" y="2024844"/>
              <a:ext cx="1080120" cy="601394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oup 57"/>
          <p:cNvGrpSpPr/>
          <p:nvPr/>
        </p:nvGrpSpPr>
        <p:grpSpPr>
          <a:xfrm>
            <a:off x="2843808" y="4530851"/>
            <a:ext cx="4840420" cy="217188"/>
            <a:chOff x="2843808" y="4509503"/>
            <a:chExt cx="4770269" cy="217188"/>
          </a:xfrm>
        </p:grpSpPr>
        <p:sp>
          <p:nvSpPr>
            <p:cNvPr id="9" name="Rounded Rectangle 8"/>
            <p:cNvSpPr/>
            <p:nvPr/>
          </p:nvSpPr>
          <p:spPr>
            <a:xfrm>
              <a:off x="6533957" y="4510667"/>
              <a:ext cx="1080120" cy="216024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>
                  <a:latin typeface="Trebuchet MS" panose="020B0603020202020204" pitchFamily="34" charset="0"/>
                </a:rPr>
                <a:t>directive</a:t>
              </a:r>
              <a:endParaRPr lang="en-GB" sz="1600" dirty="0">
                <a:latin typeface="Trebuchet MS" panose="020B0603020202020204" pitchFamily="34" charset="0"/>
              </a:endParaRP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2843808" y="4509503"/>
              <a:ext cx="2376264" cy="216024"/>
            </a:xfrm>
            <a:prstGeom prst="round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3" name="Straight Connector 32"/>
            <p:cNvCxnSpPr>
              <a:stCxn id="17" idx="3"/>
              <a:endCxn id="9" idx="1"/>
            </p:cNvCxnSpPr>
            <p:nvPr/>
          </p:nvCxnSpPr>
          <p:spPr>
            <a:xfrm>
              <a:off x="5220072" y="4617515"/>
              <a:ext cx="1313885" cy="1164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/>
          <p:cNvGrpSpPr/>
          <p:nvPr/>
        </p:nvGrpSpPr>
        <p:grpSpPr>
          <a:xfrm>
            <a:off x="4067944" y="1808820"/>
            <a:ext cx="2016224" cy="1033442"/>
            <a:chOff x="4067944" y="1808820"/>
            <a:chExt cx="2016224" cy="1033442"/>
          </a:xfrm>
        </p:grpSpPr>
        <p:sp>
          <p:nvSpPr>
            <p:cNvPr id="7" name="Rounded Rectangle 6"/>
            <p:cNvSpPr/>
            <p:nvPr/>
          </p:nvSpPr>
          <p:spPr>
            <a:xfrm>
              <a:off x="5220072" y="1808820"/>
              <a:ext cx="864096" cy="216024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>
                  <a:latin typeface="Trebuchet MS" panose="020B0603020202020204" pitchFamily="34" charset="0"/>
                </a:rPr>
                <a:t>value</a:t>
              </a:r>
              <a:endParaRPr lang="en-GB" sz="1600" dirty="0">
                <a:latin typeface="Trebuchet MS" panose="020B0603020202020204" pitchFamily="34" charset="0"/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4067944" y="2626238"/>
              <a:ext cx="432048" cy="216024"/>
            </a:xfrm>
            <a:prstGeom prst="round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9" name="Straight Connector 38"/>
            <p:cNvCxnSpPr>
              <a:stCxn id="13" idx="3"/>
              <a:endCxn id="7" idx="2"/>
            </p:cNvCxnSpPr>
            <p:nvPr/>
          </p:nvCxnSpPr>
          <p:spPr>
            <a:xfrm flipV="1">
              <a:off x="4499992" y="2024844"/>
              <a:ext cx="1152128" cy="709406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/>
          <p:cNvGrpSpPr/>
          <p:nvPr/>
        </p:nvGrpSpPr>
        <p:grpSpPr>
          <a:xfrm>
            <a:off x="4716016" y="4808825"/>
            <a:ext cx="3024336" cy="216024"/>
            <a:chOff x="4716016" y="4794593"/>
            <a:chExt cx="3024336" cy="216024"/>
          </a:xfrm>
        </p:grpSpPr>
        <p:sp>
          <p:nvSpPr>
            <p:cNvPr id="8" name="Rounded Rectangle 7"/>
            <p:cNvSpPr/>
            <p:nvPr/>
          </p:nvSpPr>
          <p:spPr>
            <a:xfrm>
              <a:off x="6588224" y="4794593"/>
              <a:ext cx="1152128" cy="216024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>
                  <a:latin typeface="Trebuchet MS" panose="020B0603020202020204" pitchFamily="34" charset="0"/>
                </a:rPr>
                <a:t>function</a:t>
              </a:r>
              <a:endParaRPr lang="en-GB" sz="1600" dirty="0">
                <a:latin typeface="Trebuchet MS" panose="020B0603020202020204" pitchFamily="34" charset="0"/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4716016" y="4794593"/>
              <a:ext cx="1205880" cy="216024"/>
            </a:xfrm>
            <a:prstGeom prst="round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0" name="Straight Connector 39"/>
            <p:cNvCxnSpPr>
              <a:stCxn id="15" idx="3"/>
              <a:endCxn id="8" idx="1"/>
            </p:cNvCxnSpPr>
            <p:nvPr/>
          </p:nvCxnSpPr>
          <p:spPr>
            <a:xfrm>
              <a:off x="5921896" y="4902605"/>
              <a:ext cx="666328" cy="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Group 64"/>
          <p:cNvGrpSpPr/>
          <p:nvPr/>
        </p:nvGrpSpPr>
        <p:grpSpPr>
          <a:xfrm>
            <a:off x="656410" y="3437006"/>
            <a:ext cx="5139725" cy="568058"/>
            <a:chOff x="413807" y="3411210"/>
            <a:chExt cx="5487626" cy="568058"/>
          </a:xfrm>
        </p:grpSpPr>
        <p:sp>
          <p:nvSpPr>
            <p:cNvPr id="4" name="Rounded Rectangle 3"/>
            <p:cNvSpPr/>
            <p:nvPr/>
          </p:nvSpPr>
          <p:spPr>
            <a:xfrm>
              <a:off x="413807" y="3763244"/>
              <a:ext cx="1461032" cy="216024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>
                  <a:latin typeface="Trebuchet MS" panose="020B0603020202020204" pitchFamily="34" charset="0"/>
                </a:rPr>
                <a:t>pseudo-class</a:t>
              </a:r>
              <a:endParaRPr lang="en-GB" sz="1600" dirty="0">
                <a:latin typeface="Trebuchet MS" panose="020B0603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4240520" y="3411210"/>
              <a:ext cx="1660913" cy="216024"/>
            </a:xfrm>
            <a:prstGeom prst="round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8" name="Straight Connector 47"/>
            <p:cNvCxnSpPr>
              <a:stCxn id="19" idx="1"/>
              <a:endCxn id="4" idx="3"/>
            </p:cNvCxnSpPr>
            <p:nvPr/>
          </p:nvCxnSpPr>
          <p:spPr>
            <a:xfrm flipH="1">
              <a:off x="1874839" y="3519222"/>
              <a:ext cx="2365681" cy="352034"/>
            </a:xfrm>
            <a:prstGeom prst="line">
              <a:avLst/>
            </a:prstGeom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65"/>
          <p:cNvGrpSpPr/>
          <p:nvPr/>
        </p:nvGrpSpPr>
        <p:grpSpPr>
          <a:xfrm>
            <a:off x="2915816" y="4276100"/>
            <a:ext cx="5364088" cy="218788"/>
            <a:chOff x="2915816" y="4206583"/>
            <a:chExt cx="5364088" cy="218788"/>
          </a:xfrm>
          <a:solidFill>
            <a:srgbClr val="00B0F0"/>
          </a:solidFill>
        </p:grpSpPr>
        <p:sp>
          <p:nvSpPr>
            <p:cNvPr id="18" name="Rounded Rectangle 17"/>
            <p:cNvSpPr/>
            <p:nvPr/>
          </p:nvSpPr>
          <p:spPr>
            <a:xfrm>
              <a:off x="2915816" y="4209347"/>
              <a:ext cx="720080" cy="216024"/>
            </a:xfrm>
            <a:prstGeom prst="round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9" name="Straight Connector 48"/>
            <p:cNvCxnSpPr>
              <a:stCxn id="18" idx="3"/>
              <a:endCxn id="63" idx="1"/>
            </p:cNvCxnSpPr>
            <p:nvPr/>
          </p:nvCxnSpPr>
          <p:spPr>
            <a:xfrm flipV="1">
              <a:off x="3635896" y="4314595"/>
              <a:ext cx="2952328" cy="2764"/>
            </a:xfrm>
            <a:prstGeom prst="line">
              <a:avLst/>
            </a:prstGeom>
            <a:grpFill/>
            <a:ln w="2857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Rounded Rectangle 62"/>
            <p:cNvSpPr/>
            <p:nvPr/>
          </p:nvSpPr>
          <p:spPr>
            <a:xfrm>
              <a:off x="6588224" y="4206583"/>
              <a:ext cx="1691680" cy="216024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>
                  <a:latin typeface="Trebuchet MS" panose="020B0603020202020204" pitchFamily="34" charset="0"/>
                </a:rPr>
                <a:t>pseudo-element</a:t>
              </a:r>
              <a:endParaRPr lang="en-GB" sz="1600" dirty="0">
                <a:latin typeface="Trebuchet MS" panose="020B0603020202020204" pitchFamily="34" charset="0"/>
              </a:endParaRPr>
            </a:p>
          </p:txBody>
        </p:sp>
      </p:grp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0482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77" grpId="0" animBg="1"/>
      <p:bldP spid="7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CSS selector pattern equivalents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4211256"/>
              </p:ext>
            </p:extLst>
          </p:nvPr>
        </p:nvGraphicFramePr>
        <p:xfrm>
          <a:off x="1259632" y="4797152"/>
          <a:ext cx="6768752" cy="11125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872208"/>
                <a:gridCol w="4896544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i="1" dirty="0" smtClean="0">
                          <a:latin typeface="Trebuchet MS" panose="020B0603020202020204" pitchFamily="34" charset="0"/>
                        </a:rPr>
                        <a:t>P</a:t>
                      </a:r>
                      <a:r>
                        <a:rPr lang="en-GB" sz="1600" i="0" dirty="0" smtClean="0">
                          <a:latin typeface="Trebuchet MS" panose="020B0603020202020204" pitchFamily="34" charset="0"/>
                        </a:rPr>
                        <a:t>[</a:t>
                      </a:r>
                      <a:r>
                        <a:rPr lang="en-GB" sz="1600" i="1" dirty="0" err="1" smtClean="0">
                          <a:latin typeface="Trebuchet MS" panose="020B0603020202020204" pitchFamily="34" charset="0"/>
                        </a:rPr>
                        <a:t>attr</a:t>
                      </a:r>
                      <a:r>
                        <a:rPr lang="en-GB" sz="1600" i="0" dirty="0" smtClean="0">
                          <a:latin typeface="Trebuchet MS" panose="020B0603020202020204" pitchFamily="34" charset="0"/>
                        </a:rPr>
                        <a:t>]</a:t>
                      </a:r>
                      <a:endParaRPr lang="en-GB" sz="1600" i="1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i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XSLT(P)</a:t>
                      </a:r>
                      <a:r>
                        <a:rPr lang="en-GB" sz="1600" b="1" i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[exists(@</a:t>
                      </a:r>
                      <a:r>
                        <a:rPr lang="en-GB" sz="1600" b="1" i="1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attr</a:t>
                      </a:r>
                      <a:r>
                        <a:rPr lang="en-GB" sz="1600" b="1" i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)]</a:t>
                      </a:r>
                      <a:endParaRPr lang="en-GB" sz="1600" b="1" i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i="1" dirty="0" smtClean="0">
                          <a:latin typeface="Trebuchet MS" panose="020B0603020202020204" pitchFamily="34" charset="0"/>
                        </a:rPr>
                        <a:t>P</a:t>
                      </a:r>
                      <a:r>
                        <a:rPr lang="en-GB" sz="1600" i="0" dirty="0" smtClean="0">
                          <a:latin typeface="Trebuchet MS" panose="020B0603020202020204" pitchFamily="34" charset="0"/>
                        </a:rPr>
                        <a:t>[</a:t>
                      </a:r>
                      <a:r>
                        <a:rPr lang="en-GB" sz="1600" i="1" dirty="0" err="1" smtClean="0">
                          <a:latin typeface="Trebuchet MS" panose="020B0603020202020204" pitchFamily="34" charset="0"/>
                        </a:rPr>
                        <a:t>attr</a:t>
                      </a:r>
                      <a:r>
                        <a:rPr lang="en-GB" sz="1600" i="0" dirty="0" smtClean="0">
                          <a:latin typeface="Trebuchet MS" panose="020B0603020202020204" pitchFamily="34" charset="0"/>
                        </a:rPr>
                        <a:t>=</a:t>
                      </a:r>
                      <a:r>
                        <a:rPr lang="en-GB" sz="1600" i="1" dirty="0" smtClean="0">
                          <a:latin typeface="Trebuchet MS" panose="020B0603020202020204" pitchFamily="34" charset="0"/>
                        </a:rPr>
                        <a:t>value</a:t>
                      </a:r>
                      <a:r>
                        <a:rPr lang="en-GB" sz="1600" i="0" dirty="0" smtClean="0">
                          <a:latin typeface="Trebuchet MS" panose="020B0603020202020204" pitchFamily="34" charset="0"/>
                        </a:rPr>
                        <a:t>]</a:t>
                      </a:r>
                      <a:endParaRPr lang="en-GB" sz="1600" i="0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i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XSLT(P)</a:t>
                      </a:r>
                      <a:r>
                        <a:rPr lang="en-GB" sz="1600" b="1" i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[@</a:t>
                      </a:r>
                      <a:r>
                        <a:rPr lang="en-GB" sz="1600" b="1" i="1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attr</a:t>
                      </a:r>
                      <a:r>
                        <a:rPr lang="en-GB" sz="1600" b="1" i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=</a:t>
                      </a:r>
                      <a:r>
                        <a:rPr lang="en-GB" sz="1600" b="1" i="1" dirty="0" smtClean="0">
                          <a:solidFill>
                            <a:srgbClr val="FF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value</a:t>
                      </a:r>
                      <a:r>
                        <a:rPr lang="en-GB" sz="1600" b="1" i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  <a:endParaRPr lang="en-GB" sz="1600" b="1" i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i="1" dirty="0" smtClean="0">
                          <a:latin typeface="Trebuchet MS" panose="020B0603020202020204" pitchFamily="34" charset="0"/>
                        </a:rPr>
                        <a:t>P</a:t>
                      </a:r>
                      <a:r>
                        <a:rPr lang="en-GB" sz="1600" i="0" dirty="0" smtClean="0">
                          <a:latin typeface="Trebuchet MS" panose="020B0603020202020204" pitchFamily="34" charset="0"/>
                        </a:rPr>
                        <a:t>:nth-child(even)</a:t>
                      </a:r>
                      <a:endParaRPr lang="en-GB" sz="1600" i="1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XSLT(P)</a:t>
                      </a:r>
                      <a:r>
                        <a:rPr lang="en-GB" sz="1600" b="1" i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[position()</a:t>
                      </a:r>
                      <a:r>
                        <a:rPr lang="en-GB" sz="1600" b="1" i="0" baseline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mod 2 = 0</a:t>
                      </a:r>
                      <a:r>
                        <a:rPr lang="en-GB" sz="1600" b="1" i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  <a:endParaRPr lang="en-GB" sz="1600" b="1" i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5965014"/>
              </p:ext>
            </p:extLst>
          </p:nvPr>
        </p:nvGraphicFramePr>
        <p:xfrm>
          <a:off x="1259632" y="1268760"/>
          <a:ext cx="6792416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4920208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Trebuchet MS" panose="020B0603020202020204" pitchFamily="34" charset="0"/>
                        </a:rPr>
                        <a:t>CSS</a:t>
                      </a:r>
                      <a:endParaRPr lang="en-GB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Trebuchet MS" panose="020B0603020202020204" pitchFamily="34" charset="0"/>
                        </a:rPr>
                        <a:t>XSLT/XPath</a:t>
                      </a:r>
                      <a:endParaRPr lang="en-GB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Trebuchet MS" panose="020B0603020202020204" pitchFamily="34" charset="0"/>
                        </a:rPr>
                        <a:t>*</a:t>
                      </a:r>
                      <a:endParaRPr lang="en-GB" sz="1600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*</a:t>
                      </a:r>
                      <a:endParaRPr lang="en-GB" sz="16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i="1" dirty="0" smtClean="0">
                          <a:latin typeface="Trebuchet MS" panose="020B0603020202020204" pitchFamily="34" charset="0"/>
                        </a:rPr>
                        <a:t>element</a:t>
                      </a:r>
                      <a:endParaRPr lang="en-GB" sz="1600" i="1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i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element</a:t>
                      </a:r>
                      <a:endParaRPr lang="en-GB" sz="1600" b="1" i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Trebuchet MS" panose="020B0603020202020204" pitchFamily="34" charset="0"/>
                        </a:rPr>
                        <a:t>.</a:t>
                      </a:r>
                      <a:r>
                        <a:rPr lang="en-GB" sz="1600" i="1" dirty="0" smtClean="0">
                          <a:latin typeface="Trebuchet MS" panose="020B0603020202020204" pitchFamily="34" charset="0"/>
                        </a:rPr>
                        <a:t>class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*[tokenize(@class,'\s+')='</a:t>
                      </a:r>
                      <a:r>
                        <a:rPr lang="en-GB" sz="1600" b="1" i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class</a:t>
                      </a:r>
                      <a:r>
                        <a:rPr lang="en-GB" sz="16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']</a:t>
                      </a:r>
                      <a:endParaRPr lang="en-GB" sz="16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Trebuchet MS" panose="020B0603020202020204" pitchFamily="34" charset="0"/>
                        </a:rPr>
                        <a:t>#</a:t>
                      </a:r>
                      <a:r>
                        <a:rPr lang="en-GB" sz="1600" i="1" dirty="0" smtClean="0">
                          <a:latin typeface="Trebuchet MS" panose="020B0603020202020204" pitchFamily="34" charset="0"/>
                        </a:rPr>
                        <a:t>id</a:t>
                      </a:r>
                      <a:endParaRPr lang="en-GB" sz="1600" i="1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*[@id='</a:t>
                      </a:r>
                      <a:r>
                        <a:rPr lang="en-GB" sz="1600" b="1" i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id</a:t>
                      </a:r>
                      <a:r>
                        <a:rPr lang="en-GB" sz="16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']</a:t>
                      </a:r>
                      <a:endParaRPr lang="en-GB" sz="16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i="1" dirty="0" smtClean="0">
                          <a:latin typeface="Trebuchet MS" panose="020B0603020202020204" pitchFamily="34" charset="0"/>
                        </a:rPr>
                        <a:t>E</a:t>
                      </a:r>
                      <a:r>
                        <a:rPr lang="en-GB" sz="1600" dirty="0" smtClean="0">
                          <a:latin typeface="Trebuchet MS" panose="020B0603020202020204" pitchFamily="34" charset="0"/>
                        </a:rPr>
                        <a:t> &gt; </a:t>
                      </a:r>
                      <a:r>
                        <a:rPr lang="en-GB" sz="1600" i="1" dirty="0" smtClean="0">
                          <a:latin typeface="Trebuchet MS" panose="020B0603020202020204" pitchFamily="34" charset="0"/>
                        </a:rPr>
                        <a:t>F</a:t>
                      </a:r>
                      <a:endParaRPr lang="en-GB" sz="1600" i="1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i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  <a:r>
                        <a:rPr lang="en-GB" sz="1600" b="1" i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/</a:t>
                      </a:r>
                      <a:r>
                        <a:rPr lang="en-GB" sz="1600" b="1" i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  <a:endParaRPr lang="en-GB" sz="1600" b="1" i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i="1" dirty="0" smtClean="0">
                          <a:latin typeface="Trebuchet MS" panose="020B0603020202020204" pitchFamily="34" charset="0"/>
                        </a:rPr>
                        <a:t>E F</a:t>
                      </a:r>
                      <a:endParaRPr lang="en-GB" sz="1600" i="1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i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  <a:r>
                        <a:rPr lang="en-GB" sz="16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//</a:t>
                      </a:r>
                      <a:r>
                        <a:rPr lang="en-GB" sz="1600" b="1" i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  <a:endParaRPr lang="en-GB" sz="1600" b="1" i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i="1" dirty="0" smtClean="0">
                          <a:latin typeface="Trebuchet MS" panose="020B0603020202020204" pitchFamily="34" charset="0"/>
                        </a:rPr>
                        <a:t>E</a:t>
                      </a:r>
                      <a:r>
                        <a:rPr lang="en-GB" sz="1600" dirty="0" smtClean="0">
                          <a:latin typeface="Trebuchet MS" panose="020B0603020202020204" pitchFamily="34" charset="0"/>
                        </a:rPr>
                        <a:t> - </a:t>
                      </a:r>
                      <a:r>
                        <a:rPr lang="en-GB" sz="1600" i="1" dirty="0" smtClean="0">
                          <a:latin typeface="Trebuchet MS" panose="020B0603020202020204" pitchFamily="34" charset="0"/>
                        </a:rPr>
                        <a:t>F</a:t>
                      </a:r>
                      <a:endParaRPr lang="en-GB" sz="1600" i="1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i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  <a:r>
                        <a:rPr lang="en-GB" sz="16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[preceding-sibling::</a:t>
                      </a:r>
                      <a:r>
                        <a:rPr lang="en-GB" sz="1600" b="1" i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  <a:r>
                        <a:rPr lang="en-GB" sz="16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  <a:endParaRPr lang="en-GB" sz="16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i="1" dirty="0" smtClean="0">
                          <a:latin typeface="Trebuchet MS" panose="020B0603020202020204" pitchFamily="34" charset="0"/>
                        </a:rPr>
                        <a:t>E</a:t>
                      </a:r>
                      <a:r>
                        <a:rPr lang="en-GB" sz="1600" dirty="0" smtClean="0">
                          <a:latin typeface="Trebuchet MS" panose="020B0603020202020204" pitchFamily="34" charset="0"/>
                        </a:rPr>
                        <a:t> + </a:t>
                      </a:r>
                      <a:r>
                        <a:rPr lang="en-GB" sz="1600" i="1" dirty="0" smtClean="0">
                          <a:latin typeface="Trebuchet MS" panose="020B0603020202020204" pitchFamily="34" charset="0"/>
                        </a:rPr>
                        <a:t>F</a:t>
                      </a:r>
                      <a:endParaRPr lang="en-GB" sz="1600" i="1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i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</a:t>
                      </a:r>
                      <a:r>
                        <a:rPr lang="en-GB" sz="16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[(preceding-sibling::*)[1]/self::</a:t>
                      </a:r>
                      <a:r>
                        <a:rPr lang="en-GB" sz="1600" b="1" i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</a:t>
                      </a:r>
                      <a:r>
                        <a:rPr lang="en-GB" sz="16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]</a:t>
                      </a:r>
                      <a:endParaRPr lang="en-GB" sz="16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345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Generated content – CSS </a:t>
            </a:r>
            <a:endParaRPr lang="en-GB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05191" y="1268760"/>
            <a:ext cx="4176464" cy="5109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*{ font-family: </a:t>
            </a:r>
            <a:r>
              <a:rPr kumimoji="0" lang="en-US" alt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arial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;}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h1, h2 { color: red; }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h1:before {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9388" algn="l"/>
              </a:tabLst>
            </a:pPr>
            <a:r>
              <a:rPr lang="en-US" altLang="en-US" sz="1600" dirty="0" smtClean="0">
                <a:latin typeface="Arial Unicode MS" pitchFamily="34" charset="-128"/>
                <a:cs typeface="Arial" pitchFamily="34" charset="0"/>
              </a:rPr>
              <a:t>	c</a:t>
            </a: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ontent: "HEADING: " open-quote;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9388" algn="l"/>
              </a:tabLst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}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9388" algn="l"/>
              </a:tabLst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h1.vital:before {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9388" algn="l"/>
              </a:tabLst>
            </a:pPr>
            <a:r>
              <a:rPr lang="en-US" altLang="en-US" sz="1600" dirty="0">
                <a:latin typeface="Arial Unicode MS" pitchFamily="34" charset="-128"/>
                <a:cs typeface="Arial" pitchFamily="34" charset="0"/>
              </a:rPr>
              <a:t>	</a:t>
            </a: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content: "VITAL: " open-quote;</a:t>
            </a:r>
            <a:b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</a:b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}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9388" algn="l"/>
              </a:tabLst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h1:after {</a:t>
            </a:r>
            <a:b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</a:b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	content: close-quote;</a:t>
            </a:r>
            <a:b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</a:b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}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400" dirty="0"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9388" algn="l"/>
              </a:tabLst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&lt;body&gt;</a:t>
            </a:r>
            <a:b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</a:b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	&lt;h1&gt;First h1 heading&lt;/h1&gt; 	&lt;p&gt;Paragraph&lt;/p&gt; </a:t>
            </a:r>
            <a:b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</a:b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	&lt;h2&gt;First h2 heading&lt;/h2&gt; 	&lt;p&gt;Paragraph&lt;/p&gt;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9388" algn="l"/>
              </a:tabLst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	&lt;h1 class="vital"&gt;Second h1 heading&lt;/h1&gt;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9388" algn="l"/>
              </a:tabLst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	&lt;p&gt;Paragraph&lt;/p&gt;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9388" algn="l"/>
              </a:tabLst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	&lt;h2&gt;Second h2 heading&lt;/h2&gt; 	&lt;p&gt;Paragraph&lt;/p&gt;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&lt;/body&gt;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3075" name="Picture 3" descr="image (Bal2016lumley101303.PNG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628800"/>
            <a:ext cx="4148907" cy="3594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7761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7539"/>
            <a:ext cx="8229600" cy="1143000"/>
          </a:xfrm>
        </p:spPr>
        <p:txBody>
          <a:bodyPr/>
          <a:lstStyle/>
          <a:p>
            <a:r>
              <a:rPr lang="en-GB" dirty="0" smtClean="0"/>
              <a:t>Generated content – XSLT</a:t>
            </a:r>
            <a:endParaRPr lang="en-GB" dirty="0"/>
          </a:p>
        </p:txBody>
      </p:sp>
      <p:grpSp>
        <p:nvGrpSpPr>
          <p:cNvPr id="12" name="Group 11"/>
          <p:cNvGrpSpPr/>
          <p:nvPr/>
        </p:nvGrpSpPr>
        <p:grpSpPr>
          <a:xfrm>
            <a:off x="107504" y="1737104"/>
            <a:ext cx="8784976" cy="2677656"/>
            <a:chOff x="107504" y="1737104"/>
            <a:chExt cx="8784976" cy="2677656"/>
          </a:xfrm>
        </p:grpSpPr>
        <p:sp>
          <p:nvSpPr>
            <p:cNvPr id="4" name="Rectangle 1"/>
            <p:cNvSpPr>
              <a:spLocks noChangeArrowheads="1"/>
            </p:cNvSpPr>
            <p:nvPr/>
          </p:nvSpPr>
          <p:spPr bwMode="auto">
            <a:xfrm>
              <a:off x="107504" y="1737104"/>
              <a:ext cx="4248472" cy="26776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34" charset="-128"/>
                  <a:cs typeface="Arial" pitchFamily="34" charset="0"/>
                </a:rPr>
                <a:t>&lt;template match="*" mode="body"&gt;</a:t>
              </a:r>
            </a:p>
            <a:p>
              <a:pPr marL="179388" lvl="1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34" charset="-128"/>
                  <a:cs typeface="Arial" pitchFamily="34" charset="0"/>
                </a:rPr>
                <a:t>&lt;</a:t>
              </a:r>
              <a:r>
                <a:rPr kumimoji="0" lang="en-US" altLang="en-US" sz="14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34" charset="-128"/>
                  <a:cs typeface="Arial" pitchFamily="34" charset="0"/>
                </a:rPr>
                <a:t>param</a:t>
              </a:r>
              <a:r>
                <a: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34" charset="-128"/>
                  <a:cs typeface="Arial" pitchFamily="34" charset="0"/>
                </a:rPr>
                <a:t> name="before" tunnel="yes"/&gt;</a:t>
              </a:r>
            </a:p>
            <a:p>
              <a:pPr marL="179388" lvl="1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34" charset="-128"/>
                  <a:cs typeface="Arial" pitchFamily="34" charset="0"/>
                </a:rPr>
                <a:t>&lt;</a:t>
              </a:r>
              <a:r>
                <a:rPr kumimoji="0" lang="en-US" altLang="en-US" sz="14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34" charset="-128"/>
                  <a:cs typeface="Arial" pitchFamily="34" charset="0"/>
                </a:rPr>
                <a:t>param</a:t>
              </a:r>
              <a:r>
                <a: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34" charset="-128"/>
                  <a:cs typeface="Arial" pitchFamily="34" charset="0"/>
                </a:rPr>
                <a:t> name="after" tunnel="yes"/&gt;</a:t>
              </a:r>
            </a:p>
            <a:p>
              <a:pPr marL="179388" lvl="1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34" charset="-128"/>
                  <a:cs typeface="Arial" pitchFamily="34" charset="0"/>
                </a:rPr>
                <a:t>&lt;copy&gt;</a:t>
              </a:r>
            </a:p>
            <a:p>
              <a:pPr marL="715963" lvl="1" indent="-268288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34" charset="-128"/>
                  <a:cs typeface="Arial" pitchFamily="34" charset="0"/>
                </a:rPr>
                <a:t>&lt;apply-templates select="@*“mode="#current"/&gt;</a:t>
              </a:r>
            </a:p>
            <a:p>
              <a:pPr marL="715963" lvl="1" indent="-268288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34" charset="-128"/>
                  <a:cs typeface="Arial" pitchFamily="34" charset="0"/>
                </a:rPr>
                <a:t>&lt;apply-templates select="." mode="</a:t>
              </a:r>
              <a:r>
                <a:rPr kumimoji="0" lang="en-US" altLang="en-US" sz="14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34" charset="-128"/>
                  <a:cs typeface="Arial" pitchFamily="34" charset="0"/>
                </a:rPr>
                <a:t>css</a:t>
              </a:r>
              <a:r>
                <a: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34" charset="-128"/>
                  <a:cs typeface="Arial" pitchFamily="34" charset="0"/>
                </a:rPr>
                <a:t>"/&gt;</a:t>
              </a:r>
            </a:p>
            <a:p>
              <a:pPr marL="715963" lvl="1" indent="-268288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34" charset="-128"/>
                  <a:cs typeface="Arial" pitchFamily="34" charset="0"/>
                </a:rPr>
                <a:t>&lt;value-of select="$before"/&gt;</a:t>
              </a:r>
            </a:p>
            <a:p>
              <a:pPr marL="715963" lvl="1" indent="-268288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34" charset="-128"/>
                  <a:cs typeface="Arial" pitchFamily="34" charset="0"/>
                </a:rPr>
                <a:t>&lt;apply-templates mode="#current"/&gt;</a:t>
              </a:r>
            </a:p>
            <a:p>
              <a:pPr marL="715963" lvl="1" indent="-268288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34" charset="-128"/>
                  <a:cs typeface="Arial" pitchFamily="34" charset="0"/>
                </a:rPr>
                <a:t>&lt;value-of select="$after"/&gt;</a:t>
              </a:r>
            </a:p>
            <a:p>
              <a:pPr marL="179388" lvl="1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34" charset="-128"/>
                  <a:cs typeface="Arial" pitchFamily="34" charset="0"/>
                </a:rPr>
                <a:t>&lt;/copy&gt;		</a:t>
              </a:r>
            </a:p>
            <a:p>
              <a:pPr marL="0" lvl="1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itchFamily="34" charset="-128"/>
                  <a:cs typeface="Arial" pitchFamily="34" charset="0"/>
                </a:rPr>
                <a:t>&lt;/template&gt;</a:t>
              </a:r>
              <a:r>
                <a: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</a:p>
          </p:txBody>
        </p:sp>
        <p:sp>
          <p:nvSpPr>
            <p:cNvPr id="6" name="Rectangle 1"/>
            <p:cNvSpPr>
              <a:spLocks noChangeArrowheads="1"/>
            </p:cNvSpPr>
            <p:nvPr/>
          </p:nvSpPr>
          <p:spPr bwMode="auto">
            <a:xfrm>
              <a:off x="4283968" y="1737104"/>
              <a:ext cx="4608512" cy="26776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447675" lvl="0" indent="-447675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 smtClean="0">
                  <a:latin typeface="Trebuchet MS" panose="020B0603020202020204" pitchFamily="34" charset="0"/>
                </a:rPr>
                <a:t>&lt;template </a:t>
              </a:r>
              <a:r>
                <a:rPr lang="en-GB" sz="1400" dirty="0">
                  <a:latin typeface="Trebuchet MS" panose="020B0603020202020204" pitchFamily="34" charset="0"/>
                </a:rPr>
                <a:t>priority="1.502" mode="</a:t>
              </a:r>
              <a:r>
                <a:rPr lang="en-GB" sz="1400" dirty="0" smtClean="0">
                  <a:latin typeface="Trebuchet MS" panose="020B0603020202020204" pitchFamily="34" charset="0"/>
                </a:rPr>
                <a:t>body“</a:t>
              </a:r>
              <a:br>
                <a:rPr lang="en-GB" sz="1400" dirty="0" smtClean="0">
                  <a:latin typeface="Trebuchet MS" panose="020B0603020202020204" pitchFamily="34" charset="0"/>
                </a:rPr>
              </a:br>
              <a:r>
                <a:rPr lang="en-GB" sz="1400" dirty="0" smtClean="0">
                  <a:latin typeface="Trebuchet MS" panose="020B0603020202020204" pitchFamily="34" charset="0"/>
                </a:rPr>
                <a:t>match</a:t>
              </a:r>
              <a:r>
                <a:rPr lang="en-GB" sz="1400" dirty="0">
                  <a:latin typeface="Trebuchet MS" panose="020B0603020202020204" pitchFamily="34" charset="0"/>
                </a:rPr>
                <a:t>="h1[tokenize(@class,'\s+')='vital</a:t>
              </a:r>
              <a:r>
                <a:rPr lang="en-GB" sz="1400" dirty="0" smtClean="0">
                  <a:latin typeface="Trebuchet MS" panose="020B0603020202020204" pitchFamily="34" charset="0"/>
                </a:rPr>
                <a:t>']"&gt;</a:t>
              </a:r>
            </a:p>
            <a:p>
              <a:pPr marL="538163" lvl="0" indent="-358775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 smtClean="0">
                  <a:latin typeface="Trebuchet MS" panose="020B0603020202020204" pitchFamily="34" charset="0"/>
                </a:rPr>
                <a:t>&lt;</a:t>
              </a:r>
              <a:r>
                <a:rPr lang="en-GB" sz="1400" dirty="0" err="1" smtClean="0">
                  <a:latin typeface="Trebuchet MS" panose="020B0603020202020204" pitchFamily="34" charset="0"/>
                </a:rPr>
                <a:t>param</a:t>
              </a:r>
              <a:r>
                <a:rPr lang="en-GB" sz="1400" dirty="0" smtClean="0">
                  <a:latin typeface="Trebuchet MS" panose="020B0603020202020204" pitchFamily="34" charset="0"/>
                </a:rPr>
                <a:t> </a:t>
              </a:r>
              <a:r>
                <a:rPr lang="en-GB" sz="1400" dirty="0">
                  <a:latin typeface="Trebuchet MS" panose="020B0603020202020204" pitchFamily="34" charset="0"/>
                </a:rPr>
                <a:t>name="before" as="item()?" select</a:t>
              </a:r>
              <a:r>
                <a:rPr lang="en-GB" sz="1400" dirty="0" smtClean="0">
                  <a:latin typeface="Trebuchet MS" panose="020B0603020202020204" pitchFamily="34" charset="0"/>
                </a:rPr>
                <a:t>="()" tunnel</a:t>
              </a:r>
              <a:r>
                <a:rPr lang="en-GB" sz="1400" dirty="0">
                  <a:latin typeface="Trebuchet MS" panose="020B0603020202020204" pitchFamily="34" charset="0"/>
                </a:rPr>
                <a:t>="yes</a:t>
              </a:r>
              <a:r>
                <a:rPr lang="en-GB" sz="1400" dirty="0" smtClean="0">
                  <a:latin typeface="Trebuchet MS" panose="020B0603020202020204" pitchFamily="34" charset="0"/>
                </a:rPr>
                <a:t>"/&gt;</a:t>
              </a:r>
            </a:p>
            <a:p>
              <a:pPr marL="179388"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 smtClean="0">
                  <a:latin typeface="Trebuchet MS" panose="020B0603020202020204" pitchFamily="34" charset="0"/>
                </a:rPr>
                <a:t>&lt;variable </a:t>
              </a:r>
              <a:r>
                <a:rPr lang="en-GB" sz="1400" dirty="0">
                  <a:latin typeface="Trebuchet MS" panose="020B0603020202020204" pitchFamily="34" charset="0"/>
                </a:rPr>
                <a:t>name="content" as="item</a:t>
              </a:r>
              <a:r>
                <a:rPr lang="en-GB" sz="1400" dirty="0" smtClean="0">
                  <a:latin typeface="Trebuchet MS" panose="020B0603020202020204" pitchFamily="34" charset="0"/>
                </a:rPr>
                <a:t>()*"&gt;</a:t>
              </a:r>
            </a:p>
            <a:p>
              <a:pPr marL="358775"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 smtClean="0">
                  <a:latin typeface="Trebuchet MS" panose="020B0603020202020204" pitchFamily="34" charset="0"/>
                </a:rPr>
                <a:t>&lt;text&gt;VITAL</a:t>
              </a:r>
              <a:r>
                <a:rPr lang="en-GB" sz="1400" dirty="0">
                  <a:latin typeface="Trebuchet MS" panose="020B0603020202020204" pitchFamily="34" charset="0"/>
                </a:rPr>
                <a:t>: </a:t>
              </a:r>
              <a:r>
                <a:rPr lang="en-GB" sz="1400" dirty="0" smtClean="0">
                  <a:latin typeface="Trebuchet MS" panose="020B0603020202020204" pitchFamily="34" charset="0"/>
                </a:rPr>
                <a:t>&lt;/text</a:t>
              </a:r>
              <a:r>
                <a:rPr lang="en-GB" sz="1400" dirty="0">
                  <a:latin typeface="Trebuchet MS" panose="020B0603020202020204" pitchFamily="34" charset="0"/>
                </a:rPr>
                <a:t>&gt; </a:t>
              </a:r>
              <a:r>
                <a:rPr lang="en-GB" sz="1400" dirty="0" smtClean="0">
                  <a:latin typeface="Trebuchet MS" panose="020B0603020202020204" pitchFamily="34" charset="0"/>
                </a:rPr>
                <a:t>&lt;text&gt;‟&lt;/text&gt;</a:t>
              </a:r>
            </a:p>
            <a:p>
              <a:pPr marL="179388"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400" smtClean="0">
                  <a:latin typeface="Trebuchet MS" panose="020B0603020202020204" pitchFamily="34" charset="0"/>
                </a:rPr>
                <a:t>&lt;/xsl:variable</a:t>
              </a:r>
              <a:r>
                <a:rPr lang="en-GB" sz="1400" dirty="0" smtClean="0">
                  <a:latin typeface="Trebuchet MS" panose="020B0603020202020204" pitchFamily="34" charset="0"/>
                </a:rPr>
                <a:t>&gt;</a:t>
              </a:r>
            </a:p>
            <a:p>
              <a:pPr marL="179388"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 smtClean="0">
                  <a:latin typeface="Trebuchet MS" panose="020B0603020202020204" pitchFamily="34" charset="0"/>
                </a:rPr>
                <a:t>&lt;next-match&gt;</a:t>
              </a:r>
            </a:p>
            <a:p>
              <a:pPr marL="715963" lvl="0" indent="-357188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 smtClean="0">
                  <a:latin typeface="Trebuchet MS" panose="020B0603020202020204" pitchFamily="34" charset="0"/>
                </a:rPr>
                <a:t>&lt;with-</a:t>
              </a:r>
              <a:r>
                <a:rPr lang="en-GB" sz="1400" dirty="0" err="1" smtClean="0">
                  <a:latin typeface="Trebuchet MS" panose="020B0603020202020204" pitchFamily="34" charset="0"/>
                </a:rPr>
                <a:t>param</a:t>
              </a:r>
              <a:r>
                <a:rPr lang="en-GB" sz="1400" dirty="0" smtClean="0">
                  <a:latin typeface="Trebuchet MS" panose="020B0603020202020204" pitchFamily="34" charset="0"/>
                </a:rPr>
                <a:t> </a:t>
              </a:r>
              <a:r>
                <a:rPr lang="en-GB" sz="1400" dirty="0">
                  <a:latin typeface="Trebuchet MS" panose="020B0603020202020204" pitchFamily="34" charset="0"/>
                </a:rPr>
                <a:t>name="</a:t>
              </a:r>
              <a:r>
                <a:rPr lang="en-GB" sz="1400" dirty="0" smtClean="0">
                  <a:latin typeface="Trebuchet MS" panose="020B0603020202020204" pitchFamily="34" charset="0"/>
                </a:rPr>
                <a:t>before</a:t>
              </a:r>
              <a:r>
                <a:rPr lang="en-GB" sz="1400" dirty="0">
                  <a:latin typeface="Trebuchet MS" panose="020B0603020202020204" pitchFamily="34" charset="0"/>
                </a:rPr>
                <a:t>"</a:t>
              </a:r>
              <a:r>
                <a:rPr lang="en-GB" sz="1400" dirty="0" smtClean="0">
                  <a:latin typeface="Trebuchet MS" panose="020B0603020202020204" pitchFamily="34" charset="0"/>
                </a:rPr>
                <a:t> tunnel=</a:t>
              </a:r>
              <a:r>
                <a:rPr lang="en-GB" sz="1400" dirty="0">
                  <a:latin typeface="Trebuchet MS" panose="020B0603020202020204" pitchFamily="34" charset="0"/>
                </a:rPr>
                <a:t>"</a:t>
              </a:r>
              <a:r>
                <a:rPr lang="en-GB" sz="1400" dirty="0" smtClean="0">
                  <a:latin typeface="Trebuchet MS" panose="020B0603020202020204" pitchFamily="34" charset="0"/>
                </a:rPr>
                <a:t>yes</a:t>
              </a:r>
              <a:r>
                <a:rPr lang="en-GB" sz="1400" dirty="0">
                  <a:latin typeface="Trebuchet MS" panose="020B0603020202020204" pitchFamily="34" charset="0"/>
                </a:rPr>
                <a:t>"</a:t>
              </a:r>
              <a:r>
                <a:rPr lang="en-GB" sz="1400" dirty="0" smtClean="0">
                  <a:latin typeface="Trebuchet MS" panose="020B0603020202020204" pitchFamily="34" charset="0"/>
                </a:rPr>
                <a:t/>
              </a:r>
              <a:br>
                <a:rPr lang="en-GB" sz="1400" dirty="0" smtClean="0">
                  <a:latin typeface="Trebuchet MS" panose="020B0603020202020204" pitchFamily="34" charset="0"/>
                </a:rPr>
              </a:br>
              <a:r>
                <a:rPr lang="en-GB" sz="1400" dirty="0" smtClean="0">
                  <a:latin typeface="Trebuchet MS" panose="020B0603020202020204" pitchFamily="34" charset="0"/>
                </a:rPr>
                <a:t>select</a:t>
              </a:r>
              <a:r>
                <a:rPr lang="en-GB" sz="1400" dirty="0">
                  <a:latin typeface="Trebuchet MS" panose="020B0603020202020204" pitchFamily="34" charset="0"/>
                </a:rPr>
                <a:t>="($</a:t>
              </a:r>
              <a:r>
                <a:rPr lang="en-GB" sz="1400" dirty="0" err="1">
                  <a:latin typeface="Trebuchet MS" panose="020B0603020202020204" pitchFamily="34" charset="0"/>
                </a:rPr>
                <a:t>before,string</a:t>
              </a:r>
              <a:r>
                <a:rPr lang="en-GB" sz="1400" dirty="0">
                  <a:latin typeface="Trebuchet MS" panose="020B0603020202020204" pitchFamily="34" charset="0"/>
                </a:rPr>
                <a:t>-join($content))[1</a:t>
              </a:r>
              <a:r>
                <a:rPr lang="en-GB" sz="1400" dirty="0" smtClean="0">
                  <a:latin typeface="Trebuchet MS" panose="020B0603020202020204" pitchFamily="34" charset="0"/>
                </a:rPr>
                <a:t>]"/&gt;</a:t>
              </a:r>
            </a:p>
            <a:p>
              <a:pPr marL="179388"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 smtClean="0">
                  <a:latin typeface="Trebuchet MS" panose="020B0603020202020204" pitchFamily="34" charset="0"/>
                </a:rPr>
                <a:t>&lt;/next-match&gt;</a:t>
              </a: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 smtClean="0">
                  <a:latin typeface="Trebuchet MS" panose="020B0603020202020204" pitchFamily="34" charset="0"/>
                </a:rPr>
                <a:t>&lt;/template</a:t>
              </a:r>
              <a:r>
                <a:rPr lang="en-GB" sz="1400" dirty="0">
                  <a:latin typeface="Trebuchet MS" panose="020B0603020202020204" pitchFamily="34" charset="0"/>
                </a:rPr>
                <a:t>&gt;</a:t>
              </a:r>
              <a:endPara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603020202020204" pitchFamily="34" charset="0"/>
                <a:cs typeface="Arial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40080" y="1396209"/>
            <a:ext cx="8728283" cy="292388"/>
            <a:chOff x="85702" y="3772473"/>
            <a:chExt cx="9055080" cy="292388"/>
          </a:xfrm>
        </p:grpSpPr>
        <p:sp>
          <p:nvSpPr>
            <p:cNvPr id="3" name="Rectangle 1"/>
            <p:cNvSpPr>
              <a:spLocks noChangeArrowheads="1"/>
            </p:cNvSpPr>
            <p:nvPr/>
          </p:nvSpPr>
          <p:spPr bwMode="auto">
            <a:xfrm>
              <a:off x="4484465" y="3789780"/>
              <a:ext cx="4656317" cy="246221"/>
            </a:xfrm>
            <a:prstGeom prst="rect">
              <a:avLst/>
            </a:prstGeom>
            <a:solidFill>
              <a:srgbClr val="0066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79388" algn="l"/>
                </a:tabLst>
              </a:pPr>
              <a:r>
                <a:rPr kumimoji="0" lang="en-US" altLang="en-US" sz="16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Trebuchet MS" panose="020B0603020202020204" pitchFamily="34" charset="0"/>
                  <a:cs typeface="Arial" pitchFamily="34" charset="0"/>
                </a:rPr>
                <a:t>h1.vital:before {content: "VITAL: " open-quote;}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5702" y="3772473"/>
              <a:ext cx="4523152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  <a:tabLst>
                  <a:tab pos="179388" algn="l"/>
                </a:tabLst>
              </a:pPr>
              <a:r>
                <a:rPr lang="en-US" altLang="en-US" sz="13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&lt;h1 class="vital</a:t>
              </a:r>
              <a:r>
                <a:rPr lang="en-US" altLang="en-US" sz="13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"&gt;Second </a:t>
              </a:r>
              <a:r>
                <a:rPr lang="en-US" altLang="en-US" sz="13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h1 </a:t>
              </a:r>
              <a:r>
                <a:rPr lang="en-US" altLang="en-US" sz="13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heading&lt;/</a:t>
              </a:r>
              <a:r>
                <a:rPr lang="en-US" altLang="en-US" sz="13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h1&gt;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39552" y="3075932"/>
            <a:ext cx="6156684" cy="2162560"/>
            <a:chOff x="539552" y="3075932"/>
            <a:chExt cx="6156684" cy="2162560"/>
          </a:xfrm>
        </p:grpSpPr>
        <p:sp>
          <p:nvSpPr>
            <p:cNvPr id="18" name="Rectangle 17"/>
            <p:cNvSpPr/>
            <p:nvPr/>
          </p:nvSpPr>
          <p:spPr>
            <a:xfrm>
              <a:off x="1583668" y="4869160"/>
              <a:ext cx="511256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9388" lvl="0" indent="-179388" fontAlgn="base">
                <a:spcBef>
                  <a:spcPct val="0"/>
                </a:spcBef>
                <a:spcAft>
                  <a:spcPct val="0"/>
                </a:spcAft>
                <a:tabLst>
                  <a:tab pos="179388" algn="l"/>
                </a:tabLst>
              </a:pPr>
              <a:r>
                <a:rPr lang="en-US" altLang="en-US" dirty="0">
                  <a:latin typeface="Arial Unicode MS" pitchFamily="34" charset="-128"/>
                  <a:cs typeface="Arial" pitchFamily="34" charset="0"/>
                </a:rPr>
                <a:t>&lt;h1 class="</a:t>
              </a:r>
              <a:r>
                <a:rPr lang="en-US" altLang="en-US" dirty="0" smtClean="0">
                  <a:latin typeface="Arial Unicode MS" pitchFamily="34" charset="-128"/>
                  <a:cs typeface="Arial" pitchFamily="34" charset="0"/>
                </a:rPr>
                <a:t>vital</a:t>
              </a:r>
              <a:r>
                <a:rPr lang="en-US" altLang="en-US" dirty="0">
                  <a:latin typeface="Arial Unicode MS" pitchFamily="34" charset="-128"/>
                  <a:cs typeface="Arial" pitchFamily="34" charset="0"/>
                </a:rPr>
                <a:t>"</a:t>
              </a:r>
              <a:r>
                <a:rPr lang="en-US" altLang="en-US" dirty="0" smtClean="0">
                  <a:latin typeface="Arial Unicode MS" pitchFamily="34" charset="-128"/>
                  <a:cs typeface="Arial" pitchFamily="34" charset="0"/>
                </a:rPr>
                <a:t> font-family="</a:t>
              </a:r>
              <a:r>
                <a:rPr lang="en-US" altLang="en-US" dirty="0" err="1" smtClean="0">
                  <a:latin typeface="Arial Unicode MS" pitchFamily="34" charset="-128"/>
                  <a:cs typeface="Arial" pitchFamily="34" charset="0"/>
                </a:rPr>
                <a:t>arial</a:t>
              </a:r>
              <a:r>
                <a:rPr lang="en-US" altLang="en-US" dirty="0">
                  <a:latin typeface="Arial Unicode MS" pitchFamily="34" charset="-128"/>
                  <a:cs typeface="Arial" pitchFamily="34" charset="0"/>
                </a:rPr>
                <a:t>"</a:t>
              </a:r>
              <a:r>
                <a:rPr lang="en-US" altLang="en-US" dirty="0" smtClean="0">
                  <a:latin typeface="Arial Unicode MS" pitchFamily="34" charset="-128"/>
                  <a:cs typeface="Arial" pitchFamily="34" charset="0"/>
                </a:rPr>
                <a:t> color="red</a:t>
              </a:r>
              <a:r>
                <a:rPr lang="en-US" altLang="en-US" dirty="0">
                  <a:latin typeface="Arial Unicode MS" pitchFamily="34" charset="-128"/>
                  <a:cs typeface="Arial" pitchFamily="34" charset="0"/>
                </a:rPr>
                <a:t>"</a:t>
              </a:r>
              <a:r>
                <a:rPr lang="en-US" altLang="en-US" dirty="0" smtClean="0">
                  <a:latin typeface="Arial Unicode MS" pitchFamily="34" charset="-128"/>
                  <a:cs typeface="Arial" pitchFamily="34" charset="0"/>
                </a:rPr>
                <a:t>/&gt;</a:t>
              </a:r>
              <a:endParaRPr lang="en-US" altLang="en-US" dirty="0">
                <a:latin typeface="Arial Unicode MS" pitchFamily="34" charset="-128"/>
                <a:cs typeface="Arial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539552" y="3075932"/>
              <a:ext cx="3456384" cy="209052"/>
            </a:xfrm>
            <a:prstGeom prst="roundRect">
              <a:avLst/>
            </a:prstGeom>
            <a:solidFill>
              <a:srgbClr val="FF0000">
                <a:alpha val="18824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539552" y="3494036"/>
            <a:ext cx="6156684" cy="2021455"/>
            <a:chOff x="539552" y="3494036"/>
            <a:chExt cx="6156684" cy="2021455"/>
          </a:xfrm>
        </p:grpSpPr>
        <p:sp>
          <p:nvSpPr>
            <p:cNvPr id="19" name="Rectangle 18"/>
            <p:cNvSpPr/>
            <p:nvPr/>
          </p:nvSpPr>
          <p:spPr>
            <a:xfrm>
              <a:off x="1583668" y="4869160"/>
              <a:ext cx="511256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9388" lvl="0" indent="-179388" fontAlgn="base">
                <a:spcBef>
                  <a:spcPct val="0"/>
                </a:spcBef>
                <a:spcAft>
                  <a:spcPct val="0"/>
                </a:spcAft>
                <a:tabLst>
                  <a:tab pos="179388" algn="l"/>
                </a:tabLst>
              </a:pPr>
              <a:r>
                <a:rPr lang="en-US" altLang="en-US" dirty="0">
                  <a:latin typeface="Arial Unicode MS" pitchFamily="34" charset="-128"/>
                  <a:cs typeface="Arial" pitchFamily="34" charset="0"/>
                </a:rPr>
                <a:t>&lt;h1 class="</a:t>
              </a:r>
              <a:r>
                <a:rPr lang="en-US" altLang="en-US" dirty="0" smtClean="0">
                  <a:latin typeface="Arial Unicode MS" pitchFamily="34" charset="-128"/>
                  <a:cs typeface="Arial" pitchFamily="34" charset="0"/>
                </a:rPr>
                <a:t>vital</a:t>
              </a:r>
              <a:r>
                <a:rPr lang="en-US" altLang="en-US" dirty="0">
                  <a:latin typeface="Arial Unicode MS" pitchFamily="34" charset="-128"/>
                  <a:cs typeface="Arial" pitchFamily="34" charset="0"/>
                </a:rPr>
                <a:t>"</a:t>
              </a:r>
              <a:r>
                <a:rPr lang="en-US" altLang="en-US" dirty="0" smtClean="0">
                  <a:latin typeface="Arial Unicode MS" pitchFamily="34" charset="-128"/>
                  <a:cs typeface="Arial" pitchFamily="34" charset="0"/>
                </a:rPr>
                <a:t> font-family="</a:t>
              </a:r>
              <a:r>
                <a:rPr lang="en-US" altLang="en-US" dirty="0" err="1" smtClean="0">
                  <a:latin typeface="Arial Unicode MS" pitchFamily="34" charset="-128"/>
                  <a:cs typeface="Arial" pitchFamily="34" charset="0"/>
                </a:rPr>
                <a:t>arial</a:t>
              </a:r>
              <a:r>
                <a:rPr lang="en-US" altLang="en-US" dirty="0">
                  <a:latin typeface="Arial Unicode MS" pitchFamily="34" charset="-128"/>
                  <a:cs typeface="Arial" pitchFamily="34" charset="0"/>
                </a:rPr>
                <a:t>"</a:t>
              </a:r>
              <a:r>
                <a:rPr lang="en-US" altLang="en-US" dirty="0" smtClean="0">
                  <a:latin typeface="Arial Unicode MS" pitchFamily="34" charset="-128"/>
                  <a:cs typeface="Arial" pitchFamily="34" charset="0"/>
                </a:rPr>
                <a:t> color="red"&gt;</a:t>
              </a: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  <a:tabLst>
                  <a:tab pos="179388" algn="l"/>
                </a:tabLst>
              </a:pPr>
              <a:r>
                <a:rPr lang="en-US" altLang="en-US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</a:t>
              </a:r>
              <a:r>
                <a:rPr lang="en-US" altLang="en-US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VITAL: “Second h1 heading</a:t>
              </a:r>
              <a:r>
                <a:rPr lang="en-US" altLang="en-US" dirty="0" smtClean="0">
                  <a:latin typeface="Arial Unicode MS" pitchFamily="34" charset="-128"/>
                  <a:cs typeface="Arial" pitchFamily="34" charset="0"/>
                </a:rPr>
                <a:t>&lt;/</a:t>
              </a:r>
              <a:r>
                <a:rPr lang="en-US" altLang="en-US" dirty="0">
                  <a:latin typeface="Arial Unicode MS" pitchFamily="34" charset="-128"/>
                  <a:cs typeface="Arial" pitchFamily="34" charset="0"/>
                </a:rPr>
                <a:t>h1&gt;</a:t>
              </a: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539552" y="3494036"/>
              <a:ext cx="3456384" cy="209052"/>
            </a:xfrm>
            <a:prstGeom prst="roundRect">
              <a:avLst/>
            </a:prstGeom>
            <a:solidFill>
              <a:srgbClr val="FF0000">
                <a:alpha val="18824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072" name="Group 3071"/>
          <p:cNvGrpSpPr/>
          <p:nvPr/>
        </p:nvGrpSpPr>
        <p:grpSpPr>
          <a:xfrm>
            <a:off x="539552" y="3717032"/>
            <a:ext cx="6084676" cy="1798459"/>
            <a:chOff x="539552" y="3717032"/>
            <a:chExt cx="6084676" cy="1798459"/>
          </a:xfrm>
        </p:grpSpPr>
        <p:sp>
          <p:nvSpPr>
            <p:cNvPr id="20" name="Rectangle 19"/>
            <p:cNvSpPr/>
            <p:nvPr/>
          </p:nvSpPr>
          <p:spPr>
            <a:xfrm>
              <a:off x="1583668" y="4869160"/>
              <a:ext cx="504056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9388" lvl="0" indent="-179388" fontAlgn="base">
                <a:spcBef>
                  <a:spcPct val="0"/>
                </a:spcBef>
                <a:spcAft>
                  <a:spcPct val="0"/>
                </a:spcAft>
                <a:tabLst>
                  <a:tab pos="179388" algn="l"/>
                </a:tabLst>
              </a:pPr>
              <a:r>
                <a:rPr lang="en-US" altLang="en-US" dirty="0">
                  <a:latin typeface="Arial Unicode MS" pitchFamily="34" charset="-128"/>
                  <a:cs typeface="Arial" pitchFamily="34" charset="0"/>
                </a:rPr>
                <a:t>&lt;h1 class="</a:t>
              </a:r>
              <a:r>
                <a:rPr lang="en-US" altLang="en-US" dirty="0" smtClean="0">
                  <a:latin typeface="Arial Unicode MS" pitchFamily="34" charset="-128"/>
                  <a:cs typeface="Arial" pitchFamily="34" charset="0"/>
                </a:rPr>
                <a:t>vital</a:t>
              </a:r>
              <a:r>
                <a:rPr lang="en-US" altLang="en-US" dirty="0">
                  <a:latin typeface="Arial Unicode MS" pitchFamily="34" charset="-128"/>
                  <a:cs typeface="Arial" pitchFamily="34" charset="0"/>
                </a:rPr>
                <a:t>"</a:t>
              </a:r>
              <a:r>
                <a:rPr lang="en-US" altLang="en-US" dirty="0" smtClean="0">
                  <a:latin typeface="Arial Unicode MS" pitchFamily="34" charset="-128"/>
                  <a:cs typeface="Arial" pitchFamily="34" charset="0"/>
                </a:rPr>
                <a:t> font-family="</a:t>
              </a:r>
              <a:r>
                <a:rPr lang="en-US" altLang="en-US" dirty="0" err="1" smtClean="0">
                  <a:latin typeface="Arial Unicode MS" pitchFamily="34" charset="-128"/>
                  <a:cs typeface="Arial" pitchFamily="34" charset="0"/>
                </a:rPr>
                <a:t>arial</a:t>
              </a:r>
              <a:r>
                <a:rPr lang="en-US" altLang="en-US" dirty="0">
                  <a:latin typeface="Arial Unicode MS" pitchFamily="34" charset="-128"/>
                  <a:cs typeface="Arial" pitchFamily="34" charset="0"/>
                </a:rPr>
                <a:t>"</a:t>
              </a:r>
              <a:r>
                <a:rPr lang="en-US" altLang="en-US" dirty="0" smtClean="0">
                  <a:latin typeface="Arial Unicode MS" pitchFamily="34" charset="-128"/>
                  <a:cs typeface="Arial" pitchFamily="34" charset="0"/>
                </a:rPr>
                <a:t> color="red"&gt;</a:t>
              </a:r>
            </a:p>
            <a:p>
              <a:pPr lvl="0" fontAlgn="base">
                <a:spcBef>
                  <a:spcPct val="0"/>
                </a:spcBef>
                <a:spcAft>
                  <a:spcPct val="0"/>
                </a:spcAft>
                <a:tabLst>
                  <a:tab pos="179388" algn="l"/>
                </a:tabLst>
              </a:pPr>
              <a:r>
                <a:rPr lang="en-US" altLang="en-US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</a:t>
              </a:r>
              <a:r>
                <a:rPr lang="en-US" altLang="en-US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VITAL: “Second h1 heading”</a:t>
              </a:r>
              <a:r>
                <a:rPr lang="en-US" altLang="en-US" dirty="0" smtClean="0">
                  <a:latin typeface="Arial Unicode MS" pitchFamily="34" charset="-128"/>
                  <a:cs typeface="Arial" pitchFamily="34" charset="0"/>
                </a:rPr>
                <a:t>&lt;/</a:t>
              </a:r>
              <a:r>
                <a:rPr lang="en-US" altLang="en-US" dirty="0">
                  <a:latin typeface="Arial Unicode MS" pitchFamily="34" charset="-128"/>
                  <a:cs typeface="Arial" pitchFamily="34" charset="0"/>
                </a:rPr>
                <a:t>h1&gt;</a:t>
              </a: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539552" y="3717032"/>
              <a:ext cx="3456384" cy="209052"/>
            </a:xfrm>
            <a:prstGeom prst="roundRect">
              <a:avLst/>
            </a:prstGeom>
            <a:solidFill>
              <a:srgbClr val="FF0000">
                <a:alpha val="18824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23528" y="2430505"/>
            <a:ext cx="6408712" cy="2817604"/>
            <a:chOff x="323528" y="2420888"/>
            <a:chExt cx="6408712" cy="2817604"/>
          </a:xfrm>
        </p:grpSpPr>
        <p:sp>
          <p:nvSpPr>
            <p:cNvPr id="22" name="Rectangle 21"/>
            <p:cNvSpPr/>
            <p:nvPr/>
          </p:nvSpPr>
          <p:spPr>
            <a:xfrm>
              <a:off x="1619672" y="4869160"/>
              <a:ext cx="511256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9388" lvl="0" indent="-179388" fontAlgn="base">
                <a:spcBef>
                  <a:spcPct val="0"/>
                </a:spcBef>
                <a:spcAft>
                  <a:spcPct val="0"/>
                </a:spcAft>
                <a:tabLst>
                  <a:tab pos="179388" algn="l"/>
                </a:tabLst>
              </a:pPr>
              <a:r>
                <a:rPr lang="en-US" altLang="en-US" dirty="0">
                  <a:latin typeface="Arial Unicode MS" pitchFamily="34" charset="-128"/>
                  <a:cs typeface="Arial" pitchFamily="34" charset="0"/>
                </a:rPr>
                <a:t>&lt;h1 class="</a:t>
              </a:r>
              <a:r>
                <a:rPr lang="en-US" altLang="en-US" dirty="0" smtClean="0">
                  <a:latin typeface="Arial Unicode MS" pitchFamily="34" charset="-128"/>
                  <a:cs typeface="Arial" pitchFamily="34" charset="0"/>
                </a:rPr>
                <a:t>vital"/&gt;</a:t>
              </a:r>
              <a:endParaRPr lang="en-US" altLang="en-US" dirty="0">
                <a:latin typeface="Arial Unicode MS" pitchFamily="34" charset="-128"/>
                <a:cs typeface="Arial" pitchFamily="34" charset="0"/>
              </a:endParaRPr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323528" y="2420888"/>
              <a:ext cx="3024336" cy="648072"/>
            </a:xfrm>
            <a:prstGeom prst="roundRect">
              <a:avLst/>
            </a:prstGeom>
            <a:solidFill>
              <a:srgbClr val="FF0000">
                <a:alpha val="18824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073" name="Group 3072"/>
          <p:cNvGrpSpPr/>
          <p:nvPr/>
        </p:nvGrpSpPr>
        <p:grpSpPr>
          <a:xfrm>
            <a:off x="539552" y="3284984"/>
            <a:ext cx="7596584" cy="2230507"/>
            <a:chOff x="539552" y="3284984"/>
            <a:chExt cx="7596584" cy="2230507"/>
          </a:xfrm>
        </p:grpSpPr>
        <p:grpSp>
          <p:nvGrpSpPr>
            <p:cNvPr id="30" name="Group 29"/>
            <p:cNvGrpSpPr/>
            <p:nvPr/>
          </p:nvGrpSpPr>
          <p:grpSpPr>
            <a:xfrm>
              <a:off x="539552" y="3284984"/>
              <a:ext cx="6192688" cy="2230507"/>
              <a:chOff x="539552" y="3284984"/>
              <a:chExt cx="6192688" cy="2230507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583668" y="4869160"/>
                <a:ext cx="5148572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79388" lvl="0" indent="-179388" fontAlgn="base">
                  <a:spcBef>
                    <a:spcPct val="0"/>
                  </a:spcBef>
                  <a:spcAft>
                    <a:spcPct val="0"/>
                  </a:spcAft>
                  <a:tabLst>
                    <a:tab pos="179388" algn="l"/>
                  </a:tabLst>
                </a:pPr>
                <a:r>
                  <a:rPr lang="en-US" altLang="en-US" dirty="0">
                    <a:latin typeface="Arial Unicode MS" pitchFamily="34" charset="-128"/>
                    <a:cs typeface="Arial" pitchFamily="34" charset="0"/>
                  </a:rPr>
                  <a:t>&lt;h1 class="</a:t>
                </a:r>
                <a:r>
                  <a:rPr lang="en-US" altLang="en-US" dirty="0" smtClean="0">
                    <a:latin typeface="Arial Unicode MS" pitchFamily="34" charset="-128"/>
                    <a:cs typeface="Arial" pitchFamily="34" charset="0"/>
                  </a:rPr>
                  <a:t>vital</a:t>
                </a:r>
                <a:r>
                  <a:rPr lang="en-US" altLang="en-US" dirty="0">
                    <a:latin typeface="Arial Unicode MS" pitchFamily="34" charset="-128"/>
                    <a:cs typeface="Arial" pitchFamily="34" charset="0"/>
                  </a:rPr>
                  <a:t>"</a:t>
                </a:r>
                <a:r>
                  <a:rPr lang="en-US" altLang="en-US" dirty="0" smtClean="0">
                    <a:latin typeface="Arial Unicode MS" pitchFamily="34" charset="-128"/>
                    <a:cs typeface="Arial" pitchFamily="34" charset="0"/>
                  </a:rPr>
                  <a:t> font-family="</a:t>
                </a:r>
                <a:r>
                  <a:rPr lang="en-US" altLang="en-US" dirty="0" err="1" smtClean="0">
                    <a:latin typeface="Arial Unicode MS" pitchFamily="34" charset="-128"/>
                    <a:cs typeface="Arial" pitchFamily="34" charset="0"/>
                  </a:rPr>
                  <a:t>arial</a:t>
                </a:r>
                <a:r>
                  <a:rPr lang="en-US" altLang="en-US" dirty="0">
                    <a:latin typeface="Arial Unicode MS" pitchFamily="34" charset="-128"/>
                    <a:cs typeface="Arial" pitchFamily="34" charset="0"/>
                  </a:rPr>
                  <a:t>"</a:t>
                </a:r>
                <a:r>
                  <a:rPr lang="en-US" altLang="en-US" dirty="0" smtClean="0">
                    <a:latin typeface="Arial Unicode MS" pitchFamily="34" charset="-128"/>
                    <a:cs typeface="Arial" pitchFamily="34" charset="0"/>
                  </a:rPr>
                  <a:t> color="red"&gt;</a:t>
                </a:r>
              </a:p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  <a:tabLst>
                    <a:tab pos="179388" algn="l"/>
                  </a:tabLst>
                </a:pPr>
                <a:r>
                  <a:rPr lang="en-US" altLang="en-US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:r>
                  <a:rPr lang="en-US" altLang="en-US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VITAL</a:t>
                </a:r>
                <a:r>
                  <a:rPr lang="en-US" altLang="en-US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 “ </a:t>
                </a:r>
                <a:r>
                  <a:rPr lang="en-US" altLang="en-US" dirty="0" smtClean="0">
                    <a:latin typeface="Arial Unicode MS" pitchFamily="34" charset="-128"/>
                    <a:cs typeface="Arial" pitchFamily="34" charset="0"/>
                  </a:rPr>
                  <a:t>&lt;/</a:t>
                </a:r>
                <a:r>
                  <a:rPr lang="en-US" altLang="en-US" dirty="0">
                    <a:latin typeface="Arial Unicode MS" pitchFamily="34" charset="-128"/>
                    <a:cs typeface="Arial" pitchFamily="34" charset="0"/>
                  </a:rPr>
                  <a:t>h1&gt;</a:t>
                </a:r>
              </a:p>
            </p:txBody>
          </p:sp>
          <p:sp>
            <p:nvSpPr>
              <p:cNvPr id="24" name="Rounded Rectangle 23"/>
              <p:cNvSpPr/>
              <p:nvPr/>
            </p:nvSpPr>
            <p:spPr>
              <a:xfrm>
                <a:off x="539552" y="3284984"/>
                <a:ext cx="3456384" cy="209052"/>
              </a:xfrm>
              <a:prstGeom prst="roundRect">
                <a:avLst/>
              </a:prstGeom>
              <a:solidFill>
                <a:srgbClr val="FF0000">
                  <a:alpha val="18824"/>
                </a:srgb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3" name="Rectangle 22"/>
            <p:cNvSpPr/>
            <p:nvPr/>
          </p:nvSpPr>
          <p:spPr>
            <a:xfrm>
              <a:off x="5796136" y="3717032"/>
              <a:ext cx="2340000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>
              <a:spAutoFit/>
            </a:bodyPr>
            <a:lstStyle/>
            <a:p>
              <a:r>
                <a:rPr lang="en-US" alt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  (),      </a:t>
              </a:r>
              <a:r>
                <a:rPr lang="en-US" altLang="en-US" sz="14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VITAL</a:t>
              </a:r>
              <a:r>
                <a:rPr lang="en-US" altLang="en-US" sz="14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: “</a:t>
              </a:r>
              <a:endParaRPr lang="en-GB" sz="1400" dirty="0"/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5661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Numbering &amp; lists – CSS 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68031" y="1412776"/>
            <a:ext cx="3767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66FF"/>
                </a:solidFill>
                <a:latin typeface="Trebuchet MS" panose="020B0603020202020204" pitchFamily="34" charset="0"/>
              </a:rPr>
              <a:t>Defined in CSS as named counters: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51520" y="1889828"/>
            <a:ext cx="4680520" cy="332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603020202020204" pitchFamily="34" charset="0"/>
                <a:cs typeface="Arial" pitchFamily="34" charset="0"/>
              </a:rPr>
              <a:t>body {</a:t>
            </a:r>
            <a:b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603020202020204" pitchFamily="34" charset="0"/>
                <a:cs typeface="Arial" pitchFamily="34" charset="0"/>
              </a:rPr>
            </a:b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603020202020204" pitchFamily="34" charset="0"/>
                <a:cs typeface="Arial" pitchFamily="34" charset="0"/>
              </a:rPr>
              <a:t>counter-reset: h1;</a:t>
            </a:r>
          </a:p>
          <a:p>
            <a:pPr marL="357188" marR="0" lvl="0" indent="-3571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603020202020204" pitchFamily="34" charset="0"/>
                <a:cs typeface="Arial" pitchFamily="34" charset="0"/>
              </a:rPr>
              <a:t>}</a:t>
            </a:r>
          </a:p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603020202020204" pitchFamily="34" charset="0"/>
                <a:cs typeface="Arial" pitchFamily="34" charset="0"/>
              </a:rPr>
              <a:t>h1:before{ </a:t>
            </a:r>
            <a:b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603020202020204" pitchFamily="34" charset="0"/>
                <a:cs typeface="Arial" pitchFamily="34" charset="0"/>
              </a:rPr>
            </a:b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603020202020204" pitchFamily="34" charset="0"/>
                <a:cs typeface="Arial" pitchFamily="34" charset="0"/>
              </a:rPr>
              <a:t>counter-increment: h1; </a:t>
            </a:r>
            <a:b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603020202020204" pitchFamily="34" charset="0"/>
                <a:cs typeface="Arial" pitchFamily="34" charset="0"/>
              </a:rPr>
            </a:b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603020202020204" pitchFamily="34" charset="0"/>
                <a:cs typeface="Arial" pitchFamily="34" charset="0"/>
              </a:rPr>
              <a:t>content: counter(h1) ". " open-quote; </a:t>
            </a:r>
            <a:b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603020202020204" pitchFamily="34" charset="0"/>
                <a:cs typeface="Arial" pitchFamily="34" charset="0"/>
              </a:rPr>
            </a:b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603020202020204" pitchFamily="34" charset="0"/>
                <a:cs typeface="Arial" pitchFamily="34" charset="0"/>
              </a:rPr>
              <a:t>counter-reset: h2;</a:t>
            </a:r>
          </a:p>
          <a:p>
            <a:pPr marL="357188" marR="0" lvl="0" indent="-3571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603020202020204" pitchFamily="34" charset="0"/>
                <a:cs typeface="Arial" pitchFamily="34" charset="0"/>
              </a:rPr>
              <a:t>}</a:t>
            </a:r>
          </a:p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603020202020204" pitchFamily="34" charset="0"/>
                <a:cs typeface="Arial" pitchFamily="34" charset="0"/>
              </a:rPr>
              <a:t>h2:before{ </a:t>
            </a:r>
            <a:b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603020202020204" pitchFamily="34" charset="0"/>
                <a:cs typeface="Arial" pitchFamily="34" charset="0"/>
              </a:rPr>
            </a:b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603020202020204" pitchFamily="34" charset="0"/>
                <a:cs typeface="Arial" pitchFamily="34" charset="0"/>
              </a:rPr>
              <a:t>counter-increment: h2; </a:t>
            </a:r>
            <a:b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603020202020204" pitchFamily="34" charset="0"/>
                <a:cs typeface="Arial" pitchFamily="34" charset="0"/>
              </a:rPr>
            </a:b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603020202020204" pitchFamily="34" charset="0"/>
                <a:cs typeface="Arial" pitchFamily="34" charset="0"/>
              </a:rPr>
              <a:t>content: counter(h1) "." counter(h2)". " open-quote;</a:t>
            </a:r>
          </a:p>
          <a:p>
            <a:pPr marL="357188" marR="0" lvl="0" indent="-3571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603020202020204" pitchFamily="34" charset="0"/>
                <a:cs typeface="Arial" pitchFamily="34" charset="0"/>
              </a:rPr>
              <a:t>} </a:t>
            </a:r>
          </a:p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603020202020204" pitchFamily="34" charset="0"/>
                <a:cs typeface="Arial" pitchFamily="34" charset="0"/>
              </a:rPr>
              <a:t>h1:after, h2:after{ </a:t>
            </a:r>
            <a:b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603020202020204" pitchFamily="34" charset="0"/>
                <a:cs typeface="Arial" pitchFamily="34" charset="0"/>
              </a:rPr>
            </a:b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603020202020204" pitchFamily="34" charset="0"/>
                <a:cs typeface="Arial" pitchFamily="34" charset="0"/>
              </a:rPr>
              <a:t>content: close-quote;</a:t>
            </a:r>
          </a:p>
          <a:p>
            <a:pPr marL="268288" marR="0" lvl="0" indent="-2682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603020202020204" pitchFamily="34" charset="0"/>
                <a:cs typeface="Arial" pitchFamily="34" charset="0"/>
              </a:rPr>
              <a:t>} </a:t>
            </a:r>
          </a:p>
        </p:txBody>
      </p:sp>
      <p:pic>
        <p:nvPicPr>
          <p:cNvPr id="5123" name="Picture 3" descr="image (Bal2016lumley101304.PNG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340768"/>
            <a:ext cx="3340437" cy="3554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661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917" y="188640"/>
            <a:ext cx="8229600" cy="1143000"/>
          </a:xfrm>
        </p:spPr>
        <p:txBody>
          <a:bodyPr/>
          <a:lstStyle/>
          <a:p>
            <a:r>
              <a:rPr lang="en-GB" dirty="0" smtClean="0"/>
              <a:t>Numbering &amp; lists – XSLT </a:t>
            </a:r>
            <a:endParaRPr lang="en-GB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89913" y="1191138"/>
            <a:ext cx="468052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80975" marR="0" lvl="0" indent="-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603020202020204" pitchFamily="34" charset="0"/>
                <a:cs typeface="Arial" pitchFamily="34" charset="0"/>
              </a:rPr>
              <a:t>h2:before{ </a:t>
            </a:r>
            <a:b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603020202020204" pitchFamily="34" charset="0"/>
                <a:cs typeface="Arial" pitchFamily="34" charset="0"/>
              </a:rPr>
            </a:b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603020202020204" pitchFamily="34" charset="0"/>
                <a:cs typeface="Arial" pitchFamily="34" charset="0"/>
              </a:rPr>
              <a:t>counter-increment: h2; </a:t>
            </a:r>
            <a:b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603020202020204" pitchFamily="34" charset="0"/>
                <a:cs typeface="Arial" pitchFamily="34" charset="0"/>
              </a:rPr>
            </a:b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603020202020204" pitchFamily="34" charset="0"/>
                <a:cs typeface="Arial" pitchFamily="34" charset="0"/>
              </a:rPr>
              <a:t>content: counter(h1) "." counter(h2)". " open-quote;</a:t>
            </a:r>
          </a:p>
          <a:p>
            <a:pPr marL="357188" lvl="0" indent="-357188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603020202020204" pitchFamily="34" charset="0"/>
                <a:cs typeface="Arial" pitchFamily="34" charset="0"/>
              </a:rPr>
              <a:t>}</a:t>
            </a:r>
            <a:r>
              <a:rPr lang="en-GB" sz="1400" dirty="0"/>
              <a:t> 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ebuchet MS" panose="020B0603020202020204" pitchFamily="34" charset="0"/>
              <a:cs typeface="Arial" pitchFamily="34" charset="0"/>
            </a:endParaRPr>
          </a:p>
        </p:txBody>
      </p:sp>
      <p:pic>
        <p:nvPicPr>
          <p:cNvPr id="5123" name="Picture 3" descr="image (Bal2016lumley101304.PNG)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908" b="19521"/>
          <a:stretch/>
        </p:blipFill>
        <p:spPr bwMode="auto">
          <a:xfrm>
            <a:off x="5436096" y="1191138"/>
            <a:ext cx="3340437" cy="553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979712" y="2348880"/>
            <a:ext cx="6480720" cy="4001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Trebuchet MS" panose="020B0603020202020204" pitchFamily="34" charset="0"/>
              </a:rPr>
              <a:t> </a:t>
            </a:r>
            <a:r>
              <a:rPr lang="en-GB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XSLT2</a:t>
            </a:r>
            <a:r>
              <a:rPr lang="en-GB" dirty="0" smtClean="0">
                <a:latin typeface="Trebuchet MS" panose="020B0603020202020204" pitchFamily="34" charset="0"/>
              </a:rPr>
              <a:t> </a:t>
            </a:r>
            <a:r>
              <a:rPr lang="en-GB" dirty="0"/>
              <a:t>– </a:t>
            </a:r>
            <a:r>
              <a:rPr lang="en-GB" dirty="0" smtClean="0">
                <a:latin typeface="Trebuchet MS" panose="020B0603020202020204" pitchFamily="34" charset="0"/>
              </a:rPr>
              <a:t>use </a:t>
            </a:r>
            <a:r>
              <a:rPr lang="en-GB" dirty="0">
                <a:latin typeface="Trebuchet MS" panose="020B0603020202020204" pitchFamily="34" charset="0"/>
              </a:rPr>
              <a:t>predicated axis counting (see paper)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Trebuchet MS" panose="020B0603020202020204" pitchFamily="34" charset="0"/>
              </a:rPr>
              <a:t> </a:t>
            </a:r>
            <a:r>
              <a:rPr lang="en-GB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XSLT3</a:t>
            </a:r>
            <a:r>
              <a:rPr lang="en-GB" dirty="0" smtClean="0">
                <a:latin typeface="Trebuchet MS" panose="020B0603020202020204" pitchFamily="34" charset="0"/>
              </a:rPr>
              <a:t> </a:t>
            </a:r>
            <a:r>
              <a:rPr lang="en-GB" dirty="0"/>
              <a:t>–</a:t>
            </a:r>
            <a:r>
              <a:rPr lang="en-GB" dirty="0" smtClean="0">
                <a:latin typeface="Trebuchet MS" panose="020B0603020202020204" pitchFamily="34" charset="0"/>
              </a:rPr>
              <a:t> </a:t>
            </a:r>
            <a:r>
              <a:rPr lang="en-GB" dirty="0">
                <a:latin typeface="Trebuchet MS" panose="020B0603020202020204" pitchFamily="34" charset="0"/>
              </a:rPr>
              <a:t>use </a:t>
            </a:r>
            <a:r>
              <a:rPr lang="en-GB" dirty="0" smtClean="0">
                <a:latin typeface="Trebuchet MS" panose="020B0603020202020204" pitchFamily="34" charset="0"/>
              </a:rPr>
              <a:t>accumulators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</a:pPr>
            <a:endParaRPr lang="en-GB" dirty="0">
              <a:latin typeface="Trebuchet MS" panose="020B0603020202020204" pitchFamily="34" charset="0"/>
            </a:endParaRPr>
          </a:p>
          <a:p>
            <a:pPr lvl="1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603020202020204" pitchFamily="34" charset="0"/>
                <a:cs typeface="Arial" pitchFamily="34" charset="0"/>
              </a:rPr>
              <a:t>&lt;accumulator name="h1" initial-value="0"&gt;</a:t>
            </a:r>
          </a:p>
          <a:p>
            <a:pPr marL="904875" lvl="1" indent="-180975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603020202020204" pitchFamily="34" charset="0"/>
                <a:cs typeface="Arial" pitchFamily="34" charset="0"/>
              </a:rPr>
              <a:t>&lt;accumulator-rule match="h1" phase="start" select="$value + 1"/&gt;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603020202020204" pitchFamily="34" charset="0"/>
                <a:cs typeface="Arial" pitchFamily="34" charset="0"/>
              </a:rPr>
              <a:t>&lt;/accumulator&gt;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603020202020204" pitchFamily="34" charset="0"/>
                <a:cs typeface="Arial" pitchFamily="34" charset="0"/>
              </a:rPr>
              <a:t>&lt;accumulator name="h2" initial-value="0"&gt;</a:t>
            </a:r>
          </a:p>
          <a:p>
            <a:pPr marL="995363" lvl="1" indent="-271463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603020202020204" pitchFamily="34" charset="0"/>
                <a:cs typeface="Arial" pitchFamily="34" charset="0"/>
              </a:rPr>
              <a:t>&lt;accumulator-rule match="h1" phase="start" select="0"/&gt;</a:t>
            </a:r>
          </a:p>
          <a:p>
            <a:pPr marL="995363" lvl="1" indent="-271463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603020202020204" pitchFamily="34" charset="0"/>
                <a:cs typeface="Arial" pitchFamily="34" charset="0"/>
              </a:rPr>
              <a:t>&lt;accumulator-rule match="h2" phase="start" select="$value + 1"/&gt;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603020202020204" pitchFamily="34" charset="0"/>
                <a:cs typeface="Arial" pitchFamily="34" charset="0"/>
              </a:rPr>
              <a:t>&lt;/accumulator&gt;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anose="020B0603020202020204" pitchFamily="34" charset="0"/>
                <a:cs typeface="Arial" pitchFamily="34" charset="0"/>
              </a:rPr>
              <a:t>…</a:t>
            </a:r>
          </a:p>
          <a:p>
            <a:pPr marL="814388" lvl="1" indent="-357188" fontAlgn="base">
              <a:spcBef>
                <a:spcPct val="0"/>
              </a:spcBef>
              <a:spcAft>
                <a:spcPct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&lt;</a:t>
            </a:r>
            <a:r>
              <a:rPr lang="en-GB" sz="1400" dirty="0">
                <a:solidFill>
                  <a:prstClr val="black"/>
                </a:solidFill>
                <a:latin typeface="Trebuchet MS" panose="020B0603020202020204" pitchFamily="34" charset="0"/>
              </a:rPr>
              <a:t>variable name="content" as="item()*"&gt;</a:t>
            </a:r>
          </a:p>
          <a:p>
            <a:pPr marL="812800" lvl="1" indent="-179388" fontAlgn="base">
              <a:spcBef>
                <a:spcPct val="0"/>
              </a:spcBef>
              <a:spcAft>
                <a:spcPct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{accumulator-before('h1')} &lt;</a:t>
            </a:r>
            <a:r>
              <a:rPr lang="en-GB" sz="1400" dirty="0">
                <a:solidFill>
                  <a:prstClr val="black"/>
                </a:solidFill>
                <a:latin typeface="Trebuchet MS" panose="020B0603020202020204" pitchFamily="34" charset="0"/>
              </a:rPr>
              <a:t>text&gt;.&lt;/text&gt;</a:t>
            </a:r>
          </a:p>
          <a:p>
            <a:pPr marL="812800" lvl="1" indent="-179388" fontAlgn="base">
              <a:spcBef>
                <a:spcPct val="0"/>
              </a:spcBef>
              <a:spcAft>
                <a:spcPct val="0"/>
              </a:spcAft>
            </a:pPr>
            <a:r>
              <a:rPr lang="en-GB" sz="1400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{accumulator-before('h2')} &lt;</a:t>
            </a:r>
            <a:r>
              <a:rPr lang="en-GB" sz="1400" dirty="0">
                <a:solidFill>
                  <a:prstClr val="black"/>
                </a:solidFill>
                <a:latin typeface="Trebuchet MS" panose="020B0603020202020204" pitchFamily="34" charset="0"/>
              </a:rPr>
              <a:t>text&gt;. &lt;/text&gt; &lt;text&gt;“&lt;/text&gt;</a:t>
            </a:r>
          </a:p>
          <a:p>
            <a:pPr marL="814388" lvl="1" indent="-357188" fontAlgn="base">
              <a:spcBef>
                <a:spcPct val="0"/>
              </a:spcBef>
              <a:spcAft>
                <a:spcPct val="0"/>
              </a:spcAft>
            </a:pPr>
            <a:r>
              <a:rPr lang="en-GB" sz="1400" dirty="0">
                <a:solidFill>
                  <a:prstClr val="black"/>
                </a:solidFill>
                <a:latin typeface="Trebuchet MS" panose="020B0603020202020204" pitchFamily="34" charset="0"/>
              </a:rPr>
              <a:t>&lt;/variable</a:t>
            </a:r>
            <a:r>
              <a:rPr lang="en-GB" sz="1400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&gt;</a:t>
            </a:r>
          </a:p>
          <a:p>
            <a:pPr marL="357188" lvl="0" indent="-357188" fontAlgn="base">
              <a:spcBef>
                <a:spcPct val="0"/>
              </a:spcBef>
              <a:spcAft>
                <a:spcPct val="0"/>
              </a:spcAft>
            </a:pPr>
            <a:endParaRPr lang="en-GB" sz="1400" dirty="0" smtClean="0">
              <a:solidFill>
                <a:prstClr val="black"/>
              </a:solidFill>
              <a:latin typeface="Trebuchet MS" panose="020B0603020202020204" pitchFamily="34" charset="0"/>
            </a:endParaRPr>
          </a:p>
          <a:p>
            <a:pPr marL="814388" lvl="1" indent="-357188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en-US" dirty="0" smtClean="0">
                <a:solidFill>
                  <a:prstClr val="black"/>
                </a:solidFill>
                <a:latin typeface="Trebuchet MS" panose="020B0603020202020204" pitchFamily="34" charset="0"/>
                <a:cs typeface="Arial" pitchFamily="34" charset="0"/>
              </a:rPr>
              <a:t>Use stacks for nested counters (e.g. </a:t>
            </a:r>
            <a:r>
              <a:rPr lang="en-GB" altLang="en-US" b="1" dirty="0" err="1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ol</a:t>
            </a:r>
            <a:r>
              <a:rPr lang="en-GB" altLang="en-US" b="1" dirty="0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/li</a:t>
            </a:r>
            <a:r>
              <a:rPr lang="en-GB" altLang="en-US" dirty="0" smtClean="0">
                <a:solidFill>
                  <a:prstClr val="black"/>
                </a:solidFill>
                <a:latin typeface="Trebuchet MS" panose="020B0603020202020204" pitchFamily="34" charset="0"/>
                <a:cs typeface="Arial" pitchFamily="34" charset="0"/>
              </a:rPr>
              <a:t>)</a:t>
            </a:r>
            <a:endParaRPr lang="en-US" altLang="en-US" dirty="0">
              <a:solidFill>
                <a:prstClr val="black"/>
              </a:solidFill>
              <a:latin typeface="Trebuchet MS" panose="020B0603020202020204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11560" y="2345937"/>
            <a:ext cx="12961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solidFill>
                  <a:prstClr val="black"/>
                </a:solidFill>
                <a:latin typeface="Trebuchet MS" panose="020B0603020202020204" pitchFamily="34" charset="0"/>
              </a:rPr>
              <a:t>Generate numbers for the $content channel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500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Larger example – document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439955" y="1340768"/>
            <a:ext cx="828092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latin typeface="Trebuchet MS" panose="020B0603020202020204" pitchFamily="34" charset="0"/>
              </a:rPr>
              <a:t>&lt;div </a:t>
            </a:r>
            <a:r>
              <a:rPr lang="en-GB" sz="1200" dirty="0" err="1">
                <a:latin typeface="Trebuchet MS" panose="020B0603020202020204" pitchFamily="34" charset="0"/>
              </a:rPr>
              <a:t>lay:float</a:t>
            </a:r>
            <a:r>
              <a:rPr lang="en-GB" sz="1200" dirty="0">
                <a:latin typeface="Trebuchet MS" panose="020B0603020202020204" pitchFamily="34" charset="0"/>
              </a:rPr>
              <a:t>="always" </a:t>
            </a:r>
            <a:r>
              <a:rPr lang="en-GB" sz="1200" dirty="0" err="1">
                <a:latin typeface="Trebuchet MS" panose="020B0603020202020204" pitchFamily="34" charset="0"/>
              </a:rPr>
              <a:t>lay:id</a:t>
            </a:r>
            <a:r>
              <a:rPr lang="en-GB" sz="1200" dirty="0">
                <a:latin typeface="Trebuchet MS" panose="020B0603020202020204" pitchFamily="34" charset="0"/>
              </a:rPr>
              <a:t>="d48e871"&gt;</a:t>
            </a:r>
          </a:p>
          <a:p>
            <a:r>
              <a:rPr lang="en-GB" sz="1200" dirty="0">
                <a:latin typeface="Trebuchet MS" panose="020B0603020202020204" pitchFamily="34" charset="0"/>
              </a:rPr>
              <a:t>  &lt;figure id="sE2" height="free"&gt;</a:t>
            </a:r>
          </a:p>
          <a:p>
            <a:r>
              <a:rPr lang="en-GB" sz="1200" dirty="0">
                <a:latin typeface="Trebuchet MS" panose="020B0603020202020204" pitchFamily="34" charset="0"/>
              </a:rPr>
              <a:t>    &lt;embed </a:t>
            </a:r>
            <a:r>
              <a:rPr lang="en-GB" sz="1200" dirty="0" err="1">
                <a:latin typeface="Trebuchet MS" panose="020B0603020202020204" pitchFamily="34" charset="0"/>
              </a:rPr>
              <a:t>src</a:t>
            </a:r>
            <a:r>
              <a:rPr lang="en-GB" sz="1200" dirty="0">
                <a:latin typeface="Trebuchet MS" panose="020B0603020202020204" pitchFamily="34" charset="0"/>
              </a:rPr>
              <a:t>="simpleExtend-2.svg?type=tree simpleExtend-3.svg" </a:t>
            </a:r>
            <a:r>
              <a:rPr lang="en-GB" sz="1200" dirty="0" err="1">
                <a:latin typeface="Trebuchet MS" panose="020B0603020202020204" pitchFamily="34" charset="0"/>
              </a:rPr>
              <a:t>xpath</a:t>
            </a:r>
            <a:r>
              <a:rPr lang="en-GB" sz="1200" dirty="0">
                <a:latin typeface="Trebuchet MS" panose="020B0603020202020204" pitchFamily="34" charset="0"/>
              </a:rPr>
              <a:t>="(.//</a:t>
            </a:r>
            <a:r>
              <a:rPr lang="en-GB" sz="1200" dirty="0" err="1">
                <a:latin typeface="Trebuchet MS" panose="020B0603020202020204" pitchFamily="34" charset="0"/>
              </a:rPr>
              <a:t>svg:g</a:t>
            </a:r>
            <a:r>
              <a:rPr lang="en-GB" sz="1200" dirty="0">
                <a:latin typeface="Trebuchet MS" panose="020B0603020202020204" pitchFamily="34" charset="0"/>
              </a:rPr>
              <a:t>[@id='main']/*,./*)[1]"</a:t>
            </a:r>
          </a:p>
          <a:p>
            <a:r>
              <a:rPr lang="en-GB" sz="1200" dirty="0">
                <a:latin typeface="Trebuchet MS" panose="020B0603020202020204" pitchFamily="34" charset="0"/>
              </a:rPr>
              <a:t>       stack-offset="50" TYPE="image/</a:t>
            </a:r>
            <a:r>
              <a:rPr lang="en-GB" sz="1200" dirty="0" err="1">
                <a:latin typeface="Trebuchet MS" panose="020B0603020202020204" pitchFamily="34" charset="0"/>
              </a:rPr>
              <a:t>svg</a:t>
            </a:r>
            <a:r>
              <a:rPr lang="en-GB" sz="1200" dirty="0">
                <a:latin typeface="Trebuchet MS" panose="020B0603020202020204" pitchFamily="34" charset="0"/>
              </a:rPr>
              <a:t>-xml" gap-y="5" height="20" columns="2" box="no" </a:t>
            </a:r>
            <a:r>
              <a:rPr lang="en-GB" sz="1200" dirty="0" err="1">
                <a:latin typeface="Trebuchet MS" panose="020B0603020202020204" pitchFamily="34" charset="0"/>
              </a:rPr>
              <a:t>lay:same.scale</a:t>
            </a:r>
            <a:r>
              <a:rPr lang="en-GB" sz="1200" dirty="0">
                <a:latin typeface="Trebuchet MS" panose="020B0603020202020204" pitchFamily="34" charset="0"/>
              </a:rPr>
              <a:t>="true"/&gt;</a:t>
            </a:r>
          </a:p>
          <a:p>
            <a:r>
              <a:rPr lang="en-GB" sz="1200" dirty="0">
                <a:latin typeface="Trebuchet MS" panose="020B0603020202020204" pitchFamily="34" charset="0"/>
              </a:rPr>
              <a:t>  &lt;/figure&gt;</a:t>
            </a:r>
          </a:p>
          <a:p>
            <a:r>
              <a:rPr lang="en-GB" sz="1200" dirty="0">
                <a:latin typeface="Trebuchet MS" panose="020B0603020202020204" pitchFamily="34" charset="0"/>
              </a:rPr>
              <a:t>  &lt;p class="caption"&gt;Figure 6. A continual variation of Figure 5&lt;/p&gt;</a:t>
            </a:r>
          </a:p>
          <a:p>
            <a:r>
              <a:rPr lang="en-GB" sz="1200" dirty="0">
                <a:latin typeface="Trebuchet MS" panose="020B0603020202020204" pitchFamily="34" charset="0"/>
              </a:rPr>
              <a:t>&lt;/div&gt;</a:t>
            </a:r>
          </a:p>
          <a:p>
            <a:r>
              <a:rPr lang="en-GB" sz="1200" dirty="0">
                <a:latin typeface="Trebuchet MS" panose="020B0603020202020204" pitchFamily="34" charset="0"/>
              </a:rPr>
              <a:t>&lt;p&gt;The retained instructions </a:t>
            </a:r>
            <a:r>
              <a:rPr lang="en-GB" sz="1200">
                <a:latin typeface="Trebuchet MS" panose="020B0603020202020204" pitchFamily="34" charset="0"/>
              </a:rPr>
              <a:t>(&lt;</a:t>
            </a:r>
            <a:r>
              <a:rPr lang="en-GB" sz="1200" smtClean="0">
                <a:latin typeface="Trebuchet MS" panose="020B0603020202020204" pitchFamily="34" charset="0"/>
              </a:rPr>
              <a:t>code&gt;xsl:for-each</a:t>
            </a:r>
            <a:r>
              <a:rPr lang="en-GB" sz="1200" dirty="0">
                <a:latin typeface="Trebuchet MS" panose="020B0603020202020204" pitchFamily="34" charset="0"/>
              </a:rPr>
              <a:t>&lt;/code&gt;...) are considered to be a null element</a:t>
            </a:r>
          </a:p>
          <a:p>
            <a:r>
              <a:rPr lang="en-GB" sz="1200" dirty="0">
                <a:latin typeface="Trebuchet MS" panose="020B0603020202020204" pitchFamily="34" charset="0"/>
              </a:rPr>
              <a:t>   as far as layout is concerned, will not be displayed in an SVG viewer, have no influence on</a:t>
            </a:r>
          </a:p>
          <a:p>
            <a:r>
              <a:rPr lang="en-GB" sz="1200" dirty="0">
                <a:latin typeface="Trebuchet MS" panose="020B0603020202020204" pitchFamily="34" charset="0"/>
              </a:rPr>
              <a:t>   geometry and will be copied in place in the resulting resolved flow&lt;sup class="</a:t>
            </a:r>
            <a:r>
              <a:rPr lang="en-GB" sz="1200" dirty="0" err="1">
                <a:latin typeface="Trebuchet MS" panose="020B0603020202020204" pitchFamily="34" charset="0"/>
              </a:rPr>
              <a:t>fnIndex</a:t>
            </a:r>
            <a:r>
              <a:rPr lang="en-GB" sz="1200" dirty="0">
                <a:latin typeface="Trebuchet MS" panose="020B0603020202020204" pitchFamily="34" charset="0"/>
              </a:rPr>
              <a:t>"&gt;8&lt;/sup&gt;.&lt;/p&gt;</a:t>
            </a:r>
          </a:p>
          <a:p>
            <a:r>
              <a:rPr lang="en-GB" sz="1200" dirty="0">
                <a:latin typeface="Trebuchet MS" panose="020B0603020202020204" pitchFamily="34" charset="0"/>
              </a:rPr>
              <a:t>&lt;p class="footnote" </a:t>
            </a:r>
            <a:r>
              <a:rPr lang="en-GB" sz="1200" dirty="0" err="1">
                <a:latin typeface="Trebuchet MS" panose="020B0603020202020204" pitchFamily="34" charset="0"/>
              </a:rPr>
              <a:t>lay:footnote</a:t>
            </a:r>
            <a:r>
              <a:rPr lang="en-GB" sz="1200" dirty="0">
                <a:latin typeface="Trebuchet MS" panose="020B0603020202020204" pitchFamily="34" charset="0"/>
              </a:rPr>
              <a:t>="footnote"&gt;</a:t>
            </a:r>
          </a:p>
          <a:p>
            <a:r>
              <a:rPr lang="en-GB" sz="1200" dirty="0">
                <a:latin typeface="Trebuchet MS" panose="020B0603020202020204" pitchFamily="34" charset="0"/>
              </a:rPr>
              <a:t>  &lt;sup class="</a:t>
            </a:r>
            <a:r>
              <a:rPr lang="en-GB" sz="1200" dirty="0" err="1">
                <a:latin typeface="Trebuchet MS" panose="020B0603020202020204" pitchFamily="34" charset="0"/>
              </a:rPr>
              <a:t>fnIndex</a:t>
            </a:r>
            <a:r>
              <a:rPr lang="en-GB" sz="1200" dirty="0">
                <a:latin typeface="Trebuchet MS" panose="020B0603020202020204" pitchFamily="34" charset="0"/>
              </a:rPr>
              <a:t>"&gt;8&lt;/sup&gt;This is not so for topologically-modifying layouts, </a:t>
            </a:r>
          </a:p>
          <a:p>
            <a:r>
              <a:rPr lang="en-GB" sz="1200" dirty="0">
                <a:latin typeface="Trebuchet MS" panose="020B0603020202020204" pitchFamily="34" charset="0"/>
              </a:rPr>
              <a:t>  such as sort-by-size but any  eventual (graphical) results from these instructions</a:t>
            </a:r>
          </a:p>
          <a:p>
            <a:r>
              <a:rPr lang="en-GB" sz="1200" dirty="0">
                <a:latin typeface="Trebuchet MS" panose="020B0603020202020204" pitchFamily="34" charset="0"/>
              </a:rPr>
              <a:t>  would be placed correctly on resolving the parent's layout.&lt;/p&gt;</a:t>
            </a:r>
          </a:p>
          <a:p>
            <a:r>
              <a:rPr lang="en-GB" sz="1200" dirty="0">
                <a:latin typeface="Trebuchet MS" panose="020B0603020202020204" pitchFamily="34" charset="0"/>
              </a:rPr>
              <a:t>&lt;p&gt;There are a small number of possible types of propagation </a:t>
            </a:r>
          </a:p>
          <a:p>
            <a:r>
              <a:rPr lang="en-GB" sz="1200" dirty="0">
                <a:latin typeface="Trebuchet MS" panose="020B0603020202020204" pitchFamily="34" charset="0"/>
              </a:rPr>
              <a:t>   that may be declared in an &lt;code&gt;@</a:t>
            </a:r>
            <a:r>
              <a:rPr lang="en-GB" sz="1200" dirty="0" err="1">
                <a:latin typeface="Trebuchet MS" panose="020B0603020202020204" pitchFamily="34" charset="0"/>
              </a:rPr>
              <a:t>R:retain</a:t>
            </a:r>
            <a:r>
              <a:rPr lang="en-GB" sz="1200" dirty="0">
                <a:latin typeface="Trebuchet MS" panose="020B0603020202020204" pitchFamily="34" charset="0"/>
              </a:rPr>
              <a:t>&lt;/code&gt; attribute:&lt;/p&gt;</a:t>
            </a:r>
          </a:p>
          <a:p>
            <a:r>
              <a:rPr lang="en-GB" sz="1200" dirty="0">
                <a:latin typeface="Trebuchet MS" panose="020B0603020202020204" pitchFamily="34" charset="0"/>
              </a:rPr>
              <a:t>&lt;</a:t>
            </a:r>
            <a:r>
              <a:rPr lang="en-GB" sz="1200" dirty="0" err="1">
                <a:latin typeface="Trebuchet MS" panose="020B0603020202020204" pitchFamily="34" charset="0"/>
              </a:rPr>
              <a:t>ul</a:t>
            </a:r>
            <a:r>
              <a:rPr lang="en-GB" sz="1200" dirty="0">
                <a:latin typeface="Trebuchet MS" panose="020B0603020202020204" pitchFamily="34" charset="0"/>
              </a:rPr>
              <a:t>&gt;</a:t>
            </a:r>
          </a:p>
          <a:p>
            <a:r>
              <a:rPr lang="en-GB" sz="1200" dirty="0">
                <a:latin typeface="Trebuchet MS" panose="020B0603020202020204" pitchFamily="34" charset="0"/>
              </a:rPr>
              <a:t>  &lt;li&gt;</a:t>
            </a:r>
          </a:p>
          <a:p>
            <a:r>
              <a:rPr lang="en-GB" sz="1200" dirty="0">
                <a:latin typeface="Trebuchet MS" panose="020B0603020202020204" pitchFamily="34" charset="0"/>
              </a:rPr>
              <a:t>    &lt;code&gt;true&lt;/code&gt; - execute the instruction and always retain.&lt;/li&gt;</a:t>
            </a:r>
          </a:p>
          <a:p>
            <a:r>
              <a:rPr lang="en-GB" sz="1200" dirty="0">
                <a:latin typeface="Trebuchet MS" panose="020B0603020202020204" pitchFamily="34" charset="0"/>
              </a:rPr>
              <a:t>  &lt;li&gt;</a:t>
            </a:r>
          </a:p>
          <a:p>
            <a:r>
              <a:rPr lang="en-GB" sz="1200" dirty="0">
                <a:latin typeface="Trebuchet MS" panose="020B0603020202020204" pitchFamily="34" charset="0"/>
              </a:rPr>
              <a:t>    &lt;code&gt;while[&lt;</a:t>
            </a:r>
            <a:r>
              <a:rPr lang="en-GB" sz="1200" dirty="0" err="1">
                <a:latin typeface="Trebuchet MS" panose="020B0603020202020204" pitchFamily="34" charset="0"/>
              </a:rPr>
              <a:t>em</a:t>
            </a:r>
            <a:r>
              <a:rPr lang="en-GB" sz="1200" dirty="0">
                <a:latin typeface="Trebuchet MS" panose="020B0603020202020204" pitchFamily="34" charset="0"/>
              </a:rPr>
              <a:t>&gt;(expression)&lt;/</a:t>
            </a:r>
            <a:r>
              <a:rPr lang="en-GB" sz="1200" dirty="0" err="1">
                <a:latin typeface="Trebuchet MS" panose="020B0603020202020204" pitchFamily="34" charset="0"/>
              </a:rPr>
              <a:t>em</a:t>
            </a:r>
            <a:r>
              <a:rPr lang="en-GB" sz="1200" dirty="0">
                <a:latin typeface="Trebuchet MS" panose="020B0603020202020204" pitchFamily="34" charset="0"/>
              </a:rPr>
              <a:t>&gt;], until[&lt;</a:t>
            </a:r>
            <a:r>
              <a:rPr lang="en-GB" sz="1200" dirty="0" err="1">
                <a:latin typeface="Trebuchet MS" panose="020B0603020202020204" pitchFamily="34" charset="0"/>
              </a:rPr>
              <a:t>em</a:t>
            </a:r>
            <a:r>
              <a:rPr lang="en-GB" sz="1200" dirty="0">
                <a:latin typeface="Trebuchet MS" panose="020B0603020202020204" pitchFamily="34" charset="0"/>
              </a:rPr>
              <a:t>&gt;(expression)&lt;/</a:t>
            </a:r>
            <a:r>
              <a:rPr lang="en-GB" sz="1200" dirty="0" err="1">
                <a:latin typeface="Trebuchet MS" panose="020B0603020202020204" pitchFamily="34" charset="0"/>
              </a:rPr>
              <a:t>em</a:t>
            </a:r>
            <a:r>
              <a:rPr lang="en-GB" sz="1200" dirty="0">
                <a:latin typeface="Trebuchet MS" panose="020B0603020202020204" pitchFamily="34" charset="0"/>
              </a:rPr>
              <a:t>&gt;] &lt;/code&gt;- execute the instruction;</a:t>
            </a:r>
          </a:p>
          <a:p>
            <a:r>
              <a:rPr lang="en-GB" sz="1200" dirty="0">
                <a:latin typeface="Trebuchet MS" panose="020B0603020202020204" pitchFamily="34" charset="0"/>
              </a:rPr>
              <a:t>    retain while/until the given XPath expression is true.&lt;/li&gt;</a:t>
            </a:r>
          </a:p>
          <a:p>
            <a:r>
              <a:rPr lang="en-GB" sz="1200" dirty="0">
                <a:latin typeface="Trebuchet MS" panose="020B0603020202020204" pitchFamily="34" charset="0"/>
              </a:rPr>
              <a:t>&lt;/</a:t>
            </a:r>
            <a:r>
              <a:rPr lang="en-GB" sz="1200" dirty="0" err="1">
                <a:latin typeface="Trebuchet MS" panose="020B0603020202020204" pitchFamily="34" charset="0"/>
              </a:rPr>
              <a:t>ul</a:t>
            </a:r>
            <a:r>
              <a:rPr lang="en-GB" sz="1200" dirty="0">
                <a:latin typeface="Trebuchet MS" panose="020B0603020202020204" pitchFamily="34" charset="0"/>
              </a:rPr>
              <a:t>&gt;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11960" y="5579367"/>
            <a:ext cx="35278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ACM </a:t>
            </a:r>
            <a:r>
              <a:rPr lang="en-GB" sz="1400" dirty="0" err="1" smtClean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DocEng</a:t>
            </a:r>
            <a:r>
              <a:rPr lang="en-GB" sz="1400" dirty="0" smtClean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 2013 – Balisage </a:t>
            </a:r>
            <a:r>
              <a:rPr lang="en-GB" sz="1400" dirty="0" err="1" smtClean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Vox</a:t>
            </a:r>
            <a:r>
              <a:rPr lang="en-GB" sz="1400" dirty="0" smtClean="0">
                <a:solidFill>
                  <a:schemeClr val="bg1">
                    <a:lumMod val="65000"/>
                  </a:schemeClr>
                </a:solidFill>
                <a:latin typeface="Trebuchet MS" panose="020B0603020202020204" pitchFamily="34" charset="0"/>
              </a:rPr>
              <a:t> Pop 2014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006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Synopsis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0032" y="3140968"/>
            <a:ext cx="3744416" cy="2664296"/>
          </a:xfrm>
        </p:spPr>
        <p:txBody>
          <a:bodyPr>
            <a:noAutofit/>
          </a:bodyPr>
          <a:lstStyle/>
          <a:p>
            <a:r>
              <a:rPr lang="en-GB" sz="2400" dirty="0" smtClean="0"/>
              <a:t>Why?</a:t>
            </a:r>
          </a:p>
          <a:p>
            <a:r>
              <a:rPr lang="en-GB" sz="2400" dirty="0" smtClean="0"/>
              <a:t>CSS-XSLT equivalents</a:t>
            </a:r>
          </a:p>
          <a:p>
            <a:r>
              <a:rPr lang="en-GB" sz="2400" dirty="0" smtClean="0"/>
              <a:t>Building the transform</a:t>
            </a:r>
          </a:p>
          <a:p>
            <a:r>
              <a:rPr lang="en-GB" sz="2400" dirty="0" smtClean="0"/>
              <a:t>Results</a:t>
            </a:r>
          </a:p>
          <a:p>
            <a:r>
              <a:rPr lang="en-GB" sz="2400" dirty="0" smtClean="0"/>
              <a:t>Conclusions</a:t>
            </a:r>
          </a:p>
          <a:p>
            <a:endParaRPr lang="en-GB" sz="2400" dirty="0"/>
          </a:p>
        </p:txBody>
      </p:sp>
      <p:sp>
        <p:nvSpPr>
          <p:cNvPr id="4" name="Rectangle 3"/>
          <p:cNvSpPr/>
          <p:nvPr/>
        </p:nvSpPr>
        <p:spPr>
          <a:xfrm>
            <a:off x="323528" y="1412776"/>
            <a:ext cx="48245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GB" sz="2400" dirty="0" smtClean="0">
                <a:solidFill>
                  <a:prstClr val="black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rPr>
              <a:t>You have some styling described in CSS, within an XSLT document generation framework. Can you evaluate the effect of the CSS ? </a:t>
            </a:r>
            <a:endParaRPr lang="en-GB" sz="2400" dirty="0">
              <a:solidFill>
                <a:prstClr val="black"/>
              </a:solidFill>
              <a:latin typeface="Trebuchet MS" panose="020B0603020202020204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Down Arrow 4"/>
          <p:cNvSpPr/>
          <p:nvPr/>
        </p:nvSpPr>
        <p:spPr>
          <a:xfrm rot="18585893">
            <a:off x="5039897" y="1942210"/>
            <a:ext cx="1152128" cy="1008112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Trebuchet MS" panose="020B0603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96367" y="3800072"/>
            <a:ext cx="3816423" cy="1015664"/>
            <a:chOff x="5436096" y="1404381"/>
            <a:chExt cx="3816423" cy="1015664"/>
          </a:xfrm>
        </p:grpSpPr>
        <p:sp>
          <p:nvSpPr>
            <p:cNvPr id="6" name="TextBox 5"/>
            <p:cNvSpPr txBox="1"/>
            <p:nvPr/>
          </p:nvSpPr>
          <p:spPr>
            <a:xfrm>
              <a:off x="5436096" y="2050713"/>
              <a:ext cx="38164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i="1" dirty="0" smtClean="0">
                <a:latin typeface="Trebuchet MS" panose="020B060302020202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6012160" y="1404381"/>
              <a:ext cx="2286000" cy="36933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/>
              <a:endParaRPr lang="en-GB" i="1" dirty="0"/>
            </a:p>
          </p:txBody>
        </p:sp>
      </p:grpSp>
      <p:sp>
        <p:nvSpPr>
          <p:cNvPr id="9" name="Rounded Rectangle 8"/>
          <p:cNvSpPr/>
          <p:nvPr/>
        </p:nvSpPr>
        <p:spPr>
          <a:xfrm>
            <a:off x="467544" y="3573016"/>
            <a:ext cx="3888432" cy="2376264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GB" i="1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A simple excursion into</a:t>
            </a:r>
            <a:endParaRPr lang="en-GB" i="1" dirty="0"/>
          </a:p>
          <a:p>
            <a:pPr marL="539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Trebuchet MS" panose="020B0603020202020204" pitchFamily="34" charset="0"/>
              </a:rPr>
              <a:t>just-good-enough actions</a:t>
            </a:r>
          </a:p>
          <a:p>
            <a:pPr algn="ctr"/>
            <a:r>
              <a:rPr lang="en-GB" dirty="0">
                <a:latin typeface="Trebuchet MS" panose="020B0603020202020204" pitchFamily="34" charset="0"/>
              </a:rPr>
              <a:t>&amp;</a:t>
            </a:r>
            <a:endParaRPr lang="en-GB" dirty="0" smtClean="0">
              <a:latin typeface="Trebuchet MS" panose="020B0603020202020204" pitchFamily="34" charset="0"/>
            </a:endParaRPr>
          </a:p>
          <a:p>
            <a:pPr marL="539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Trebuchet MS" panose="020B0603020202020204" pitchFamily="34" charset="0"/>
              </a:rPr>
              <a:t>program transformation</a:t>
            </a:r>
          </a:p>
          <a:p>
            <a:pPr algn="ctr">
              <a:lnSpc>
                <a:spcPct val="150000"/>
              </a:lnSpc>
            </a:pPr>
            <a:r>
              <a:rPr lang="en-GB" dirty="0" smtClean="0">
                <a:latin typeface="Trebuchet MS" panose="020B0603020202020204" pitchFamily="34" charset="0"/>
              </a:rPr>
              <a:t>where</a:t>
            </a:r>
            <a:br>
              <a:rPr lang="en-GB" dirty="0" smtClean="0">
                <a:latin typeface="Trebuchet MS" panose="020B0603020202020204" pitchFamily="34" charset="0"/>
              </a:rPr>
            </a:br>
            <a:r>
              <a:rPr lang="en-GB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XSLT wins out </a:t>
            </a:r>
            <a:r>
              <a:rPr lang="en-GB" b="1" i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again!</a:t>
            </a:r>
            <a:endParaRPr lang="en-GB" b="1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254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Larger example – styling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287080" y="1412776"/>
            <a:ext cx="478011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latin typeface="Trebuchet MS" panose="020B0603020202020204" pitchFamily="34" charset="0"/>
              </a:rPr>
              <a:t>*        { </a:t>
            </a:r>
            <a:r>
              <a:rPr lang="en-GB" sz="1200" dirty="0" err="1">
                <a:latin typeface="Trebuchet MS" panose="020B0603020202020204" pitchFamily="34" charset="0"/>
              </a:rPr>
              <a:t>font-family:Times-Roman</a:t>
            </a:r>
            <a:r>
              <a:rPr lang="en-GB" sz="1200" dirty="0">
                <a:latin typeface="Trebuchet MS" panose="020B0603020202020204" pitchFamily="34" charset="0"/>
              </a:rPr>
              <a:t>; font-size:9pt; }</a:t>
            </a:r>
          </a:p>
          <a:p>
            <a:r>
              <a:rPr lang="en-GB" sz="1200" dirty="0">
                <a:latin typeface="Trebuchet MS" panose="020B0603020202020204" pitchFamily="34" charset="0"/>
              </a:rPr>
              <a:t>p        { padding-bottom:3pt; </a:t>
            </a:r>
            <a:r>
              <a:rPr lang="en-GB" sz="1200" dirty="0" err="1">
                <a:latin typeface="Trebuchet MS" panose="020B0603020202020204" pitchFamily="34" charset="0"/>
              </a:rPr>
              <a:t>text-align:justify</a:t>
            </a:r>
            <a:r>
              <a:rPr lang="en-GB" sz="1200" dirty="0">
                <a:latin typeface="Trebuchet MS" panose="020B0603020202020204" pitchFamily="34" charset="0"/>
              </a:rPr>
              <a:t>; </a:t>
            </a:r>
            <a:r>
              <a:rPr lang="en-GB" sz="1200" dirty="0" err="1">
                <a:latin typeface="Trebuchet MS" panose="020B0603020202020204" pitchFamily="34" charset="0"/>
              </a:rPr>
              <a:t>hyphenate:true</a:t>
            </a:r>
            <a:r>
              <a:rPr lang="en-GB" sz="1200" dirty="0">
                <a:latin typeface="Trebuchet MS" panose="020B0603020202020204" pitchFamily="34" charset="0"/>
              </a:rPr>
              <a:t>; }</a:t>
            </a:r>
          </a:p>
          <a:p>
            <a:r>
              <a:rPr lang="en-GB" sz="1200" dirty="0" err="1">
                <a:latin typeface="Trebuchet MS" panose="020B0603020202020204" pitchFamily="34" charset="0"/>
              </a:rPr>
              <a:t>dl,ul,ol</a:t>
            </a:r>
            <a:r>
              <a:rPr lang="en-GB" sz="1200" dirty="0">
                <a:latin typeface="Trebuchet MS" panose="020B0603020202020204" pitchFamily="34" charset="0"/>
              </a:rPr>
              <a:t> { margin-left:12pt; }</a:t>
            </a:r>
          </a:p>
          <a:p>
            <a:r>
              <a:rPr lang="en-GB" sz="1200" dirty="0">
                <a:latin typeface="Trebuchet MS" panose="020B0603020202020204" pitchFamily="34" charset="0"/>
              </a:rPr>
              <a:t>li       { </a:t>
            </a:r>
            <a:r>
              <a:rPr lang="en-GB" sz="1200" dirty="0" err="1">
                <a:latin typeface="Trebuchet MS" panose="020B0603020202020204" pitchFamily="34" charset="0"/>
              </a:rPr>
              <a:t>text-align:justify</a:t>
            </a:r>
            <a:r>
              <a:rPr lang="en-GB" sz="1200" dirty="0">
                <a:latin typeface="Trebuchet MS" panose="020B0603020202020204" pitchFamily="34" charset="0"/>
              </a:rPr>
              <a:t>; </a:t>
            </a:r>
            <a:r>
              <a:rPr lang="en-GB" sz="1200" dirty="0" err="1">
                <a:latin typeface="Trebuchet MS" panose="020B0603020202020204" pitchFamily="34" charset="0"/>
              </a:rPr>
              <a:t>hyphenate:true</a:t>
            </a:r>
            <a:r>
              <a:rPr lang="en-GB" sz="1200" dirty="0">
                <a:latin typeface="Trebuchet MS" panose="020B0603020202020204" pitchFamily="34" charset="0"/>
              </a:rPr>
              <a:t>; padding-bottom:3pt; }</a:t>
            </a:r>
          </a:p>
          <a:p>
            <a:r>
              <a:rPr lang="en-GB" sz="1200" dirty="0">
                <a:latin typeface="Trebuchet MS" panose="020B0603020202020204" pitchFamily="34" charset="0"/>
              </a:rPr>
              <a:t>code     { </a:t>
            </a:r>
            <a:r>
              <a:rPr lang="en-GB" sz="1200" dirty="0" err="1">
                <a:latin typeface="Trebuchet MS" panose="020B0603020202020204" pitchFamily="34" charset="0"/>
              </a:rPr>
              <a:t>font-family:Courier</a:t>
            </a:r>
            <a:r>
              <a:rPr lang="en-GB" sz="1200" dirty="0">
                <a:latin typeface="Trebuchet MS" panose="020B0603020202020204" pitchFamily="34" charset="0"/>
              </a:rPr>
              <a:t>; font-size:8pt; </a:t>
            </a:r>
            <a:r>
              <a:rPr lang="en-GB" sz="1200" dirty="0" err="1">
                <a:latin typeface="Trebuchet MS" panose="020B0603020202020204" pitchFamily="34" charset="0"/>
              </a:rPr>
              <a:t>font-weight:bold</a:t>
            </a:r>
            <a:r>
              <a:rPr lang="en-GB" sz="1200" dirty="0">
                <a:latin typeface="Trebuchet MS" panose="020B0603020202020204" pitchFamily="34" charset="0"/>
              </a:rPr>
              <a:t>; }</a:t>
            </a:r>
          </a:p>
          <a:p>
            <a:r>
              <a:rPr lang="en-GB" sz="1200" dirty="0">
                <a:latin typeface="Trebuchet MS" panose="020B0603020202020204" pitchFamily="34" charset="0"/>
              </a:rPr>
              <a:t>sup      { vertical-align:4pt; font-size:6pt; }</a:t>
            </a:r>
          </a:p>
          <a:p>
            <a:r>
              <a:rPr lang="en-GB" sz="1200" dirty="0">
                <a:latin typeface="Trebuchet MS" panose="020B0603020202020204" pitchFamily="34" charset="0"/>
              </a:rPr>
              <a:t>footnote { font-size:8pt; </a:t>
            </a:r>
            <a:r>
              <a:rPr lang="en-GB" sz="1200" dirty="0" err="1">
                <a:latin typeface="Trebuchet MS" panose="020B0603020202020204" pitchFamily="34" charset="0"/>
              </a:rPr>
              <a:t>font-style:italic</a:t>
            </a:r>
            <a:r>
              <a:rPr lang="en-GB" sz="1200" dirty="0">
                <a:latin typeface="Trebuchet MS" panose="020B0603020202020204" pitchFamily="34" charset="0"/>
              </a:rPr>
              <a:t>; }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5092886" y="1340768"/>
            <a:ext cx="3028911" cy="4608512"/>
            <a:chOff x="5092886" y="1340768"/>
            <a:chExt cx="3028911" cy="4608512"/>
          </a:xfrm>
        </p:grpSpPr>
        <p:pic>
          <p:nvPicPr>
            <p:cNvPr id="8196" name="Picture 4" descr="image (Bal2016lumley101301.PNG)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92886" y="1772816"/>
              <a:ext cx="3028911" cy="417646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5562129" y="1340768"/>
              <a:ext cx="22797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Trebuchet MS" panose="020B0603020202020204" pitchFamily="34" charset="0"/>
                </a:rPr>
                <a:t>Finally styled in PDF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79648" y="2911736"/>
            <a:ext cx="4724400" cy="3037544"/>
            <a:chOff x="279648" y="2911736"/>
            <a:chExt cx="4724400" cy="3037544"/>
          </a:xfrm>
        </p:grpSpPr>
        <p:pic>
          <p:nvPicPr>
            <p:cNvPr id="8194" name="Picture 2" descr="image (Bal2016lumley101302.PNG)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648" y="3510880"/>
              <a:ext cx="4724400" cy="2438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" name="Group 5"/>
            <p:cNvGrpSpPr/>
            <p:nvPr/>
          </p:nvGrpSpPr>
          <p:grpSpPr>
            <a:xfrm>
              <a:off x="1331640" y="2911736"/>
              <a:ext cx="2497800" cy="504730"/>
              <a:chOff x="2195736" y="2797771"/>
              <a:chExt cx="2497800" cy="504730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2195736" y="2852936"/>
                <a:ext cx="24978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latin typeface="Trebuchet MS" panose="020B0603020202020204" pitchFamily="34" charset="0"/>
                  </a:rPr>
                  <a:t>In         Oxygen Author</a:t>
                </a:r>
              </a:p>
            </p:txBody>
          </p:sp>
          <p:pic>
            <p:nvPicPr>
              <p:cNvPr id="8198" name="Picture 6" descr="https://pbs.twimg.com/profile_images/198375297/Oxygen128_400x400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79874" y="2797771"/>
                <a:ext cx="504730" cy="50473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6108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134" y="332656"/>
            <a:ext cx="8229600" cy="1143000"/>
          </a:xfrm>
        </p:spPr>
        <p:txBody>
          <a:bodyPr/>
          <a:lstStyle/>
          <a:p>
            <a:r>
              <a:rPr lang="en-GB" dirty="0" smtClean="0"/>
              <a:t>Architecture</a:t>
            </a:r>
            <a:endParaRPr lang="en-GB" dirty="0"/>
          </a:p>
        </p:txBody>
      </p:sp>
      <p:sp>
        <p:nvSpPr>
          <p:cNvPr id="3" name="Folded Corner 2"/>
          <p:cNvSpPr/>
          <p:nvPr/>
        </p:nvSpPr>
        <p:spPr>
          <a:xfrm>
            <a:off x="539552" y="1412776"/>
            <a:ext cx="1080836" cy="691251"/>
          </a:xfrm>
          <a:prstGeom prst="foldedCorner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CSS.css</a:t>
            </a:r>
            <a:endParaRPr lang="en-GB" sz="140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97" name="Straight Arrow Connector 96"/>
          <p:cNvCxnSpPr>
            <a:stCxn id="3" idx="3"/>
            <a:endCxn id="6" idx="2"/>
          </p:cNvCxnSpPr>
          <p:nvPr/>
        </p:nvCxnSpPr>
        <p:spPr>
          <a:xfrm flipV="1">
            <a:off x="1620388" y="1725969"/>
            <a:ext cx="2756200" cy="32433"/>
          </a:xfrm>
          <a:prstGeom prst="straightConnector1">
            <a:avLst/>
          </a:prstGeom>
          <a:ln w="7620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Flowchart: Process 94"/>
          <p:cNvSpPr/>
          <p:nvPr/>
        </p:nvSpPr>
        <p:spPr>
          <a:xfrm>
            <a:off x="1835696" y="1472677"/>
            <a:ext cx="792088" cy="583299"/>
          </a:xfrm>
          <a:prstGeom prst="flowChartProcess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parse</a:t>
            </a:r>
            <a:endParaRPr lang="en-GB" dirty="0"/>
          </a:p>
        </p:txBody>
      </p:sp>
      <p:sp>
        <p:nvSpPr>
          <p:cNvPr id="118" name="TextBox 117"/>
          <p:cNvSpPr txBox="1"/>
          <p:nvPr/>
        </p:nvSpPr>
        <p:spPr>
          <a:xfrm>
            <a:off x="476852" y="3573016"/>
            <a:ext cx="551304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58775" indent="-358775"/>
            <a:r>
              <a:rPr lang="en-GB" dirty="0" smtClean="0">
                <a:latin typeface="Trebuchet MS" panose="020B0603020202020204" pitchFamily="34" charset="0"/>
              </a:rPr>
              <a:t>&lt;template mode="     " match="       " </a:t>
            </a:r>
            <a:r>
              <a:rPr lang="en-GB" i="1" dirty="0" smtClean="0">
                <a:latin typeface="Trebuchet MS" panose="020B0603020202020204" pitchFamily="34" charset="0"/>
              </a:rPr>
              <a:t>priority</a:t>
            </a:r>
            <a:r>
              <a:rPr lang="en-GB" dirty="0" smtClean="0">
                <a:latin typeface="Trebuchet MS" panose="020B0603020202020204" pitchFamily="34" charset="0"/>
              </a:rPr>
              <a:t>="   " &gt;</a:t>
            </a:r>
            <a:r>
              <a:rPr lang="en-GB" dirty="0">
                <a:latin typeface="Trebuchet MS" panose="020B0603020202020204" pitchFamily="34" charset="0"/>
              </a:rPr>
              <a:t/>
            </a:r>
            <a:br>
              <a:rPr lang="en-GB" dirty="0">
                <a:latin typeface="Trebuchet MS" panose="020B0603020202020204" pitchFamily="34" charset="0"/>
              </a:rPr>
            </a:br>
            <a:r>
              <a:rPr lang="en-GB" dirty="0" smtClean="0">
                <a:latin typeface="Trebuchet MS" panose="020B0603020202020204" pitchFamily="34" charset="0"/>
              </a:rPr>
              <a:t>&lt;next-match/&gt;</a:t>
            </a:r>
            <a:br>
              <a:rPr lang="en-GB" dirty="0" smtClean="0">
                <a:latin typeface="Trebuchet MS" panose="020B0603020202020204" pitchFamily="34" charset="0"/>
              </a:rPr>
            </a:br>
            <a:r>
              <a:rPr lang="en-GB" dirty="0" smtClean="0">
                <a:latin typeface="Trebuchet MS" panose="020B0603020202020204" pitchFamily="34" charset="0"/>
              </a:rPr>
              <a:t>&lt;attribute name="    "&gt;</a:t>
            </a:r>
            <a:br>
              <a:rPr lang="en-GB" dirty="0" smtClean="0">
                <a:latin typeface="Trebuchet MS" panose="020B0603020202020204" pitchFamily="34" charset="0"/>
              </a:rPr>
            </a:br>
            <a:r>
              <a:rPr lang="en-GB" dirty="0" smtClean="0">
                <a:latin typeface="Trebuchet MS" panose="020B0603020202020204" pitchFamily="34" charset="0"/>
              </a:rPr>
              <a:t>&lt;variable name="content"&gt;</a:t>
            </a:r>
          </a:p>
        </p:txBody>
      </p:sp>
      <p:grpSp>
        <p:nvGrpSpPr>
          <p:cNvPr id="136" name="Group 135"/>
          <p:cNvGrpSpPr/>
          <p:nvPr/>
        </p:nvGrpSpPr>
        <p:grpSpPr>
          <a:xfrm>
            <a:off x="3024184" y="1556982"/>
            <a:ext cx="3041358" cy="1345496"/>
            <a:chOff x="3363611" y="1564987"/>
            <a:chExt cx="3041358" cy="1345496"/>
          </a:xfrm>
        </p:grpSpPr>
        <p:grpSp>
          <p:nvGrpSpPr>
            <p:cNvPr id="119" name="Group 118"/>
            <p:cNvGrpSpPr/>
            <p:nvPr/>
          </p:nvGrpSpPr>
          <p:grpSpPr>
            <a:xfrm>
              <a:off x="4191533" y="1564987"/>
              <a:ext cx="2213436" cy="1345496"/>
              <a:chOff x="4652519" y="1564987"/>
              <a:chExt cx="2213436" cy="1345496"/>
            </a:xfrm>
          </p:grpSpPr>
          <p:grpSp>
            <p:nvGrpSpPr>
              <p:cNvPr id="93" name="Group 92"/>
              <p:cNvGrpSpPr/>
              <p:nvPr/>
            </p:nvGrpSpPr>
            <p:grpSpPr>
              <a:xfrm>
                <a:off x="4652519" y="1625962"/>
                <a:ext cx="2213436" cy="1284521"/>
                <a:chOff x="2391333" y="1630633"/>
                <a:chExt cx="2213436" cy="1284521"/>
              </a:xfrm>
            </p:grpSpPr>
            <p:sp>
              <p:nvSpPr>
                <p:cNvPr id="6" name="Oval 5"/>
                <p:cNvSpPr/>
                <p:nvPr/>
              </p:nvSpPr>
              <p:spPr>
                <a:xfrm>
                  <a:off x="2915815" y="1630633"/>
                  <a:ext cx="615711" cy="216024"/>
                </a:xfrm>
                <a:prstGeom prst="ellipse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GB" sz="1400" dirty="0" smtClean="0">
                      <a:latin typeface="Trebuchet MS" panose="020B0603020202020204" pitchFamily="34" charset="0"/>
                    </a:rPr>
                    <a:t>rule</a:t>
                  </a:r>
                  <a:endParaRPr lang="en-GB" sz="1400" dirty="0">
                    <a:latin typeface="Trebuchet MS" panose="020B0603020202020204" pitchFamily="34" charset="0"/>
                  </a:endParaRPr>
                </a:p>
              </p:txBody>
            </p:sp>
            <p:cxnSp>
              <p:nvCxnSpPr>
                <p:cNvPr id="42" name="Straight Connector 41"/>
                <p:cNvCxnSpPr>
                  <a:stCxn id="6" idx="3"/>
                  <a:endCxn id="84" idx="0"/>
                </p:cNvCxnSpPr>
                <p:nvPr/>
              </p:nvCxnSpPr>
              <p:spPr>
                <a:xfrm flipH="1">
                  <a:off x="2971653" y="1815021"/>
                  <a:ext cx="34331" cy="14561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>
                  <a:stCxn id="6" idx="5"/>
                  <a:endCxn id="57" idx="0"/>
                </p:cNvCxnSpPr>
                <p:nvPr/>
              </p:nvCxnSpPr>
              <p:spPr>
                <a:xfrm>
                  <a:off x="3441357" y="1815021"/>
                  <a:ext cx="613440" cy="15402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92" name="Group 91"/>
                <p:cNvGrpSpPr/>
                <p:nvPr/>
              </p:nvGrpSpPr>
              <p:grpSpPr>
                <a:xfrm>
                  <a:off x="3617763" y="1969050"/>
                  <a:ext cx="987006" cy="946104"/>
                  <a:chOff x="3512379" y="1969050"/>
                  <a:chExt cx="987006" cy="946104"/>
                </a:xfrm>
              </p:grpSpPr>
              <p:grpSp>
                <p:nvGrpSpPr>
                  <p:cNvPr id="65" name="Group 64"/>
                  <p:cNvGrpSpPr/>
                  <p:nvPr/>
                </p:nvGrpSpPr>
                <p:grpSpPr>
                  <a:xfrm>
                    <a:off x="3512379" y="2408503"/>
                    <a:ext cx="588175" cy="506651"/>
                    <a:chOff x="3472732" y="2392686"/>
                    <a:chExt cx="588175" cy="506651"/>
                  </a:xfrm>
                </p:grpSpPr>
                <p:sp>
                  <p:nvSpPr>
                    <p:cNvPr id="4" name="Oval 3"/>
                    <p:cNvSpPr/>
                    <p:nvPr/>
                  </p:nvSpPr>
                  <p:spPr>
                    <a:xfrm>
                      <a:off x="3639721" y="2392686"/>
                      <a:ext cx="216024" cy="216024"/>
                    </a:xfrm>
                    <a:prstGeom prst="ellipse">
                      <a:avLst/>
                    </a:prstGeom>
                  </p:spPr>
                  <p:style>
                    <a:lnRef idx="0">
                      <a:schemeClr val="accent3"/>
                    </a:lnRef>
                    <a:fillRef idx="3">
                      <a:schemeClr val="accent3"/>
                    </a:fillRef>
                    <a:effectRef idx="3">
                      <a:schemeClr val="accent3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7" name="Oval 6"/>
                    <p:cNvSpPr/>
                    <p:nvPr/>
                  </p:nvSpPr>
                  <p:spPr>
                    <a:xfrm>
                      <a:off x="3472732" y="2683313"/>
                      <a:ext cx="216024" cy="216024"/>
                    </a:xfrm>
                    <a:prstGeom prst="ellipse">
                      <a:avLst/>
                    </a:prstGeom>
                  </p:spPr>
                  <p:style>
                    <a:lnRef idx="0">
                      <a:schemeClr val="accent4"/>
                    </a:lnRef>
                    <a:fillRef idx="3">
                      <a:schemeClr val="accent4"/>
                    </a:fillRef>
                    <a:effectRef idx="3">
                      <a:schemeClr val="accent4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9" name="Oval 8"/>
                    <p:cNvSpPr/>
                    <p:nvPr/>
                  </p:nvSpPr>
                  <p:spPr>
                    <a:xfrm>
                      <a:off x="3844883" y="2677718"/>
                      <a:ext cx="216024" cy="216024"/>
                    </a:xfrm>
                    <a:prstGeom prst="ellipse">
                      <a:avLst/>
                    </a:prstGeom>
                    <a:solidFill>
                      <a:srgbClr val="99FFCC"/>
                    </a:solidFill>
                  </p:spPr>
                  <p:style>
                    <a:lnRef idx="0">
                      <a:schemeClr val="accent4"/>
                    </a:lnRef>
                    <a:fillRef idx="3">
                      <a:schemeClr val="accent4"/>
                    </a:fillRef>
                    <a:effectRef idx="3">
                      <a:schemeClr val="accent4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40" name="Straight Connector 39"/>
                    <p:cNvCxnSpPr>
                      <a:stCxn id="4" idx="4"/>
                      <a:endCxn id="9" idx="1"/>
                    </p:cNvCxnSpPr>
                    <p:nvPr/>
                  </p:nvCxnSpPr>
                  <p:spPr>
                    <a:xfrm>
                      <a:off x="3747733" y="2608710"/>
                      <a:ext cx="128786" cy="100644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" name="Straight Connector 40"/>
                    <p:cNvCxnSpPr>
                      <a:stCxn id="4" idx="4"/>
                      <a:endCxn id="7" idx="7"/>
                    </p:cNvCxnSpPr>
                    <p:nvPr/>
                  </p:nvCxnSpPr>
                  <p:spPr>
                    <a:xfrm flipH="1">
                      <a:off x="3657120" y="2608710"/>
                      <a:ext cx="90613" cy="106239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43" name="Straight Connector 42"/>
                  <p:cNvCxnSpPr>
                    <a:stCxn id="57" idx="2"/>
                    <a:endCxn id="4" idx="0"/>
                  </p:cNvCxnSpPr>
                  <p:nvPr/>
                </p:nvCxnSpPr>
                <p:spPr>
                  <a:xfrm flipH="1">
                    <a:off x="3787380" y="2185074"/>
                    <a:ext cx="162033" cy="22342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7" name="Rounded Rectangle 56"/>
                  <p:cNvSpPr/>
                  <p:nvPr/>
                </p:nvSpPr>
                <p:spPr>
                  <a:xfrm>
                    <a:off x="3543456" y="1969050"/>
                    <a:ext cx="811913" cy="216024"/>
                  </a:xfrm>
                  <a:prstGeom prst="roundRect">
                    <a:avLst/>
                  </a:prstGeom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GB" sz="1000" dirty="0" smtClean="0">
                        <a:latin typeface="Trebuchet MS" panose="020B0603020202020204" pitchFamily="34" charset="0"/>
                      </a:rPr>
                      <a:t>directives</a:t>
                    </a:r>
                    <a:endParaRPr lang="en-GB" sz="1000" dirty="0">
                      <a:latin typeface="Trebuchet MS" panose="020B0603020202020204" pitchFamily="34" charset="0"/>
                    </a:endParaRPr>
                  </a:p>
                </p:txBody>
              </p:sp>
              <p:cxnSp>
                <p:nvCxnSpPr>
                  <p:cNvPr id="72" name="Straight Connector 71"/>
                  <p:cNvCxnSpPr>
                    <a:stCxn id="57" idx="2"/>
                    <a:endCxn id="73" idx="1"/>
                  </p:cNvCxnSpPr>
                  <p:nvPr/>
                </p:nvCxnSpPr>
                <p:spPr>
                  <a:xfrm>
                    <a:off x="3949413" y="2185074"/>
                    <a:ext cx="261940" cy="268951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xtBox 72"/>
                  <p:cNvSpPr txBox="1"/>
                  <p:nvPr/>
                </p:nvSpPr>
                <p:spPr>
                  <a:xfrm>
                    <a:off x="4211353" y="2315525"/>
                    <a:ext cx="288032" cy="2769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r>
                      <a:rPr lang="en-GB" dirty="0" smtClean="0">
                        <a:latin typeface="Trebuchet MS" panose="020B0603020202020204" pitchFamily="34" charset="0"/>
                      </a:rPr>
                      <a:t>…</a:t>
                    </a:r>
                  </a:p>
                </p:txBody>
              </p:sp>
            </p:grpSp>
            <p:grpSp>
              <p:nvGrpSpPr>
                <p:cNvPr id="91" name="Group 90"/>
                <p:cNvGrpSpPr/>
                <p:nvPr/>
              </p:nvGrpSpPr>
              <p:grpSpPr>
                <a:xfrm>
                  <a:off x="2391333" y="1960640"/>
                  <a:ext cx="986276" cy="941273"/>
                  <a:chOff x="2259120" y="1950721"/>
                  <a:chExt cx="986276" cy="941273"/>
                </a:xfrm>
              </p:grpSpPr>
              <p:sp>
                <p:nvSpPr>
                  <p:cNvPr id="10" name="Oval 9"/>
                  <p:cNvSpPr/>
                  <p:nvPr/>
                </p:nvSpPr>
                <p:spPr>
                  <a:xfrm>
                    <a:off x="2475144" y="2277065"/>
                    <a:ext cx="216024" cy="216024"/>
                  </a:xfrm>
                  <a:prstGeom prst="ellipse">
                    <a:avLst/>
                  </a:prstGeom>
                </p:spPr>
                <p:style>
                  <a:lnRef idx="0">
                    <a:schemeClr val="accent2"/>
                  </a:lnRef>
                  <a:fillRef idx="3">
                    <a:schemeClr val="accent2"/>
                  </a:fillRef>
                  <a:effectRef idx="3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" name="Oval 10"/>
                  <p:cNvSpPr/>
                  <p:nvPr/>
                </p:nvSpPr>
                <p:spPr>
                  <a:xfrm>
                    <a:off x="3029353" y="2288023"/>
                    <a:ext cx="216024" cy="216024"/>
                  </a:xfrm>
                  <a:prstGeom prst="ellipse">
                    <a:avLst/>
                  </a:prstGeom>
                </p:spPr>
                <p:style>
                  <a:lnRef idx="0">
                    <a:schemeClr val="accent2"/>
                  </a:lnRef>
                  <a:fillRef idx="3">
                    <a:schemeClr val="accent2"/>
                  </a:fillRef>
                  <a:effectRef idx="3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2" name="Oval 11"/>
                  <p:cNvSpPr/>
                  <p:nvPr/>
                </p:nvSpPr>
                <p:spPr>
                  <a:xfrm>
                    <a:off x="2259120" y="2672036"/>
                    <a:ext cx="216024" cy="216024"/>
                  </a:xfrm>
                  <a:prstGeom prst="ellipse">
                    <a:avLst/>
                  </a:prstGeom>
                </p:spPr>
                <p:style>
                  <a:lnRef idx="0">
                    <a:schemeClr val="accent2"/>
                  </a:lnRef>
                  <a:fillRef idx="3">
                    <a:schemeClr val="accent2"/>
                  </a:fillRef>
                  <a:effectRef idx="3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3" name="Oval 12"/>
                  <p:cNvSpPr/>
                  <p:nvPr/>
                </p:nvSpPr>
                <p:spPr>
                  <a:xfrm>
                    <a:off x="2661080" y="2675970"/>
                    <a:ext cx="216024" cy="216024"/>
                  </a:xfrm>
                  <a:prstGeom prst="ellipse">
                    <a:avLst/>
                  </a:prstGeom>
                </p:spPr>
                <p:style>
                  <a:lnRef idx="0">
                    <a:schemeClr val="accent2"/>
                  </a:lnRef>
                  <a:fillRef idx="3">
                    <a:schemeClr val="accent2"/>
                  </a:fillRef>
                  <a:effectRef idx="3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15" name="Straight Connector 14"/>
                  <p:cNvCxnSpPr>
                    <a:stCxn id="84" idx="2"/>
                    <a:endCxn id="10" idx="7"/>
                  </p:cNvCxnSpPr>
                  <p:nvPr/>
                </p:nvCxnSpPr>
                <p:spPr>
                  <a:xfrm flipH="1">
                    <a:off x="2659532" y="2166745"/>
                    <a:ext cx="179908" cy="14195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Straight Connector 17"/>
                  <p:cNvCxnSpPr>
                    <a:stCxn id="10" idx="4"/>
                    <a:endCxn id="12" idx="7"/>
                  </p:cNvCxnSpPr>
                  <p:nvPr/>
                </p:nvCxnSpPr>
                <p:spPr>
                  <a:xfrm flipH="1">
                    <a:off x="2443508" y="2493089"/>
                    <a:ext cx="139648" cy="21058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Straight Connector 18"/>
                  <p:cNvCxnSpPr>
                    <a:stCxn id="10" idx="4"/>
                    <a:endCxn id="13" idx="1"/>
                  </p:cNvCxnSpPr>
                  <p:nvPr/>
                </p:nvCxnSpPr>
                <p:spPr>
                  <a:xfrm>
                    <a:off x="2583156" y="2493089"/>
                    <a:ext cx="109560" cy="214517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Straight Connector 19"/>
                  <p:cNvCxnSpPr>
                    <a:stCxn id="84" idx="2"/>
                    <a:endCxn id="11" idx="1"/>
                  </p:cNvCxnSpPr>
                  <p:nvPr/>
                </p:nvCxnSpPr>
                <p:spPr>
                  <a:xfrm>
                    <a:off x="2839440" y="2166745"/>
                    <a:ext cx="221549" cy="152914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4" name="Rounded Rectangle 83"/>
                  <p:cNvSpPr/>
                  <p:nvPr/>
                </p:nvSpPr>
                <p:spPr>
                  <a:xfrm>
                    <a:off x="2433483" y="1950721"/>
                    <a:ext cx="811913" cy="216024"/>
                  </a:xfrm>
                  <a:prstGeom prst="roundRect">
                    <a:avLst/>
                  </a:prstGeom>
                </p:spPr>
                <p:style>
                  <a:lnRef idx="0">
                    <a:schemeClr val="accent2"/>
                  </a:lnRef>
                  <a:fillRef idx="3">
                    <a:schemeClr val="accent2"/>
                  </a:fillRef>
                  <a:effectRef idx="3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GB" sz="1000" dirty="0" smtClean="0">
                        <a:latin typeface="Trebuchet MS" panose="020B0603020202020204" pitchFamily="34" charset="0"/>
                      </a:rPr>
                      <a:t>selector</a:t>
                    </a:r>
                    <a:endParaRPr lang="en-GB" sz="1000" dirty="0">
                      <a:latin typeface="Trebuchet MS" panose="020B0603020202020204" pitchFamily="34" charset="0"/>
                    </a:endParaRPr>
                  </a:p>
                </p:txBody>
              </p:sp>
            </p:grpSp>
          </p:grpSp>
          <p:sp>
            <p:nvSpPr>
              <p:cNvPr id="94" name="TextBox 93"/>
              <p:cNvSpPr txBox="1"/>
              <p:nvPr/>
            </p:nvSpPr>
            <p:spPr>
              <a:xfrm>
                <a:off x="5930311" y="1564987"/>
                <a:ext cx="288032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GB" dirty="0" smtClean="0">
                    <a:latin typeface="Trebuchet MS" panose="020B0603020202020204" pitchFamily="34" charset="0"/>
                  </a:rPr>
                  <a:t>…</a:t>
                </a:r>
              </a:p>
            </p:txBody>
          </p:sp>
        </p:grpSp>
        <p:grpSp>
          <p:nvGrpSpPr>
            <p:cNvPr id="123" name="Group 122"/>
            <p:cNvGrpSpPr/>
            <p:nvPr/>
          </p:nvGrpSpPr>
          <p:grpSpPr>
            <a:xfrm>
              <a:off x="3363611" y="1968221"/>
              <a:ext cx="755728" cy="929021"/>
              <a:chOff x="3399971" y="2072391"/>
              <a:chExt cx="755728" cy="929021"/>
            </a:xfrm>
          </p:grpSpPr>
          <p:sp>
            <p:nvSpPr>
              <p:cNvPr id="120" name="Rounded Rectangle 119"/>
              <p:cNvSpPr/>
              <p:nvPr/>
            </p:nvSpPr>
            <p:spPr>
              <a:xfrm>
                <a:off x="3399972" y="2072391"/>
                <a:ext cx="755727" cy="245131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dirty="0" err="1">
                    <a:latin typeface="Trebuchet MS" panose="020B0603020202020204" pitchFamily="34" charset="0"/>
                  </a:rPr>
                  <a:t>c</a:t>
                </a:r>
                <a:r>
                  <a:rPr lang="en-GB" sz="1400" dirty="0" err="1" smtClean="0">
                    <a:latin typeface="Trebuchet MS" panose="020B0603020202020204" pitchFamily="34" charset="0"/>
                  </a:rPr>
                  <a:t>ss</a:t>
                </a:r>
                <a:endParaRPr lang="en-GB" sz="1400" dirty="0" smtClean="0">
                  <a:latin typeface="Trebuchet MS" panose="020B0603020202020204" pitchFamily="34" charset="0"/>
                </a:endParaRPr>
              </a:p>
            </p:txBody>
          </p:sp>
          <p:sp>
            <p:nvSpPr>
              <p:cNvPr id="121" name="Rounded Rectangle 120"/>
              <p:cNvSpPr/>
              <p:nvPr/>
            </p:nvSpPr>
            <p:spPr>
              <a:xfrm>
                <a:off x="3399971" y="2393898"/>
                <a:ext cx="755728" cy="245131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dirty="0" smtClean="0">
                    <a:latin typeface="Trebuchet MS" panose="020B0603020202020204" pitchFamily="34" charset="0"/>
                  </a:rPr>
                  <a:t>before</a:t>
                </a:r>
              </a:p>
            </p:txBody>
          </p:sp>
          <p:sp>
            <p:nvSpPr>
              <p:cNvPr id="122" name="Rounded Rectangle 121"/>
              <p:cNvSpPr/>
              <p:nvPr/>
            </p:nvSpPr>
            <p:spPr>
              <a:xfrm>
                <a:off x="3399972" y="2756281"/>
                <a:ext cx="755727" cy="245131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dirty="0" smtClean="0">
                    <a:latin typeface="Trebuchet MS" panose="020B0603020202020204" pitchFamily="34" charset="0"/>
                  </a:rPr>
                  <a:t>after</a:t>
                </a:r>
              </a:p>
            </p:txBody>
          </p:sp>
        </p:grpSp>
        <p:cxnSp>
          <p:nvCxnSpPr>
            <p:cNvPr id="124" name="Straight Connector 123"/>
            <p:cNvCxnSpPr>
              <a:stCxn id="6" idx="3"/>
              <a:endCxn id="120" idx="0"/>
            </p:cNvCxnSpPr>
            <p:nvPr/>
          </p:nvCxnSpPr>
          <p:spPr>
            <a:xfrm flipH="1">
              <a:off x="3741476" y="1810350"/>
              <a:ext cx="1064708" cy="15787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7" name="Oval 136"/>
          <p:cNvSpPr/>
          <p:nvPr/>
        </p:nvSpPr>
        <p:spPr>
          <a:xfrm>
            <a:off x="2843808" y="4221088"/>
            <a:ext cx="216024" cy="216024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9" name="Oval 138"/>
          <p:cNvSpPr/>
          <p:nvPr/>
        </p:nvSpPr>
        <p:spPr>
          <a:xfrm>
            <a:off x="3275856" y="4221088"/>
            <a:ext cx="216024" cy="216024"/>
          </a:xfrm>
          <a:prstGeom prst="ellipse">
            <a:avLst/>
          </a:prstGeom>
          <a:solidFill>
            <a:srgbClr val="99FF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1" name="Straight Arrow Connector 140"/>
          <p:cNvCxnSpPr/>
          <p:nvPr/>
        </p:nvCxnSpPr>
        <p:spPr>
          <a:xfrm flipH="1">
            <a:off x="2627784" y="2924944"/>
            <a:ext cx="648072" cy="792088"/>
          </a:xfrm>
          <a:prstGeom prst="straightConnector1">
            <a:avLst/>
          </a:prstGeom>
          <a:ln w="762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Left Brace 142"/>
          <p:cNvSpPr/>
          <p:nvPr/>
        </p:nvSpPr>
        <p:spPr>
          <a:xfrm rot="16200000">
            <a:off x="4274564" y="2545533"/>
            <a:ext cx="248155" cy="1006976"/>
          </a:xfrm>
          <a:prstGeom prst="lef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4" name="Straight Arrow Connector 143"/>
          <p:cNvCxnSpPr/>
          <p:nvPr/>
        </p:nvCxnSpPr>
        <p:spPr>
          <a:xfrm flipH="1">
            <a:off x="3934403" y="3038894"/>
            <a:ext cx="472338" cy="678138"/>
          </a:xfrm>
          <a:prstGeom prst="straightConnector1">
            <a:avLst/>
          </a:prstGeom>
          <a:ln w="762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Oval 147"/>
          <p:cNvSpPr/>
          <p:nvPr/>
        </p:nvSpPr>
        <p:spPr>
          <a:xfrm>
            <a:off x="3744326" y="4509120"/>
            <a:ext cx="216024" cy="216024"/>
          </a:xfrm>
          <a:prstGeom prst="ellipse">
            <a:avLst/>
          </a:prstGeom>
          <a:solidFill>
            <a:srgbClr val="99FF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9" name="Oval 148"/>
          <p:cNvSpPr/>
          <p:nvPr/>
        </p:nvSpPr>
        <p:spPr>
          <a:xfrm>
            <a:off x="4068130" y="4518836"/>
            <a:ext cx="216024" cy="216024"/>
          </a:xfrm>
          <a:prstGeom prst="ellipse">
            <a:avLst/>
          </a:prstGeom>
          <a:solidFill>
            <a:srgbClr val="99FF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0" name="Oval 149"/>
          <p:cNvSpPr/>
          <p:nvPr/>
        </p:nvSpPr>
        <p:spPr>
          <a:xfrm>
            <a:off x="4376588" y="4518836"/>
            <a:ext cx="216024" cy="216024"/>
          </a:xfrm>
          <a:prstGeom prst="ellipse">
            <a:avLst/>
          </a:prstGeom>
          <a:solidFill>
            <a:srgbClr val="99FFCC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2" name="Straight Arrow Connector 151"/>
          <p:cNvCxnSpPr/>
          <p:nvPr/>
        </p:nvCxnSpPr>
        <p:spPr>
          <a:xfrm>
            <a:off x="4449591" y="3038894"/>
            <a:ext cx="1065979" cy="750146"/>
          </a:xfrm>
          <a:prstGeom prst="straightConnector1">
            <a:avLst/>
          </a:prstGeom>
          <a:ln w="76200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Rounded Rectangle 150"/>
          <p:cNvSpPr/>
          <p:nvPr/>
        </p:nvSpPr>
        <p:spPr>
          <a:xfrm>
            <a:off x="4622338" y="3218751"/>
            <a:ext cx="1044373" cy="216024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bIns="0" rtlCol="0" anchor="ctr"/>
          <a:lstStyle/>
          <a:p>
            <a:pPr algn="ctr"/>
            <a:r>
              <a:rPr lang="en-GB" sz="1400" dirty="0" smtClean="0">
                <a:solidFill>
                  <a:srgbClr val="C00000"/>
                </a:solidFill>
              </a:rPr>
              <a:t>specificity</a:t>
            </a:r>
            <a:r>
              <a:rPr lang="en-GB" dirty="0" smtClean="0">
                <a:solidFill>
                  <a:srgbClr val="C00000"/>
                </a:solidFill>
              </a:rPr>
              <a:t>()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60" name="Left Brace 159"/>
          <p:cNvSpPr/>
          <p:nvPr/>
        </p:nvSpPr>
        <p:spPr>
          <a:xfrm rot="16200000">
            <a:off x="3820560" y="1780660"/>
            <a:ext cx="471255" cy="6504235"/>
          </a:xfrm>
          <a:prstGeom prst="leftBrace">
            <a:avLst>
              <a:gd name="adj1" fmla="val 8333"/>
              <a:gd name="adj2" fmla="val 50193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67" name="Group 166"/>
          <p:cNvGrpSpPr/>
          <p:nvPr/>
        </p:nvGrpSpPr>
        <p:grpSpPr>
          <a:xfrm>
            <a:off x="1619672" y="5229200"/>
            <a:ext cx="4752528" cy="1008112"/>
            <a:chOff x="1619672" y="4941168"/>
            <a:chExt cx="4752528" cy="1008112"/>
          </a:xfrm>
        </p:grpSpPr>
        <p:sp>
          <p:nvSpPr>
            <p:cNvPr id="161" name="Folded Corner 160"/>
            <p:cNvSpPr/>
            <p:nvPr/>
          </p:nvSpPr>
          <p:spPr>
            <a:xfrm>
              <a:off x="1619672" y="4941168"/>
              <a:ext cx="1080836" cy="1005453"/>
            </a:xfrm>
            <a:prstGeom prst="foldedCorner">
              <a:avLst/>
            </a:prstGeom>
            <a:solidFill>
              <a:srgbClr val="B2B2B2"/>
            </a:soli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>
                  <a:solidFill>
                    <a:schemeClr val="tx1"/>
                  </a:solidFill>
                  <a:latin typeface="Trebuchet MS" panose="020B0603020202020204" pitchFamily="34" charset="0"/>
                </a:rPr>
                <a:t>&lt;doc.xml&gt;</a:t>
              </a:r>
              <a:endParaRPr lang="en-GB" sz="1400" dirty="0">
                <a:solidFill>
                  <a:schemeClr val="tx1"/>
                </a:solidFill>
                <a:latin typeface="Trebuchet MS" panose="020B0603020202020204" pitchFamily="34" charset="0"/>
              </a:endParaRPr>
            </a:p>
          </p:txBody>
        </p:sp>
        <p:grpSp>
          <p:nvGrpSpPr>
            <p:cNvPr id="162" name="Group 161"/>
            <p:cNvGrpSpPr/>
            <p:nvPr/>
          </p:nvGrpSpPr>
          <p:grpSpPr>
            <a:xfrm>
              <a:off x="5291364" y="4943827"/>
              <a:ext cx="1080836" cy="1005453"/>
              <a:chOff x="4090123" y="5093931"/>
              <a:chExt cx="1080836" cy="1005453"/>
            </a:xfrm>
            <a:solidFill>
              <a:srgbClr val="B2B2B2"/>
            </a:solidFill>
          </p:grpSpPr>
          <p:sp>
            <p:nvSpPr>
              <p:cNvPr id="163" name="Folded Corner 162"/>
              <p:cNvSpPr/>
              <p:nvPr/>
            </p:nvSpPr>
            <p:spPr>
              <a:xfrm>
                <a:off x="4090123" y="5093931"/>
                <a:ext cx="1080836" cy="1005453"/>
              </a:xfrm>
              <a:prstGeom prst="foldedCorner">
                <a:avLst/>
              </a:prstGeom>
              <a:grpFill/>
              <a:ln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dirty="0" smtClean="0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&lt;doc'.xml&gt;</a:t>
                </a:r>
                <a:endParaRPr lang="en-GB" sz="1400" dirty="0">
                  <a:solidFill>
                    <a:schemeClr val="tx1"/>
                  </a:solidFill>
                  <a:latin typeface="Trebuchet MS" panose="020B0603020202020204" pitchFamily="34" charset="0"/>
                </a:endParaRPr>
              </a:p>
            </p:txBody>
          </p:sp>
          <p:sp>
            <p:nvSpPr>
              <p:cNvPr id="164" name="Folded Corner 163"/>
              <p:cNvSpPr/>
              <p:nvPr/>
            </p:nvSpPr>
            <p:spPr>
              <a:xfrm>
                <a:off x="4162489" y="5664758"/>
                <a:ext cx="936104" cy="356529"/>
              </a:xfrm>
              <a:prstGeom prst="foldedCorner">
                <a:avLst/>
              </a:prstGeom>
              <a:ln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Trebuchet MS" panose="020B0603020202020204" pitchFamily="34" charset="0"/>
                  </a:rPr>
                  <a:t>CSS.style</a:t>
                </a:r>
                <a:endParaRPr lang="en-GB" sz="1050" dirty="0">
                  <a:solidFill>
                    <a:schemeClr val="bg1"/>
                  </a:solidFill>
                  <a:latin typeface="Trebuchet MS" panose="020B0603020202020204" pitchFamily="34" charset="0"/>
                </a:endParaRPr>
              </a:p>
            </p:txBody>
          </p:sp>
        </p:grpSp>
        <p:cxnSp>
          <p:nvCxnSpPr>
            <p:cNvPr id="166" name="Straight Arrow Connector 165"/>
            <p:cNvCxnSpPr>
              <a:stCxn id="161" idx="3"/>
              <a:endCxn id="163" idx="1"/>
            </p:cNvCxnSpPr>
            <p:nvPr/>
          </p:nvCxnSpPr>
          <p:spPr>
            <a:xfrm>
              <a:off x="2700508" y="5443895"/>
              <a:ext cx="2590856" cy="2659"/>
            </a:xfrm>
            <a:prstGeom prst="straightConnector1">
              <a:avLst/>
            </a:prstGeom>
            <a:ln w="7620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9" name="Folded Corner 158"/>
          <p:cNvSpPr/>
          <p:nvPr/>
        </p:nvSpPr>
        <p:spPr>
          <a:xfrm>
            <a:off x="3491881" y="5268406"/>
            <a:ext cx="1238470" cy="792088"/>
          </a:xfrm>
          <a:prstGeom prst="foldedCorne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XSLT</a:t>
            </a:r>
          </a:p>
          <a:p>
            <a:pPr algn="ctr"/>
            <a:r>
              <a:rPr lang="en-GB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stylesheet</a:t>
            </a:r>
            <a:endParaRPr lang="en-GB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5998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118" grpId="0"/>
      <p:bldP spid="137" grpId="0" animBg="1"/>
      <p:bldP spid="139" grpId="0" animBg="1"/>
      <p:bldP spid="143" grpId="0" animBg="1"/>
      <p:bldP spid="148" grpId="0" animBg="1"/>
      <p:bldP spid="149" grpId="0" animBg="1"/>
      <p:bldP spid="150" grpId="0" animBg="1"/>
      <p:bldP spid="151" grpId="0" animBg="1"/>
      <p:bldP spid="160" grpId="0" animBg="1"/>
      <p:bldP spid="15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Parsing CSS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963416" y="1301176"/>
            <a:ext cx="561662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indent="-177800"/>
            <a:r>
              <a:rPr lang="en-GB" sz="2400" dirty="0" smtClean="0">
                <a:latin typeface="Trebuchet MS" panose="020B0603020202020204" pitchFamily="34" charset="0"/>
              </a:rPr>
              <a:t>Rough &amp; ready, with 'friendly' CSS – regular-expressions</a:t>
            </a:r>
          </a:p>
          <a:p>
            <a:pPr marL="358775">
              <a:spcBef>
                <a:spcPts val="1200"/>
              </a:spcBef>
            </a:pPr>
            <a:r>
              <a:rPr lang="en-GB" sz="2000" dirty="0" smtClean="0">
                <a:latin typeface="Trebuchet MS" panose="020B0603020202020204" pitchFamily="34" charset="0"/>
              </a:rPr>
              <a:t>$</a:t>
            </a:r>
            <a:r>
              <a:rPr lang="en-GB" sz="2000" dirty="0" err="1" smtClean="0">
                <a:latin typeface="Trebuchet MS" panose="020B0603020202020204" pitchFamily="34" charset="0"/>
              </a:rPr>
              <a:t>elementIdP</a:t>
            </a:r>
            <a:r>
              <a:rPr lang="en-GB" sz="2000" dirty="0" smtClean="0">
                <a:latin typeface="Trebuchet MS" panose="020B0603020202020204" pitchFamily="34" charset="0"/>
              </a:rPr>
              <a:t> := \</a:t>
            </a:r>
            <a:r>
              <a:rPr lang="en-GB" sz="2000" dirty="0">
                <a:latin typeface="Trebuchet MS" panose="020B0603020202020204" pitchFamily="34" charset="0"/>
              </a:rPr>
              <a:t>w+#[\</a:t>
            </a:r>
            <a:r>
              <a:rPr lang="en-GB" sz="2000" dirty="0" smtClean="0">
                <a:latin typeface="Trebuchet MS" panose="020B0603020202020204" pitchFamily="34" charset="0"/>
              </a:rPr>
              <a:t>w\-]+</a:t>
            </a:r>
          </a:p>
          <a:p>
            <a:pPr marL="358775"/>
            <a:r>
              <a:rPr lang="en-GB" sz="2000" dirty="0" smtClean="0">
                <a:latin typeface="Trebuchet MS" panose="020B0603020202020204" pitchFamily="34" charset="0"/>
              </a:rPr>
              <a:t>$</a:t>
            </a:r>
            <a:r>
              <a:rPr lang="en-GB" sz="2000" dirty="0" err="1" smtClean="0">
                <a:latin typeface="Trebuchet MS" panose="020B0603020202020204" pitchFamily="34" charset="0"/>
              </a:rPr>
              <a:t>idP</a:t>
            </a:r>
            <a:r>
              <a:rPr lang="en-GB" sz="2000" dirty="0" smtClean="0">
                <a:latin typeface="Trebuchet MS" panose="020B0603020202020204" pitchFamily="34" charset="0"/>
              </a:rPr>
              <a:t> := #[\</a:t>
            </a:r>
            <a:r>
              <a:rPr lang="en-GB" sz="2000" dirty="0">
                <a:latin typeface="Trebuchet MS" panose="020B0603020202020204" pitchFamily="34" charset="0"/>
              </a:rPr>
              <a:t>w</a:t>
            </a:r>
            <a:r>
              <a:rPr lang="en-GB" sz="2000" dirty="0" smtClean="0">
                <a:latin typeface="Trebuchet MS" panose="020B0603020202020204" pitchFamily="34" charset="0"/>
              </a:rPr>
              <a:t>\-]+</a:t>
            </a:r>
            <a:endParaRPr lang="en-GB" sz="2000" dirty="0">
              <a:latin typeface="Trebuchet MS" panose="020B0603020202020204" pitchFamily="34" charset="0"/>
            </a:endParaRPr>
          </a:p>
          <a:p>
            <a:pPr marL="358775"/>
            <a:r>
              <a:rPr lang="en-GB" sz="2000" dirty="0" smtClean="0">
                <a:latin typeface="Trebuchet MS" panose="020B0603020202020204" pitchFamily="34" charset="0"/>
              </a:rPr>
              <a:t>$</a:t>
            </a:r>
            <a:r>
              <a:rPr lang="en-GB" sz="2000" dirty="0" err="1" smtClean="0">
                <a:latin typeface="Trebuchet MS" panose="020B0603020202020204" pitchFamily="34" charset="0"/>
              </a:rPr>
              <a:t>elementClassP</a:t>
            </a:r>
            <a:r>
              <a:rPr lang="en-GB" sz="2000" dirty="0" smtClean="0">
                <a:latin typeface="Trebuchet MS" panose="020B0603020202020204" pitchFamily="34" charset="0"/>
              </a:rPr>
              <a:t> := \</a:t>
            </a:r>
            <a:r>
              <a:rPr lang="en-GB" sz="2000" dirty="0">
                <a:latin typeface="Trebuchet MS" panose="020B0603020202020204" pitchFamily="34" charset="0"/>
              </a:rPr>
              <a:t>w+\.[\w</a:t>
            </a:r>
            <a:r>
              <a:rPr lang="en-GB" sz="2000" dirty="0" smtClean="0">
                <a:latin typeface="Trebuchet MS" panose="020B0603020202020204" pitchFamily="34" charset="0"/>
              </a:rPr>
              <a:t>\-_\.]+</a:t>
            </a:r>
            <a:endParaRPr lang="en-GB" sz="2000" dirty="0">
              <a:latin typeface="Trebuchet MS" panose="020B0603020202020204" pitchFamily="34" charset="0"/>
            </a:endParaRPr>
          </a:p>
          <a:p>
            <a:pPr marL="358775"/>
            <a:r>
              <a:rPr lang="en-GB" sz="2000" dirty="0" smtClean="0">
                <a:latin typeface="Trebuchet MS" panose="020B0603020202020204" pitchFamily="34" charset="0"/>
              </a:rPr>
              <a:t>$</a:t>
            </a:r>
            <a:r>
              <a:rPr lang="en-GB" sz="2000" dirty="0" err="1" smtClean="0">
                <a:latin typeface="Trebuchet MS" panose="020B0603020202020204" pitchFamily="34" charset="0"/>
              </a:rPr>
              <a:t>classP</a:t>
            </a:r>
            <a:r>
              <a:rPr lang="en-GB" sz="2000" dirty="0" smtClean="0">
                <a:latin typeface="Trebuchet MS" panose="020B0603020202020204" pitchFamily="34" charset="0"/>
              </a:rPr>
              <a:t> := \.[\</a:t>
            </a:r>
            <a:r>
              <a:rPr lang="en-GB" sz="2000" dirty="0">
                <a:latin typeface="Trebuchet MS" panose="020B0603020202020204" pitchFamily="34" charset="0"/>
              </a:rPr>
              <a:t>w</a:t>
            </a:r>
            <a:r>
              <a:rPr lang="en-GB" sz="2000" dirty="0" smtClean="0">
                <a:latin typeface="Trebuchet MS" panose="020B0603020202020204" pitchFamily="34" charset="0"/>
              </a:rPr>
              <a:t>\-_\.]+</a:t>
            </a:r>
            <a:endParaRPr lang="en-GB" sz="2000" dirty="0">
              <a:latin typeface="Trebuchet MS" panose="020B0603020202020204" pitchFamily="34" charset="0"/>
            </a:endParaRPr>
          </a:p>
        </p:txBody>
      </p:sp>
      <p:sp>
        <p:nvSpPr>
          <p:cNvPr id="4" name="Folded Corner 3"/>
          <p:cNvSpPr/>
          <p:nvPr/>
        </p:nvSpPr>
        <p:spPr>
          <a:xfrm>
            <a:off x="1052365" y="4242707"/>
            <a:ext cx="1080836" cy="1005453"/>
          </a:xfrm>
          <a:prstGeom prst="foldedCorner">
            <a:avLst/>
          </a:prstGeom>
          <a:solidFill>
            <a:srgbClr val="B2B2B2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 smtClean="0">
                <a:solidFill>
                  <a:schemeClr val="tx1"/>
                </a:solidFill>
                <a:latin typeface="Trebuchet MS" panose="020B0603020202020204" pitchFamily="34" charset="0"/>
              </a:rPr>
              <a:t>CSS.ebnf</a:t>
            </a:r>
            <a:endParaRPr lang="en-GB" sz="1400" dirty="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80357" y="3687415"/>
            <a:ext cx="15376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latin typeface="Trebuchet MS" panose="020B0603020202020204" pitchFamily="34" charset="0"/>
              </a:rPr>
              <a:t>Full parse</a:t>
            </a:r>
            <a:endParaRPr lang="en-GB" sz="2400" dirty="0">
              <a:latin typeface="Trebuchet MS" panose="020B0603020202020204" pitchFamily="34" charset="0"/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4572000" y="4473194"/>
            <a:ext cx="4032267" cy="1513573"/>
            <a:chOff x="4572000" y="4452008"/>
            <a:chExt cx="4032267" cy="1513573"/>
          </a:xfrm>
        </p:grpSpPr>
        <p:cxnSp>
          <p:nvCxnSpPr>
            <p:cNvPr id="46" name="Curved Connector 45"/>
            <p:cNvCxnSpPr>
              <a:stCxn id="8" idx="0"/>
              <a:endCxn id="20" idx="2"/>
            </p:cNvCxnSpPr>
            <p:nvPr/>
          </p:nvCxnSpPr>
          <p:spPr>
            <a:xfrm rot="5400000" flipH="1" flipV="1">
              <a:off x="5716134" y="3839143"/>
              <a:ext cx="643105" cy="2174931"/>
            </a:xfrm>
            <a:prstGeom prst="curvedConnector2">
              <a:avLst/>
            </a:prstGeom>
            <a:ln w="76200">
              <a:solidFill>
                <a:srgbClr val="0070C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Folded Corner 7"/>
            <p:cNvSpPr/>
            <p:nvPr/>
          </p:nvSpPr>
          <p:spPr>
            <a:xfrm>
              <a:off x="4572000" y="5248160"/>
              <a:ext cx="756442" cy="717421"/>
            </a:xfrm>
            <a:prstGeom prst="foldedCorner">
              <a:avLst/>
            </a:prstGeom>
            <a:solidFill>
              <a:schemeClr val="tx2">
                <a:lumMod val="60000"/>
                <a:lumOff val="40000"/>
              </a:schemeClr>
            </a:soli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>
                  <a:solidFill>
                    <a:schemeClr val="tx1"/>
                  </a:solidFill>
                  <a:latin typeface="Trebuchet MS" panose="020B0603020202020204" pitchFamily="34" charset="0"/>
                </a:rPr>
                <a:t>my.css</a:t>
              </a:r>
              <a:endParaRPr lang="en-GB" sz="1400" dirty="0">
                <a:solidFill>
                  <a:schemeClr val="tx1"/>
                </a:solidFill>
                <a:latin typeface="Trebuchet MS" panose="020B0603020202020204" pitchFamily="34" charset="0"/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5940774" y="4452008"/>
              <a:ext cx="2663493" cy="1218576"/>
              <a:chOff x="3363611" y="1564987"/>
              <a:chExt cx="3041358" cy="1345496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4191533" y="1564987"/>
                <a:ext cx="2213436" cy="1345496"/>
                <a:chOff x="4652519" y="1564987"/>
                <a:chExt cx="2213436" cy="1345496"/>
              </a:xfrm>
            </p:grpSpPr>
            <p:grpSp>
              <p:nvGrpSpPr>
                <p:cNvPr id="18" name="Group 17"/>
                <p:cNvGrpSpPr/>
                <p:nvPr/>
              </p:nvGrpSpPr>
              <p:grpSpPr>
                <a:xfrm>
                  <a:off x="4652519" y="1625962"/>
                  <a:ext cx="2213436" cy="1284521"/>
                  <a:chOff x="2391333" y="1630633"/>
                  <a:chExt cx="2213436" cy="1284521"/>
                </a:xfrm>
              </p:grpSpPr>
              <p:sp>
                <p:nvSpPr>
                  <p:cNvPr id="20" name="Oval 19"/>
                  <p:cNvSpPr/>
                  <p:nvPr/>
                </p:nvSpPr>
                <p:spPr>
                  <a:xfrm>
                    <a:off x="2915815" y="1630633"/>
                    <a:ext cx="615711" cy="216024"/>
                  </a:xfrm>
                  <a:prstGeom prst="ellipse">
                    <a:avLst/>
                  </a:prstGeom>
                </p:spPr>
                <p:style>
                  <a:lnRef idx="0">
                    <a:schemeClr val="accent1"/>
                  </a:lnRef>
                  <a:fillRef idx="3">
                    <a:schemeClr val="accent1"/>
                  </a:fillRef>
                  <a:effectRef idx="3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GB" sz="1200" dirty="0" smtClean="0">
                        <a:latin typeface="Trebuchet MS" panose="020B0603020202020204" pitchFamily="34" charset="0"/>
                      </a:rPr>
                      <a:t>rule</a:t>
                    </a:r>
                    <a:endParaRPr lang="en-GB" sz="1200" dirty="0">
                      <a:latin typeface="Trebuchet MS" panose="020B0603020202020204" pitchFamily="34" charset="0"/>
                    </a:endParaRPr>
                  </a:p>
                </p:txBody>
              </p:sp>
              <p:cxnSp>
                <p:nvCxnSpPr>
                  <p:cNvPr id="21" name="Straight Connector 20"/>
                  <p:cNvCxnSpPr>
                    <a:stCxn id="20" idx="3"/>
                    <a:endCxn id="33" idx="0"/>
                  </p:cNvCxnSpPr>
                  <p:nvPr/>
                </p:nvCxnSpPr>
                <p:spPr>
                  <a:xfrm flipH="1">
                    <a:off x="2971653" y="1815021"/>
                    <a:ext cx="34331" cy="14561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Straight Connector 21"/>
                  <p:cNvCxnSpPr>
                    <a:stCxn id="20" idx="5"/>
                    <a:endCxn id="36" idx="0"/>
                  </p:cNvCxnSpPr>
                  <p:nvPr/>
                </p:nvCxnSpPr>
                <p:spPr>
                  <a:xfrm>
                    <a:off x="3441357" y="1815021"/>
                    <a:ext cx="613440" cy="15402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3" name="Group 22"/>
                  <p:cNvGrpSpPr/>
                  <p:nvPr/>
                </p:nvGrpSpPr>
                <p:grpSpPr>
                  <a:xfrm>
                    <a:off x="3617763" y="1969050"/>
                    <a:ext cx="987006" cy="946104"/>
                    <a:chOff x="3512379" y="1969050"/>
                    <a:chExt cx="987006" cy="946104"/>
                  </a:xfrm>
                </p:grpSpPr>
                <p:grpSp>
                  <p:nvGrpSpPr>
                    <p:cNvPr id="34" name="Group 33"/>
                    <p:cNvGrpSpPr/>
                    <p:nvPr/>
                  </p:nvGrpSpPr>
                  <p:grpSpPr>
                    <a:xfrm>
                      <a:off x="3512379" y="2408503"/>
                      <a:ext cx="588175" cy="506651"/>
                      <a:chOff x="3472732" y="2392686"/>
                      <a:chExt cx="588175" cy="506651"/>
                    </a:xfrm>
                  </p:grpSpPr>
                  <p:sp>
                    <p:nvSpPr>
                      <p:cNvPr id="39" name="Oval 38"/>
                      <p:cNvSpPr/>
                      <p:nvPr/>
                    </p:nvSpPr>
                    <p:spPr>
                      <a:xfrm>
                        <a:off x="3639721" y="2392686"/>
                        <a:ext cx="216024" cy="216024"/>
                      </a:xfrm>
                      <a:prstGeom prst="ellipse">
                        <a:avLst/>
                      </a:prstGeom>
                    </p:spPr>
                    <p:style>
                      <a:lnRef idx="0">
                        <a:schemeClr val="accent3"/>
                      </a:lnRef>
                      <a:fillRef idx="3">
                        <a:schemeClr val="accent3"/>
                      </a:fillRef>
                      <a:effectRef idx="3">
                        <a:schemeClr val="accent3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sz="1600"/>
                      </a:p>
                    </p:txBody>
                  </p:sp>
                  <p:sp>
                    <p:nvSpPr>
                      <p:cNvPr id="40" name="Oval 39"/>
                      <p:cNvSpPr/>
                      <p:nvPr/>
                    </p:nvSpPr>
                    <p:spPr>
                      <a:xfrm>
                        <a:off x="3472732" y="2683313"/>
                        <a:ext cx="216024" cy="216024"/>
                      </a:xfrm>
                      <a:prstGeom prst="ellipse">
                        <a:avLst/>
                      </a:prstGeom>
                    </p:spPr>
                    <p:style>
                      <a:lnRef idx="0">
                        <a:schemeClr val="accent4"/>
                      </a:lnRef>
                      <a:fillRef idx="3">
                        <a:schemeClr val="accent4"/>
                      </a:fillRef>
                      <a:effectRef idx="3">
                        <a:schemeClr val="accent4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sz="1600"/>
                      </a:p>
                    </p:txBody>
                  </p:sp>
                  <p:sp>
                    <p:nvSpPr>
                      <p:cNvPr id="41" name="Oval 40"/>
                      <p:cNvSpPr/>
                      <p:nvPr/>
                    </p:nvSpPr>
                    <p:spPr>
                      <a:xfrm>
                        <a:off x="3844883" y="2677718"/>
                        <a:ext cx="216024" cy="216024"/>
                      </a:xfrm>
                      <a:prstGeom prst="ellipse">
                        <a:avLst/>
                      </a:prstGeom>
                      <a:solidFill>
                        <a:srgbClr val="99FFCC"/>
                      </a:solidFill>
                    </p:spPr>
                    <p:style>
                      <a:lnRef idx="0">
                        <a:schemeClr val="accent4"/>
                      </a:lnRef>
                      <a:fillRef idx="3">
                        <a:schemeClr val="accent4"/>
                      </a:fillRef>
                      <a:effectRef idx="3">
                        <a:schemeClr val="accent4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sz="1600"/>
                      </a:p>
                    </p:txBody>
                  </p:sp>
                  <p:cxnSp>
                    <p:nvCxnSpPr>
                      <p:cNvPr id="42" name="Straight Connector 41"/>
                      <p:cNvCxnSpPr>
                        <a:stCxn id="39" idx="4"/>
                        <a:endCxn id="41" idx="1"/>
                      </p:cNvCxnSpPr>
                      <p:nvPr/>
                    </p:nvCxnSpPr>
                    <p:spPr>
                      <a:xfrm>
                        <a:off x="3747733" y="2608710"/>
                        <a:ext cx="128786" cy="100644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3" name="Straight Connector 42"/>
                      <p:cNvCxnSpPr>
                        <a:stCxn id="39" idx="4"/>
                        <a:endCxn id="40" idx="7"/>
                      </p:cNvCxnSpPr>
                      <p:nvPr/>
                    </p:nvCxnSpPr>
                    <p:spPr>
                      <a:xfrm flipH="1">
                        <a:off x="3657120" y="2608710"/>
                        <a:ext cx="90613" cy="106239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5" name="Straight Connector 34"/>
                    <p:cNvCxnSpPr>
                      <a:stCxn id="36" idx="2"/>
                      <a:endCxn id="39" idx="0"/>
                    </p:cNvCxnSpPr>
                    <p:nvPr/>
                  </p:nvCxnSpPr>
                  <p:spPr>
                    <a:xfrm flipH="1">
                      <a:off x="3787380" y="2185074"/>
                      <a:ext cx="162033" cy="223429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6" name="Rounded Rectangle 35"/>
                    <p:cNvSpPr/>
                    <p:nvPr/>
                  </p:nvSpPr>
                  <p:spPr>
                    <a:xfrm>
                      <a:off x="3543456" y="1969050"/>
                      <a:ext cx="811913" cy="216024"/>
                    </a:xfrm>
                    <a:prstGeom prst="roundRect">
                      <a:avLst/>
                    </a:prstGeom>
                  </p:spPr>
                  <p:style>
                    <a:lnRef idx="0">
                      <a:schemeClr val="accent3"/>
                    </a:lnRef>
                    <a:fillRef idx="3">
                      <a:schemeClr val="accent3"/>
                    </a:fillRef>
                    <a:effectRef idx="3">
                      <a:schemeClr val="accent3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GB" sz="900" dirty="0" smtClean="0">
                          <a:latin typeface="Trebuchet MS" panose="020B0603020202020204" pitchFamily="34" charset="0"/>
                        </a:rPr>
                        <a:t>directives</a:t>
                      </a:r>
                      <a:endParaRPr lang="en-GB" sz="900" dirty="0">
                        <a:latin typeface="Trebuchet MS" panose="020B0603020202020204" pitchFamily="34" charset="0"/>
                      </a:endParaRPr>
                    </a:p>
                  </p:txBody>
                </p:sp>
                <p:cxnSp>
                  <p:nvCxnSpPr>
                    <p:cNvPr id="37" name="Straight Connector 36"/>
                    <p:cNvCxnSpPr>
                      <a:stCxn id="36" idx="2"/>
                      <a:endCxn id="38" idx="1"/>
                    </p:cNvCxnSpPr>
                    <p:nvPr/>
                  </p:nvCxnSpPr>
                  <p:spPr>
                    <a:xfrm>
                      <a:off x="3949413" y="2185074"/>
                      <a:ext cx="261940" cy="268951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8" name="TextBox 37"/>
                    <p:cNvSpPr txBox="1"/>
                    <p:nvPr/>
                  </p:nvSpPr>
                  <p:spPr>
                    <a:xfrm>
                      <a:off x="4211353" y="2315525"/>
                      <a:ext cx="288032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r>
                        <a:rPr lang="en-GB" sz="1600" dirty="0" smtClean="0">
                          <a:latin typeface="Trebuchet MS" panose="020B0603020202020204" pitchFamily="34" charset="0"/>
                        </a:rPr>
                        <a:t>…</a:t>
                      </a:r>
                    </a:p>
                  </p:txBody>
                </p:sp>
              </p:grpSp>
              <p:grpSp>
                <p:nvGrpSpPr>
                  <p:cNvPr id="24" name="Group 23"/>
                  <p:cNvGrpSpPr/>
                  <p:nvPr/>
                </p:nvGrpSpPr>
                <p:grpSpPr>
                  <a:xfrm>
                    <a:off x="2391333" y="1960640"/>
                    <a:ext cx="986276" cy="941273"/>
                    <a:chOff x="2259120" y="1950721"/>
                    <a:chExt cx="986276" cy="941273"/>
                  </a:xfrm>
                </p:grpSpPr>
                <p:sp>
                  <p:nvSpPr>
                    <p:cNvPr id="25" name="Oval 24"/>
                    <p:cNvSpPr/>
                    <p:nvPr/>
                  </p:nvSpPr>
                  <p:spPr>
                    <a:xfrm>
                      <a:off x="2475144" y="2277065"/>
                      <a:ext cx="216024" cy="216024"/>
                    </a:xfrm>
                    <a:prstGeom prst="ellipse">
                      <a:avLst/>
                    </a:prstGeom>
                  </p:spPr>
                  <p:style>
                    <a:lnRef idx="0">
                      <a:schemeClr val="accent2"/>
                    </a:lnRef>
                    <a:fillRef idx="3">
                      <a:schemeClr val="accent2"/>
                    </a:fillRef>
                    <a:effectRef idx="3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600"/>
                    </a:p>
                  </p:txBody>
                </p:sp>
                <p:sp>
                  <p:nvSpPr>
                    <p:cNvPr id="26" name="Oval 25"/>
                    <p:cNvSpPr/>
                    <p:nvPr/>
                  </p:nvSpPr>
                  <p:spPr>
                    <a:xfrm>
                      <a:off x="3029353" y="2288023"/>
                      <a:ext cx="216024" cy="216024"/>
                    </a:xfrm>
                    <a:prstGeom prst="ellipse">
                      <a:avLst/>
                    </a:prstGeom>
                  </p:spPr>
                  <p:style>
                    <a:lnRef idx="0">
                      <a:schemeClr val="accent2"/>
                    </a:lnRef>
                    <a:fillRef idx="3">
                      <a:schemeClr val="accent2"/>
                    </a:fillRef>
                    <a:effectRef idx="3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600"/>
                    </a:p>
                  </p:txBody>
                </p:sp>
                <p:sp>
                  <p:nvSpPr>
                    <p:cNvPr id="27" name="Oval 26"/>
                    <p:cNvSpPr/>
                    <p:nvPr/>
                  </p:nvSpPr>
                  <p:spPr>
                    <a:xfrm>
                      <a:off x="2259120" y="2672036"/>
                      <a:ext cx="216024" cy="216024"/>
                    </a:xfrm>
                    <a:prstGeom prst="ellipse">
                      <a:avLst/>
                    </a:prstGeom>
                  </p:spPr>
                  <p:style>
                    <a:lnRef idx="0">
                      <a:schemeClr val="accent2"/>
                    </a:lnRef>
                    <a:fillRef idx="3">
                      <a:schemeClr val="accent2"/>
                    </a:fillRef>
                    <a:effectRef idx="3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600"/>
                    </a:p>
                  </p:txBody>
                </p:sp>
                <p:sp>
                  <p:nvSpPr>
                    <p:cNvPr id="28" name="Oval 27"/>
                    <p:cNvSpPr/>
                    <p:nvPr/>
                  </p:nvSpPr>
                  <p:spPr>
                    <a:xfrm>
                      <a:off x="2661080" y="2675970"/>
                      <a:ext cx="216024" cy="216024"/>
                    </a:xfrm>
                    <a:prstGeom prst="ellipse">
                      <a:avLst/>
                    </a:prstGeom>
                  </p:spPr>
                  <p:style>
                    <a:lnRef idx="0">
                      <a:schemeClr val="accent2"/>
                    </a:lnRef>
                    <a:fillRef idx="3">
                      <a:schemeClr val="accent2"/>
                    </a:fillRef>
                    <a:effectRef idx="3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600"/>
                    </a:p>
                  </p:txBody>
                </p:sp>
                <p:cxnSp>
                  <p:nvCxnSpPr>
                    <p:cNvPr id="29" name="Straight Connector 28"/>
                    <p:cNvCxnSpPr>
                      <a:stCxn id="33" idx="2"/>
                      <a:endCxn id="25" idx="7"/>
                    </p:cNvCxnSpPr>
                    <p:nvPr/>
                  </p:nvCxnSpPr>
                  <p:spPr>
                    <a:xfrm flipH="1">
                      <a:off x="2659532" y="2166745"/>
                      <a:ext cx="179908" cy="14195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" name="Straight Connector 29"/>
                    <p:cNvCxnSpPr>
                      <a:stCxn id="25" idx="4"/>
                      <a:endCxn id="27" idx="7"/>
                    </p:cNvCxnSpPr>
                    <p:nvPr/>
                  </p:nvCxnSpPr>
                  <p:spPr>
                    <a:xfrm flipH="1">
                      <a:off x="2443508" y="2493089"/>
                      <a:ext cx="139648" cy="210583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" name="Straight Connector 30"/>
                    <p:cNvCxnSpPr>
                      <a:stCxn id="25" idx="4"/>
                      <a:endCxn id="28" idx="1"/>
                    </p:cNvCxnSpPr>
                    <p:nvPr/>
                  </p:nvCxnSpPr>
                  <p:spPr>
                    <a:xfrm>
                      <a:off x="2583156" y="2493089"/>
                      <a:ext cx="109560" cy="214517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" name="Straight Connector 31"/>
                    <p:cNvCxnSpPr>
                      <a:stCxn id="33" idx="2"/>
                      <a:endCxn id="26" idx="1"/>
                    </p:cNvCxnSpPr>
                    <p:nvPr/>
                  </p:nvCxnSpPr>
                  <p:spPr>
                    <a:xfrm>
                      <a:off x="2839440" y="2166745"/>
                      <a:ext cx="221549" cy="152914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3" name="Rounded Rectangle 32"/>
                    <p:cNvSpPr/>
                    <p:nvPr/>
                  </p:nvSpPr>
                  <p:spPr>
                    <a:xfrm>
                      <a:off x="2433483" y="1950721"/>
                      <a:ext cx="811913" cy="216024"/>
                    </a:xfrm>
                    <a:prstGeom prst="roundRect">
                      <a:avLst/>
                    </a:prstGeom>
                  </p:spPr>
                  <p:style>
                    <a:lnRef idx="0">
                      <a:schemeClr val="accent2"/>
                    </a:lnRef>
                    <a:fillRef idx="3">
                      <a:schemeClr val="accent2"/>
                    </a:fillRef>
                    <a:effectRef idx="3">
                      <a:schemeClr val="accent2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/>
                    <a:p>
                      <a:pPr algn="ctr"/>
                      <a:r>
                        <a:rPr lang="en-GB" sz="900" dirty="0" smtClean="0">
                          <a:latin typeface="Trebuchet MS" panose="020B0603020202020204" pitchFamily="34" charset="0"/>
                        </a:rPr>
                        <a:t>selector</a:t>
                      </a:r>
                      <a:endParaRPr lang="en-GB" sz="900" dirty="0">
                        <a:latin typeface="Trebuchet MS" panose="020B0603020202020204" pitchFamily="34" charset="0"/>
                      </a:endParaRPr>
                    </a:p>
                  </p:txBody>
                </p:sp>
              </p:grpSp>
            </p:grpSp>
            <p:sp>
              <p:nvSpPr>
                <p:cNvPr id="19" name="TextBox 18"/>
                <p:cNvSpPr txBox="1"/>
                <p:nvPr/>
              </p:nvSpPr>
              <p:spPr>
                <a:xfrm>
                  <a:off x="5930311" y="1564987"/>
                  <a:ext cx="288032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GB" sz="1600" dirty="0" smtClean="0">
                      <a:latin typeface="Trebuchet MS" panose="020B0603020202020204" pitchFamily="34" charset="0"/>
                    </a:rPr>
                    <a:t>…</a:t>
                  </a:r>
                </a:p>
              </p:txBody>
            </p:sp>
          </p:grpSp>
          <p:grpSp>
            <p:nvGrpSpPr>
              <p:cNvPr id="13" name="Group 12"/>
              <p:cNvGrpSpPr/>
              <p:nvPr/>
            </p:nvGrpSpPr>
            <p:grpSpPr>
              <a:xfrm>
                <a:off x="3363611" y="1968221"/>
                <a:ext cx="755728" cy="929021"/>
                <a:chOff x="3399971" y="2072391"/>
                <a:chExt cx="755728" cy="929021"/>
              </a:xfrm>
            </p:grpSpPr>
            <p:sp>
              <p:nvSpPr>
                <p:cNvPr id="15" name="Rounded Rectangle 14"/>
                <p:cNvSpPr/>
                <p:nvPr/>
              </p:nvSpPr>
              <p:spPr>
                <a:xfrm>
                  <a:off x="3399972" y="2072391"/>
                  <a:ext cx="755727" cy="245131"/>
                </a:xfrm>
                <a:prstGeom prst="round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200" dirty="0" err="1">
                      <a:latin typeface="Trebuchet MS" panose="020B0603020202020204" pitchFamily="34" charset="0"/>
                    </a:rPr>
                    <a:t>c</a:t>
                  </a:r>
                  <a:r>
                    <a:rPr lang="en-GB" sz="1200" dirty="0" err="1" smtClean="0">
                      <a:latin typeface="Trebuchet MS" panose="020B0603020202020204" pitchFamily="34" charset="0"/>
                    </a:rPr>
                    <a:t>ss</a:t>
                  </a:r>
                  <a:endParaRPr lang="en-GB" sz="1200" dirty="0" smtClean="0">
                    <a:latin typeface="Trebuchet MS" panose="020B0603020202020204" pitchFamily="34" charset="0"/>
                  </a:endParaRPr>
                </a:p>
              </p:txBody>
            </p:sp>
            <p:sp>
              <p:nvSpPr>
                <p:cNvPr id="16" name="Rounded Rectangle 15"/>
                <p:cNvSpPr/>
                <p:nvPr/>
              </p:nvSpPr>
              <p:spPr>
                <a:xfrm>
                  <a:off x="3399971" y="2393898"/>
                  <a:ext cx="755728" cy="245131"/>
                </a:xfrm>
                <a:prstGeom prst="round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200" dirty="0" smtClean="0">
                      <a:latin typeface="Trebuchet MS" panose="020B0603020202020204" pitchFamily="34" charset="0"/>
                    </a:rPr>
                    <a:t>before</a:t>
                  </a:r>
                </a:p>
              </p:txBody>
            </p:sp>
            <p:sp>
              <p:nvSpPr>
                <p:cNvPr id="17" name="Rounded Rectangle 16"/>
                <p:cNvSpPr/>
                <p:nvPr/>
              </p:nvSpPr>
              <p:spPr>
                <a:xfrm>
                  <a:off x="3399972" y="2756281"/>
                  <a:ext cx="755727" cy="245131"/>
                </a:xfrm>
                <a:prstGeom prst="round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200" dirty="0" smtClean="0">
                      <a:latin typeface="Trebuchet MS" panose="020B0603020202020204" pitchFamily="34" charset="0"/>
                    </a:rPr>
                    <a:t>after</a:t>
                  </a:r>
                </a:p>
              </p:txBody>
            </p:sp>
          </p:grpSp>
          <p:cxnSp>
            <p:nvCxnSpPr>
              <p:cNvPr id="14" name="Straight Connector 13"/>
              <p:cNvCxnSpPr>
                <a:stCxn id="20" idx="3"/>
                <a:endCxn id="15" idx="0"/>
              </p:cNvCxnSpPr>
              <p:nvPr/>
            </p:nvCxnSpPr>
            <p:spPr>
              <a:xfrm flipH="1">
                <a:off x="3741476" y="1810350"/>
                <a:ext cx="1064708" cy="15787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3" name="Group 52"/>
          <p:cNvGrpSpPr/>
          <p:nvPr/>
        </p:nvGrpSpPr>
        <p:grpSpPr>
          <a:xfrm>
            <a:off x="2133201" y="4416079"/>
            <a:ext cx="3433684" cy="669105"/>
            <a:chOff x="2133201" y="4416079"/>
            <a:chExt cx="3433684" cy="669105"/>
          </a:xfrm>
        </p:grpSpPr>
        <p:pic>
          <p:nvPicPr>
            <p:cNvPr id="1028" name="Picture 4" descr="Bottle Cap Index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5736" y="4439741"/>
              <a:ext cx="1800200" cy="1800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Folded Corner 9"/>
            <p:cNvSpPr/>
            <p:nvPr/>
          </p:nvSpPr>
          <p:spPr>
            <a:xfrm>
              <a:off x="4126725" y="4416079"/>
              <a:ext cx="1440160" cy="669105"/>
            </a:xfrm>
            <a:prstGeom prst="foldedCorner">
              <a:avLst/>
            </a:prstGeom>
            <a:solidFill>
              <a:srgbClr val="FF0000"/>
            </a:soli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b="1" dirty="0" err="1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parseCSS.xslt</a:t>
              </a:r>
              <a:endParaRPr lang="en-GB" sz="1400" b="1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</p:txBody>
        </p:sp>
        <p:cxnSp>
          <p:nvCxnSpPr>
            <p:cNvPr id="9" name="Straight Arrow Connector 8"/>
            <p:cNvCxnSpPr>
              <a:stCxn id="4" idx="3"/>
              <a:endCxn id="10" idx="1"/>
            </p:cNvCxnSpPr>
            <p:nvPr/>
          </p:nvCxnSpPr>
          <p:spPr>
            <a:xfrm>
              <a:off x="2133201" y="4745434"/>
              <a:ext cx="1993524" cy="5198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Oval 5"/>
            <p:cNvSpPr/>
            <p:nvPr/>
          </p:nvSpPr>
          <p:spPr>
            <a:xfrm>
              <a:off x="2756553" y="4421865"/>
              <a:ext cx="591311" cy="59131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20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rex</a:t>
              </a:r>
              <a:endParaRPr lang="en-GB" sz="20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</p:txBody>
        </p:sp>
      </p:grpSp>
      <p:sp>
        <p:nvSpPr>
          <p:cNvPr id="56" name="Cloud Callout 55"/>
          <p:cNvSpPr/>
          <p:nvPr/>
        </p:nvSpPr>
        <p:spPr>
          <a:xfrm>
            <a:off x="6818533" y="3356992"/>
            <a:ext cx="1713907" cy="864096"/>
          </a:xfrm>
          <a:prstGeom prst="cloudCallout">
            <a:avLst>
              <a:gd name="adj1" fmla="val -70957"/>
              <a:gd name="adj2" fmla="val 91264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latin typeface="Trebuchet MS" panose="020B0603020202020204" pitchFamily="34" charset="0"/>
              </a:rPr>
              <a:t>parse-tree refinement (Pemberton)</a:t>
            </a:r>
            <a:endParaRPr lang="en-GB" sz="1200" dirty="0">
              <a:latin typeface="Trebuchet MS" panose="020B060302020202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4684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5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Arrow Connector 31"/>
          <p:cNvCxnSpPr/>
          <p:nvPr/>
        </p:nvCxnSpPr>
        <p:spPr>
          <a:xfrm flipH="1">
            <a:off x="3851922" y="2349915"/>
            <a:ext cx="597194" cy="0"/>
          </a:xfrm>
          <a:prstGeom prst="straightConnector1">
            <a:avLst/>
          </a:prstGeom>
          <a:ln w="76200">
            <a:solidFill>
              <a:schemeClr val="bg1">
                <a:lumMod val="6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4121328" y="1932502"/>
            <a:ext cx="2624954" cy="0"/>
          </a:xfrm>
          <a:prstGeom prst="straightConnector1">
            <a:avLst/>
          </a:prstGeom>
          <a:ln w="76200">
            <a:solidFill>
              <a:schemeClr val="bg1">
                <a:lumMod val="6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Three modes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6603831" y="1888368"/>
            <a:ext cx="1872208" cy="2644096"/>
            <a:chOff x="683568" y="2636912"/>
            <a:chExt cx="1656184" cy="3096344"/>
          </a:xfrm>
        </p:grpSpPr>
        <p:sp>
          <p:nvSpPr>
            <p:cNvPr id="3" name="Rounded Rectangle 2"/>
            <p:cNvSpPr/>
            <p:nvPr/>
          </p:nvSpPr>
          <p:spPr>
            <a:xfrm>
              <a:off x="683568" y="2636912"/>
              <a:ext cx="1656184" cy="3096344"/>
            </a:xfrm>
            <a:prstGeom prst="roundRect">
              <a:avLst>
                <a:gd name="adj" fmla="val 8718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GB" sz="1400" b="1" dirty="0" smtClean="0">
                  <a:solidFill>
                    <a:schemeClr val="tx1"/>
                  </a:solidFill>
                  <a:latin typeface="Trebuchet MS" panose="020B0603020202020204" pitchFamily="34" charset="0"/>
                </a:rPr>
                <a:t>before</a:t>
              </a:r>
              <a:r>
                <a:rPr lang="en-GB" sz="1600" dirty="0" smtClean="0">
                  <a:solidFill>
                    <a:schemeClr val="tx1"/>
                  </a:solidFill>
                  <a:latin typeface="Trebuchet MS" panose="020B0603020202020204" pitchFamily="34" charset="0"/>
                </a:rPr>
                <a:t> </a:t>
              </a:r>
              <a:r>
                <a:rPr lang="en-GB" sz="1200" dirty="0" smtClean="0">
                  <a:solidFill>
                    <a:schemeClr val="tx1"/>
                  </a:solidFill>
                  <a:latin typeface="Trebuchet MS" panose="020B0603020202020204" pitchFamily="34" charset="0"/>
                </a:rPr>
                <a:t>as="</a:t>
              </a:r>
              <a:r>
                <a:rPr lang="en-GB" sz="1200" dirty="0" err="1" smtClean="0">
                  <a:solidFill>
                    <a:schemeClr val="tx1"/>
                  </a:solidFill>
                  <a:latin typeface="Trebuchet MS" panose="020B0603020202020204" pitchFamily="34" charset="0"/>
                </a:rPr>
                <a:t>xs:string</a:t>
              </a:r>
              <a:r>
                <a:rPr lang="en-GB" sz="1200" dirty="0" smtClean="0">
                  <a:solidFill>
                    <a:schemeClr val="tx1"/>
                  </a:solidFill>
                  <a:latin typeface="Trebuchet MS" panose="020B0603020202020204" pitchFamily="34" charset="0"/>
                </a:rPr>
                <a:t>*"</a:t>
              </a:r>
              <a:endParaRPr lang="en-GB" sz="1200" dirty="0">
                <a:solidFill>
                  <a:schemeClr val="tx1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827584" y="3243985"/>
              <a:ext cx="1404156" cy="288032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latin typeface="Trebuchet MS" panose="020B0603020202020204" pitchFamily="34" charset="0"/>
                </a:rPr>
                <a:t>template priority=1</a:t>
              </a:r>
              <a:endParaRPr lang="en-GB" sz="1000" dirty="0">
                <a:latin typeface="Trebuchet MS" panose="020B0603020202020204" pitchFamily="34" charset="0"/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827584" y="3645024"/>
              <a:ext cx="1404156" cy="288032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latin typeface="Trebuchet MS" panose="020B0603020202020204" pitchFamily="34" charset="0"/>
                </a:rPr>
                <a:t>template priority=2</a:t>
              </a:r>
              <a:endParaRPr lang="en-GB" sz="1000" dirty="0">
                <a:latin typeface="Trebuchet MS" panose="020B0603020202020204" pitchFamily="34" charset="0"/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827584" y="4041068"/>
              <a:ext cx="1404156" cy="288032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latin typeface="Trebuchet MS" panose="020B0603020202020204" pitchFamily="34" charset="0"/>
                </a:rPr>
                <a:t>template priority=3</a:t>
              </a:r>
              <a:endParaRPr lang="en-GB" sz="1000" dirty="0">
                <a:latin typeface="Trebuchet MS" panose="020B0603020202020204" pitchFamily="34" charset="0"/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809582" y="5229200"/>
              <a:ext cx="1404156" cy="288032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latin typeface="Trebuchet MS" panose="020B0603020202020204" pitchFamily="34" charset="0"/>
                </a:rPr>
                <a:t>template priority=</a:t>
              </a:r>
              <a:r>
                <a:rPr lang="en-GB" sz="1000" dirty="0" err="1" smtClean="0">
                  <a:latin typeface="Trebuchet MS" panose="020B0603020202020204" pitchFamily="34" charset="0"/>
                </a:rPr>
                <a:t>n</a:t>
              </a:r>
              <a:r>
                <a:rPr lang="en-GB" sz="1000" baseline="-25000" dirty="0" err="1" smtClean="0">
                  <a:latin typeface="Trebuchet MS" panose="020B0603020202020204" pitchFamily="34" charset="0"/>
                </a:rPr>
                <a:t>a</a:t>
              </a:r>
              <a:endParaRPr lang="en-GB" sz="1000" baseline="-25000" dirty="0">
                <a:latin typeface="Trebuchet MS" panose="020B0603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334368" y="4437112"/>
              <a:ext cx="44916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latin typeface="Trebuchet MS" panose="020B0603020202020204" pitchFamily="34" charset="0"/>
                </a:rPr>
                <a:t>…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301187" y="2301094"/>
            <a:ext cx="1944216" cy="2644096"/>
            <a:chOff x="683568" y="2636912"/>
            <a:chExt cx="1656184" cy="3096344"/>
          </a:xfrm>
        </p:grpSpPr>
        <p:sp>
          <p:nvSpPr>
            <p:cNvPr id="13" name="Rounded Rectangle 12"/>
            <p:cNvSpPr/>
            <p:nvPr/>
          </p:nvSpPr>
          <p:spPr>
            <a:xfrm>
              <a:off x="683568" y="2636912"/>
              <a:ext cx="1656184" cy="3096344"/>
            </a:xfrm>
            <a:prstGeom prst="roundRect">
              <a:avLst>
                <a:gd name="adj" fmla="val 8718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GB" sz="1400" b="1" dirty="0" smtClean="0">
                  <a:solidFill>
                    <a:schemeClr val="tx1"/>
                  </a:solidFill>
                  <a:latin typeface="Trebuchet MS" panose="020B0603020202020204" pitchFamily="34" charset="0"/>
                </a:rPr>
                <a:t>after</a:t>
              </a:r>
              <a:r>
                <a:rPr lang="en-GB" sz="1400" dirty="0" smtClean="0">
                  <a:solidFill>
                    <a:schemeClr val="tx1"/>
                  </a:solidFill>
                  <a:latin typeface="Trebuchet MS" panose="020B0603020202020204" pitchFamily="34" charset="0"/>
                </a:rPr>
                <a:t> </a:t>
              </a:r>
              <a:r>
                <a:rPr lang="en-GB" sz="1200" dirty="0" smtClean="0">
                  <a:solidFill>
                    <a:schemeClr val="tx1"/>
                  </a:solidFill>
                  <a:latin typeface="Trebuchet MS" panose="020B0603020202020204" pitchFamily="34" charset="0"/>
                </a:rPr>
                <a:t>as="</a:t>
              </a:r>
              <a:r>
                <a:rPr lang="en-GB" sz="1200" dirty="0" err="1" smtClean="0">
                  <a:solidFill>
                    <a:schemeClr val="tx1"/>
                  </a:solidFill>
                  <a:latin typeface="Trebuchet MS" panose="020B0603020202020204" pitchFamily="34" charset="0"/>
                </a:rPr>
                <a:t>xs:string</a:t>
              </a:r>
              <a:r>
                <a:rPr lang="en-GB" sz="1200" dirty="0" smtClean="0">
                  <a:solidFill>
                    <a:schemeClr val="tx1"/>
                  </a:solidFill>
                  <a:latin typeface="Trebuchet MS" panose="020B0603020202020204" pitchFamily="34" charset="0"/>
                </a:rPr>
                <a:t>*"</a:t>
              </a:r>
              <a:endParaRPr lang="en-GB" sz="1200" dirty="0">
                <a:solidFill>
                  <a:schemeClr val="tx1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827584" y="3243985"/>
              <a:ext cx="1404156" cy="288032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latin typeface="Trebuchet MS" panose="020B0603020202020204" pitchFamily="34" charset="0"/>
                </a:rPr>
                <a:t>template priority=1</a:t>
              </a:r>
              <a:endParaRPr lang="en-GB" sz="1000" dirty="0">
                <a:latin typeface="Trebuchet MS" panose="020B0603020202020204" pitchFamily="34" charset="0"/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827584" y="3645024"/>
              <a:ext cx="1404156" cy="288032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latin typeface="Trebuchet MS" panose="020B0603020202020204" pitchFamily="34" charset="0"/>
                </a:rPr>
                <a:t>template priority=2</a:t>
              </a:r>
              <a:endParaRPr lang="en-GB" sz="1000" dirty="0">
                <a:latin typeface="Trebuchet MS" panose="020B0603020202020204" pitchFamily="34" charset="0"/>
              </a:endParaRP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827584" y="4041068"/>
              <a:ext cx="1404156" cy="288032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latin typeface="Trebuchet MS" panose="020B0603020202020204" pitchFamily="34" charset="0"/>
                </a:rPr>
                <a:t>template priority=3</a:t>
              </a:r>
              <a:endParaRPr lang="en-GB" sz="1000" dirty="0">
                <a:latin typeface="Trebuchet MS" panose="020B0603020202020204" pitchFamily="34" charset="0"/>
              </a:endParaRP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809582" y="5229200"/>
              <a:ext cx="1404156" cy="288032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latin typeface="Trebuchet MS" panose="020B0603020202020204" pitchFamily="34" charset="0"/>
                </a:rPr>
                <a:t>template priority=</a:t>
              </a:r>
              <a:r>
                <a:rPr lang="en-GB" sz="1000" dirty="0" err="1" smtClean="0">
                  <a:latin typeface="Trebuchet MS" panose="020B0603020202020204" pitchFamily="34" charset="0"/>
                </a:rPr>
                <a:t>n</a:t>
              </a:r>
              <a:r>
                <a:rPr lang="en-GB" sz="1000" baseline="-25000" dirty="0" err="1" smtClean="0">
                  <a:latin typeface="Trebuchet MS" panose="020B0603020202020204" pitchFamily="34" charset="0"/>
                </a:rPr>
                <a:t>b</a:t>
              </a:r>
              <a:endParaRPr lang="en-GB" sz="1000" baseline="-25000" dirty="0">
                <a:latin typeface="Trebuchet MS" panose="020B0603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334368" y="4437112"/>
              <a:ext cx="44916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latin typeface="Trebuchet MS" panose="020B0603020202020204" pitchFamily="34" charset="0"/>
                </a:rPr>
                <a:t>…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39551" y="2880830"/>
            <a:ext cx="1950933" cy="2664296"/>
            <a:chOff x="683568" y="2636912"/>
            <a:chExt cx="1656184" cy="3096344"/>
          </a:xfrm>
        </p:grpSpPr>
        <p:sp>
          <p:nvSpPr>
            <p:cNvPr id="20" name="Rounded Rectangle 19"/>
            <p:cNvSpPr/>
            <p:nvPr/>
          </p:nvSpPr>
          <p:spPr>
            <a:xfrm>
              <a:off x="683568" y="2636912"/>
              <a:ext cx="1656184" cy="3096344"/>
            </a:xfrm>
            <a:prstGeom prst="roundRect">
              <a:avLst>
                <a:gd name="adj" fmla="val 8718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GB" sz="1400" b="1" dirty="0" err="1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css</a:t>
              </a:r>
              <a:r>
                <a:rPr lang="en-GB" sz="14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 </a:t>
              </a:r>
              <a:r>
                <a:rPr lang="en-GB" sz="12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as="attribute()*"</a:t>
              </a:r>
              <a:endParaRPr lang="en-GB" sz="12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827584" y="3243985"/>
              <a:ext cx="1404156" cy="288032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latin typeface="Trebuchet MS" panose="020B0603020202020204" pitchFamily="34" charset="0"/>
                </a:rPr>
                <a:t>template priority=1</a:t>
              </a:r>
              <a:endParaRPr lang="en-GB" sz="1000" dirty="0">
                <a:latin typeface="Trebuchet MS" panose="020B0603020202020204" pitchFamily="34" charset="0"/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827584" y="3645024"/>
              <a:ext cx="1404156" cy="288032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latin typeface="Trebuchet MS" panose="020B0603020202020204" pitchFamily="34" charset="0"/>
                </a:rPr>
                <a:t>template priority=2</a:t>
              </a:r>
              <a:endParaRPr lang="en-GB" sz="1000" dirty="0">
                <a:latin typeface="Trebuchet MS" panose="020B0603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827584" y="4041068"/>
              <a:ext cx="1404156" cy="288032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latin typeface="Trebuchet MS" panose="020B0603020202020204" pitchFamily="34" charset="0"/>
                </a:rPr>
                <a:t>template priority=3</a:t>
              </a:r>
              <a:endParaRPr lang="en-GB" sz="1000" dirty="0">
                <a:latin typeface="Trebuchet MS" panose="020B0603020202020204" pitchFamily="34" charset="0"/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809582" y="5229200"/>
              <a:ext cx="1404156" cy="288032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latin typeface="Trebuchet MS" panose="020B0603020202020204" pitchFamily="34" charset="0"/>
                </a:rPr>
                <a:t>template priority=</a:t>
              </a:r>
              <a:r>
                <a:rPr lang="en-GB" sz="1000" dirty="0" err="1" smtClean="0">
                  <a:latin typeface="Trebuchet MS" panose="020B0603020202020204" pitchFamily="34" charset="0"/>
                </a:rPr>
                <a:t>n</a:t>
              </a:r>
              <a:r>
                <a:rPr lang="en-GB" sz="1000" baseline="-25000" dirty="0" err="1" smtClean="0">
                  <a:latin typeface="Trebuchet MS" panose="020B0603020202020204" pitchFamily="34" charset="0"/>
                </a:rPr>
                <a:t>c</a:t>
              </a:r>
              <a:endParaRPr lang="en-GB" sz="1000" baseline="-25000" dirty="0">
                <a:latin typeface="Trebuchet MS" panose="020B0603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334368" y="4437112"/>
              <a:ext cx="381302" cy="6080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…</a:t>
              </a:r>
            </a:p>
          </p:txBody>
        </p:sp>
      </p:grpSp>
      <p:sp>
        <p:nvSpPr>
          <p:cNvPr id="26" name="Rectangle 25"/>
          <p:cNvSpPr/>
          <p:nvPr/>
        </p:nvSpPr>
        <p:spPr>
          <a:xfrm>
            <a:off x="1187624" y="1132283"/>
            <a:ext cx="4572000" cy="16004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9388" lvl="1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latin typeface="Arial Unicode MS" pitchFamily="34" charset="-128"/>
                <a:cs typeface="Arial" pitchFamily="34" charset="0"/>
              </a:rPr>
              <a:t>&lt;copy&gt;</a:t>
            </a:r>
          </a:p>
          <a:p>
            <a:pPr marL="715963" lvl="1" indent="-268288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latin typeface="Arial Unicode MS" pitchFamily="34" charset="-128"/>
                <a:cs typeface="Arial" pitchFamily="34" charset="0"/>
              </a:rPr>
              <a:t>&lt;apply-templates select="@*“mode="#current"/&gt;</a:t>
            </a:r>
          </a:p>
          <a:p>
            <a:pPr marL="715963" lvl="1" indent="-268288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latin typeface="Arial Unicode MS" pitchFamily="34" charset="-128"/>
                <a:cs typeface="Arial" pitchFamily="34" charset="0"/>
              </a:rPr>
              <a:t>&lt;apply-templates select="." mode="</a:t>
            </a:r>
            <a:r>
              <a:rPr lang="en-US" altLang="en-US" sz="1400" dirty="0" err="1">
                <a:latin typeface="Arial Unicode MS" pitchFamily="34" charset="-128"/>
                <a:cs typeface="Arial" pitchFamily="34" charset="0"/>
              </a:rPr>
              <a:t>css</a:t>
            </a:r>
            <a:r>
              <a:rPr lang="en-US" altLang="en-US" sz="1400" dirty="0">
                <a:latin typeface="Arial Unicode MS" pitchFamily="34" charset="-128"/>
                <a:cs typeface="Arial" pitchFamily="34" charset="0"/>
              </a:rPr>
              <a:t>"/&gt;</a:t>
            </a:r>
          </a:p>
          <a:p>
            <a:pPr marL="715963" lvl="1" indent="-268288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latin typeface="Arial Unicode MS" pitchFamily="34" charset="-128"/>
                <a:cs typeface="Arial" pitchFamily="34" charset="0"/>
              </a:rPr>
              <a:t>&lt;value-of select="$before"/&gt;</a:t>
            </a:r>
          </a:p>
          <a:p>
            <a:pPr marL="715963" lvl="1" indent="-268288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latin typeface="Arial Unicode MS" pitchFamily="34" charset="-128"/>
                <a:cs typeface="Arial" pitchFamily="34" charset="0"/>
              </a:rPr>
              <a:t>&lt;apply-templates mode="#current"/&gt;</a:t>
            </a:r>
          </a:p>
          <a:p>
            <a:pPr marL="715963" lvl="1" indent="-268288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latin typeface="Arial Unicode MS" pitchFamily="34" charset="-128"/>
                <a:cs typeface="Arial" pitchFamily="34" charset="0"/>
              </a:rPr>
              <a:t>&lt;value-of select="$after"/&gt;</a:t>
            </a:r>
          </a:p>
          <a:p>
            <a:pPr marL="179388" lvl="1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latin typeface="Arial Unicode MS" pitchFamily="34" charset="-128"/>
                <a:cs typeface="Arial" pitchFamily="34" charset="0"/>
              </a:rPr>
              <a:t>&lt;/copy&gt;		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5292080" y="5094087"/>
            <a:ext cx="2194632" cy="1048137"/>
            <a:chOff x="4572000" y="5117166"/>
            <a:chExt cx="2194632" cy="1048137"/>
          </a:xfrm>
        </p:grpSpPr>
        <p:sp>
          <p:nvSpPr>
            <p:cNvPr id="27" name="Rounded Rectangle 26"/>
            <p:cNvSpPr/>
            <p:nvPr/>
          </p:nvSpPr>
          <p:spPr>
            <a:xfrm>
              <a:off x="4572000" y="5117166"/>
              <a:ext cx="2194632" cy="1048137"/>
            </a:xfrm>
            <a:prstGeom prst="roundRect">
              <a:avLst>
                <a:gd name="adj" fmla="val 8718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GB" sz="1400" dirty="0" smtClean="0">
                  <a:solidFill>
                    <a:schemeClr val="tx1"/>
                  </a:solidFill>
                  <a:latin typeface="Trebuchet MS" panose="020B0603020202020204" pitchFamily="34" charset="0"/>
                </a:rPr>
                <a:t>counters</a:t>
              </a:r>
              <a:endParaRPr lang="en-GB" sz="1200" dirty="0">
                <a:solidFill>
                  <a:schemeClr val="tx1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4860032" y="5445224"/>
              <a:ext cx="1648357" cy="245962"/>
            </a:xfrm>
            <a:prstGeom prst="roundRect">
              <a:avLst/>
            </a:prstGeom>
            <a:solidFill>
              <a:srgbClr val="FFB3B3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chemeClr val="tx1"/>
                  </a:solidFill>
                  <a:latin typeface="Trebuchet MS" panose="020B0603020202020204" pitchFamily="34" charset="0"/>
                </a:rPr>
                <a:t>accumulator name="fig"</a:t>
              </a:r>
              <a:endParaRPr lang="en-GB" sz="1000" dirty="0">
                <a:solidFill>
                  <a:schemeClr val="tx1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4860032" y="5813472"/>
              <a:ext cx="1648357" cy="245962"/>
            </a:xfrm>
            <a:prstGeom prst="roundRect">
              <a:avLst/>
            </a:prstGeom>
            <a:solidFill>
              <a:srgbClr val="FFB3B3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smtClean="0">
                  <a:solidFill>
                    <a:schemeClr val="tx1"/>
                  </a:solidFill>
                  <a:latin typeface="Trebuchet MS" panose="020B0603020202020204" pitchFamily="34" charset="0"/>
                </a:rPr>
                <a:t>accumulator name="h2"</a:t>
              </a:r>
              <a:endParaRPr lang="en-GB" sz="1000" dirty="0">
                <a:solidFill>
                  <a:schemeClr val="tx1"/>
                </a:solidFill>
                <a:latin typeface="Trebuchet MS" panose="020B0603020202020204" pitchFamily="34" charset="0"/>
              </a:endParaRPr>
            </a:p>
          </p:txBody>
        </p:sp>
      </p:grpSp>
      <p:cxnSp>
        <p:nvCxnSpPr>
          <p:cNvPr id="36" name="Straight Arrow Connector 35"/>
          <p:cNvCxnSpPr/>
          <p:nvPr/>
        </p:nvCxnSpPr>
        <p:spPr>
          <a:xfrm rot="5400000" flipH="1" flipV="1">
            <a:off x="769031" y="2119403"/>
            <a:ext cx="1185784" cy="348599"/>
          </a:xfrm>
          <a:prstGeom prst="bentConnector3">
            <a:avLst>
              <a:gd name="adj1" fmla="val 99809"/>
            </a:avLst>
          </a:prstGeom>
          <a:ln w="76200">
            <a:solidFill>
              <a:srgbClr val="00B0F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>
            <a:stCxn id="15" idx="3"/>
            <a:endCxn id="28" idx="0"/>
          </p:cNvCxnSpPr>
          <p:nvPr/>
        </p:nvCxnSpPr>
        <p:spPr>
          <a:xfrm>
            <a:off x="6118606" y="3284943"/>
            <a:ext cx="285685" cy="2137202"/>
          </a:xfrm>
          <a:prstGeom prst="bentConnector2">
            <a:avLst/>
          </a:prstGeom>
          <a:ln w="38100">
            <a:solidFill>
              <a:srgbClr val="FFB3B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8" idx="3"/>
            <a:endCxn id="29" idx="3"/>
          </p:cNvCxnSpPr>
          <p:nvPr/>
        </p:nvCxnSpPr>
        <p:spPr>
          <a:xfrm flipH="1">
            <a:off x="7228469" y="3210416"/>
            <a:ext cx="1125470" cy="2702958"/>
          </a:xfrm>
          <a:prstGeom prst="bentConnector3">
            <a:avLst>
              <a:gd name="adj1" fmla="val -20312"/>
            </a:avLst>
          </a:prstGeom>
          <a:ln w="38100">
            <a:solidFill>
              <a:srgbClr val="FFB3B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830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Minor features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/>
          <a:lstStyle/>
          <a:p>
            <a:r>
              <a:rPr lang="en-GB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text-transform: uppercase | lowercase | capitalize | none</a:t>
            </a:r>
          </a:p>
          <a:p>
            <a:pPr lvl="1"/>
            <a:r>
              <a:rPr lang="en-GB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$text-transform</a:t>
            </a:r>
            <a:r>
              <a:rPr lang="en-GB" sz="2000" b="1" dirty="0" smtClean="0">
                <a:cs typeface="Courier New" panose="02070309020205020404" pitchFamily="49" charset="0"/>
              </a:rPr>
              <a:t> </a:t>
            </a:r>
            <a:r>
              <a:rPr lang="en-GB" sz="2000" dirty="0" smtClean="0">
                <a:cs typeface="Courier New" panose="02070309020205020404" pitchFamily="49" charset="0"/>
              </a:rPr>
              <a:t>as parameter to </a:t>
            </a:r>
            <a:r>
              <a:rPr lang="en-GB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match="text()"</a:t>
            </a:r>
          </a:p>
          <a:p>
            <a:pPr lvl="1"/>
            <a:r>
              <a:rPr lang="en-GB" sz="2000" dirty="0" smtClean="0">
                <a:cs typeface="Courier New" panose="02070309020205020404" pitchFamily="49" charset="0"/>
              </a:rPr>
              <a:t>Use </a:t>
            </a:r>
            <a:r>
              <a:rPr lang="en-GB" sz="2000" dirty="0" err="1" smtClean="0">
                <a:cs typeface="Courier New" panose="02070309020205020404" pitchFamily="49" charset="0"/>
              </a:rPr>
              <a:t>analyze</a:t>
            </a:r>
            <a:r>
              <a:rPr lang="en-GB" sz="2000" dirty="0" smtClean="0">
                <a:cs typeface="Courier New" panose="02070309020205020404" pitchFamily="49" charset="0"/>
              </a:rPr>
              <a:t>-string to alter as appropriate</a:t>
            </a:r>
            <a:endParaRPr lang="en-GB" sz="20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@style="color:red;font-size:6"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sz="2800" dirty="0" smtClean="0"/>
              <a:t>(for XHTML etc.)</a:t>
            </a:r>
          </a:p>
          <a:p>
            <a:pPr lvl="1"/>
            <a:r>
              <a:rPr lang="en-GB" sz="2000" dirty="0" smtClean="0">
                <a:cs typeface="Courier New" panose="02070309020205020404" pitchFamily="49" charset="0"/>
              </a:rPr>
              <a:t>Accumulate attributes onto dummy element (attributes can overwrite)</a:t>
            </a:r>
          </a:p>
          <a:p>
            <a:pPr lvl="1"/>
            <a:r>
              <a:rPr lang="en-GB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style="{string-join($dummy/@*/(name(.)||':'||.),';')}"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7628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Relative or inherited properties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755576" y="1412776"/>
            <a:ext cx="4968552" cy="4320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dirty="0" err="1" smtClean="0"/>
              <a:t>span.a</a:t>
            </a:r>
            <a:r>
              <a:rPr lang="en-GB" sz="1800" dirty="0" smtClean="0"/>
              <a:t> { font-size: 70%; </a:t>
            </a:r>
            <a:r>
              <a:rPr lang="en-GB" sz="1800" dirty="0" err="1" smtClean="0"/>
              <a:t>color</a:t>
            </a:r>
            <a:r>
              <a:rPr lang="en-GB" sz="1800" dirty="0" smtClean="0"/>
              <a:t>: inherit;}</a:t>
            </a:r>
            <a:br>
              <a:rPr lang="en-GB" sz="1800" dirty="0" smtClean="0"/>
            </a:br>
            <a:endParaRPr lang="en-GB" sz="18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07504" y="2060848"/>
            <a:ext cx="4608512" cy="39604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8288" indent="-268288">
              <a:buNone/>
            </a:pPr>
            <a:r>
              <a:rPr lang="en-GB" sz="1300" dirty="0" smtClean="0"/>
              <a:t>&lt;template </a:t>
            </a:r>
            <a:r>
              <a:rPr lang="en-GB" sz="1300" dirty="0"/>
              <a:t>match="span[tokenize(@</a:t>
            </a:r>
            <a:r>
              <a:rPr lang="en-GB" sz="1300" dirty="0" smtClean="0"/>
              <a:t>class) </a:t>
            </a:r>
            <a:r>
              <a:rPr lang="en-GB" sz="1300" dirty="0"/>
              <a:t>= 'a</a:t>
            </a:r>
            <a:r>
              <a:rPr lang="en-GB" sz="1300" dirty="0" smtClean="0"/>
              <a:t>']"</a:t>
            </a:r>
            <a:br>
              <a:rPr lang="en-GB" sz="1300" dirty="0" smtClean="0"/>
            </a:br>
            <a:r>
              <a:rPr lang="en-GB" sz="1300" dirty="0" smtClean="0"/>
              <a:t>mode</a:t>
            </a:r>
            <a:r>
              <a:rPr lang="en-GB" sz="1300" dirty="0"/>
              <a:t>="</a:t>
            </a:r>
            <a:r>
              <a:rPr lang="en-GB" sz="1300" dirty="0" err="1"/>
              <a:t>css:properties</a:t>
            </a:r>
            <a:r>
              <a:rPr lang="en-GB" sz="1300" dirty="0"/>
              <a:t>" as="map</a:t>
            </a:r>
            <a:r>
              <a:rPr lang="en-GB" sz="1300" dirty="0" smtClean="0"/>
              <a:t>(*)"&gt;</a:t>
            </a:r>
          </a:p>
          <a:p>
            <a:pPr marL="180975" indent="0">
              <a:buNone/>
            </a:pPr>
            <a:r>
              <a:rPr lang="en-GB" sz="1300" dirty="0" smtClean="0"/>
              <a:t>&lt;variable </a:t>
            </a:r>
            <a:r>
              <a:rPr lang="en-GB" sz="1300" dirty="0"/>
              <a:t>name="</a:t>
            </a:r>
            <a:r>
              <a:rPr lang="en-GB" sz="1300" b="1" dirty="0">
                <a:solidFill>
                  <a:srgbClr val="FF0000"/>
                </a:solidFill>
              </a:rPr>
              <a:t>lower-props</a:t>
            </a:r>
            <a:r>
              <a:rPr lang="en-GB" sz="1300" dirty="0"/>
              <a:t>" as="map(*)"&gt; </a:t>
            </a:r>
            <a:endParaRPr lang="en-GB" sz="1300" dirty="0" smtClean="0"/>
          </a:p>
          <a:p>
            <a:pPr marL="360363" indent="0">
              <a:buNone/>
            </a:pPr>
            <a:r>
              <a:rPr lang="en-GB" sz="1300" dirty="0" smtClean="0"/>
              <a:t>&lt;next-match</a:t>
            </a:r>
            <a:r>
              <a:rPr lang="en-GB" sz="1300" dirty="0"/>
              <a:t>/&gt; </a:t>
            </a:r>
            <a:endParaRPr lang="en-GB" sz="1300" dirty="0" smtClean="0"/>
          </a:p>
          <a:p>
            <a:pPr marL="180975" indent="0">
              <a:buNone/>
            </a:pPr>
            <a:r>
              <a:rPr lang="en-GB" sz="1300" dirty="0" smtClean="0"/>
              <a:t>&lt;/variable</a:t>
            </a:r>
            <a:r>
              <a:rPr lang="en-GB" sz="1300" dirty="0"/>
              <a:t>&gt; </a:t>
            </a:r>
            <a:endParaRPr lang="en-GB" sz="1300" dirty="0" smtClean="0"/>
          </a:p>
          <a:p>
            <a:pPr marL="180975" indent="0">
              <a:buNone/>
            </a:pPr>
            <a:r>
              <a:rPr lang="en-GB" sz="1300" dirty="0" smtClean="0"/>
              <a:t>&lt;variable </a:t>
            </a:r>
            <a:r>
              <a:rPr lang="en-GB" sz="1300" dirty="0"/>
              <a:t>name="new-props" as="map(*)"&gt; </a:t>
            </a:r>
            <a:endParaRPr lang="en-GB" sz="1300" dirty="0" smtClean="0"/>
          </a:p>
          <a:p>
            <a:pPr marL="449263" indent="0">
              <a:buNone/>
            </a:pPr>
            <a:r>
              <a:rPr lang="en-GB" sz="1300" dirty="0" smtClean="0"/>
              <a:t>&lt;map</a:t>
            </a:r>
            <a:r>
              <a:rPr lang="en-GB" sz="1300" dirty="0"/>
              <a:t>&gt; </a:t>
            </a:r>
            <a:endParaRPr lang="en-GB" sz="1300" dirty="0" smtClean="0"/>
          </a:p>
          <a:p>
            <a:pPr marL="625475" indent="0">
              <a:buNone/>
            </a:pPr>
            <a:r>
              <a:rPr lang="en-GB" sz="1300" dirty="0" smtClean="0"/>
              <a:t>&lt;map-entry </a:t>
            </a:r>
            <a:r>
              <a:rPr lang="en-GB" sz="1300" dirty="0"/>
              <a:t>key="'</a:t>
            </a:r>
            <a:r>
              <a:rPr lang="en-GB" sz="1300" dirty="0" err="1"/>
              <a:t>color</a:t>
            </a:r>
            <a:r>
              <a:rPr lang="en-GB" sz="1300" dirty="0"/>
              <a:t>'" select="'blue'"/&gt; </a:t>
            </a:r>
            <a:endParaRPr lang="en-GB" sz="1300" dirty="0" smtClean="0"/>
          </a:p>
          <a:p>
            <a:pPr marL="896938" indent="-271463">
              <a:buNone/>
            </a:pPr>
            <a:r>
              <a:rPr lang="en-GB" sz="1300" dirty="0" smtClean="0"/>
              <a:t>&lt;map-entry </a:t>
            </a:r>
            <a:r>
              <a:rPr lang="en-GB" sz="1300" dirty="0"/>
              <a:t>key="'font-size</a:t>
            </a:r>
            <a:r>
              <a:rPr lang="en-GB" sz="1300" dirty="0" smtClean="0"/>
              <a:t>'"</a:t>
            </a:r>
            <a:br>
              <a:rPr lang="en-GB" sz="1300" dirty="0" smtClean="0"/>
            </a:br>
            <a:r>
              <a:rPr lang="en-GB" sz="1300" dirty="0" smtClean="0"/>
              <a:t>select="</a:t>
            </a:r>
            <a:r>
              <a:rPr lang="en-GB" sz="1300" b="1" dirty="0" smtClean="0">
                <a:solidFill>
                  <a:srgbClr val="FF0000"/>
                </a:solidFill>
              </a:rPr>
              <a:t>$lower-props</a:t>
            </a:r>
            <a:r>
              <a:rPr lang="en-GB" sz="1300" dirty="0" smtClean="0"/>
              <a:t>(</a:t>
            </a:r>
            <a:r>
              <a:rPr lang="en-GB" sz="1300" dirty="0"/>
              <a:t>'font-size') * 0.70"/&gt; </a:t>
            </a:r>
            <a:endParaRPr lang="en-GB" sz="1300" dirty="0" smtClean="0"/>
          </a:p>
          <a:p>
            <a:pPr marL="449263" indent="0">
              <a:buNone/>
            </a:pPr>
            <a:r>
              <a:rPr lang="en-GB" sz="1300" dirty="0" smtClean="0"/>
              <a:t>&lt;/map</a:t>
            </a:r>
            <a:r>
              <a:rPr lang="en-GB" sz="1300" dirty="0"/>
              <a:t>&gt; </a:t>
            </a:r>
            <a:endParaRPr lang="en-GB" sz="1300" dirty="0" smtClean="0"/>
          </a:p>
          <a:p>
            <a:pPr marL="180975" indent="0">
              <a:buNone/>
            </a:pPr>
            <a:r>
              <a:rPr lang="en-GB" sz="1300" dirty="0" smtClean="0"/>
              <a:t>&lt;/variable</a:t>
            </a:r>
            <a:r>
              <a:rPr lang="en-GB" sz="1300" dirty="0"/>
              <a:t>&gt; </a:t>
            </a:r>
            <a:endParaRPr lang="en-GB" sz="1300" dirty="0" smtClean="0"/>
          </a:p>
          <a:p>
            <a:pPr marL="449263" indent="-268288">
              <a:buNone/>
            </a:pPr>
            <a:r>
              <a:rPr lang="en-GB" sz="1300" dirty="0" smtClean="0"/>
              <a:t>&lt;sequence</a:t>
            </a:r>
            <a:br>
              <a:rPr lang="en-GB" sz="1300" dirty="0" smtClean="0"/>
            </a:br>
            <a:r>
              <a:rPr lang="en-GB" sz="1300" dirty="0" smtClean="0"/>
              <a:t>select</a:t>
            </a:r>
            <a:r>
              <a:rPr lang="en-GB" sz="1300" dirty="0"/>
              <a:t>="</a:t>
            </a:r>
            <a:r>
              <a:rPr lang="en-GB" sz="1300" dirty="0" err="1"/>
              <a:t>map:merge</a:t>
            </a:r>
            <a:r>
              <a:rPr lang="en-GB" sz="1300" dirty="0"/>
              <a:t>(($lower-props, $new-props</a:t>
            </a:r>
            <a:r>
              <a:rPr lang="en-GB" sz="1300" dirty="0" smtClean="0"/>
              <a:t>))"/&gt;</a:t>
            </a:r>
          </a:p>
          <a:p>
            <a:pPr marL="0" indent="0">
              <a:buNone/>
            </a:pPr>
            <a:r>
              <a:rPr lang="en-GB" sz="1300" dirty="0" smtClean="0"/>
              <a:t>&lt;/template</a:t>
            </a:r>
            <a:r>
              <a:rPr lang="en-GB" sz="1300" dirty="0"/>
              <a:t>&gt; </a:t>
            </a:r>
            <a:endParaRPr lang="en-GB" sz="1300" dirty="0" smtClean="0"/>
          </a:p>
          <a:p>
            <a:pPr marL="0" indent="0">
              <a:buNone/>
            </a:pPr>
            <a:endParaRPr lang="en-GB" sz="1300" dirty="0"/>
          </a:p>
        </p:txBody>
      </p:sp>
      <p:sp>
        <p:nvSpPr>
          <p:cNvPr id="5" name="Rectangle 4"/>
          <p:cNvSpPr/>
          <p:nvPr/>
        </p:nvSpPr>
        <p:spPr>
          <a:xfrm>
            <a:off x="4257459" y="2134165"/>
            <a:ext cx="4752528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indent="-360363"/>
            <a:r>
              <a:rPr lang="en-GB" sz="1300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&lt;template </a:t>
            </a:r>
            <a:r>
              <a:rPr lang="en-GB" sz="1300" dirty="0">
                <a:solidFill>
                  <a:prstClr val="black"/>
                </a:solidFill>
                <a:latin typeface="Trebuchet MS" panose="020B0603020202020204" pitchFamily="34" charset="0"/>
              </a:rPr>
              <a:t>match="span[tokenize(@class, '\s+') = 'a</a:t>
            </a:r>
            <a:r>
              <a:rPr lang="en-GB" sz="1300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']" </a:t>
            </a:r>
            <a:r>
              <a:rPr lang="en-GB" sz="1300" dirty="0">
                <a:solidFill>
                  <a:prstClr val="black"/>
                </a:solidFill>
                <a:latin typeface="Trebuchet MS" panose="020B0603020202020204" pitchFamily="34" charset="0"/>
              </a:rPr>
              <a:t>mode="</a:t>
            </a:r>
            <a:r>
              <a:rPr lang="en-GB" sz="1300" dirty="0" err="1">
                <a:solidFill>
                  <a:prstClr val="black"/>
                </a:solidFill>
                <a:latin typeface="Trebuchet MS" panose="020B0603020202020204" pitchFamily="34" charset="0"/>
              </a:rPr>
              <a:t>css:apply</a:t>
            </a:r>
            <a:r>
              <a:rPr lang="en-GB" sz="1300" dirty="0">
                <a:solidFill>
                  <a:prstClr val="black"/>
                </a:solidFill>
                <a:latin typeface="Trebuchet MS" panose="020B0603020202020204" pitchFamily="34" charset="0"/>
              </a:rPr>
              <a:t>" as="attribute()*"&gt; </a:t>
            </a:r>
            <a:endParaRPr lang="en-GB" sz="1300" dirty="0" smtClean="0">
              <a:solidFill>
                <a:prstClr val="black"/>
              </a:solidFill>
              <a:latin typeface="Trebuchet MS" panose="020B0603020202020204" pitchFamily="34" charset="0"/>
            </a:endParaRPr>
          </a:p>
          <a:p>
            <a:pPr marL="268288"/>
            <a:r>
              <a:rPr lang="en-GB" sz="1300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&lt;variable </a:t>
            </a:r>
            <a:r>
              <a:rPr lang="en-GB" sz="1300" dirty="0">
                <a:solidFill>
                  <a:prstClr val="black"/>
                </a:solidFill>
                <a:latin typeface="Trebuchet MS" panose="020B0603020202020204" pitchFamily="34" charset="0"/>
              </a:rPr>
              <a:t>name="props" as="map</a:t>
            </a:r>
            <a:r>
              <a:rPr lang="en-GB" sz="1300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(*)"&gt;</a:t>
            </a:r>
          </a:p>
          <a:p>
            <a:pPr marL="536575"/>
            <a:r>
              <a:rPr lang="en-GB" sz="1300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&lt;apply-templates </a:t>
            </a:r>
            <a:r>
              <a:rPr lang="en-GB" sz="1300" dirty="0">
                <a:solidFill>
                  <a:prstClr val="black"/>
                </a:solidFill>
                <a:latin typeface="Trebuchet MS" panose="020B0603020202020204" pitchFamily="34" charset="0"/>
              </a:rPr>
              <a:t>select="." mode="</a:t>
            </a:r>
            <a:r>
              <a:rPr lang="en-GB" sz="1300" dirty="0" err="1">
                <a:solidFill>
                  <a:prstClr val="black"/>
                </a:solidFill>
                <a:latin typeface="Trebuchet MS" panose="020B0603020202020204" pitchFamily="34" charset="0"/>
              </a:rPr>
              <a:t>css:properties</a:t>
            </a:r>
            <a:r>
              <a:rPr lang="en-GB" sz="1300" dirty="0">
                <a:solidFill>
                  <a:prstClr val="black"/>
                </a:solidFill>
                <a:latin typeface="Trebuchet MS" panose="020B0603020202020204" pitchFamily="34" charset="0"/>
              </a:rPr>
              <a:t>"/&gt; </a:t>
            </a:r>
            <a:endParaRPr lang="en-GB" sz="1300" dirty="0" smtClean="0">
              <a:solidFill>
                <a:prstClr val="black"/>
              </a:solidFill>
              <a:latin typeface="Trebuchet MS" panose="020B0603020202020204" pitchFamily="34" charset="0"/>
            </a:endParaRPr>
          </a:p>
          <a:p>
            <a:pPr marL="268288"/>
            <a:r>
              <a:rPr lang="en-GB" sz="1300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&lt;/variable</a:t>
            </a:r>
            <a:r>
              <a:rPr lang="en-GB" sz="1300" dirty="0">
                <a:solidFill>
                  <a:prstClr val="black"/>
                </a:solidFill>
                <a:latin typeface="Trebuchet MS" panose="020B0603020202020204" pitchFamily="34" charset="0"/>
              </a:rPr>
              <a:t>&gt; </a:t>
            </a:r>
            <a:endParaRPr lang="en-GB" sz="1300" dirty="0" smtClean="0">
              <a:solidFill>
                <a:prstClr val="black"/>
              </a:solidFill>
              <a:latin typeface="Trebuchet MS" panose="020B0603020202020204" pitchFamily="34" charset="0"/>
            </a:endParaRPr>
          </a:p>
          <a:p>
            <a:pPr marL="268288"/>
            <a:r>
              <a:rPr lang="en-GB" sz="1300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&lt;attribute </a:t>
            </a:r>
            <a:r>
              <a:rPr lang="en-GB" sz="1300" dirty="0">
                <a:solidFill>
                  <a:prstClr val="black"/>
                </a:solidFill>
                <a:latin typeface="Trebuchet MS" panose="020B0603020202020204" pitchFamily="34" charset="0"/>
              </a:rPr>
              <a:t>name="</a:t>
            </a:r>
            <a:r>
              <a:rPr lang="en-GB" sz="1300" dirty="0" err="1">
                <a:solidFill>
                  <a:prstClr val="black"/>
                </a:solidFill>
                <a:latin typeface="Trebuchet MS" panose="020B0603020202020204" pitchFamily="34" charset="0"/>
              </a:rPr>
              <a:t>color</a:t>
            </a:r>
            <a:r>
              <a:rPr lang="en-GB" sz="1300" dirty="0">
                <a:solidFill>
                  <a:prstClr val="black"/>
                </a:solidFill>
                <a:latin typeface="Trebuchet MS" panose="020B0603020202020204" pitchFamily="34" charset="0"/>
              </a:rPr>
              <a:t>" select="$props('</a:t>
            </a:r>
            <a:r>
              <a:rPr lang="en-GB" sz="1300" dirty="0" err="1">
                <a:solidFill>
                  <a:prstClr val="black"/>
                </a:solidFill>
                <a:latin typeface="Trebuchet MS" panose="020B0603020202020204" pitchFamily="34" charset="0"/>
              </a:rPr>
              <a:t>color</a:t>
            </a:r>
            <a:r>
              <a:rPr lang="en-GB" sz="1300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')"/&gt;</a:t>
            </a:r>
          </a:p>
          <a:p>
            <a:pPr marL="268288"/>
            <a:r>
              <a:rPr lang="en-GB" sz="1300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&lt;attribute </a:t>
            </a:r>
            <a:r>
              <a:rPr lang="en-GB" sz="1300" dirty="0">
                <a:solidFill>
                  <a:prstClr val="black"/>
                </a:solidFill>
                <a:latin typeface="Trebuchet MS" panose="020B0603020202020204" pitchFamily="34" charset="0"/>
              </a:rPr>
              <a:t>name="font-size" select="$props('font-size')"/&gt; </a:t>
            </a:r>
            <a:endParaRPr lang="en-GB" sz="1300" dirty="0" smtClean="0">
              <a:solidFill>
                <a:prstClr val="black"/>
              </a:solidFill>
              <a:latin typeface="Trebuchet MS" panose="020B0603020202020204" pitchFamily="34" charset="0"/>
            </a:endParaRPr>
          </a:p>
          <a:p>
            <a:r>
              <a:rPr lang="en-GB" sz="1300" dirty="0" smtClean="0">
                <a:solidFill>
                  <a:prstClr val="black"/>
                </a:solidFill>
                <a:latin typeface="Trebuchet MS" panose="020B0603020202020204" pitchFamily="34" charset="0"/>
              </a:rPr>
              <a:t>&lt;/template</a:t>
            </a:r>
            <a:r>
              <a:rPr lang="en-GB" sz="1300" dirty="0">
                <a:solidFill>
                  <a:prstClr val="black"/>
                </a:solidFill>
                <a:latin typeface="Trebuchet MS" panose="020B0603020202020204" pitchFamily="34" charset="0"/>
              </a:rPr>
              <a:t>&gt;</a:t>
            </a:r>
            <a:br>
              <a:rPr lang="en-GB" sz="1300" dirty="0">
                <a:solidFill>
                  <a:prstClr val="black"/>
                </a:solidFill>
                <a:latin typeface="Trebuchet MS" panose="020B0603020202020204" pitchFamily="34" charset="0"/>
              </a:rPr>
            </a:br>
            <a:endParaRPr lang="en-GB" sz="1300" dirty="0">
              <a:latin typeface="Trebuchet MS" panose="020B0603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92080" y="4293096"/>
            <a:ext cx="2520280" cy="83099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 something along these lines!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460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Syntactic/Semantic restriction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1907704" y="1484784"/>
            <a:ext cx="1512168" cy="1323439"/>
          </a:xfrm>
          <a:prstGeom prst="rect">
            <a:avLst/>
          </a:prstGeom>
          <a:ln w="28575">
            <a:solidFill>
              <a:srgbClr val="0066FF"/>
            </a:solidFill>
          </a:ln>
        </p:spPr>
        <p:txBody>
          <a:bodyPr wrap="square">
            <a:spAutoFit/>
          </a:bodyPr>
          <a:lstStyle/>
          <a:p>
            <a:r>
              <a:rPr lang="en-GB" sz="1600" dirty="0" err="1" smtClean="0">
                <a:latin typeface="Trebuchet MS" panose="020B0603020202020204" pitchFamily="34" charset="0"/>
                <a:cs typeface="Courier New" panose="02070309020205020404" pitchFamily="49" charset="0"/>
              </a:rPr>
              <a:t>rect.a</a:t>
            </a:r>
            <a:r>
              <a:rPr lang="en-GB" sz="1600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 { </a:t>
            </a:r>
          </a:p>
          <a:p>
            <a:r>
              <a:rPr lang="en-GB" sz="1600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    fill: blue;</a:t>
            </a:r>
          </a:p>
          <a:p>
            <a:r>
              <a:rPr lang="en-GB" sz="1600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    width: 200;</a:t>
            </a:r>
          </a:p>
          <a:p>
            <a:r>
              <a:rPr lang="en-GB" sz="1600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    cost: 75;</a:t>
            </a:r>
            <a:endParaRPr lang="en-GB" sz="1600" dirty="0">
              <a:latin typeface="Trebuchet MS" panose="020B0603020202020204" pitchFamily="34" charset="0"/>
              <a:cs typeface="Courier New" panose="02070309020205020404" pitchFamily="49" charset="0"/>
            </a:endParaRPr>
          </a:p>
          <a:p>
            <a:r>
              <a:rPr lang="en-GB" sz="1600" dirty="0">
                <a:latin typeface="Trebuchet MS" panose="020B0603020202020204" pitchFamily="34" charset="0"/>
                <a:cs typeface="Courier New" panose="02070309020205020404" pitchFamily="49" charset="0"/>
              </a:rPr>
              <a:t>}</a:t>
            </a:r>
          </a:p>
        </p:txBody>
      </p:sp>
      <p:sp>
        <p:nvSpPr>
          <p:cNvPr id="4" name="Flowchart: Process 3"/>
          <p:cNvSpPr/>
          <p:nvPr/>
        </p:nvSpPr>
        <p:spPr>
          <a:xfrm>
            <a:off x="539552" y="2276872"/>
            <a:ext cx="1008112" cy="936104"/>
          </a:xfrm>
          <a:prstGeom prst="flowChartProcess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100x100</a:t>
            </a:r>
            <a:endParaRPr lang="en-GB" dirty="0"/>
          </a:p>
        </p:txBody>
      </p:sp>
      <p:sp>
        <p:nvSpPr>
          <p:cNvPr id="5" name="Flowchart: Process 4"/>
          <p:cNvSpPr/>
          <p:nvPr/>
        </p:nvSpPr>
        <p:spPr>
          <a:xfrm>
            <a:off x="5004048" y="1678451"/>
            <a:ext cx="1008112" cy="936104"/>
          </a:xfrm>
          <a:prstGeom prst="flowChartProcess">
            <a:avLst/>
          </a:prstGeom>
          <a:solidFill>
            <a:srgbClr val="00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100x100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907704" y="3068960"/>
            <a:ext cx="2556284" cy="1077218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GB" sz="1600" dirty="0" err="1" smtClean="0">
                <a:latin typeface="Trebuchet MS" panose="020B0603020202020204" pitchFamily="34" charset="0"/>
                <a:cs typeface="Courier New" panose="02070309020205020404" pitchFamily="49" charset="0"/>
              </a:rPr>
              <a:t>rect</a:t>
            </a:r>
            <a:r>
              <a:rPr lang="en-GB" sz="1600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[tokenize(@class)='a']</a:t>
            </a:r>
          </a:p>
          <a:p>
            <a:r>
              <a:rPr lang="en-GB" sz="1600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    </a:t>
            </a:r>
            <a:r>
              <a:rPr lang="en-GB" sz="1600" dirty="0">
                <a:latin typeface="Trebuchet MS" panose="020B0603020202020204" pitchFamily="34" charset="0"/>
                <a:cs typeface="Courier New" panose="02070309020205020404" pitchFamily="49" charset="0"/>
              </a:rPr>
              <a:t>@</a:t>
            </a:r>
            <a:r>
              <a:rPr lang="en-GB" sz="1600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fill:=blue;</a:t>
            </a:r>
          </a:p>
          <a:p>
            <a:r>
              <a:rPr lang="en-GB" sz="1600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    @width:=200;</a:t>
            </a:r>
          </a:p>
          <a:p>
            <a:r>
              <a:rPr lang="en-GB" sz="1600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    @cost:=75;</a:t>
            </a:r>
            <a:endParaRPr lang="en-GB" sz="1600" dirty="0">
              <a:latin typeface="Trebuchet MS" panose="020B0603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35896" y="5085184"/>
            <a:ext cx="2016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Trebuchet MS" panose="020B0603020202020204" pitchFamily="34" charset="0"/>
              </a:rPr>
              <a:t>validate syntax action against schema?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71282" y="5085184"/>
            <a:ext cx="2808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rebuchet MS" panose="020B0603020202020204" pitchFamily="34" charset="0"/>
              </a:rPr>
              <a:t>need semantic understanding</a:t>
            </a:r>
            <a:br>
              <a:rPr lang="en-GB" dirty="0" smtClean="0">
                <a:latin typeface="Trebuchet MS" panose="020B0603020202020204" pitchFamily="34" charset="0"/>
              </a:rPr>
            </a:br>
            <a:r>
              <a:rPr lang="en-GB" dirty="0" smtClean="0">
                <a:latin typeface="Trebuchet MS" panose="020B0603020202020204" pitchFamily="34" charset="0"/>
              </a:rPr>
              <a:t>(@width is not </a:t>
            </a:r>
            <a:r>
              <a:rPr lang="en-GB" dirty="0" err="1" smtClean="0">
                <a:latin typeface="Trebuchet MS" panose="020B0603020202020204" pitchFamily="34" charset="0"/>
              </a:rPr>
              <a:t>CSSable</a:t>
            </a:r>
            <a:r>
              <a:rPr lang="en-GB" dirty="0" smtClean="0">
                <a:latin typeface="Trebuchet MS" panose="020B0603020202020204" pitchFamily="34" charset="0"/>
              </a:rPr>
              <a:t>)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5004048" y="3139517"/>
            <a:ext cx="1728192" cy="936104"/>
            <a:chOff x="6186478" y="3144165"/>
            <a:chExt cx="1728192" cy="936104"/>
          </a:xfrm>
        </p:grpSpPr>
        <p:sp>
          <p:nvSpPr>
            <p:cNvPr id="7" name="Flowchart: Process 6"/>
            <p:cNvSpPr/>
            <p:nvPr/>
          </p:nvSpPr>
          <p:spPr>
            <a:xfrm>
              <a:off x="6186478" y="3144165"/>
              <a:ext cx="1728192" cy="936104"/>
            </a:xfrm>
            <a:prstGeom prst="flowChartProcess">
              <a:avLst/>
            </a:prstGeom>
            <a:solidFill>
              <a:srgbClr val="00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100x200</a:t>
              </a:r>
              <a:endParaRPr lang="en-GB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6196764" y="3717032"/>
              <a:ext cx="104868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400" dirty="0">
                  <a:solidFill>
                    <a:schemeClr val="bg1"/>
                  </a:solidFill>
                  <a:latin typeface="Trebuchet MS" panose="020B0603020202020204" pitchFamily="34" charset="0"/>
                  <a:cs typeface="Courier New" panose="02070309020205020404" pitchFamily="49" charset="0"/>
                </a:rPr>
                <a:t>@cost</a:t>
              </a:r>
              <a:r>
                <a:rPr lang="en-GB" sz="1400" dirty="0" smtClean="0">
                  <a:solidFill>
                    <a:schemeClr val="bg1"/>
                  </a:solidFill>
                  <a:latin typeface="Trebuchet MS" panose="020B0603020202020204" pitchFamily="34" charset="0"/>
                  <a:cs typeface="Courier New" panose="02070309020205020404" pitchFamily="49" charset="0"/>
                </a:rPr>
                <a:t>="75"</a:t>
              </a:r>
              <a:endParaRPr lang="en-GB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3775617" y="3717031"/>
            <a:ext cx="2236543" cy="1289756"/>
            <a:chOff x="4279673" y="3717031"/>
            <a:chExt cx="2236543" cy="1289756"/>
          </a:xfrm>
        </p:grpSpPr>
        <p:sp>
          <p:nvSpPr>
            <p:cNvPr id="10" name="TextBox 9"/>
            <p:cNvSpPr txBox="1"/>
            <p:nvPr/>
          </p:nvSpPr>
          <p:spPr>
            <a:xfrm>
              <a:off x="4279673" y="4360456"/>
              <a:ext cx="1800199" cy="64633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This may cause complaints</a:t>
              </a:r>
            </a:p>
          </p:txBody>
        </p:sp>
        <p:cxnSp>
          <p:nvCxnSpPr>
            <p:cNvPr id="17" name="Straight Connector 16"/>
            <p:cNvCxnSpPr>
              <a:stCxn id="12" idx="2"/>
              <a:endCxn id="10" idx="0"/>
            </p:cNvCxnSpPr>
            <p:nvPr/>
          </p:nvCxnSpPr>
          <p:spPr>
            <a:xfrm flipH="1">
              <a:off x="5179773" y="4035550"/>
              <a:ext cx="868391" cy="32490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ounded Rectangle 11"/>
            <p:cNvSpPr/>
            <p:nvPr/>
          </p:nvSpPr>
          <p:spPr>
            <a:xfrm>
              <a:off x="5580111" y="3717031"/>
              <a:ext cx="936105" cy="318519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5724128" y="3441404"/>
            <a:ext cx="1476164" cy="1561503"/>
            <a:chOff x="6965085" y="2203702"/>
            <a:chExt cx="1476164" cy="1561503"/>
          </a:xfrm>
        </p:grpSpPr>
        <p:sp>
          <p:nvSpPr>
            <p:cNvPr id="11" name="TextBox 10"/>
            <p:cNvSpPr txBox="1"/>
            <p:nvPr/>
          </p:nvSpPr>
          <p:spPr>
            <a:xfrm>
              <a:off x="6965085" y="3118874"/>
              <a:ext cx="1476164" cy="64633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This is plain </a:t>
              </a:r>
              <a:r>
                <a:rPr lang="en-GB" b="1" u="sng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wrong</a:t>
              </a: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7109101" y="2203702"/>
              <a:ext cx="432048" cy="318519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8" name="Straight Connector 17"/>
            <p:cNvCxnSpPr>
              <a:stCxn id="13" idx="2"/>
              <a:endCxn id="11" idx="0"/>
            </p:cNvCxnSpPr>
            <p:nvPr/>
          </p:nvCxnSpPr>
          <p:spPr>
            <a:xfrm>
              <a:off x="7325125" y="2522221"/>
              <a:ext cx="378042" cy="59665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7164288" y="3227252"/>
            <a:ext cx="1656184" cy="1281868"/>
            <a:chOff x="7164288" y="3227252"/>
            <a:chExt cx="1656184" cy="1281868"/>
          </a:xfrm>
        </p:grpSpPr>
        <p:sp>
          <p:nvSpPr>
            <p:cNvPr id="21" name="TextBox 20"/>
            <p:cNvSpPr txBox="1"/>
            <p:nvPr/>
          </p:nvSpPr>
          <p:spPr>
            <a:xfrm>
              <a:off x="7164288" y="3227252"/>
              <a:ext cx="165618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>
                  <a:latin typeface="Trebuchet MS" panose="020B0603020202020204" pitchFamily="34" charset="0"/>
                </a:rPr>
                <a:t>validate syntax action against schema?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380312" y="3742243"/>
              <a:ext cx="1284053" cy="7668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900"/>
                </a:lnSpc>
              </a:pPr>
              <a:r>
                <a:rPr lang="en-GB" sz="8800" dirty="0" smtClean="0">
                  <a:solidFill>
                    <a:srgbClr val="FF0000"/>
                  </a:solidFill>
                  <a:latin typeface="Trebuchet MS" panose="020B0603020202020204" pitchFamily="34" charset="0"/>
                  <a:sym typeface="Wingdings"/>
                </a:rPr>
                <a:t></a:t>
              </a:r>
            </a:p>
            <a:p>
              <a:pPr algn="ctr"/>
              <a:r>
                <a:rPr lang="en-GB" sz="1400" dirty="0" smtClean="0">
                  <a:solidFill>
                    <a:srgbClr val="FF0000"/>
                  </a:solidFill>
                  <a:latin typeface="Trebuchet MS" panose="020B0603020202020204" pitchFamily="34" charset="0"/>
                  <a:sym typeface="Wingdings"/>
                </a:rPr>
                <a:t>rectangles need widths!</a:t>
              </a:r>
              <a:endParaRPr lang="en-GB" sz="1400" dirty="0" smtClean="0">
                <a:solidFill>
                  <a:srgbClr val="FF0000"/>
                </a:solidFill>
                <a:latin typeface="Trebuchet MS" panose="020B0603020202020204" pitchFamily="34" charset="0"/>
              </a:endParaRPr>
            </a:p>
          </p:txBody>
        </p:sp>
      </p:grp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4830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14" grpId="0"/>
      <p:bldP spid="1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/>
          <p:cNvGrpSpPr/>
          <p:nvPr/>
        </p:nvGrpSpPr>
        <p:grpSpPr>
          <a:xfrm>
            <a:off x="832131" y="3428999"/>
            <a:ext cx="1576072" cy="2208441"/>
            <a:chOff x="832131" y="3428999"/>
            <a:chExt cx="1576072" cy="2208441"/>
          </a:xfrm>
        </p:grpSpPr>
        <p:sp>
          <p:nvSpPr>
            <p:cNvPr id="9" name="TextBox 8"/>
            <p:cNvSpPr txBox="1"/>
            <p:nvPr/>
          </p:nvSpPr>
          <p:spPr>
            <a:xfrm>
              <a:off x="832131" y="4437111"/>
              <a:ext cx="1576072" cy="1200329"/>
            </a:xfrm>
            <a:prstGeom prst="rect">
              <a:avLst/>
            </a:prstGeom>
            <a:solidFill>
              <a:srgbClr val="00B0F0"/>
            </a:solidFill>
          </p:spPr>
          <p:txBody>
            <a:bodyPr wrap="none" rtlCol="0">
              <a:spAutoFit/>
            </a:bodyPr>
            <a:lstStyle/>
            <a:p>
              <a:r>
                <a:rPr lang="en-GB" b="1" u="sng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Data</a:t>
              </a:r>
            </a:p>
            <a:p>
              <a:pPr marL="177800" indent="-177800">
                <a:buFont typeface="Arial" panose="020B0604020202020204" pitchFamily="34" charset="0"/>
                <a:buChar char="•"/>
              </a:pPr>
              <a:r>
                <a:rPr lang="en-GB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Syntax</a:t>
              </a:r>
              <a:br>
                <a:rPr lang="en-GB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</a:br>
              <a:endParaRPr lang="en-GB" dirty="0" smtClean="0">
                <a:solidFill>
                  <a:schemeClr val="bg1"/>
                </a:solidFill>
                <a:latin typeface="Trebuchet MS" panose="020B0603020202020204" pitchFamily="34" charset="0"/>
              </a:endParaRPr>
            </a:p>
            <a:p>
              <a:pPr marL="177800" indent="-177800">
                <a:buFont typeface="Arial" panose="020B0604020202020204" pitchFamily="34" charset="0"/>
                <a:buChar char="•"/>
              </a:pPr>
              <a:r>
                <a:rPr lang="en-GB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(Semantics)</a:t>
              </a:r>
            </a:p>
          </p:txBody>
        </p:sp>
        <p:cxnSp>
          <p:nvCxnSpPr>
            <p:cNvPr id="80" name="Curved Connector 79"/>
            <p:cNvCxnSpPr>
              <a:stCxn id="6" idx="2"/>
              <a:endCxn id="9" idx="0"/>
            </p:cNvCxnSpPr>
            <p:nvPr/>
          </p:nvCxnSpPr>
          <p:spPr>
            <a:xfrm rot="16200000" flipH="1">
              <a:off x="1113838" y="3930781"/>
              <a:ext cx="1008111" cy="4547"/>
            </a:xfrm>
            <a:prstGeom prst="curvedConnector3">
              <a:avLst>
                <a:gd name="adj1" fmla="val 50000"/>
              </a:avLst>
            </a:prstGeom>
            <a:ln w="57150">
              <a:solidFill>
                <a:schemeClr val="bg1">
                  <a:lumMod val="6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philosophy</a:t>
            </a:r>
            <a:endParaRPr lang="en-GB" dirty="0"/>
          </a:p>
        </p:txBody>
      </p:sp>
      <p:sp>
        <p:nvSpPr>
          <p:cNvPr id="3" name="AutoShape 2" descr="data:image/png;base64,iVBORw0KGgoAAAANSUhEUgAAAJAAAAC8CAMAAACg9tfHAAAA6lBMVEX///8ArKmoqKgAqKUAnZqX2djc8vEtsa4ApaGLm5uT0tH7/v44Njb4/v53wsD8/PyampuNjY6goKHMzM2AgIFdXF21tbbFxcZTUlK+vr/19fXX19dwb3CGhodramthYGF3d3gAAACvr7Di4uJVVFVLSkqUlJXs7OwxMzItKyvb29xEQ0MeJyUkIiI+PD3n5+e/5ONpvbweHByy5eSj1tXr+PjG7OxVtbOcqakUEBCh09G2396Sych+z80yeXcAubYtERIPjYphw8JsyccUQD4AWFVrW1wuJSYlTEseExM0AAAUa2o9rqvS6+t1dqfeAAAYMUlEQVR4nO1dC3vbuHKlYdlRE9kCQBAkSIJE+AAtspbyctLdbLq9SdvbR/L//07PUPErliw7ca73+xps/BBFkYczZ2bODCVvwNn5+qefvMS3y18+dwGCByw4X8fTn7v+4/k/X1uv/n3vz69PHV+AYFcAvXj6U9fB7/b5ybX19/86frN+7sVGQMGzO69g/Lf9ycsf66OuvwXu+eza+vt/rs732gjo9jXP5tlqPp/jt3lYB3Gd0q/03zxNg3nadePjYGXwaB50cYdHXZ/V9TwNvx5DvDq5hLM4mb1a9t+c5R6AAl2HJuvDVd3Hpuus0XEWhlkWZnEY16E2cV1ncTevzKrWXc2quI67TvowDOMqm4+HSP2rr2BOl4wtZ7PTZf0DgEKcxWjJKh4HMqwrXcXShoYxXTHJQl9zJlepNKHUATOGiSwNuA9Z5rVZAwpSMXpt0bpEz4vFbPaquW6j+wBapauw73uYpa+DCj5KYYuwh1dgJrJc1q3CNDN1X6dBWIed7oKgXqXhagVk58sSolcmdlm+OMWvp8k1G90H0J3W/NwWW5c/PZktZmFtw+70FL+fDtnPBLR7jTxaPM/7oopzMcBGsys2egRAQcrhtcUQsUrOzfKUvHZpo8cAtOYRvBau1KvnyWJxlUePAyjgxKPn7PnzVqfhAB6dnNvokQClnPLRq4UNU+5LYvZ5hnwkQMGceDRbxFlkRTRbwmtt/6iAEP3PKfpl2Zls3iwoV2aPCyiQpwvwKIxZ6LykWFtmjwtoTihmz1F1QqvVb0B00j8qICCi6H8lWLQKGw2vncJrjwkI0f8b1MipSmeqdxR2p21dPSqgQCIrLpaFCYXMx0q79I8LaOTR4jcmTJX+NiISjwsomDNE/+w3vcqcIa8tHhsQvPbf8NosV1BP5eI6oLPDR1mMvPY8FrFZnlwD9OzD3pPHWB//tjg5mT3n4tXiusuOjqf7j7H2/vzf/zkh2T+K7WuA9vceZ/35t3+7aI3+EoD2/vxX8PqvBGjvQ3V68lcCND0O9POT7we0v7+eWexffcHXOcb+jd32dx+Wph8VBdl3AZpOP//x9ODt24ODDy+fnAPAtoOD16+x6fz8+9N3H15jHRy/3Hnc6fEzIFrcCPu7ANqfvnx/9uXNm99/f/MiOHr7/sn4oumHw/e/H7/8481Z8Hq9ZX/65u37P16+/OP92dHb6V0AzfXpyf0BTSdvnx0ef/XFu7Mg+EQnmzw9+mPtsSdHz47H008OD9/RPtPJ8VGwt+PII6AAPLo3oCkwvJ+cX/B0+jb4NMHJPwRPJ+tNkyfB0xHi+2cfv+42eRPs7TDRV0CBfnV6P0DTj4TncjfgOwCSaXD27nzj5Oj9lJ44Orsg097RkzsCCvT9AE2fnAWHk2uh9f5wgs3B4SWggxcE6E1wdgFicvbxroCCyt8H0ASceXnt2PtPcK7J0+DoYvP+k890hhfB2YWf9t/tOO4VQHN2D0CTgyC4ETD7ROkgeDG99mIACt5cbLpb2K/XPQDt753R6HjD4Z7g1a+nV5+By4KjN9Nd4f5jgKYfj4KzjUlucoiXvzieTq5gPMKmt+8md4P0nYBw1V+ebNpn+nF8/dnHyQXjJ59o09mXj3eC9J0uAy/ebt5l+u5wPMSzg8/n5598Olof9dPn3ZC+D9DeC+LuliPuo2iMNnl6TuXJ5/dfN23i3c8GRKX06dpKr88T4nT67mCE9Oz9ZMurfgzQLS5bQ/r8cTz/m+mVTU/HQ3/Ygeg7Sf1+G6kv9ph8ePbNcSaT19h0duvLvhvQh21hf+X8L0Hlg2t+nXw4C549vZ1G3wkIlSy4cWR6zZUsTVmb/HplN7LsVu79CKC9yYubpYMeTj9c8cgkCA4/7+1/enK5CyTLi5/hMhgCL/t0jZ+oGtO96dGVaj55C9CQbhflfyw5P8dCoz+OrlVRFFHIj7M3lygB6A0BuoJx/+zncGhvHfnvryCCN84mOOGXK4Cegfj7a+F2sdPRT4kyArT/hRBdCB0Y6C0BOruQhJCwcA8AHV0AmrwPPv6UPLSG8OYIRXw6jiWmn9+OMT49C77sj3ZDvh6VEcn/gzXu/ekfVz360IBwvcdvoXSOnzx58hK14svvdLinQPQSncj+5zeHa6W2j00v3mHT3rv3ZzsI9IOAEGtAcnR2eHh2eHC8bhSn745fHx5+efHl9cHLrwzbf/f07Rk2vX399N1Pq/bnCxf+mdZl33y+5fMl4S92ukMn/aOAxvPd2Hd/w5nvesAHAPSw6xegX4B+dO1vATR5tHV8tAHQsxcHj7a2vH/ooVe6e5cb68cBpTG9Yac6P/kcD9fvCuhCu964osfh1ZeEfTg+ldKbVLKrTz0AoFVVuRWXF29BacJOpfQ2pyperTdmWR0H8vIVma1r3o2ADABp/bCAgsBnQcyk7AyjQ0c4qKxjkRZhEUgTOuArdRVnMmO1BpCsIItlLpAdXlBlrjcxu/DuAwDqXDcXVVDqUFZBUNkgsJKvVMeCIvCstrWaFwGvGeuYWtkuqHSQst742qU2lnHvY9GLhwQEqnR5qrWFY2AgmCDXvMaG2KautnRjXs1tp1a1YPUKLuJB1/SiZz7NYUgrbd9fvl/nxwHNPQ9wlRI/wc5+uYplXRc6KDrGOx5EvdFS1HmXx6u+MB297yM2IihDzedN72JeaRtfxuMDWGj9vr31F76t38eXrvKvG8Zdxvfyfd3lYu/zreebHwrQxmVY930vfNw3EmxYvwDtWv9gQPM07WjhB/1W16sVHjwKoLQPjWZeKJe7PFdKWevypizzPLeM6XjV/QMBZRV3eZIM7XI2Ww7LIVkuh2HWRrnNkyZpoyFqF4nT84cGNE/pbcPXt6yMK5MZAYjKpkmKJkmSok2KCIAKp21RugKPZzJl7MEBGcELJ8P6a5qb15mMYJG2LYsoaiK4hyAlbdM60bRDklvnnCjhPWUyGa659ICAuryIimi2aITBo5oJ/L5MhqFNmmZo8FSpsEPR5pFVSbNsci+kEKpgvEItiVFtHxbQXEZl7opSuGbIpW0SoglY0yZJBJaUgNu4qFBLWHExNLmwOS/KQhR57otCoeA9sMvi00I4F3HvuUvaGXyUwDRJ0y4j61RS5EnU5DDSsvVRVLjCukYg0pLCCllWLM/XYfZggMIBAexU6X3eLpsmAkeipCijqBwi37giQZBbVShZNqotsKyNpGZay5x5aYtzyflQgLIE3sqdL9qWWBPBTbBPkxdNkSvrory0srBJLjxyUFkiGTHJFOecCd7HQsTnB3ogQHO3hF9U3gzINkODwIKPyghBtYTZnHCqkLp0yEc8b1TSlpHTxkZV5UVm4lLerofmu94zfmOlCpwVNmoRTwnI05S5kJVw5VAooayX0kstvbVCa1ZWbQMulUaWwpvQKnW17dgEqK9Mdj81k4ZZWCYDEXlMfUNUgBelLHKXWC8siC7xw2oDeVtwh8xUIC1qFuuiqK5d/yZAnYhyJVf3gpTJBiWgLcsSLG4ShLePvAaHLaA4fOHslRYaVaR0vGyKxlknJJOiv+6PjRzKIkRMJO7eeKaiBZOJy3mOM4myVD63kiGQGAqqZNrrOGRhGGa9KQBHzVrVllLy6ltXbCa1R8Zy0enODyB8hcNOZxRZUdEi0FyB2LHIfgycqaQUYVwxGessrDgPs65KEkRcGJsu8/ImMzYDClFeoiJfiDtQaW7yJdmndM7njqM8WSkZvgsvoDd6j3MzCAyT1Vr3mVEop0p3dWhuWGc7oM5CtJS44uLbj+7cWCsxYCVDqYTgXggP+3jhEVy+MmEYh1UchlyHDNbpayNR3LlyYc1luNH+mwHNjfVk/GJo4w1PX1m6HJCKkelQDVADrGAVF2XueWVio8YxBEqnMSHA9ZnMUbmU5Gjj4i0M3ZIYe2e9ArPz5Dm7hUh9PnNRmyPZoFpZP5ROsKJRSHphBgxVGGsDX2VxHNZ1HbuyRd72iK3tB90CaMUhMhXSSNku1DYidWw55C1iprS5Ym3hKQUK55kRFZwVwygGXKZPE/VZFvqhQcLMLWdltD2AtwFilcVpXBS17SwPN+0S6BwZl6p2VAhVcld6SAjEeojsp+IMjgKDsqyuEex1lhmjfd4Afz78lm084G2A5kxIqJR8DP9haW7uURcDWE9FE7XBYneILcaNiVhmMg2f6djE9Dmrus9WYR/HWldSlUx6PL8dz9biahROVKAtYCgByULVX3EOs9ygjcnE0CLveEjAxouBZCiCS4dxxnWc6RzmAW96mAZfGcAwKa2ym019J0CxtSB1k3hcki1QNdn4EbGYy3wGP5G8QBRC06BgWiUghVA+sYjGYVXEBCfr4SziEhKjECgbu+FsB9RB+VGMskp6jtLctqhOlFLQRTiqLJCeUOjkKY+yKWVlRjjgjjbVSGUiMmIMGsw7V921XG8DlKI2W1RlVXFZeenzvFw2JfQ6CrUj5VOgakqG9IdqLsEdcNYQaegDi3Hdk3nooeYMMjFM76xotgLCdSv0CtwzziUuE5JcAQvI4q2zTA2ePrbrUScqgAGBKS1nGRhEIRWu8VQSkVrdazq81WVCUFsZIYwrxAvcwIyE9OOeLMOh9FAmqJBr8hXZgixDSOr1RzsRZrpSgu3I9HcG1EN4UtSjNFH8GmIpvkOTw1zAZn2l8QO/GkM1C+RF5gGWegW7EBgP4/Cs6+7urVsBxVagWUKjAN5WIQpTTF8wQE71AK6kLGN4hSpOGTAjKHg2Q27MoUIaktakkJIlzAyZBN2WNAXVu+r2er0NUEgyQhUoUBzlwCLmvJemgjFQFULJDNXuDDoQyRj0gdhByWyGdoHSjz41Sdol8LRDiV+GZrlsUWDKctnOlovFcqF81vebqbUNkEazAKehEbXUxeDiaI5iC0UXShkQBsoMUk/c9zH0RBmN7U8LKGWBDnHs4REUzRJydtkuoQckRzeNfyh/yelp4vhGRFsApSiuLlfOJWUeNbMi7usVXIKTISsmi1kh4hUyDtISU64hLDTdKFGLkxYFRRUQ/E2xBKChEM0SViNdnUPa4giwWBN33G3MTFsAdQL2cChScP2sPZeyVVKWgiRxXgwzUSENle1wMizBkxm8khQ4MU7a0FUUTVQuy2gYe0e0IdQbFsJDdAtRRiuTy3u5rFZ4HXIO4qy5aFOqWamoW3aeg/LLATQhNbCEXoSmRneYoCuD4slbaKnEuTZSkeUncF2LNArt5qRU0liuUy3SVXwfC4VopUYSJeK8As1jlP4cTWjDwV8YKkqWaE3LYQTSAlhhsbFxeRENiWqda1DuZDuD7xQSKPOu9bCTZYb5ojLcbQy3LRK2oku0aijCC8PWCYQY3IjcJKFtASGK4KII8j5foj1cJspFKl/yKCnR16G1Tl45r4Zx0qFo7oGLyJNIKJE4X2W5uIfLUhG1SrXDlTtZ9azMbZJHVucU0AQF/WAyLB0NoQBh2ToBTAMU7ECtmWOqTURLgwWaLwzaFxKFuUq0U4zZ0t2HQ+jVVTT4Kzk2dQuEXYG6DfbSXIzQoHF2CKc2V4gwhd5QtKCu4o0ql155sE2Q/i8LFOCSGdL9VcOkQlOS841wtgGqo9nAr8qXWsFh6IsdTU0R2e2IJ48cxGsZzRD5lhKXR3J3zJCmtcSbQgGQKizkmXGUXJEkUPVkzrdKtc2AzHU4431MtDA01mhhESoHoHPkJLQA6LEAVUWOxkxyqCPNQFzOHRNJI5Grkboqjd4IscB9VtUIji1ZejugTQOZTlI4tdDpOU2XkyXkOrqwpJB5C254bwVyH9SBBpjCCuTySGnkRji0NCZxuCaZoW0rtmSg2wDdXHU1o8kPuIMrbkoyETSkFRHcgfMmpeI0doFyhFhV1AaFkVQF+kj4tUysqZTiYQytK29XsncDVMtoQVZJwBzUDuQYdEiQa6hykG9Fg2snrlokqErLSmov4lBXrpSiRaXPIRo19ItWRaF3nOougNKKyjVWkZRUtR36Qo4mAMGDrlAwi7pJuZJLFluJbgxNBlRAzHI4VSHwh1xYisJK8HrXyXYDSk0zo5KAql1GCkz2yN/QIp47+Iux0gvSshyCHoaivwxSFf3YyWeqiJYRL0+sShKBHkDeQT7uAjSvk1kyVvOmcFxAGqGQcZCH2GKVEhyGqWyoZWbIWZUnmaasRtuhkRkKwVmsWZjhleYu4noHoMwnA8oEtATwoA+BXMtJstHEECqIQ2RDGMVVrEHjXnPobw1ZDW1ZhxV1a5H0dVfXdaXru2n92wFJ6A3EE8QeCglVVsG5IgKjZyug83H1aMKgF9E4V7GRPM48IixGP68RY43iuWRzKDgR3rX1uAXQ3FD9LFqErSUpkpTMQfnlnNEdHAeBP4rXXEJOo//S6HuAjTQtpJtFSXWFZK6Ma8vv0XpsBTQP3bKlG0olzX+QhitEL9pVoblC4fKcGhG4S9P5BRiNTigkSnfoEX0OCQDFK5gE1e84qrwdUOaRAhu07zSeL5VASoEWRhMEpeUtNWoFG3sxan3A6BDaOotpENTXBqoxQYeh0EJ5dScqbwTUxxeW7QTNVCHH0XvwnNpDUUrpcq6RbzivQlNljSc6I4DGpqNf9TTsoD9roxaLBgUDgISxyfJecEZAX69AvXq1mLEuTdPaLyO6yeVsAwWoJDQE+CuhP5GWdWZbk5GvSE0g/6J57vv1H91BfMFcqzSEFEtyUK+YtfebvxMgketxmJ4hlvNZAkkIcQGZVzrly0RFwjq4jkzFbUXDSyaIL9zDTNTLUufcI7Cpne9DTemRZkrIn7iULcO3WwH5qCkFM/2q6zIydITuACowp2mLR3XwKBJ+ZCiXNAYDDuS5sFUhDaWom8/IPOPshXI1JIgDv9KA7qHe/11osBAEcjLepAUyuksD+edtUdCkxcJNNBpDUAmap+ox74Vo6LUam1ZYpQ7H4QKwajTWTOa5jbt730+6AohTBxZRAwjNt7YEfER/rq1iyguqFoTGrP/R2cEbA3f1IRUsmr3AVJWG3OECAXDPqLoJyDtRMSReCx2DU0O2MDcoXqFiMihBz6tKgyoxfUdYwTmh6WGcbhwEjdnIoIYx9E3IgD+GZgQkYW2kF7u+rwVmIxOjfbEcHvM05KbxUDgOpGhlKBVhna1CGgXF2Tiq0nSvzrFw532IOwHixAVD8yXjNf0Jr6ryACW5qeA3AxKzCqahEVSmKdeEq2yczRN1qJPA5SSNze45B9oOSIKM8Tjj9gXRg8vES5ikMpDHsiKyxgBT0xzcAFAMYUG7Y6PUBnUWjc59x2S3AoLO49LELI4rTudB+0nT1JDGUeDNOD+jFEz5mFhE0OFODdbHqOiOVffNfTsAeTTIUBXs/OS60jS5zOoREN2zoGlwFtJNFHz1VFIFtJn3KorErVP57wPEtVaUDYWCh5D3AImNGQ98ohreg0RE6PHmF0UZPKxchfTl4+6Hg2oDoLG41pVQKKXWmwr2oKoZj2lnnGeO8+eQyhYyH/KNyJeqeJU/OJargAJ6c6+WUPE0BGcG0gv+olxI2CoKpgpZmO4zeIGsPjS33dF5GECAFJdRUljnKSt6eDAmZxlilUQzzGmWLiuXq3woGvdz8FwBNK/KgstcobSWKG2lk9LQiBxRiB/WN7mSWRdIJyw0ZLmzwfphQEFNd1EslVTUkCwc30RiXUFy2glZmXECxwYvrSqH6mHS4K2A5kaB1ei1VEk3tugWAQU9xODlO8tWOU1Ty9ld7p//MKCgk9Bk3Lt2++nMTDFWDMWD5sKtgIIaFZ+7dvNEm1ZqIy6iovlJEXYDUFCTornlbPXgVOyW99al3w0oWBl9Gzv0wvdptGui8pCAdiwr0mD1gKV9w7ofoAfSPLet/+9vX969fgHatX4B2rV+Adq1fgHatX4B2rV+Adq1/tqA0tVqHpzNuy6Yd6t5CvUzhyCbB938HyCENgDqIpXb+d6/lG1vIhX7PA6MCpwMoz7/WX3hrYAsC+bKvK4qJWM0qd7FQWznqSqz+Z1v5txtkcXXH2C8YfkrgFL6qEdlA9M+D+ImqrkKg1jMAy2/fdEPLx2uuiztAp2ZFMxI593Gz7lKl67yMKiMzmOd1sLFqRGr1Dw87XnGYgmrV0zS6N8wfWGpa6TmRY6ePQ4DW7nSaJY7qXKePXib0VV135l43oexMakxq/Cy97oe9iuyHH0CNU1pGI9v6U8YkgXj/70CLUxKv/bpNSI9fh76htaPD+ib9QvQrvUL0K71C9CuxYLL/9XTX2Lx/wNtJTk6PhHdgwAAAABJRU5ErkJggg=="/>
          <p:cNvSpPr>
            <a:spLocks noChangeAspect="1" noChangeArrowheads="1"/>
          </p:cNvSpPr>
          <p:nvPr/>
        </p:nvSpPr>
        <p:spPr bwMode="auto">
          <a:xfrm>
            <a:off x="155575" y="-1074738"/>
            <a:ext cx="1714500" cy="2247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AutoShape 4" descr="data:image/png;base64,iVBORw0KGgoAAAANSUhEUgAAAJAAAAC8CAMAAACg9tfHAAAA6lBMVEX///8ArKmoqKgAqKUAnZqX2djc8vEtsa4ApaGLm5uT0tH7/v44Njb4/v53wsD8/PyampuNjY6goKHMzM2AgIFdXF21tbbFxcZTUlK+vr/19fXX19dwb3CGhodramthYGF3d3gAAACvr7Di4uJVVFVLSkqUlJXs7OwxMzItKyvb29xEQ0MeJyUkIiI+PD3n5+e/5ONpvbweHByy5eSj1tXr+PjG7OxVtbOcqakUEBCh09G2396Sych+z80yeXcAubYtERIPjYphw8JsyccUQD4AWFVrW1wuJSYlTEseExM0AAAUa2o9rqvS6+t1dqfeAAAYMUlEQVR4nO1dC3vbuHKlYdlRE9kCQBAkSIJE+AAtspbyctLdbLq9SdvbR/L//07PUPErliw7ca73+xps/BBFkYczZ2bODCVvwNn5+qefvMS3y18+dwGCByw4X8fTn7v+4/k/X1uv/n3vz69PHV+AYFcAvXj6U9fB7/b5ybX19/86frN+7sVGQMGzO69g/Lf9ycsf66OuvwXu+eza+vt/rs732gjo9jXP5tlqPp/jt3lYB3Gd0q/03zxNg3nadePjYGXwaB50cYdHXZ/V9TwNvx5DvDq5hLM4mb1a9t+c5R6AAl2HJuvDVd3Hpuus0XEWhlkWZnEY16E2cV1ncTevzKrWXc2quI67TvowDOMqm4+HSP2rr2BOl4wtZ7PTZf0DgEKcxWjJKh4HMqwrXcXShoYxXTHJQl9zJlepNKHUATOGiSwNuA9Z5rVZAwpSMXpt0bpEz4vFbPaquW6j+wBapauw73uYpa+DCj5KYYuwh1dgJrJc1q3CNDN1X6dBWIed7oKgXqXhagVk58sSolcmdlm+OMWvp8k1G90H0J3W/NwWW5c/PZktZmFtw+70FL+fDtnPBLR7jTxaPM/7oopzMcBGsys2egRAQcrhtcUQsUrOzfKUvHZpo8cAtOYRvBau1KvnyWJxlUePAyjgxKPn7PnzVqfhAB6dnNvokQClnPLRq4UNU+5LYvZ5hnwkQMGceDRbxFlkRTRbwmtt/6iAEP3PKfpl2Zls3iwoV2aPCyiQpwvwKIxZ6LykWFtmjwtoTihmz1F1QqvVb0B00j8qICCi6H8lWLQKGw2vncJrjwkI0f8b1MipSmeqdxR2p21dPSqgQCIrLpaFCYXMx0q79I8LaOTR4jcmTJX+NiISjwsomDNE/+w3vcqcIa8tHhsQvPbf8NosV1BP5eI6oLPDR1mMvPY8FrFZnlwD9OzD3pPHWB//tjg5mT3n4tXiusuOjqf7j7H2/vzf/zkh2T+K7WuA9vceZ/35t3+7aI3+EoD2/vxX8PqvBGjvQ3V68lcCND0O9POT7we0v7+eWexffcHXOcb+jd32dx+Wph8VBdl3AZpOP//x9ODt24ODDy+fnAPAtoOD16+x6fz8+9N3H15jHRy/3Hnc6fEzIFrcCPu7ANqfvnx/9uXNm99/f/MiOHr7/sn4oumHw/e/H7/8481Z8Hq9ZX/65u37P16+/OP92dHb6V0AzfXpyf0BTSdvnx0ef/XFu7Mg+EQnmzw9+mPtsSdHz47H008OD9/RPtPJ8VGwt+PII6AAPLo3oCkwvJ+cX/B0+jb4NMHJPwRPJ+tNkyfB0xHi+2cfv+42eRPs7TDRV0CBfnV6P0DTj4TncjfgOwCSaXD27nzj5Oj9lJ44Orsg097RkzsCCvT9AE2fnAWHk2uh9f5wgs3B4SWggxcE6E1wdgFicvbxroCCyt8H0ASceXnt2PtPcK7J0+DoYvP+k890hhfB2YWf9t/tOO4VQHN2D0CTgyC4ETD7ROkgeDG99mIACt5cbLpb2K/XPQDt753R6HjD4Z7g1a+nV5+By4KjN9Nd4f5jgKYfj4KzjUlucoiXvzieTq5gPMKmt+8md4P0nYBw1V+ebNpn+nF8/dnHyQXjJ59o09mXj3eC9J0uAy/ebt5l+u5wPMSzg8/n5598Olof9dPn3ZC+D9DeC+LuliPuo2iMNnl6TuXJ5/dfN23i3c8GRKX06dpKr88T4nT67mCE9Oz9ZMurfgzQLS5bQ/r8cTz/m+mVTU/HQ3/Ygeg7Sf1+G6kv9ph8ePbNcSaT19h0duvLvhvQh21hf+X8L0Hlg2t+nXw4C549vZ1G3wkIlSy4cWR6zZUsTVmb/HplN7LsVu79CKC9yYubpYMeTj9c8cgkCA4/7+1/enK5CyTLi5/hMhgCL/t0jZ+oGtO96dGVaj55C9CQbhflfyw5P8dCoz+OrlVRFFHIj7M3lygB6A0BuoJx/+zncGhvHfnvryCCN84mOOGXK4Cegfj7a+F2sdPRT4kyArT/hRBdCB0Y6C0BOruQhJCwcA8AHV0AmrwPPv6UPLSG8OYIRXw6jiWmn9+OMT49C77sj3ZDvh6VEcn/gzXu/ekfVz360IBwvcdvoXSOnzx58hK14svvdLinQPQSncj+5zeHa6W2j00v3mHT3rv3ZzsI9IOAEGtAcnR2eHh2eHC8bhSn745fHx5+efHl9cHLrwzbf/f07Rk2vX399N1Pq/bnCxf+mdZl33y+5fMl4S92ukMn/aOAxvPd2Hd/w5nvesAHAPSw6xegX4B+dO1vATR5tHV8tAHQsxcHj7a2vH/ooVe6e5cb68cBpTG9Yac6P/kcD9fvCuhCu964osfh1ZeEfTg+ldKbVLKrTz0AoFVVuRWXF29BacJOpfQ2pyperTdmWR0H8vIVma1r3o2ADABp/bCAgsBnQcyk7AyjQ0c4qKxjkRZhEUgTOuArdRVnMmO1BpCsIItlLpAdXlBlrjcxu/DuAwDqXDcXVVDqUFZBUNkgsJKvVMeCIvCstrWaFwGvGeuYWtkuqHSQst742qU2lnHvY9GLhwQEqnR5qrWFY2AgmCDXvMaG2KautnRjXs1tp1a1YPUKLuJB1/SiZz7NYUgrbd9fvl/nxwHNPQ9wlRI/wc5+uYplXRc6KDrGOx5EvdFS1HmXx6u+MB297yM2IihDzedN72JeaRtfxuMDWGj9vr31F76t38eXrvKvG8Zdxvfyfd3lYu/zreebHwrQxmVY930vfNw3EmxYvwDtWv9gQPM07WjhB/1W16sVHjwKoLQPjWZeKJe7PFdKWevypizzPLeM6XjV/QMBZRV3eZIM7XI2Ww7LIVkuh2HWRrnNkyZpoyFqF4nT84cGNE/pbcPXt6yMK5MZAYjKpkmKJkmSok2KCIAKp21RugKPZzJl7MEBGcELJ8P6a5qb15mMYJG2LYsoaiK4hyAlbdM60bRDklvnnCjhPWUyGa659ICAuryIimi2aITBo5oJ/L5MhqFNmmZo8FSpsEPR5pFVSbNsci+kEKpgvEItiVFtHxbQXEZl7opSuGbIpW0SoglY0yZJBJaUgNu4qFBLWHExNLmwOS/KQhR57otCoeA9sMvi00I4F3HvuUvaGXyUwDRJ0y4j61RS5EnU5DDSsvVRVLjCukYg0pLCCllWLM/XYfZggMIBAexU6X3eLpsmAkeipCijqBwi37giQZBbVShZNqotsKyNpGZay5x5aYtzyflQgLIE3sqdL9qWWBPBTbBPkxdNkSvrory0srBJLjxyUFkiGTHJFOecCd7HQsTnB3ogQHO3hF9U3gzINkODwIKPyghBtYTZnHCqkLp0yEc8b1TSlpHTxkZV5UVm4lLerofmu94zfmOlCpwVNmoRTwnI05S5kJVw5VAooayX0kstvbVCa1ZWbQMulUaWwpvQKnW17dgEqK9Mdj81k4ZZWCYDEXlMfUNUgBelLHKXWC8siC7xw2oDeVtwh8xUIC1qFuuiqK5d/yZAnYhyJVf3gpTJBiWgLcsSLG4ShLePvAaHLaA4fOHslRYaVaR0vGyKxlknJJOiv+6PjRzKIkRMJO7eeKaiBZOJy3mOM4myVD63kiGQGAqqZNrrOGRhGGa9KQBHzVrVllLy6ltXbCa1R8Zy0enODyB8hcNOZxRZUdEi0FyB2LHIfgycqaQUYVwxGessrDgPs65KEkRcGJsu8/ImMzYDClFeoiJfiDtQaW7yJdmndM7njqM8WSkZvgsvoDd6j3MzCAyT1Vr3mVEop0p3dWhuWGc7oM5CtJS44uLbj+7cWCsxYCVDqYTgXggP+3jhEVy+MmEYh1UchlyHDNbpayNR3LlyYc1luNH+mwHNjfVk/GJo4w1PX1m6HJCKkelQDVADrGAVF2XueWVio8YxBEqnMSHA9ZnMUbmU5Gjj4i0M3ZIYe2e9ArPz5Dm7hUh9PnNRmyPZoFpZP5ROsKJRSHphBgxVGGsDX2VxHNZ1HbuyRd72iK3tB90CaMUhMhXSSNku1DYidWw55C1iprS5Ym3hKQUK55kRFZwVwygGXKZPE/VZFvqhQcLMLWdltD2AtwFilcVpXBS17SwPN+0S6BwZl6p2VAhVcld6SAjEeojsp+IMjgKDsqyuEex1lhmjfd4Afz78lm084G2A5kxIqJR8DP9haW7uURcDWE9FE7XBYneILcaNiVhmMg2f6djE9Dmrus9WYR/HWldSlUx6PL8dz9biahROVKAtYCgByULVX3EOs9ygjcnE0CLveEjAxouBZCiCS4dxxnWc6RzmAW96mAZfGcAwKa2ym019J0CxtSB1k3hcki1QNdn4EbGYy3wGP5G8QBRC06BgWiUghVA+sYjGYVXEBCfr4SziEhKjECgbu+FsB9RB+VGMskp6jtLctqhOlFLQRTiqLJCeUOjkKY+yKWVlRjjgjjbVSGUiMmIMGsw7V921XG8DlKI2W1RlVXFZeenzvFw2JfQ6CrUj5VOgakqG9IdqLsEdcNYQaegDi3Hdk3nooeYMMjFM76xotgLCdSv0CtwzziUuE5JcAQvI4q2zTA2ePrbrUScqgAGBKS1nGRhEIRWu8VQSkVrdazq81WVCUFsZIYwrxAvcwIyE9OOeLMOh9FAmqJBr8hXZgixDSOr1RzsRZrpSgu3I9HcG1EN4UtSjNFH8GmIpvkOTw1zAZn2l8QO/GkM1C+RF5gGWegW7EBgP4/Cs6+7urVsBxVagWUKjAN5WIQpTTF8wQE71AK6kLGN4hSpOGTAjKHg2Q27MoUIaktakkJIlzAyZBN2WNAXVu+r2er0NUEgyQhUoUBzlwCLmvJemgjFQFULJDNXuDDoQyRj0gdhByWyGdoHSjz41Sdol8LRDiV+GZrlsUWDKctnOlovFcqF81vebqbUNkEazAKehEbXUxeDiaI5iC0UXShkQBsoMUk/c9zH0RBmN7U8LKGWBDnHs4REUzRJydtkuoQckRzeNfyh/yelp4vhGRFsApSiuLlfOJWUeNbMi7usVXIKTISsmi1kh4hUyDtISU64hLDTdKFGLkxYFRRUQ/E2xBKChEM0SViNdnUPa4giwWBN33G3MTFsAdQL2cChScP2sPZeyVVKWgiRxXgwzUSENle1wMizBkxm8khQ4MU7a0FUUTVQuy2gYe0e0IdQbFsJDdAtRRiuTy3u5rFZ4HXIO4qy5aFOqWamoW3aeg/LLATQhNbCEXoSmRneYoCuD4slbaKnEuTZSkeUncF2LNArt5qRU0liuUy3SVXwfC4VopUYSJeK8As1jlP4cTWjDwV8YKkqWaE3LYQTSAlhhsbFxeRENiWqda1DuZDuD7xQSKPOu9bCTZYb5ojLcbQy3LRK2oku0aijCC8PWCYQY3IjcJKFtASGK4KII8j5foj1cJspFKl/yKCnR16G1Tl45r4Zx0qFo7oGLyJNIKJE4X2W5uIfLUhG1SrXDlTtZ9azMbZJHVucU0AQF/WAyLB0NoQBh2ToBTAMU7ECtmWOqTURLgwWaLwzaFxKFuUq0U4zZ0t2HQ+jVVTT4Kzk2dQuEXYG6DfbSXIzQoHF2CKc2V4gwhd5QtKCu4o0ql155sE2Q/i8LFOCSGdL9VcOkQlOS841wtgGqo9nAr8qXWsFh6IsdTU0R2e2IJ48cxGsZzRD5lhKXR3J3zJCmtcSbQgGQKizkmXGUXJEkUPVkzrdKtc2AzHU4431MtDA01mhhESoHoHPkJLQA6LEAVUWOxkxyqCPNQFzOHRNJI5Grkboqjd4IscB9VtUIji1ZejugTQOZTlI4tdDpOU2XkyXkOrqwpJB5C254bwVyH9SBBpjCCuTySGnkRji0NCZxuCaZoW0rtmSg2wDdXHU1o8kPuIMrbkoyETSkFRHcgfMmpeI0doFyhFhV1AaFkVQF+kj4tUysqZTiYQytK29XsncDVMtoQVZJwBzUDuQYdEiQa6hykG9Fg2snrlokqErLSmov4lBXrpSiRaXPIRo19ItWRaF3nOougNKKyjVWkZRUtR36Qo4mAMGDrlAwi7pJuZJLFluJbgxNBlRAzHI4VSHwh1xYisJK8HrXyXYDSk0zo5KAql1GCkz2yN/QIp47+Iux0gvSshyCHoaivwxSFf3YyWeqiJYRL0+sShKBHkDeQT7uAjSvk1kyVvOmcFxAGqGQcZCH2GKVEhyGqWyoZWbIWZUnmaasRtuhkRkKwVmsWZjhleYu4noHoMwnA8oEtATwoA+BXMtJstHEECqIQ2RDGMVVrEHjXnPobw1ZDW1ZhxV1a5H0dVfXdaXru2n92wFJ6A3EE8QeCglVVsG5IgKjZyug83H1aMKgF9E4V7GRPM48IixGP68RY43iuWRzKDgR3rX1uAXQ3FD9LFqErSUpkpTMQfnlnNEdHAeBP4rXXEJOo//S6HuAjTQtpJtFSXWFZK6Ma8vv0XpsBTQP3bKlG0olzX+QhitEL9pVoblC4fKcGhG4S9P5BRiNTigkSnfoEX0OCQDFK5gE1e84qrwdUOaRAhu07zSeL5VASoEWRhMEpeUtNWoFG3sxan3A6BDaOotpENTXBqoxQYeh0EJ5dScqbwTUxxeW7QTNVCHH0XvwnNpDUUrpcq6RbzivQlNljSc6I4DGpqNf9TTsoD9roxaLBgUDgISxyfJecEZAX69AvXq1mLEuTdPaLyO6yeVsAwWoJDQE+CuhP5GWdWZbk5GvSE0g/6J57vv1H91BfMFcqzSEFEtyUK+YtfebvxMgketxmJ4hlvNZAkkIcQGZVzrly0RFwjq4jkzFbUXDSyaIL9zDTNTLUufcI7Cpne9DTemRZkrIn7iULcO3WwH5qCkFM/2q6zIydITuACowp2mLR3XwKBJ+ZCiXNAYDDuS5sFUhDaWom8/IPOPshXI1JIgDv9KA7qHe/11osBAEcjLepAUyuksD+edtUdCkxcJNNBpDUAmap+ox74Vo6LUam1ZYpQ7H4QKwajTWTOa5jbt730+6AohTBxZRAwjNt7YEfER/rq1iyguqFoTGrP/R2cEbA3f1IRUsmr3AVJWG3OECAXDPqLoJyDtRMSReCx2DU0O2MDcoXqFiMihBz6tKgyoxfUdYwTmh6WGcbhwEjdnIoIYx9E3IgD+GZgQkYW2kF7u+rwVmIxOjfbEcHvM05KbxUDgOpGhlKBVhna1CGgXF2Tiq0nSvzrFw532IOwHixAVD8yXjNf0Jr6ryACW5qeA3AxKzCqahEVSmKdeEq2yczRN1qJPA5SSNze45B9oOSIKM8Tjj9gXRg8vES5ikMpDHsiKyxgBT0xzcAFAMYUG7Y6PUBnUWjc59x2S3AoLO49LELI4rTudB+0nT1JDGUeDNOD+jFEz5mFhE0OFODdbHqOiOVffNfTsAeTTIUBXs/OS60jS5zOoREN2zoGlwFtJNFHz1VFIFtJn3KorErVP57wPEtVaUDYWCh5D3AImNGQ98ohreg0RE6PHmF0UZPKxchfTl4+6Hg2oDoLG41pVQKKXWmwr2oKoZj2lnnGeO8+eQyhYyH/KNyJeqeJU/OJargAJ6c6+WUPE0BGcG0gv+olxI2CoKpgpZmO4zeIGsPjS33dF5GECAFJdRUljnKSt6eDAmZxlilUQzzGmWLiuXq3woGvdz8FwBNK/KgstcobSWKG2lk9LQiBxRiB/WN7mSWRdIJyw0ZLmzwfphQEFNd1EslVTUkCwc30RiXUFy2glZmXECxwYvrSqH6mHS4K2A5kaB1ei1VEk3tugWAQU9xODlO8tWOU1Ty9ld7p//MKCgk9Bk3Lt2++nMTDFWDMWD5sKtgIIaFZ+7dvNEm1ZqIy6iovlJEXYDUFCTornlbPXgVOyW99al3w0oWBl9Gzv0wvdptGui8pCAdiwr0mD1gKV9w7ofoAfSPLet/+9vX969fgHatX4B2rV+Adq1fgHatX4B2rV+Adq1/tqA0tVqHpzNuy6Yd6t5CvUzhyCbB938HyCENgDqIpXb+d6/lG1vIhX7PA6MCpwMoz7/WX3hrYAsC+bKvK4qJWM0qd7FQWznqSqz+Z1v5txtkcXXH2C8YfkrgFL6qEdlA9M+D+ImqrkKg1jMAy2/fdEPLx2uuiztAp2ZFMxI593Gz7lKl67yMKiMzmOd1sLFqRGr1Dw87XnGYgmrV0zS6N8wfWGpa6TmRY6ePQ4DW7nSaJY7qXKePXib0VV135l43oexMakxq/Cy97oe9iuyHH0CNU1pGI9v6U8YkgXj/70CLUxKv/bpNSI9fh76htaPD+ib9QvQrvUL0K71C9CuxYLL/9XTX2Lx/wNtJTk6PhHdgwAAAABJRU5ErkJggg=="/>
          <p:cNvSpPr>
            <a:spLocks noChangeAspect="1" noChangeArrowheads="1"/>
          </p:cNvSpPr>
          <p:nvPr/>
        </p:nvSpPr>
        <p:spPr bwMode="auto">
          <a:xfrm>
            <a:off x="307975" y="-922338"/>
            <a:ext cx="1714500" cy="2247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Folded Corner 5"/>
          <p:cNvSpPr/>
          <p:nvPr/>
        </p:nvSpPr>
        <p:spPr>
          <a:xfrm>
            <a:off x="1075560" y="2276872"/>
            <a:ext cx="1080120" cy="1152128"/>
          </a:xfrm>
          <a:prstGeom prst="foldedCorner">
            <a:avLst/>
          </a:prstGeom>
          <a:solidFill>
            <a:schemeClr val="tx2">
              <a:lumMod val="60000"/>
              <a:lumOff val="4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my.css</a:t>
            </a:r>
            <a:endParaRPr lang="en-GB" sz="1600" b="1" dirty="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  <p:grpSp>
        <p:nvGrpSpPr>
          <p:cNvPr id="2053" name="Group 2052"/>
          <p:cNvGrpSpPr/>
          <p:nvPr/>
        </p:nvGrpSpPr>
        <p:grpSpPr>
          <a:xfrm>
            <a:off x="2002111" y="4509120"/>
            <a:ext cx="3333901" cy="760265"/>
            <a:chOff x="2339752" y="4612951"/>
            <a:chExt cx="3333901" cy="760265"/>
          </a:xfrm>
        </p:grpSpPr>
        <p:cxnSp>
          <p:nvCxnSpPr>
            <p:cNvPr id="49" name="Straight Arrow Connector 48"/>
            <p:cNvCxnSpPr>
              <a:endCxn id="2057" idx="1"/>
            </p:cNvCxnSpPr>
            <p:nvPr/>
          </p:nvCxnSpPr>
          <p:spPr>
            <a:xfrm>
              <a:off x="2339752" y="4993083"/>
              <a:ext cx="1866273" cy="1"/>
            </a:xfrm>
            <a:prstGeom prst="straightConnector1">
              <a:avLst/>
            </a:prstGeom>
            <a:ln w="76200">
              <a:solidFill>
                <a:srgbClr val="00B05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52" name="Group 2051"/>
            <p:cNvGrpSpPr/>
            <p:nvPr/>
          </p:nvGrpSpPr>
          <p:grpSpPr>
            <a:xfrm>
              <a:off x="2915816" y="4612951"/>
              <a:ext cx="2757837" cy="760265"/>
              <a:chOff x="2915816" y="4612951"/>
              <a:chExt cx="2757837" cy="760265"/>
            </a:xfrm>
          </p:grpSpPr>
          <p:pic>
            <p:nvPicPr>
              <p:cNvPr id="2057" name="Picture 9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06025" y="4612951"/>
                <a:ext cx="1467628" cy="7602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50" name="Flowchart: Process 49"/>
              <p:cNvSpPr/>
              <p:nvPr/>
            </p:nvSpPr>
            <p:spPr>
              <a:xfrm>
                <a:off x="2915816" y="4653136"/>
                <a:ext cx="792088" cy="583299"/>
              </a:xfrm>
              <a:prstGeom prst="flowChartProcess">
                <a:avLst/>
              </a:prstGeom>
              <a:solidFill>
                <a:srgbClr val="00B050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 smtClean="0"/>
                  <a:t>parse</a:t>
                </a:r>
                <a:endParaRPr lang="en-GB" dirty="0"/>
              </a:p>
            </p:txBody>
          </p:sp>
        </p:grpSp>
      </p:grpSp>
      <p:grpSp>
        <p:nvGrpSpPr>
          <p:cNvPr id="57" name="Group 56"/>
          <p:cNvGrpSpPr/>
          <p:nvPr/>
        </p:nvGrpSpPr>
        <p:grpSpPr>
          <a:xfrm>
            <a:off x="2290143" y="4581128"/>
            <a:ext cx="6202204" cy="1469390"/>
            <a:chOff x="2290143" y="4581128"/>
            <a:chExt cx="6202204" cy="1469390"/>
          </a:xfrm>
        </p:grpSpPr>
        <p:cxnSp>
          <p:nvCxnSpPr>
            <p:cNvPr id="68" name="Curved Connector 67"/>
            <p:cNvCxnSpPr>
              <a:stCxn id="2059" idx="5"/>
              <a:endCxn id="60" idx="1"/>
            </p:cNvCxnSpPr>
            <p:nvPr/>
          </p:nvCxnSpPr>
          <p:spPr>
            <a:xfrm flipV="1">
              <a:off x="6873455" y="5013176"/>
              <a:ext cx="385240" cy="1818"/>
            </a:xfrm>
            <a:prstGeom prst="straightConnector1">
              <a:avLst/>
            </a:prstGeom>
            <a:ln w="57150">
              <a:solidFill>
                <a:srgbClr val="FF66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Folded Corner 59"/>
            <p:cNvSpPr/>
            <p:nvPr/>
          </p:nvSpPr>
          <p:spPr>
            <a:xfrm>
              <a:off x="7258695" y="4581128"/>
              <a:ext cx="1080120" cy="864096"/>
            </a:xfrm>
            <a:prstGeom prst="foldedCorner">
              <a:avLst/>
            </a:prstGeom>
            <a:solidFill>
              <a:srgbClr val="FF0000"/>
            </a:soli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b="1" dirty="0" err="1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my.xslt</a:t>
              </a:r>
              <a:endParaRPr lang="en-GB" sz="1600" b="1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2059" name="Cube 2058"/>
            <p:cNvSpPr/>
            <p:nvPr/>
          </p:nvSpPr>
          <p:spPr>
            <a:xfrm>
              <a:off x="5674519" y="4587988"/>
              <a:ext cx="1198936" cy="984305"/>
            </a:xfrm>
            <a:prstGeom prst="cube">
              <a:avLst>
                <a:gd name="adj" fmla="val 13237"/>
              </a:avLst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dirty="0" smtClean="0"/>
                <a:t>converter</a:t>
              </a:r>
              <a:endParaRPr lang="en-GB" dirty="0"/>
            </a:p>
          </p:txBody>
        </p:sp>
        <p:cxnSp>
          <p:nvCxnSpPr>
            <p:cNvPr id="63" name="Curved Connector 62"/>
            <p:cNvCxnSpPr/>
            <p:nvPr/>
          </p:nvCxnSpPr>
          <p:spPr>
            <a:xfrm>
              <a:off x="2290143" y="5469812"/>
              <a:ext cx="3384376" cy="12700"/>
            </a:xfrm>
            <a:prstGeom prst="straightConnector1">
              <a:avLst/>
            </a:prstGeom>
            <a:ln w="57150">
              <a:solidFill>
                <a:srgbClr val="FF66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urved Connector 66"/>
            <p:cNvCxnSpPr>
              <a:stCxn id="2057" idx="3"/>
            </p:cNvCxnSpPr>
            <p:nvPr/>
          </p:nvCxnSpPr>
          <p:spPr>
            <a:xfrm>
              <a:off x="5336012" y="4889253"/>
              <a:ext cx="338507" cy="0"/>
            </a:xfrm>
            <a:prstGeom prst="straightConnector1">
              <a:avLst/>
            </a:prstGeom>
            <a:ln w="57150">
              <a:solidFill>
                <a:srgbClr val="FF66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76" name="TextBox 2075"/>
            <p:cNvSpPr txBox="1"/>
            <p:nvPr/>
          </p:nvSpPr>
          <p:spPr>
            <a:xfrm>
              <a:off x="6980179" y="5445224"/>
              <a:ext cx="1512168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GB" sz="4000" dirty="0" smtClean="0">
                  <a:latin typeface="Trebuchet MS" panose="020B0603020202020204" pitchFamily="34" charset="0"/>
                </a:rPr>
                <a:t>~</a:t>
              </a:r>
              <a:r>
                <a:rPr lang="en-GB" dirty="0" smtClean="0">
                  <a:latin typeface="Trebuchet MS" panose="020B0603020202020204" pitchFamily="34" charset="0"/>
                </a:rPr>
                <a:t> / partial program</a:t>
              </a: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2155680" y="1285079"/>
            <a:ext cx="5445159" cy="2561135"/>
            <a:chOff x="2155680" y="1285079"/>
            <a:chExt cx="5445159" cy="2561135"/>
          </a:xfrm>
        </p:grpSpPr>
        <p:pic>
          <p:nvPicPr>
            <p:cNvPr id="2056" name="Picture 8" descr="http://bigemployee.com/wp-content/uploads/2012/08/inspector_firefox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47134" y="1285079"/>
              <a:ext cx="2653705" cy="25611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" name="Curved Connector 6"/>
            <p:cNvCxnSpPr>
              <a:stCxn id="6" idx="3"/>
              <a:endCxn id="2056" idx="1"/>
            </p:cNvCxnSpPr>
            <p:nvPr/>
          </p:nvCxnSpPr>
          <p:spPr>
            <a:xfrm flipV="1">
              <a:off x="2155680" y="2565647"/>
              <a:ext cx="2791454" cy="287289"/>
            </a:xfrm>
            <a:prstGeom prst="curvedConnector3">
              <a:avLst/>
            </a:prstGeom>
            <a:ln w="57150">
              <a:solidFill>
                <a:schemeClr val="bg1">
                  <a:lumMod val="6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Folded Corner 7"/>
            <p:cNvSpPr/>
            <p:nvPr/>
          </p:nvSpPr>
          <p:spPr>
            <a:xfrm>
              <a:off x="2955225" y="2348880"/>
              <a:ext cx="936104" cy="663277"/>
            </a:xfrm>
            <a:prstGeom prst="foldedCorner">
              <a:avLst/>
            </a:prstGeom>
            <a:solidFill>
              <a:schemeClr val="bg1">
                <a:lumMod val="75000"/>
              </a:schemeClr>
            </a:soli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>
                  <a:solidFill>
                    <a:schemeClr val="tx1"/>
                  </a:solidFill>
                  <a:latin typeface="Trebuchet MS" panose="020B0603020202020204" pitchFamily="34" charset="0"/>
                </a:rPr>
                <a:t>my.html</a:t>
              </a:r>
              <a:endParaRPr lang="en-GB" sz="1400" dirty="0">
                <a:solidFill>
                  <a:schemeClr val="tx1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3423277" y="1484784"/>
              <a:ext cx="161279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Trebuchet MS" panose="020B0603020202020204" pitchFamily="34" charset="0"/>
                </a:rPr>
                <a:t>program for a CSS-sensitive tool.</a:t>
              </a: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3139167" y="3884923"/>
            <a:ext cx="5020536" cy="552188"/>
            <a:chOff x="3139167" y="3884923"/>
            <a:chExt cx="5020536" cy="552188"/>
          </a:xfrm>
        </p:grpSpPr>
        <p:grpSp>
          <p:nvGrpSpPr>
            <p:cNvPr id="2079" name="Group 2078"/>
            <p:cNvGrpSpPr/>
            <p:nvPr/>
          </p:nvGrpSpPr>
          <p:grpSpPr>
            <a:xfrm>
              <a:off x="3139167" y="3884923"/>
              <a:ext cx="1896907" cy="552188"/>
              <a:chOff x="3491880" y="3933054"/>
              <a:chExt cx="1896907" cy="552188"/>
            </a:xfrm>
          </p:grpSpPr>
          <p:pic>
            <p:nvPicPr>
              <p:cNvPr id="2077" name="Picture 10" descr="C:\Users\jwl\AppData\Local\Microsoft\Windows\INetCache\IE\TMF7ZCAG\question_1[1].jp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91880" y="3933858"/>
                <a:ext cx="551384" cy="55138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078" name="TextBox 2077"/>
              <p:cNvSpPr txBox="1"/>
              <p:nvPr/>
            </p:nvSpPr>
            <p:spPr>
              <a:xfrm>
                <a:off x="3993853" y="3933054"/>
                <a:ext cx="13949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latin typeface="Trebuchet MS" panose="020B0603020202020204" pitchFamily="34" charset="0"/>
                  </a:rPr>
                  <a:t>what fonts?</a:t>
                </a:r>
              </a:p>
            </p:txBody>
          </p:sp>
        </p:grpSp>
        <p:sp>
          <p:nvSpPr>
            <p:cNvPr id="96" name="TextBox 95"/>
            <p:cNvSpPr txBox="1"/>
            <p:nvPr/>
          </p:nvSpPr>
          <p:spPr>
            <a:xfrm>
              <a:off x="3666165" y="4190890"/>
              <a:ext cx="44935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distinct-values(.//property[@name='font-family']/@value)</a:t>
              </a:r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9207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You </a:t>
            </a:r>
            <a:r>
              <a:rPr lang="en-GB" i="1" dirty="0" smtClean="0"/>
              <a:t>can</a:t>
            </a:r>
            <a:r>
              <a:rPr lang="en-GB" dirty="0" smtClean="0"/>
              <a:t> convert significant sections of CSS to XSLT equivalents. They both:</a:t>
            </a:r>
          </a:p>
          <a:p>
            <a:pPr lvl="1"/>
            <a:r>
              <a:rPr lang="en-GB" dirty="0" smtClean="0"/>
              <a:t>stem from similar roots,</a:t>
            </a:r>
          </a:p>
          <a:p>
            <a:pPr lvl="1"/>
            <a:r>
              <a:rPr lang="en-GB" dirty="0" smtClean="0"/>
              <a:t>use the same main source data type</a:t>
            </a:r>
          </a:p>
          <a:p>
            <a:pPr lvl="1"/>
            <a:r>
              <a:rPr lang="en-GB" dirty="0" smtClean="0"/>
              <a:t>use similar pattern mechanisms</a:t>
            </a:r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(I trust) </a:t>
            </a:r>
            <a:r>
              <a:rPr lang="en-GB" dirty="0" smtClean="0"/>
              <a:t>A neat example of using XSLT/XML for program transformation</a:t>
            </a:r>
          </a:p>
          <a:p>
            <a:r>
              <a:rPr lang="en-GB" dirty="0" smtClean="0"/>
              <a:t>It is just plain </a:t>
            </a:r>
            <a:r>
              <a:rPr lang="en-GB" b="1" i="1" dirty="0" smtClean="0"/>
              <a:t>FUN</a:t>
            </a:r>
            <a:r>
              <a:rPr lang="en-GB" i="1" dirty="0" smtClean="0"/>
              <a:t>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9763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Acknowledgments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ACM, Univ. Nottingham, </a:t>
            </a:r>
            <a:r>
              <a:rPr lang="en-GB" dirty="0" err="1" smtClean="0"/>
              <a:t>Saxonica</a:t>
            </a:r>
            <a:r>
              <a:rPr lang="en-GB" dirty="0" smtClean="0"/>
              <a:t> – for documentation problems that needed CSS in XSLT!</a:t>
            </a:r>
          </a:p>
          <a:p>
            <a:r>
              <a:rPr lang="en-GB" dirty="0" smtClean="0"/>
              <a:t>Reviewers for encouraging me to do the CSS parsing properly.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740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 smtClean="0"/>
              <a:t>introductory apologies</a:t>
            </a:r>
            <a:endParaRPr lang="en-GB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510" y="1844824"/>
            <a:ext cx="4955570" cy="3993307"/>
          </a:xfrm>
        </p:spPr>
        <p:txBody>
          <a:bodyPr>
            <a:normAutofit lnSpcReduction="10000"/>
          </a:bodyPr>
          <a:lstStyle/>
          <a:p>
            <a:pPr>
              <a:spcBef>
                <a:spcPts val="1200"/>
              </a:spcBef>
            </a:pPr>
            <a:r>
              <a:rPr lang="en-GB" dirty="0" smtClean="0"/>
              <a:t>I assume you have some familiarity with both </a:t>
            </a:r>
            <a:r>
              <a:rPr lang="en-GB" u="sng" dirty="0" smtClean="0">
                <a:solidFill>
                  <a:srgbClr val="FF0000"/>
                </a:solidFill>
              </a:rPr>
              <a:t>CSS &amp;</a:t>
            </a:r>
            <a:r>
              <a:rPr lang="en-GB" dirty="0" smtClean="0"/>
              <a:t> XSLT</a:t>
            </a:r>
            <a:endParaRPr lang="en-GB" dirty="0" smtClean="0">
              <a:solidFill>
                <a:srgbClr val="B2B2B2"/>
              </a:solidFill>
            </a:endParaRPr>
          </a:p>
          <a:p>
            <a:pPr>
              <a:spcBef>
                <a:spcPts val="1200"/>
              </a:spcBef>
            </a:pPr>
            <a:r>
              <a:rPr lang="en-GB" dirty="0" smtClean="0"/>
              <a:t>This is not a </a:t>
            </a:r>
            <a:r>
              <a:rPr lang="en-GB" i="1" dirty="0" smtClean="0"/>
              <a:t>definitive</a:t>
            </a:r>
            <a:r>
              <a:rPr lang="en-GB" dirty="0" smtClean="0"/>
              <a:t> conversion! </a:t>
            </a:r>
            <a:br>
              <a:rPr lang="en-GB" dirty="0" smtClean="0"/>
            </a:br>
            <a:r>
              <a:rPr lang="en-GB" sz="2000" i="1" u="sng" dirty="0" smtClean="0">
                <a:solidFill>
                  <a:srgbClr val="FF0000"/>
                </a:solidFill>
              </a:rPr>
              <a:t>(it works just enough for my needs)</a:t>
            </a:r>
          </a:p>
          <a:p>
            <a:pPr>
              <a:spcBef>
                <a:spcPts val="1200"/>
              </a:spcBef>
            </a:pPr>
            <a:r>
              <a:rPr lang="en-GB" dirty="0" smtClean="0"/>
              <a:t>Examples may be daft, but they're short</a:t>
            </a: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130062" y="1916832"/>
            <a:ext cx="3456384" cy="1008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GB" sz="2400" b="1" i="1" dirty="0" smtClean="0">
                <a:solidFill>
                  <a:schemeClr val="accent1"/>
                </a:solidFill>
              </a:rPr>
              <a:t>If not, then this talk might still amuse</a:t>
            </a:r>
            <a:endParaRPr lang="en-GB" sz="2400" b="1" i="1" dirty="0">
              <a:solidFill>
                <a:schemeClr val="accent1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961310" y="3356992"/>
            <a:ext cx="3564396" cy="12897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GB" sz="2200" b="1" i="1" dirty="0" smtClean="0">
                <a:solidFill>
                  <a:schemeClr val="accent1"/>
                </a:solidFill>
              </a:rPr>
              <a:t>As the Americans caution:</a:t>
            </a:r>
          </a:p>
          <a:p>
            <a:pPr marL="0" indent="0" algn="ctr">
              <a:buFont typeface="Arial" pitchFamily="34" charset="0"/>
              <a:buNone/>
            </a:pPr>
            <a:r>
              <a:rPr lang="en-GB" sz="2200" b="1" i="1" dirty="0" smtClean="0">
                <a:solidFill>
                  <a:srgbClr val="FF0000"/>
                </a:solidFill>
              </a:rPr>
              <a:t>your mileage may vary</a:t>
            </a:r>
            <a:endParaRPr lang="en-GB" sz="2200" b="1" i="1" dirty="0">
              <a:solidFill>
                <a:srgbClr val="FF0000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036112" y="4741035"/>
            <a:ext cx="3456384" cy="1008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Trebuchet MS" panose="020B0603020202020204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GB" sz="2400" b="1" i="1" dirty="0" smtClean="0">
                <a:solidFill>
                  <a:schemeClr val="accent1"/>
                </a:solidFill>
              </a:rPr>
              <a:t>I wish to preserve your sanity</a:t>
            </a:r>
            <a:endParaRPr lang="en-GB" sz="2400" b="1" i="1" dirty="0">
              <a:solidFill>
                <a:schemeClr val="accent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995936" y="5258013"/>
            <a:ext cx="1296459" cy="979897"/>
            <a:chOff x="269522" y="571860"/>
            <a:chExt cx="1296459" cy="979897"/>
          </a:xfrm>
        </p:grpSpPr>
        <p:grpSp>
          <p:nvGrpSpPr>
            <p:cNvPr id="7" name="Group 6"/>
            <p:cNvGrpSpPr/>
            <p:nvPr/>
          </p:nvGrpSpPr>
          <p:grpSpPr>
            <a:xfrm>
              <a:off x="323528" y="764704"/>
              <a:ext cx="1242453" cy="787053"/>
              <a:chOff x="323528" y="764704"/>
              <a:chExt cx="1242453" cy="787053"/>
            </a:xfrm>
          </p:grpSpPr>
          <p:pic>
            <p:nvPicPr>
              <p:cNvPr id="2056" name="Picture 8" descr="http://www.contemporarygs.com/cgs/sites/default/files/recycle-logo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35969" y="1184345"/>
                <a:ext cx="530012" cy="35334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54" name="Picture 6" descr="http://vignette1.wikia.nocookie.net/dsfe/images/7/70/Chief_Inspector_brb.png/revision/latest?cb=20140812203928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3528" y="764704"/>
                <a:ext cx="967222" cy="7870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8" name="TextBox 7"/>
            <p:cNvSpPr txBox="1"/>
            <p:nvPr/>
          </p:nvSpPr>
          <p:spPr>
            <a:xfrm>
              <a:off x="269522" y="571860"/>
              <a:ext cx="628698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4400" b="1" dirty="0" smtClean="0">
                  <a:solidFill>
                    <a:srgbClr val="92D050"/>
                  </a:solidFill>
                  <a:latin typeface="Trebuchet MS" panose="020B0603020202020204" pitchFamily="34" charset="0"/>
                  <a:sym typeface="Wingdings"/>
                </a:rPr>
                <a:t></a:t>
              </a:r>
              <a:endParaRPr lang="en-GB" sz="4400" b="1" dirty="0" smtClean="0">
                <a:solidFill>
                  <a:srgbClr val="92D050"/>
                </a:solidFill>
                <a:latin typeface="Trebuchet MS" panose="020B0603020202020204" pitchFamily="34" charset="0"/>
              </a:endParaRPr>
            </a:p>
          </p:txBody>
        </p:sp>
      </p:grp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72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OtHer</a:t>
            </a:r>
            <a:r>
              <a:rPr lang="en-GB" dirty="0" smtClean="0"/>
              <a:t> material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78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problem(s)</a:t>
            </a:r>
            <a:endParaRPr lang="en-GB" dirty="0"/>
          </a:p>
        </p:txBody>
      </p:sp>
      <p:sp>
        <p:nvSpPr>
          <p:cNvPr id="3" name="Folded Corner 2"/>
          <p:cNvSpPr/>
          <p:nvPr/>
        </p:nvSpPr>
        <p:spPr>
          <a:xfrm>
            <a:off x="1259632" y="5098293"/>
            <a:ext cx="1080836" cy="1005453"/>
          </a:xfrm>
          <a:prstGeom prst="foldedCorner">
            <a:avLst/>
          </a:prstGeom>
          <a:solidFill>
            <a:srgbClr val="B2B2B2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&lt;doc.xml&gt;</a:t>
            </a:r>
            <a:endParaRPr lang="en-GB" sz="1400" dirty="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198" y="1268760"/>
            <a:ext cx="5400600" cy="345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" name="Group 23"/>
          <p:cNvGrpSpPr/>
          <p:nvPr/>
        </p:nvGrpSpPr>
        <p:grpSpPr>
          <a:xfrm>
            <a:off x="2411760" y="1700808"/>
            <a:ext cx="6341690" cy="3900212"/>
            <a:chOff x="2411760" y="1700808"/>
            <a:chExt cx="6341690" cy="3900212"/>
          </a:xfrm>
        </p:grpSpPr>
        <p:pic>
          <p:nvPicPr>
            <p:cNvPr id="1028" name="Picture 4" descr="https://2c82f55f6ca8cedccf21-a2c7ef67240d4b62ba3b347bb7632442.ssl.cf2.rackcdn.com/or-adobe-pdf-icon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56376" y="1702372"/>
              <a:ext cx="797074" cy="7970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7" name="Curved Connector 16"/>
            <p:cNvCxnSpPr>
              <a:endCxn id="1028" idx="1"/>
            </p:cNvCxnSpPr>
            <p:nvPr/>
          </p:nvCxnSpPr>
          <p:spPr>
            <a:xfrm flipV="1">
              <a:off x="2411760" y="2100909"/>
              <a:ext cx="5544616" cy="3500111"/>
            </a:xfrm>
            <a:prstGeom prst="curvedConnector3">
              <a:avLst>
                <a:gd name="adj1" fmla="val 67779"/>
              </a:avLst>
            </a:prstGeom>
            <a:ln>
              <a:headEnd type="none" w="med" len="med"/>
              <a:tailEnd type="triangle" w="med" len="med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4" name="Folded Corner 13"/>
            <p:cNvSpPr/>
            <p:nvPr/>
          </p:nvSpPr>
          <p:spPr>
            <a:xfrm>
              <a:off x="6660232" y="1700808"/>
              <a:ext cx="936104" cy="936104"/>
            </a:xfrm>
            <a:prstGeom prst="foldedCorner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>
                  <a:solidFill>
                    <a:schemeClr val="tx1"/>
                  </a:solidFill>
                  <a:latin typeface="Trebuchet MS" panose="020B0603020202020204" pitchFamily="34" charset="0"/>
                </a:rPr>
                <a:t>&lt;doc.fo&gt;</a:t>
              </a:r>
              <a:endParaRPr lang="en-GB" sz="1400" dirty="0">
                <a:solidFill>
                  <a:schemeClr val="tx1"/>
                </a:solidFill>
                <a:latin typeface="Trebuchet MS" panose="020B0603020202020204" pitchFamily="34" charset="0"/>
              </a:endParaRPr>
            </a:p>
          </p:txBody>
        </p:sp>
      </p:grpSp>
      <p:grpSp>
        <p:nvGrpSpPr>
          <p:cNvPr id="1036" name="Group 1035"/>
          <p:cNvGrpSpPr/>
          <p:nvPr/>
        </p:nvGrpSpPr>
        <p:grpSpPr>
          <a:xfrm>
            <a:off x="6496004" y="2837288"/>
            <a:ext cx="1460373" cy="993952"/>
            <a:chOff x="6496004" y="2837288"/>
            <a:chExt cx="1460373" cy="993952"/>
          </a:xfrm>
        </p:grpSpPr>
        <p:sp>
          <p:nvSpPr>
            <p:cNvPr id="1034" name="TextBox 1033"/>
            <p:cNvSpPr txBox="1"/>
            <p:nvPr/>
          </p:nvSpPr>
          <p:spPr>
            <a:xfrm>
              <a:off x="6565803" y="2907910"/>
              <a:ext cx="1390574" cy="923330"/>
            </a:xfrm>
            <a:prstGeom prst="rect">
              <a:avLst/>
            </a:prstGeom>
            <a:ln w="1270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Trebuchet MS" panose="020B0603020202020204" pitchFamily="34" charset="0"/>
                </a:rPr>
                <a:t>XSL-FO doesn’t support CSS</a:t>
              </a:r>
            </a:p>
          </p:txBody>
        </p:sp>
        <p:sp>
          <p:nvSpPr>
            <p:cNvPr id="1035" name="Smiley Face 1034"/>
            <p:cNvSpPr/>
            <p:nvPr/>
          </p:nvSpPr>
          <p:spPr>
            <a:xfrm>
              <a:off x="6496004" y="2837288"/>
              <a:ext cx="328456" cy="319979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37" name="Group 1036"/>
          <p:cNvGrpSpPr/>
          <p:nvPr/>
        </p:nvGrpSpPr>
        <p:grpSpPr>
          <a:xfrm>
            <a:off x="6012160" y="5437334"/>
            <a:ext cx="2349050" cy="683503"/>
            <a:chOff x="6012160" y="5437334"/>
            <a:chExt cx="2349050" cy="683503"/>
          </a:xfrm>
        </p:grpSpPr>
        <p:sp>
          <p:nvSpPr>
            <p:cNvPr id="44" name="TextBox 43"/>
            <p:cNvSpPr txBox="1"/>
            <p:nvPr/>
          </p:nvSpPr>
          <p:spPr>
            <a:xfrm>
              <a:off x="6056953" y="5474506"/>
              <a:ext cx="2304257" cy="646331"/>
            </a:xfrm>
            <a:prstGeom prst="rect">
              <a:avLst/>
            </a:prstGeom>
            <a:ln w="952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Trebuchet MS" panose="020B0603020202020204" pitchFamily="34" charset="0"/>
                </a:rPr>
                <a:t>Styling may be</a:t>
              </a:r>
              <a:br>
                <a:rPr lang="en-GB" dirty="0" smtClean="0">
                  <a:latin typeface="Trebuchet MS" panose="020B0603020202020204" pitchFamily="34" charset="0"/>
                </a:rPr>
              </a:br>
              <a:r>
                <a:rPr lang="en-GB" i="1" dirty="0" smtClean="0">
                  <a:latin typeface="Trebuchet MS" panose="020B0603020202020204" pitchFamily="34" charset="0"/>
                </a:rPr>
                <a:t>altered </a:t>
              </a:r>
              <a:r>
                <a:rPr lang="en-GB" dirty="0" smtClean="0">
                  <a:latin typeface="Trebuchet MS" panose="020B0603020202020204" pitchFamily="34" charset="0"/>
                </a:rPr>
                <a:t>downstream</a:t>
              </a:r>
            </a:p>
          </p:txBody>
        </p:sp>
        <p:sp>
          <p:nvSpPr>
            <p:cNvPr id="46" name="Smiley Face 45"/>
            <p:cNvSpPr/>
            <p:nvPr/>
          </p:nvSpPr>
          <p:spPr>
            <a:xfrm>
              <a:off x="6012160" y="5437334"/>
              <a:ext cx="342664" cy="318649"/>
            </a:xfrm>
            <a:prstGeom prst="smileyFace">
              <a:avLst>
                <a:gd name="adj" fmla="val -4653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2323154" y="4077072"/>
            <a:ext cx="5415828" cy="1523948"/>
            <a:chOff x="2323154" y="4077072"/>
            <a:chExt cx="5415828" cy="1523948"/>
          </a:xfrm>
        </p:grpSpPr>
        <p:grpSp>
          <p:nvGrpSpPr>
            <p:cNvPr id="4" name="Group 3"/>
            <p:cNvGrpSpPr/>
            <p:nvPr/>
          </p:nvGrpSpPr>
          <p:grpSpPr>
            <a:xfrm>
              <a:off x="6228184" y="4077072"/>
              <a:ext cx="1510798" cy="1224136"/>
              <a:chOff x="6228184" y="4077072"/>
              <a:chExt cx="1510798" cy="1224136"/>
            </a:xfrm>
          </p:grpSpPr>
          <p:sp>
            <p:nvSpPr>
              <p:cNvPr id="16" name="Folded Corner 15"/>
              <p:cNvSpPr/>
              <p:nvPr/>
            </p:nvSpPr>
            <p:spPr>
              <a:xfrm>
                <a:off x="6517585" y="4077072"/>
                <a:ext cx="1221397" cy="1224136"/>
              </a:xfrm>
              <a:prstGeom prst="foldedCorner">
                <a:avLst/>
              </a:prstGeom>
              <a:solidFill>
                <a:srgbClr val="B2B2B2"/>
              </a:solidFill>
              <a:ln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en-GB" sz="1400" dirty="0" smtClean="0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&lt;DOC.xml&gt;</a:t>
                </a:r>
                <a:endParaRPr lang="en-GB" sz="1400" dirty="0">
                  <a:solidFill>
                    <a:schemeClr val="tx1"/>
                  </a:solidFill>
                  <a:latin typeface="Trebuchet MS" panose="020B0603020202020204" pitchFamily="34" charset="0"/>
                </a:endParaRPr>
              </a:p>
            </p:txBody>
          </p:sp>
          <p:sp>
            <p:nvSpPr>
              <p:cNvPr id="26" name="Folded Corner 25"/>
              <p:cNvSpPr/>
              <p:nvPr/>
            </p:nvSpPr>
            <p:spPr>
              <a:xfrm>
                <a:off x="6228184" y="4783701"/>
                <a:ext cx="720080" cy="367275"/>
              </a:xfrm>
              <a:prstGeom prst="foldedCorner">
                <a:avLst/>
              </a:prstGeom>
              <a:ln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dirty="0" smtClean="0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my.css</a:t>
                </a:r>
                <a:endParaRPr lang="en-GB" sz="1400" dirty="0">
                  <a:solidFill>
                    <a:schemeClr val="tx1"/>
                  </a:solidFill>
                  <a:latin typeface="Trebuchet MS" panose="020B0603020202020204" pitchFamily="34" charset="0"/>
                </a:endParaRPr>
              </a:p>
            </p:txBody>
          </p:sp>
          <p:sp>
            <p:nvSpPr>
              <p:cNvPr id="15" name="Folded Corner 14"/>
              <p:cNvSpPr/>
              <p:nvPr/>
            </p:nvSpPr>
            <p:spPr>
              <a:xfrm>
                <a:off x="6678234" y="4549202"/>
                <a:ext cx="900100" cy="303459"/>
              </a:xfrm>
              <a:prstGeom prst="foldedCorner">
                <a:avLst/>
              </a:prstGeom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 smtClean="0">
                    <a:solidFill>
                      <a:schemeClr val="bg1"/>
                    </a:solidFill>
                    <a:latin typeface="Trebuchet MS" panose="020B0603020202020204" pitchFamily="34" charset="0"/>
                  </a:rPr>
                  <a:t>&lt;</a:t>
                </a:r>
                <a:r>
                  <a:rPr lang="en-GB" sz="1100" dirty="0" err="1" smtClean="0">
                    <a:solidFill>
                      <a:schemeClr val="bg1"/>
                    </a:solidFill>
                    <a:latin typeface="Trebuchet MS" panose="020B0603020202020204" pitchFamily="34" charset="0"/>
                  </a:rPr>
                  <a:t>doc.svg</a:t>
                </a:r>
                <a:r>
                  <a:rPr lang="en-GB" sz="1100" dirty="0" smtClean="0">
                    <a:solidFill>
                      <a:schemeClr val="bg1"/>
                    </a:solidFill>
                    <a:latin typeface="Trebuchet MS" panose="020B0603020202020204" pitchFamily="34" charset="0"/>
                  </a:rPr>
                  <a:t>&gt;</a:t>
                </a:r>
                <a:endParaRPr lang="en-GB" sz="1100" dirty="0">
                  <a:solidFill>
                    <a:schemeClr val="bg1"/>
                  </a:solidFill>
                  <a:latin typeface="Trebuchet MS" panose="020B0603020202020204" pitchFamily="34" charset="0"/>
                </a:endParaRPr>
              </a:p>
            </p:txBody>
          </p:sp>
        </p:grpSp>
        <p:cxnSp>
          <p:nvCxnSpPr>
            <p:cNvPr id="21" name="Curved Connector 20"/>
            <p:cNvCxnSpPr>
              <a:endCxn id="15" idx="1"/>
            </p:cNvCxnSpPr>
            <p:nvPr/>
          </p:nvCxnSpPr>
          <p:spPr>
            <a:xfrm flipV="1">
              <a:off x="2323154" y="4700932"/>
              <a:ext cx="4355080" cy="900088"/>
            </a:xfrm>
            <a:prstGeom prst="curvedConnector3">
              <a:avLst>
                <a:gd name="adj1" fmla="val 75211"/>
              </a:avLst>
            </a:prstGeom>
            <a:ln>
              <a:headEnd type="none" w="med" len="med"/>
              <a:tailEnd type="triangle" w="med" len="med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1031" name="Group 1030"/>
          <p:cNvGrpSpPr/>
          <p:nvPr/>
        </p:nvGrpSpPr>
        <p:grpSpPr>
          <a:xfrm>
            <a:off x="2340468" y="1916832"/>
            <a:ext cx="3095628" cy="4029789"/>
            <a:chOff x="2340468" y="1916832"/>
            <a:chExt cx="3095628" cy="4029789"/>
          </a:xfrm>
        </p:grpSpPr>
        <p:cxnSp>
          <p:nvCxnSpPr>
            <p:cNvPr id="11" name="Curved Connector 10"/>
            <p:cNvCxnSpPr>
              <a:stCxn id="3" idx="3"/>
            </p:cNvCxnSpPr>
            <p:nvPr/>
          </p:nvCxnSpPr>
          <p:spPr>
            <a:xfrm flipV="1">
              <a:off x="2340468" y="4149080"/>
              <a:ext cx="719364" cy="1451940"/>
            </a:xfrm>
            <a:prstGeom prst="curvedConnector2">
              <a:avLst/>
            </a:prstGeom>
            <a:ln>
              <a:solidFill>
                <a:srgbClr val="0070C0"/>
              </a:solidFill>
              <a:headEnd type="none" w="med" len="med"/>
              <a:tailEnd type="triangle" w="med" len="med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5" name="Folded Corner 4"/>
            <p:cNvSpPr/>
            <p:nvPr/>
          </p:nvSpPr>
          <p:spPr>
            <a:xfrm>
              <a:off x="2700150" y="4941168"/>
              <a:ext cx="1080836" cy="1005453"/>
            </a:xfrm>
            <a:prstGeom prst="foldedCorner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balisage-author.css</a:t>
              </a:r>
              <a:endParaRPr lang="en-GB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635896" y="1916832"/>
              <a:ext cx="1800200" cy="2592288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24" name="Straight Connector 1023"/>
            <p:cNvCxnSpPr/>
            <p:nvPr/>
          </p:nvCxnSpPr>
          <p:spPr>
            <a:xfrm flipH="1">
              <a:off x="2700150" y="1916832"/>
              <a:ext cx="935746" cy="3024336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H="1">
              <a:off x="3780986" y="4509120"/>
              <a:ext cx="1655110" cy="1296144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6942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ounded Rectangle 1028"/>
          <p:cNvSpPr/>
          <p:nvPr/>
        </p:nvSpPr>
        <p:spPr>
          <a:xfrm>
            <a:off x="899592" y="4077072"/>
            <a:ext cx="4968552" cy="2160240"/>
          </a:xfrm>
          <a:prstGeom prst="roundRect">
            <a:avLst/>
          </a:prstGeom>
          <a:solidFill>
            <a:srgbClr val="FFB3B3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r>
              <a:rPr lang="en-GB" dirty="0" smtClean="0">
                <a:solidFill>
                  <a:schemeClr val="tx1"/>
                </a:solidFill>
              </a:rPr>
              <a:t>XSLT Environment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question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5</a:t>
            </a:fld>
            <a:endParaRPr lang="en-GB"/>
          </a:p>
        </p:txBody>
      </p:sp>
      <p:sp>
        <p:nvSpPr>
          <p:cNvPr id="3" name="Folded Corner 2"/>
          <p:cNvSpPr/>
          <p:nvPr/>
        </p:nvSpPr>
        <p:spPr>
          <a:xfrm>
            <a:off x="1259632" y="5105179"/>
            <a:ext cx="1080836" cy="1005453"/>
          </a:xfrm>
          <a:prstGeom prst="foldedCorner">
            <a:avLst/>
          </a:prstGeom>
          <a:solidFill>
            <a:srgbClr val="B2B2B2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  <a:latin typeface="Trebuchet MS" panose="020B0603020202020204" pitchFamily="34" charset="0"/>
              </a:rPr>
              <a:t>&lt;doc.xml&gt;</a:t>
            </a:r>
            <a:endParaRPr lang="en-GB" sz="1400" dirty="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198" y="1333531"/>
            <a:ext cx="3932746" cy="2517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" name="Group 23"/>
          <p:cNvGrpSpPr/>
          <p:nvPr/>
        </p:nvGrpSpPr>
        <p:grpSpPr>
          <a:xfrm>
            <a:off x="5170959" y="1700808"/>
            <a:ext cx="3582491" cy="3902736"/>
            <a:chOff x="5170959" y="1700808"/>
            <a:chExt cx="3582491" cy="3902736"/>
          </a:xfrm>
        </p:grpSpPr>
        <p:pic>
          <p:nvPicPr>
            <p:cNvPr id="1028" name="Picture 4" descr="https://2c82f55f6ca8cedccf21-a2c7ef67240d4b62ba3b347bb7632442.ssl.cf2.rackcdn.com/or-adobe-pdf-icon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56376" y="1702372"/>
              <a:ext cx="797074" cy="7970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7" name="Curved Connector 16"/>
            <p:cNvCxnSpPr>
              <a:stCxn id="33" idx="3"/>
              <a:endCxn id="1028" idx="1"/>
            </p:cNvCxnSpPr>
            <p:nvPr/>
          </p:nvCxnSpPr>
          <p:spPr>
            <a:xfrm flipV="1">
              <a:off x="5170959" y="2100909"/>
              <a:ext cx="2785417" cy="3502635"/>
            </a:xfrm>
            <a:prstGeom prst="curvedConnector3">
              <a:avLst>
                <a:gd name="adj1" fmla="val 50000"/>
              </a:avLst>
            </a:prstGeom>
            <a:ln>
              <a:headEnd type="none" w="med" len="med"/>
              <a:tailEnd type="triangle" w="med" len="med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4" name="Folded Corner 13"/>
            <p:cNvSpPr/>
            <p:nvPr/>
          </p:nvSpPr>
          <p:spPr>
            <a:xfrm>
              <a:off x="6660232" y="1700808"/>
              <a:ext cx="936104" cy="936104"/>
            </a:xfrm>
            <a:prstGeom prst="foldedCorner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>
                  <a:solidFill>
                    <a:schemeClr val="tx1"/>
                  </a:solidFill>
                  <a:latin typeface="Trebuchet MS" panose="020B0603020202020204" pitchFamily="34" charset="0"/>
                </a:rPr>
                <a:t>&lt;doc.fo&gt;</a:t>
              </a:r>
              <a:endParaRPr lang="en-GB" sz="1400" dirty="0">
                <a:solidFill>
                  <a:schemeClr val="tx1"/>
                </a:solidFill>
                <a:latin typeface="Trebuchet MS" panose="020B0603020202020204" pitchFamily="34" charset="0"/>
              </a:endParaRPr>
            </a:p>
          </p:txBody>
        </p:sp>
      </p:grpSp>
      <p:grpSp>
        <p:nvGrpSpPr>
          <p:cNvPr id="1036" name="Group 1035"/>
          <p:cNvGrpSpPr/>
          <p:nvPr/>
        </p:nvGrpSpPr>
        <p:grpSpPr>
          <a:xfrm>
            <a:off x="6496004" y="2837288"/>
            <a:ext cx="1460372" cy="980147"/>
            <a:chOff x="6496004" y="2837288"/>
            <a:chExt cx="1460372" cy="980147"/>
          </a:xfrm>
        </p:grpSpPr>
        <p:sp>
          <p:nvSpPr>
            <p:cNvPr id="1034" name="TextBox 1033"/>
            <p:cNvSpPr txBox="1"/>
            <p:nvPr/>
          </p:nvSpPr>
          <p:spPr>
            <a:xfrm>
              <a:off x="6783197" y="2894105"/>
              <a:ext cx="1173179" cy="923330"/>
            </a:xfrm>
            <a:prstGeom prst="rect">
              <a:avLst/>
            </a:prstGeom>
            <a:ln w="1270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Trebuchet MS" panose="020B0603020202020204" pitchFamily="34" charset="0"/>
                </a:rPr>
                <a:t>XSL-FO doesn’t need CSS</a:t>
              </a:r>
            </a:p>
          </p:txBody>
        </p:sp>
        <p:sp>
          <p:nvSpPr>
            <p:cNvPr id="1035" name="Smiley Face 1034"/>
            <p:cNvSpPr/>
            <p:nvPr/>
          </p:nvSpPr>
          <p:spPr>
            <a:xfrm>
              <a:off x="6496004" y="2837288"/>
              <a:ext cx="328456" cy="319979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37" name="Group 1036"/>
          <p:cNvGrpSpPr/>
          <p:nvPr/>
        </p:nvGrpSpPr>
        <p:grpSpPr>
          <a:xfrm>
            <a:off x="6012160" y="5437334"/>
            <a:ext cx="2349050" cy="683503"/>
            <a:chOff x="6012160" y="5437334"/>
            <a:chExt cx="2349050" cy="683503"/>
          </a:xfrm>
        </p:grpSpPr>
        <p:sp>
          <p:nvSpPr>
            <p:cNvPr id="44" name="TextBox 43"/>
            <p:cNvSpPr txBox="1"/>
            <p:nvPr/>
          </p:nvSpPr>
          <p:spPr>
            <a:xfrm>
              <a:off x="6056953" y="5474506"/>
              <a:ext cx="2304257" cy="646331"/>
            </a:xfrm>
            <a:prstGeom prst="rect">
              <a:avLst/>
            </a:prstGeom>
            <a:ln w="952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Trebuchet MS" panose="020B0603020202020204" pitchFamily="34" charset="0"/>
                </a:rPr>
                <a:t>Styling can't be</a:t>
              </a:r>
              <a:br>
                <a:rPr lang="en-GB" dirty="0" smtClean="0">
                  <a:latin typeface="Trebuchet MS" panose="020B0603020202020204" pitchFamily="34" charset="0"/>
                </a:rPr>
              </a:br>
              <a:r>
                <a:rPr lang="en-GB" i="1" dirty="0" smtClean="0">
                  <a:latin typeface="Trebuchet MS" panose="020B0603020202020204" pitchFamily="34" charset="0"/>
                </a:rPr>
                <a:t>altered </a:t>
              </a:r>
              <a:r>
                <a:rPr lang="en-GB" dirty="0" smtClean="0">
                  <a:latin typeface="Trebuchet MS" panose="020B0603020202020204" pitchFamily="34" charset="0"/>
                </a:rPr>
                <a:t>downstream</a:t>
              </a:r>
            </a:p>
          </p:txBody>
        </p:sp>
        <p:sp>
          <p:nvSpPr>
            <p:cNvPr id="46" name="Smiley Face 45"/>
            <p:cNvSpPr/>
            <p:nvPr/>
          </p:nvSpPr>
          <p:spPr>
            <a:xfrm>
              <a:off x="6012160" y="5437334"/>
              <a:ext cx="342664" cy="318649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170959" y="4077072"/>
            <a:ext cx="2568023" cy="1526472"/>
            <a:chOff x="5170959" y="4077072"/>
            <a:chExt cx="2568023" cy="1526472"/>
          </a:xfrm>
        </p:grpSpPr>
        <p:grpSp>
          <p:nvGrpSpPr>
            <p:cNvPr id="4" name="Group 3"/>
            <p:cNvGrpSpPr/>
            <p:nvPr/>
          </p:nvGrpSpPr>
          <p:grpSpPr>
            <a:xfrm>
              <a:off x="6517585" y="4077072"/>
              <a:ext cx="1221397" cy="1224136"/>
              <a:chOff x="6517585" y="4077072"/>
              <a:chExt cx="1221397" cy="1224136"/>
            </a:xfrm>
          </p:grpSpPr>
          <p:sp>
            <p:nvSpPr>
              <p:cNvPr id="16" name="Folded Corner 15"/>
              <p:cNvSpPr/>
              <p:nvPr/>
            </p:nvSpPr>
            <p:spPr>
              <a:xfrm>
                <a:off x="6517585" y="4077072"/>
                <a:ext cx="1221397" cy="1224136"/>
              </a:xfrm>
              <a:prstGeom prst="foldedCorner">
                <a:avLst/>
              </a:prstGeom>
              <a:solidFill>
                <a:srgbClr val="B2B2B2"/>
              </a:solidFill>
              <a:ln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en-GB" sz="1400" dirty="0" smtClean="0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&lt;DOC'.xml&gt;</a:t>
                </a:r>
                <a:endParaRPr lang="en-GB" sz="1400" dirty="0">
                  <a:solidFill>
                    <a:schemeClr val="tx1"/>
                  </a:solidFill>
                  <a:latin typeface="Trebuchet MS" panose="020B0603020202020204" pitchFamily="34" charset="0"/>
                </a:endParaRPr>
              </a:p>
            </p:txBody>
          </p:sp>
          <p:sp>
            <p:nvSpPr>
              <p:cNvPr id="15" name="Folded Corner 14"/>
              <p:cNvSpPr/>
              <p:nvPr/>
            </p:nvSpPr>
            <p:spPr>
              <a:xfrm>
                <a:off x="6678234" y="4437112"/>
                <a:ext cx="900100" cy="576064"/>
              </a:xfrm>
              <a:prstGeom prst="foldedCorner">
                <a:avLst/>
              </a:prstGeom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en-GB" sz="1100" dirty="0" smtClean="0">
                    <a:solidFill>
                      <a:schemeClr val="bg1"/>
                    </a:solidFill>
                    <a:latin typeface="Trebuchet MS" panose="020B0603020202020204" pitchFamily="34" charset="0"/>
                  </a:rPr>
                  <a:t>&lt;doc'.</a:t>
                </a:r>
                <a:r>
                  <a:rPr lang="en-GB" sz="1100" dirty="0" err="1" smtClean="0">
                    <a:solidFill>
                      <a:schemeClr val="bg1"/>
                    </a:solidFill>
                    <a:latin typeface="Trebuchet MS" panose="020B0603020202020204" pitchFamily="34" charset="0"/>
                  </a:rPr>
                  <a:t>svg</a:t>
                </a:r>
                <a:r>
                  <a:rPr lang="en-GB" sz="1100" dirty="0" smtClean="0">
                    <a:solidFill>
                      <a:schemeClr val="bg1"/>
                    </a:solidFill>
                    <a:latin typeface="Trebuchet MS" panose="020B0603020202020204" pitchFamily="34" charset="0"/>
                  </a:rPr>
                  <a:t>&gt;</a:t>
                </a:r>
                <a:endParaRPr lang="en-GB" sz="1100" dirty="0">
                  <a:solidFill>
                    <a:schemeClr val="bg1"/>
                  </a:solidFill>
                  <a:latin typeface="Trebuchet MS" panose="020B0603020202020204" pitchFamily="34" charset="0"/>
                </a:endParaRPr>
              </a:p>
            </p:txBody>
          </p:sp>
          <p:sp>
            <p:nvSpPr>
              <p:cNvPr id="26" name="Folded Corner 25"/>
              <p:cNvSpPr/>
              <p:nvPr/>
            </p:nvSpPr>
            <p:spPr>
              <a:xfrm>
                <a:off x="6768244" y="4742011"/>
                <a:ext cx="720080" cy="229475"/>
              </a:xfrm>
              <a:prstGeom prst="foldedCorner">
                <a:avLst/>
              </a:prstGeom>
              <a:ln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 err="1" smtClean="0">
                    <a:solidFill>
                      <a:schemeClr val="tx1"/>
                    </a:solidFill>
                    <a:latin typeface="Trebuchet MS" panose="020B0603020202020204" pitchFamily="34" charset="0"/>
                  </a:rPr>
                  <a:t>my.style</a:t>
                </a:r>
                <a:endParaRPr lang="en-GB" sz="1100" dirty="0">
                  <a:solidFill>
                    <a:schemeClr val="tx1"/>
                  </a:solidFill>
                  <a:latin typeface="Trebuchet MS" panose="020B0603020202020204" pitchFamily="34" charset="0"/>
                </a:endParaRPr>
              </a:p>
            </p:txBody>
          </p:sp>
        </p:grpSp>
        <p:cxnSp>
          <p:nvCxnSpPr>
            <p:cNvPr id="21" name="Curved Connector 20"/>
            <p:cNvCxnSpPr>
              <a:stCxn id="33" idx="3"/>
              <a:endCxn id="15" idx="1"/>
            </p:cNvCxnSpPr>
            <p:nvPr/>
          </p:nvCxnSpPr>
          <p:spPr>
            <a:xfrm flipV="1">
              <a:off x="5170959" y="4725144"/>
              <a:ext cx="1507275" cy="878400"/>
            </a:xfrm>
            <a:prstGeom prst="curvedConnector3">
              <a:avLst>
                <a:gd name="adj1" fmla="val 50000"/>
              </a:avLst>
            </a:prstGeom>
            <a:ln>
              <a:headEnd type="none" w="med" len="med"/>
              <a:tailEnd type="triangle" w="med" len="med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1031" name="Group 1030"/>
          <p:cNvGrpSpPr/>
          <p:nvPr/>
        </p:nvGrpSpPr>
        <p:grpSpPr>
          <a:xfrm>
            <a:off x="1763688" y="1861123"/>
            <a:ext cx="2232248" cy="3244056"/>
            <a:chOff x="1763688" y="1861123"/>
            <a:chExt cx="2232248" cy="3244056"/>
          </a:xfrm>
        </p:grpSpPr>
        <p:cxnSp>
          <p:nvCxnSpPr>
            <p:cNvPr id="11" name="Curved Connector 10"/>
            <p:cNvCxnSpPr>
              <a:stCxn id="3" idx="0"/>
            </p:cNvCxnSpPr>
            <p:nvPr/>
          </p:nvCxnSpPr>
          <p:spPr>
            <a:xfrm rot="5400000" flipH="1" flipV="1">
              <a:off x="1169180" y="4007331"/>
              <a:ext cx="1728718" cy="466978"/>
            </a:xfrm>
            <a:prstGeom prst="curvedConnector3">
              <a:avLst>
                <a:gd name="adj1" fmla="val 50000"/>
              </a:avLst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5" name="Folded Corner 4"/>
            <p:cNvSpPr/>
            <p:nvPr/>
          </p:nvSpPr>
          <p:spPr>
            <a:xfrm>
              <a:off x="1763688" y="3961885"/>
              <a:ext cx="1080836" cy="691251"/>
            </a:xfrm>
            <a:prstGeom prst="foldedCorner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balisage-author.css</a:t>
              </a:r>
              <a:endParaRPr lang="en-GB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627784" y="1861123"/>
              <a:ext cx="1368152" cy="1855909"/>
            </a:xfrm>
            <a:prstGeom prst="rect">
              <a:avLst/>
            </a:prstGeom>
            <a:noFill/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bg1"/>
                </a:solidFill>
              </a:endParaRPr>
            </a:p>
          </p:txBody>
        </p:sp>
        <p:cxnSp>
          <p:nvCxnSpPr>
            <p:cNvPr id="1024" name="Straight Connector 1023"/>
            <p:cNvCxnSpPr/>
            <p:nvPr/>
          </p:nvCxnSpPr>
          <p:spPr>
            <a:xfrm flipH="1">
              <a:off x="1763688" y="1873653"/>
              <a:ext cx="864096" cy="20882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H="1">
              <a:off x="2771800" y="3717032"/>
              <a:ext cx="1224136" cy="9361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63" name="Group 62"/>
          <p:cNvGrpSpPr/>
          <p:nvPr/>
        </p:nvGrpSpPr>
        <p:grpSpPr>
          <a:xfrm>
            <a:off x="4090123" y="5100817"/>
            <a:ext cx="1080836" cy="1005453"/>
            <a:chOff x="4090123" y="5093931"/>
            <a:chExt cx="1080836" cy="1005453"/>
          </a:xfrm>
          <a:solidFill>
            <a:srgbClr val="B2B2B2"/>
          </a:solidFill>
        </p:grpSpPr>
        <p:sp>
          <p:nvSpPr>
            <p:cNvPr id="33" name="Folded Corner 32"/>
            <p:cNvSpPr/>
            <p:nvPr/>
          </p:nvSpPr>
          <p:spPr>
            <a:xfrm>
              <a:off x="4090123" y="5093931"/>
              <a:ext cx="1080836" cy="1005453"/>
            </a:xfrm>
            <a:prstGeom prst="foldedCorner">
              <a:avLst/>
            </a:prstGeom>
            <a:grpFill/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>
                  <a:solidFill>
                    <a:schemeClr val="tx1"/>
                  </a:solidFill>
                  <a:latin typeface="Trebuchet MS" panose="020B0603020202020204" pitchFamily="34" charset="0"/>
                </a:rPr>
                <a:t>&lt;doc'.xml&gt;</a:t>
              </a:r>
              <a:endParaRPr lang="en-GB" sz="1400" dirty="0">
                <a:solidFill>
                  <a:schemeClr val="tx1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34" name="Folded Corner 33"/>
            <p:cNvSpPr/>
            <p:nvPr/>
          </p:nvSpPr>
          <p:spPr>
            <a:xfrm>
              <a:off x="4162489" y="5664758"/>
              <a:ext cx="936104" cy="356529"/>
            </a:xfrm>
            <a:prstGeom prst="foldedCorner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balisage-</a:t>
              </a:r>
              <a:r>
                <a:rPr lang="en-GB" sz="1050" dirty="0" err="1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author.style</a:t>
              </a:r>
              <a:endParaRPr lang="en-GB" sz="105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</p:txBody>
        </p:sp>
      </p:grpSp>
      <p:sp>
        <p:nvSpPr>
          <p:cNvPr id="37" name="Oval 36"/>
          <p:cNvSpPr/>
          <p:nvPr/>
        </p:nvSpPr>
        <p:spPr>
          <a:xfrm>
            <a:off x="2901543" y="5277341"/>
            <a:ext cx="647356" cy="647356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latin typeface="Trebuchet MS" panose="020B0603020202020204" pitchFamily="34" charset="0"/>
              </a:rPr>
              <a:t>X</a:t>
            </a:r>
            <a:endParaRPr lang="en-GB" sz="3200" b="1" dirty="0">
              <a:latin typeface="Trebuchet MS" panose="020B0603020202020204" pitchFamily="34" charset="0"/>
            </a:endParaRPr>
          </a:p>
        </p:txBody>
      </p:sp>
      <p:cxnSp>
        <p:nvCxnSpPr>
          <p:cNvPr id="39" name="Curved Connector 38"/>
          <p:cNvCxnSpPr>
            <a:stCxn id="3" idx="3"/>
            <a:endCxn id="37" idx="2"/>
          </p:cNvCxnSpPr>
          <p:nvPr/>
        </p:nvCxnSpPr>
        <p:spPr>
          <a:xfrm flipV="1">
            <a:off x="2340468" y="5601019"/>
            <a:ext cx="561075" cy="6887"/>
          </a:xfrm>
          <a:prstGeom prst="curvedConnector3">
            <a:avLst/>
          </a:prstGeom>
          <a:ln w="57150">
            <a:headEnd type="none" w="med" len="med"/>
            <a:tailEnd type="triangle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1" name="Curved Connector 50"/>
          <p:cNvCxnSpPr>
            <a:stCxn id="5" idx="2"/>
            <a:endCxn id="37" idx="0"/>
          </p:cNvCxnSpPr>
          <p:nvPr/>
        </p:nvCxnSpPr>
        <p:spPr>
          <a:xfrm rot="16200000" flipH="1">
            <a:off x="2452561" y="4504680"/>
            <a:ext cx="624205" cy="921115"/>
          </a:xfrm>
          <a:prstGeom prst="curvedConnector3">
            <a:avLst/>
          </a:prstGeom>
          <a:ln w="57150">
            <a:headEnd type="none" w="med" len="med"/>
            <a:tailEnd type="triangle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2" name="Curved Connector 51"/>
          <p:cNvCxnSpPr>
            <a:stCxn id="37" idx="6"/>
            <a:endCxn id="33" idx="1"/>
          </p:cNvCxnSpPr>
          <p:nvPr/>
        </p:nvCxnSpPr>
        <p:spPr>
          <a:xfrm>
            <a:off x="3548899" y="5601019"/>
            <a:ext cx="541224" cy="2525"/>
          </a:xfrm>
          <a:prstGeom prst="curvedConnector3">
            <a:avLst/>
          </a:prstGeom>
          <a:ln w="57150">
            <a:headEnd type="none" w="med" len="med"/>
            <a:tailEnd type="triangle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027" name="TextBox 1026"/>
          <p:cNvSpPr txBox="1"/>
          <p:nvPr/>
        </p:nvSpPr>
        <p:spPr>
          <a:xfrm>
            <a:off x="3241928" y="4509120"/>
            <a:ext cx="52129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0" b="1" dirty="0" smtClean="0">
                <a:latin typeface="Trebuchet MS" panose="020B0603020202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8243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Assumptions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827584" y="1412776"/>
            <a:ext cx="1498393" cy="1176930"/>
            <a:chOff x="121279" y="2684835"/>
            <a:chExt cx="1570401" cy="1206230"/>
          </a:xfrm>
        </p:grpSpPr>
        <p:pic>
          <p:nvPicPr>
            <p:cNvPr id="5" name="Picture 4" descr="C:\Users\jwl\SaxonDev\papers\john\Balisage2015\images\new-folder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808" b="6382"/>
            <a:stretch/>
          </p:blipFill>
          <p:spPr bwMode="auto">
            <a:xfrm>
              <a:off x="121279" y="2684835"/>
              <a:ext cx="1570401" cy="1206230"/>
            </a:xfrm>
            <a:prstGeom prst="rect">
              <a:avLst/>
            </a:prstGeom>
            <a:solidFill>
              <a:srgbClr val="FFFFFF"/>
            </a:solidFill>
            <a:extLst/>
          </p:spPr>
        </p:pic>
        <p:sp>
          <p:nvSpPr>
            <p:cNvPr id="6" name="TextBox 5"/>
            <p:cNvSpPr txBox="1"/>
            <p:nvPr/>
          </p:nvSpPr>
          <p:spPr>
            <a:xfrm>
              <a:off x="301129" y="2984602"/>
              <a:ext cx="11745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i="1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style.css</a:t>
              </a: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907704" y="1481710"/>
            <a:ext cx="84991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b="1" dirty="0" smtClean="0">
                <a:solidFill>
                  <a:srgbClr val="92D050"/>
                </a:solidFill>
                <a:latin typeface="Trebuchet MS" panose="020B0603020202020204" pitchFamily="34" charset="0"/>
                <a:sym typeface="Wingdings"/>
              </a:rPr>
              <a:t></a:t>
            </a:r>
            <a:endParaRPr lang="en-GB" sz="6600" b="1" dirty="0" smtClean="0">
              <a:solidFill>
                <a:srgbClr val="92D050"/>
              </a:solidFill>
              <a:latin typeface="Trebuchet MS" panose="020B0603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59832" y="1477752"/>
            <a:ext cx="39549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80975" indent="-180975"/>
            <a:r>
              <a:rPr lang="en-GB" sz="2400" dirty="0" smtClean="0">
                <a:latin typeface="Trebuchet MS" panose="020B0603020202020204" pitchFamily="34" charset="0"/>
              </a:rPr>
              <a:t>The CSS is: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Trebuchet MS" panose="020B0603020202020204" pitchFamily="34" charset="0"/>
              </a:rPr>
              <a:t>well-formed; correct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Trebuchet MS" panose="020B0603020202020204" pitchFamily="34" charset="0"/>
              </a:rPr>
              <a:t>not 'pushing the envelope'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59832" y="2768951"/>
            <a:ext cx="58326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266700"/>
            <a:r>
              <a:rPr lang="en-GB" sz="2400" dirty="0" smtClean="0">
                <a:latin typeface="Trebuchet MS" panose="020B0603020202020204" pitchFamily="34" charset="0"/>
              </a:rPr>
              <a:t>The developer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Trebuchet MS" panose="020B0603020202020204" pitchFamily="34" charset="0"/>
              </a:rPr>
              <a:t>is a "</a:t>
            </a:r>
            <a:r>
              <a:rPr lang="en-GB" sz="2400" i="1" dirty="0" smtClean="0">
                <a:latin typeface="Trebuchet MS" panose="020B0603020202020204" pitchFamily="34" charset="0"/>
              </a:rPr>
              <a:t>skilled practitioner in the art"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Trebuchet MS" panose="020B0603020202020204" pitchFamily="34" charset="0"/>
              </a:rPr>
              <a:t>recognises transformation shortcomings</a:t>
            </a:r>
            <a:endParaRPr lang="en-GB" sz="2400" i="1" dirty="0" smtClean="0">
              <a:latin typeface="Trebuchet MS" panose="020B0603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59832" y="4195499"/>
            <a:ext cx="51736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Trebuchet MS" panose="020B0603020202020204" pitchFamily="34" charset="0"/>
              </a:rPr>
              <a:t>This works with </a:t>
            </a:r>
            <a:r>
              <a:rPr lang="en-GB" sz="2400" i="1" dirty="0" smtClean="0">
                <a:latin typeface="Trebuchet MS" panose="020B0603020202020204" pitchFamily="34" charset="0"/>
              </a:rPr>
              <a:t>parts</a:t>
            </a:r>
            <a:r>
              <a:rPr lang="en-GB" sz="2400" dirty="0" smtClean="0">
                <a:latin typeface="Trebuchet MS" panose="020B0603020202020204" pitchFamily="34" charset="0"/>
              </a:rPr>
              <a:t> of CSS1/2 ???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Trebuchet MS" panose="020B0603020202020204" pitchFamily="34" charset="0"/>
              </a:rPr>
              <a:t>CSS seems </a:t>
            </a:r>
            <a:r>
              <a:rPr lang="en-GB" sz="2400" i="1" dirty="0" smtClean="0">
                <a:latin typeface="Trebuchet MS" panose="020B0603020202020204" pitchFamily="34" charset="0"/>
              </a:rPr>
              <a:t>always</a:t>
            </a:r>
            <a:r>
              <a:rPr lang="en-GB" sz="2400" dirty="0" smtClean="0">
                <a:latin typeface="Trebuchet MS" panose="020B0603020202020204" pitchFamily="34" charset="0"/>
              </a:rPr>
              <a:t> in flux… </a:t>
            </a:r>
            <a:endParaRPr lang="en-GB" sz="2400" i="1" dirty="0" smtClean="0">
              <a:latin typeface="Trebuchet MS" panose="020B0603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51" y="4293096"/>
            <a:ext cx="1544657" cy="1215776"/>
          </a:xfrm>
          <a:prstGeom prst="rect">
            <a:avLst/>
          </a:prstGeom>
          <a:noFill/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HeroicExtremeLeftFacing"/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http://pd-digital.de/img/patrick_daether_avata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795" y="2619006"/>
            <a:ext cx="1268157" cy="1512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059038" y="5229200"/>
            <a:ext cx="54734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Trebuchet MS" panose="020B0603020202020204" pitchFamily="34" charset="0"/>
              </a:rPr>
              <a:t>I simply </a:t>
            </a:r>
            <a:r>
              <a:rPr lang="en-GB" sz="2400" i="1" dirty="0" smtClean="0">
                <a:latin typeface="Trebuchet MS" panose="020B0603020202020204" pitchFamily="34" charset="0"/>
              </a:rPr>
              <a:t>must </a:t>
            </a:r>
            <a:r>
              <a:rPr lang="en-GB" sz="2400" dirty="0" smtClean="0">
                <a:latin typeface="Trebuchet MS" panose="020B0603020202020204" pitchFamily="34" charset="0"/>
              </a:rPr>
              <a:t>do all the work in </a:t>
            </a:r>
            <a:r>
              <a:rPr lang="en-GB" sz="2400" b="1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XSLT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8469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1642194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GB" dirty="0" smtClean="0"/>
              <a:t>Two cultures separated by</a:t>
            </a:r>
            <a:br>
              <a:rPr lang="en-GB" dirty="0" smtClean="0"/>
            </a:br>
            <a:r>
              <a:rPr lang="en-GB" dirty="0" smtClean="0"/>
              <a:t> </a:t>
            </a:r>
            <a:r>
              <a:rPr lang="en-GB" sz="2700" dirty="0" smtClean="0"/>
              <a:t>a similar problem &amp; a common data-structure</a:t>
            </a:r>
            <a:endParaRPr lang="en-GB" sz="2700" dirty="0"/>
          </a:p>
        </p:txBody>
      </p:sp>
      <p:grpSp>
        <p:nvGrpSpPr>
          <p:cNvPr id="42" name="Group 41"/>
          <p:cNvGrpSpPr/>
          <p:nvPr/>
        </p:nvGrpSpPr>
        <p:grpSpPr>
          <a:xfrm>
            <a:off x="3154963" y="2053286"/>
            <a:ext cx="3171974" cy="4184199"/>
            <a:chOff x="3154963" y="2053286"/>
            <a:chExt cx="3171974" cy="4184199"/>
          </a:xfrm>
        </p:grpSpPr>
        <p:grpSp>
          <p:nvGrpSpPr>
            <p:cNvPr id="3" name="Group 2"/>
            <p:cNvGrpSpPr/>
            <p:nvPr/>
          </p:nvGrpSpPr>
          <p:grpSpPr>
            <a:xfrm>
              <a:off x="3154963" y="2053286"/>
              <a:ext cx="3171974" cy="2208851"/>
              <a:chOff x="933543" y="1589414"/>
              <a:chExt cx="6391981" cy="4520607"/>
            </a:xfrm>
          </p:grpSpPr>
          <p:sp>
            <p:nvSpPr>
              <p:cNvPr id="4" name="Rounded Rectangle 3"/>
              <p:cNvSpPr/>
              <p:nvPr/>
            </p:nvSpPr>
            <p:spPr>
              <a:xfrm>
                <a:off x="4037651" y="1589414"/>
                <a:ext cx="515448" cy="360040"/>
              </a:xfrm>
              <a:prstGeom prst="roundRect">
                <a:avLst/>
              </a:prstGeom>
              <a:solidFill>
                <a:srgbClr val="FF000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5" name="Rounded Rectangle 4"/>
              <p:cNvSpPr/>
              <p:nvPr/>
            </p:nvSpPr>
            <p:spPr>
              <a:xfrm>
                <a:off x="4007327" y="2240868"/>
                <a:ext cx="576064" cy="360040"/>
              </a:xfrm>
              <a:prstGeom prst="roundRect">
                <a:avLst/>
              </a:prstGeom>
              <a:solidFill>
                <a:srgbClr val="FF000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6" name="Rounded Rectangle 5"/>
              <p:cNvSpPr/>
              <p:nvPr/>
            </p:nvSpPr>
            <p:spPr>
              <a:xfrm>
                <a:off x="6406140" y="2968120"/>
                <a:ext cx="576064" cy="360040"/>
              </a:xfrm>
              <a:prstGeom prst="roundRect">
                <a:avLst/>
              </a:prstGeom>
              <a:solidFill>
                <a:srgbClr val="FF000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7" name="Rounded Rectangle 6"/>
              <p:cNvSpPr/>
              <p:nvPr/>
            </p:nvSpPr>
            <p:spPr>
              <a:xfrm>
                <a:off x="4007327" y="2968120"/>
                <a:ext cx="576064" cy="360040"/>
              </a:xfrm>
              <a:prstGeom prst="roundRect">
                <a:avLst/>
              </a:prstGeom>
              <a:solidFill>
                <a:srgbClr val="FF000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8" name="Rounded Rectangle 7"/>
              <p:cNvSpPr/>
              <p:nvPr/>
            </p:nvSpPr>
            <p:spPr>
              <a:xfrm>
                <a:off x="4007327" y="3763000"/>
                <a:ext cx="576064" cy="360040"/>
              </a:xfrm>
              <a:prstGeom prst="roundRect">
                <a:avLst/>
              </a:prstGeom>
              <a:solidFill>
                <a:srgbClr val="FF000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9" name="Rounded Rectangle 8"/>
              <p:cNvSpPr/>
              <p:nvPr/>
            </p:nvSpPr>
            <p:spPr>
              <a:xfrm>
                <a:off x="6406140" y="3734463"/>
                <a:ext cx="576064" cy="360040"/>
              </a:xfrm>
              <a:prstGeom prst="roundRect">
                <a:avLst/>
              </a:prstGeom>
              <a:solidFill>
                <a:srgbClr val="92D05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0" name="Rounded Rectangle 9"/>
              <p:cNvSpPr/>
              <p:nvPr/>
            </p:nvSpPr>
            <p:spPr>
              <a:xfrm>
                <a:off x="6406140" y="5157192"/>
                <a:ext cx="576064" cy="360040"/>
              </a:xfrm>
              <a:prstGeom prst="roundRect">
                <a:avLst/>
              </a:prstGeom>
              <a:solidFill>
                <a:srgbClr val="00B0F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1" name="Rounded Rectangle 10"/>
              <p:cNvSpPr/>
              <p:nvPr/>
            </p:nvSpPr>
            <p:spPr>
              <a:xfrm>
                <a:off x="6406140" y="4595360"/>
                <a:ext cx="576064" cy="360040"/>
              </a:xfrm>
              <a:prstGeom prst="roundRect">
                <a:avLst/>
              </a:prstGeom>
              <a:solidFill>
                <a:srgbClr val="92D05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2" name="Rounded Rectangle 11"/>
              <p:cNvSpPr/>
              <p:nvPr/>
            </p:nvSpPr>
            <p:spPr>
              <a:xfrm>
                <a:off x="4007327" y="4619333"/>
                <a:ext cx="576064" cy="360040"/>
              </a:xfrm>
              <a:prstGeom prst="roundRect">
                <a:avLst/>
              </a:prstGeom>
              <a:solidFill>
                <a:srgbClr val="92D05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3" name="Rounded Rectangle 12"/>
              <p:cNvSpPr/>
              <p:nvPr/>
            </p:nvSpPr>
            <p:spPr>
              <a:xfrm>
                <a:off x="2989256" y="3732053"/>
                <a:ext cx="576064" cy="360040"/>
              </a:xfrm>
              <a:prstGeom prst="roundRect">
                <a:avLst/>
              </a:prstGeom>
              <a:solidFill>
                <a:srgbClr val="00B0F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4" name="Rounded Rectangle 13"/>
              <p:cNvSpPr/>
              <p:nvPr/>
            </p:nvSpPr>
            <p:spPr>
              <a:xfrm>
                <a:off x="2182504" y="3721150"/>
                <a:ext cx="576064" cy="360040"/>
              </a:xfrm>
              <a:prstGeom prst="roundRect">
                <a:avLst/>
              </a:prstGeom>
              <a:solidFill>
                <a:srgbClr val="00B0F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5" name="Rounded Rectangle 14"/>
              <p:cNvSpPr/>
              <p:nvPr/>
            </p:nvSpPr>
            <p:spPr>
              <a:xfrm>
                <a:off x="933543" y="3732053"/>
                <a:ext cx="576064" cy="360040"/>
              </a:xfrm>
              <a:prstGeom prst="roundRect">
                <a:avLst/>
              </a:prstGeom>
              <a:solidFill>
                <a:srgbClr val="00B0F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6" name="Rounded Rectangle 15"/>
              <p:cNvSpPr/>
              <p:nvPr/>
            </p:nvSpPr>
            <p:spPr>
              <a:xfrm>
                <a:off x="5922751" y="5749981"/>
                <a:ext cx="576065" cy="360040"/>
              </a:xfrm>
              <a:prstGeom prst="roundRect">
                <a:avLst/>
              </a:prstGeom>
              <a:solidFill>
                <a:srgbClr val="00B0F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7" name="Rounded Rectangle 16"/>
              <p:cNvSpPr/>
              <p:nvPr/>
            </p:nvSpPr>
            <p:spPr>
              <a:xfrm>
                <a:off x="6749460" y="5749981"/>
                <a:ext cx="576064" cy="360040"/>
              </a:xfrm>
              <a:prstGeom prst="roundRect">
                <a:avLst/>
              </a:prstGeom>
              <a:solidFill>
                <a:srgbClr val="00B0F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8" name="Rounded Rectangle 17"/>
              <p:cNvSpPr/>
              <p:nvPr/>
            </p:nvSpPr>
            <p:spPr>
              <a:xfrm>
                <a:off x="5292080" y="3767921"/>
                <a:ext cx="576064" cy="360040"/>
              </a:xfrm>
              <a:prstGeom prst="roundRect">
                <a:avLst/>
              </a:prstGeom>
              <a:solidFill>
                <a:srgbClr val="00B0F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19" name="Rounded Rectangle 18"/>
              <p:cNvSpPr/>
              <p:nvPr/>
            </p:nvSpPr>
            <p:spPr>
              <a:xfrm>
                <a:off x="2989256" y="4625622"/>
                <a:ext cx="576064" cy="360040"/>
              </a:xfrm>
              <a:prstGeom prst="roundRect">
                <a:avLst/>
              </a:prstGeom>
              <a:solidFill>
                <a:srgbClr val="00B0F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sp>
            <p:nvSpPr>
              <p:cNvPr id="20" name="Rounded Rectangle 19"/>
              <p:cNvSpPr/>
              <p:nvPr/>
            </p:nvSpPr>
            <p:spPr>
              <a:xfrm>
                <a:off x="1645446" y="3021368"/>
                <a:ext cx="576064" cy="360040"/>
              </a:xfrm>
              <a:prstGeom prst="roundRect">
                <a:avLst/>
              </a:prstGeom>
              <a:solidFill>
                <a:srgbClr val="00B0F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cxnSp>
            <p:nvCxnSpPr>
              <p:cNvPr id="21" name="Straight Connector 20"/>
              <p:cNvCxnSpPr>
                <a:stCxn id="20" idx="0"/>
                <a:endCxn id="5" idx="1"/>
              </p:cNvCxnSpPr>
              <p:nvPr/>
            </p:nvCxnSpPr>
            <p:spPr>
              <a:xfrm flipV="1">
                <a:off x="1933478" y="2420888"/>
                <a:ext cx="2073849" cy="60048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>
                <a:stCxn id="15" idx="0"/>
                <a:endCxn id="20" idx="2"/>
              </p:cNvCxnSpPr>
              <p:nvPr/>
            </p:nvCxnSpPr>
            <p:spPr>
              <a:xfrm flipV="1">
                <a:off x="1221575" y="3381408"/>
                <a:ext cx="711903" cy="350645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>
                <a:stCxn id="14" idx="0"/>
                <a:endCxn id="20" idx="2"/>
              </p:cNvCxnSpPr>
              <p:nvPr/>
            </p:nvCxnSpPr>
            <p:spPr>
              <a:xfrm flipH="1" flipV="1">
                <a:off x="1933478" y="3381408"/>
                <a:ext cx="537058" cy="339742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>
                <a:stCxn id="13" idx="0"/>
                <a:endCxn id="7" idx="1"/>
              </p:cNvCxnSpPr>
              <p:nvPr/>
            </p:nvCxnSpPr>
            <p:spPr>
              <a:xfrm flipV="1">
                <a:off x="3277288" y="3148140"/>
                <a:ext cx="730039" cy="583913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>
                <a:stCxn id="19" idx="0"/>
                <a:endCxn id="8" idx="1"/>
              </p:cNvCxnSpPr>
              <p:nvPr/>
            </p:nvCxnSpPr>
            <p:spPr>
              <a:xfrm flipV="1">
                <a:off x="3277288" y="3943020"/>
                <a:ext cx="730039" cy="682602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>
                <a:stCxn id="18" idx="0"/>
                <a:endCxn id="6" idx="1"/>
              </p:cNvCxnSpPr>
              <p:nvPr/>
            </p:nvCxnSpPr>
            <p:spPr>
              <a:xfrm flipV="1">
                <a:off x="5580112" y="3148140"/>
                <a:ext cx="826028" cy="619781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>
                <a:stCxn id="16" idx="0"/>
                <a:endCxn id="10" idx="2"/>
              </p:cNvCxnSpPr>
              <p:nvPr/>
            </p:nvCxnSpPr>
            <p:spPr>
              <a:xfrm flipV="1">
                <a:off x="6210782" y="5517232"/>
                <a:ext cx="483390" cy="23274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>
                <a:stCxn id="10" idx="2"/>
                <a:endCxn id="17" idx="0"/>
              </p:cNvCxnSpPr>
              <p:nvPr/>
            </p:nvCxnSpPr>
            <p:spPr>
              <a:xfrm>
                <a:off x="6694172" y="5517232"/>
                <a:ext cx="343320" cy="232749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>
                <a:endCxn id="6" idx="0"/>
              </p:cNvCxnSpPr>
              <p:nvPr/>
            </p:nvCxnSpPr>
            <p:spPr>
              <a:xfrm>
                <a:off x="4295375" y="2600908"/>
                <a:ext cx="2398797" cy="36721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>
                <a:stCxn id="9" idx="0"/>
                <a:endCxn id="6" idx="2"/>
              </p:cNvCxnSpPr>
              <p:nvPr/>
            </p:nvCxnSpPr>
            <p:spPr>
              <a:xfrm flipV="1">
                <a:off x="6694172" y="3328160"/>
                <a:ext cx="0" cy="406303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>
                <a:stCxn id="11" idx="2"/>
                <a:endCxn id="10" idx="0"/>
              </p:cNvCxnSpPr>
              <p:nvPr/>
            </p:nvCxnSpPr>
            <p:spPr>
              <a:xfrm>
                <a:off x="6694172" y="4955400"/>
                <a:ext cx="0" cy="201792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4295359" y="2600908"/>
                <a:ext cx="0" cy="36721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4295359" y="3328160"/>
                <a:ext cx="0" cy="43484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>
                <a:off x="4295359" y="4123040"/>
                <a:ext cx="0" cy="496293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>
                <a:stCxn id="9" idx="2"/>
                <a:endCxn id="11" idx="0"/>
              </p:cNvCxnSpPr>
              <p:nvPr/>
            </p:nvCxnSpPr>
            <p:spPr>
              <a:xfrm>
                <a:off x="6694172" y="4094503"/>
                <a:ext cx="0" cy="50085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>
                <a:stCxn id="4" idx="2"/>
                <a:endCxn id="5" idx="0"/>
              </p:cNvCxnSpPr>
              <p:nvPr/>
            </p:nvCxnSpPr>
            <p:spPr>
              <a:xfrm flipH="1">
                <a:off x="4295359" y="1949454"/>
                <a:ext cx="16" cy="291414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078" name="Picture 6" descr="http://icons.iconarchive.com/icons/raindropmemory/legendora/256/Document-icon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2772" y="4581128"/>
              <a:ext cx="1656357" cy="16563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8" name="Down Arrow 37"/>
            <p:cNvSpPr/>
            <p:nvPr/>
          </p:nvSpPr>
          <p:spPr>
            <a:xfrm>
              <a:off x="4020870" y="3944481"/>
              <a:ext cx="1440160" cy="536631"/>
            </a:xfrm>
            <a:prstGeom prst="downArrow">
              <a:avLst>
                <a:gd name="adj1" fmla="val 77470"/>
                <a:gd name="adj2" fmla="val 50000"/>
              </a:avLst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styling</a:t>
              </a:r>
              <a:endParaRPr lang="en-GB" dirty="0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357459" y="1808162"/>
            <a:ext cx="2843034" cy="4429150"/>
            <a:chOff x="357459" y="1808162"/>
            <a:chExt cx="2843034" cy="4429150"/>
          </a:xfrm>
        </p:grpSpPr>
        <p:pic>
          <p:nvPicPr>
            <p:cNvPr id="3074" name="Picture 2" descr="https://lorelle.files.wordpress.com/2015/04/adamkayce-web-designer-css-3d-box-model.png?w=647&amp;h=53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102" y="3429000"/>
              <a:ext cx="2189748" cy="18174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6" name="Picture 4" descr="http://www.wwp.northeastern.edu/outreach/seminars/_utils/gfx/css_ruleset_06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584" y="1808162"/>
              <a:ext cx="1902785" cy="14871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9" name="TextBox 38"/>
            <p:cNvSpPr txBox="1"/>
            <p:nvPr/>
          </p:nvSpPr>
          <p:spPr>
            <a:xfrm>
              <a:off x="357459" y="5313982"/>
              <a:ext cx="284303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0000FF"/>
                  </a:solidFill>
                  <a:latin typeface="Trebuchet MS" panose="020B0603020202020204" pitchFamily="34" charset="0"/>
                </a:rPr>
                <a:t>CSS</a:t>
              </a:r>
            </a:p>
            <a:p>
              <a:pPr algn="ctr"/>
              <a:r>
                <a:rPr lang="en-GB" dirty="0" smtClean="0">
                  <a:solidFill>
                    <a:srgbClr val="0000FF"/>
                  </a:solidFill>
                  <a:latin typeface="Trebuchet MS" panose="020B0603020202020204" pitchFamily="34" charset="0"/>
                </a:rPr>
                <a:t>presentation-centric property framework</a:t>
              </a: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156567" y="1941920"/>
            <a:ext cx="2751478" cy="4362314"/>
            <a:chOff x="6156567" y="1941920"/>
            <a:chExt cx="2751478" cy="4362314"/>
          </a:xfrm>
        </p:grpSpPr>
        <p:pic>
          <p:nvPicPr>
            <p:cNvPr id="3080" name="Picture 8" descr="http://www.fiveminutes.eu/wp-content/uploads/2011/04/XSLT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8474" y="1941920"/>
              <a:ext cx="1626883" cy="18546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82" name="Picture 10" descr="https://support.novell.com/techcenter/articles/img/ana2001030402.gif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03297" y="3917912"/>
              <a:ext cx="2043444" cy="13558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5" name="TextBox 44"/>
            <p:cNvSpPr txBox="1"/>
            <p:nvPr/>
          </p:nvSpPr>
          <p:spPr>
            <a:xfrm>
              <a:off x="6156567" y="5380904"/>
              <a:ext cx="275147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FF0000"/>
                  </a:solidFill>
                  <a:latin typeface="Trebuchet MS" panose="020B0603020202020204" pitchFamily="34" charset="0"/>
                </a:rPr>
                <a:t>XSLT</a:t>
              </a:r>
            </a:p>
            <a:p>
              <a:pPr algn="ctr"/>
              <a:r>
                <a:rPr lang="en-GB" dirty="0" smtClean="0">
                  <a:solidFill>
                    <a:srgbClr val="FF0000"/>
                  </a:solidFill>
                  <a:latin typeface="Trebuchet MS" panose="020B0603020202020204" pitchFamily="34" charset="0"/>
                </a:rPr>
                <a:t>generic XML transformation language</a:t>
              </a:r>
            </a:p>
          </p:txBody>
        </p:sp>
      </p:grpSp>
      <p:sp>
        <p:nvSpPr>
          <p:cNvPr id="37" name="Slide Number Placeholder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3291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35538"/>
            <a:ext cx="8229600" cy="1143000"/>
          </a:xfrm>
        </p:spPr>
        <p:txBody>
          <a:bodyPr/>
          <a:lstStyle/>
          <a:p>
            <a:r>
              <a:rPr lang="en-GB" dirty="0" smtClean="0"/>
              <a:t>Simple example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179512" y="1412776"/>
            <a:ext cx="626469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Trebuchet MS" panose="020B0603020202020204" pitchFamily="34" charset="0"/>
              </a:rPr>
              <a:t>&lt;</a:t>
            </a:r>
            <a:r>
              <a:rPr lang="en-GB" dirty="0" err="1">
                <a:latin typeface="Trebuchet MS" panose="020B0603020202020204" pitchFamily="34" charset="0"/>
              </a:rPr>
              <a:t>svg</a:t>
            </a:r>
            <a:r>
              <a:rPr lang="en-GB" dirty="0">
                <a:latin typeface="Trebuchet MS" panose="020B0603020202020204" pitchFamily="34" charset="0"/>
              </a:rPr>
              <a:t> </a:t>
            </a:r>
            <a:r>
              <a:rPr lang="en-GB" dirty="0" err="1">
                <a:latin typeface="Trebuchet MS" panose="020B0603020202020204" pitchFamily="34" charset="0"/>
              </a:rPr>
              <a:t>xmlns</a:t>
            </a:r>
            <a:r>
              <a:rPr lang="en-GB" dirty="0">
                <a:latin typeface="Trebuchet MS" panose="020B0603020202020204" pitchFamily="34" charset="0"/>
              </a:rPr>
              <a:t>="http://www.w3.org/2000/svg" </a:t>
            </a:r>
            <a:endParaRPr lang="en-GB" dirty="0" smtClean="0">
              <a:latin typeface="Trebuchet MS" panose="020B0603020202020204" pitchFamily="34" charset="0"/>
            </a:endParaRPr>
          </a:p>
          <a:p>
            <a:r>
              <a:rPr lang="en-GB" dirty="0">
                <a:latin typeface="Trebuchet MS" panose="020B0603020202020204" pitchFamily="34" charset="0"/>
              </a:rPr>
              <a:t> </a:t>
            </a:r>
            <a:r>
              <a:rPr lang="en-GB" dirty="0" smtClean="0">
                <a:latin typeface="Trebuchet MS" panose="020B0603020202020204" pitchFamily="34" charset="0"/>
              </a:rPr>
              <a:t>   width</a:t>
            </a:r>
            <a:r>
              <a:rPr lang="en-GB" dirty="0">
                <a:latin typeface="Trebuchet MS" panose="020B0603020202020204" pitchFamily="34" charset="0"/>
              </a:rPr>
              <a:t>="250" height="150"&gt;</a:t>
            </a:r>
          </a:p>
          <a:p>
            <a:r>
              <a:rPr lang="en-GB" dirty="0">
                <a:latin typeface="Trebuchet MS" panose="020B0603020202020204" pitchFamily="34" charset="0"/>
              </a:rPr>
              <a:t>  &lt;</a:t>
            </a:r>
            <a:r>
              <a:rPr lang="en-GB" dirty="0" smtClean="0">
                <a:latin typeface="Trebuchet MS" panose="020B0603020202020204" pitchFamily="34" charset="0"/>
              </a:rPr>
              <a:t>g&gt;</a:t>
            </a:r>
            <a:endParaRPr lang="en-GB" dirty="0">
              <a:latin typeface="Trebuchet MS" panose="020B0603020202020204" pitchFamily="34" charset="0"/>
            </a:endParaRPr>
          </a:p>
          <a:p>
            <a:r>
              <a:rPr lang="en-GB" dirty="0">
                <a:latin typeface="Trebuchet MS" panose="020B0603020202020204" pitchFamily="34" charset="0"/>
              </a:rPr>
              <a:t>    &lt;</a:t>
            </a:r>
            <a:r>
              <a:rPr lang="en-GB" dirty="0" err="1">
                <a:latin typeface="Trebuchet MS" panose="020B0603020202020204" pitchFamily="34" charset="0"/>
              </a:rPr>
              <a:t>rect</a:t>
            </a:r>
            <a:r>
              <a:rPr lang="en-GB" dirty="0">
                <a:latin typeface="Trebuchet MS" panose="020B0603020202020204" pitchFamily="34" charset="0"/>
              </a:rPr>
              <a:t> x="20" y="20" width="200" height="100"/&gt;</a:t>
            </a:r>
          </a:p>
          <a:p>
            <a:r>
              <a:rPr lang="en-GB" dirty="0">
                <a:latin typeface="Trebuchet MS" panose="020B0603020202020204" pitchFamily="34" charset="0"/>
              </a:rPr>
              <a:t>    &lt;</a:t>
            </a:r>
            <a:r>
              <a:rPr lang="en-GB" dirty="0" err="1">
                <a:latin typeface="Trebuchet MS" panose="020B0603020202020204" pitchFamily="34" charset="0"/>
              </a:rPr>
              <a:t>rect</a:t>
            </a:r>
            <a:r>
              <a:rPr lang="en-GB" dirty="0">
                <a:latin typeface="Trebuchet MS" panose="020B0603020202020204" pitchFamily="34" charset="0"/>
              </a:rPr>
              <a:t> class="a" x="100" y="5" height="140" width="40"/&gt;</a:t>
            </a:r>
          </a:p>
          <a:p>
            <a:r>
              <a:rPr lang="en-GB" dirty="0">
                <a:latin typeface="Trebuchet MS" panose="020B0603020202020204" pitchFamily="34" charset="0"/>
              </a:rPr>
              <a:t>  &lt;/g&gt;</a:t>
            </a:r>
          </a:p>
          <a:p>
            <a:r>
              <a:rPr lang="en-GB" dirty="0">
                <a:latin typeface="Trebuchet MS" panose="020B0603020202020204" pitchFamily="34" charset="0"/>
              </a:rPr>
              <a:t>&lt;/</a:t>
            </a:r>
            <a:r>
              <a:rPr lang="en-GB" dirty="0" err="1">
                <a:latin typeface="Trebuchet MS" panose="020B0603020202020204" pitchFamily="34" charset="0"/>
              </a:rPr>
              <a:t>svg</a:t>
            </a:r>
            <a:r>
              <a:rPr lang="en-GB" dirty="0">
                <a:latin typeface="Trebuchet MS" panose="020B0603020202020204" pitchFamily="34" charset="0"/>
              </a:rPr>
              <a:t>&gt;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5550" l="4209" r="92761">
                        <a14:foregroundMark x1="43939" y1="48691" x2="43939" y2="4869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4245" y="1242363"/>
            <a:ext cx="2940896" cy="1891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539552" y="378904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latin typeface="Trebuchet MS" panose="020B0603020202020204" pitchFamily="34" charset="0"/>
                <a:cs typeface="Courier New" panose="02070309020205020404" pitchFamily="49" charset="0"/>
              </a:rPr>
              <a:t>* { /* rule 1 */</a:t>
            </a:r>
          </a:p>
          <a:p>
            <a:r>
              <a:rPr lang="en-GB" dirty="0">
                <a:latin typeface="Trebuchet MS" panose="020B0603020202020204" pitchFamily="34" charset="0"/>
                <a:cs typeface="Courier New" panose="02070309020205020404" pitchFamily="49" charset="0"/>
              </a:rPr>
              <a:t>    fill: red;</a:t>
            </a:r>
          </a:p>
          <a:p>
            <a:r>
              <a:rPr lang="en-GB" dirty="0">
                <a:latin typeface="Trebuchet MS" panose="020B0603020202020204" pitchFamily="34" charset="0"/>
                <a:cs typeface="Courier New" panose="02070309020205020404" pitchFamily="49" charset="0"/>
              </a:rPr>
              <a:t>    stroke: black;   </a:t>
            </a:r>
          </a:p>
          <a:p>
            <a:r>
              <a:rPr lang="en-GB" dirty="0">
                <a:latin typeface="Trebuchet MS" panose="020B0603020202020204" pitchFamily="34" charset="0"/>
                <a:cs typeface="Courier New" panose="02070309020205020404" pitchFamily="49" charset="0"/>
              </a:rPr>
              <a:t>}</a:t>
            </a:r>
          </a:p>
          <a:p>
            <a:r>
              <a:rPr lang="en-GB" dirty="0" err="1">
                <a:latin typeface="Trebuchet MS" panose="020B0603020202020204" pitchFamily="34" charset="0"/>
                <a:cs typeface="Courier New" panose="02070309020205020404" pitchFamily="49" charset="0"/>
              </a:rPr>
              <a:t>rect.a</a:t>
            </a:r>
            <a:r>
              <a:rPr lang="en-GB" dirty="0">
                <a:latin typeface="Trebuchet MS" panose="020B0603020202020204" pitchFamily="34" charset="0"/>
                <a:cs typeface="Courier New" panose="02070309020205020404" pitchFamily="49" charset="0"/>
              </a:rPr>
              <a:t> { /* rule 2 */</a:t>
            </a:r>
          </a:p>
          <a:p>
            <a:r>
              <a:rPr lang="en-GB" dirty="0">
                <a:latin typeface="Trebuchet MS" panose="020B0603020202020204" pitchFamily="34" charset="0"/>
                <a:cs typeface="Courier New" panose="02070309020205020404" pitchFamily="49" charset="0"/>
              </a:rPr>
              <a:t>    fill: blue;</a:t>
            </a:r>
          </a:p>
          <a:p>
            <a:r>
              <a:rPr lang="en-GB" dirty="0">
                <a:latin typeface="Trebuchet MS" panose="020B0603020202020204" pitchFamily="34" charset="0"/>
                <a:cs typeface="Courier New" panose="02070309020205020404" pitchFamily="49" charset="0"/>
              </a:rPr>
              <a:t>    fill-opacity: 0.5;</a:t>
            </a:r>
          </a:p>
          <a:p>
            <a:r>
              <a:rPr lang="en-GB" dirty="0">
                <a:latin typeface="Trebuchet MS" panose="020B0603020202020204" pitchFamily="34" charset="0"/>
                <a:cs typeface="Courier New" panose="02070309020205020404" pitchFamily="49" charset="0"/>
              </a:rPr>
              <a:t>}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5899" y="3676895"/>
            <a:ext cx="3078589" cy="2010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0627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83527"/>
            <a:ext cx="8229600" cy="1143000"/>
          </a:xfrm>
        </p:spPr>
        <p:txBody>
          <a:bodyPr/>
          <a:lstStyle/>
          <a:p>
            <a:r>
              <a:rPr lang="en-GB" dirty="0" smtClean="0"/>
              <a:t>The risks of embedding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323528" y="3429000"/>
            <a:ext cx="631844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Trebuchet MS" panose="020B0603020202020204" pitchFamily="34" charset="0"/>
              </a:rPr>
              <a:t>&lt;</a:t>
            </a:r>
            <a:r>
              <a:rPr lang="en-GB" dirty="0" err="1">
                <a:latin typeface="Trebuchet MS" panose="020B0603020202020204" pitchFamily="34" charset="0"/>
              </a:rPr>
              <a:t>svg</a:t>
            </a:r>
            <a:r>
              <a:rPr lang="en-GB" dirty="0">
                <a:latin typeface="Trebuchet MS" panose="020B0603020202020204" pitchFamily="34" charset="0"/>
              </a:rPr>
              <a:t> </a:t>
            </a:r>
            <a:r>
              <a:rPr lang="en-GB" dirty="0" err="1">
                <a:latin typeface="Trebuchet MS" panose="020B0603020202020204" pitchFamily="34" charset="0"/>
              </a:rPr>
              <a:t>xmlns</a:t>
            </a:r>
            <a:r>
              <a:rPr lang="en-GB" dirty="0">
                <a:latin typeface="Trebuchet MS" panose="020B0603020202020204" pitchFamily="34" charset="0"/>
              </a:rPr>
              <a:t>="http://www.w3.org/2000/svg" </a:t>
            </a:r>
            <a:r>
              <a:rPr lang="en-GB" dirty="0" smtClean="0">
                <a:latin typeface="Trebuchet MS" panose="020B0603020202020204" pitchFamily="34" charset="0"/>
              </a:rPr>
              <a:t/>
            </a:r>
            <a:br>
              <a:rPr lang="en-GB" dirty="0" smtClean="0">
                <a:latin typeface="Trebuchet MS" panose="020B0603020202020204" pitchFamily="34" charset="0"/>
              </a:rPr>
            </a:br>
            <a:r>
              <a:rPr lang="en-GB" dirty="0" smtClean="0">
                <a:latin typeface="Trebuchet MS" panose="020B0603020202020204" pitchFamily="34" charset="0"/>
              </a:rPr>
              <a:t>  width</a:t>
            </a:r>
            <a:r>
              <a:rPr lang="en-GB" dirty="0">
                <a:latin typeface="Trebuchet MS" panose="020B0603020202020204" pitchFamily="34" charset="0"/>
              </a:rPr>
              <a:t>="250" height="150</a:t>
            </a:r>
            <a:r>
              <a:rPr lang="en-GB" dirty="0" smtClean="0">
                <a:latin typeface="Trebuchet MS" panose="020B0603020202020204" pitchFamily="34" charset="0"/>
              </a:rPr>
              <a:t>" </a:t>
            </a:r>
            <a:r>
              <a:rPr lang="en-GB" dirty="0">
                <a:solidFill>
                  <a:srgbClr val="FF0000"/>
                </a:solidFill>
                <a:latin typeface="Trebuchet MS" panose="020B0603020202020204" pitchFamily="34" charset="0"/>
              </a:rPr>
              <a:t>fill="red" stroke="black"</a:t>
            </a:r>
            <a:r>
              <a:rPr lang="en-GB" dirty="0">
                <a:latin typeface="Trebuchet MS" panose="020B0603020202020204" pitchFamily="34" charset="0"/>
              </a:rPr>
              <a:t>&gt;</a:t>
            </a:r>
          </a:p>
          <a:p>
            <a:r>
              <a:rPr lang="en-GB" dirty="0">
                <a:latin typeface="Trebuchet MS" panose="020B0603020202020204" pitchFamily="34" charset="0"/>
              </a:rPr>
              <a:t>  &lt;g </a:t>
            </a:r>
            <a:r>
              <a:rPr lang="en-GB" dirty="0" smtClean="0">
                <a:solidFill>
                  <a:srgbClr val="FF0000"/>
                </a:solidFill>
                <a:latin typeface="Trebuchet MS" panose="020B0603020202020204" pitchFamily="34" charset="0"/>
              </a:rPr>
              <a:t>fill</a:t>
            </a:r>
            <a:r>
              <a:rPr lang="en-GB" dirty="0">
                <a:solidFill>
                  <a:srgbClr val="FF0000"/>
                </a:solidFill>
                <a:latin typeface="Trebuchet MS" panose="020B0603020202020204" pitchFamily="34" charset="0"/>
              </a:rPr>
              <a:t>="red" stroke="black"</a:t>
            </a:r>
            <a:r>
              <a:rPr lang="en-GB" dirty="0">
                <a:latin typeface="Trebuchet MS" panose="020B0603020202020204" pitchFamily="34" charset="0"/>
              </a:rPr>
              <a:t>&gt;</a:t>
            </a:r>
          </a:p>
          <a:p>
            <a:r>
              <a:rPr lang="en-GB" dirty="0">
                <a:latin typeface="Trebuchet MS" panose="020B0603020202020204" pitchFamily="34" charset="0"/>
              </a:rPr>
              <a:t>    &lt;</a:t>
            </a:r>
            <a:r>
              <a:rPr lang="en-GB" dirty="0" err="1">
                <a:latin typeface="Trebuchet MS" panose="020B0603020202020204" pitchFamily="34" charset="0"/>
              </a:rPr>
              <a:t>rect</a:t>
            </a:r>
            <a:r>
              <a:rPr lang="en-GB" dirty="0">
                <a:latin typeface="Trebuchet MS" panose="020B0603020202020204" pitchFamily="34" charset="0"/>
              </a:rPr>
              <a:t> x="20" y="20" width="200" height="100" </a:t>
            </a:r>
          </a:p>
          <a:p>
            <a:r>
              <a:rPr lang="en-GB" dirty="0">
                <a:latin typeface="Trebuchet MS" panose="020B0603020202020204" pitchFamily="34" charset="0"/>
              </a:rPr>
              <a:t>      </a:t>
            </a:r>
            <a:r>
              <a:rPr lang="en-GB" dirty="0">
                <a:solidFill>
                  <a:srgbClr val="FF0000"/>
                </a:solidFill>
                <a:latin typeface="Trebuchet MS" panose="020B0603020202020204" pitchFamily="34" charset="0"/>
              </a:rPr>
              <a:t>fill="red" stroke="black"</a:t>
            </a:r>
            <a:r>
              <a:rPr lang="en-GB" dirty="0">
                <a:latin typeface="Trebuchet MS" panose="020B0603020202020204" pitchFamily="34" charset="0"/>
              </a:rPr>
              <a:t>/&gt;</a:t>
            </a:r>
          </a:p>
          <a:p>
            <a:r>
              <a:rPr lang="en-GB" dirty="0">
                <a:latin typeface="Trebuchet MS" panose="020B0603020202020204" pitchFamily="34" charset="0"/>
              </a:rPr>
              <a:t>    &lt;</a:t>
            </a:r>
            <a:r>
              <a:rPr lang="en-GB" dirty="0" err="1">
                <a:latin typeface="Trebuchet MS" panose="020B0603020202020204" pitchFamily="34" charset="0"/>
              </a:rPr>
              <a:t>rect</a:t>
            </a:r>
            <a:r>
              <a:rPr lang="en-GB" dirty="0">
                <a:latin typeface="Trebuchet MS" panose="020B0603020202020204" pitchFamily="34" charset="0"/>
              </a:rPr>
              <a:t> class="a" x="100" y="5" height="140" width="40"  </a:t>
            </a:r>
          </a:p>
          <a:p>
            <a:r>
              <a:rPr lang="en-GB" dirty="0">
                <a:latin typeface="Trebuchet MS" panose="020B0603020202020204" pitchFamily="34" charset="0"/>
              </a:rPr>
              <a:t>      </a:t>
            </a:r>
            <a:r>
              <a:rPr lang="en-GB" dirty="0">
                <a:solidFill>
                  <a:srgbClr val="FF0000"/>
                </a:solidFill>
                <a:latin typeface="Trebuchet MS" panose="020B0603020202020204" pitchFamily="34" charset="0"/>
              </a:rPr>
              <a:t>fill="blue" stroke="black" fill-opacity="0.5"</a:t>
            </a:r>
            <a:r>
              <a:rPr lang="en-GB" dirty="0">
                <a:latin typeface="Trebuchet MS" panose="020B0603020202020204" pitchFamily="34" charset="0"/>
              </a:rPr>
              <a:t>/&gt;</a:t>
            </a:r>
          </a:p>
          <a:p>
            <a:r>
              <a:rPr lang="en-GB" dirty="0">
                <a:latin typeface="Trebuchet MS" panose="020B0603020202020204" pitchFamily="34" charset="0"/>
              </a:rPr>
              <a:t>  &lt;/g&gt;</a:t>
            </a:r>
          </a:p>
          <a:p>
            <a:r>
              <a:rPr lang="en-GB" dirty="0">
                <a:latin typeface="Trebuchet MS" panose="020B0603020202020204" pitchFamily="34" charset="0"/>
              </a:rPr>
              <a:t>&lt;/</a:t>
            </a:r>
            <a:r>
              <a:rPr lang="en-GB" dirty="0" err="1">
                <a:latin typeface="Trebuchet MS" panose="020B0603020202020204" pitchFamily="34" charset="0"/>
              </a:rPr>
              <a:t>svg</a:t>
            </a:r>
            <a:r>
              <a:rPr lang="en-GB" dirty="0">
                <a:latin typeface="Trebuchet MS" panose="020B0603020202020204" pitchFamily="34" charset="0"/>
              </a:rPr>
              <a:t>&gt;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5568" y="1196752"/>
            <a:ext cx="3607718" cy="2189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2986808" y="1612623"/>
            <a:ext cx="22687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Trebuchet MS" panose="020B0603020202020204" pitchFamily="34" charset="0"/>
                <a:cs typeface="Courier New" panose="02070309020205020404" pitchFamily="49" charset="0"/>
              </a:rPr>
              <a:t>* { /* rule </a:t>
            </a:r>
            <a:r>
              <a:rPr lang="en-GB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super </a:t>
            </a:r>
            <a:r>
              <a:rPr lang="en-GB" dirty="0">
                <a:latin typeface="Trebuchet MS" panose="020B0603020202020204" pitchFamily="34" charset="0"/>
                <a:cs typeface="Courier New" panose="02070309020205020404" pitchFamily="49" charset="0"/>
              </a:rPr>
              <a:t>*/</a:t>
            </a:r>
          </a:p>
          <a:p>
            <a:r>
              <a:rPr lang="en-GB" dirty="0">
                <a:latin typeface="Trebuchet MS" panose="020B0603020202020204" pitchFamily="34" charset="0"/>
                <a:cs typeface="Courier New" panose="02070309020205020404" pitchFamily="49" charset="0"/>
              </a:rPr>
              <a:t>    fill: </a:t>
            </a:r>
            <a:r>
              <a:rPr lang="en-GB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green;</a:t>
            </a:r>
            <a:endParaRPr lang="en-GB" dirty="0">
              <a:latin typeface="Trebuchet MS" panose="020B0603020202020204" pitchFamily="34" charset="0"/>
              <a:cs typeface="Courier New" panose="02070309020205020404" pitchFamily="49" charset="0"/>
            </a:endParaRPr>
          </a:p>
          <a:p>
            <a:r>
              <a:rPr lang="en-GB" dirty="0">
                <a:latin typeface="Trebuchet MS" panose="020B0603020202020204" pitchFamily="34" charset="0"/>
                <a:cs typeface="Courier New" panose="02070309020205020404" pitchFamily="49" charset="0"/>
              </a:rPr>
              <a:t>    stroke: </a:t>
            </a:r>
            <a:r>
              <a:rPr lang="en-GB" dirty="0" smtClean="0">
                <a:latin typeface="Trebuchet MS" panose="020B0603020202020204" pitchFamily="34" charset="0"/>
                <a:cs typeface="Courier New" panose="02070309020205020404" pitchFamily="49" charset="0"/>
              </a:rPr>
              <a:t>none;   </a:t>
            </a:r>
            <a:endParaRPr lang="en-GB" dirty="0">
              <a:latin typeface="Trebuchet MS" panose="020B0603020202020204" pitchFamily="34" charset="0"/>
              <a:cs typeface="Courier New" panose="02070309020205020404" pitchFamily="49" charset="0"/>
            </a:endParaRPr>
          </a:p>
          <a:p>
            <a:r>
              <a:rPr lang="en-GB" dirty="0">
                <a:latin typeface="Trebuchet MS" panose="020B0603020202020204" pitchFamily="34" charset="0"/>
                <a:cs typeface="Courier New" panose="02070309020205020404" pitchFamily="49" charset="0"/>
              </a:rPr>
              <a:t>}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789040"/>
            <a:ext cx="2160240" cy="1410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683568" y="1268760"/>
            <a:ext cx="1584176" cy="1656184"/>
            <a:chOff x="683568" y="1268760"/>
            <a:chExt cx="1584176" cy="1656184"/>
          </a:xfrm>
          <a:solidFill>
            <a:srgbClr val="B2B2B2"/>
          </a:solidFill>
        </p:grpSpPr>
        <p:sp>
          <p:nvSpPr>
            <p:cNvPr id="7" name="Folded Corner 6"/>
            <p:cNvSpPr/>
            <p:nvPr/>
          </p:nvSpPr>
          <p:spPr>
            <a:xfrm>
              <a:off x="683568" y="1268760"/>
              <a:ext cx="1584176" cy="1656184"/>
            </a:xfrm>
            <a:prstGeom prst="foldedCorner">
              <a:avLst/>
            </a:prstGeom>
            <a:grpFill/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GB" sz="1400" dirty="0" smtClean="0">
                  <a:solidFill>
                    <a:schemeClr val="bg1"/>
                  </a:solidFill>
                  <a:latin typeface="Trebuchet MS" panose="020B0603020202020204" pitchFamily="34" charset="0"/>
                </a:rPr>
                <a:t>&lt;doc.xml&gt;</a:t>
              </a:r>
              <a:endParaRPr lang="en-GB" sz="1400" dirty="0">
                <a:solidFill>
                  <a:schemeClr val="bg1"/>
                </a:solidFill>
                <a:latin typeface="Trebuchet MS" panose="020B0603020202020204" pitchFamily="34" charset="0"/>
              </a:endParaRPr>
            </a:p>
          </p:txBody>
        </p:sp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95550" l="3704" r="92761">
                          <a14:foregroundMark x1="44276" y1="51309" x2="45455" y2="5078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5616" y="1881363"/>
              <a:ext cx="1030712" cy="66284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TextBox 7"/>
          <p:cNvSpPr txBox="1"/>
          <p:nvPr/>
        </p:nvSpPr>
        <p:spPr>
          <a:xfrm>
            <a:off x="1907704" y="5445224"/>
            <a:ext cx="4956806" cy="369332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  <a:latin typeface="Trebuchet MS" panose="020B0603020202020204" pitchFamily="34" charset="0"/>
              </a:rPr>
              <a:t>style="fill:blue;stroke:black;fill-opacity:0.5"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E51D5-4522-4288-B15E-21E8A4B3052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0182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8" grpId="0" animBg="1"/>
    </p:bldLst>
  </p:timing>
</p:sld>
</file>

<file path=ppt/theme/theme1.xml><?xml version="1.0" encoding="utf-8"?>
<a:theme xmlns:a="http://schemas.openxmlformats.org/drawingml/2006/main" name="jwLResearch-iP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57150">
          <a:solidFill>
            <a:schemeClr val="bg1">
              <a:lumMod val="65000"/>
            </a:schemeClr>
          </a:solidFill>
          <a:headEnd type="none" w="med" len="med"/>
          <a:tailEnd type="triangl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latin typeface="Trebuchet MS" panose="020B060302020202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jwLResearch-iPad</Template>
  <TotalTime>10431</TotalTime>
  <Words>2047</Words>
  <Application>Microsoft Office PowerPoint</Application>
  <PresentationFormat>On-screen Show (4:3)</PresentationFormat>
  <Paragraphs>488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32" baseType="lpstr">
      <vt:lpstr>jwLResearch-iPad</vt:lpstr>
      <vt:lpstr>Custom Design</vt:lpstr>
      <vt:lpstr>Approximate CSS Styling in XSLT</vt:lpstr>
      <vt:lpstr>Synopsis</vt:lpstr>
      <vt:lpstr>introductory apologies</vt:lpstr>
      <vt:lpstr>The problem(s)</vt:lpstr>
      <vt:lpstr>The question</vt:lpstr>
      <vt:lpstr>Assumptions</vt:lpstr>
      <vt:lpstr>Two cultures separated by  a similar problem &amp; a common data-structure</vt:lpstr>
      <vt:lpstr>Simple example</vt:lpstr>
      <vt:lpstr>The risks of embedding</vt:lpstr>
      <vt:lpstr>Simple equivalent</vt:lpstr>
      <vt:lpstr>PowerPoint Presentation</vt:lpstr>
      <vt:lpstr>PowerPoint Presentation</vt:lpstr>
      <vt:lpstr>CSS syntax</vt:lpstr>
      <vt:lpstr>CSS selector pattern equivalents</vt:lpstr>
      <vt:lpstr>Generated content – CSS </vt:lpstr>
      <vt:lpstr>Generated content – XSLT</vt:lpstr>
      <vt:lpstr>Numbering &amp; lists – CSS </vt:lpstr>
      <vt:lpstr>Numbering &amp; lists – XSLT </vt:lpstr>
      <vt:lpstr>Larger example – document</vt:lpstr>
      <vt:lpstr>Larger example – styling</vt:lpstr>
      <vt:lpstr>Architecture</vt:lpstr>
      <vt:lpstr>Parsing CSS</vt:lpstr>
      <vt:lpstr>Three modes</vt:lpstr>
      <vt:lpstr>Minor features</vt:lpstr>
      <vt:lpstr>Relative or inherited properties</vt:lpstr>
      <vt:lpstr>Syntactic/Semantic restriction</vt:lpstr>
      <vt:lpstr>Some philosophy</vt:lpstr>
      <vt:lpstr>Conclusions</vt:lpstr>
      <vt:lpstr>Acknowledgments</vt:lpstr>
      <vt:lpstr>OtHer material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Two from Three (in XSLT)</dc:title>
  <dc:creator>jwl</dc:creator>
  <cp:lastModifiedBy>jwl</cp:lastModifiedBy>
  <cp:revision>550</cp:revision>
  <cp:lastPrinted>2014-02-02T16:38:46Z</cp:lastPrinted>
  <dcterms:created xsi:type="dcterms:W3CDTF">2014-02-01T10:50:17Z</dcterms:created>
  <dcterms:modified xsi:type="dcterms:W3CDTF">2016-08-08T10:50:08Z</dcterms:modified>
</cp:coreProperties>
</file>