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9"/>
  </p:notesMasterIdLst>
  <p:handoutMasterIdLst>
    <p:handoutMasterId r:id="rId50"/>
  </p:handoutMasterIdLst>
  <p:sldIdLst>
    <p:sldId id="260" r:id="rId2"/>
    <p:sldId id="257" r:id="rId3"/>
    <p:sldId id="269" r:id="rId4"/>
    <p:sldId id="268" r:id="rId5"/>
    <p:sldId id="270" r:id="rId6"/>
    <p:sldId id="271" r:id="rId7"/>
    <p:sldId id="263" r:id="rId8"/>
    <p:sldId id="265" r:id="rId9"/>
    <p:sldId id="272" r:id="rId10"/>
    <p:sldId id="273" r:id="rId11"/>
    <p:sldId id="267" r:id="rId12"/>
    <p:sldId id="294" r:id="rId13"/>
    <p:sldId id="302" r:id="rId14"/>
    <p:sldId id="274" r:id="rId15"/>
    <p:sldId id="288" r:id="rId16"/>
    <p:sldId id="275" r:id="rId17"/>
    <p:sldId id="276" r:id="rId18"/>
    <p:sldId id="277" r:id="rId19"/>
    <p:sldId id="281" r:id="rId20"/>
    <p:sldId id="282" r:id="rId21"/>
    <p:sldId id="284" r:id="rId22"/>
    <p:sldId id="283" r:id="rId23"/>
    <p:sldId id="278" r:id="rId24"/>
    <p:sldId id="285" r:id="rId25"/>
    <p:sldId id="279" r:id="rId26"/>
    <p:sldId id="280" r:id="rId27"/>
    <p:sldId id="286" r:id="rId28"/>
    <p:sldId id="287" r:id="rId29"/>
    <p:sldId id="289" r:id="rId30"/>
    <p:sldId id="290" r:id="rId31"/>
    <p:sldId id="291" r:id="rId32"/>
    <p:sldId id="292" r:id="rId33"/>
    <p:sldId id="293" r:id="rId34"/>
    <p:sldId id="303" r:id="rId35"/>
    <p:sldId id="295" r:id="rId36"/>
    <p:sldId id="296" r:id="rId37"/>
    <p:sldId id="297" r:id="rId38"/>
    <p:sldId id="298" r:id="rId39"/>
    <p:sldId id="301" r:id="rId40"/>
    <p:sldId id="304" r:id="rId41"/>
    <p:sldId id="305" r:id="rId42"/>
    <p:sldId id="306" r:id="rId43"/>
    <p:sldId id="308" r:id="rId44"/>
    <p:sldId id="307" r:id="rId45"/>
    <p:sldId id="309" r:id="rId46"/>
    <p:sldId id="311" r:id="rId47"/>
    <p:sldId id="310" r:id="rId4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2BFEE"/>
    <a:srgbClr val="969696"/>
    <a:srgbClr val="B2B2B2"/>
    <a:srgbClr val="292929"/>
    <a:srgbClr val="333333"/>
    <a:srgbClr val="4D4D4D"/>
    <a:srgbClr val="5F5F5F"/>
    <a:srgbClr val="777777"/>
    <a:srgbClr val="808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9184" autoAdjust="0"/>
    <p:restoredTop sz="94660"/>
  </p:normalViewPr>
  <p:slideViewPr>
    <p:cSldViewPr showGuides="1">
      <p:cViewPr varScale="1">
        <p:scale>
          <a:sx n="92" d="100"/>
          <a:sy n="92" d="100"/>
        </p:scale>
        <p:origin x="1218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1024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1024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5DEA7CC2-5CDA-4F3A-802C-6CCE8E76F2B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633959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81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81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81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090E8E80-B459-4EF2-A339-A406DB357CC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460704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0E8E80-B459-4EF2-A339-A406DB357CC8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26049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52" name="Picture 8" descr="LC9-cover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3175" y="0"/>
            <a:ext cx="9140825" cy="6854825"/>
          </a:xfrm>
          <a:prstGeom prst="rect">
            <a:avLst/>
          </a:prstGeom>
          <a:noFill/>
        </p:spPr>
      </p:pic>
      <p:sp>
        <p:nvSpPr>
          <p:cNvPr id="614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14400" y="3629025"/>
            <a:ext cx="7162800" cy="860425"/>
          </a:xfrm>
        </p:spPr>
        <p:txBody>
          <a:bodyPr/>
          <a:lstStyle>
            <a:lvl1pPr algn="r">
              <a:defRPr sz="3300">
                <a:solidFill>
                  <a:srgbClr val="393939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914400" y="4467225"/>
            <a:ext cx="7162800" cy="762000"/>
          </a:xfrm>
        </p:spPr>
        <p:txBody>
          <a:bodyPr/>
          <a:lstStyle>
            <a:lvl1pPr marL="0" indent="0" algn="r">
              <a:buFont typeface="Wingdings" pitchFamily="2" charset="2"/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5943600" y="6019800"/>
            <a:ext cx="2133600" cy="30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4CFCA5EE-186F-4441-89E0-659B3F96D447}" type="datetime4">
              <a:rPr lang="en-US" smtClean="0"/>
              <a:pPr/>
              <a:t>August 2, 2016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F5A27764-54CE-47D8-9358-E8F5EA0472B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70688" y="133350"/>
            <a:ext cx="2220912" cy="568801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4775" y="133350"/>
            <a:ext cx="6513513" cy="568801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4F54DF5C-C103-4B19-81C7-DC21109FBE7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DEBE778B-AC8B-4D34-A2C1-C0815680AFD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1AF77B34-A6DE-4B14-9076-21AE97A91A0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38150" y="12954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2954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EEF8451D-397F-4CDB-846F-20C8BB3B0AF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AEE7335E-DF35-44B6-B237-8233B664F36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92BA7961-B47C-40FC-ACB6-1B794E925DD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FB5B9B3B-2EF0-46CF-9B2F-FC8F2DF4D49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B512BE32-207D-4495-8312-A7B68E38270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C4923141-75CD-4D7B-BFEF-589C32D75A1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 descr="LC9-body"/>
          <p:cNvPicPr>
            <a:picLocks noChangeAspect="1" noChangeArrowheads="1"/>
          </p:cNvPicPr>
          <p:nvPr userDrawn="1"/>
        </p:nvPicPr>
        <p:blipFill>
          <a:blip r:embed="rId13"/>
          <a:srcRect/>
          <a:stretch>
            <a:fillRect/>
          </a:stretch>
        </p:blipFill>
        <p:spPr bwMode="auto">
          <a:xfrm>
            <a:off x="0" y="3175"/>
            <a:ext cx="9140825" cy="6854825"/>
          </a:xfrm>
          <a:prstGeom prst="rect">
            <a:avLst/>
          </a:prstGeom>
          <a:noFill/>
        </p:spPr>
      </p:pic>
      <p:pic>
        <p:nvPicPr>
          <p:cNvPr id="1034" name="Picture 10" descr="LC9-body"/>
          <p:cNvPicPr>
            <a:picLocks noChangeAspect="1" noChangeArrowheads="1"/>
          </p:cNvPicPr>
          <p:nvPr userDrawn="1"/>
        </p:nvPicPr>
        <p:blipFill>
          <a:blip r:embed="rId14"/>
          <a:srcRect/>
          <a:stretch>
            <a:fillRect/>
          </a:stretch>
        </p:blipFill>
        <p:spPr bwMode="auto">
          <a:xfrm>
            <a:off x="0" y="3175"/>
            <a:ext cx="9140825" cy="6854825"/>
          </a:xfrm>
          <a:prstGeom prst="rect">
            <a:avLst/>
          </a:prstGeom>
          <a:noFill/>
        </p:spPr>
      </p:pic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04775" y="133350"/>
            <a:ext cx="8886825" cy="850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38150" y="12954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42875" y="6477000"/>
            <a:ext cx="695325" cy="231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900" b="1">
                <a:solidFill>
                  <a:schemeClr val="tx2"/>
                </a:solidFill>
              </a:defRPr>
            </a:lvl1pPr>
          </a:lstStyle>
          <a:p>
            <a:fld id="{16CCB84D-CDAC-4DE7-A363-8A577542FED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rtl="0" fontAlgn="base">
        <a:spcBef>
          <a:spcPct val="0"/>
        </a:spcBef>
        <a:spcAft>
          <a:spcPct val="0"/>
        </a:spcAft>
        <a:defRPr sz="3400" b="1">
          <a:solidFill>
            <a:schemeClr val="bg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400" b="1">
          <a:solidFill>
            <a:schemeClr val="bg1"/>
          </a:solidFill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3400" b="1">
          <a:solidFill>
            <a:schemeClr val="bg1"/>
          </a:solidFill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3400" b="1">
          <a:solidFill>
            <a:schemeClr val="bg1"/>
          </a:solidFill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3400" b="1">
          <a:solidFill>
            <a:schemeClr val="bg1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400" b="1">
          <a:solidFill>
            <a:schemeClr val="bg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400" b="1">
          <a:solidFill>
            <a:schemeClr val="bg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400" b="1">
          <a:solidFill>
            <a:schemeClr val="bg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400" b="1">
          <a:solidFill>
            <a:schemeClr val="bg1"/>
          </a:solidFill>
          <a:latin typeface="Arial" charset="0"/>
        </a:defRPr>
      </a:lvl9pPr>
    </p:titleStyle>
    <p:bodyStyle>
      <a:lvl1pPr marL="228600" indent="-228600" algn="l" rtl="0" fontAlgn="base">
        <a:spcBef>
          <a:spcPct val="50000"/>
        </a:spcBef>
        <a:spcAft>
          <a:spcPct val="0"/>
        </a:spcAft>
        <a:buClr>
          <a:schemeClr val="tx2"/>
        </a:buClr>
        <a:buFont typeface="Wingdings" pitchFamily="2" charset="2"/>
        <a:buChar char="§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Font typeface="Arial" charset="0"/>
        <a:buChar char="−"/>
        <a:defRPr sz="2000">
          <a:solidFill>
            <a:schemeClr val="tx1"/>
          </a:solidFill>
          <a:latin typeface="+mn-lt"/>
        </a:defRPr>
      </a:lvl2pPr>
      <a:lvl3pPr marL="1085850" indent="-17145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sz="16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hyperlink" Target="http://github.com/evanlenz/xslt-visualizer" TargetMode="External"/><Relationship Id="rId2" Type="http://schemas.openxmlformats.org/officeDocument/2006/relationships/hyperlink" Target="http://xmlportfolio.com/xslt-visualizer-demo/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lenzconsulting.com/how-xslt-works/#modes" TargetMode="External"/><Relationship Id="rId2" Type="http://schemas.openxmlformats.org/officeDocument/2006/relationships/hyperlink" Target="http://lenzconsulting.com/how-xslt-works/#applying_template_rules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>
            <a:spLocks noGrp="1" noChangeArrowheads="1"/>
          </p:cNvSpPr>
          <p:nvPr>
            <p:ph type="dt" sz="half" idx="2"/>
          </p:nvPr>
        </p:nvSpPr>
        <p:spPr>
          <a:ln/>
        </p:spPr>
        <p:txBody>
          <a:bodyPr/>
          <a:lstStyle/>
          <a:p>
            <a:r>
              <a:rPr lang="en-US" dirty="0" smtClean="0"/>
              <a:t>Evan Lenz, President</a:t>
            </a:r>
          </a:p>
          <a:p>
            <a:r>
              <a:rPr lang="en-US" dirty="0" smtClean="0"/>
              <a:t>August 2, 2016</a:t>
            </a:r>
            <a:endParaRPr lang="en-US" dirty="0"/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Mystical Principles of XSLT</a:t>
            </a:r>
            <a:endParaRPr lang="en-US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Enlightenment through Software Visualization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2409152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Not like a debugger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Software visualization for XSLT:</a:t>
            </a:r>
          </a:p>
          <a:p>
            <a:pPr lvl="1"/>
            <a:r>
              <a:rPr lang="en-US" dirty="0" smtClean="0"/>
              <a:t>A holistic experience, rather than a narrow line of inquiry</a:t>
            </a:r>
          </a:p>
          <a:p>
            <a:pPr lvl="1"/>
            <a:r>
              <a:rPr lang="en-US" dirty="0" smtClean="0"/>
              <a:t>A space in which to freely explore, in any direction</a:t>
            </a:r>
          </a:p>
          <a:p>
            <a:pPr lvl="1"/>
            <a:r>
              <a:rPr lang="en-US" dirty="0" smtClean="0"/>
              <a:t>Not bound by our previous steps</a:t>
            </a:r>
          </a:p>
          <a:p>
            <a:pPr lvl="1"/>
            <a:r>
              <a:rPr lang="en-US" dirty="0" smtClean="0"/>
              <a:t>No need to start with a question</a:t>
            </a:r>
          </a:p>
          <a:p>
            <a:pPr lvl="1"/>
            <a:r>
              <a:rPr lang="en-US" dirty="0" smtClean="0"/>
              <a:t>Just start playing around and see what we will see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BE778B-AC8B-4D34-A2C1-C0815680AFD8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3085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Not like a debugger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Sri </a:t>
            </a:r>
            <a:r>
              <a:rPr lang="en-US" dirty="0" err="1" smtClean="0"/>
              <a:t>Aurobindo</a:t>
            </a:r>
            <a:r>
              <a:rPr lang="en-US" dirty="0" smtClean="0"/>
              <a:t> on gnostic knowledge:</a:t>
            </a:r>
          </a:p>
          <a:p>
            <a:pPr lvl="1"/>
            <a:r>
              <a:rPr lang="en-US" dirty="0" smtClean="0"/>
              <a:t>“</a:t>
            </a:r>
            <a:r>
              <a:rPr lang="en-US" dirty="0"/>
              <a:t>For while the </a:t>
            </a:r>
            <a:r>
              <a:rPr lang="en-US" dirty="0" smtClean="0"/>
              <a:t>reason [like a debugger] </a:t>
            </a:r>
            <a:r>
              <a:rPr lang="en-US" dirty="0"/>
              <a:t>proceeds from moment to moment of time and loses and acquires and again loses and again acquires, the </a:t>
            </a:r>
            <a:r>
              <a:rPr lang="en-US" dirty="0" smtClean="0"/>
              <a:t>gnosis [or visualization tool] </a:t>
            </a:r>
            <a:r>
              <a:rPr lang="en-US" dirty="0"/>
              <a:t>dominates time in a one view and perpetual power and links past, present and future in their indivisible connections, in a single continuous map of knowledge, side by side</a:t>
            </a:r>
            <a:r>
              <a:rPr lang="en-US" dirty="0" smtClean="0"/>
              <a:t>.” (</a:t>
            </a:r>
            <a:r>
              <a:rPr lang="en-US" i="1" dirty="0" smtClean="0"/>
              <a:t>The Synthesis of Yoga</a:t>
            </a:r>
            <a:r>
              <a:rPr lang="en-US" dirty="0" smtClean="0"/>
              <a:t>, p. 464)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BE778B-AC8B-4D34-A2C1-C0815680AFD8}" type="slidenum">
              <a:rPr lang="en-US" smtClean="0"/>
              <a:pPr/>
              <a:t>11</a:t>
            </a:fld>
            <a:endParaRPr lang="en-US"/>
          </a:p>
        </p:txBody>
      </p:sp>
      <p:pic>
        <p:nvPicPr>
          <p:cNvPr id="2050" name="Picture 2" descr="http://1.bp.blogspot.com/-1DG46gMwnqc/TyagzH7evoI/AAAAAAAABdo/8MM21RUMLkE/s1600/aurobindo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0061" y="3810000"/>
            <a:ext cx="2016252" cy="25923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66103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Escaping the bounds of time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transformation is fundamentally:</a:t>
            </a:r>
          </a:p>
          <a:p>
            <a:pPr lvl="1"/>
            <a:r>
              <a:rPr lang="en-US" dirty="0" smtClean="0"/>
              <a:t>a data set</a:t>
            </a:r>
          </a:p>
          <a:p>
            <a:pPr lvl="1"/>
            <a:r>
              <a:rPr lang="en-US" dirty="0" smtClean="0"/>
              <a:t>not a process</a:t>
            </a:r>
          </a:p>
          <a:p>
            <a:r>
              <a:rPr lang="en-US" dirty="0" smtClean="0"/>
              <a:t>XSLT’s functional nature</a:t>
            </a:r>
          </a:p>
          <a:p>
            <a:pPr lvl="1"/>
            <a:r>
              <a:rPr lang="en-US" dirty="0" smtClean="0"/>
              <a:t>More like an abstract sculpture, showing relationships</a:t>
            </a:r>
          </a:p>
          <a:p>
            <a:pPr lvl="1"/>
            <a:r>
              <a:rPr lang="en-US" dirty="0" smtClean="0"/>
              <a:t>Less like a movie</a:t>
            </a:r>
          </a:p>
          <a:p>
            <a:r>
              <a:rPr lang="en-US" dirty="0" smtClean="0"/>
              <a:t>Time is just one way to traverse the relationships:</a:t>
            </a:r>
          </a:p>
          <a:p>
            <a:pPr lvl="1"/>
            <a:r>
              <a:rPr lang="en-US" dirty="0" smtClean="0"/>
              <a:t>we can go forward and backward in time (result document order)</a:t>
            </a:r>
          </a:p>
          <a:p>
            <a:pPr lvl="1"/>
            <a:r>
              <a:rPr lang="en-US" dirty="0" smtClean="0"/>
              <a:t>we can step outside of time</a:t>
            </a:r>
          </a:p>
          <a:p>
            <a:pPr lvl="1"/>
            <a:r>
              <a:rPr lang="en-US" dirty="0" smtClean="0"/>
              <a:t>we can traverse the relationships using a different dimension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BE778B-AC8B-4D34-A2C1-C0815680AFD8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0754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essence of transformation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178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Transformation as microcosm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“The Big Bang”</a:t>
            </a:r>
          </a:p>
          <a:p>
            <a:pPr lvl="1"/>
            <a:r>
              <a:rPr lang="en-US" dirty="0" smtClean="0"/>
              <a:t>the initial context node</a:t>
            </a:r>
          </a:p>
          <a:p>
            <a:r>
              <a:rPr lang="en-US" dirty="0" smtClean="0"/>
              <a:t>“The Engine of Creation”</a:t>
            </a:r>
          </a:p>
          <a:p>
            <a:pPr lvl="1"/>
            <a:r>
              <a:rPr lang="en-US" dirty="0" smtClean="0"/>
              <a:t>template rules</a:t>
            </a:r>
          </a:p>
          <a:p>
            <a:r>
              <a:rPr lang="en-US" dirty="0" smtClean="0"/>
              <a:t>“Emergence/Manifestation”</a:t>
            </a:r>
          </a:p>
          <a:p>
            <a:pPr lvl="1"/>
            <a:r>
              <a:rPr lang="en-US" dirty="0" smtClean="0"/>
              <a:t>the result tree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BE778B-AC8B-4D34-A2C1-C0815680AFD8}" type="slidenum">
              <a:rPr lang="en-US" smtClean="0"/>
              <a:pPr/>
              <a:t>14</a:t>
            </a:fld>
            <a:endParaRPr lang="en-US"/>
          </a:p>
        </p:txBody>
      </p:sp>
      <p:pic>
        <p:nvPicPr>
          <p:cNvPr id="6146" name="Picture 2" descr="image (Bal2016lenz090201.png)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05049" y="4114800"/>
            <a:ext cx="4486275" cy="22193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37749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Scope and method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Scope:</a:t>
            </a:r>
          </a:p>
          <a:p>
            <a:pPr lvl="1"/>
            <a:r>
              <a:rPr lang="en-US" dirty="0" smtClean="0"/>
              <a:t>Template rules (and maybe </a:t>
            </a:r>
            <a:r>
              <a:rPr lang="en-US" dirty="0" err="1" smtClean="0"/>
              <a:t>xsl:for-each</a:t>
            </a:r>
            <a:r>
              <a:rPr lang="en-US" dirty="0" smtClean="0"/>
              <a:t>)</a:t>
            </a:r>
            <a:endParaRPr lang="en-US" dirty="0"/>
          </a:p>
          <a:p>
            <a:pPr lvl="2"/>
            <a:r>
              <a:rPr lang="en-US" dirty="0"/>
              <a:t>XSLT’s core processing model</a:t>
            </a:r>
          </a:p>
          <a:p>
            <a:pPr lvl="1"/>
            <a:r>
              <a:rPr lang="en-US" dirty="0" smtClean="0"/>
              <a:t>XPath, though foundational, is </a:t>
            </a:r>
            <a:r>
              <a:rPr lang="en-US" dirty="0"/>
              <a:t>out of scope</a:t>
            </a:r>
          </a:p>
          <a:p>
            <a:r>
              <a:rPr lang="en-US" dirty="0" smtClean="0"/>
              <a:t>Method:</a:t>
            </a:r>
          </a:p>
          <a:p>
            <a:pPr lvl="1"/>
            <a:r>
              <a:rPr lang="en-US" dirty="0" smtClean="0"/>
              <a:t>Explode a transformation into all its parts</a:t>
            </a:r>
          </a:p>
          <a:p>
            <a:pPr lvl="1"/>
            <a:r>
              <a:rPr lang="en-US" dirty="0" smtClean="0"/>
              <a:t>Put them back together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BE778B-AC8B-4D34-A2C1-C0815680AFD8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0387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Fundamental unit: the </a:t>
            </a:r>
            <a:r>
              <a:rPr lang="en-US" i="1" dirty="0" smtClean="0"/>
              <a:t>focus</a:t>
            </a:r>
            <a:endParaRPr lang="en-US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As defined in the XSLT Recommendation, consists of:</a:t>
            </a:r>
          </a:p>
          <a:p>
            <a:pPr lvl="1"/>
            <a:r>
              <a:rPr lang="en-US" dirty="0" smtClean="0"/>
              <a:t>the </a:t>
            </a:r>
            <a:r>
              <a:rPr lang="en-US" dirty="0"/>
              <a:t>context item </a:t>
            </a:r>
            <a:r>
              <a:rPr lang="en-US" dirty="0" smtClean="0"/>
              <a:t>(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.</a:t>
            </a:r>
            <a:r>
              <a:rPr lang="en-US" dirty="0" smtClean="0"/>
              <a:t>),</a:t>
            </a:r>
          </a:p>
          <a:p>
            <a:pPr lvl="1"/>
            <a:r>
              <a:rPr lang="en-US" dirty="0" smtClean="0"/>
              <a:t>the </a:t>
            </a:r>
            <a:r>
              <a:rPr lang="en-US" dirty="0"/>
              <a:t>context position (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position()</a:t>
            </a:r>
            <a:r>
              <a:rPr lang="en-US" dirty="0"/>
              <a:t>), </a:t>
            </a:r>
            <a:r>
              <a:rPr lang="en-US" dirty="0" smtClean="0"/>
              <a:t>and</a:t>
            </a:r>
          </a:p>
          <a:p>
            <a:pPr lvl="1"/>
            <a:r>
              <a:rPr lang="en-US" dirty="0" smtClean="0"/>
              <a:t>the </a:t>
            </a:r>
            <a:r>
              <a:rPr lang="en-US" dirty="0"/>
              <a:t>context size (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last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()</a:t>
            </a:r>
            <a:r>
              <a:rPr lang="en-US" dirty="0" smtClean="0"/>
              <a:t>).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BE778B-AC8B-4D34-A2C1-C0815680AFD8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9567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 expanded definition of focus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We will define “focus” as:</a:t>
            </a:r>
          </a:p>
          <a:p>
            <a:pPr lvl="1"/>
            <a:r>
              <a:rPr lang="en-US" dirty="0" smtClean="0"/>
              <a:t>the </a:t>
            </a:r>
            <a:r>
              <a:rPr lang="en-US" i="1" dirty="0" smtClean="0"/>
              <a:t>particular instance of a focus</a:t>
            </a:r>
          </a:p>
          <a:p>
            <a:pPr lvl="1"/>
            <a:r>
              <a:rPr lang="en-US" dirty="0" smtClean="0"/>
              <a:t>i.e. each </a:t>
            </a:r>
            <a:r>
              <a:rPr lang="en-US" dirty="0"/>
              <a:t>instantiation of a </a:t>
            </a:r>
            <a:r>
              <a:rPr lang="en-US" dirty="0" smtClean="0"/>
              <a:t>focus-changed </a:t>
            </a:r>
            <a:r>
              <a:rPr lang="en-US" dirty="0"/>
              <a:t>sequence </a:t>
            </a:r>
            <a:r>
              <a:rPr lang="en-US" dirty="0" smtClean="0"/>
              <a:t>constructor</a:t>
            </a:r>
          </a:p>
          <a:p>
            <a:pPr lvl="2"/>
            <a:r>
              <a:rPr lang="en-US" dirty="0" smtClean="0"/>
              <a:t>body of &lt;</a:t>
            </a:r>
            <a:r>
              <a:rPr lang="en-US" dirty="0" err="1" smtClean="0"/>
              <a:t>xsl:template</a:t>
            </a:r>
            <a:r>
              <a:rPr lang="en-US" dirty="0" smtClean="0"/>
              <a:t>&gt;, body of &lt;</a:t>
            </a:r>
            <a:r>
              <a:rPr lang="en-US" dirty="0" err="1" smtClean="0"/>
              <a:t>xsl:for-each</a:t>
            </a:r>
            <a:r>
              <a:rPr lang="en-US" dirty="0" smtClean="0"/>
              <a:t>&gt;, etc.</a:t>
            </a:r>
          </a:p>
          <a:p>
            <a:r>
              <a:rPr lang="en-US" dirty="0" smtClean="0"/>
              <a:t>Then we can consider the shallow result chunk implied by a focus to be an intrinsic property of that focus</a:t>
            </a:r>
          </a:p>
          <a:p>
            <a:pPr lvl="1"/>
            <a:r>
              <a:rPr lang="en-US" dirty="0" smtClean="0"/>
              <a:t>1:1 relationship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BE778B-AC8B-4D34-A2C1-C0815680AFD8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0216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 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Given a single instantiation of this rule:</a:t>
            </a:r>
            <a:endParaRPr lang="en-US" dirty="0"/>
          </a:p>
          <a:p>
            <a:pPr marL="457200" lvl="1" indent="0">
              <a:buNone/>
            </a:pP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/>
            </a:r>
            <a:b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&lt;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xsl:template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match="heading"&gt;</a:t>
            </a:r>
            <a:b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 &lt;title&gt;</a:t>
            </a:r>
            <a:b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   &lt;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xsl:value-of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select="."/&gt;</a:t>
            </a:r>
            <a:b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 &lt;/title&gt;</a:t>
            </a:r>
            <a:b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&lt;/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xsl:template</a:t>
            </a: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&gt;</a:t>
            </a:r>
          </a:p>
          <a:p>
            <a:r>
              <a:rPr lang="en-US" dirty="0" smtClean="0"/>
              <a:t>We could represent the “focus” like this:</a:t>
            </a:r>
          </a:p>
          <a:p>
            <a:pPr marL="457200" lvl="1" indent="0">
              <a:buNone/>
            </a:pP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/>
            </a:r>
            <a:b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&lt;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trace:focus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context-id="n1a833c7b3a005151"</a:t>
            </a:r>
          </a:p>
          <a:p>
            <a:pPr marL="457200" lvl="1" indent="0">
              <a:buNone/>
            </a:pP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         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context-position="1"</a:t>
            </a:r>
          </a:p>
          <a:p>
            <a:pPr marL="457200" lvl="1" indent="0">
              <a:buNone/>
            </a:pP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         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context-size="1"</a:t>
            </a:r>
          </a:p>
          <a:p>
            <a:pPr marL="457200" lvl="1" indent="0">
              <a:buNone/>
            </a:pP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         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rule-id="nfa49863d62353482"</a:t>
            </a:r>
          </a:p>
          <a:p>
            <a:pPr marL="457200" lvl="1" indent="0">
              <a:buNone/>
            </a:pP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         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invocation-id="</a:t>
            </a: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bc08a736-13f7-e97b-a272"&gt;</a:t>
            </a:r>
            <a:endParaRPr lang="en-US" sz="16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457200" lvl="1" indent="0">
              <a:buNone/>
            </a:pP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&lt;title&gt;This is the title&lt;/title&gt;</a:t>
            </a:r>
          </a:p>
          <a:p>
            <a:pPr marL="457200" lvl="1" indent="0">
              <a:buNone/>
            </a:pP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&lt;/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trace:focus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&gt;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BE778B-AC8B-4D34-A2C1-C0815680AFD8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8930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 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Given a single instantiation of this rule:</a:t>
            </a:r>
            <a:endParaRPr lang="en-US" dirty="0"/>
          </a:p>
          <a:p>
            <a:pPr marL="457200" lvl="1" indent="0">
              <a:buNone/>
            </a:pP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/>
            </a:r>
            <a:b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&lt;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xsl:template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match="heading"&gt;</a:t>
            </a:r>
            <a:b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 &lt;title&gt;</a:t>
            </a:r>
            <a:b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&lt;</a:t>
            </a:r>
            <a:r>
              <a:rPr lang="en-US" sz="16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xsl:value-of</a:t>
            </a: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select="."/&gt;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/>
            </a:r>
            <a:b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 &lt;/title&gt;</a:t>
            </a:r>
            <a:b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&lt;/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xsl:template</a:t>
            </a: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&gt;</a:t>
            </a:r>
          </a:p>
          <a:p>
            <a:r>
              <a:rPr lang="en-US" dirty="0" smtClean="0"/>
              <a:t>We could represent the “focus” like this:</a:t>
            </a:r>
          </a:p>
          <a:p>
            <a:pPr marL="457200" lvl="1" indent="0">
              <a:buNone/>
            </a:pP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/>
            </a:r>
            <a:b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&lt;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trace:focus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context-id="n1a833c7b3a005151"</a:t>
            </a:r>
          </a:p>
          <a:p>
            <a:pPr marL="457200" lvl="1" indent="0">
              <a:buNone/>
            </a:pP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         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context-position="1"</a:t>
            </a:r>
          </a:p>
          <a:p>
            <a:pPr marL="457200" lvl="1" indent="0">
              <a:buNone/>
            </a:pP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         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context-size="1"</a:t>
            </a:r>
          </a:p>
          <a:p>
            <a:pPr marL="457200" lvl="1" indent="0">
              <a:buNone/>
            </a:pP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         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rule-id="nfa49863d62353482"</a:t>
            </a:r>
          </a:p>
          <a:p>
            <a:pPr marL="457200" lvl="1" indent="0">
              <a:buNone/>
            </a:pP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         </a:t>
            </a:r>
            <a:r>
              <a:rPr lang="en-US" sz="1600" b="1" dirty="0">
                <a:solidFill>
                  <a:srgbClr val="C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invocation-id="</a:t>
            </a:r>
            <a:r>
              <a:rPr lang="en-US" sz="1600" b="1" dirty="0" smtClean="0">
                <a:solidFill>
                  <a:srgbClr val="C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bc08a736-13f7-e97b-a272"</a:t>
            </a: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&gt;</a:t>
            </a:r>
            <a:endParaRPr lang="en-US" sz="16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457200" lvl="1" indent="0">
              <a:buNone/>
            </a:pP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&lt;title&gt;This is the title&lt;/title&gt;</a:t>
            </a:r>
          </a:p>
          <a:p>
            <a:pPr marL="457200" lvl="1" indent="0">
              <a:buNone/>
            </a:pP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&lt;/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trace:focus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&gt;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BE778B-AC8B-4D34-A2C1-C0815680AFD8}" type="slidenum">
              <a:rPr lang="en-US" smtClean="0"/>
              <a:pPr/>
              <a:t>19</a:t>
            </a:fld>
            <a:endParaRPr lang="en-US"/>
          </a:p>
        </p:txBody>
      </p:sp>
      <p:sp>
        <p:nvSpPr>
          <p:cNvPr id="5" name="Cloud Callout 4"/>
          <p:cNvSpPr/>
          <p:nvPr/>
        </p:nvSpPr>
        <p:spPr>
          <a:xfrm>
            <a:off x="6096000" y="1981200"/>
            <a:ext cx="3048000" cy="2648852"/>
          </a:xfrm>
          <a:prstGeom prst="cloudCallout">
            <a:avLst>
              <a:gd name="adj1" fmla="val -50933"/>
              <a:gd name="adj2" fmla="val 70731"/>
            </a:avLst>
          </a:prstGeom>
          <a:solidFill>
            <a:schemeClr val="accent5"/>
          </a:solidFill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Cosmic address (GUID) for the</a:t>
            </a:r>
          </a:p>
          <a:p>
            <a:pPr algn="ctr"/>
            <a:r>
              <a:rPr lang="en-US" dirty="0" smtClean="0"/>
              <a:t>current invocation of &lt;</a:t>
            </a:r>
            <a:r>
              <a:rPr lang="en-US" dirty="0" err="1" smtClean="0"/>
              <a:t>xsl:apply-templates</a:t>
            </a:r>
            <a:r>
              <a:rPr lang="en-US" dirty="0" smtClean="0"/>
              <a:t>/&gt;</a:t>
            </a:r>
          </a:p>
        </p:txBody>
      </p:sp>
    </p:spTree>
    <p:extLst>
      <p:ext uri="{BB962C8B-B14F-4D97-AF65-F5344CB8AC3E}">
        <p14:creationId xmlns:p14="http://schemas.microsoft.com/office/powerpoint/2010/main" val="131093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EE6138-AB71-4AAB-AAE0-454F5AE1A854}" type="slidenum">
              <a:rPr lang="en-US"/>
              <a:pPr/>
              <a:t>2</a:t>
            </a:fld>
            <a:endParaRPr lang="en-US"/>
          </a:p>
        </p:txBody>
      </p:sp>
      <p:sp>
        <p:nvSpPr>
          <p:cNvPr id="3080" name="Rectangle 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Grokking</a:t>
            </a:r>
            <a:r>
              <a:rPr lang="en-US" dirty="0" smtClean="0"/>
              <a:t> XSLT</a:t>
            </a:r>
            <a:endParaRPr lang="en-US" dirty="0"/>
          </a:p>
        </p:txBody>
      </p:sp>
      <p:sp>
        <p:nvSpPr>
          <p:cNvPr id="3081" name="Rectangle 9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Easy to learn just enough to be dangerous</a:t>
            </a:r>
          </a:p>
          <a:p>
            <a:pPr lvl="1"/>
            <a:r>
              <a:rPr lang="en-US" dirty="0" smtClean="0"/>
              <a:t>Lots of terrible code in the wild</a:t>
            </a:r>
          </a:p>
          <a:p>
            <a:r>
              <a:rPr lang="en-US" dirty="0" smtClean="0"/>
              <a:t>Understanding template rules is elusive</a:t>
            </a:r>
          </a:p>
          <a:p>
            <a:pPr lvl="1"/>
            <a:r>
              <a:rPr lang="en-US" dirty="0" smtClean="0"/>
              <a:t>Not what procedural programmers expect</a:t>
            </a:r>
          </a:p>
          <a:p>
            <a:pPr lvl="1"/>
            <a:r>
              <a:rPr lang="en-US" dirty="0" smtClean="0"/>
              <a:t>Lots of explanations that are partial, imprecise, or ambiguous</a:t>
            </a:r>
          </a:p>
          <a:p>
            <a:r>
              <a:rPr lang="en-US" dirty="0"/>
              <a:t>XSLT </a:t>
            </a:r>
            <a:r>
              <a:rPr lang="en-US" dirty="0" smtClean="0"/>
              <a:t>really isn’t that </a:t>
            </a:r>
            <a:r>
              <a:rPr lang="en-US" dirty="0"/>
              <a:t>difficult a </a:t>
            </a:r>
            <a:r>
              <a:rPr lang="en-US" dirty="0" smtClean="0"/>
              <a:t>language</a:t>
            </a:r>
          </a:p>
          <a:p>
            <a:pPr lvl="1"/>
            <a:r>
              <a:rPr lang="en-US" dirty="0" smtClean="0"/>
              <a:t>But only if you </a:t>
            </a:r>
            <a:r>
              <a:rPr lang="en-US" dirty="0" err="1" smtClean="0"/>
              <a:t>grok</a:t>
            </a:r>
            <a:r>
              <a:rPr lang="en-US" dirty="0" smtClean="0"/>
              <a:t> template rules</a:t>
            </a:r>
            <a:endParaRPr lang="en-US" dirty="0"/>
          </a:p>
          <a:p>
            <a:r>
              <a:rPr lang="en-US" dirty="0" smtClean="0"/>
              <a:t>A lot that’s invisible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 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Given a single instantiation of this rule:</a:t>
            </a:r>
            <a:endParaRPr lang="en-US" dirty="0"/>
          </a:p>
          <a:p>
            <a:pPr marL="457200" lvl="1" indent="0">
              <a:buNone/>
            </a:pP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/>
            </a:r>
            <a:b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&lt;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xsl:template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match="heading"&gt;</a:t>
            </a:r>
            <a:b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 &lt;title&gt;</a:t>
            </a:r>
            <a:b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   &lt;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xsl:value-of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select="."/&gt;</a:t>
            </a:r>
            <a:b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 &lt;/title&gt;</a:t>
            </a:r>
            <a:b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&lt;/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xsl:template</a:t>
            </a: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&gt;</a:t>
            </a:r>
          </a:p>
          <a:p>
            <a:r>
              <a:rPr lang="en-US" dirty="0" smtClean="0"/>
              <a:t>We could represent the “focus” like this:</a:t>
            </a:r>
          </a:p>
          <a:p>
            <a:pPr marL="457200" lvl="1" indent="0">
              <a:buNone/>
            </a:pP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/>
            </a:r>
            <a:b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&lt;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trace:focus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context-id="n1a833c7b3a005151"</a:t>
            </a:r>
          </a:p>
          <a:p>
            <a:pPr marL="457200" lvl="1" indent="0">
              <a:buNone/>
            </a:pP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         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context-position="1"</a:t>
            </a:r>
          </a:p>
          <a:p>
            <a:pPr marL="457200" lvl="1" indent="0">
              <a:buNone/>
            </a:pP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         </a:t>
            </a:r>
            <a:r>
              <a:rPr lang="en-US" sz="1600" b="1" dirty="0">
                <a:solidFill>
                  <a:schemeClr val="tx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context-size="1"</a:t>
            </a:r>
          </a:p>
          <a:p>
            <a:pPr marL="457200" lvl="1" indent="0">
              <a:buNone/>
            </a:pP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         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rule-id="nfa49863d62353482"</a:t>
            </a:r>
          </a:p>
          <a:p>
            <a:pPr marL="457200" lvl="1" indent="0">
              <a:buNone/>
            </a:pP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         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invocation-id="</a:t>
            </a: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bc08a736-13f7-e97b-a272"&gt;</a:t>
            </a:r>
            <a:endParaRPr lang="en-US" sz="16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457200" lvl="1" indent="0">
              <a:buNone/>
            </a:pP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&lt;title&gt;This is the title&lt;/title&gt;</a:t>
            </a:r>
          </a:p>
          <a:p>
            <a:pPr marL="457200" lvl="1" indent="0">
              <a:buNone/>
            </a:pP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&lt;/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trace:focus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&gt;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BE778B-AC8B-4D34-A2C1-C0815680AFD8}" type="slidenum">
              <a:rPr lang="en-US" smtClean="0"/>
              <a:pPr/>
              <a:t>20</a:t>
            </a:fld>
            <a:endParaRPr lang="en-US"/>
          </a:p>
        </p:txBody>
      </p:sp>
      <p:sp>
        <p:nvSpPr>
          <p:cNvPr id="5" name="Cloud Callout 4"/>
          <p:cNvSpPr/>
          <p:nvPr/>
        </p:nvSpPr>
        <p:spPr>
          <a:xfrm>
            <a:off x="6172199" y="2667000"/>
            <a:ext cx="2836719" cy="2057400"/>
          </a:xfrm>
          <a:prstGeom prst="cloudCallout">
            <a:avLst>
              <a:gd name="adj1" fmla="val -105104"/>
              <a:gd name="adj2" fmla="val 49998"/>
            </a:avLst>
          </a:prstGeom>
          <a:solidFill>
            <a:schemeClr val="accent5"/>
          </a:solidFill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H</a:t>
            </a:r>
            <a:r>
              <a:rPr lang="en-US" dirty="0" smtClean="0"/>
              <a:t>ow many nodes are in the list being processed by that invocation</a:t>
            </a:r>
          </a:p>
        </p:txBody>
      </p:sp>
    </p:spTree>
    <p:extLst>
      <p:ext uri="{BB962C8B-B14F-4D97-AF65-F5344CB8AC3E}">
        <p14:creationId xmlns:p14="http://schemas.microsoft.com/office/powerpoint/2010/main" val="997942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 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Given a single instantiation of this rule:</a:t>
            </a:r>
            <a:endParaRPr lang="en-US" dirty="0"/>
          </a:p>
          <a:p>
            <a:pPr marL="457200" lvl="1" indent="0">
              <a:buNone/>
            </a:pP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/>
            </a:r>
            <a:b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&lt;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xsl:template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match="heading"&gt;</a:t>
            </a:r>
            <a:b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 &lt;title&gt;</a:t>
            </a:r>
            <a:b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   &lt;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xsl:value-of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select="."/&gt;</a:t>
            </a:r>
            <a:b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 &lt;/title&gt;</a:t>
            </a:r>
            <a:b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&lt;/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xsl:template</a:t>
            </a: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&gt;</a:t>
            </a:r>
          </a:p>
          <a:p>
            <a:r>
              <a:rPr lang="en-US" dirty="0" smtClean="0"/>
              <a:t>We could represent the “focus” like this:</a:t>
            </a:r>
          </a:p>
          <a:p>
            <a:pPr marL="457200" lvl="1" indent="0">
              <a:buNone/>
            </a:pP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/>
            </a:r>
            <a:b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&lt;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trace:focus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context-id="n1a833c7b3a005151"</a:t>
            </a:r>
          </a:p>
          <a:p>
            <a:pPr marL="457200" lvl="1" indent="0">
              <a:buNone/>
            </a:pP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         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context-position="1"</a:t>
            </a:r>
          </a:p>
          <a:p>
            <a:pPr marL="457200" lvl="1" indent="0">
              <a:buNone/>
            </a:pP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         </a:t>
            </a:r>
            <a:r>
              <a:rPr lang="en-US" sz="1600" b="1" dirty="0">
                <a:solidFill>
                  <a:schemeClr val="tx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context-size="1"</a:t>
            </a:r>
          </a:p>
          <a:p>
            <a:pPr marL="457200" lvl="1" indent="0">
              <a:buNone/>
            </a:pP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         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rule-id="nfa49863d62353482"</a:t>
            </a:r>
          </a:p>
          <a:p>
            <a:pPr marL="457200" lvl="1" indent="0">
              <a:buNone/>
            </a:pP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         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invocation-id="</a:t>
            </a: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bc08a736-13f7-e97b-a272"&gt;</a:t>
            </a:r>
            <a:endParaRPr lang="en-US" sz="16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457200" lvl="1" indent="0">
              <a:buNone/>
            </a:pP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&lt;title&gt;This is the title&lt;/title&gt;</a:t>
            </a:r>
          </a:p>
          <a:p>
            <a:pPr marL="457200" lvl="1" indent="0">
              <a:buNone/>
            </a:pP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&lt;/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trace:focus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&gt;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BE778B-AC8B-4D34-A2C1-C0815680AFD8}" type="slidenum">
              <a:rPr lang="en-US" smtClean="0"/>
              <a:pPr/>
              <a:t>21</a:t>
            </a:fld>
            <a:endParaRPr lang="en-US"/>
          </a:p>
        </p:txBody>
      </p:sp>
      <p:sp>
        <p:nvSpPr>
          <p:cNvPr id="5" name="Cloud Callout 4"/>
          <p:cNvSpPr/>
          <p:nvPr/>
        </p:nvSpPr>
        <p:spPr>
          <a:xfrm>
            <a:off x="6172199" y="2667000"/>
            <a:ext cx="2836719" cy="2057400"/>
          </a:xfrm>
          <a:prstGeom prst="cloudCallout">
            <a:avLst>
              <a:gd name="adj1" fmla="val -105104"/>
              <a:gd name="adj2" fmla="val 49998"/>
            </a:avLst>
          </a:prstGeom>
          <a:solidFill>
            <a:schemeClr val="accent5"/>
          </a:solidFill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I</a:t>
            </a:r>
            <a:r>
              <a:rPr lang="en-US" dirty="0" smtClean="0"/>
              <a:t>n other words: how many foci belong to the current invocation</a:t>
            </a:r>
          </a:p>
        </p:txBody>
      </p:sp>
    </p:spTree>
    <p:extLst>
      <p:ext uri="{BB962C8B-B14F-4D97-AF65-F5344CB8AC3E}">
        <p14:creationId xmlns:p14="http://schemas.microsoft.com/office/powerpoint/2010/main" val="2380868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 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Given a single instantiation of this rule:</a:t>
            </a:r>
            <a:endParaRPr lang="en-US" dirty="0"/>
          </a:p>
          <a:p>
            <a:pPr marL="457200" lvl="1" indent="0">
              <a:buNone/>
            </a:pP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/>
            </a:r>
            <a:b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&lt;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xsl:template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match="heading"&gt;</a:t>
            </a:r>
            <a:b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 &lt;title&gt;</a:t>
            </a:r>
            <a:b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   &lt;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xsl:value-of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select="."/&gt;</a:t>
            </a:r>
            <a:b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 &lt;/title&gt;</a:t>
            </a:r>
            <a:b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&lt;/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xsl:template</a:t>
            </a: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&gt;</a:t>
            </a:r>
          </a:p>
          <a:p>
            <a:r>
              <a:rPr lang="en-US" dirty="0" smtClean="0"/>
              <a:t>We could represent the “focus” like this:</a:t>
            </a:r>
          </a:p>
          <a:p>
            <a:pPr marL="457200" lvl="1" indent="0">
              <a:buNone/>
            </a:pP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/>
            </a:r>
            <a:b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&lt;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trace:focus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context-id="n1a833c7b3a005151"</a:t>
            </a:r>
          </a:p>
          <a:p>
            <a:pPr marL="457200" lvl="1" indent="0">
              <a:buNone/>
            </a:pP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         </a:t>
            </a:r>
            <a:r>
              <a:rPr lang="en-US" sz="1600" b="1" dirty="0">
                <a:solidFill>
                  <a:schemeClr val="tx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context-position="1"</a:t>
            </a:r>
          </a:p>
          <a:p>
            <a:pPr marL="457200" lvl="1" indent="0">
              <a:buNone/>
            </a:pP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         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context-size="1"</a:t>
            </a:r>
          </a:p>
          <a:p>
            <a:pPr marL="457200" lvl="1" indent="0">
              <a:buNone/>
            </a:pP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         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rule-id="nfa49863d62353482"</a:t>
            </a:r>
          </a:p>
          <a:p>
            <a:pPr marL="457200" lvl="1" indent="0">
              <a:buNone/>
            </a:pP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         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invocation-id="</a:t>
            </a: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bc08a736-13f7-e97b-a272"&gt;</a:t>
            </a:r>
            <a:endParaRPr lang="en-US" sz="16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457200" lvl="1" indent="0">
              <a:buNone/>
            </a:pP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&lt;title&gt;This is the title&lt;/title&gt;</a:t>
            </a:r>
          </a:p>
          <a:p>
            <a:pPr marL="457200" lvl="1" indent="0">
              <a:buNone/>
            </a:pP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&lt;/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trace:focus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&gt;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BE778B-AC8B-4D34-A2C1-C0815680AFD8}" type="slidenum">
              <a:rPr lang="en-US" smtClean="0"/>
              <a:pPr/>
              <a:t>22</a:t>
            </a:fld>
            <a:endParaRPr lang="en-US"/>
          </a:p>
        </p:txBody>
      </p:sp>
      <p:sp>
        <p:nvSpPr>
          <p:cNvPr id="5" name="Cloud Callout 4"/>
          <p:cNvSpPr/>
          <p:nvPr/>
        </p:nvSpPr>
        <p:spPr>
          <a:xfrm>
            <a:off x="6248400" y="3048000"/>
            <a:ext cx="2743200" cy="1543952"/>
          </a:xfrm>
          <a:prstGeom prst="cloudCallout">
            <a:avLst>
              <a:gd name="adj1" fmla="val -91939"/>
              <a:gd name="adj2" fmla="val 41622"/>
            </a:avLst>
          </a:prstGeom>
          <a:solidFill>
            <a:schemeClr val="accent5"/>
          </a:solidFill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T</a:t>
            </a:r>
            <a:r>
              <a:rPr lang="en-US" dirty="0" smtClean="0"/>
              <a:t>he position of the current focus in that list</a:t>
            </a:r>
          </a:p>
        </p:txBody>
      </p:sp>
    </p:spTree>
    <p:extLst>
      <p:ext uri="{BB962C8B-B14F-4D97-AF65-F5344CB8AC3E}">
        <p14:creationId xmlns:p14="http://schemas.microsoft.com/office/powerpoint/2010/main" val="144014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 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Given a single instantiation of this rule:</a:t>
            </a:r>
            <a:endParaRPr lang="en-US" dirty="0"/>
          </a:p>
          <a:p>
            <a:pPr marL="457200" lvl="1" indent="0">
              <a:buNone/>
            </a:pP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/>
            </a:r>
            <a:b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&lt;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xsl:template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match="</a:t>
            </a:r>
            <a:r>
              <a:rPr lang="en-US" sz="1600" b="1" dirty="0">
                <a:solidFill>
                  <a:srgbClr val="C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heading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"&gt;</a:t>
            </a:r>
            <a:b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 &lt;title&gt;</a:t>
            </a:r>
            <a:b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   &lt;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xsl:value-of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select="."/&gt;</a:t>
            </a:r>
            <a:b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 &lt;/title&gt;</a:t>
            </a:r>
            <a:b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&lt;/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xsl:template</a:t>
            </a: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&gt;</a:t>
            </a:r>
          </a:p>
          <a:p>
            <a:r>
              <a:rPr lang="en-US" dirty="0" smtClean="0"/>
              <a:t>We could represent the “focus” like this:</a:t>
            </a:r>
          </a:p>
          <a:p>
            <a:pPr marL="457200" lvl="1" indent="0">
              <a:buNone/>
            </a:pP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/>
            </a:r>
            <a:b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&lt;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trace:focus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600" b="1" dirty="0">
                <a:solidFill>
                  <a:srgbClr val="C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context-id="n1a833c7b3a005151"</a:t>
            </a:r>
          </a:p>
          <a:p>
            <a:pPr marL="457200" lvl="1" indent="0">
              <a:buNone/>
            </a:pP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         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context-position="1"</a:t>
            </a:r>
          </a:p>
          <a:p>
            <a:pPr marL="457200" lvl="1" indent="0">
              <a:buNone/>
            </a:pP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         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context-size="1"</a:t>
            </a:r>
          </a:p>
          <a:p>
            <a:pPr marL="457200" lvl="1" indent="0">
              <a:buNone/>
            </a:pP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         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rule-id="nfa49863d62353482"</a:t>
            </a:r>
          </a:p>
          <a:p>
            <a:pPr marL="457200" lvl="1" indent="0">
              <a:buNone/>
            </a:pP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         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invocation-id="</a:t>
            </a: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bc08a736-13f7-e97b-a272"&gt;</a:t>
            </a:r>
            <a:endParaRPr lang="en-US" sz="16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457200" lvl="1" indent="0">
              <a:buNone/>
            </a:pP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&lt;title&gt;This is the title&lt;/title&gt;</a:t>
            </a:r>
          </a:p>
          <a:p>
            <a:pPr marL="457200" lvl="1" indent="0">
              <a:buNone/>
            </a:pP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&lt;/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trace:focus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&gt;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BE778B-AC8B-4D34-A2C1-C0815680AFD8}" type="slidenum">
              <a:rPr lang="en-US" smtClean="0"/>
              <a:pPr/>
              <a:t>23</a:t>
            </a:fld>
            <a:endParaRPr lang="en-US"/>
          </a:p>
        </p:txBody>
      </p:sp>
      <p:sp>
        <p:nvSpPr>
          <p:cNvPr id="8" name="Cloud Callout 7"/>
          <p:cNvSpPr/>
          <p:nvPr/>
        </p:nvSpPr>
        <p:spPr>
          <a:xfrm>
            <a:off x="5934941" y="973859"/>
            <a:ext cx="3181350" cy="2362200"/>
          </a:xfrm>
          <a:prstGeom prst="cloudCallout">
            <a:avLst>
              <a:gd name="adj1" fmla="val -85963"/>
              <a:gd name="adj2" fmla="val -2620"/>
            </a:avLst>
          </a:prstGeom>
          <a:solidFill>
            <a:schemeClr val="accent5"/>
          </a:solidFill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generated ID of the node being processed (a &lt;heading&gt; element)</a:t>
            </a:r>
          </a:p>
        </p:txBody>
      </p:sp>
      <p:sp>
        <p:nvSpPr>
          <p:cNvPr id="9" name="Cloud Callout 8"/>
          <p:cNvSpPr/>
          <p:nvPr/>
        </p:nvSpPr>
        <p:spPr>
          <a:xfrm>
            <a:off x="5934941" y="946150"/>
            <a:ext cx="3181350" cy="2421659"/>
          </a:xfrm>
          <a:prstGeom prst="cloudCallout">
            <a:avLst>
              <a:gd name="adj1" fmla="val -42849"/>
              <a:gd name="adj2" fmla="val 74359"/>
            </a:avLst>
          </a:prstGeom>
          <a:solidFill>
            <a:schemeClr val="accent5"/>
          </a:solidFill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</a:t>
            </a:r>
            <a:r>
              <a:rPr lang="en-US" dirty="0" smtClean="0"/>
              <a:t>osmic address (generated ID) of the node being processed</a:t>
            </a:r>
          </a:p>
          <a:p>
            <a:pPr algn="ctr"/>
            <a:r>
              <a:rPr lang="en-US" dirty="0" smtClean="0"/>
              <a:t>(a &lt;heading&gt; element)</a:t>
            </a:r>
          </a:p>
        </p:txBody>
      </p:sp>
    </p:spTree>
    <p:extLst>
      <p:ext uri="{BB962C8B-B14F-4D97-AF65-F5344CB8AC3E}">
        <p14:creationId xmlns:p14="http://schemas.microsoft.com/office/powerpoint/2010/main" val="1492025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 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Given a single instantiation of this rule:</a:t>
            </a:r>
            <a:endParaRPr lang="en-US" dirty="0"/>
          </a:p>
          <a:p>
            <a:pPr marL="457200" lvl="1" indent="0">
              <a:buNone/>
            </a:pP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/>
            </a:r>
            <a:b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1600" b="1" dirty="0" smtClean="0">
                <a:solidFill>
                  <a:schemeClr val="tx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&lt;</a:t>
            </a:r>
            <a:r>
              <a:rPr lang="en-US" sz="1600" b="1" dirty="0" err="1">
                <a:solidFill>
                  <a:schemeClr val="tx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xsl:template</a:t>
            </a:r>
            <a:r>
              <a:rPr lang="en-US" sz="1600" b="1" dirty="0">
                <a:solidFill>
                  <a:schemeClr val="tx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match="heading"&gt;</a:t>
            </a:r>
            <a:br>
              <a:rPr lang="en-US" sz="1600" b="1" dirty="0">
                <a:solidFill>
                  <a:schemeClr val="tx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1600" b="1" dirty="0">
                <a:solidFill>
                  <a:schemeClr val="tx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&lt;title&gt;</a:t>
            </a:r>
            <a:br>
              <a:rPr lang="en-US" sz="1600" b="1" dirty="0">
                <a:solidFill>
                  <a:schemeClr val="tx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1600" b="1" dirty="0">
                <a:solidFill>
                  <a:schemeClr val="tx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&lt;</a:t>
            </a:r>
            <a:r>
              <a:rPr lang="en-US" sz="1600" b="1" dirty="0" err="1">
                <a:solidFill>
                  <a:schemeClr val="tx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xsl:value-of</a:t>
            </a:r>
            <a:r>
              <a:rPr lang="en-US" sz="1600" b="1" dirty="0">
                <a:solidFill>
                  <a:schemeClr val="tx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select="."/&gt;</a:t>
            </a:r>
            <a:br>
              <a:rPr lang="en-US" sz="1600" b="1" dirty="0">
                <a:solidFill>
                  <a:schemeClr val="tx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1600" b="1" dirty="0">
                <a:solidFill>
                  <a:schemeClr val="tx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&lt;/title&gt;</a:t>
            </a:r>
            <a:br>
              <a:rPr lang="en-US" sz="1600" b="1" dirty="0">
                <a:solidFill>
                  <a:schemeClr val="tx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1600" b="1" dirty="0">
                <a:solidFill>
                  <a:schemeClr val="tx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&lt;/</a:t>
            </a:r>
            <a:r>
              <a:rPr lang="en-US" sz="1600" b="1" dirty="0" err="1">
                <a:solidFill>
                  <a:schemeClr val="tx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xsl:template</a:t>
            </a:r>
            <a:r>
              <a:rPr lang="en-US" sz="1600" b="1" dirty="0" smtClean="0">
                <a:solidFill>
                  <a:schemeClr val="tx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&gt;</a:t>
            </a:r>
          </a:p>
          <a:p>
            <a:r>
              <a:rPr lang="en-US" dirty="0" smtClean="0"/>
              <a:t>We could represent the “focus” like this:</a:t>
            </a:r>
          </a:p>
          <a:p>
            <a:pPr marL="457200" lvl="1" indent="0">
              <a:buNone/>
            </a:pP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/>
            </a:r>
            <a:b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&lt;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trace:focus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context-id="n1a833c7b3a005151"</a:t>
            </a:r>
          </a:p>
          <a:p>
            <a:pPr marL="457200" lvl="1" indent="0">
              <a:buNone/>
            </a:pP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         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context-position="1"</a:t>
            </a:r>
          </a:p>
          <a:p>
            <a:pPr marL="457200" lvl="1" indent="0">
              <a:buNone/>
            </a:pP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         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context-size="1"</a:t>
            </a:r>
          </a:p>
          <a:p>
            <a:pPr marL="457200" lvl="1" indent="0">
              <a:buNone/>
            </a:pP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         </a:t>
            </a:r>
            <a:r>
              <a:rPr lang="en-US" sz="1600" b="1" dirty="0">
                <a:solidFill>
                  <a:schemeClr val="tx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rule-id="nfa49863d62353482"</a:t>
            </a:r>
          </a:p>
          <a:p>
            <a:pPr marL="457200" lvl="1" indent="0">
              <a:buNone/>
            </a:pP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         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invocation-id="</a:t>
            </a: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bc08a736-13f7-e97b-a272"&gt;</a:t>
            </a:r>
            <a:endParaRPr lang="en-US" sz="16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457200" lvl="1" indent="0">
              <a:buNone/>
            </a:pP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&lt;title&gt;This is the title&lt;/title&gt;</a:t>
            </a:r>
          </a:p>
          <a:p>
            <a:pPr marL="457200" lvl="1" indent="0">
              <a:buNone/>
            </a:pP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&lt;/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trace:focus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&gt;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BE778B-AC8B-4D34-A2C1-C0815680AFD8}" type="slidenum">
              <a:rPr lang="en-US" smtClean="0"/>
              <a:pPr/>
              <a:t>24</a:t>
            </a:fld>
            <a:endParaRPr lang="en-US"/>
          </a:p>
        </p:txBody>
      </p:sp>
      <p:sp>
        <p:nvSpPr>
          <p:cNvPr id="8" name="Cloud Callout 7"/>
          <p:cNvSpPr/>
          <p:nvPr/>
        </p:nvSpPr>
        <p:spPr>
          <a:xfrm>
            <a:off x="5934941" y="973859"/>
            <a:ext cx="3181350" cy="2362200"/>
          </a:xfrm>
          <a:prstGeom prst="cloudCallout">
            <a:avLst>
              <a:gd name="adj1" fmla="val -85963"/>
              <a:gd name="adj2" fmla="val -2620"/>
            </a:avLst>
          </a:prstGeom>
          <a:solidFill>
            <a:schemeClr val="accent5"/>
          </a:solidFill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generated ID of the node being processed (a &lt;heading&gt; element)</a:t>
            </a:r>
          </a:p>
        </p:txBody>
      </p:sp>
      <p:sp>
        <p:nvSpPr>
          <p:cNvPr id="9" name="Cloud Callout 8"/>
          <p:cNvSpPr/>
          <p:nvPr/>
        </p:nvSpPr>
        <p:spPr>
          <a:xfrm>
            <a:off x="5934941" y="973859"/>
            <a:ext cx="3181350" cy="2362200"/>
          </a:xfrm>
          <a:prstGeom prst="cloudCallout">
            <a:avLst>
              <a:gd name="adj1" fmla="val -49055"/>
              <a:gd name="adj2" fmla="val 117907"/>
            </a:avLst>
          </a:prstGeom>
          <a:solidFill>
            <a:schemeClr val="accent5"/>
          </a:solidFill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Cosmic address (generated ID)</a:t>
            </a:r>
          </a:p>
          <a:p>
            <a:pPr algn="ctr"/>
            <a:r>
              <a:rPr lang="en-US" dirty="0" smtClean="0"/>
              <a:t>of the matching template rule</a:t>
            </a:r>
          </a:p>
          <a:p>
            <a:pPr algn="ctr"/>
            <a:r>
              <a:rPr lang="en-US" dirty="0" smtClean="0"/>
              <a:t>in the stylesheet</a:t>
            </a:r>
          </a:p>
        </p:txBody>
      </p:sp>
    </p:spTree>
    <p:extLst>
      <p:ext uri="{BB962C8B-B14F-4D97-AF65-F5344CB8AC3E}">
        <p14:creationId xmlns:p14="http://schemas.microsoft.com/office/powerpoint/2010/main" val="970432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 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Given a single instantiation of this rule:</a:t>
            </a:r>
            <a:endParaRPr lang="en-US" dirty="0"/>
          </a:p>
          <a:p>
            <a:pPr marL="457200" lvl="1" indent="0">
              <a:buNone/>
            </a:pP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/>
            </a:r>
            <a:b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&lt;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xsl:template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match="heading"&gt;</a:t>
            </a:r>
            <a:b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sz="1600" b="1" dirty="0">
                <a:solidFill>
                  <a:srgbClr val="C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&lt;title&gt;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/>
            </a:r>
            <a:b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   &lt;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xsl:value-of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select="."/&gt;</a:t>
            </a:r>
            <a:b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sz="1600" b="1" dirty="0">
                <a:solidFill>
                  <a:srgbClr val="C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&lt;/title&gt;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/>
            </a:r>
            <a:b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&lt;/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xsl:template</a:t>
            </a: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&gt;</a:t>
            </a:r>
          </a:p>
          <a:p>
            <a:r>
              <a:rPr lang="en-US" dirty="0" smtClean="0"/>
              <a:t>We could represent the “focus” like this:</a:t>
            </a:r>
          </a:p>
          <a:p>
            <a:pPr marL="457200" lvl="1" indent="0">
              <a:buNone/>
            </a:pP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/>
            </a:r>
            <a:b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&lt;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trace:focus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context-id="n1a833c7b3a005151"</a:t>
            </a:r>
          </a:p>
          <a:p>
            <a:pPr marL="457200" lvl="1" indent="0">
              <a:buNone/>
            </a:pP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         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context-position="1"</a:t>
            </a:r>
          </a:p>
          <a:p>
            <a:pPr marL="457200" lvl="1" indent="0">
              <a:buNone/>
            </a:pP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         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context-size="1"</a:t>
            </a:r>
          </a:p>
          <a:p>
            <a:pPr marL="457200" lvl="1" indent="0">
              <a:buNone/>
            </a:pP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         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rule-id="nfa49863d62353482"</a:t>
            </a:r>
          </a:p>
          <a:p>
            <a:pPr marL="457200" lvl="1" indent="0">
              <a:buNone/>
            </a:pP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         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invocation-id="</a:t>
            </a: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bc08a736-13f7-e97b-a272"&gt;</a:t>
            </a:r>
            <a:endParaRPr lang="en-US" sz="16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457200" lvl="1" indent="0">
              <a:buNone/>
            </a:pP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sz="1600" b="1" dirty="0">
                <a:solidFill>
                  <a:srgbClr val="C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&lt;title&gt;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This is the title</a:t>
            </a:r>
            <a:r>
              <a:rPr lang="en-US" sz="1600" b="1" dirty="0">
                <a:solidFill>
                  <a:srgbClr val="C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&lt;/title&gt;</a:t>
            </a:r>
          </a:p>
          <a:p>
            <a:pPr marL="457200" lvl="1" indent="0">
              <a:buNone/>
            </a:pP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&lt;/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trace:focus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&gt;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BE778B-AC8B-4D34-A2C1-C0815680AFD8}" type="slidenum">
              <a:rPr lang="en-US" smtClean="0"/>
              <a:pPr/>
              <a:t>25</a:t>
            </a:fld>
            <a:endParaRPr lang="en-US"/>
          </a:p>
        </p:txBody>
      </p:sp>
      <p:sp>
        <p:nvSpPr>
          <p:cNvPr id="7" name="Cloud Callout 6"/>
          <p:cNvSpPr/>
          <p:nvPr/>
        </p:nvSpPr>
        <p:spPr>
          <a:xfrm>
            <a:off x="5943600" y="3429000"/>
            <a:ext cx="3048000" cy="1908464"/>
          </a:xfrm>
          <a:prstGeom prst="cloudCallout">
            <a:avLst>
              <a:gd name="adj1" fmla="val -73253"/>
              <a:gd name="adj2" fmla="val 63716"/>
            </a:avLst>
          </a:prstGeom>
          <a:solidFill>
            <a:schemeClr val="accent5"/>
          </a:solidFill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The shallow result chunk that this focus creates</a:t>
            </a:r>
          </a:p>
        </p:txBody>
      </p:sp>
    </p:spTree>
    <p:extLst>
      <p:ext uri="{BB962C8B-B14F-4D97-AF65-F5344CB8AC3E}">
        <p14:creationId xmlns:p14="http://schemas.microsoft.com/office/powerpoint/2010/main" val="521444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 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Given a single instantiation of this rule:</a:t>
            </a:r>
            <a:endParaRPr lang="en-US" dirty="0"/>
          </a:p>
          <a:p>
            <a:pPr marL="457200" lvl="1" indent="0">
              <a:buNone/>
            </a:pP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/>
            </a:r>
            <a:b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&lt;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xsl:template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match="heading"&gt;</a:t>
            </a:r>
            <a:b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 &lt;title&gt;</a:t>
            </a:r>
            <a:b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sz="1600" b="1" dirty="0">
                <a:solidFill>
                  <a:srgbClr val="C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&lt;</a:t>
            </a:r>
            <a:r>
              <a:rPr lang="en-US" sz="1600" b="1" dirty="0" err="1">
                <a:solidFill>
                  <a:srgbClr val="C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xsl:value-of</a:t>
            </a:r>
            <a:r>
              <a:rPr lang="en-US" sz="1600" b="1" dirty="0">
                <a:solidFill>
                  <a:srgbClr val="C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select="."/&gt;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/>
            </a:r>
            <a:b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 &lt;/title&gt;</a:t>
            </a:r>
            <a:b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&lt;/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xsl:template</a:t>
            </a: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&gt;</a:t>
            </a:r>
          </a:p>
          <a:p>
            <a:r>
              <a:rPr lang="en-US" dirty="0" smtClean="0"/>
              <a:t>We could represent the “focus” like this:</a:t>
            </a:r>
          </a:p>
          <a:p>
            <a:pPr marL="457200" lvl="1" indent="0">
              <a:buNone/>
            </a:pP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/>
            </a:r>
            <a:b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&lt;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trace:focus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context-id="n1a833c7b3a005151"</a:t>
            </a:r>
          </a:p>
          <a:p>
            <a:pPr marL="457200" lvl="1" indent="0">
              <a:buNone/>
            </a:pP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         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context-position="1"</a:t>
            </a:r>
          </a:p>
          <a:p>
            <a:pPr marL="457200" lvl="1" indent="0">
              <a:buNone/>
            </a:pP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         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context-size="1"</a:t>
            </a:r>
          </a:p>
          <a:p>
            <a:pPr marL="457200" lvl="1" indent="0">
              <a:buNone/>
            </a:pP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         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rule-id="nfa49863d62353482"</a:t>
            </a:r>
          </a:p>
          <a:p>
            <a:pPr marL="457200" lvl="1" indent="0">
              <a:buNone/>
            </a:pP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         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invocation-id="</a:t>
            </a: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bc08a736-13f7-e97b-a272"&gt;</a:t>
            </a:r>
            <a:endParaRPr lang="en-US" sz="16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457200" lvl="1" indent="0">
              <a:buNone/>
            </a:pP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&lt;title&gt;</a:t>
            </a:r>
            <a:r>
              <a:rPr lang="en-US" sz="1600" b="1" dirty="0">
                <a:solidFill>
                  <a:srgbClr val="C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This is the title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&lt;/title&gt;</a:t>
            </a:r>
          </a:p>
          <a:p>
            <a:pPr marL="457200" lvl="1" indent="0">
              <a:buNone/>
            </a:pP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&lt;/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trace:focus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&gt;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BE778B-AC8B-4D34-A2C1-C0815680AFD8}" type="slidenum">
              <a:rPr lang="en-US" smtClean="0"/>
              <a:pPr/>
              <a:t>26</a:t>
            </a:fld>
            <a:endParaRPr lang="en-US"/>
          </a:p>
        </p:txBody>
      </p:sp>
      <p:sp>
        <p:nvSpPr>
          <p:cNvPr id="5" name="Cloud Callout 4"/>
          <p:cNvSpPr/>
          <p:nvPr/>
        </p:nvSpPr>
        <p:spPr>
          <a:xfrm>
            <a:off x="5943600" y="3429000"/>
            <a:ext cx="3048000" cy="1908464"/>
          </a:xfrm>
          <a:prstGeom prst="cloudCallout">
            <a:avLst>
              <a:gd name="adj1" fmla="val -73253"/>
              <a:gd name="adj2" fmla="val 63716"/>
            </a:avLst>
          </a:prstGeom>
          <a:solidFill>
            <a:schemeClr val="accent5"/>
          </a:solidFill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The shallow result chunk that this focus creates</a:t>
            </a:r>
          </a:p>
        </p:txBody>
      </p:sp>
    </p:spTree>
    <p:extLst>
      <p:ext uri="{BB962C8B-B14F-4D97-AF65-F5344CB8AC3E}">
        <p14:creationId xmlns:p14="http://schemas.microsoft.com/office/powerpoint/2010/main" val="3083350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it’s called a “shallow” result chunk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It doesn’t include the results of nested invocations:</a:t>
            </a:r>
          </a:p>
          <a:p>
            <a:pPr marL="457200" lvl="1" indent="0">
              <a:buNone/>
            </a:pP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&lt;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trace:focus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context-id="n292122aca28a94ca"</a:t>
            </a:r>
          </a:p>
          <a:p>
            <a:pPr marL="457200" lvl="1" indent="0">
              <a:buNone/>
            </a:pP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         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context-position="1"</a:t>
            </a:r>
          </a:p>
          <a:p>
            <a:pPr marL="457200" lvl="1" indent="0">
              <a:buNone/>
            </a:pP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         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context-size="1"</a:t>
            </a:r>
          </a:p>
          <a:p>
            <a:pPr marL="457200" lvl="1" indent="0">
              <a:buNone/>
            </a:pP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         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rule-id="n8ef8c66cac078ff"</a:t>
            </a:r>
          </a:p>
          <a:p>
            <a:pPr marL="457200" lvl="1" indent="0">
              <a:buNone/>
            </a:pP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         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invocation-id="</a:t>
            </a: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4dd7580b-d44e-a0e4-714d"&gt;</a:t>
            </a:r>
            <a:endParaRPr lang="en-US" sz="16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457200" lvl="1" indent="0">
              <a:buNone/>
            </a:pPr>
            <a:r>
              <a:rPr lang="en-US" sz="1600" b="1" dirty="0" smtClean="0">
                <a:solidFill>
                  <a:schemeClr val="tx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sz="1600" b="1" dirty="0">
                <a:solidFill>
                  <a:schemeClr val="tx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&lt;html&gt;</a:t>
            </a:r>
          </a:p>
          <a:p>
            <a:pPr marL="457200" lvl="1" indent="0">
              <a:buNone/>
            </a:pPr>
            <a:r>
              <a:rPr lang="en-US" sz="1600" b="1" dirty="0" smtClean="0">
                <a:solidFill>
                  <a:schemeClr val="tx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sz="1600" b="1" dirty="0">
                <a:solidFill>
                  <a:schemeClr val="tx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&lt;head&gt;</a:t>
            </a:r>
          </a:p>
          <a:p>
            <a:pPr marL="457200" lvl="1" indent="0">
              <a:buNone/>
            </a:pP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  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&lt;</a:t>
            </a:r>
            <a:r>
              <a:rPr lang="en-US" sz="16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trace:invocation</a:t>
            </a: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id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="</a:t>
            </a: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bc08a736-13f7-e97b-a272"/&gt;</a:t>
            </a:r>
            <a:b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/>
            </a:r>
            <a:b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sz="1600" b="1" dirty="0" smtClean="0">
                <a:solidFill>
                  <a:schemeClr val="tx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&lt;/</a:t>
            </a:r>
            <a:r>
              <a:rPr lang="en-US" sz="1600" b="1" dirty="0">
                <a:solidFill>
                  <a:schemeClr val="tx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head</a:t>
            </a:r>
            <a:r>
              <a:rPr lang="en-US" sz="1600" b="1" dirty="0" smtClean="0">
                <a:solidFill>
                  <a:schemeClr val="tx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&gt;</a:t>
            </a:r>
            <a:br>
              <a:rPr lang="en-US" sz="1600" b="1" dirty="0" smtClean="0">
                <a:solidFill>
                  <a:schemeClr val="tx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1600" b="1" dirty="0" smtClean="0">
                <a:solidFill>
                  <a:schemeClr val="tx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&lt;body&gt;</a:t>
            </a:r>
            <a:br>
              <a:rPr lang="en-US" sz="1600" b="1" dirty="0" smtClean="0">
                <a:solidFill>
                  <a:schemeClr val="tx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1600" b="1" dirty="0" smtClean="0">
                <a:solidFill>
                  <a:schemeClr val="tx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 </a:t>
            </a: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&lt;</a:t>
            </a:r>
            <a:r>
              <a:rPr lang="en-US" sz="16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trace:invocation</a:t>
            </a: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id="</a:t>
            </a: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6129c19f-2632-e99c-53b5"/&gt;</a:t>
            </a:r>
            <a:b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1600" b="1" dirty="0" smtClean="0">
                <a:solidFill>
                  <a:schemeClr val="tx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/>
            </a:r>
            <a:br>
              <a:rPr lang="en-US" sz="1600" b="1" dirty="0" smtClean="0">
                <a:solidFill>
                  <a:schemeClr val="tx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1600" b="1" dirty="0" smtClean="0">
                <a:solidFill>
                  <a:schemeClr val="tx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&lt;/body&gt;</a:t>
            </a:r>
            <a:endParaRPr lang="en-US" sz="1600" b="1" dirty="0">
              <a:solidFill>
                <a:schemeClr val="tx2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457200" lvl="1" indent="0">
              <a:buNone/>
            </a:pPr>
            <a:r>
              <a:rPr lang="en-US" sz="1600" b="1" dirty="0" smtClean="0">
                <a:solidFill>
                  <a:schemeClr val="tx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sz="1600" b="1" dirty="0">
                <a:solidFill>
                  <a:schemeClr val="tx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&lt;/html&gt;</a:t>
            </a:r>
          </a:p>
          <a:p>
            <a:pPr marL="457200" lvl="1" indent="0">
              <a:buNone/>
            </a:pP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&lt;/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trace:focus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&gt;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BE778B-AC8B-4D34-A2C1-C0815680AFD8}" type="slidenum">
              <a:rPr lang="en-US" smtClean="0"/>
              <a:pPr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5751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it’s called a “shallow” result chunk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It doesn’t include the results of nested invocations:</a:t>
            </a:r>
          </a:p>
          <a:p>
            <a:pPr marL="457200" lvl="1" indent="0">
              <a:buNone/>
            </a:pP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&lt;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trace:focus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context-id="n292122aca28a94ca"</a:t>
            </a:r>
          </a:p>
          <a:p>
            <a:pPr marL="457200" lvl="1" indent="0">
              <a:buNone/>
            </a:pP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         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context-position="1"</a:t>
            </a:r>
          </a:p>
          <a:p>
            <a:pPr marL="457200" lvl="1" indent="0">
              <a:buNone/>
            </a:pP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         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context-size="1"</a:t>
            </a:r>
          </a:p>
          <a:p>
            <a:pPr marL="457200" lvl="1" indent="0">
              <a:buNone/>
            </a:pP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         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rule-id="n8ef8c66cac078ff"</a:t>
            </a:r>
          </a:p>
          <a:p>
            <a:pPr marL="457200" lvl="1" indent="0">
              <a:buNone/>
            </a:pP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         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invocation-id="</a:t>
            </a: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4dd7580b-d44e-a0e4-714d"&gt;</a:t>
            </a:r>
            <a:endParaRPr lang="en-US" sz="16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457200" lvl="1" indent="0">
              <a:buNone/>
            </a:pP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&lt;html&gt;</a:t>
            </a:r>
          </a:p>
          <a:p>
            <a:pPr marL="457200" lvl="1" indent="0">
              <a:buNone/>
            </a:pP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&lt;head&gt;</a:t>
            </a:r>
          </a:p>
          <a:p>
            <a:pPr marL="457200" lvl="1" indent="0">
              <a:buNone/>
            </a:pP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  </a:t>
            </a:r>
            <a:r>
              <a:rPr lang="en-US" sz="1600" b="1" dirty="0">
                <a:solidFill>
                  <a:schemeClr val="tx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&lt;</a:t>
            </a:r>
            <a:r>
              <a:rPr lang="en-US" sz="1600" b="1" dirty="0" err="1" smtClean="0">
                <a:solidFill>
                  <a:schemeClr val="tx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trace:invocation</a:t>
            </a:r>
            <a:r>
              <a:rPr lang="en-US" sz="1600" b="1" dirty="0" smtClean="0">
                <a:solidFill>
                  <a:schemeClr val="tx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id</a:t>
            </a:r>
            <a:r>
              <a:rPr lang="en-US" sz="1600" b="1" dirty="0">
                <a:solidFill>
                  <a:schemeClr val="tx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="</a:t>
            </a:r>
            <a:r>
              <a:rPr lang="en-US" sz="1600" b="1" dirty="0" smtClean="0">
                <a:solidFill>
                  <a:schemeClr val="tx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bc08a736-13f7-e97b-a272"/&gt;</a:t>
            </a: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/>
            </a:r>
            <a:b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 </a:t>
            </a:r>
            <a:r>
              <a:rPr lang="en-US" sz="1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2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&lt;!--invocation of: &lt;</a:t>
            </a:r>
            <a:r>
              <a:rPr lang="en-US" sz="12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xsl:apply-templates</a:t>
            </a:r>
            <a:r>
              <a:rPr lang="en-US" sz="12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select="/doc/heading"/&gt;--&gt;</a:t>
            </a: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/>
            </a:r>
            <a:b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&lt;/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head</a:t>
            </a: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&gt;</a:t>
            </a:r>
            <a:b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&lt;body&gt;</a:t>
            </a:r>
            <a:b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  </a:t>
            </a:r>
            <a:r>
              <a:rPr lang="en-US" sz="1600" b="1" dirty="0" smtClean="0">
                <a:solidFill>
                  <a:schemeClr val="tx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&lt;</a:t>
            </a:r>
            <a:r>
              <a:rPr lang="en-US" sz="1600" b="1" dirty="0" err="1" smtClean="0">
                <a:solidFill>
                  <a:schemeClr val="tx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trace:invocation</a:t>
            </a:r>
            <a:r>
              <a:rPr lang="en-US" sz="1600" b="1" dirty="0" smtClean="0">
                <a:solidFill>
                  <a:schemeClr val="tx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600" b="1" dirty="0">
                <a:solidFill>
                  <a:schemeClr val="tx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id="</a:t>
            </a:r>
            <a:r>
              <a:rPr lang="en-US" sz="1600" b="1" dirty="0" smtClean="0">
                <a:solidFill>
                  <a:schemeClr val="tx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6129c19f-2632-e99c-53b5"/&gt;</a:t>
            </a: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/>
            </a:r>
            <a:b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  </a:t>
            </a:r>
            <a:r>
              <a:rPr lang="en-US" sz="1200" dirty="0" smtClean="0">
                <a:latin typeface="Courier New" panose="02070309020205020404" pitchFamily="49" charset="0"/>
                <a:ea typeface="+mn-ea"/>
                <a:cs typeface="Courier New" panose="02070309020205020404" pitchFamily="49" charset="0"/>
              </a:rPr>
              <a:t>&lt;!--</a:t>
            </a:r>
            <a:r>
              <a:rPr lang="en-US" sz="1200" dirty="0">
                <a:latin typeface="Courier New" panose="02070309020205020404" pitchFamily="49" charset="0"/>
                <a:ea typeface="+mn-ea"/>
                <a:cs typeface="Courier New" panose="02070309020205020404" pitchFamily="49" charset="0"/>
              </a:rPr>
              <a:t>invocation of: &lt;</a:t>
            </a:r>
            <a:r>
              <a:rPr lang="en-US" sz="1200" dirty="0" err="1">
                <a:latin typeface="Courier New" panose="02070309020205020404" pitchFamily="49" charset="0"/>
                <a:ea typeface="+mn-ea"/>
                <a:cs typeface="Courier New" panose="02070309020205020404" pitchFamily="49" charset="0"/>
              </a:rPr>
              <a:t>xsl:apply-templates</a:t>
            </a:r>
            <a:r>
              <a:rPr lang="en-US" sz="1200" dirty="0">
                <a:latin typeface="Courier New" panose="02070309020205020404" pitchFamily="49" charset="0"/>
                <a:ea typeface="+mn-ea"/>
                <a:cs typeface="Courier New" panose="02070309020205020404" pitchFamily="49" charset="0"/>
              </a:rPr>
              <a:t> select</a:t>
            </a:r>
            <a:r>
              <a:rPr lang="en-US" sz="1200" dirty="0" smtClean="0">
                <a:latin typeface="Courier New" panose="02070309020205020404" pitchFamily="49" charset="0"/>
                <a:ea typeface="+mn-ea"/>
                <a:cs typeface="Courier New" panose="02070309020205020404" pitchFamily="49" charset="0"/>
              </a:rPr>
              <a:t>="/doc/para"/&gt;--&gt;</a:t>
            </a: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/>
            </a:r>
            <a:b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&lt;/body&gt;</a:t>
            </a:r>
            <a:endParaRPr lang="en-US" sz="16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457200" lvl="1" indent="0">
              <a:buNone/>
            </a:pP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&lt;/html&gt;</a:t>
            </a:r>
          </a:p>
          <a:p>
            <a:pPr marL="457200" lvl="1" indent="0">
              <a:buNone/>
            </a:pP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&lt;/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trace:focus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&gt;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BE778B-AC8B-4D34-A2C1-C0815680AFD8}" type="slidenum">
              <a:rPr lang="en-US" smtClean="0"/>
              <a:pPr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7629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it’s called a “shallow” result chunk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It doesn’t include the results of nested invocations:</a:t>
            </a:r>
          </a:p>
          <a:p>
            <a:pPr marL="457200" lvl="1" indent="0">
              <a:buNone/>
            </a:pP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&lt;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trace:focus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context-id="n292122aca28a94ca"</a:t>
            </a:r>
          </a:p>
          <a:p>
            <a:pPr marL="457200" lvl="1" indent="0">
              <a:buNone/>
            </a:pP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         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context-position="1"</a:t>
            </a:r>
          </a:p>
          <a:p>
            <a:pPr marL="457200" lvl="1" indent="0">
              <a:buNone/>
            </a:pP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         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context-size="1"</a:t>
            </a:r>
          </a:p>
          <a:p>
            <a:pPr marL="457200" lvl="1" indent="0">
              <a:buNone/>
            </a:pP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         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rule-id="n8ef8c66cac078ff"</a:t>
            </a:r>
          </a:p>
          <a:p>
            <a:pPr marL="457200" lvl="1" indent="0">
              <a:buNone/>
            </a:pP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         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invocation-id="</a:t>
            </a: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4dd7580b-d44e-a0e4-714d"&gt;</a:t>
            </a:r>
            <a:endParaRPr lang="en-US" sz="16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457200" lvl="1" indent="0">
              <a:buNone/>
            </a:pP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&lt;html&gt;</a:t>
            </a:r>
          </a:p>
          <a:p>
            <a:pPr marL="457200" lvl="1" indent="0">
              <a:buNone/>
            </a:pP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&lt;head&gt;</a:t>
            </a:r>
          </a:p>
          <a:p>
            <a:pPr marL="457200" lvl="1" indent="0">
              <a:buNone/>
            </a:pP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  </a:t>
            </a:r>
            <a:r>
              <a:rPr lang="en-US" sz="1600" b="1" dirty="0">
                <a:solidFill>
                  <a:schemeClr val="tx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&lt;</a:t>
            </a:r>
            <a:r>
              <a:rPr lang="en-US" sz="1600" b="1" dirty="0" err="1" smtClean="0">
                <a:solidFill>
                  <a:schemeClr val="tx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trace:invocation</a:t>
            </a:r>
            <a:r>
              <a:rPr lang="en-US" sz="1600" b="1" dirty="0" smtClean="0">
                <a:solidFill>
                  <a:schemeClr val="tx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id</a:t>
            </a:r>
            <a:r>
              <a:rPr lang="en-US" sz="1600" b="1" dirty="0">
                <a:solidFill>
                  <a:schemeClr val="tx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="</a:t>
            </a:r>
            <a:r>
              <a:rPr lang="en-US" sz="1600" b="1" dirty="0" smtClean="0">
                <a:solidFill>
                  <a:schemeClr val="tx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bc08a736-13f7-e97b-a272"/&gt;</a:t>
            </a: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/>
            </a:r>
            <a:b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 </a:t>
            </a:r>
            <a:r>
              <a:rPr lang="en-US" sz="1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2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&lt;!--invocation of: &lt;</a:t>
            </a:r>
            <a:r>
              <a:rPr lang="en-US" sz="12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xsl:apply-templates</a:t>
            </a:r>
            <a:r>
              <a:rPr lang="en-US" sz="12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select="/doc/heading"/&gt;--&gt;</a:t>
            </a: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/>
            </a:r>
            <a:b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&lt;/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head</a:t>
            </a: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&gt;</a:t>
            </a:r>
            <a:b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&lt;body&gt;</a:t>
            </a:r>
            <a:b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  </a:t>
            </a:r>
            <a:r>
              <a:rPr lang="en-US" sz="1600" b="1" dirty="0" smtClean="0">
                <a:solidFill>
                  <a:schemeClr val="tx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&lt;</a:t>
            </a:r>
            <a:r>
              <a:rPr lang="en-US" sz="1600" b="1" dirty="0" err="1" smtClean="0">
                <a:solidFill>
                  <a:schemeClr val="tx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trace:invocation</a:t>
            </a:r>
            <a:r>
              <a:rPr lang="en-US" sz="1600" b="1" dirty="0" smtClean="0">
                <a:solidFill>
                  <a:schemeClr val="tx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600" b="1" dirty="0">
                <a:solidFill>
                  <a:schemeClr val="tx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id="</a:t>
            </a:r>
            <a:r>
              <a:rPr lang="en-US" sz="1600" b="1" dirty="0" smtClean="0">
                <a:solidFill>
                  <a:schemeClr val="tx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6129c19f-2632-e99c-53b5"/&gt;</a:t>
            </a: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/>
            </a:r>
            <a:b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  </a:t>
            </a:r>
            <a:r>
              <a:rPr lang="en-US" sz="1200" dirty="0" smtClean="0">
                <a:latin typeface="Courier New" panose="02070309020205020404" pitchFamily="49" charset="0"/>
                <a:ea typeface="+mn-ea"/>
                <a:cs typeface="Courier New" panose="02070309020205020404" pitchFamily="49" charset="0"/>
              </a:rPr>
              <a:t>&lt;!--</a:t>
            </a:r>
            <a:r>
              <a:rPr lang="en-US" sz="1200" dirty="0">
                <a:latin typeface="Courier New" panose="02070309020205020404" pitchFamily="49" charset="0"/>
                <a:ea typeface="+mn-ea"/>
                <a:cs typeface="Courier New" panose="02070309020205020404" pitchFamily="49" charset="0"/>
              </a:rPr>
              <a:t>invocation of: &lt;</a:t>
            </a:r>
            <a:r>
              <a:rPr lang="en-US" sz="1200" dirty="0" err="1">
                <a:latin typeface="Courier New" panose="02070309020205020404" pitchFamily="49" charset="0"/>
                <a:ea typeface="+mn-ea"/>
                <a:cs typeface="Courier New" panose="02070309020205020404" pitchFamily="49" charset="0"/>
              </a:rPr>
              <a:t>xsl:apply-templates</a:t>
            </a:r>
            <a:r>
              <a:rPr lang="en-US" sz="1200" dirty="0">
                <a:latin typeface="Courier New" panose="02070309020205020404" pitchFamily="49" charset="0"/>
                <a:ea typeface="+mn-ea"/>
                <a:cs typeface="Courier New" panose="02070309020205020404" pitchFamily="49" charset="0"/>
              </a:rPr>
              <a:t> select</a:t>
            </a:r>
            <a:r>
              <a:rPr lang="en-US" sz="1200" dirty="0" smtClean="0">
                <a:latin typeface="Courier New" panose="02070309020205020404" pitchFamily="49" charset="0"/>
                <a:ea typeface="+mn-ea"/>
                <a:cs typeface="Courier New" panose="02070309020205020404" pitchFamily="49" charset="0"/>
              </a:rPr>
              <a:t>="/doc/para"/&gt;--&gt;</a:t>
            </a: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/>
            </a:r>
            <a:b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&lt;/body&gt;</a:t>
            </a:r>
            <a:endParaRPr lang="en-US" sz="16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457200" lvl="1" indent="0">
              <a:buNone/>
            </a:pP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&lt;/html&gt;</a:t>
            </a:r>
          </a:p>
          <a:p>
            <a:pPr marL="457200" lvl="1" indent="0">
              <a:buNone/>
            </a:pP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&lt;/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trace:focus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&gt;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BE778B-AC8B-4D34-A2C1-C0815680AFD8}" type="slidenum">
              <a:rPr lang="en-US" smtClean="0"/>
              <a:pPr/>
              <a:t>29</a:t>
            </a:fld>
            <a:endParaRPr lang="en-US"/>
          </a:p>
        </p:txBody>
      </p:sp>
      <p:sp>
        <p:nvSpPr>
          <p:cNvPr id="6" name="Cloud Callout 5"/>
          <p:cNvSpPr/>
          <p:nvPr/>
        </p:nvSpPr>
        <p:spPr>
          <a:xfrm>
            <a:off x="4191000" y="4901045"/>
            <a:ext cx="3124200" cy="1925782"/>
          </a:xfrm>
          <a:prstGeom prst="cloudCallout">
            <a:avLst>
              <a:gd name="adj1" fmla="val -60090"/>
              <a:gd name="adj2" fmla="val -44104"/>
            </a:avLst>
          </a:prstGeom>
          <a:solidFill>
            <a:schemeClr val="accent5"/>
          </a:solidFill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Links to zero or more other foci having the given invocation ID</a:t>
            </a:r>
          </a:p>
        </p:txBody>
      </p:sp>
    </p:spTree>
    <p:extLst>
      <p:ext uri="{BB962C8B-B14F-4D97-AF65-F5344CB8AC3E}">
        <p14:creationId xmlns:p14="http://schemas.microsoft.com/office/powerpoint/2010/main" val="592599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Avoiding </a:t>
            </a:r>
            <a:r>
              <a:rPr lang="en-US" dirty="0" err="1" smtClean="0"/>
              <a:t>xsl:apply-templates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BE778B-AC8B-4D34-A2C1-C0815680AFD8}" type="slidenum">
              <a:rPr lang="en-US" smtClean="0"/>
              <a:pPr/>
              <a:t>3</a:t>
            </a:fld>
            <a:endParaRPr lang="en-US"/>
          </a:p>
        </p:txBody>
      </p:sp>
      <p:pic>
        <p:nvPicPr>
          <p:cNvPr id="4100" name="Picture 4" descr="http://worldofdtcmarketing.com/wp-content/uploads/2015/09/Pushing-rock-uphill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6758" y="1120610"/>
            <a:ext cx="7542857" cy="50285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74735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Mystical principle: To see is to create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Inner seeing results in outer manifestation</a:t>
            </a:r>
          </a:p>
          <a:p>
            <a:pPr lvl="1"/>
            <a:r>
              <a:rPr lang="en-US" dirty="0" smtClean="0"/>
              <a:t>They are not separate; they are two sides of the same coin.</a:t>
            </a:r>
          </a:p>
          <a:p>
            <a:r>
              <a:rPr lang="en-US" dirty="0" smtClean="0"/>
              <a:t>To focus on the input is to create the output</a:t>
            </a:r>
          </a:p>
          <a:p>
            <a:pPr lvl="1"/>
            <a:r>
              <a:rPr lang="en-US" dirty="0" smtClean="0"/>
              <a:t>(as defined by the template rule)</a:t>
            </a:r>
          </a:p>
          <a:p>
            <a:r>
              <a:rPr lang="en-US" dirty="0" smtClean="0"/>
              <a:t>They are inextricably linked, 1-to-1</a:t>
            </a:r>
            <a:endParaRPr lang="en-US" dirty="0"/>
          </a:p>
          <a:p>
            <a:pPr lvl="1"/>
            <a:r>
              <a:rPr lang="en-US" dirty="0" smtClean="0"/>
              <a:t>As defined here, the focus and the result chunk are intrinsic to each other.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BE778B-AC8B-4D34-A2C1-C0815680AFD8}" type="slidenum">
              <a:rPr lang="en-US" smtClean="0"/>
              <a:pPr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5401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Mystical principle: All is accessible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Each focus is connected to every other focus via successive invocation-id links</a:t>
            </a:r>
          </a:p>
          <a:p>
            <a:r>
              <a:rPr lang="en-US" dirty="0" smtClean="0"/>
              <a:t>Every entity (node, rule, or focus) has a “cosmic address” (GUID or generated node ID)</a:t>
            </a:r>
          </a:p>
          <a:p>
            <a:pPr lvl="1"/>
            <a:r>
              <a:rPr lang="en-US" dirty="0" smtClean="0"/>
              <a:t>Unique, globally accessible address within the world of the transformation</a:t>
            </a:r>
          </a:p>
          <a:p>
            <a:r>
              <a:rPr lang="en-US" dirty="0" smtClean="0"/>
              <a:t>You can begin anywhere in the world and traverse to anywhere else in the world, including past, present, future</a:t>
            </a:r>
          </a:p>
          <a:p>
            <a:r>
              <a:rPr lang="en-US" dirty="0" smtClean="0"/>
              <a:t>Nothing is lost through the passage of time</a:t>
            </a:r>
          </a:p>
          <a:p>
            <a:pPr lvl="1"/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BE778B-AC8B-4D34-A2C1-C0815680AFD8}" type="slidenum">
              <a:rPr lang="en-US" smtClean="0"/>
              <a:pPr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8932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Mystical principle: Inner upholds outer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result tree is not only isomorphic to the tree of foci (the XSLT execution tree)</a:t>
            </a:r>
          </a:p>
          <a:p>
            <a:r>
              <a:rPr lang="en-US" dirty="0" smtClean="0"/>
              <a:t>It is an adornment of that tree</a:t>
            </a:r>
          </a:p>
          <a:p>
            <a:pPr lvl="1"/>
            <a:r>
              <a:rPr lang="en-US" dirty="0" smtClean="0"/>
              <a:t>The result is the part we see</a:t>
            </a:r>
          </a:p>
          <a:p>
            <a:pPr lvl="1"/>
            <a:r>
              <a:rPr lang="en-US" dirty="0" smtClean="0"/>
              <a:t>The inner structure upholds the outer result</a:t>
            </a:r>
          </a:p>
          <a:p>
            <a:r>
              <a:rPr lang="en-US" dirty="0" smtClean="0"/>
              <a:t>The visible world is a decoration of the invisible</a:t>
            </a:r>
          </a:p>
          <a:p>
            <a:pPr lvl="1"/>
            <a:r>
              <a:rPr lang="en-US" dirty="0" smtClean="0"/>
              <a:t>a manifestation of a deeper, </a:t>
            </a:r>
            <a:r>
              <a:rPr lang="en-US" smtClean="0"/>
              <a:t>unseen reality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BE778B-AC8B-4D34-A2C1-C0815680AFD8}" type="slidenum">
              <a:rPr lang="en-US" smtClean="0"/>
              <a:pPr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8469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Mystical principle: There is no separation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Distinctions are only by definition and thus arbitrary</a:t>
            </a:r>
          </a:p>
          <a:p>
            <a:r>
              <a:rPr lang="en-US" dirty="0" smtClean="0"/>
              <a:t>A focus and result chunk are “intrinsic” to each other only because we are looking at it that way</a:t>
            </a:r>
          </a:p>
          <a:p>
            <a:r>
              <a:rPr lang="en-US" dirty="0" smtClean="0"/>
              <a:t>A focus is “extrinsic” to another focus only because we defined it that way</a:t>
            </a:r>
          </a:p>
          <a:p>
            <a:r>
              <a:rPr lang="en-US" dirty="0" smtClean="0"/>
              <a:t>Ultimately, there is only an unbroken whole</a:t>
            </a:r>
          </a:p>
          <a:p>
            <a:r>
              <a:rPr lang="en-US" dirty="0" smtClean="0"/>
              <a:t>But:</a:t>
            </a:r>
          </a:p>
          <a:p>
            <a:pPr lvl="1"/>
            <a:r>
              <a:rPr lang="en-US" dirty="0"/>
              <a:t>Division and distinction are functions we possess</a:t>
            </a:r>
          </a:p>
          <a:p>
            <a:pPr lvl="1"/>
            <a:r>
              <a:rPr lang="en-US" dirty="0" smtClean="0"/>
              <a:t>There is joy in the division and joy in the reunion</a:t>
            </a:r>
          </a:p>
          <a:p>
            <a:pPr lvl="1"/>
            <a:r>
              <a:rPr lang="en-US" dirty="0" smtClean="0"/>
              <a:t>That’s why we do it </a:t>
            </a:r>
            <a:r>
              <a:rPr lang="en-US" dirty="0" smtClean="0">
                <a:sym typeface="Wingdings" panose="05000000000000000000" pitchFamily="2" charset="2"/>
              </a:rPr>
              <a:t>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BE778B-AC8B-4D34-A2C1-C0815680AFD8}" type="slidenum">
              <a:rPr lang="en-US" smtClean="0"/>
              <a:pPr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4975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Case Study: Enrichment Tracer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6136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Bringing this down to earth: </a:t>
            </a:r>
            <a:r>
              <a:rPr lang="en-US" dirty="0"/>
              <a:t>a</a:t>
            </a:r>
            <a:r>
              <a:rPr lang="en-US" dirty="0" smtClean="0"/>
              <a:t> </a:t>
            </a:r>
            <a:r>
              <a:rPr lang="en-US" dirty="0"/>
              <a:t>c</a:t>
            </a:r>
            <a:r>
              <a:rPr lang="en-US" dirty="0" smtClean="0"/>
              <a:t>ase study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Client project to rewrite an enrichment engine</a:t>
            </a:r>
          </a:p>
          <a:p>
            <a:r>
              <a:rPr lang="en-US" dirty="0" smtClean="0"/>
              <a:t>Technical articles are automatically enriched with search terms based on their content</a:t>
            </a:r>
          </a:p>
          <a:p>
            <a:pPr lvl="1"/>
            <a:r>
              <a:rPr lang="en-US" dirty="0" smtClean="0"/>
              <a:t>(using a taxonomy of terms and reverse queries in </a:t>
            </a:r>
            <a:r>
              <a:rPr lang="en-US" dirty="0" err="1" smtClean="0"/>
              <a:t>MarkLogic</a:t>
            </a:r>
            <a:r>
              <a:rPr lang="en-US" dirty="0" smtClean="0"/>
              <a:t>)</a:t>
            </a:r>
          </a:p>
          <a:p>
            <a:r>
              <a:rPr lang="en-US" dirty="0" smtClean="0"/>
              <a:t>There are various business rules about what types of article should be enriched with what types of terms</a:t>
            </a:r>
          </a:p>
          <a:p>
            <a:r>
              <a:rPr lang="en-US" dirty="0" smtClean="0"/>
              <a:t>The rules need to evolve over time</a:t>
            </a:r>
          </a:p>
          <a:p>
            <a:r>
              <a:rPr lang="en-US" dirty="0" smtClean="0"/>
              <a:t>Most importantly, the rule behavior needs to be transparent to the analysts and taxonomy managers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BE778B-AC8B-4D34-A2C1-C0815680AFD8}" type="slidenum">
              <a:rPr lang="en-US" smtClean="0"/>
              <a:pPr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9742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XSLT pipeline for enrichment rules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For the rewritten engine’s enrichment rules, I decided to use XSLT as the rules language (surprise, surprise!)</a:t>
            </a:r>
          </a:p>
          <a:p>
            <a:pPr lvl="1"/>
            <a:r>
              <a:rPr lang="en-US" dirty="0" smtClean="0"/>
              <a:t>declarative and powerful</a:t>
            </a:r>
          </a:p>
          <a:p>
            <a:pPr lvl="1"/>
            <a:r>
              <a:rPr lang="en-US" dirty="0" smtClean="0"/>
              <a:t>simplified by using a multi-stage pipeline</a:t>
            </a:r>
          </a:p>
          <a:p>
            <a:pPr lvl="1"/>
            <a:r>
              <a:rPr lang="en-US" dirty="0" smtClean="0"/>
              <a:t>good in conjunction with the modified identity transform</a:t>
            </a:r>
          </a:p>
          <a:p>
            <a:r>
              <a:rPr lang="en-US" dirty="0" smtClean="0"/>
              <a:t>The article passes through unchanged, except that new metadata (“enrichment”) is inserted into each section</a:t>
            </a:r>
          </a:p>
          <a:p>
            <a:r>
              <a:rPr lang="en-US" dirty="0" smtClean="0"/>
              <a:t>Example stages: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BE778B-AC8B-4D34-A2C1-C0815680AFD8}" type="slidenum">
              <a:rPr lang="en-US" smtClean="0"/>
              <a:pPr/>
              <a:t>36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438150" y="4673730"/>
            <a:ext cx="7178306" cy="1138773"/>
          </a:xfrm>
          <a:prstGeom prst="rect">
            <a:avLst/>
          </a:prstGeom>
          <a:noFill/>
        </p:spPr>
        <p:txBody>
          <a:bodyPr wrap="square" numCol="2" spcCol="457200" rtlCol="0">
            <a:spAutoFit/>
          </a:bodyPr>
          <a:lstStyle/>
          <a:p>
            <a:pPr marL="685800" lvl="1" indent="-228600">
              <a:spcBef>
                <a:spcPct val="20000"/>
              </a:spcBef>
              <a:buClr>
                <a:srgbClr val="8E181B"/>
              </a:buClr>
              <a:buFont typeface="Arial" charset="0"/>
              <a:buChar char="−"/>
            </a:pPr>
            <a:r>
              <a:rPr lang="en-US" sz="2000" kern="0" dirty="0" smtClean="0">
                <a:solidFill>
                  <a:srgbClr val="000000"/>
                </a:solidFill>
                <a:latin typeface="Arial"/>
              </a:rPr>
              <a:t>get-terms</a:t>
            </a:r>
            <a:endParaRPr lang="en-US" sz="2000" kern="0" dirty="0">
              <a:solidFill>
                <a:srgbClr val="000000"/>
              </a:solidFill>
              <a:latin typeface="Arial"/>
            </a:endParaRPr>
          </a:p>
          <a:p>
            <a:pPr marL="685800" lvl="1" indent="-228600">
              <a:spcBef>
                <a:spcPct val="20000"/>
              </a:spcBef>
              <a:buClr>
                <a:srgbClr val="8E181B"/>
              </a:buClr>
              <a:buFont typeface="Arial" charset="0"/>
              <a:buChar char="−"/>
            </a:pPr>
            <a:r>
              <a:rPr lang="en-US" sz="2000" kern="0" dirty="0" smtClean="0">
                <a:solidFill>
                  <a:srgbClr val="000000"/>
                </a:solidFill>
                <a:latin typeface="Arial"/>
              </a:rPr>
              <a:t>add-inherited</a:t>
            </a:r>
          </a:p>
          <a:p>
            <a:pPr marL="685800" lvl="1" indent="-228600">
              <a:spcBef>
                <a:spcPct val="20000"/>
              </a:spcBef>
              <a:buClr>
                <a:srgbClr val="8E181B"/>
              </a:buClr>
              <a:buFont typeface="Arial" charset="0"/>
              <a:buChar char="−"/>
            </a:pPr>
            <a:r>
              <a:rPr lang="en-US" sz="2000" kern="0" dirty="0" smtClean="0">
                <a:solidFill>
                  <a:srgbClr val="000000"/>
                </a:solidFill>
                <a:latin typeface="Arial"/>
              </a:rPr>
              <a:t>remove-subsumed</a:t>
            </a:r>
          </a:p>
          <a:p>
            <a:pPr marL="685800" lvl="1" indent="-228600">
              <a:spcBef>
                <a:spcPct val="20000"/>
              </a:spcBef>
              <a:buClr>
                <a:srgbClr val="8E181B"/>
              </a:buClr>
              <a:buFont typeface="Arial" charset="0"/>
              <a:buChar char="−"/>
            </a:pPr>
            <a:r>
              <a:rPr lang="en-US" sz="2000" kern="0" dirty="0" smtClean="0">
                <a:solidFill>
                  <a:srgbClr val="000000"/>
                </a:solidFill>
                <a:latin typeface="Arial"/>
              </a:rPr>
              <a:t>remove-excluded</a:t>
            </a:r>
          </a:p>
          <a:p>
            <a:pPr marL="685800" lvl="1" indent="-228600">
              <a:spcBef>
                <a:spcPct val="20000"/>
              </a:spcBef>
              <a:buClr>
                <a:srgbClr val="8E181B"/>
              </a:buClr>
              <a:buFont typeface="Arial" charset="0"/>
              <a:buChar char="−"/>
            </a:pPr>
            <a:r>
              <a:rPr lang="en-US" sz="2000" kern="0" dirty="0" smtClean="0">
                <a:solidFill>
                  <a:srgbClr val="000000"/>
                </a:solidFill>
                <a:latin typeface="Arial"/>
              </a:rPr>
              <a:t>add-more-terms</a:t>
            </a:r>
          </a:p>
          <a:p>
            <a:pPr marL="685800" lvl="1" indent="-228600">
              <a:spcBef>
                <a:spcPct val="20000"/>
              </a:spcBef>
              <a:buClr>
                <a:srgbClr val="8E181B"/>
              </a:buClr>
              <a:buFont typeface="Arial" charset="0"/>
              <a:buChar char="−"/>
            </a:pPr>
            <a:r>
              <a:rPr lang="en-US" sz="2000" kern="0" dirty="0" smtClean="0">
                <a:solidFill>
                  <a:srgbClr val="000000"/>
                </a:solidFill>
                <a:latin typeface="Arial"/>
              </a:rPr>
              <a:t>filter-terms</a:t>
            </a:r>
            <a:endParaRPr lang="en-US" sz="2000" kern="0" dirty="0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399139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Distinction between “rules” and “engine”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Entire enrichment engine consists of XSLT template rules</a:t>
            </a:r>
          </a:p>
          <a:p>
            <a:pPr lvl="1"/>
            <a:r>
              <a:rPr lang="en-US" dirty="0" smtClean="0"/>
              <a:t>(and imported XQuery libraries)</a:t>
            </a:r>
          </a:p>
          <a:p>
            <a:r>
              <a:rPr lang="en-US" dirty="0" smtClean="0"/>
              <a:t>But not all template rules are created equal</a:t>
            </a:r>
          </a:p>
          <a:p>
            <a:r>
              <a:rPr lang="en-US" dirty="0" smtClean="0"/>
              <a:t>Some modes are “engine-level”</a:t>
            </a:r>
          </a:p>
          <a:p>
            <a:pPr lvl="1"/>
            <a:r>
              <a:rPr lang="en-US" dirty="0" smtClean="0"/>
              <a:t>not meant to be regularly customized</a:t>
            </a:r>
          </a:p>
          <a:p>
            <a:r>
              <a:rPr lang="en-US" dirty="0" smtClean="0"/>
              <a:t>Some modes are “rules-level”</a:t>
            </a:r>
          </a:p>
          <a:p>
            <a:pPr lvl="1"/>
            <a:r>
              <a:rPr lang="en-US" dirty="0" smtClean="0"/>
              <a:t>direct implementations of the business rules</a:t>
            </a:r>
          </a:p>
          <a:p>
            <a:pPr lvl="1"/>
            <a:r>
              <a:rPr lang="en-US" dirty="0" smtClean="0"/>
              <a:t>meant to be customized to handle different content scenarios</a:t>
            </a:r>
          </a:p>
          <a:p>
            <a:r>
              <a:rPr lang="en-US" dirty="0" smtClean="0"/>
              <a:t>The latter are the ones that need to be made transparent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BE778B-AC8B-4D34-A2C1-C0815680AFD8}" type="slidenum">
              <a:rPr lang="en-US" smtClean="0"/>
              <a:pPr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2412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Making the business rules transparent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Modes are grouped by pipeline stage</a:t>
            </a:r>
          </a:p>
          <a:p>
            <a:r>
              <a:rPr lang="en-US" dirty="0" smtClean="0"/>
              <a:t>Each mode has a default behavior</a:t>
            </a:r>
          </a:p>
          <a:p>
            <a:pPr lvl="1"/>
            <a:r>
              <a:rPr lang="en-US" dirty="0" smtClean="0"/>
              <a:t>e.g. mode="terms" by default uses a reverse query to find all matching terms</a:t>
            </a:r>
          </a:p>
          <a:p>
            <a:pPr lvl="1"/>
            <a:r>
              <a:rPr lang="en-US" dirty="0" smtClean="0"/>
              <a:t>can be overridden to provide a different behavior</a:t>
            </a:r>
          </a:p>
          <a:p>
            <a:pPr lvl="2"/>
            <a:r>
              <a:rPr lang="en-US" dirty="0" smtClean="0"/>
              <a:t>(such as to fix the term for a particular article type, regardless of the content)</a:t>
            </a:r>
          </a:p>
          <a:p>
            <a:r>
              <a:rPr lang="en-US" dirty="0" smtClean="0"/>
              <a:t>The default rules don’t need to be shown</a:t>
            </a:r>
          </a:p>
          <a:p>
            <a:pPr lvl="1"/>
            <a:r>
              <a:rPr lang="en-US" dirty="0" smtClean="0"/>
              <a:t>Only the custom overrides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BE778B-AC8B-4D34-A2C1-C0815680AFD8}" type="slidenum">
              <a:rPr lang="en-US" smtClean="0"/>
              <a:pPr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6491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Enrichment Tracer demo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3916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Befriending </a:t>
            </a:r>
            <a:r>
              <a:rPr lang="en-US" dirty="0" err="1" smtClean="0"/>
              <a:t>xsl:apply-templates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BE778B-AC8B-4D34-A2C1-C0815680AFD8}" type="slidenum">
              <a:rPr lang="en-US" smtClean="0"/>
              <a:pPr/>
              <a:t>4</a:t>
            </a:fld>
            <a:endParaRPr lang="en-US"/>
          </a:p>
        </p:txBody>
      </p:sp>
      <p:pic>
        <p:nvPicPr>
          <p:cNvPr id="3076" name="Picture 4" descr="https://s-media-cache-ak0.pinimg.com/564x/b7/b3/b5/b7b3b5a21fcc27378227643dd93f949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219200"/>
            <a:ext cx="8544485" cy="4648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51291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Trace-enabling the XSLT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Used XSLT </a:t>
            </a:r>
            <a:r>
              <a:rPr lang="en-US" dirty="0"/>
              <a:t>to pre-process </a:t>
            </a:r>
            <a:r>
              <a:rPr lang="en-US" dirty="0" smtClean="0"/>
              <a:t>(“trace-enable”) </a:t>
            </a:r>
            <a:r>
              <a:rPr lang="en-US" dirty="0"/>
              <a:t>the original engine and rules </a:t>
            </a:r>
            <a:r>
              <a:rPr lang="en-US" dirty="0" smtClean="0"/>
              <a:t>XSLT</a:t>
            </a:r>
            <a:endParaRPr lang="en-US" dirty="0"/>
          </a:p>
          <a:p>
            <a:r>
              <a:rPr lang="en-US" dirty="0" smtClean="0"/>
              <a:t>The trace-enabled stylesheet additionally generates:</a:t>
            </a:r>
            <a:endParaRPr lang="en-US" dirty="0"/>
          </a:p>
          <a:p>
            <a:pPr lvl="1"/>
            <a:r>
              <a:rPr lang="en-US" dirty="0" smtClean="0"/>
              <a:t>inline </a:t>
            </a:r>
            <a:r>
              <a:rPr lang="en-US" dirty="0"/>
              <a:t>trace </a:t>
            </a:r>
            <a:r>
              <a:rPr lang="en-US" dirty="0" smtClean="0"/>
              <a:t>data</a:t>
            </a:r>
          </a:p>
          <a:p>
            <a:pPr lvl="2"/>
            <a:r>
              <a:rPr lang="en-US" dirty="0" smtClean="0"/>
              <a:t>&lt;</a:t>
            </a:r>
            <a:r>
              <a:rPr lang="en-US" dirty="0" err="1" smtClean="0"/>
              <a:t>trace:match-start</a:t>
            </a:r>
            <a:r>
              <a:rPr lang="en-US" dirty="0"/>
              <a:t>&gt; and &lt;</a:t>
            </a:r>
            <a:r>
              <a:rPr lang="en-US" dirty="0" err="1"/>
              <a:t>trace:match-end</a:t>
            </a:r>
            <a:r>
              <a:rPr lang="en-US" dirty="0"/>
              <a:t>&gt; markers in the result </a:t>
            </a:r>
            <a:r>
              <a:rPr lang="en-US" dirty="0" smtClean="0"/>
              <a:t>tree</a:t>
            </a:r>
            <a:endParaRPr lang="en-US" dirty="0"/>
          </a:p>
          <a:p>
            <a:pPr lvl="1"/>
            <a:r>
              <a:rPr lang="en-US" dirty="0" smtClean="0"/>
              <a:t>out-of-band </a:t>
            </a:r>
            <a:r>
              <a:rPr lang="en-US" dirty="0"/>
              <a:t>trace </a:t>
            </a:r>
            <a:r>
              <a:rPr lang="en-US" dirty="0" smtClean="0"/>
              <a:t>data</a:t>
            </a:r>
          </a:p>
          <a:p>
            <a:pPr lvl="2"/>
            <a:r>
              <a:rPr lang="en-US" dirty="0" smtClean="0"/>
              <a:t>using </a:t>
            </a:r>
            <a:r>
              <a:rPr lang="en-US" dirty="0" err="1"/>
              <a:t>xdmp:set</a:t>
            </a:r>
            <a:r>
              <a:rPr lang="en-US" dirty="0"/>
              <a:t>() in </a:t>
            </a:r>
            <a:r>
              <a:rPr lang="en-US" dirty="0" err="1" smtClean="0"/>
              <a:t>MarkLogic</a:t>
            </a:r>
            <a:endParaRPr lang="en-US" dirty="0" smtClean="0"/>
          </a:p>
          <a:p>
            <a:r>
              <a:rPr lang="en-US" dirty="0" smtClean="0"/>
              <a:t>The “rule-level” modes are annotated in the original engine code</a:t>
            </a:r>
          </a:p>
          <a:p>
            <a:pPr lvl="1"/>
            <a:r>
              <a:rPr lang="en-US" dirty="0" smtClean="0"/>
              <a:t>so the trace-enabler knows which template rules to augment</a:t>
            </a:r>
          </a:p>
          <a:p>
            <a:pPr lvl="1"/>
            <a:r>
              <a:rPr lang="en-US" dirty="0" smtClean="0"/>
              <a:t>[show example, line 538 of engine.xsl]</a:t>
            </a:r>
          </a:p>
          <a:p>
            <a:pPr lvl="1"/>
            <a:r>
              <a:rPr lang="en-US" dirty="0" smtClean="0"/>
              <a:t>[also show trace data example in </a:t>
            </a:r>
            <a:r>
              <a:rPr lang="en-US" dirty="0" err="1" smtClean="0"/>
              <a:t>oXygen</a:t>
            </a:r>
            <a:r>
              <a:rPr lang="en-US" dirty="0" smtClean="0"/>
              <a:t>]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BE778B-AC8B-4D34-A2C1-C0815680AFD8}" type="slidenum">
              <a:rPr lang="en-US" smtClean="0"/>
              <a:pPr/>
              <a:t>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0660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 techniques used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Documenting </a:t>
            </a:r>
            <a:r>
              <a:rPr lang="en-US" dirty="0"/>
              <a:t>the rules inline, so they get fed straight to the tracer </a:t>
            </a:r>
            <a:r>
              <a:rPr lang="en-US" dirty="0" smtClean="0"/>
              <a:t>interface</a:t>
            </a:r>
            <a:endParaRPr lang="en-US" dirty="0"/>
          </a:p>
          <a:p>
            <a:r>
              <a:rPr lang="en-US" dirty="0" smtClean="0"/>
              <a:t>Storing </a:t>
            </a:r>
            <a:r>
              <a:rPr lang="en-US" dirty="0"/>
              <a:t>the trace data for each input document into the (</a:t>
            </a:r>
            <a:r>
              <a:rPr lang="en-US" dirty="0" err="1"/>
              <a:t>MarkLogic</a:t>
            </a:r>
            <a:r>
              <a:rPr lang="en-US" dirty="0"/>
              <a:t>) database for faster subsequent </a:t>
            </a:r>
            <a:r>
              <a:rPr lang="en-US" dirty="0" smtClean="0"/>
              <a:t>renders</a:t>
            </a:r>
            <a:endParaRPr lang="en-US" dirty="0"/>
          </a:p>
          <a:p>
            <a:r>
              <a:rPr lang="en-US" dirty="0" smtClean="0"/>
              <a:t>Automatically </a:t>
            </a:r>
            <a:r>
              <a:rPr lang="en-US" dirty="0"/>
              <a:t>invalidating (and thus forcing re-generation of) the cached trace data whenever a rule or data change is </a:t>
            </a:r>
            <a:r>
              <a:rPr lang="en-US" dirty="0" smtClean="0"/>
              <a:t>detected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BE778B-AC8B-4D34-A2C1-C0815680AFD8}" type="slidenum">
              <a:rPr lang="en-US" smtClean="0"/>
              <a:pPr/>
              <a:t>41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313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Generalizing to arbitrary XSLT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4018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Characteristics to preserve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Colored lines to depict relationships</a:t>
            </a:r>
          </a:p>
          <a:p>
            <a:r>
              <a:rPr lang="en-US" dirty="0" smtClean="0"/>
              <a:t>Visually represent XML as XML</a:t>
            </a:r>
          </a:p>
          <a:p>
            <a:r>
              <a:rPr lang="en-US" dirty="0" smtClean="0"/>
              <a:t>Interactive slider for building/un-building the result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BE778B-AC8B-4D34-A2C1-C0815680AFD8}" type="slidenum">
              <a:rPr lang="en-US" smtClean="0"/>
              <a:pPr/>
              <a:t>43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6344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Difficulties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H</a:t>
            </a:r>
            <a:r>
              <a:rPr lang="en-US" dirty="0" smtClean="0"/>
              <a:t>ow to visualize temporary trees?</a:t>
            </a:r>
          </a:p>
          <a:p>
            <a:pPr lvl="1"/>
            <a:r>
              <a:rPr lang="en-US" dirty="0" smtClean="0"/>
              <a:t>i.e. results stored in &lt;</a:t>
            </a:r>
            <a:r>
              <a:rPr lang="en-US" dirty="0" err="1" smtClean="0"/>
              <a:t>xsl:variable</a:t>
            </a:r>
            <a:r>
              <a:rPr lang="en-US" dirty="0" smtClean="0"/>
              <a:t>&gt;</a:t>
            </a:r>
          </a:p>
          <a:p>
            <a:r>
              <a:rPr lang="en-US" dirty="0"/>
              <a:t>M</a:t>
            </a:r>
            <a:r>
              <a:rPr lang="en-US" dirty="0" smtClean="0"/>
              <a:t>odifying template rule results could break the stylesheet</a:t>
            </a:r>
          </a:p>
          <a:p>
            <a:pPr lvl="1"/>
            <a:r>
              <a:rPr lang="en-US" dirty="0" smtClean="0"/>
              <a:t>type errors</a:t>
            </a:r>
          </a:p>
          <a:p>
            <a:pPr lvl="1"/>
            <a:r>
              <a:rPr lang="en-US" dirty="0" smtClean="0"/>
              <a:t>node count dependencies, etc.</a:t>
            </a:r>
          </a:p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BE778B-AC8B-4D34-A2C1-C0815680AFD8}" type="slidenum">
              <a:rPr lang="en-US" smtClean="0"/>
              <a:pPr/>
              <a:t>44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6413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Solution: Store trace data out-of-band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Via side effects</a:t>
            </a:r>
          </a:p>
          <a:p>
            <a:pPr lvl="1"/>
            <a:r>
              <a:rPr lang="en-US" dirty="0" smtClean="0"/>
              <a:t>Write a document to a database, or</a:t>
            </a:r>
          </a:p>
          <a:p>
            <a:pPr lvl="1"/>
            <a:r>
              <a:rPr lang="en-US" dirty="0" smtClean="0"/>
              <a:t>Update a global variable</a:t>
            </a:r>
          </a:p>
          <a:p>
            <a:r>
              <a:rPr lang="en-US" dirty="0" smtClean="0"/>
              <a:t>Benefits:</a:t>
            </a:r>
          </a:p>
          <a:p>
            <a:pPr lvl="1"/>
            <a:r>
              <a:rPr lang="en-US" dirty="0" smtClean="0"/>
              <a:t>avoid type errors</a:t>
            </a:r>
          </a:p>
          <a:p>
            <a:pPr lvl="1"/>
            <a:r>
              <a:rPr lang="en-US" dirty="0" smtClean="0"/>
              <a:t>avoid unexpected (altered) stylesheet behavior</a:t>
            </a:r>
          </a:p>
          <a:p>
            <a:pPr lvl="1"/>
            <a:r>
              <a:rPr lang="en-US" dirty="0" smtClean="0"/>
              <a:t>shredded trace data may suggest more scalable visualization implementations</a:t>
            </a:r>
          </a:p>
          <a:p>
            <a:pPr lvl="2"/>
            <a:r>
              <a:rPr lang="en-US" dirty="0" smtClean="0"/>
              <a:t>(e.g. for large source documents)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BE778B-AC8B-4D34-A2C1-C0815680AFD8}" type="slidenum">
              <a:rPr lang="en-US" smtClean="0"/>
              <a:pPr/>
              <a:t>45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6217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Demo of early results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1815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Links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Online demo here:</a:t>
            </a:r>
          </a:p>
          <a:p>
            <a:pPr lvl="1"/>
            <a:r>
              <a:rPr lang="en-US" dirty="0">
                <a:hlinkClick r:id="rId2"/>
              </a:rPr>
              <a:t>http://xmlportfolio.com/xslt-visualizer-demo</a:t>
            </a:r>
            <a:r>
              <a:rPr lang="en-US" dirty="0" smtClean="0">
                <a:hlinkClick r:id="rId2"/>
              </a:rPr>
              <a:t>/</a:t>
            </a:r>
            <a:endParaRPr lang="en-US" dirty="0"/>
          </a:p>
          <a:p>
            <a:r>
              <a:rPr lang="en-US" dirty="0" smtClean="0"/>
              <a:t>Code on GitHub:</a:t>
            </a:r>
          </a:p>
          <a:p>
            <a:pPr lvl="1"/>
            <a:r>
              <a:rPr lang="en-US" dirty="0">
                <a:hlinkClick r:id="rId3"/>
              </a:rPr>
              <a:t>http://github.com/evanlenz/xslt-visualizer</a:t>
            </a:r>
            <a:endParaRPr lang="en-US" dirty="0"/>
          </a:p>
          <a:p>
            <a:pPr lvl="1"/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BE778B-AC8B-4D34-A2C1-C0815680AFD8}" type="slidenum">
              <a:rPr lang="en-US" smtClean="0"/>
              <a:pPr/>
              <a:t>47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318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By analogy to OO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295400"/>
            <a:ext cx="8382000" cy="4525963"/>
          </a:xfrm>
        </p:spPr>
        <p:txBody>
          <a:bodyPr/>
          <a:lstStyle/>
          <a:p>
            <a:r>
              <a:rPr lang="en-US" dirty="0" smtClean="0"/>
              <a:t>From </a:t>
            </a:r>
            <a:r>
              <a:rPr lang="en-US" i="1" dirty="0" smtClean="0"/>
              <a:t>XSLT 1.0 Pocket Reference</a:t>
            </a:r>
            <a:r>
              <a:rPr lang="en-US" dirty="0" smtClean="0"/>
              <a:t>:</a:t>
            </a:r>
          </a:p>
          <a:p>
            <a:pPr lvl="1"/>
            <a:r>
              <a:rPr lang="en-US" dirty="0">
                <a:hlinkClick r:id="rId2"/>
              </a:rPr>
              <a:t>http://lenzconsulting.com/how-xslt-works/#</a:t>
            </a:r>
            <a:r>
              <a:rPr lang="en-US" dirty="0" smtClean="0">
                <a:hlinkClick r:id="rId2"/>
              </a:rPr>
              <a:t>applying_template_rules</a:t>
            </a:r>
            <a:endParaRPr lang="en-US" dirty="0" smtClean="0"/>
          </a:p>
          <a:p>
            <a:pPr lvl="2"/>
            <a:r>
              <a:rPr lang="en-US" dirty="0" smtClean="0"/>
              <a:t>“In </a:t>
            </a:r>
            <a:r>
              <a:rPr lang="en-US" dirty="0"/>
              <a:t>object-oriented (OO) terms, </a:t>
            </a:r>
            <a:r>
              <a:rPr lang="en-US" dirty="0" err="1"/>
              <a:t>xsl:apply-templates</a:t>
            </a:r>
            <a:r>
              <a:rPr lang="en-US" dirty="0"/>
              <a:t> is like a function that iterates over a list of objects (nodes) and, for each object, calls the same polymorphic function. Each template rule in your stylesheet defines a different implementation of that single polymorphic function. Which implementation is chosen depends on the runtime characteristics of the object (node). Loosely speaking, you define all the potential bindings by associating a “type” (pattern) with each implementation (template rule</a:t>
            </a:r>
            <a:r>
              <a:rPr lang="en-US" dirty="0" smtClean="0"/>
              <a:t>).”</a:t>
            </a:r>
          </a:p>
          <a:p>
            <a:pPr lvl="1"/>
            <a:r>
              <a:rPr lang="en-US" dirty="0">
                <a:hlinkClick r:id="rId3"/>
              </a:rPr>
              <a:t>http://lenzconsulting.com/how-xslt-works/#</a:t>
            </a:r>
            <a:r>
              <a:rPr lang="en-US" dirty="0" smtClean="0">
                <a:hlinkClick r:id="rId3"/>
              </a:rPr>
              <a:t>modes</a:t>
            </a:r>
            <a:endParaRPr lang="en-US" dirty="0"/>
          </a:p>
          <a:p>
            <a:pPr lvl="2"/>
            <a:r>
              <a:rPr lang="en-US" dirty="0" smtClean="0"/>
              <a:t>“Furthering </a:t>
            </a:r>
            <a:r>
              <a:rPr lang="en-US" dirty="0"/>
              <a:t>the OO analogy, a mode name identifies which polymorphic function to execute repeatedly in a call to </a:t>
            </a:r>
            <a:r>
              <a:rPr lang="en-US" dirty="0" err="1" smtClean="0"/>
              <a:t>xsl:apply-templates</a:t>
            </a:r>
            <a:r>
              <a:rPr lang="en-US" dirty="0" smtClean="0"/>
              <a:t>. When </a:t>
            </a:r>
            <a:r>
              <a:rPr lang="en-US" dirty="0"/>
              <a:t>mode="foo" is set, foo acts as the name of a polymorphic function, and each template rule with mode="foo" defines an implementation of the foo </a:t>
            </a:r>
            <a:r>
              <a:rPr lang="en-US" dirty="0" smtClean="0"/>
              <a:t>‘function.’”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BE778B-AC8B-4D34-A2C1-C0815680AFD8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0684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By analogy to other instructions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This:</a:t>
            </a:r>
          </a:p>
          <a:p>
            <a:pPr marL="457200" lvl="1" indent="0">
              <a:buNone/>
            </a:pP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/>
            </a:r>
            <a:b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&lt;</a:t>
            </a:r>
            <a:r>
              <a:rPr lang="en-US" sz="16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xsl:apply-templates</a:t>
            </a: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select="animal"/&gt;</a:t>
            </a:r>
          </a:p>
          <a:p>
            <a:pPr marL="457200" lvl="1" indent="0">
              <a:buNone/>
            </a:pP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…</a:t>
            </a:r>
            <a:b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&lt;</a:t>
            </a:r>
            <a:r>
              <a:rPr lang="en-US" sz="16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xsl:template</a:t>
            </a: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match="animal[@type </a:t>
            </a:r>
            <a:r>
              <a:rPr lang="en-US" sz="16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eq</a:t>
            </a: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'cat']"&gt;…&lt;/</a:t>
            </a:r>
            <a:r>
              <a:rPr lang="en-US" sz="16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xsl:template</a:t>
            </a: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&gt;</a:t>
            </a:r>
            <a:b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&lt;</a:t>
            </a:r>
            <a:r>
              <a:rPr lang="en-US" sz="16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xsl:template</a:t>
            </a: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match="animal[@type </a:t>
            </a:r>
            <a:r>
              <a:rPr lang="en-US" sz="16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eq</a:t>
            </a: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'dog']"&gt;…&lt;/</a:t>
            </a:r>
            <a:r>
              <a:rPr lang="en-US" sz="16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xsl:template</a:t>
            </a: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&gt;</a:t>
            </a:r>
          </a:p>
          <a:p>
            <a:r>
              <a:rPr lang="en-US" dirty="0" smtClean="0"/>
              <a:t>is (more or less) equivalent to this:</a:t>
            </a:r>
          </a:p>
          <a:p>
            <a:pPr marL="457200" lvl="1" indent="0">
              <a:buNone/>
            </a:pP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/>
            </a:r>
            <a:b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&lt;</a:t>
            </a:r>
            <a:r>
              <a:rPr lang="en-US" sz="16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xsl:for-each</a:t>
            </a: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select="animal"&gt;</a:t>
            </a:r>
            <a:b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&lt;</a:t>
            </a:r>
            <a:r>
              <a:rPr lang="en-US" sz="16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xsl:choose</a:t>
            </a: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&gt;</a:t>
            </a:r>
            <a:b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&lt;</a:t>
            </a:r>
            <a:r>
              <a:rPr lang="en-US" sz="16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xsl:when</a:t>
            </a: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test="@type </a:t>
            </a:r>
            <a:r>
              <a:rPr lang="en-US" sz="16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eq</a:t>
            </a: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'cat'"&gt;…&lt;/</a:t>
            </a:r>
            <a:r>
              <a:rPr lang="en-US" sz="16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xsl:when</a:t>
            </a: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&gt;</a:t>
            </a:r>
            <a:b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&lt;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xsl:when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test="@type 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eq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'dog'"&gt;…&lt;/</a:t>
            </a:r>
            <a:r>
              <a:rPr lang="en-US" sz="16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xsl:when</a:t>
            </a: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&gt;</a:t>
            </a:r>
            <a:b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&lt;/</a:t>
            </a:r>
            <a:r>
              <a:rPr lang="en-US" sz="16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xsl:choose</a:t>
            </a: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&gt;</a:t>
            </a:r>
            <a:b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&lt;/</a:t>
            </a:r>
            <a:r>
              <a:rPr lang="en-US" sz="16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xsl:for-each</a:t>
            </a:r>
            <a:r>
              <a:rPr lang="en-US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&gt;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BE778B-AC8B-4D34-A2C1-C0815680AFD8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0981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De-mystifying XSLT wizardry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Mysticism:</a:t>
            </a:r>
          </a:p>
          <a:p>
            <a:pPr lvl="1"/>
            <a:r>
              <a:rPr lang="en-US" dirty="0" smtClean="0"/>
              <a:t>“a </a:t>
            </a:r>
            <a:r>
              <a:rPr lang="en-US" dirty="0"/>
              <a:t>theory postulating the possibility of direct and intuitive acquisition of ineffable knowledge or </a:t>
            </a:r>
            <a:r>
              <a:rPr lang="en-US" dirty="0" smtClean="0"/>
              <a:t>power”</a:t>
            </a:r>
          </a:p>
          <a:p>
            <a:r>
              <a:rPr lang="en-US" dirty="0" smtClean="0"/>
              <a:t>In relation to XSLT:</a:t>
            </a:r>
          </a:p>
          <a:p>
            <a:pPr lvl="1"/>
            <a:r>
              <a:rPr lang="en-US" dirty="0"/>
              <a:t>B</a:t>
            </a:r>
            <a:r>
              <a:rPr lang="en-US" dirty="0" smtClean="0"/>
              <a:t>elief in the possibility that there is a way to make XSLT’s behavior more directly and intuitively understandable</a:t>
            </a:r>
          </a:p>
          <a:p>
            <a:pPr lvl="2"/>
            <a:r>
              <a:rPr lang="en-US" dirty="0" smtClean="0"/>
              <a:t>By making implicit behavior explicit and the abstract concrete, through an interactive visualization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BE778B-AC8B-4D34-A2C1-C0815680AFD8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3885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Elusiveness of the task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Alternating between faith and doubt that what I’m imagining is possible or useful</a:t>
            </a:r>
          </a:p>
          <a:p>
            <a:r>
              <a:rPr lang="en-US" dirty="0"/>
              <a:t>Grand schemes that collapse into </a:t>
            </a:r>
            <a:r>
              <a:rPr lang="en-US" dirty="0" smtClean="0"/>
              <a:t>themselves</a:t>
            </a:r>
          </a:p>
          <a:p>
            <a:r>
              <a:rPr lang="en-US" dirty="0" smtClean="0"/>
              <a:t>Making abstract ideas concrete</a:t>
            </a:r>
          </a:p>
          <a:p>
            <a:pPr lvl="1"/>
            <a:r>
              <a:rPr lang="en-US" dirty="0" smtClean="0"/>
              <a:t>Shapes in my mind converted to shapes on the screen</a:t>
            </a:r>
          </a:p>
          <a:p>
            <a:r>
              <a:rPr lang="en-US" dirty="0" smtClean="0"/>
              <a:t>Disillusionment</a:t>
            </a:r>
          </a:p>
          <a:p>
            <a:pPr lvl="1"/>
            <a:r>
              <a:rPr lang="en-US" dirty="0" smtClean="0"/>
              <a:t>Finding out that certain ideas weren’t well-formed</a:t>
            </a:r>
          </a:p>
          <a:p>
            <a:pPr lvl="1"/>
            <a:r>
              <a:rPr lang="en-US" dirty="0" smtClean="0"/>
              <a:t>The crucible of incarnation</a:t>
            </a:r>
          </a:p>
          <a:p>
            <a:r>
              <a:rPr lang="en-US" dirty="0" smtClean="0"/>
              <a:t>The feeling that there’s nothing really “there”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BE778B-AC8B-4D34-A2C1-C0815680AFD8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7926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Like a debugger?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Debugging is like the scientific method</a:t>
            </a:r>
          </a:p>
          <a:p>
            <a:pPr lvl="1"/>
            <a:r>
              <a:rPr lang="en-US" dirty="0" smtClean="0"/>
              <a:t>The debugger is the instrument of measurement</a:t>
            </a:r>
          </a:p>
          <a:p>
            <a:pPr lvl="1"/>
            <a:r>
              <a:rPr lang="en-US" dirty="0" smtClean="0"/>
              <a:t>Start with a hypothesis</a:t>
            </a:r>
          </a:p>
          <a:p>
            <a:pPr lvl="1"/>
            <a:r>
              <a:rPr lang="en-US" dirty="0" smtClean="0"/>
              <a:t>Set:</a:t>
            </a:r>
          </a:p>
          <a:p>
            <a:pPr lvl="2"/>
            <a:r>
              <a:rPr lang="en-US" dirty="0" smtClean="0"/>
              <a:t>breakpoints</a:t>
            </a:r>
          </a:p>
          <a:p>
            <a:pPr lvl="2"/>
            <a:r>
              <a:rPr lang="en-US" dirty="0" smtClean="0"/>
              <a:t>watch variables</a:t>
            </a:r>
          </a:p>
          <a:p>
            <a:pPr lvl="1"/>
            <a:r>
              <a:rPr lang="en-US" dirty="0" smtClean="0"/>
              <a:t>One step at a time, careful not to “step over” when we want to “step into”—otherwise we’ve missed our chance and have to start all over (because we can’t go backwards in time)</a:t>
            </a:r>
          </a:p>
          <a:p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BE778B-AC8B-4D34-A2C1-C0815680AFD8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5366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Lenz">
      <a:dk1>
        <a:srgbClr val="000000"/>
      </a:dk1>
      <a:lt1>
        <a:srgbClr val="FFFFFF"/>
      </a:lt1>
      <a:dk2>
        <a:srgbClr val="8E181B"/>
      </a:dk2>
      <a:lt2>
        <a:srgbClr val="FFFFFF"/>
      </a:lt2>
      <a:accent1>
        <a:srgbClr val="410506"/>
      </a:accent1>
      <a:accent2>
        <a:srgbClr val="D2D039"/>
      </a:accent2>
      <a:accent3>
        <a:srgbClr val="BEBC33"/>
      </a:accent3>
      <a:accent4>
        <a:srgbClr val="0A6296"/>
      </a:accent4>
      <a:accent5>
        <a:srgbClr val="72BFEE"/>
      </a:accent5>
      <a:accent6>
        <a:srgbClr val="BCDCF5"/>
      </a:accent6>
      <a:hlink>
        <a:srgbClr val="000000"/>
      </a:hlink>
      <a:folHlink>
        <a:srgbClr val="C0C0C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2"/>
        </a:solidFill>
        <a:ln w="28575">
          <a:solidFill>
            <a:schemeClr val="accent1"/>
          </a:solidFill>
        </a:ln>
      </a:spPr>
      <a:bodyPr rtlCol="0" anchor="ctr"/>
      <a:lstStyle>
        <a:defPPr algn="ctr">
          <a:defRPr dirty="0" err="1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3">
        <a:dk1>
          <a:srgbClr val="000000"/>
        </a:dk1>
        <a:lt1>
          <a:srgbClr val="FFFFFF"/>
        </a:lt1>
        <a:dk2>
          <a:srgbClr val="0A6296"/>
        </a:dk2>
        <a:lt2>
          <a:srgbClr val="C0C0C0"/>
        </a:lt2>
        <a:accent1>
          <a:srgbClr val="72BFEE"/>
        </a:accent1>
        <a:accent2>
          <a:srgbClr val="D2D039"/>
        </a:accent2>
        <a:accent3>
          <a:srgbClr val="FFFFFF"/>
        </a:accent3>
        <a:accent4>
          <a:srgbClr val="000000"/>
        </a:accent4>
        <a:accent5>
          <a:srgbClr val="BCDCF5"/>
        </a:accent5>
        <a:accent6>
          <a:srgbClr val="BEBC33"/>
        </a:accent6>
        <a:hlink>
          <a:srgbClr val="410506"/>
        </a:hlink>
        <a:folHlink>
          <a:srgbClr val="8E181B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12939</TotalTime>
  <Words>2121</Words>
  <Application>Microsoft Office PowerPoint</Application>
  <PresentationFormat>On-screen Show (4:3)</PresentationFormat>
  <Paragraphs>403</Paragraphs>
  <Slides>47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47</vt:i4>
      </vt:variant>
    </vt:vector>
  </HeadingPairs>
  <TitlesOfParts>
    <vt:vector size="51" baseType="lpstr">
      <vt:lpstr>Arial</vt:lpstr>
      <vt:lpstr>Courier New</vt:lpstr>
      <vt:lpstr>Wingdings</vt:lpstr>
      <vt:lpstr>Default Design</vt:lpstr>
      <vt:lpstr>The Mystical Principles of XSLT</vt:lpstr>
      <vt:lpstr>Grokking XSLT</vt:lpstr>
      <vt:lpstr>Avoiding xsl:apply-templates</vt:lpstr>
      <vt:lpstr>Befriending xsl:apply-templates</vt:lpstr>
      <vt:lpstr>By analogy to OO</vt:lpstr>
      <vt:lpstr>By analogy to other instructions </vt:lpstr>
      <vt:lpstr>De-mystifying XSLT wizardry</vt:lpstr>
      <vt:lpstr>Elusiveness of the task</vt:lpstr>
      <vt:lpstr>Like a debugger?</vt:lpstr>
      <vt:lpstr>Not like a debugger</vt:lpstr>
      <vt:lpstr>Not like a debugger</vt:lpstr>
      <vt:lpstr>Escaping the bounds of time</vt:lpstr>
      <vt:lpstr>The essence of transformation</vt:lpstr>
      <vt:lpstr>Transformation as microcosm</vt:lpstr>
      <vt:lpstr>Scope and method</vt:lpstr>
      <vt:lpstr>Fundamental unit: the focus</vt:lpstr>
      <vt:lpstr>An expanded definition of focus</vt:lpstr>
      <vt:lpstr>For example</vt:lpstr>
      <vt:lpstr>For example</vt:lpstr>
      <vt:lpstr>For example</vt:lpstr>
      <vt:lpstr>For example</vt:lpstr>
      <vt:lpstr>For example</vt:lpstr>
      <vt:lpstr>For example</vt:lpstr>
      <vt:lpstr>For example</vt:lpstr>
      <vt:lpstr>For example</vt:lpstr>
      <vt:lpstr>For example</vt:lpstr>
      <vt:lpstr>Why it’s called a “shallow” result chunk</vt:lpstr>
      <vt:lpstr>Why it’s called a “shallow” result chunk</vt:lpstr>
      <vt:lpstr>Why it’s called a “shallow” result chunk</vt:lpstr>
      <vt:lpstr>Mystical principle: To see is to create</vt:lpstr>
      <vt:lpstr>Mystical principle: All is accessible</vt:lpstr>
      <vt:lpstr>Mystical principle: Inner upholds outer</vt:lpstr>
      <vt:lpstr>Mystical principle: There is no separation</vt:lpstr>
      <vt:lpstr>Case Study: Enrichment Tracer</vt:lpstr>
      <vt:lpstr>Bringing this down to earth: a case study</vt:lpstr>
      <vt:lpstr>XSLT pipeline for enrichment rules</vt:lpstr>
      <vt:lpstr>Distinction between “rules” and “engine”</vt:lpstr>
      <vt:lpstr>Making the business rules transparent</vt:lpstr>
      <vt:lpstr>Enrichment Tracer demo</vt:lpstr>
      <vt:lpstr>Trace-enabling the XSLT</vt:lpstr>
      <vt:lpstr>Other techniques used</vt:lpstr>
      <vt:lpstr>Generalizing to arbitrary XSLT</vt:lpstr>
      <vt:lpstr>Characteristics to preserve</vt:lpstr>
      <vt:lpstr>Difficulties</vt:lpstr>
      <vt:lpstr>Solution: Store trace data out-of-band</vt:lpstr>
      <vt:lpstr>Demo of early results</vt:lpstr>
      <vt:lpstr>Links</vt:lpstr>
    </vt:vector>
  </TitlesOfParts>
  <Company>ProPoint Graphics, LLC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Mark Nelson</dc:creator>
  <cp:lastModifiedBy>Evan Lenz</cp:lastModifiedBy>
  <cp:revision>88</cp:revision>
  <dcterms:created xsi:type="dcterms:W3CDTF">2010-03-05T19:53:58Z</dcterms:created>
  <dcterms:modified xsi:type="dcterms:W3CDTF">2016-08-05T20:10:54Z</dcterms:modified>
</cp:coreProperties>
</file>