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7" r:id="rId3"/>
    <p:sldId id="278" r:id="rId4"/>
    <p:sldId id="279" r:id="rId5"/>
    <p:sldId id="280" r:id="rId6"/>
    <p:sldId id="271" r:id="rId7"/>
    <p:sldId id="274" r:id="rId8"/>
    <p:sldId id="276" r:id="rId9"/>
    <p:sldId id="269" r:id="rId10"/>
    <p:sldId id="275" r:id="rId11"/>
    <p:sldId id="265" r:id="rId12"/>
    <p:sldId id="263" r:id="rId13"/>
    <p:sldId id="264" r:id="rId14"/>
    <p:sldId id="257" r:id="rId15"/>
    <p:sldId id="259" r:id="rId16"/>
    <p:sldId id="258" r:id="rId17"/>
    <p:sldId id="28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3590" autoAdjust="0"/>
  </p:normalViewPr>
  <p:slideViewPr>
    <p:cSldViewPr snapToGrid="0">
      <p:cViewPr varScale="1">
        <p:scale>
          <a:sx n="77" d="100"/>
          <a:sy n="77" d="100"/>
        </p:scale>
        <p:origin x="10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4E66A-8607-4891-A848-7858A607C7B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9548C-47C3-4ABC-B269-84309DAAC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  <a:r>
              <a:rPr lang="en-US" baseline="0" dirty="0" smtClean="0"/>
              <a:t> instance,</a:t>
            </a:r>
          </a:p>
          <a:p>
            <a:r>
              <a:rPr lang="en-US" dirty="0" smtClean="0"/>
              <a:t>	there may be notes on formatting (identifying bad line breaks or word spacing), </a:t>
            </a:r>
          </a:p>
          <a:p>
            <a:r>
              <a:rPr lang="en-US" dirty="0" smtClean="0"/>
              <a:t>	notes on linguistic features (grammar, word lemmas, etc.</a:t>
            </a:r>
          </a:p>
          <a:p>
            <a:r>
              <a:rPr lang="en-US" dirty="0" smtClean="0"/>
              <a:t>	notes on content (factual corrections, challenges to the reasoning, etc.)</a:t>
            </a:r>
          </a:p>
          <a:p>
            <a:endParaRPr lang="en-US" dirty="0" smtClean="0"/>
          </a:p>
          <a:p>
            <a:r>
              <a:rPr lang="en-US" dirty="0" smtClean="0"/>
              <a:t>If we reformat. . .  .</a:t>
            </a:r>
            <a:r>
              <a:rPr lang="en-US" baseline="0" dirty="0" smtClean="0"/>
              <a:t> . . If we translate . . .</a:t>
            </a:r>
          </a:p>
          <a:p>
            <a:endParaRPr lang="en-US" dirty="0" smtClean="0"/>
          </a:p>
          <a:p>
            <a:r>
              <a:rPr lang="en-US" dirty="0" smtClean="0"/>
              <a:t>Although the management of annotations does not create a puzzling practical problem;</a:t>
            </a:r>
            <a:r>
              <a:rPr lang="en-US" baseline="0" dirty="0" smtClean="0"/>
              <a:t>  </a:t>
            </a:r>
            <a:r>
              <a:rPr lang="en-US" dirty="0" smtClean="0"/>
              <a:t>It</a:t>
            </a:r>
            <a:r>
              <a:rPr lang="en-US" baseline="0" dirty="0" smtClean="0"/>
              <a:t> is usually approached in an ad hoc opportunistic way</a:t>
            </a:r>
            <a:endParaRPr lang="en-US" dirty="0" smtClean="0"/>
          </a:p>
          <a:p>
            <a:r>
              <a:rPr lang="en-US" dirty="0" smtClean="0"/>
              <a:t>there is no general theoretical framework that would help us design systems that would support the general systematic management of annotation propagation.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C0F9E-CD18-3C44-B890-FCA6D1ED0D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31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the font of the symbols that comprise that formatted string</a:t>
            </a:r>
          </a:p>
          <a:p>
            <a:r>
              <a:rPr lang="en-US" dirty="0" smtClean="0"/>
              <a:t>    the syntax of the sentence represented by that formatted string</a:t>
            </a:r>
          </a:p>
          <a:p>
            <a:r>
              <a:rPr lang="en-US" dirty="0" smtClean="0"/>
              <a:t>    the propositional content expressed by the sentence represented by that formatted string</a:t>
            </a:r>
          </a:p>
          <a:p>
            <a:endParaRPr lang="en-US" dirty="0" smtClean="0"/>
          </a:p>
          <a:p>
            <a:r>
              <a:rPr lang="en-US" dirty="0" smtClean="0"/>
              <a:t>When annotations are intended only for direct human engagement, disambiguating targets across ontological categories is often relatively easy for the reader.</a:t>
            </a:r>
          </a:p>
          <a:p>
            <a:endParaRPr lang="en-US" dirty="0" smtClean="0"/>
          </a:p>
          <a:p>
            <a:r>
              <a:rPr lang="en-US" dirty="0" smtClean="0"/>
              <a:t>The ostensive demonstrative in our example ("this"), or its functional equivalent, will be charitably given a referent appropriate for the predication being made. </a:t>
            </a:r>
          </a:p>
          <a:p>
            <a:endParaRPr lang="en-US" dirty="0" smtClean="0"/>
          </a:p>
          <a:p>
            <a:r>
              <a:rPr lang="en-US" dirty="0" smtClean="0"/>
              <a:t>We know for instance . that sentences are the sort of things that are in the passive voice and so an assertion that something is in the passive voice is probably an assertion about a sentence—dynamic typing being one reason human communication systems are so efficient.</a:t>
            </a:r>
          </a:p>
          <a:p>
            <a:endParaRPr lang="en-US" dirty="0" smtClean="0"/>
          </a:p>
          <a:p>
            <a:r>
              <a:rPr lang="en-US" dirty="0" smtClean="0"/>
              <a:t>But</a:t>
            </a:r>
            <a:r>
              <a:rPr lang="en-US" baseline="0" dirty="0" smtClean="0"/>
              <a:t> </a:t>
            </a:r>
            <a:r>
              <a:rPr lang="en-US" dirty="0" smtClean="0"/>
              <a:t>we need to know exactly what we are talking about in order to extract information, store information usefully, and further analyze or calculate for knowledge discovery and management.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C0F9E-CD18-3C44-B890-FCA6D1ED0D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20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C0F9E-CD18-3C44-B890-FCA6D1ED0D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89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Unpack what the target is doing – standing</a:t>
            </a:r>
            <a:r>
              <a:rPr lang="en-US" baseline="0" dirty="0" smtClean="0"/>
              <a:t> in for a person. No better way to point at this person. In this case the “target” is more properly an “anchor”.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9548C-47C3-4ABC-B269-84309DAAC5F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1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9548C-47C3-4ABC-B269-84309DAAC5F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59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02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8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66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36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4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9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7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3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4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8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520D3-8230-4FA9-A266-9BE24BEB82A2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A90F6-D51A-4670-9549-42E06FC1B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4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Discerning the Intellectual Focus of Annotations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Jacob Jett, Timothy W. Cole, David </a:t>
            </a:r>
            <a:r>
              <a:rPr lang="en-US" dirty="0" err="1" smtClean="0"/>
              <a:t>Dubin</a:t>
            </a:r>
            <a:r>
              <a:rPr lang="en-US" dirty="0" smtClean="0"/>
              <a:t>, Allen H. </a:t>
            </a:r>
            <a:r>
              <a:rPr lang="en-US" dirty="0" err="1" smtClean="0"/>
              <a:t>Renear</a:t>
            </a:r>
            <a:endParaRPr lang="en-US" dirty="0" smtClean="0"/>
          </a:p>
          <a:p>
            <a:r>
              <a:rPr lang="en-US" dirty="0" smtClean="0"/>
              <a:t>School of Information </a:t>
            </a:r>
            <a:r>
              <a:rPr lang="en-US" dirty="0" smtClean="0"/>
              <a:t>Sciences</a:t>
            </a:r>
            <a:endParaRPr lang="en-US" dirty="0" smtClean="0"/>
          </a:p>
          <a:p>
            <a:r>
              <a:rPr lang="en-US" dirty="0" smtClean="0"/>
              <a:t>University of Illinois at Urbana-Champaign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549180" y="5827363"/>
            <a:ext cx="1642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Balisage 2016</a:t>
            </a:r>
          </a:p>
          <a:p>
            <a:r>
              <a:rPr lang="en-US" dirty="0" smtClean="0"/>
              <a:t>2 August 2016</a:t>
            </a:r>
          </a:p>
          <a:p>
            <a:r>
              <a:rPr lang="en-US" dirty="0" smtClean="0"/>
              <a:t>Bethesda, MD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86" y="6115499"/>
            <a:ext cx="3007900" cy="6878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0" y="6115499"/>
            <a:ext cx="532545" cy="6908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223" y="6115499"/>
            <a:ext cx="1948988" cy="68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12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12963" y="588936"/>
            <a:ext cx="1852047" cy="10771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 </a:t>
            </a:r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1026" idx="3"/>
          </p:cNvCxnSpPr>
          <p:nvPr/>
        </p:nvCxnSpPr>
        <p:spPr>
          <a:xfrm flipH="1">
            <a:off x="3651791" y="1508326"/>
            <a:ext cx="1532398" cy="1480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21811" y="2094525"/>
            <a:ext cx="89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hasBody</a:t>
            </a:r>
            <a:endParaRPr lang="en-US" sz="1400" dirty="0"/>
          </a:p>
        </p:txBody>
      </p:sp>
      <p:pic>
        <p:nvPicPr>
          <p:cNvPr id="1026" name="Picture 2" descr="jpg image ../../../vol16/graphics/Liuzzo01/Liuzzo01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40" y="1875295"/>
            <a:ext cx="3367451" cy="22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4" idx="5"/>
            <a:endCxn id="36" idx="1"/>
          </p:cNvCxnSpPr>
          <p:nvPr/>
        </p:nvCxnSpPr>
        <p:spPr>
          <a:xfrm>
            <a:off x="6493784" y="1508326"/>
            <a:ext cx="1980600" cy="1480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14600" y="2094524"/>
            <a:ext cx="95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</a:t>
            </a:r>
            <a:endParaRPr lang="en-US" sz="14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384" y="2192188"/>
            <a:ext cx="3110600" cy="15926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Rectangle 26"/>
          <p:cNvSpPr/>
          <p:nvPr/>
        </p:nvSpPr>
        <p:spPr>
          <a:xfrm>
            <a:off x="9301263" y="5363899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>
            <a:stCxn id="36" idx="2"/>
            <a:endCxn id="27" idx="0"/>
          </p:cNvCxnSpPr>
          <p:nvPr/>
        </p:nvCxnSpPr>
        <p:spPr>
          <a:xfrm>
            <a:off x="10029684" y="3784815"/>
            <a:ext cx="0" cy="15790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820639" y="4420468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1266920" y="5363898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1026" idx="2"/>
            <a:endCxn id="31" idx="0"/>
          </p:cNvCxnSpPr>
          <p:nvPr/>
        </p:nvCxnSpPr>
        <p:spPr>
          <a:xfrm>
            <a:off x="1968066" y="4101709"/>
            <a:ext cx="27275" cy="12621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86298" y="4491490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2480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Expressing Annotator Intentions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Annotation approach</a:t>
            </a:r>
          </a:p>
          <a:p>
            <a:pPr lvl="1"/>
            <a:r>
              <a:rPr lang="en-US" dirty="0" smtClean="0"/>
              <a:t>Motivation = how the body relates to the target</a:t>
            </a:r>
          </a:p>
          <a:p>
            <a:pPr lvl="1"/>
            <a:r>
              <a:rPr lang="en-US" dirty="0" smtClean="0"/>
              <a:t>Purpose = how each body in a set of bodies relate to one another</a:t>
            </a:r>
          </a:p>
          <a:p>
            <a:r>
              <a:rPr lang="en-US" dirty="0" smtClean="0"/>
              <a:t>Relies on assumptions about the meaning of notions like:</a:t>
            </a:r>
          </a:p>
          <a:p>
            <a:pPr lvl="1"/>
            <a:r>
              <a:rPr lang="en-US" dirty="0" smtClean="0"/>
              <a:t>Editing</a:t>
            </a:r>
          </a:p>
          <a:p>
            <a:pPr lvl="1"/>
            <a:r>
              <a:rPr lang="en-US" dirty="0" smtClean="0"/>
              <a:t>Suggesting</a:t>
            </a:r>
          </a:p>
          <a:p>
            <a:pPr lvl="1"/>
            <a:r>
              <a:rPr lang="en-US" dirty="0" smtClean="0"/>
              <a:t>Tagging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Does not directly remark on the body’s or target’s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18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12963" y="588936"/>
            <a:ext cx="1852047" cy="10771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 </a:t>
            </a:r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3" idx="3"/>
          </p:cNvCxnSpPr>
          <p:nvPr/>
        </p:nvCxnSpPr>
        <p:spPr>
          <a:xfrm flipH="1">
            <a:off x="3542727" y="1508326"/>
            <a:ext cx="1641462" cy="18327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18907" y="2329693"/>
            <a:ext cx="89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hasBody</a:t>
            </a:r>
            <a:endParaRPr lang="en-US" sz="1400" dirty="0"/>
          </a:p>
        </p:txBody>
      </p:sp>
      <p:pic>
        <p:nvPicPr>
          <p:cNvPr id="1026" name="Picture 2" descr="jpg image ../../../vol16/graphics/Liuzzo01/Liuzzo01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490" y="2227882"/>
            <a:ext cx="3367451" cy="22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4" idx="5"/>
            <a:endCxn id="1026" idx="1"/>
          </p:cNvCxnSpPr>
          <p:nvPr/>
        </p:nvCxnSpPr>
        <p:spPr>
          <a:xfrm>
            <a:off x="6493784" y="1508326"/>
            <a:ext cx="2162706" cy="18327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46144" y="2329693"/>
            <a:ext cx="95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9484964" y="588936"/>
            <a:ext cx="2100020" cy="1100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Tagging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4" idx="6"/>
            <a:endCxn id="15" idx="2"/>
          </p:cNvCxnSpPr>
          <p:nvPr/>
        </p:nvCxnSpPr>
        <p:spPr>
          <a:xfrm>
            <a:off x="6765010" y="1127502"/>
            <a:ext cx="2719954" cy="11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5454" y="823382"/>
            <a:ext cx="12655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hasMotivation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27" y="2544775"/>
            <a:ext cx="3110600" cy="15926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Rectangle 24"/>
          <p:cNvSpPr/>
          <p:nvPr/>
        </p:nvSpPr>
        <p:spPr>
          <a:xfrm>
            <a:off x="9597261" y="5543052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stCxn id="1026" idx="2"/>
            <a:endCxn id="25" idx="0"/>
          </p:cNvCxnSpPr>
          <p:nvPr/>
        </p:nvCxnSpPr>
        <p:spPr>
          <a:xfrm flipH="1">
            <a:off x="10325682" y="4454296"/>
            <a:ext cx="14534" cy="1088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116637" y="4887481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1259006" y="5543051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>
            <a:stCxn id="3" idx="2"/>
            <a:endCxn id="30" idx="0"/>
          </p:cNvCxnSpPr>
          <p:nvPr/>
        </p:nvCxnSpPr>
        <p:spPr>
          <a:xfrm>
            <a:off x="1987427" y="4137402"/>
            <a:ext cx="0" cy="1405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78382" y="4887481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39249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12963" y="588936"/>
            <a:ext cx="1852047" cy="10771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 </a:t>
            </a:r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1026" idx="3"/>
          </p:cNvCxnSpPr>
          <p:nvPr/>
        </p:nvCxnSpPr>
        <p:spPr>
          <a:xfrm flipH="1">
            <a:off x="3651791" y="1508326"/>
            <a:ext cx="1532398" cy="1480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21811" y="2094525"/>
            <a:ext cx="89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hasBody</a:t>
            </a:r>
            <a:endParaRPr lang="en-US" sz="1400" dirty="0"/>
          </a:p>
        </p:txBody>
      </p:sp>
      <p:pic>
        <p:nvPicPr>
          <p:cNvPr id="1026" name="Picture 2" descr="jpg image ../../../vol16/graphics/Liuzzo01/Liuzzo01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40" y="1875295"/>
            <a:ext cx="3367451" cy="22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4" idx="5"/>
            <a:endCxn id="36" idx="1"/>
          </p:cNvCxnSpPr>
          <p:nvPr/>
        </p:nvCxnSpPr>
        <p:spPr>
          <a:xfrm>
            <a:off x="6493784" y="1508326"/>
            <a:ext cx="1980600" cy="1480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14600" y="2094524"/>
            <a:ext cx="95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9484964" y="588936"/>
            <a:ext cx="2100020" cy="1100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Commenting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4" idx="6"/>
            <a:endCxn id="15" idx="2"/>
          </p:cNvCxnSpPr>
          <p:nvPr/>
        </p:nvCxnSpPr>
        <p:spPr>
          <a:xfrm>
            <a:off x="6765010" y="1127502"/>
            <a:ext cx="2719954" cy="11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5454" y="823382"/>
            <a:ext cx="12655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hasMotivation</a:t>
            </a:r>
            <a:endParaRPr lang="en-US" sz="14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384" y="2192188"/>
            <a:ext cx="3110600" cy="15926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Rectangle 26"/>
          <p:cNvSpPr/>
          <p:nvPr/>
        </p:nvSpPr>
        <p:spPr>
          <a:xfrm>
            <a:off x="9301263" y="5363899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>
            <a:stCxn id="36" idx="2"/>
            <a:endCxn id="27" idx="0"/>
          </p:cNvCxnSpPr>
          <p:nvPr/>
        </p:nvCxnSpPr>
        <p:spPr>
          <a:xfrm>
            <a:off x="10029684" y="3784815"/>
            <a:ext cx="0" cy="15790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820639" y="4420468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1239644" y="5189048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1026" idx="2"/>
            <a:endCxn id="31" idx="0"/>
          </p:cNvCxnSpPr>
          <p:nvPr/>
        </p:nvCxnSpPr>
        <p:spPr>
          <a:xfrm flipH="1">
            <a:off x="1968065" y="4101709"/>
            <a:ext cx="1" cy="1087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86298" y="4491490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92709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Expressing Annotator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54477"/>
            <a:ext cx="10515600" cy="4022486"/>
          </a:xfrm>
        </p:spPr>
        <p:txBody>
          <a:bodyPr/>
          <a:lstStyle/>
          <a:p>
            <a:r>
              <a:rPr lang="en-US" dirty="0" smtClean="0"/>
              <a:t>Highlighting regions no help</a:t>
            </a:r>
          </a:p>
          <a:p>
            <a:r>
              <a:rPr lang="en-US" dirty="0" smtClean="0"/>
              <a:t>Need method to express level of intellectual abstraction</a:t>
            </a:r>
          </a:p>
          <a:p>
            <a:pPr lvl="1"/>
            <a:r>
              <a:rPr lang="en-US" dirty="0" smtClean="0"/>
              <a:t>What is the target about? </a:t>
            </a:r>
            <a:endParaRPr lang="en-US" dirty="0"/>
          </a:p>
          <a:p>
            <a:pPr lvl="2"/>
            <a:r>
              <a:rPr lang="en-US" dirty="0" smtClean="0"/>
              <a:t>Span of characters?</a:t>
            </a:r>
          </a:p>
          <a:p>
            <a:pPr lvl="2"/>
            <a:r>
              <a:rPr lang="en-US" dirty="0" smtClean="0"/>
              <a:t>Sentence?</a:t>
            </a:r>
          </a:p>
          <a:p>
            <a:pPr lvl="2"/>
            <a:r>
              <a:rPr lang="en-US" dirty="0" smtClean="0"/>
              <a:t>Assertion?</a:t>
            </a:r>
          </a:p>
          <a:p>
            <a:pPr lvl="2"/>
            <a:r>
              <a:rPr lang="en-US" dirty="0" smtClean="0"/>
              <a:t>Asserted </a:t>
            </a:r>
            <a:r>
              <a:rPr lang="en-US" dirty="0" err="1" smtClean="0"/>
              <a:t>Propostion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Entity in the World?</a:t>
            </a:r>
          </a:p>
          <a:p>
            <a:r>
              <a:rPr lang="en-US" dirty="0" smtClean="0"/>
              <a:t>Motivation </a:t>
            </a:r>
            <a:r>
              <a:rPr lang="en-US" dirty="0" smtClean="0"/>
              <a:t>&amp; Purpose are </a:t>
            </a:r>
            <a:r>
              <a:rPr lang="en-US" dirty="0" smtClean="0"/>
              <a:t>insufficient by themselves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143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12963" y="588936"/>
            <a:ext cx="1852047" cy="10771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 </a:t>
            </a:r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3" idx="3"/>
          </p:cNvCxnSpPr>
          <p:nvPr/>
        </p:nvCxnSpPr>
        <p:spPr>
          <a:xfrm flipH="1">
            <a:off x="3523721" y="1508326"/>
            <a:ext cx="1660468" cy="18554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21811" y="2131826"/>
            <a:ext cx="89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hasBody</a:t>
            </a:r>
            <a:endParaRPr lang="en-US" sz="1400" dirty="0"/>
          </a:p>
        </p:txBody>
      </p:sp>
      <p:pic>
        <p:nvPicPr>
          <p:cNvPr id="1026" name="Picture 2" descr="jpg image ../../../vol16/graphics/Liuzzo01/Liuzzo01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318" y="2686549"/>
            <a:ext cx="3367451" cy="22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4" idx="5"/>
            <a:endCxn id="1026" idx="0"/>
          </p:cNvCxnSpPr>
          <p:nvPr/>
        </p:nvCxnSpPr>
        <p:spPr>
          <a:xfrm>
            <a:off x="6493784" y="1508326"/>
            <a:ext cx="3141260" cy="11782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18838" y="1943548"/>
            <a:ext cx="95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9484964" y="588936"/>
            <a:ext cx="2100020" cy="1100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Tagging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4" idx="6"/>
            <a:endCxn id="15" idx="2"/>
          </p:cNvCxnSpPr>
          <p:nvPr/>
        </p:nvCxnSpPr>
        <p:spPr>
          <a:xfrm>
            <a:off x="6765010" y="1127502"/>
            <a:ext cx="2719954" cy="11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5454" y="823382"/>
            <a:ext cx="12655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hasMotivation</a:t>
            </a:r>
            <a:endParaRPr lang="en-US" sz="1400" dirty="0"/>
          </a:p>
        </p:txBody>
      </p:sp>
      <p:sp>
        <p:nvSpPr>
          <p:cNvPr id="21" name="Oval 20"/>
          <p:cNvSpPr/>
          <p:nvPr/>
        </p:nvSpPr>
        <p:spPr>
          <a:xfrm>
            <a:off x="4788977" y="3249566"/>
            <a:ext cx="2100020" cy="110038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 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4" idx="4"/>
            <a:endCxn id="21" idx="0"/>
          </p:cNvCxnSpPr>
          <p:nvPr/>
        </p:nvCxnSpPr>
        <p:spPr>
          <a:xfrm>
            <a:off x="5838987" y="1666068"/>
            <a:ext cx="0" cy="1583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07446" y="2431854"/>
            <a:ext cx="136383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hasTargetFocus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4788979" y="5540644"/>
            <a:ext cx="2100020" cy="8679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String (E62)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/>
          <p:cNvCxnSpPr>
            <a:stCxn id="21" idx="4"/>
            <a:endCxn id="23" idx="0"/>
          </p:cNvCxnSpPr>
          <p:nvPr/>
        </p:nvCxnSpPr>
        <p:spPr>
          <a:xfrm>
            <a:off x="5838987" y="4349946"/>
            <a:ext cx="2" cy="11906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29942" y="4707236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21" y="2567483"/>
            <a:ext cx="3110600" cy="159262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>
            <a:stCxn id="1026" idx="1"/>
            <a:endCxn id="21" idx="6"/>
          </p:cNvCxnSpPr>
          <p:nvPr/>
        </p:nvCxnSpPr>
        <p:spPr>
          <a:xfrm flipH="1">
            <a:off x="6888997" y="3799756"/>
            <a:ext cx="1062321" cy="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8906623" y="5811864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>
            <a:stCxn id="1026" idx="2"/>
            <a:endCxn id="27" idx="0"/>
          </p:cNvCxnSpPr>
          <p:nvPr/>
        </p:nvCxnSpPr>
        <p:spPr>
          <a:xfrm>
            <a:off x="9635044" y="4912963"/>
            <a:ext cx="0" cy="8989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425999" y="5194298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1240000" y="5676253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3" idx="2"/>
            <a:endCxn id="31" idx="0"/>
          </p:cNvCxnSpPr>
          <p:nvPr/>
        </p:nvCxnSpPr>
        <p:spPr>
          <a:xfrm>
            <a:off x="1968421" y="4160110"/>
            <a:ext cx="0" cy="15161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59376" y="4759074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7033753" y="3452050"/>
            <a:ext cx="7728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denotes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5177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12963" y="588936"/>
            <a:ext cx="1852047" cy="10771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 </a:t>
            </a:r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1026" idx="3"/>
          </p:cNvCxnSpPr>
          <p:nvPr/>
        </p:nvCxnSpPr>
        <p:spPr>
          <a:xfrm flipH="1">
            <a:off x="3690537" y="1508326"/>
            <a:ext cx="1493652" cy="15484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21811" y="2131826"/>
            <a:ext cx="89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hasBody</a:t>
            </a:r>
            <a:endParaRPr lang="en-US" sz="1400" dirty="0"/>
          </a:p>
        </p:txBody>
      </p:sp>
      <p:pic>
        <p:nvPicPr>
          <p:cNvPr id="1026" name="Picture 2" descr="jpg image ../../../vol16/graphics/Liuzzo01/Liuzzo01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86" y="1943548"/>
            <a:ext cx="3367451" cy="22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4" idx="5"/>
            <a:endCxn id="36" idx="1"/>
          </p:cNvCxnSpPr>
          <p:nvPr/>
        </p:nvCxnSpPr>
        <p:spPr>
          <a:xfrm>
            <a:off x="6493784" y="1508326"/>
            <a:ext cx="2245325" cy="15854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32584" y="2124077"/>
            <a:ext cx="95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9484964" y="588936"/>
            <a:ext cx="2100020" cy="1100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Commenting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4" idx="6"/>
            <a:endCxn id="15" idx="2"/>
          </p:cNvCxnSpPr>
          <p:nvPr/>
        </p:nvCxnSpPr>
        <p:spPr>
          <a:xfrm>
            <a:off x="6765010" y="1127502"/>
            <a:ext cx="2719954" cy="11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5454" y="823382"/>
            <a:ext cx="12655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hasMotivation</a:t>
            </a:r>
            <a:endParaRPr lang="en-US" sz="1400" dirty="0"/>
          </a:p>
        </p:txBody>
      </p:sp>
      <p:sp>
        <p:nvSpPr>
          <p:cNvPr id="21" name="Oval 20"/>
          <p:cNvSpPr/>
          <p:nvPr/>
        </p:nvSpPr>
        <p:spPr>
          <a:xfrm>
            <a:off x="4788979" y="3223647"/>
            <a:ext cx="2100020" cy="110038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Person 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4" idx="4"/>
            <a:endCxn id="21" idx="0"/>
          </p:cNvCxnSpPr>
          <p:nvPr/>
        </p:nvCxnSpPr>
        <p:spPr>
          <a:xfrm>
            <a:off x="5838987" y="1666068"/>
            <a:ext cx="2" cy="1557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07446" y="2431854"/>
            <a:ext cx="136383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hasTargetFocus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4788979" y="5540644"/>
            <a:ext cx="2100020" cy="8679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Person (E21)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/>
          <p:cNvCxnSpPr>
            <a:stCxn id="21" idx="4"/>
            <a:endCxn id="23" idx="0"/>
          </p:cNvCxnSpPr>
          <p:nvPr/>
        </p:nvCxnSpPr>
        <p:spPr>
          <a:xfrm>
            <a:off x="5838989" y="4324027"/>
            <a:ext cx="0" cy="1216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29942" y="4707236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109" y="2297447"/>
            <a:ext cx="3110600" cy="159262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0" name="Straight Arrow Connector 39"/>
          <p:cNvCxnSpPr>
            <a:stCxn id="36" idx="1"/>
            <a:endCxn id="21" idx="6"/>
          </p:cNvCxnSpPr>
          <p:nvPr/>
        </p:nvCxnSpPr>
        <p:spPr>
          <a:xfrm flipH="1">
            <a:off x="6888999" y="3093761"/>
            <a:ext cx="1850110" cy="680076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302674" y="3309072"/>
            <a:ext cx="8696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describes</a:t>
            </a:r>
            <a:endParaRPr lang="en-US" sz="1400" dirty="0"/>
          </a:p>
        </p:txBody>
      </p:sp>
      <p:sp>
        <p:nvSpPr>
          <p:cNvPr id="43" name="Rectangle 42"/>
          <p:cNvSpPr/>
          <p:nvPr/>
        </p:nvSpPr>
        <p:spPr>
          <a:xfrm>
            <a:off x="9562590" y="5596374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>
            <a:stCxn id="36" idx="2"/>
            <a:endCxn id="43" idx="0"/>
          </p:cNvCxnSpPr>
          <p:nvPr/>
        </p:nvCxnSpPr>
        <p:spPr>
          <a:xfrm flipH="1">
            <a:off x="10291011" y="3890074"/>
            <a:ext cx="3398" cy="1706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081966" y="4679195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50" name="Rectangle 49"/>
          <p:cNvSpPr/>
          <p:nvPr/>
        </p:nvSpPr>
        <p:spPr>
          <a:xfrm>
            <a:off x="1266922" y="5147061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>
            <a:stCxn id="1026" idx="2"/>
            <a:endCxn id="50" idx="0"/>
          </p:cNvCxnSpPr>
          <p:nvPr/>
        </p:nvCxnSpPr>
        <p:spPr>
          <a:xfrm flipH="1">
            <a:off x="1995343" y="4169962"/>
            <a:ext cx="11469" cy="9770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786298" y="4491490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96407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5205"/>
            <a:ext cx="10515600" cy="310808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Targets are obscure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Theoretical framework would help in the long run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Identifying relevant ontological categories helps now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41293" y="5613291"/>
            <a:ext cx="3512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Questions?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618769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995" y="2730673"/>
            <a:ext cx="11661731" cy="344628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One example:</a:t>
            </a:r>
            <a:br>
              <a:rPr lang="en-US" dirty="0" smtClean="0"/>
            </a:b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	managing annotations during </a:t>
            </a:r>
            <a:r>
              <a:rPr lang="en-US" dirty="0" smtClean="0"/>
              <a:t>document reformatting </a:t>
            </a:r>
            <a:r>
              <a:rPr lang="en-US" dirty="0" smtClean="0"/>
              <a:t>and translation</a:t>
            </a:r>
          </a:p>
        </p:txBody>
      </p:sp>
    </p:spTree>
    <p:extLst>
      <p:ext uri="{BB962C8B-B14F-4D97-AF65-F5344CB8AC3E}">
        <p14:creationId xmlns:p14="http://schemas.microsoft.com/office/powerpoint/2010/main" val="13791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heart of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79" y="1825625"/>
            <a:ext cx="11689804" cy="4805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obscure </a:t>
            </a:r>
            <a:r>
              <a:rPr lang="en-US" i="1" dirty="0" smtClean="0"/>
              <a:t>target</a:t>
            </a:r>
            <a:r>
              <a:rPr lang="en-US" dirty="0" smtClean="0"/>
              <a:t> of annotation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3200" dirty="0" smtClean="0"/>
              <a:t>what, exactly, is an annotation </a:t>
            </a:r>
            <a:r>
              <a:rPr lang="en-US" sz="3200" i="1" dirty="0" smtClean="0"/>
              <a:t>about ???</a:t>
            </a:r>
            <a:br>
              <a:rPr lang="en-US" sz="3200" i="1" dirty="0" smtClean="0"/>
            </a:br>
            <a:endParaRPr lang="en-US" sz="3200" i="1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sz="2400" dirty="0" smtClean="0"/>
              <a:t>(Much attention is given to strategies for identifying </a:t>
            </a:r>
            <a:r>
              <a:rPr lang="en-US" sz="2400" i="1" dirty="0" smtClean="0"/>
              <a:t>anchors</a:t>
            </a:r>
            <a:r>
              <a:rPr lang="en-US" sz="2400" dirty="0" smtClean="0"/>
              <a:t>, </a:t>
            </a:r>
            <a:br>
              <a:rPr lang="en-US" sz="2400" dirty="0" smtClean="0"/>
            </a:br>
            <a:r>
              <a:rPr lang="en-US" sz="2400" dirty="0" smtClean="0"/>
              <a:t>but very little to identifying </a:t>
            </a:r>
            <a:r>
              <a:rPr lang="en-US" sz="2400" i="1" dirty="0" smtClean="0"/>
              <a:t>targets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58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1072"/>
          </a:xfrm>
        </p:spPr>
        <p:txBody>
          <a:bodyPr/>
          <a:lstStyle/>
          <a:p>
            <a:r>
              <a:rPr lang="en-US" dirty="0" smtClean="0"/>
              <a:t>Is it this simple?</a:t>
            </a:r>
            <a:endParaRPr lang="en-US" dirty="0"/>
          </a:p>
        </p:txBody>
      </p:sp>
      <p:graphicFrame>
        <p:nvGraphicFramePr>
          <p:cNvPr id="4" name="Object 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297200" y="1385525"/>
          <a:ext cx="10293967" cy="547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icture" r:id="rId4" imgW="10869841" imgH="5777778" progId="Word.Picture.8">
                  <p:embed/>
                </p:oleObj>
              </mc:Choice>
              <mc:Fallback>
                <p:oleObj name="Picture" r:id="rId4" imgW="10869841" imgH="577777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00" y="1385525"/>
                        <a:ext cx="10293967" cy="547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68905" y="1999968"/>
            <a:ext cx="2250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notes on </a:t>
            </a:r>
            <a:r>
              <a:rPr lang="en-US" sz="2000" b="1" dirty="0" smtClean="0">
                <a:solidFill>
                  <a:srgbClr val="FF0000"/>
                </a:solidFill>
              </a:rPr>
              <a:t>content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1040" y="3244334"/>
            <a:ext cx="2375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notes on </a:t>
            </a:r>
            <a:r>
              <a:rPr lang="en-US" b="1" dirty="0" smtClean="0">
                <a:solidFill>
                  <a:srgbClr val="FF0000"/>
                </a:solidFill>
              </a:rPr>
              <a:t>language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06098" y="4587653"/>
            <a:ext cx="262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notes on </a:t>
            </a:r>
            <a:r>
              <a:rPr lang="en-US" b="1" dirty="0" smtClean="0">
                <a:solidFill>
                  <a:srgbClr val="FF0000"/>
                </a:solidFill>
              </a:rPr>
              <a:t>formatting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90120" y="6242233"/>
            <a:ext cx="3528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notes </a:t>
            </a:r>
            <a:r>
              <a:rPr lang="en-US" b="1" dirty="0" smtClean="0">
                <a:solidFill>
                  <a:srgbClr val="FF0000"/>
                </a:solidFill>
              </a:rPr>
              <a:t>on material condition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91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Annotations the Web Annotation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93303"/>
            <a:ext cx="10515600" cy="3383659"/>
          </a:xfrm>
        </p:spPr>
        <p:txBody>
          <a:bodyPr>
            <a:normAutofit/>
          </a:bodyPr>
          <a:lstStyle/>
          <a:p>
            <a:r>
              <a:rPr lang="en-US" dirty="0" smtClean="0"/>
              <a:t>Intention of the Web Annotation Working Group</a:t>
            </a:r>
          </a:p>
          <a:p>
            <a:pPr lvl="1"/>
            <a:r>
              <a:rPr lang="en-US" dirty="0"/>
              <a:t>Provide a standard, interoperable method for describing &amp; sharing </a:t>
            </a:r>
            <a:r>
              <a:rPr lang="en-US" dirty="0" smtClean="0"/>
              <a:t>annotations</a:t>
            </a:r>
          </a:p>
          <a:p>
            <a:pPr lvl="1"/>
            <a:r>
              <a:rPr lang="en-US" dirty="0" smtClean="0"/>
              <a:t>Supports an important scholarly primitive – annotation</a:t>
            </a:r>
          </a:p>
          <a:p>
            <a:pPr lvl="2"/>
            <a:r>
              <a:rPr lang="en-US" dirty="0" smtClean="0"/>
              <a:t>Accomplished through class semantics</a:t>
            </a:r>
          </a:p>
          <a:p>
            <a:pPr lvl="2"/>
            <a:r>
              <a:rPr lang="en-US" dirty="0" smtClean="0"/>
              <a:t>Satisfies a broad range of use cases: Tagging, Highlighting,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8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Annotations the Web Annotation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0569"/>
            <a:ext cx="10515600" cy="3496393"/>
          </a:xfrm>
        </p:spPr>
        <p:txBody>
          <a:bodyPr>
            <a:normAutofit/>
          </a:bodyPr>
          <a:lstStyle/>
          <a:p>
            <a:r>
              <a:rPr lang="en-US" dirty="0" smtClean="0"/>
              <a:t>WG </a:t>
            </a:r>
            <a:r>
              <a:rPr lang="en-US" dirty="0" smtClean="0"/>
              <a:t>has released 3 Candidate Recommendations (model, vocabulary, protocol)</a:t>
            </a:r>
          </a:p>
          <a:p>
            <a:pPr lvl="1"/>
            <a:r>
              <a:rPr lang="en-US" dirty="0" smtClean="0"/>
              <a:t>Provide a standard model for describing linkages between Web resources</a:t>
            </a:r>
          </a:p>
          <a:p>
            <a:pPr lvl="1"/>
            <a:r>
              <a:rPr lang="en-US" dirty="0" smtClean="0"/>
              <a:t>Candidate vocabulary provides only some of what's needed to fully describe annotations</a:t>
            </a:r>
          </a:p>
          <a:p>
            <a:pPr lvl="2"/>
            <a:r>
              <a:rPr lang="en-US" dirty="0" smtClean="0"/>
              <a:t>Semantics for describing nature of linkages are imprecise (require human interpretation)</a:t>
            </a:r>
          </a:p>
          <a:p>
            <a:pPr lvl="2"/>
            <a:r>
              <a:rPr lang="en-US" dirty="0" smtClean="0"/>
              <a:t>Semantics for capturing intent of annotator are insufficient</a:t>
            </a:r>
          </a:p>
          <a:p>
            <a:pPr lvl="2"/>
            <a:r>
              <a:rPr lang="en-US" dirty="0" smtClean="0"/>
              <a:t>Agnostic with regards to what can be an annotation body or target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3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dirty="0" smtClean="0"/>
              <a:t>Annotation WG Model </a:t>
            </a:r>
            <a:r>
              <a:rPr lang="en-US" dirty="0" smtClean="0"/>
              <a:t>– the Basics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173249" y="3081403"/>
            <a:ext cx="2029217" cy="105218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968674" y="5125234"/>
            <a:ext cx="2029217" cy="105218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8532312" y="5125234"/>
            <a:ext cx="2029217" cy="105218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5" idx="7"/>
          </p:cNvCxnSpPr>
          <p:nvPr/>
        </p:nvCxnSpPr>
        <p:spPr>
          <a:xfrm flipH="1">
            <a:off x="3700719" y="3979500"/>
            <a:ext cx="1769702" cy="12998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5"/>
            <a:endCxn id="6" idx="1"/>
          </p:cNvCxnSpPr>
          <p:nvPr/>
        </p:nvCxnSpPr>
        <p:spPr>
          <a:xfrm>
            <a:off x="6905294" y="3979500"/>
            <a:ext cx="1924190" cy="12998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>
            <a:stCxn id="5" idx="5"/>
            <a:endCxn id="6" idx="3"/>
          </p:cNvCxnSpPr>
          <p:nvPr/>
        </p:nvCxnSpPr>
        <p:spPr>
          <a:xfrm rot="16200000" flipH="1">
            <a:off x="6265101" y="3458948"/>
            <a:ext cx="12700" cy="5128765"/>
          </a:xfrm>
          <a:prstGeom prst="curvedConnector3">
            <a:avLst>
              <a:gd name="adj1" fmla="val 3013299"/>
            </a:avLst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26604" y="4397971"/>
            <a:ext cx="10466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hasBody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37442" y="4444745"/>
            <a:ext cx="11948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hasTarget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06497" y="5992754"/>
            <a:ext cx="11948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relatedTo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097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035462" y="3444658"/>
            <a:ext cx="2029217" cy="105218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30887" y="5488489"/>
            <a:ext cx="2029217" cy="105218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8394525" y="5488489"/>
            <a:ext cx="2029217" cy="105218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5" idx="7"/>
          </p:cNvCxnSpPr>
          <p:nvPr/>
        </p:nvCxnSpPr>
        <p:spPr>
          <a:xfrm flipH="1">
            <a:off x="3562932" y="4342755"/>
            <a:ext cx="1769702" cy="12998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5"/>
            <a:endCxn id="6" idx="1"/>
          </p:cNvCxnSpPr>
          <p:nvPr/>
        </p:nvCxnSpPr>
        <p:spPr>
          <a:xfrm>
            <a:off x="6767507" y="4342755"/>
            <a:ext cx="1924190" cy="12998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289435" y="5730261"/>
            <a:ext cx="1478072" cy="8980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Annotation Class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8491" y="3444658"/>
            <a:ext cx="2029217" cy="105218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Creating Agent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008338" y="1729192"/>
            <a:ext cx="2029217" cy="105218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Creation Date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013862" y="677006"/>
            <a:ext cx="2029217" cy="105218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8194108" y="1729192"/>
            <a:ext cx="2029217" cy="105218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Generation Date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9409133" y="3444658"/>
            <a:ext cx="2029217" cy="105218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Generating Agent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4" idx="6"/>
            <a:endCxn id="16" idx="2"/>
          </p:cNvCxnSpPr>
          <p:nvPr/>
        </p:nvCxnSpPr>
        <p:spPr>
          <a:xfrm>
            <a:off x="7064679" y="3970751"/>
            <a:ext cx="23444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4"/>
            <a:endCxn id="7" idx="0"/>
          </p:cNvCxnSpPr>
          <p:nvPr/>
        </p:nvCxnSpPr>
        <p:spPr>
          <a:xfrm flipH="1">
            <a:off x="6028471" y="4496844"/>
            <a:ext cx="21600" cy="1233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2"/>
            <a:endCxn id="11" idx="6"/>
          </p:cNvCxnSpPr>
          <p:nvPr/>
        </p:nvCxnSpPr>
        <p:spPr>
          <a:xfrm flipH="1">
            <a:off x="2707708" y="3970751"/>
            <a:ext cx="23277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1"/>
            <a:endCxn id="13" idx="5"/>
          </p:cNvCxnSpPr>
          <p:nvPr/>
        </p:nvCxnSpPr>
        <p:spPr>
          <a:xfrm flipH="1" flipV="1">
            <a:off x="3740383" y="2627289"/>
            <a:ext cx="1592251" cy="971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" idx="7"/>
            <a:endCxn id="15" idx="3"/>
          </p:cNvCxnSpPr>
          <p:nvPr/>
        </p:nvCxnSpPr>
        <p:spPr>
          <a:xfrm flipV="1">
            <a:off x="6767507" y="2627289"/>
            <a:ext cx="1723773" cy="971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" idx="0"/>
            <a:endCxn id="14" idx="4"/>
          </p:cNvCxnSpPr>
          <p:nvPr/>
        </p:nvCxnSpPr>
        <p:spPr>
          <a:xfrm flipH="1" flipV="1">
            <a:off x="6028471" y="1729192"/>
            <a:ext cx="21600" cy="1715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32634" y="2331318"/>
            <a:ext cx="15545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hasMotivation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040349" y="2887988"/>
            <a:ext cx="11537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generated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037555" y="2927341"/>
            <a:ext cx="9763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created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341718" y="3539122"/>
            <a:ext cx="9979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creator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760516" y="3566693"/>
            <a:ext cx="11329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generator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208726" y="4788120"/>
            <a:ext cx="11035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hasTarget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71585" y="4808000"/>
            <a:ext cx="9845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hasBody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202694" y="5113552"/>
            <a:ext cx="18144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isAnInstanceOF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607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12963" y="588936"/>
            <a:ext cx="1852047" cy="107713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Anno </a:t>
            </a:r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4" idx="3"/>
            <a:endCxn id="3" idx="3"/>
          </p:cNvCxnSpPr>
          <p:nvPr/>
        </p:nvCxnSpPr>
        <p:spPr>
          <a:xfrm flipH="1">
            <a:off x="3542727" y="1508326"/>
            <a:ext cx="1641462" cy="18327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18907" y="2329693"/>
            <a:ext cx="89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hasBody</a:t>
            </a:r>
            <a:endParaRPr lang="en-US" sz="1400" dirty="0"/>
          </a:p>
        </p:txBody>
      </p:sp>
      <p:pic>
        <p:nvPicPr>
          <p:cNvPr id="1026" name="Picture 2" descr="jpg image ../../../vol16/graphics/Liuzzo01/Liuzzo01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490" y="2227882"/>
            <a:ext cx="3367451" cy="22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stCxn id="4" idx="5"/>
            <a:endCxn id="1026" idx="1"/>
          </p:cNvCxnSpPr>
          <p:nvPr/>
        </p:nvCxnSpPr>
        <p:spPr>
          <a:xfrm>
            <a:off x="6493784" y="1508326"/>
            <a:ext cx="2162706" cy="18327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46144" y="2329693"/>
            <a:ext cx="951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hasTarget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27" y="2544775"/>
            <a:ext cx="3110600" cy="15926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Rectangle 24"/>
          <p:cNvSpPr/>
          <p:nvPr/>
        </p:nvSpPr>
        <p:spPr>
          <a:xfrm>
            <a:off x="9597261" y="5543052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stCxn id="1026" idx="2"/>
            <a:endCxn id="25" idx="0"/>
          </p:cNvCxnSpPr>
          <p:nvPr/>
        </p:nvCxnSpPr>
        <p:spPr>
          <a:xfrm flipH="1">
            <a:off x="10325682" y="4454296"/>
            <a:ext cx="14534" cy="1088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116637" y="4887481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1259006" y="5543051"/>
            <a:ext cx="1456841" cy="596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Text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>
            <a:stCxn id="3" idx="2"/>
            <a:endCxn id="30" idx="0"/>
          </p:cNvCxnSpPr>
          <p:nvPr/>
        </p:nvCxnSpPr>
        <p:spPr>
          <a:xfrm>
            <a:off x="1987427" y="4137402"/>
            <a:ext cx="0" cy="1405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78382" y="4887481"/>
            <a:ext cx="4180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isA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80727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631</Words>
  <Application>Microsoft Office PowerPoint</Application>
  <PresentationFormat>Widescreen</PresentationFormat>
  <Paragraphs>168</Paragraphs>
  <Slides>17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Picture</vt:lpstr>
      <vt:lpstr>Discerning the Intellectual Focus of Annotations</vt:lpstr>
      <vt:lpstr>The Problem</vt:lpstr>
      <vt:lpstr>The heart of the problem</vt:lpstr>
      <vt:lpstr>Is it this simple?</vt:lpstr>
      <vt:lpstr>Annotations the Web Annotation way</vt:lpstr>
      <vt:lpstr>Annotations the Web Annotation way</vt:lpstr>
      <vt:lpstr>Web Annotation WG Model – the Basics</vt:lpstr>
      <vt:lpstr>PowerPoint Presentation</vt:lpstr>
      <vt:lpstr>PowerPoint Presentation</vt:lpstr>
      <vt:lpstr>PowerPoint Presentation</vt:lpstr>
      <vt:lpstr>Expressing Annotator Intentions</vt:lpstr>
      <vt:lpstr>PowerPoint Presentation</vt:lpstr>
      <vt:lpstr>PowerPoint Presentation</vt:lpstr>
      <vt:lpstr>Expressing Annotator Focus</vt:lpstr>
      <vt:lpstr>PowerPoint Presentation</vt:lpstr>
      <vt:lpstr>PowerPoint Presentation</vt:lpstr>
      <vt:lpstr>In conclusion…</vt:lpstr>
    </vt:vector>
  </TitlesOfParts>
  <Company>University of Illinois GSLIS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Discerning the Intellectual Focus of Annotations</dc:title>
  <dc:creator>Jacob Jett</dc:creator>
  <cp:lastModifiedBy>Jacob Jett</cp:lastModifiedBy>
  <cp:revision>26</cp:revision>
  <dcterms:created xsi:type="dcterms:W3CDTF">2016-07-28T18:37:47Z</dcterms:created>
  <dcterms:modified xsi:type="dcterms:W3CDTF">2016-08-02T17:47:33Z</dcterms:modified>
</cp:coreProperties>
</file>