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0" r:id="rId16"/>
    <p:sldId id="271" r:id="rId17"/>
    <p:sldId id="276" r:id="rId18"/>
    <p:sldId id="277" r:id="rId19"/>
    <p:sldId id="288" r:id="rId20"/>
    <p:sldId id="278" r:id="rId21"/>
    <p:sldId id="279" r:id="rId22"/>
    <p:sldId id="281" r:id="rId23"/>
    <p:sldId id="280" r:id="rId24"/>
    <p:sldId id="282" r:id="rId25"/>
    <p:sldId id="283" r:id="rId26"/>
    <p:sldId id="284" r:id="rId27"/>
    <p:sldId id="285" r:id="rId28"/>
    <p:sldId id="286" r:id="rId29"/>
    <p:sldId id="28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400" autoAdjust="0"/>
  </p:normalViewPr>
  <p:slideViewPr>
    <p:cSldViewPr>
      <p:cViewPr varScale="1">
        <p:scale>
          <a:sx n="62" d="100"/>
          <a:sy n="62" d="100"/>
        </p:scale>
        <p:origin x="655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2D179-4509-4BD5-A148-EC10E29403E4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129B1-229D-4FC7-9A99-2D92BCFC0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97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23197" y="6324600"/>
            <a:ext cx="826360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11B6-81B9-44BF-B172-F880549A0091}" type="datetime1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860577" y="6397822"/>
            <a:ext cx="13888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www.dclab.com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324600"/>
            <a:ext cx="609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18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593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CC1D8-D7CB-46C6-B73E-AFDD65FC032B}" type="datetime1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53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FE40-AFCA-48D2-A1C1-83FAC9F11D3A}" type="datetime1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51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1893-E47E-4031-A985-DB1CB6A63144}" type="datetime1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46578"/>
            <a:ext cx="1549732" cy="30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93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3343B-5E37-4088-87CC-7B78E3923051}" type="datetime1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0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87DE-9CDD-4B27-9703-871A8087E7D7}" type="datetime1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77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89D39-83F6-495C-911C-363A9E8FBF10}" type="datetime1">
              <a:rPr lang="en-US" smtClean="0"/>
              <a:t>8/4/2016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7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C6A7-8ABA-4AB2-8B1A-39E4C314E40C}" type="datetime1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8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98B90-D8B3-4C2B-9BA1-CDFCD36D3E4C}" type="datetime1">
              <a:rPr lang="en-US" smtClean="0"/>
              <a:t>8/4/2016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23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45-6A9A-4364-9B92-35A7D293F448}" type="datetime1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10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C963-6ABC-4129-84B6-638E37E081EB}" type="datetime1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52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E63BE-E4D3-4BDD-8835-FE8D4518C6D1}" type="datetime1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74BBC-EEE0-4DCE-91FE-57931F1294F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454083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3895559" y="6379882"/>
            <a:ext cx="1388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www.dclab.com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72611" y="6379882"/>
            <a:ext cx="8234737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53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Search_engine_(computing)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F1_score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mgross@dclab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earch.crossref.org/fundi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4"/>
          <p:cNvSpPr/>
          <p:nvPr/>
        </p:nvSpPr>
        <p:spPr>
          <a:xfrm>
            <a:off x="990600" y="3562042"/>
            <a:ext cx="7129744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200" b="1">
                <a:solidFill>
                  <a:srgbClr val="008080"/>
                </a:solidFill>
              </a:defRPr>
            </a:lvl1pPr>
          </a:lstStyle>
          <a:p>
            <a:pPr algn="ctr"/>
            <a:r>
              <a:rPr lang="en-US" sz="3500" dirty="0">
                <a:solidFill>
                  <a:schemeClr val="tx1"/>
                </a:solidFill>
              </a:rPr>
              <a:t>Extracting Funder and Grant Metadata from Journal Articles</a:t>
            </a:r>
            <a:endParaRPr sz="3500" dirty="0">
              <a:solidFill>
                <a:schemeClr val="tx1"/>
              </a:solidFill>
            </a:endParaRPr>
          </a:p>
        </p:txBody>
      </p:sp>
      <p:sp>
        <p:nvSpPr>
          <p:cNvPr id="7" name="Shape 55"/>
          <p:cNvSpPr/>
          <p:nvPr/>
        </p:nvSpPr>
        <p:spPr>
          <a:xfrm>
            <a:off x="1146514" y="5105400"/>
            <a:ext cx="6817917" cy="723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/>
            <a:r>
              <a:rPr lang="en-US" dirty="0" smtClean="0"/>
              <a:t>Mark Gross, Tammy Bilitzky, Richard Thorne</a:t>
            </a:r>
          </a:p>
          <a:p>
            <a:pPr algn="ctr">
              <a:spcBef>
                <a:spcPts val="600"/>
              </a:spcBef>
            </a:pPr>
            <a:r>
              <a:rPr lang="en-US" dirty="0" smtClean="0"/>
              <a:t>August 4, 2016</a:t>
            </a:r>
            <a:endParaRPr dirty="0"/>
          </a:p>
        </p:txBody>
      </p:sp>
      <p:pic>
        <p:nvPicPr>
          <p:cNvPr id="9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77053" y="1676400"/>
            <a:ext cx="3620662" cy="157337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160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10</a:t>
            </a:fld>
            <a:endParaRPr lang="en-US"/>
          </a:p>
        </p:txBody>
      </p:sp>
      <p:sp>
        <p:nvSpPr>
          <p:cNvPr id="5" name="Shape 85"/>
          <p:cNvSpPr/>
          <p:nvPr/>
        </p:nvSpPr>
        <p:spPr>
          <a:xfrm>
            <a:off x="152400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Tokenization </a:t>
            </a:r>
            <a:r>
              <a:rPr sz="2400" dirty="0"/>
              <a:t>of Text </a:t>
            </a:r>
          </a:p>
        </p:txBody>
      </p:sp>
      <p:pic>
        <p:nvPicPr>
          <p:cNvPr id="6" name="image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7003" y="2621674"/>
            <a:ext cx="3479217" cy="370292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87"/>
          <p:cNvSpPr/>
          <p:nvPr/>
        </p:nvSpPr>
        <p:spPr>
          <a:xfrm flipH="1">
            <a:off x="2971799" y="3142721"/>
            <a:ext cx="3488862" cy="78616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" name="Shape 88"/>
          <p:cNvSpPr/>
          <p:nvPr/>
        </p:nvSpPr>
        <p:spPr>
          <a:xfrm flipH="1">
            <a:off x="4343399" y="4110891"/>
            <a:ext cx="205740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" name="Shape 89"/>
          <p:cNvSpPr/>
          <p:nvPr/>
        </p:nvSpPr>
        <p:spPr>
          <a:xfrm flipH="1" flipV="1">
            <a:off x="2140195" y="4253435"/>
            <a:ext cx="3858952" cy="167195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" name="Shape 90"/>
          <p:cNvSpPr/>
          <p:nvPr/>
        </p:nvSpPr>
        <p:spPr>
          <a:xfrm flipH="1">
            <a:off x="2884570" y="3604327"/>
            <a:ext cx="3516229" cy="64910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1" name="Shape 91"/>
          <p:cNvSpPr/>
          <p:nvPr/>
        </p:nvSpPr>
        <p:spPr>
          <a:xfrm>
            <a:off x="6553200" y="2945870"/>
            <a:ext cx="1647879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000">
                <a:solidFill>
                  <a:schemeClr val="accent2"/>
                </a:solidFill>
              </a:defRPr>
            </a:pPr>
            <a:r>
              <a:t>Start </a:t>
            </a:r>
            <a:r>
              <a:rPr>
                <a:solidFill>
                  <a:srgbClr val="000000"/>
                </a:solidFill>
              </a:rPr>
              <a:t>(token)</a:t>
            </a:r>
          </a:p>
        </p:txBody>
      </p:sp>
      <p:sp>
        <p:nvSpPr>
          <p:cNvPr id="12" name="Shape 92"/>
          <p:cNvSpPr/>
          <p:nvPr/>
        </p:nvSpPr>
        <p:spPr>
          <a:xfrm>
            <a:off x="6460659" y="3407477"/>
            <a:ext cx="1030239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initial</a:t>
            </a:r>
          </a:p>
        </p:txBody>
      </p:sp>
      <p:sp>
        <p:nvSpPr>
          <p:cNvPr id="13" name="Shape 93"/>
          <p:cNvSpPr/>
          <p:nvPr/>
        </p:nvSpPr>
        <p:spPr>
          <a:xfrm>
            <a:off x="6400800" y="3883686"/>
            <a:ext cx="228600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grant organization</a:t>
            </a:r>
          </a:p>
        </p:txBody>
      </p:sp>
      <p:sp>
        <p:nvSpPr>
          <p:cNvPr id="14" name="Shape 94"/>
          <p:cNvSpPr/>
          <p:nvPr/>
        </p:nvSpPr>
        <p:spPr>
          <a:xfrm>
            <a:off x="5966924" y="5686987"/>
            <a:ext cx="1496602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grant id</a:t>
            </a:r>
          </a:p>
        </p:txBody>
      </p:sp>
      <p:sp>
        <p:nvSpPr>
          <p:cNvPr id="15" name="Shape 95"/>
          <p:cNvSpPr/>
          <p:nvPr/>
        </p:nvSpPr>
        <p:spPr>
          <a:xfrm>
            <a:off x="615291" y="1179004"/>
            <a:ext cx="7919109" cy="1384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marL="342900" indent="-342900">
              <a:buSzPct val="100000"/>
              <a:buFont typeface="Arial"/>
              <a:buChar char="•"/>
              <a:defRPr sz="2200">
                <a:solidFill>
                  <a:srgbClr val="FF0000"/>
                </a:solidFill>
              </a:defRPr>
            </a:lvl1pPr>
          </a:lstStyle>
          <a:p>
            <a:pPr marL="0" indent="0" algn="ctr">
              <a:buNone/>
            </a:pPr>
            <a:r>
              <a:rPr sz="2100" dirty="0" smtClean="0">
                <a:solidFill>
                  <a:srgbClr val="7030A0"/>
                </a:solidFill>
              </a:rPr>
              <a:t>Tokenization </a:t>
            </a:r>
            <a:r>
              <a:rPr sz="2100" dirty="0">
                <a:solidFill>
                  <a:srgbClr val="7030A0"/>
                </a:solidFill>
              </a:rPr>
              <a:t>is a method of defining or keywords or phrases, that have been determined to consistently indicate the start of the a text sequence where there is grant information,  a potential granting organization, a grant number or an author</a:t>
            </a:r>
          </a:p>
        </p:txBody>
      </p:sp>
    </p:spTree>
    <p:extLst>
      <p:ext uri="{BB962C8B-B14F-4D97-AF65-F5344CB8AC3E}">
        <p14:creationId xmlns:p14="http://schemas.microsoft.com/office/powerpoint/2010/main" val="38090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11</a:t>
            </a:fld>
            <a:endParaRPr lang="en-US"/>
          </a:p>
        </p:txBody>
      </p:sp>
      <p:sp>
        <p:nvSpPr>
          <p:cNvPr id="3" name="Shape 98"/>
          <p:cNvSpPr/>
          <p:nvPr/>
        </p:nvSpPr>
        <p:spPr>
          <a:xfrm>
            <a:off x="152400" y="659481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lang="en-US" sz="2400" dirty="0" smtClean="0"/>
              <a:t>Tokenizer Rules</a:t>
            </a:r>
            <a:endParaRPr lang="en-US" sz="2400" dirty="0"/>
          </a:p>
        </p:txBody>
      </p:sp>
      <p:sp>
        <p:nvSpPr>
          <p:cNvPr id="5" name="Shape 99"/>
          <p:cNvSpPr/>
          <p:nvPr/>
        </p:nvSpPr>
        <p:spPr>
          <a:xfrm>
            <a:off x="914400" y="1600199"/>
            <a:ext cx="7594602" cy="4542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342900" lvl="1" indent="-342900">
              <a:spcBef>
                <a:spcPts val="700"/>
              </a:spcBef>
              <a:buSzPct val="100000"/>
              <a:buFont typeface="Arial"/>
              <a:buChar char="•"/>
              <a:defRPr sz="2200"/>
            </a:pPr>
            <a:r>
              <a:rPr dirty="0"/>
              <a:t>Examples of suggested </a:t>
            </a:r>
            <a:r>
              <a:rPr dirty="0">
                <a:solidFill>
                  <a:srgbClr val="FF0000"/>
                </a:solidFill>
              </a:rPr>
              <a:t>start</a:t>
            </a:r>
            <a:r>
              <a:rPr dirty="0"/>
              <a:t> tokens based on analysis of source data</a:t>
            </a:r>
            <a:r>
              <a:rPr dirty="0" smtClean="0"/>
              <a:t>:</a:t>
            </a:r>
            <a:endParaRPr sz="3200" dirty="0" smtClean="0"/>
          </a:p>
          <a:p>
            <a:pPr marL="342900" indent="-342900">
              <a:spcBef>
                <a:spcPts val="700"/>
              </a:spcBef>
              <a:buSzPct val="100000"/>
              <a:buFont typeface="Arial"/>
              <a:buChar char="•"/>
              <a:defRPr sz="3200"/>
            </a:pPr>
            <a:endParaRPr sz="3200" dirty="0" smtClean="0"/>
          </a:p>
          <a:p>
            <a:pPr marL="742950" lvl="1" indent="-285750">
              <a:spcBef>
                <a:spcPts val="600"/>
              </a:spcBef>
              <a:buSzPct val="100000"/>
              <a:buFont typeface="Arial"/>
              <a:buChar char="–"/>
              <a:defRPr sz="3200"/>
            </a:pPr>
            <a:endParaRPr sz="3200" dirty="0"/>
          </a:p>
          <a:p>
            <a:pPr marL="342900" indent="-342900">
              <a:spcBef>
                <a:spcPts val="700"/>
              </a:spcBef>
              <a:buSzPct val="100000"/>
              <a:buFont typeface="Arial"/>
              <a:buChar char="•"/>
              <a:defRPr sz="2200"/>
            </a:pPr>
            <a:endParaRPr lang="en-US" dirty="0" smtClean="0"/>
          </a:p>
          <a:p>
            <a:pPr marL="342900" indent="-342900">
              <a:spcBef>
                <a:spcPts val="700"/>
              </a:spcBef>
              <a:buSzPct val="100000"/>
              <a:buFont typeface="Arial"/>
              <a:buChar char="•"/>
              <a:defRPr sz="2200"/>
            </a:pPr>
            <a:endParaRPr lang="en-US" dirty="0" smtClean="0"/>
          </a:p>
          <a:p>
            <a:pPr marL="342900" indent="-342900">
              <a:spcBef>
                <a:spcPts val="700"/>
              </a:spcBef>
              <a:buSzPct val="100000"/>
              <a:buFont typeface="Arial"/>
              <a:buChar char="•"/>
              <a:defRPr sz="2200"/>
            </a:pPr>
            <a:r>
              <a:rPr lang="en-US" dirty="0" smtClean="0"/>
              <a:t>Where </a:t>
            </a:r>
            <a:r>
              <a:rPr lang="en-US" dirty="0"/>
              <a:t>does the grant information start?  Find the start </a:t>
            </a:r>
            <a:r>
              <a:rPr lang="en-US" dirty="0" smtClean="0"/>
              <a:t>tokens.</a:t>
            </a:r>
            <a:endParaRPr lang="en-US" sz="3200" dirty="0"/>
          </a:p>
          <a:p>
            <a:pPr marL="342900" indent="-342900">
              <a:spcBef>
                <a:spcPts val="700"/>
              </a:spcBef>
              <a:buSzPct val="100000"/>
              <a:buFont typeface="Arial"/>
              <a:buChar char="•"/>
              <a:defRPr sz="2200"/>
            </a:pPr>
            <a:r>
              <a:rPr lang="en-US" dirty="0"/>
              <a:t>Once you find a token, skip words until you find the first proper noun </a:t>
            </a:r>
            <a:r>
              <a:rPr lang="en-US" dirty="0" smtClean="0"/>
              <a:t>(capitalized).</a:t>
            </a:r>
            <a:endParaRPr lang="en-US" sz="3200" dirty="0"/>
          </a:p>
          <a:p>
            <a:pPr marL="742950" lvl="1" indent="-285750">
              <a:spcBef>
                <a:spcPts val="600"/>
              </a:spcBef>
              <a:buSzPct val="100000"/>
              <a:buFont typeface="Arial"/>
              <a:buChar char="–"/>
              <a:defRPr sz="3200"/>
            </a:pPr>
            <a:endParaRPr sz="3200" dirty="0"/>
          </a:p>
        </p:txBody>
      </p:sp>
      <p:graphicFrame>
        <p:nvGraphicFramePr>
          <p:cNvPr id="6" name="Table 100"/>
          <p:cNvGraphicFramePr/>
          <p:nvPr>
            <p:extLst>
              <p:ext uri="{D42A27DB-BD31-4B8C-83A1-F6EECF244321}">
                <p14:modId xmlns:p14="http://schemas.microsoft.com/office/powerpoint/2010/main" val="2324978559"/>
              </p:ext>
            </p:extLst>
          </p:nvPr>
        </p:nvGraphicFramePr>
        <p:xfrm>
          <a:off x="1524000" y="2514600"/>
          <a:ext cx="6643580" cy="1593393"/>
        </p:xfrm>
        <a:graphic>
          <a:graphicData uri="http://schemas.openxmlformats.org/drawingml/2006/table">
            <a:tbl>
              <a:tblPr/>
              <a:tblGrid>
                <a:gridCol w="1660895"/>
                <a:gridCol w="1660895"/>
                <a:gridCol w="1660895"/>
                <a:gridCol w="1660895"/>
              </a:tblGrid>
              <a:tr h="531131">
                <a:tc>
                  <a:txBody>
                    <a:bodyPr/>
                    <a:lstStyle/>
                    <a:p>
                      <a:r>
                        <a:rPr sz="2600" dirty="0"/>
                        <a:t>support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miter lim="4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600"/>
                        <a:t>fund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miter lim="4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600" dirty="0"/>
                        <a:t>sponsor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miter lim="4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600"/>
                        <a:t>contract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miter lim="400000"/>
                    </a:lnB>
                    <a:solidFill>
                      <a:srgbClr val="FFFFCC"/>
                    </a:solidFill>
                  </a:tcPr>
                </a:tc>
              </a:tr>
              <a:tr h="531131">
                <a:tc>
                  <a:txBody>
                    <a:bodyPr/>
                    <a:lstStyle/>
                    <a:p>
                      <a:r>
                        <a:rPr sz="2600"/>
                        <a:t>agreement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600"/>
                        <a:t>scholarship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600" dirty="0"/>
                        <a:t>ref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600"/>
                        <a:t>grateful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FFFFCC"/>
                    </a:solidFill>
                  </a:tcPr>
                </a:tc>
              </a:tr>
              <a:tr h="531131">
                <a:tc gridSpan="2">
                  <a:txBody>
                    <a:bodyPr/>
                    <a:lstStyle/>
                    <a:p>
                      <a:r>
                        <a:rPr sz="2600" dirty="0"/>
                        <a:t>acknowledge that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2600"/>
                        <a:t>project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2600" dirty="0"/>
                        <a:t>scholarship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90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12</a:t>
            </a:fld>
            <a:endParaRPr lang="en-US"/>
          </a:p>
        </p:txBody>
      </p:sp>
      <p:sp>
        <p:nvSpPr>
          <p:cNvPr id="3" name="Shape 114"/>
          <p:cNvSpPr/>
          <p:nvPr/>
        </p:nvSpPr>
        <p:spPr>
          <a:xfrm>
            <a:off x="152400" y="6096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 b="1" i="1"/>
            </a:pPr>
            <a:r>
              <a:rPr dirty="0" smtClean="0"/>
              <a:t>Tokenizer </a:t>
            </a:r>
            <a:r>
              <a:rPr dirty="0"/>
              <a:t>Start Examples</a:t>
            </a:r>
          </a:p>
        </p:txBody>
      </p:sp>
      <p:sp>
        <p:nvSpPr>
          <p:cNvPr id="5" name="Shape 115"/>
          <p:cNvSpPr/>
          <p:nvPr/>
        </p:nvSpPr>
        <p:spPr>
          <a:xfrm>
            <a:off x="457200" y="1981200"/>
            <a:ext cx="8407402" cy="2469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spcBef>
                <a:spcPts val="500"/>
              </a:spcBef>
              <a:buSzPct val="100000"/>
              <a:defRPr sz="2200"/>
            </a:pPr>
            <a:r>
              <a:rPr dirty="0"/>
              <a:t>The text in red matches the defined token </a:t>
            </a:r>
            <a:r>
              <a:rPr dirty="0" smtClean="0"/>
              <a:t>list</a:t>
            </a:r>
            <a:r>
              <a:rPr lang="en-US" dirty="0" smtClean="0"/>
              <a:t>:</a:t>
            </a:r>
            <a:endParaRPr dirty="0"/>
          </a:p>
          <a:p>
            <a:pPr>
              <a:spcBef>
                <a:spcPts val="500"/>
              </a:spcBef>
              <a:defRPr sz="2000"/>
            </a:pPr>
            <a:endParaRPr dirty="0"/>
          </a:p>
          <a:p>
            <a:pPr marL="731519" lvl="4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/>
            </a:pPr>
            <a:r>
              <a:rPr dirty="0"/>
              <a:t>This study was </a:t>
            </a:r>
            <a:r>
              <a:rPr b="1" dirty="0">
                <a:solidFill>
                  <a:srgbClr val="FF0000"/>
                </a:solidFill>
              </a:rPr>
              <a:t>funded</a:t>
            </a:r>
            <a:r>
              <a:rPr dirty="0"/>
              <a:t> by a grant from the </a:t>
            </a:r>
            <a:r>
              <a:rPr b="1" dirty="0"/>
              <a:t>State of Sao Paulo Funding Agency</a:t>
            </a:r>
            <a:r>
              <a:rPr dirty="0"/>
              <a:t> ( FAPESP ) (Grants:  2004/15039-0  and  </a:t>
            </a:r>
            <a:r>
              <a:rPr dirty="0" smtClean="0"/>
              <a:t>2010/07432-5)</a:t>
            </a:r>
            <a:r>
              <a:rPr dirty="0"/>
              <a:t/>
            </a:r>
            <a:br>
              <a:rPr dirty="0"/>
            </a:br>
            <a:endParaRPr dirty="0"/>
          </a:p>
          <a:p>
            <a:pPr marL="731519" lvl="4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/>
            </a:pPr>
            <a:r>
              <a:rPr dirty="0"/>
              <a:t>The </a:t>
            </a:r>
            <a:r>
              <a:rPr b="1" dirty="0">
                <a:solidFill>
                  <a:srgbClr val="FF0000"/>
                </a:solidFill>
              </a:rPr>
              <a:t>support</a:t>
            </a:r>
            <a:r>
              <a:rPr dirty="0"/>
              <a:t>s of the  </a:t>
            </a:r>
            <a:r>
              <a:rPr b="1" dirty="0"/>
              <a:t>MICINN</a:t>
            </a:r>
            <a:r>
              <a:rPr dirty="0"/>
              <a:t>  (Spain) (projects  </a:t>
            </a:r>
            <a:r>
              <a:rPr dirty="0" smtClean="0"/>
              <a:t>MAT2009-14185-C02-01,  </a:t>
            </a:r>
            <a:r>
              <a:rPr dirty="0"/>
              <a:t>MAT2009-14185-C02-02  and  </a:t>
            </a:r>
            <a:r>
              <a:rPr dirty="0" smtClean="0"/>
              <a:t>CTM2010-16770)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090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13</a:t>
            </a:fld>
            <a:endParaRPr lang="en-US"/>
          </a:p>
        </p:txBody>
      </p:sp>
      <p:sp>
        <p:nvSpPr>
          <p:cNvPr id="3" name="Shape 122"/>
          <p:cNvSpPr/>
          <p:nvPr/>
        </p:nvSpPr>
        <p:spPr>
          <a:xfrm>
            <a:off x="152400" y="609948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Tokenization </a:t>
            </a:r>
            <a:r>
              <a:rPr sz="2400" dirty="0"/>
              <a:t>Rules for Granting Organizations</a:t>
            </a:r>
          </a:p>
        </p:txBody>
      </p:sp>
      <p:sp>
        <p:nvSpPr>
          <p:cNvPr id="5" name="Shape 123"/>
          <p:cNvSpPr/>
          <p:nvPr/>
        </p:nvSpPr>
        <p:spPr>
          <a:xfrm>
            <a:off x="937612" y="1676751"/>
            <a:ext cx="7309513" cy="3524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spcAft>
                <a:spcPts val="1800"/>
              </a:spcAft>
              <a:defRPr sz="2200"/>
            </a:pPr>
            <a:r>
              <a:rPr sz="2400" dirty="0"/>
              <a:t>Basic Rule (may be too generous</a:t>
            </a:r>
            <a:r>
              <a:rPr sz="2400" dirty="0" smtClean="0"/>
              <a:t>)</a:t>
            </a:r>
            <a:r>
              <a:rPr lang="en-US" sz="2400" dirty="0" smtClean="0"/>
              <a:t>:</a:t>
            </a:r>
            <a:endParaRPr sz="2400" dirty="0"/>
          </a:p>
          <a:p>
            <a:pPr marL="342900" indent="-342900">
              <a:spcAft>
                <a:spcPts val="1800"/>
              </a:spcAft>
              <a:buSzPct val="100000"/>
              <a:buFont typeface="Arial"/>
              <a:buChar char="•"/>
              <a:defRPr sz="2200"/>
            </a:pPr>
            <a:r>
              <a:rPr dirty="0"/>
              <a:t>All text, following a start token, from the first capital letter to the first period </a:t>
            </a:r>
            <a:r>
              <a:rPr dirty="0" smtClean="0"/>
              <a:t>(.)</a:t>
            </a:r>
            <a:r>
              <a:rPr lang="en-US" dirty="0" smtClean="0"/>
              <a:t> or other punctuation</a:t>
            </a:r>
            <a:r>
              <a:rPr dirty="0" smtClean="0"/>
              <a:t>  </a:t>
            </a:r>
            <a:r>
              <a:rPr lang="en-US" dirty="0" smtClean="0"/>
              <a:t>(</a:t>
            </a:r>
            <a:r>
              <a:rPr dirty="0" smtClean="0"/>
              <a:t>except </a:t>
            </a:r>
            <a:r>
              <a:rPr dirty="0"/>
              <a:t>for </a:t>
            </a:r>
            <a:r>
              <a:rPr dirty="0" smtClean="0"/>
              <a:t>common abbreviation</a:t>
            </a:r>
            <a:r>
              <a:rPr lang="en-US" dirty="0" smtClean="0"/>
              <a:t>s like U.S.</a:t>
            </a:r>
            <a:r>
              <a:rPr dirty="0" smtClean="0"/>
              <a:t>).</a:t>
            </a:r>
            <a:endParaRPr lang="en-US" dirty="0" smtClean="0"/>
          </a:p>
          <a:p>
            <a:pPr marL="342900" indent="-342900">
              <a:spcAft>
                <a:spcPts val="1800"/>
              </a:spcAft>
              <a:buSzPct val="100000"/>
              <a:buFont typeface="Arial"/>
              <a:buChar char="•"/>
              <a:defRPr sz="2200"/>
            </a:pPr>
            <a:r>
              <a:rPr dirty="0" smtClean="0"/>
              <a:t>Note</a:t>
            </a:r>
            <a:r>
              <a:rPr lang="en-US" dirty="0" smtClean="0"/>
              <a:t> that a “</a:t>
            </a:r>
            <a:r>
              <a:rPr dirty="0" smtClean="0"/>
              <a:t>too </a:t>
            </a:r>
            <a:r>
              <a:rPr dirty="0"/>
              <a:t>generous" rule leads to false positive </a:t>
            </a:r>
            <a:r>
              <a:rPr dirty="0" smtClean="0"/>
              <a:t>results</a:t>
            </a:r>
            <a:r>
              <a:rPr lang="en-US" dirty="0" smtClean="0"/>
              <a:t>, for example:</a:t>
            </a:r>
          </a:p>
          <a:p>
            <a:pPr lvl="1">
              <a:spcAft>
                <a:spcPts val="1800"/>
              </a:spcAft>
              <a:buSzPct val="100000"/>
              <a:defRPr sz="2200"/>
            </a:pPr>
            <a:r>
              <a:rPr dirty="0" smtClean="0">
                <a:solidFill>
                  <a:srgbClr val="7030A0"/>
                </a:solidFill>
              </a:rPr>
              <a:t>We </a:t>
            </a:r>
            <a:r>
              <a:rPr dirty="0">
                <a:solidFill>
                  <a:srgbClr val="7030A0"/>
                </a:solidFill>
              </a:rPr>
              <a:t>are grateful to Jonathan Yang for technical support and Marcie </a:t>
            </a:r>
            <a:r>
              <a:rPr dirty="0" err="1">
                <a:solidFill>
                  <a:srgbClr val="7030A0"/>
                </a:solidFill>
              </a:rPr>
              <a:t>Kritzik</a:t>
            </a:r>
            <a:r>
              <a:rPr dirty="0">
                <a:solidFill>
                  <a:srgbClr val="7030A0"/>
                </a:solidFill>
              </a:rPr>
              <a:t> for help with manuscript preparation.</a:t>
            </a:r>
          </a:p>
        </p:txBody>
      </p:sp>
    </p:spTree>
    <p:extLst>
      <p:ext uri="{BB962C8B-B14F-4D97-AF65-F5344CB8AC3E}">
        <p14:creationId xmlns:p14="http://schemas.microsoft.com/office/powerpoint/2010/main" val="38090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14</a:t>
            </a:fld>
            <a:endParaRPr lang="en-US"/>
          </a:p>
        </p:txBody>
      </p:sp>
      <p:sp>
        <p:nvSpPr>
          <p:cNvPr id="3" name="Shape 134"/>
          <p:cNvSpPr/>
          <p:nvPr/>
        </p:nvSpPr>
        <p:spPr>
          <a:xfrm>
            <a:off x="110066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Identify </a:t>
            </a:r>
            <a:r>
              <a:rPr sz="2400" dirty="0"/>
              <a:t>Text As </a:t>
            </a:r>
            <a:r>
              <a:rPr lang="en-US" sz="2400" dirty="0" smtClean="0"/>
              <a:t>a Potential </a:t>
            </a:r>
            <a:r>
              <a:rPr sz="2400" dirty="0" smtClean="0"/>
              <a:t>Granting </a:t>
            </a:r>
            <a:r>
              <a:rPr sz="2400" dirty="0"/>
              <a:t>Organization</a:t>
            </a:r>
          </a:p>
        </p:txBody>
      </p:sp>
      <p:pic>
        <p:nvPicPr>
          <p:cNvPr id="5" name="image8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7198" y="3124200"/>
            <a:ext cx="6072042" cy="2959424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blurRad="50800" dist="25400" dir="3600000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634493" y="1143000"/>
            <a:ext cx="80772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800"/>
              </a:spcAft>
              <a:buSzPct val="100000"/>
              <a:buFont typeface="Arial"/>
              <a:buChar char="•"/>
              <a:defRPr sz="2200"/>
            </a:pPr>
            <a:r>
              <a:rPr lang="en-US" sz="1900" dirty="0"/>
              <a:t>Lexical analysis is the process used to organize words (lexical tokens) into sentences that have meaning (general </a:t>
            </a:r>
            <a:r>
              <a:rPr lang="en-US" sz="1900" dirty="0" smtClean="0"/>
              <a:t>definition).</a:t>
            </a:r>
          </a:p>
          <a:p>
            <a:pPr marL="342900" indent="-342900">
              <a:spcAft>
                <a:spcPts val="1800"/>
              </a:spcAft>
              <a:buSzPct val="100000"/>
              <a:buFont typeface="Arial"/>
              <a:buChar char="•"/>
              <a:defRPr sz="2200"/>
            </a:pPr>
            <a:r>
              <a:rPr lang="en-US" sz="1900" dirty="0"/>
              <a:t>A lexical analyzer (</a:t>
            </a:r>
            <a:r>
              <a:rPr lang="en-US" sz="1900" dirty="0" err="1"/>
              <a:t>lexer</a:t>
            </a:r>
            <a:r>
              <a:rPr lang="en-US" sz="1900" dirty="0"/>
              <a:t>/parser) is software that performs lexical analysis, taking a stream of tokens from free-text and then grouping the tokens to a common entity, e.g. </a:t>
            </a:r>
            <a:r>
              <a:rPr lang="en-US" sz="1900" dirty="0">
                <a:solidFill>
                  <a:srgbClr val="F41483"/>
                </a:solidFill>
              </a:rPr>
              <a:t>org</a:t>
            </a:r>
            <a:r>
              <a:rPr lang="en-US" sz="1900" dirty="0"/>
              <a:t>, </a:t>
            </a:r>
            <a:r>
              <a:rPr lang="en-US" sz="1900" dirty="0">
                <a:solidFill>
                  <a:srgbClr val="025AFF"/>
                </a:solidFill>
              </a:rPr>
              <a:t>abbrev, grant id</a:t>
            </a:r>
            <a:r>
              <a:rPr lang="en-US" sz="1900" dirty="0"/>
              <a:t>, author is one group</a:t>
            </a:r>
            <a:r>
              <a:rPr lang="en-US" sz="1900" dirty="0" smtClean="0"/>
              <a:t>.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13424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15</a:t>
            </a:fld>
            <a:endParaRPr lang="en-US"/>
          </a:p>
        </p:txBody>
      </p:sp>
      <p:sp>
        <p:nvSpPr>
          <p:cNvPr id="3" name="Shape 118"/>
          <p:cNvSpPr/>
          <p:nvPr/>
        </p:nvSpPr>
        <p:spPr>
          <a:xfrm>
            <a:off x="186266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Tokenization </a:t>
            </a:r>
            <a:r>
              <a:rPr sz="2400" dirty="0"/>
              <a:t>Rules for Grant </a:t>
            </a:r>
            <a:r>
              <a:rPr lang="en-US" sz="2400" dirty="0" smtClean="0"/>
              <a:t>ID</a:t>
            </a:r>
            <a:endParaRPr sz="2400" dirty="0"/>
          </a:p>
        </p:txBody>
      </p:sp>
      <p:sp>
        <p:nvSpPr>
          <p:cNvPr id="5" name="Shape 119"/>
          <p:cNvSpPr/>
          <p:nvPr/>
        </p:nvSpPr>
        <p:spPr>
          <a:xfrm>
            <a:off x="533400" y="1447800"/>
            <a:ext cx="8275474" cy="4701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spcAft>
                <a:spcPts val="1200"/>
              </a:spcAft>
              <a:defRPr sz="2200"/>
            </a:pPr>
            <a:r>
              <a:rPr dirty="0"/>
              <a:t>Basic rules for identifying a </a:t>
            </a:r>
            <a:r>
              <a:rPr lang="en-US" dirty="0" smtClean="0"/>
              <a:t>g</a:t>
            </a:r>
            <a:r>
              <a:rPr dirty="0" smtClean="0"/>
              <a:t>rant </a:t>
            </a:r>
            <a:r>
              <a:rPr lang="en-US" dirty="0" smtClean="0"/>
              <a:t>id</a:t>
            </a:r>
            <a:r>
              <a:rPr dirty="0" smtClean="0"/>
              <a:t> </a:t>
            </a:r>
            <a:r>
              <a:rPr dirty="0"/>
              <a:t>after you locate a start token:</a:t>
            </a:r>
          </a:p>
          <a:p>
            <a:pPr marL="342900" indent="-342900">
              <a:spcAft>
                <a:spcPts val="1200"/>
              </a:spcAft>
              <a:buSzPct val="100000"/>
              <a:buFont typeface="Arial"/>
              <a:buChar char="•"/>
              <a:defRPr sz="2200"/>
            </a:pPr>
            <a:r>
              <a:rPr dirty="0"/>
              <a:t>Must follow a grant start word, i.e. token</a:t>
            </a:r>
          </a:p>
          <a:p>
            <a:pPr marL="342900" indent="-342900">
              <a:spcAft>
                <a:spcPts val="1200"/>
              </a:spcAft>
              <a:buSzPct val="100000"/>
              <a:buFont typeface="Arial"/>
              <a:buChar char="•"/>
              <a:defRPr sz="2200"/>
            </a:pPr>
            <a:r>
              <a:rPr dirty="0"/>
              <a:t>All letters in a grant id must be </a:t>
            </a:r>
            <a:r>
              <a:rPr dirty="0" smtClean="0"/>
              <a:t>capitalized</a:t>
            </a:r>
            <a:endParaRPr dirty="0"/>
          </a:p>
          <a:p>
            <a:pPr marL="342900" indent="-342900">
              <a:spcAft>
                <a:spcPts val="1200"/>
              </a:spcAft>
              <a:buSzPct val="100000"/>
              <a:buFont typeface="Arial"/>
              <a:buChar char="•"/>
              <a:defRPr sz="2200"/>
            </a:pPr>
            <a:r>
              <a:rPr dirty="0"/>
              <a:t>Minimum length for a grant id is four characters</a:t>
            </a:r>
          </a:p>
          <a:p>
            <a:pPr marL="342900" indent="-342900">
              <a:spcAft>
                <a:spcPts val="1200"/>
              </a:spcAft>
              <a:buSzPct val="100000"/>
              <a:buFont typeface="Arial"/>
              <a:buChar char="•"/>
              <a:defRPr sz="2200"/>
            </a:pPr>
            <a:r>
              <a:rPr dirty="0"/>
              <a:t>Can include but not end with these characters space, #, 0-9, /, -, _</a:t>
            </a:r>
          </a:p>
          <a:p>
            <a:pPr lvl="3">
              <a:spcBef>
                <a:spcPts val="500"/>
              </a:spcBef>
              <a:defRPr sz="1600"/>
            </a:pPr>
            <a:r>
              <a:rPr dirty="0" smtClean="0"/>
              <a:t>Examples</a:t>
            </a:r>
            <a:r>
              <a:rPr dirty="0"/>
              <a:t>: </a:t>
            </a:r>
          </a:p>
          <a:p>
            <a:pPr lvl="2" indent="914400">
              <a:spcBef>
                <a:spcPts val="500"/>
              </a:spcBef>
              <a:defRPr sz="1600" b="1"/>
            </a:pPr>
            <a:r>
              <a:rPr dirty="0"/>
              <a:t>15K07062    </a:t>
            </a:r>
          </a:p>
          <a:p>
            <a:pPr lvl="2" indent="914400">
              <a:spcBef>
                <a:spcPts val="500"/>
              </a:spcBef>
              <a:defRPr sz="1600" b="1">
                <a:solidFill>
                  <a:schemeClr val="accent5"/>
                </a:solidFill>
              </a:defRPr>
            </a:pPr>
            <a:r>
              <a:rPr dirty="0"/>
              <a:t>MEXT/JSPS KAKENHI</a:t>
            </a:r>
            <a:r>
              <a:rPr dirty="0">
                <a:solidFill>
                  <a:srgbClr val="000000"/>
                </a:solidFill>
              </a:rPr>
              <a:t>    </a:t>
            </a:r>
          </a:p>
          <a:p>
            <a:pPr lvl="2" indent="914400">
              <a:spcBef>
                <a:spcPts val="500"/>
              </a:spcBef>
              <a:defRPr sz="1600" b="1"/>
            </a:pPr>
            <a:r>
              <a:rPr dirty="0"/>
              <a:t>GM80896</a:t>
            </a:r>
          </a:p>
          <a:p>
            <a:pPr marL="2514600" lvl="3" indent="-228600">
              <a:spcBef>
                <a:spcPts val="400"/>
              </a:spcBef>
              <a:buSzPct val="100000"/>
              <a:buFont typeface="Arial"/>
              <a:buChar char="–"/>
              <a:defRPr sz="1600"/>
            </a:pPr>
            <a:r>
              <a:rPr dirty="0"/>
              <a:t>2011-0025424      2013R1A2A2A01011222 </a:t>
            </a:r>
          </a:p>
          <a:p>
            <a:pPr marL="2514600" lvl="5" indent="-228600">
              <a:spcBef>
                <a:spcPts val="400"/>
              </a:spcBef>
              <a:buSzPct val="100000"/>
              <a:buFont typeface="Arial"/>
              <a:buChar char="–"/>
              <a:defRPr sz="1600"/>
            </a:pPr>
            <a:r>
              <a:rPr dirty="0"/>
              <a:t> PB 811/N-COST/2010/0  (in </a:t>
            </a:r>
            <a:r>
              <a:rPr lang="en-US" dirty="0" smtClean="0"/>
              <a:t>blue</a:t>
            </a:r>
            <a:r>
              <a:rPr dirty="0" smtClean="0"/>
              <a:t> </a:t>
            </a:r>
            <a:r>
              <a:rPr dirty="0"/>
              <a:t>may not be a grant-id).</a:t>
            </a:r>
          </a:p>
          <a:p>
            <a:pPr lvl="3">
              <a:spcBef>
                <a:spcPts val="500"/>
              </a:spcBef>
              <a:defRPr sz="16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3424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16</a:t>
            </a:fld>
            <a:endParaRPr lang="en-US"/>
          </a:p>
        </p:txBody>
      </p:sp>
      <p:sp>
        <p:nvSpPr>
          <p:cNvPr id="3" name="Shape 167"/>
          <p:cNvSpPr/>
          <p:nvPr/>
        </p:nvSpPr>
        <p:spPr>
          <a:xfrm>
            <a:off x="186266" y="562216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Next </a:t>
            </a:r>
            <a:r>
              <a:rPr sz="2400" dirty="0"/>
              <a:t>Steps – Improve Prediction of </a:t>
            </a:r>
            <a:r>
              <a:rPr sz="2400" dirty="0" smtClean="0"/>
              <a:t>Grant</a:t>
            </a:r>
            <a:r>
              <a:rPr lang="en-US" sz="2400" dirty="0" smtClean="0"/>
              <a:t> ID</a:t>
            </a:r>
            <a:endParaRPr sz="2400" dirty="0"/>
          </a:p>
        </p:txBody>
      </p:sp>
      <p:sp>
        <p:nvSpPr>
          <p:cNvPr id="5" name="Shape 169"/>
          <p:cNvSpPr/>
          <p:nvPr/>
        </p:nvSpPr>
        <p:spPr>
          <a:xfrm>
            <a:off x="934897" y="1828800"/>
            <a:ext cx="7370903" cy="3170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342900" indent="-342900">
              <a:spcAft>
                <a:spcPts val="1800"/>
              </a:spcAft>
              <a:buSzPct val="100000"/>
              <a:buFont typeface="Arial"/>
              <a:buChar char="•"/>
              <a:defRPr sz="2000"/>
            </a:pPr>
            <a:r>
              <a:rPr dirty="0"/>
              <a:t>Implement </a:t>
            </a:r>
            <a:r>
              <a:rPr lang="en-US" dirty="0" smtClean="0"/>
              <a:t>further </a:t>
            </a:r>
            <a:r>
              <a:rPr dirty="0" smtClean="0"/>
              <a:t>lexical </a:t>
            </a:r>
            <a:r>
              <a:rPr dirty="0"/>
              <a:t>analysis to better predict </a:t>
            </a:r>
            <a:r>
              <a:rPr dirty="0" smtClean="0"/>
              <a:t>grant</a:t>
            </a:r>
            <a:r>
              <a:rPr lang="en-US" dirty="0" smtClean="0"/>
              <a:t> </a:t>
            </a:r>
            <a:r>
              <a:rPr dirty="0" smtClean="0"/>
              <a:t>id </a:t>
            </a:r>
            <a:r>
              <a:rPr dirty="0"/>
              <a:t>information, considering the following factors:</a:t>
            </a:r>
          </a:p>
          <a:p>
            <a:pPr marL="731519" lvl="1" indent="-342900">
              <a:spcAft>
                <a:spcPts val="1800"/>
              </a:spcAft>
              <a:buSzPct val="75000"/>
              <a:buFont typeface="Courier New"/>
              <a:buChar char="o"/>
              <a:defRPr sz="2000"/>
            </a:pPr>
            <a:r>
              <a:rPr dirty="0"/>
              <a:t>Ratio of digits to total length</a:t>
            </a:r>
          </a:p>
          <a:p>
            <a:pPr marL="731519" lvl="1" indent="-342900">
              <a:spcAft>
                <a:spcPts val="1800"/>
              </a:spcAft>
              <a:buSzPct val="75000"/>
              <a:buFont typeface="Courier New"/>
              <a:buChar char="o"/>
              <a:defRPr sz="2000"/>
            </a:pPr>
            <a:r>
              <a:rPr dirty="0"/>
              <a:t>Do non-letter non-digit characters predict</a:t>
            </a:r>
          </a:p>
          <a:p>
            <a:pPr marL="731519" lvl="1" indent="-342900">
              <a:spcAft>
                <a:spcPts val="1800"/>
              </a:spcAft>
              <a:buSzPct val="75000"/>
              <a:buFont typeface="Courier New"/>
              <a:buChar char="o"/>
              <a:defRPr sz="2000"/>
            </a:pPr>
            <a:r>
              <a:rPr dirty="0"/>
              <a:t>Can the distribution of grant-id length be used as a predictor</a:t>
            </a:r>
          </a:p>
          <a:p>
            <a:pPr marL="731519" lvl="1" indent="-342900">
              <a:spcAft>
                <a:spcPts val="1800"/>
              </a:spcAft>
              <a:buSzPct val="75000"/>
              <a:buFont typeface="Courier New"/>
              <a:buChar char="o"/>
              <a:defRPr sz="2000"/>
            </a:pPr>
            <a:r>
              <a:rPr dirty="0"/>
              <a:t>Can we improve the labelling of the training set by verification against a database of sponsoring </a:t>
            </a:r>
            <a:r>
              <a:rPr dirty="0" smtClean="0"/>
              <a:t>organizations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3424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17</a:t>
            </a:fld>
            <a:endParaRPr lang="en-US"/>
          </a:p>
        </p:txBody>
      </p:sp>
      <p:sp>
        <p:nvSpPr>
          <p:cNvPr id="3" name="Shape 130"/>
          <p:cNvSpPr/>
          <p:nvPr/>
        </p:nvSpPr>
        <p:spPr>
          <a:xfrm>
            <a:off x="152400" y="6096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lang="en-US" sz="2400" dirty="0" smtClean="0"/>
              <a:t>To Summarize, So Far</a:t>
            </a:r>
            <a:endParaRPr sz="2400" dirty="0"/>
          </a:p>
        </p:txBody>
      </p:sp>
      <p:sp>
        <p:nvSpPr>
          <p:cNvPr id="5" name="Shape 131"/>
          <p:cNvSpPr/>
          <p:nvPr/>
        </p:nvSpPr>
        <p:spPr>
          <a:xfrm>
            <a:off x="685800" y="1524000"/>
            <a:ext cx="7857886" cy="4632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Find a start token based on the list of common start tokens.</a:t>
            </a:r>
          </a:p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With your </a:t>
            </a:r>
            <a:r>
              <a:rPr lang="en-US" sz="2200" dirty="0"/>
              <a:t>start token, search for the start of funding organizations by skipping words until you find the first proper </a:t>
            </a:r>
            <a:r>
              <a:rPr lang="en-US" sz="2200" dirty="0" smtClean="0"/>
              <a:t>noun.</a:t>
            </a:r>
            <a:endParaRPr lang="en-US" sz="2200" dirty="0"/>
          </a:p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Next search for the Grant ID token</a:t>
            </a:r>
            <a:r>
              <a:rPr lang="en-US" sz="2200" dirty="0" smtClean="0"/>
              <a:t>.</a:t>
            </a:r>
          </a:p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Next, identify grant recipients, which are not always there, and frequently abbreviated</a:t>
            </a:r>
            <a:r>
              <a:rPr lang="en-US" sz="2200" dirty="0" smtClean="0"/>
              <a:t>.</a:t>
            </a:r>
          </a:p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Repeat</a:t>
            </a:r>
            <a:endParaRPr lang="en-US" sz="2200" dirty="0"/>
          </a:p>
          <a:p>
            <a:pPr lvl="0">
              <a:spcAft>
                <a:spcPts val="1800"/>
              </a:spcAft>
            </a:pPr>
            <a:r>
              <a:rPr lang="en-US" sz="2200" i="1" dirty="0" smtClean="0"/>
              <a:t>But are these extracted entities really what they purport to be – funding organizations, grants, recipients?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213424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18</a:t>
            </a:fld>
            <a:endParaRPr lang="en-US"/>
          </a:p>
        </p:txBody>
      </p:sp>
      <p:sp>
        <p:nvSpPr>
          <p:cNvPr id="3" name="Shape 197"/>
          <p:cNvSpPr>
            <a:spLocks noGrp="1"/>
          </p:cNvSpPr>
          <p:nvPr>
            <p:ph type="title"/>
          </p:nvPr>
        </p:nvSpPr>
        <p:spPr>
          <a:xfrm>
            <a:off x="609600" y="1404726"/>
            <a:ext cx="8229600" cy="579438"/>
          </a:xfrm>
          <a:prstGeom prst="rect">
            <a:avLst/>
          </a:prstGeom>
        </p:spPr>
        <p:txBody>
          <a:bodyPr>
            <a:normAutofit/>
          </a:bodyPr>
          <a:lstStyle>
            <a:lvl1pPr marL="336042" indent="-336042" defTabSz="896111">
              <a:buSzPct val="100000"/>
              <a:buFont typeface="Arial"/>
              <a:buChar char="•"/>
              <a:defRPr sz="2156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 algn="l"/>
            <a:r>
              <a:rPr sz="2200" dirty="0"/>
              <a:t>Confirm granting organizations through use of an Authority File</a:t>
            </a:r>
          </a:p>
        </p:txBody>
      </p:sp>
      <p:sp>
        <p:nvSpPr>
          <p:cNvPr id="5" name="Shape 199"/>
          <p:cNvSpPr/>
          <p:nvPr/>
        </p:nvSpPr>
        <p:spPr>
          <a:xfrm>
            <a:off x="3719777" y="2476183"/>
            <a:ext cx="4049502" cy="1261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marL="228600" indent="-228600">
              <a:buSzPct val="50000"/>
              <a:buBlip>
                <a:blip r:embed="rId2"/>
              </a:buBlip>
            </a:pPr>
            <a:r>
              <a:rPr lang="en-US" sz="1900" dirty="0" smtClean="0"/>
              <a:t>Available as an </a:t>
            </a:r>
            <a:r>
              <a:rPr sz="1900" dirty="0" smtClean="0"/>
              <a:t>RDF </a:t>
            </a:r>
            <a:r>
              <a:rPr lang="en-US" sz="1900" dirty="0" smtClean="0"/>
              <a:t>download</a:t>
            </a:r>
            <a:endParaRPr sz="1900" dirty="0"/>
          </a:p>
          <a:p>
            <a:pPr marL="228600" indent="-228600">
              <a:buSzPct val="50000"/>
              <a:buBlip>
                <a:blip r:embed="rId2"/>
              </a:buBlip>
            </a:pPr>
            <a:r>
              <a:rPr sz="1900" dirty="0"/>
              <a:t>Contains  abbreviations and full name</a:t>
            </a:r>
          </a:p>
          <a:p>
            <a:pPr marL="228600" indent="-228600">
              <a:buSzPct val="50000"/>
              <a:buBlip>
                <a:blip r:embed="rId2"/>
              </a:buBlip>
            </a:pPr>
            <a:r>
              <a:rPr sz="1900" dirty="0"/>
              <a:t>link sponsor to </a:t>
            </a:r>
            <a:r>
              <a:rPr lang="en-US" sz="1900" dirty="0" smtClean="0"/>
              <a:t>DOI</a:t>
            </a:r>
            <a:endParaRPr sz="1900" dirty="0"/>
          </a:p>
          <a:p>
            <a:pPr marL="228600" indent="-228600">
              <a:buSzPct val="50000"/>
              <a:buBlip>
                <a:blip r:embed="rId2"/>
              </a:buBlip>
            </a:pPr>
            <a:r>
              <a:rPr sz="1900" dirty="0"/>
              <a:t>Updated and maintained</a:t>
            </a:r>
          </a:p>
        </p:txBody>
      </p:sp>
      <p:pic>
        <p:nvPicPr>
          <p:cNvPr id="6" name="image1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74106" y="2438400"/>
            <a:ext cx="1785304" cy="99674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201"/>
          <p:cNvSpPr/>
          <p:nvPr/>
        </p:nvSpPr>
        <p:spPr>
          <a:xfrm>
            <a:off x="609600" y="4150361"/>
            <a:ext cx="7746333" cy="1412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2200"/>
            </a:pPr>
            <a:r>
              <a:rPr dirty="0"/>
              <a:t>We extracted the granting organizations from </a:t>
            </a:r>
            <a:r>
              <a:rPr dirty="0" err="1"/>
              <a:t>CrossRef</a:t>
            </a:r>
            <a:r>
              <a:rPr dirty="0"/>
              <a:t> and loaded them into MySQL.</a:t>
            </a:r>
          </a:p>
          <a:p>
            <a:pPr marL="285750" indent="-285750">
              <a:buSzPct val="100000"/>
              <a:buFont typeface="Arial"/>
              <a:buChar char="•"/>
              <a:defRPr sz="2200"/>
            </a:pPr>
            <a:r>
              <a:rPr dirty="0"/>
              <a:t>We then used Lucene for full-text search of candidate granting organizations from within MySQL</a:t>
            </a:r>
          </a:p>
        </p:txBody>
      </p:sp>
      <p:sp>
        <p:nvSpPr>
          <p:cNvPr id="8" name="Shape 202"/>
          <p:cNvSpPr/>
          <p:nvPr/>
        </p:nvSpPr>
        <p:spPr>
          <a:xfrm>
            <a:off x="160198" y="6096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Validate </a:t>
            </a:r>
            <a:r>
              <a:rPr sz="2400" dirty="0"/>
              <a:t>Granting Organization</a:t>
            </a:r>
          </a:p>
        </p:txBody>
      </p:sp>
    </p:spTree>
    <p:extLst>
      <p:ext uri="{BB962C8B-B14F-4D97-AF65-F5344CB8AC3E}">
        <p14:creationId xmlns:p14="http://schemas.microsoft.com/office/powerpoint/2010/main" val="213424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19</a:t>
            </a:fld>
            <a:endParaRPr lang="en-US"/>
          </a:p>
        </p:txBody>
      </p:sp>
      <p:sp>
        <p:nvSpPr>
          <p:cNvPr id="3" name="Shape 204"/>
          <p:cNvSpPr>
            <a:spLocks noGrp="1"/>
          </p:cNvSpPr>
          <p:nvPr>
            <p:ph type="title"/>
          </p:nvPr>
        </p:nvSpPr>
        <p:spPr>
          <a:xfrm>
            <a:off x="1066800" y="1524000"/>
            <a:ext cx="7010400" cy="914400"/>
          </a:xfrm>
          <a:prstGeom prst="rect">
            <a:avLst/>
          </a:prstGeom>
        </p:spPr>
        <p:txBody>
          <a:bodyPr>
            <a:noAutofit/>
          </a:bodyPr>
          <a:lstStyle>
            <a:lvl1pPr marL="277748" indent="-277748" defTabSz="740663">
              <a:buSzPct val="100000"/>
              <a:buFont typeface="Arial"/>
              <a:buChar char="•"/>
              <a:defRPr sz="1539"/>
            </a:lvl1pPr>
          </a:lstStyle>
          <a:p>
            <a:pPr marL="0" indent="0">
              <a:buNone/>
            </a:pPr>
            <a:r>
              <a:rPr sz="2100" dirty="0"/>
              <a:t>Positive impact from using the </a:t>
            </a:r>
            <a:r>
              <a:rPr sz="2100" dirty="0" err="1"/>
              <a:t>CrossRef</a:t>
            </a:r>
            <a:r>
              <a:rPr sz="2100" dirty="0"/>
              <a:t>-sourced Authority File: we were able to filter out “false positives, “ i.e. text that satisfied the pattern but were not </a:t>
            </a:r>
            <a:r>
              <a:rPr sz="2100" dirty="0" smtClean="0"/>
              <a:t>found </a:t>
            </a:r>
            <a:r>
              <a:rPr sz="2100" dirty="0"/>
              <a:t>in the Authority File</a:t>
            </a:r>
          </a:p>
        </p:txBody>
      </p:sp>
      <p:pic>
        <p:nvPicPr>
          <p:cNvPr id="5" name="image1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3000" y="3200400"/>
            <a:ext cx="7155586" cy="115574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1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23406" y="5044918"/>
            <a:ext cx="7310790" cy="112728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208"/>
          <p:cNvSpPr/>
          <p:nvPr/>
        </p:nvSpPr>
        <p:spPr>
          <a:xfrm>
            <a:off x="748823" y="2745460"/>
            <a:ext cx="788353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marL="285750" indent="-285750">
              <a:buSzPct val="100000"/>
              <a:buFont typeface="Courier New"/>
              <a:buChar char="o"/>
            </a:lvl1pPr>
          </a:lstStyle>
          <a:p>
            <a:pPr marL="0" indent="0">
              <a:buNone/>
            </a:pPr>
            <a:r>
              <a:rPr b="1" u="sng" dirty="0" smtClean="0"/>
              <a:t>Before</a:t>
            </a:r>
            <a:r>
              <a:rPr lang="en-US" b="1" u="sng" dirty="0" smtClean="0"/>
              <a:t>:</a:t>
            </a:r>
            <a:endParaRPr b="1" u="sng" dirty="0"/>
          </a:p>
        </p:txBody>
      </p:sp>
      <p:sp>
        <p:nvSpPr>
          <p:cNvPr id="9" name="Shape 210"/>
          <p:cNvSpPr/>
          <p:nvPr/>
        </p:nvSpPr>
        <p:spPr>
          <a:xfrm>
            <a:off x="235778" y="628234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Granting </a:t>
            </a:r>
            <a:r>
              <a:rPr sz="2400" dirty="0"/>
              <a:t>Organization Authority File Results</a:t>
            </a:r>
          </a:p>
        </p:txBody>
      </p:sp>
      <p:sp>
        <p:nvSpPr>
          <p:cNvPr id="10" name="Shape 208"/>
          <p:cNvSpPr/>
          <p:nvPr/>
        </p:nvSpPr>
        <p:spPr>
          <a:xfrm>
            <a:off x="748823" y="4575419"/>
            <a:ext cx="644147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marL="285750" indent="-285750">
              <a:buSzPct val="100000"/>
              <a:buFont typeface="Courier New"/>
              <a:buChar char="o"/>
            </a:lvl1pPr>
          </a:lstStyle>
          <a:p>
            <a:pPr marL="0" indent="0">
              <a:buNone/>
            </a:pPr>
            <a:r>
              <a:rPr lang="en-US" b="1" u="sng" dirty="0" smtClean="0"/>
              <a:t>After:</a:t>
            </a:r>
            <a:endParaRPr b="1" u="sng" dirty="0"/>
          </a:p>
        </p:txBody>
      </p:sp>
    </p:spTree>
    <p:extLst>
      <p:ext uri="{BB962C8B-B14F-4D97-AF65-F5344CB8AC3E}">
        <p14:creationId xmlns:p14="http://schemas.microsoft.com/office/powerpoint/2010/main" val="6685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2</a:t>
            </a:fld>
            <a:endParaRPr lang="en-US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24026" y="533400"/>
            <a:ext cx="6581574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i="1" dirty="0" smtClean="0"/>
              <a:t>What does Data Conversion Laboratory (DCL) do?</a:t>
            </a:r>
            <a:endParaRPr lang="en-US" sz="2400" b="1" i="1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949867" y="5947495"/>
            <a:ext cx="7849975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ts val="2400"/>
              </a:spcBef>
            </a:pPr>
            <a:r>
              <a:rPr lang="en-US" sz="1600" b="1" dirty="0" smtClean="0"/>
              <a:t>People   </a:t>
            </a:r>
            <a:r>
              <a:rPr lang="en-US" sz="1600" b="1" dirty="0"/>
              <a:t>  </a:t>
            </a:r>
            <a:r>
              <a:rPr lang="en-US" sz="1600" b="1" dirty="0" smtClean="0"/>
              <a:t>    Technology</a:t>
            </a:r>
            <a:r>
              <a:rPr lang="en-US" sz="1600" b="1" dirty="0"/>
              <a:t>  </a:t>
            </a:r>
            <a:r>
              <a:rPr lang="en-US" sz="1600" b="1" dirty="0" smtClean="0"/>
              <a:t>       Expertise</a:t>
            </a:r>
            <a:endParaRPr lang="en-US" sz="1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4146578" y="6088340"/>
            <a:ext cx="45719" cy="7156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545517" y="6088340"/>
            <a:ext cx="45719" cy="7156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46919" y="6088340"/>
            <a:ext cx="45719" cy="7156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00332" y="1066800"/>
            <a:ext cx="6489991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92100" indent="-292100" eaLnBrk="0" hangingPunct="0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1600" dirty="0" smtClean="0"/>
              <a:t>DCL converts documents from all formats to enhanced digital formats </a:t>
            </a:r>
            <a:r>
              <a:rPr lang="en-US" sz="1600" dirty="0"/>
              <a:t>s</a:t>
            </a:r>
            <a:r>
              <a:rPr lang="en-US" sz="1600" dirty="0" smtClean="0"/>
              <a:t>uch as XML, SGML and HTML for publishing, databases, eBooks, and distribution over the web. </a:t>
            </a:r>
            <a:endParaRPr lang="en-US" sz="1600" i="1" dirty="0" smtClean="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500332" y="1960758"/>
            <a:ext cx="7720641" cy="394467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92100" indent="-292100" eaLnBrk="0" hangingPunct="0">
              <a:spcBef>
                <a:spcPts val="1400"/>
              </a:spcBef>
              <a:buFont typeface="Wingdings" panose="05000000000000000000" pitchFamily="2" charset="2"/>
              <a:buChar char="v"/>
            </a:pPr>
            <a:r>
              <a:rPr lang="en-US" sz="1600" dirty="0" smtClean="0"/>
              <a:t>Services DCL provides:</a:t>
            </a:r>
          </a:p>
          <a:p>
            <a:pPr marL="749300" lvl="1" indent="-292100" eaLnBrk="0">
              <a:spcBef>
                <a:spcPts val="14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Scan </a:t>
            </a:r>
            <a:r>
              <a:rPr lang="en-US" sz="1600" dirty="0"/>
              <a:t>and </a:t>
            </a:r>
            <a:r>
              <a:rPr lang="en-US" sz="1600" dirty="0" smtClean="0"/>
              <a:t>digitize – we capture content from images, paper, microfilm and retrieve data with unique </a:t>
            </a:r>
            <a:r>
              <a:rPr lang="en-US" sz="1600" dirty="0"/>
              <a:t>automated processes to greatly </a:t>
            </a:r>
            <a:r>
              <a:rPr lang="en-US" sz="1600" dirty="0" smtClean="0"/>
              <a:t>improve accuracy.</a:t>
            </a:r>
            <a:endParaRPr lang="en-US" sz="1600" dirty="0"/>
          </a:p>
          <a:p>
            <a:pPr marL="749300" lvl="1" indent="-292100" eaLnBrk="0" hangingPunct="0">
              <a:spcBef>
                <a:spcPts val="14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Convert – we convert data captured from any format, automatically and reliably, </a:t>
            </a:r>
            <a:r>
              <a:rPr lang="en-US" sz="1600" dirty="0"/>
              <a:t>to </a:t>
            </a:r>
            <a:r>
              <a:rPr lang="en-US" sz="1600" dirty="0" smtClean="0"/>
              <a:t>XML, HTML, EPUB, and other formats needed to support new uses.</a:t>
            </a:r>
          </a:p>
          <a:p>
            <a:pPr marL="749300" lvl="1" indent="-292100" eaLnBrk="0" hangingPunct="0">
              <a:spcBef>
                <a:spcPts val="14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Enrich –we enhance data </a:t>
            </a:r>
            <a:r>
              <a:rPr lang="en-US" sz="1600" dirty="0"/>
              <a:t>to make it more findable and usable </a:t>
            </a:r>
            <a:r>
              <a:rPr lang="en-US" sz="1600" dirty="0" smtClean="0"/>
              <a:t>making use of the latest data mining, metadata extraction, xml tagging and other enrichment techniques</a:t>
            </a:r>
          </a:p>
          <a:p>
            <a:pPr marL="749300" lvl="1" indent="-292100" eaLnBrk="0" hangingPunct="0">
              <a:spcBef>
                <a:spcPts val="14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Automate –we automate conversion processes to improve content reliability and reduce costs </a:t>
            </a:r>
          </a:p>
          <a:p>
            <a:pPr marL="749300" lvl="1" indent="-292100" eaLnBrk="0" hangingPunct="0">
              <a:spcBef>
                <a:spcPts val="14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Deliver Content– eBooks, data files, web-ready files, in the precise form you need, for whatever device your clients need.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226" y="699304"/>
            <a:ext cx="1761574" cy="158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30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20</a:t>
            </a:fld>
            <a:endParaRPr lang="en-US"/>
          </a:p>
        </p:txBody>
      </p:sp>
      <p:sp>
        <p:nvSpPr>
          <p:cNvPr id="3" name="Shape 130"/>
          <p:cNvSpPr/>
          <p:nvPr/>
        </p:nvSpPr>
        <p:spPr>
          <a:xfrm>
            <a:off x="228600" y="621976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lang="en-US" sz="2400" dirty="0" smtClean="0"/>
              <a:t>Limitations of Relying Solely on Authority Files</a:t>
            </a:r>
            <a:endParaRPr sz="2400" dirty="0"/>
          </a:p>
        </p:txBody>
      </p:sp>
      <p:sp>
        <p:nvSpPr>
          <p:cNvPr id="5" name="Shape 131"/>
          <p:cNvSpPr/>
          <p:nvPr/>
        </p:nvSpPr>
        <p:spPr>
          <a:xfrm>
            <a:off x="762000" y="1579866"/>
            <a:ext cx="7735779" cy="4093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342900" indent="-342900" defTabSz="490727">
              <a:spcAft>
                <a:spcPts val="1800"/>
              </a:spcAft>
              <a:buSzPct val="100000"/>
              <a:buFont typeface="Arial"/>
              <a:buChar char="•"/>
              <a:defRPr sz="1700"/>
            </a:pPr>
            <a:r>
              <a:rPr lang="en-US" sz="1900" dirty="0" smtClean="0"/>
              <a:t>Not complete – 12,928 listed on </a:t>
            </a:r>
            <a:r>
              <a:rPr lang="en-US" sz="1900" dirty="0"/>
              <a:t>the Open Funder </a:t>
            </a:r>
            <a:r>
              <a:rPr lang="en-US" sz="1900" dirty="0" smtClean="0"/>
              <a:t>Registry</a:t>
            </a:r>
            <a:r>
              <a:rPr lang="en-US" sz="1900" dirty="0"/>
              <a:t>, </a:t>
            </a:r>
            <a:r>
              <a:rPr lang="en-US" sz="1900" dirty="0" smtClean="0"/>
              <a:t>but there’s many funders that are not listed yet</a:t>
            </a:r>
          </a:p>
          <a:p>
            <a:pPr marL="342900" indent="-342900" defTabSz="490727">
              <a:spcAft>
                <a:spcPts val="1800"/>
              </a:spcAft>
              <a:buSzPct val="100000"/>
              <a:buFont typeface="Arial"/>
              <a:buChar char="•"/>
              <a:defRPr sz="1700"/>
            </a:pPr>
            <a:r>
              <a:rPr lang="en-US" sz="1900" dirty="0" smtClean="0"/>
              <a:t>Names </a:t>
            </a:r>
            <a:r>
              <a:rPr lang="en-US" sz="1900" dirty="0"/>
              <a:t>not </a:t>
            </a:r>
            <a:r>
              <a:rPr lang="en-US" sz="1900" dirty="0" smtClean="0"/>
              <a:t>normalized – Department of Transportation, U.S. Department of Transportation, New York State Department of Transportation, Texas Department of Transportation </a:t>
            </a:r>
          </a:p>
          <a:p>
            <a:pPr marL="342900" indent="-342900" defTabSz="490727">
              <a:spcAft>
                <a:spcPts val="1800"/>
              </a:spcAft>
              <a:buSzPct val="100000"/>
              <a:buFont typeface="Arial"/>
              <a:buChar char="•"/>
              <a:defRPr sz="1700"/>
            </a:pPr>
            <a:r>
              <a:rPr lang="en-US" sz="1900" dirty="0" smtClean="0"/>
              <a:t>Taxonomy not always clear </a:t>
            </a:r>
            <a:r>
              <a:rPr lang="en-US" sz="1900" dirty="0"/>
              <a:t>(Federal Highway </a:t>
            </a:r>
            <a:r>
              <a:rPr lang="en-US" sz="1900" dirty="0" smtClean="0"/>
              <a:t>Administration </a:t>
            </a:r>
            <a:r>
              <a:rPr lang="en-US" sz="1900" dirty="0"/>
              <a:t>was now noted under U.S. Department of Transportation</a:t>
            </a:r>
            <a:r>
              <a:rPr lang="en-US" sz="1900" dirty="0" smtClean="0"/>
              <a:t>) </a:t>
            </a:r>
          </a:p>
          <a:p>
            <a:pPr marL="342900" indent="-342900" defTabSz="490727">
              <a:spcAft>
                <a:spcPts val="1800"/>
              </a:spcAft>
              <a:buSzPct val="100000"/>
              <a:buFont typeface="Arial"/>
              <a:buChar char="•"/>
              <a:defRPr sz="1700"/>
            </a:pPr>
            <a:r>
              <a:rPr lang="en-US" sz="1900" dirty="0" smtClean="0"/>
              <a:t>Entities are </a:t>
            </a:r>
            <a:r>
              <a:rPr lang="en-US" sz="1900" dirty="0"/>
              <a:t>ambiguous (University of California – which one</a:t>
            </a:r>
            <a:r>
              <a:rPr lang="en-US" sz="1900" dirty="0" smtClean="0"/>
              <a:t>?) </a:t>
            </a:r>
          </a:p>
          <a:p>
            <a:pPr marL="342900" indent="-342900" defTabSz="490727">
              <a:spcAft>
                <a:spcPts val="1800"/>
              </a:spcAft>
              <a:buSzPct val="100000"/>
              <a:buFont typeface="Arial"/>
              <a:buChar char="•"/>
              <a:defRPr sz="1700"/>
            </a:pPr>
            <a:r>
              <a:rPr lang="en-US" sz="1900" dirty="0" smtClean="0"/>
              <a:t>Mnemonics </a:t>
            </a:r>
            <a:r>
              <a:rPr lang="en-US" sz="1900" dirty="0"/>
              <a:t>are </a:t>
            </a:r>
            <a:r>
              <a:rPr lang="en-US" sz="1900" dirty="0" smtClean="0"/>
              <a:t>ambiguous - (a </a:t>
            </a:r>
            <a:r>
              <a:rPr lang="en-US" sz="1900" dirty="0"/>
              <a:t>search for NSF in the </a:t>
            </a:r>
            <a:r>
              <a:rPr lang="en-US" sz="1900" dirty="0" err="1" smtClean="0"/>
              <a:t>FundRef</a:t>
            </a:r>
            <a:r>
              <a:rPr lang="en-US" sz="1900" dirty="0" smtClean="0"/>
              <a:t> </a:t>
            </a:r>
            <a:r>
              <a:rPr lang="en-US" sz="1900" dirty="0"/>
              <a:t>database shows 8 </a:t>
            </a:r>
            <a:r>
              <a:rPr lang="en-US" sz="1900" dirty="0" smtClean="0"/>
              <a:t>entries) 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13424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21</a:t>
            </a:fld>
            <a:endParaRPr lang="en-US"/>
          </a:p>
        </p:txBody>
      </p:sp>
      <p:sp>
        <p:nvSpPr>
          <p:cNvPr id="3" name="Shape 130"/>
          <p:cNvSpPr/>
          <p:nvPr/>
        </p:nvSpPr>
        <p:spPr>
          <a:xfrm>
            <a:off x="152400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lang="en-US" sz="2400" dirty="0" smtClean="0"/>
              <a:t>Next Level of Analysis – </a:t>
            </a:r>
            <a:r>
              <a:rPr sz="2400" dirty="0" smtClean="0"/>
              <a:t>Build</a:t>
            </a:r>
            <a:r>
              <a:rPr lang="en-US" sz="2400" dirty="0" smtClean="0"/>
              <a:t>ing an </a:t>
            </a:r>
            <a:r>
              <a:rPr sz="2400" dirty="0" smtClean="0"/>
              <a:t>ML/NLP </a:t>
            </a:r>
            <a:r>
              <a:rPr lang="en-US" sz="2400" dirty="0" smtClean="0"/>
              <a:t>Classifier</a:t>
            </a:r>
            <a:endParaRPr sz="2400" dirty="0"/>
          </a:p>
        </p:txBody>
      </p:sp>
      <p:sp>
        <p:nvSpPr>
          <p:cNvPr id="5" name="Shape 131"/>
          <p:cNvSpPr/>
          <p:nvPr/>
        </p:nvSpPr>
        <p:spPr>
          <a:xfrm>
            <a:off x="724390" y="1367248"/>
            <a:ext cx="7886210" cy="4652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342900" indent="-342900" defTabSz="490727">
              <a:spcAft>
                <a:spcPts val="1800"/>
              </a:spcAft>
              <a:buSzPct val="100000"/>
              <a:buFont typeface="Arial"/>
              <a:buChar char="•"/>
              <a:defRPr sz="1700"/>
            </a:pPr>
            <a:r>
              <a:rPr sz="1900" dirty="0" smtClean="0"/>
              <a:t>A </a:t>
            </a:r>
            <a:r>
              <a:rPr sz="1900" dirty="0"/>
              <a:t>classifier is a method to </a:t>
            </a:r>
            <a:r>
              <a:rPr lang="en-US" sz="1900" dirty="0" smtClean="0"/>
              <a:t>determine if the string “looks” like a funders name - </a:t>
            </a:r>
            <a:r>
              <a:rPr sz="1900" dirty="0" smtClean="0"/>
              <a:t>accepting </a:t>
            </a:r>
            <a:r>
              <a:rPr sz="1900" dirty="0"/>
              <a:t>or rejecting a token based on it’s similarity to known </a:t>
            </a:r>
            <a:r>
              <a:rPr sz="1900" dirty="0" smtClean="0"/>
              <a:t>tokens</a:t>
            </a:r>
            <a:r>
              <a:rPr lang="en-US" sz="1900" dirty="0" smtClean="0"/>
              <a:t> (</a:t>
            </a:r>
            <a:r>
              <a:rPr sz="1900" dirty="0" smtClean="0"/>
              <a:t>known </a:t>
            </a:r>
            <a:r>
              <a:rPr sz="1900" dirty="0"/>
              <a:t>granting </a:t>
            </a:r>
            <a:r>
              <a:rPr sz="1900" dirty="0" smtClean="0"/>
              <a:t>organizations</a:t>
            </a:r>
            <a:r>
              <a:rPr lang="en-US" sz="1900" dirty="0" smtClean="0"/>
              <a:t>)</a:t>
            </a:r>
            <a:r>
              <a:rPr sz="1900" dirty="0" smtClean="0"/>
              <a:t>.</a:t>
            </a:r>
            <a:endParaRPr lang="en-US" sz="1900" dirty="0" smtClean="0"/>
          </a:p>
          <a:p>
            <a:pPr marL="342900" indent="-342900" defTabSz="490727">
              <a:spcAft>
                <a:spcPts val="1800"/>
              </a:spcAft>
              <a:buSzPct val="100000"/>
              <a:buFont typeface="Arial"/>
              <a:buChar char="•"/>
              <a:defRPr sz="1700"/>
            </a:pPr>
            <a:r>
              <a:rPr lang="en-US" sz="1900" dirty="0" smtClean="0"/>
              <a:t>Biggest issue when you’re looking to apply Machine Learning is getting suitable training materials</a:t>
            </a:r>
          </a:p>
          <a:p>
            <a:pPr marL="342900" indent="-342900" defTabSz="490727">
              <a:spcBef>
                <a:spcPts val="500"/>
              </a:spcBef>
              <a:buSzPct val="100000"/>
              <a:buFont typeface="Arial"/>
              <a:buChar char="•"/>
              <a:defRPr sz="1700"/>
            </a:pPr>
            <a:r>
              <a:rPr lang="en-US" sz="1900" dirty="0" smtClean="0"/>
              <a:t>Approach:</a:t>
            </a:r>
            <a:endParaRPr sz="1900" dirty="0"/>
          </a:p>
          <a:p>
            <a:pPr marL="731519" lvl="2" indent="-342900" defTabSz="490727">
              <a:spcBef>
                <a:spcPts val="500"/>
              </a:spcBef>
              <a:buSzPct val="75000"/>
              <a:buFont typeface="Courier New"/>
              <a:buChar char="o"/>
              <a:defRPr sz="1700"/>
            </a:pPr>
            <a:r>
              <a:rPr sz="1700" dirty="0" smtClean="0"/>
              <a:t>Each </a:t>
            </a:r>
            <a:r>
              <a:rPr lang="en-US" sz="1700" dirty="0" smtClean="0"/>
              <a:t>“purported funder”</a:t>
            </a:r>
            <a:r>
              <a:rPr sz="1700" dirty="0" smtClean="0"/>
              <a:t> </a:t>
            </a:r>
            <a:r>
              <a:rPr sz="1700" dirty="0"/>
              <a:t>is a </a:t>
            </a:r>
            <a:r>
              <a:rPr sz="1700" dirty="0" smtClean="0"/>
              <a:t>document, </a:t>
            </a:r>
            <a:r>
              <a:rPr sz="1700" dirty="0"/>
              <a:t>each word is a token.</a:t>
            </a:r>
          </a:p>
          <a:p>
            <a:pPr marL="731519" lvl="2" indent="-342900" defTabSz="490727">
              <a:spcBef>
                <a:spcPts val="500"/>
              </a:spcBef>
              <a:buSzPct val="75000"/>
              <a:buFont typeface="Courier New"/>
              <a:buChar char="o"/>
              <a:defRPr sz="1700"/>
            </a:pPr>
            <a:r>
              <a:rPr sz="1700" dirty="0"/>
              <a:t>Stem and remove stop words </a:t>
            </a:r>
            <a:r>
              <a:rPr sz="1700" dirty="0" smtClean="0"/>
              <a:t>(</a:t>
            </a:r>
            <a:r>
              <a:rPr lang="en-US" sz="1700" dirty="0" smtClean="0"/>
              <a:t>which is </a:t>
            </a:r>
            <a:r>
              <a:rPr sz="1700" dirty="0" smtClean="0"/>
              <a:t>language </a:t>
            </a:r>
            <a:r>
              <a:rPr sz="1700" dirty="0"/>
              <a:t>dependent)</a:t>
            </a:r>
          </a:p>
          <a:p>
            <a:pPr marL="731519" lvl="2" indent="-342900" defTabSz="490727">
              <a:spcBef>
                <a:spcPts val="500"/>
              </a:spcBef>
              <a:buSzPct val="75000"/>
              <a:buFont typeface="Courier New"/>
              <a:buChar char="o"/>
              <a:defRPr sz="1700"/>
            </a:pPr>
            <a:r>
              <a:rPr sz="1700" dirty="0"/>
              <a:t>Find the frequency of each term </a:t>
            </a:r>
            <a:r>
              <a:rPr sz="1700" dirty="0" smtClean="0"/>
              <a:t>(document </a:t>
            </a:r>
            <a:r>
              <a:rPr sz="1700" dirty="0"/>
              <a:t>term frequency)</a:t>
            </a:r>
          </a:p>
          <a:p>
            <a:pPr marL="731519" lvl="2" indent="-342900" defTabSz="490727">
              <a:spcBef>
                <a:spcPts val="500"/>
              </a:spcBef>
              <a:buSzPct val="75000"/>
              <a:buFont typeface="Courier New"/>
              <a:buChar char="o"/>
              <a:defRPr sz="1700"/>
            </a:pPr>
            <a:r>
              <a:rPr lang="en-US" sz="1700" dirty="0" smtClean="0"/>
              <a:t>Limit analysis to </a:t>
            </a:r>
            <a:r>
              <a:rPr sz="1700" dirty="0" smtClean="0"/>
              <a:t>most </a:t>
            </a:r>
            <a:r>
              <a:rPr sz="1700" dirty="0"/>
              <a:t>common terms</a:t>
            </a:r>
          </a:p>
          <a:p>
            <a:pPr marL="731519" lvl="2" indent="-342900" defTabSz="490727">
              <a:spcBef>
                <a:spcPts val="500"/>
              </a:spcBef>
              <a:buSzPct val="75000"/>
              <a:buFont typeface="Courier New"/>
              <a:buChar char="o"/>
              <a:defRPr sz="1700"/>
            </a:pPr>
            <a:r>
              <a:rPr sz="1700" dirty="0"/>
              <a:t>Manually label </a:t>
            </a:r>
            <a:r>
              <a:rPr lang="en-US" sz="1700" dirty="0" smtClean="0"/>
              <a:t>training </a:t>
            </a:r>
            <a:r>
              <a:rPr sz="1700" dirty="0" smtClean="0"/>
              <a:t>subset </a:t>
            </a:r>
            <a:r>
              <a:rPr sz="1700" dirty="0"/>
              <a:t>of data as sponsor =1 or not sponsor = 0</a:t>
            </a:r>
          </a:p>
          <a:p>
            <a:pPr marL="731519" lvl="2" indent="-342900" defTabSz="490727">
              <a:spcBef>
                <a:spcPts val="500"/>
              </a:spcBef>
              <a:buSzPct val="75000"/>
              <a:buFont typeface="Courier New"/>
              <a:buChar char="o"/>
              <a:defRPr sz="1700"/>
            </a:pPr>
            <a:r>
              <a:rPr sz="1700" dirty="0"/>
              <a:t>ML classification (SVM, Decision Tree) to build classifier</a:t>
            </a:r>
          </a:p>
          <a:p>
            <a:pPr marL="731519" lvl="2" indent="-342900" defTabSz="490727">
              <a:spcBef>
                <a:spcPts val="500"/>
              </a:spcBef>
              <a:buSzPct val="75000"/>
              <a:buFont typeface="Courier New"/>
              <a:buChar char="o"/>
              <a:defRPr sz="1700"/>
            </a:pPr>
            <a:r>
              <a:rPr sz="1700" dirty="0"/>
              <a:t>Evaluate </a:t>
            </a:r>
            <a:r>
              <a:rPr sz="1700" dirty="0" smtClean="0"/>
              <a:t>results</a:t>
            </a:r>
            <a:r>
              <a:rPr lang="en-US" sz="1700" dirty="0" smtClean="0"/>
              <a:t>, </a:t>
            </a:r>
            <a:r>
              <a:rPr sz="1700" dirty="0" smtClean="0"/>
              <a:t>refine </a:t>
            </a:r>
            <a:r>
              <a:rPr sz="1700" dirty="0"/>
              <a:t>and repeat</a:t>
            </a:r>
          </a:p>
        </p:txBody>
      </p:sp>
    </p:spTree>
    <p:extLst>
      <p:ext uri="{BB962C8B-B14F-4D97-AF65-F5344CB8AC3E}">
        <p14:creationId xmlns:p14="http://schemas.microsoft.com/office/powerpoint/2010/main" val="6685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22</a:t>
            </a:fld>
            <a:endParaRPr lang="en-US"/>
          </a:p>
        </p:txBody>
      </p:sp>
      <p:sp>
        <p:nvSpPr>
          <p:cNvPr id="3" name="Shape 144"/>
          <p:cNvSpPr/>
          <p:nvPr/>
        </p:nvSpPr>
        <p:spPr>
          <a:xfrm>
            <a:off x="152400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Document </a:t>
            </a:r>
            <a:r>
              <a:rPr sz="2400" dirty="0"/>
              <a:t>Term Frequency (DTM)</a:t>
            </a:r>
          </a:p>
        </p:txBody>
      </p:sp>
      <p:sp>
        <p:nvSpPr>
          <p:cNvPr id="5" name="Shape 145"/>
          <p:cNvSpPr/>
          <p:nvPr/>
        </p:nvSpPr>
        <p:spPr>
          <a:xfrm>
            <a:off x="533400" y="1600200"/>
            <a:ext cx="8343711" cy="3970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342900" indent="-342900" defTabSz="566673">
              <a:spcAft>
                <a:spcPts val="3000"/>
              </a:spcAft>
              <a:buSzPct val="100000"/>
              <a:buFont typeface="Arial"/>
              <a:buChar char="•"/>
              <a:defRPr sz="2200"/>
            </a:pPr>
            <a:r>
              <a:rPr sz="2100" dirty="0"/>
              <a:t>Document Term Frequency: What are the frequently occurring words in a set of documents. Drop infrequent terms from the analysis. In our case a “document” is a sequence identified as a granting organization by the lexical analysis.   </a:t>
            </a:r>
          </a:p>
          <a:p>
            <a:pPr marL="342900" indent="-342900" defTabSz="566673">
              <a:spcAft>
                <a:spcPts val="4200"/>
              </a:spcAft>
              <a:buSzPct val="100000"/>
              <a:buFont typeface="Arial"/>
              <a:buChar char="•"/>
              <a:defRPr sz="2200"/>
            </a:pPr>
            <a:r>
              <a:rPr sz="2100" dirty="0"/>
              <a:t>Each of the following tokens appears at least 10 times in the corpus of all of the data ( ~4500 used in the preliminary study</a:t>
            </a:r>
            <a:r>
              <a:rPr sz="2100" dirty="0" smtClean="0"/>
              <a:t>)</a:t>
            </a:r>
            <a:endParaRPr sz="2100" dirty="0"/>
          </a:p>
          <a:p>
            <a:pPr algn="ctr" defTabSz="566673">
              <a:spcAft>
                <a:spcPts val="3000"/>
              </a:spcAft>
              <a:defRPr sz="2200" b="1" i="1">
                <a:solidFill>
                  <a:srgbClr val="5C7089"/>
                </a:solidFill>
              </a:defRPr>
            </a:pPr>
            <a:r>
              <a:rPr dirty="0">
                <a:solidFill>
                  <a:srgbClr val="7030A0"/>
                </a:solidFill>
              </a:rPr>
              <a:t>award basic clinic depart develop </a:t>
            </a:r>
            <a:r>
              <a:rPr dirty="0" err="1">
                <a:solidFill>
                  <a:srgbClr val="7030A0"/>
                </a:solidFill>
              </a:rPr>
              <a:t>educ</a:t>
            </a:r>
            <a:r>
              <a:rPr dirty="0">
                <a:solidFill>
                  <a:srgbClr val="7030A0"/>
                </a:solidFill>
              </a:rPr>
              <a:t> fellowship </a:t>
            </a:r>
            <a:r>
              <a:rPr dirty="0" err="1">
                <a:solidFill>
                  <a:srgbClr val="7030A0"/>
                </a:solidFill>
              </a:rPr>
              <a:t>foundat</a:t>
            </a:r>
            <a:r>
              <a:rPr dirty="0">
                <a:solidFill>
                  <a:srgbClr val="7030A0"/>
                </a:solidFill>
              </a:rPr>
              <a:t> health </a:t>
            </a:r>
            <a:r>
              <a:rPr dirty="0" err="1">
                <a:solidFill>
                  <a:srgbClr val="7030A0"/>
                </a:solidFill>
              </a:rPr>
              <a:t>institut</a:t>
            </a:r>
            <a:r>
              <a:rPr dirty="0">
                <a:solidFill>
                  <a:srgbClr val="7030A0"/>
                </a:solidFill>
              </a:rPr>
              <a:t> </a:t>
            </a:r>
            <a:r>
              <a:rPr dirty="0" err="1">
                <a:solidFill>
                  <a:srgbClr val="7030A0"/>
                </a:solidFill>
              </a:rPr>
              <a:t>ministri</a:t>
            </a:r>
            <a:r>
              <a:rPr dirty="0">
                <a:solidFill>
                  <a:srgbClr val="7030A0"/>
                </a:solidFill>
              </a:rPr>
              <a:t> nation </a:t>
            </a:r>
            <a:r>
              <a:rPr dirty="0" err="1">
                <a:solidFill>
                  <a:srgbClr val="7030A0"/>
                </a:solidFill>
              </a:rPr>
              <a:t>natur</a:t>
            </a:r>
            <a:r>
              <a:rPr dirty="0">
                <a:solidFill>
                  <a:srgbClr val="7030A0"/>
                </a:solidFill>
              </a:rPr>
              <a:t> </a:t>
            </a:r>
            <a:r>
              <a:rPr dirty="0" err="1">
                <a:solidFill>
                  <a:srgbClr val="7030A0"/>
                </a:solidFill>
              </a:rPr>
              <a:t>offic</a:t>
            </a:r>
            <a:r>
              <a:rPr dirty="0">
                <a:solidFill>
                  <a:srgbClr val="7030A0"/>
                </a:solidFill>
              </a:rPr>
              <a:t> program project research </a:t>
            </a:r>
            <a:r>
              <a:rPr dirty="0" err="1">
                <a:solidFill>
                  <a:srgbClr val="7030A0"/>
                </a:solidFill>
              </a:rPr>
              <a:t>scienc</a:t>
            </a:r>
            <a:r>
              <a:rPr dirty="0">
                <a:solidFill>
                  <a:srgbClr val="7030A0"/>
                </a:solidFill>
              </a:rPr>
              <a:t> state </a:t>
            </a:r>
            <a:r>
              <a:rPr dirty="0" err="1">
                <a:solidFill>
                  <a:srgbClr val="7030A0"/>
                </a:solidFill>
              </a:rPr>
              <a:t>technolog</a:t>
            </a:r>
            <a:r>
              <a:rPr dirty="0">
                <a:solidFill>
                  <a:srgbClr val="7030A0"/>
                </a:solidFill>
              </a:rPr>
              <a:t> </a:t>
            </a:r>
            <a:r>
              <a:rPr dirty="0" err="1">
                <a:solidFill>
                  <a:srgbClr val="7030A0"/>
                </a:solidFill>
              </a:rPr>
              <a:t>univers</a:t>
            </a:r>
            <a:endParaRPr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5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23</a:t>
            </a:fld>
            <a:endParaRPr lang="en-US"/>
          </a:p>
        </p:txBody>
      </p:sp>
      <p:sp>
        <p:nvSpPr>
          <p:cNvPr id="3" name="Shape 139"/>
          <p:cNvSpPr/>
          <p:nvPr/>
        </p:nvSpPr>
        <p:spPr>
          <a:xfrm>
            <a:off x="110066" y="4572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Label </a:t>
            </a:r>
            <a:r>
              <a:rPr sz="2400" dirty="0"/>
              <a:t>Granting Organizations to Train Classifier</a:t>
            </a:r>
          </a:p>
        </p:txBody>
      </p:sp>
      <p:graphicFrame>
        <p:nvGraphicFramePr>
          <p:cNvPr id="5" name="Table 140"/>
          <p:cNvGraphicFramePr/>
          <p:nvPr>
            <p:extLst>
              <p:ext uri="{D42A27DB-BD31-4B8C-83A1-F6EECF244321}">
                <p14:modId xmlns:p14="http://schemas.microsoft.com/office/powerpoint/2010/main" val="791045629"/>
              </p:ext>
            </p:extLst>
          </p:nvPr>
        </p:nvGraphicFramePr>
        <p:xfrm>
          <a:off x="587359" y="1053216"/>
          <a:ext cx="4441840" cy="5195184"/>
        </p:xfrm>
        <a:graphic>
          <a:graphicData uri="http://schemas.openxmlformats.org/drawingml/2006/table">
            <a:tbl>
              <a:tblPr/>
              <a:tblGrid>
                <a:gridCol w="3400063"/>
                <a:gridCol w="1041777"/>
              </a:tblGrid>
              <a:tr h="276368">
                <a:tc>
                  <a:txBody>
                    <a:bodyPr/>
                    <a:lstStyle/>
                    <a:p>
                      <a:r>
                        <a:rPr sz="14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Campbell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283046">
                <a:tc>
                  <a:txBody>
                    <a:bodyPr/>
                    <a:lstStyle/>
                    <a:p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National Research Foundation of Korea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289724">
                <a:tc>
                  <a:txBody>
                    <a:bodyPr/>
                    <a:lstStyle/>
                    <a:p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Programme I3SNS INT11/323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296402">
                <a:tc>
                  <a:txBody>
                    <a:bodyPr/>
                    <a:lstStyle/>
                    <a:p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Department of Pathology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303080">
                <a:tc>
                  <a:txBody>
                    <a:bodyPr/>
                    <a:lstStyle/>
                    <a:p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Therapy Alliance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sz="14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309758">
                <a:tc>
                  <a:txBody>
                    <a:bodyPr/>
                    <a:lstStyle/>
                    <a:p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MK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316436">
                <a:tc>
                  <a:txBody>
                    <a:bodyPr/>
                    <a:lstStyle/>
                    <a:p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Nottingham University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323114">
                <a:tc>
                  <a:txBody>
                    <a:bodyPr/>
                    <a:lstStyle/>
                    <a:p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Veterans Health Administration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329792">
                <a:tc>
                  <a:txBody>
                    <a:bodyPr/>
                    <a:lstStyle/>
                    <a:p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Glaxo Smith Kline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281670">
                <a:tc>
                  <a:txBody>
                    <a:bodyPr/>
                    <a:lstStyle/>
                    <a:p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Department of Energy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lang="en-US" sz="140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400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343148">
                <a:tc>
                  <a:txBody>
                    <a:bodyPr/>
                    <a:lstStyle/>
                    <a:p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Defense Threat Reduction Agency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lang="en-US" sz="140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400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Norwegian Armed Forces Medical Services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sz="14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24061" marR="24061" marT="24061" marB="24061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Shape 141"/>
          <p:cNvSpPr/>
          <p:nvPr/>
        </p:nvSpPr>
        <p:spPr>
          <a:xfrm>
            <a:off x="5308977" y="1686561"/>
            <a:ext cx="3254612" cy="3952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342900" indent="-342900" defTabSz="490727">
              <a:spcBef>
                <a:spcPts val="400"/>
              </a:spcBef>
              <a:buSzPct val="100000"/>
              <a:buFont typeface="Arial"/>
              <a:buChar char="•"/>
            </a:pPr>
            <a:r>
              <a:rPr dirty="0"/>
              <a:t>A random sample of the data is selected and then manually graded as either being a sponsor (1) or set to 0.  This  set is called the training set.</a:t>
            </a:r>
          </a:p>
          <a:p>
            <a:pPr marL="342900" indent="-342900" defTabSz="490727">
              <a:spcBef>
                <a:spcPts val="600"/>
              </a:spcBef>
              <a:buSzPct val="100000"/>
              <a:buFont typeface="Arial"/>
              <a:buChar char="•"/>
            </a:pPr>
            <a:endParaRPr dirty="0"/>
          </a:p>
          <a:p>
            <a:pPr marL="342900" indent="-342900" defTabSz="490727">
              <a:spcBef>
                <a:spcPts val="400"/>
              </a:spcBef>
              <a:buSzPct val="100000"/>
              <a:buFont typeface="Arial"/>
              <a:buChar char="•"/>
            </a:pPr>
            <a:r>
              <a:rPr dirty="0"/>
              <a:t>Words like “mentoring”,  “award” , “foundation” and “research” are potential  keywords for granting organizations. (tokens that when present determine membership) </a:t>
            </a:r>
          </a:p>
        </p:txBody>
      </p:sp>
    </p:spTree>
    <p:extLst>
      <p:ext uri="{BB962C8B-B14F-4D97-AF65-F5344CB8AC3E}">
        <p14:creationId xmlns:p14="http://schemas.microsoft.com/office/powerpoint/2010/main" val="6685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24</a:t>
            </a:fld>
            <a:endParaRPr lang="en-US"/>
          </a:p>
        </p:txBody>
      </p:sp>
      <p:sp>
        <p:nvSpPr>
          <p:cNvPr id="3" name="Shape 148"/>
          <p:cNvSpPr/>
          <p:nvPr/>
        </p:nvSpPr>
        <p:spPr>
          <a:xfrm>
            <a:off x="228600" y="589414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Analysis </a:t>
            </a:r>
            <a:r>
              <a:rPr sz="2400" dirty="0"/>
              <a:t>Using a Space Vector Machine(SVM)</a:t>
            </a:r>
          </a:p>
        </p:txBody>
      </p:sp>
      <p:sp>
        <p:nvSpPr>
          <p:cNvPr id="5" name="Shape 149"/>
          <p:cNvSpPr/>
          <p:nvPr/>
        </p:nvSpPr>
        <p:spPr>
          <a:xfrm>
            <a:off x="609599" y="1828800"/>
            <a:ext cx="8089901" cy="4093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spcBef>
                <a:spcPts val="500"/>
              </a:spcBef>
              <a:buSzPct val="100000"/>
              <a:defRPr sz="2200"/>
            </a:pPr>
            <a:r>
              <a:rPr dirty="0"/>
              <a:t>Space Vector Machine is a </a:t>
            </a:r>
            <a:r>
              <a:rPr u="sng" dirty="0"/>
              <a:t>statistical</a:t>
            </a:r>
            <a:r>
              <a:rPr dirty="0"/>
              <a:t> method to separate or classify two (or more) distinct groups of data based on n-dimensions</a:t>
            </a:r>
            <a:r>
              <a:rPr dirty="0" smtClean="0"/>
              <a:t>.</a:t>
            </a:r>
            <a:endParaRPr lang="en-US" dirty="0" smtClean="0"/>
          </a:p>
          <a:p>
            <a:pPr algn="ctr">
              <a:spcBef>
                <a:spcPts val="500"/>
              </a:spcBef>
              <a:buSzPct val="100000"/>
              <a:defRPr sz="2200"/>
            </a:pPr>
            <a:endParaRPr dirty="0"/>
          </a:p>
          <a:p>
            <a:pPr algn="r">
              <a:spcBef>
                <a:spcPts val="700"/>
              </a:spcBef>
              <a:defRPr sz="2200"/>
            </a:pPr>
            <a:endParaRPr dirty="0"/>
          </a:p>
          <a:p>
            <a:pPr algn="r">
              <a:spcBef>
                <a:spcPts val="700"/>
              </a:spcBef>
              <a:defRPr sz="2200"/>
            </a:pPr>
            <a:endParaRPr dirty="0"/>
          </a:p>
          <a:p>
            <a:pPr algn="r">
              <a:spcBef>
                <a:spcPts val="500"/>
              </a:spcBef>
              <a:defRPr sz="2200"/>
            </a:pPr>
            <a:r>
              <a:rPr dirty="0"/>
              <a:t>Each dimension is one </a:t>
            </a:r>
          </a:p>
          <a:p>
            <a:pPr algn="r">
              <a:spcBef>
                <a:spcPts val="500"/>
              </a:spcBef>
              <a:defRPr sz="2200"/>
            </a:pPr>
            <a:r>
              <a:rPr dirty="0"/>
              <a:t>of the frequent words</a:t>
            </a:r>
          </a:p>
          <a:p>
            <a:pPr algn="r">
              <a:spcBef>
                <a:spcPts val="500"/>
              </a:spcBef>
              <a:defRPr sz="2200"/>
            </a:pPr>
            <a:r>
              <a:rPr dirty="0"/>
              <a:t>found within the DTM </a:t>
            </a:r>
          </a:p>
          <a:p>
            <a:pPr marL="342900" indent="-342900">
              <a:spcBef>
                <a:spcPts val="700"/>
              </a:spcBef>
              <a:buSzPct val="100000"/>
              <a:buFont typeface="Arial"/>
              <a:buChar char="•"/>
              <a:defRPr sz="2200"/>
            </a:pPr>
            <a:endParaRPr dirty="0"/>
          </a:p>
          <a:p>
            <a:pPr>
              <a:spcBef>
                <a:spcPts val="700"/>
              </a:spcBef>
              <a:defRPr sz="2200"/>
            </a:pPr>
            <a:r>
              <a:rPr dirty="0"/>
              <a:t>                             </a:t>
            </a:r>
          </a:p>
        </p:txBody>
      </p:sp>
      <p:pic>
        <p:nvPicPr>
          <p:cNvPr id="6" name="image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1107" y="3352800"/>
            <a:ext cx="4879132" cy="220542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685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25</a:t>
            </a:fld>
            <a:endParaRPr lang="en-US"/>
          </a:p>
        </p:txBody>
      </p:sp>
      <p:sp>
        <p:nvSpPr>
          <p:cNvPr id="3" name="Shape 153"/>
          <p:cNvSpPr/>
          <p:nvPr/>
        </p:nvSpPr>
        <p:spPr>
          <a:xfrm>
            <a:off x="152400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Statistical </a:t>
            </a:r>
            <a:r>
              <a:rPr sz="2400" dirty="0"/>
              <a:t>Methods – Not </a:t>
            </a:r>
            <a:r>
              <a:rPr sz="2400" dirty="0" smtClean="0"/>
              <a:t>P</a:t>
            </a:r>
            <a:r>
              <a:rPr lang="en-US" sz="2400" dirty="0" smtClean="0"/>
              <a:t>erfect</a:t>
            </a:r>
            <a:r>
              <a:rPr sz="2400" dirty="0" smtClean="0"/>
              <a:t>, </a:t>
            </a:r>
            <a:r>
              <a:rPr sz="2400" dirty="0"/>
              <a:t>but Testable and Repeatable</a:t>
            </a:r>
          </a:p>
        </p:txBody>
      </p:sp>
      <p:sp>
        <p:nvSpPr>
          <p:cNvPr id="5" name="Shape 154"/>
          <p:cNvSpPr/>
          <p:nvPr/>
        </p:nvSpPr>
        <p:spPr>
          <a:xfrm>
            <a:off x="840475" y="1351214"/>
            <a:ext cx="7617725" cy="4524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defTabSz="233679">
              <a:defRPr sz="1600"/>
            </a:pPr>
            <a:r>
              <a:t>           Accuracy : 0.8348          </a:t>
            </a:r>
          </a:p>
          <a:p>
            <a:pPr defTabSz="233679">
              <a:defRPr sz="1600"/>
            </a:pPr>
            <a:r>
              <a:t>                 95% CI : (0.7969, 0.8683)</a:t>
            </a:r>
          </a:p>
          <a:p>
            <a:pPr defTabSz="233679">
              <a:defRPr sz="1600"/>
            </a:pPr>
            <a:r>
              <a:t>    No Information Rate : 0.6516          </a:t>
            </a:r>
          </a:p>
          <a:p>
            <a:pPr defTabSz="233679">
              <a:defRPr sz="1600"/>
            </a:pPr>
            <a:r>
              <a:t>    P-Value [Acc &gt; NIR] : &lt; 2.2e-16       </a:t>
            </a:r>
          </a:p>
          <a:p>
            <a:pPr defTabSz="233679">
              <a:defRPr sz="1600"/>
            </a:pPr>
            <a:r>
              <a:t>                                          </a:t>
            </a:r>
          </a:p>
          <a:p>
            <a:pPr defTabSz="233679">
              <a:defRPr sz="1600"/>
            </a:pPr>
            <a:r>
              <a:t>                  Kappa : 0.6604          </a:t>
            </a:r>
          </a:p>
          <a:p>
            <a:pPr defTabSz="233679">
              <a:defRPr sz="1600"/>
            </a:pPr>
            <a:r>
              <a:t> Mcnemar's Test P-Value : 7.289e-08       </a:t>
            </a:r>
          </a:p>
          <a:p>
            <a:pPr defTabSz="233679">
              <a:defRPr sz="1600"/>
            </a:pPr>
            <a:r>
              <a:t>                                          </a:t>
            </a:r>
          </a:p>
          <a:p>
            <a:pPr defTabSz="233679">
              <a:defRPr sz="1600"/>
            </a:pPr>
            <a:r>
              <a:t>            Sensitivity : 0.7917          </a:t>
            </a:r>
          </a:p>
          <a:p>
            <a:pPr defTabSz="233679">
              <a:defRPr sz="1600"/>
            </a:pPr>
            <a:r>
              <a:t>            Specificity : 0.9156          </a:t>
            </a:r>
          </a:p>
          <a:p>
            <a:pPr defTabSz="233679">
              <a:defRPr sz="1600"/>
            </a:pPr>
            <a:r>
              <a:t>         Pos Pred Value : 0.9461          </a:t>
            </a:r>
          </a:p>
          <a:p>
            <a:pPr defTabSz="233679">
              <a:defRPr sz="1600"/>
            </a:pPr>
            <a:r>
              <a:t>         Neg Pred Value : 0.7015          </a:t>
            </a:r>
          </a:p>
          <a:p>
            <a:pPr defTabSz="233679">
              <a:defRPr sz="1600"/>
            </a:pPr>
            <a:r>
              <a:t>             Prevalence : 0.6516          </a:t>
            </a:r>
          </a:p>
          <a:p>
            <a:pPr defTabSz="233679">
              <a:defRPr sz="1600"/>
            </a:pPr>
            <a:r>
              <a:t>         Detection Rate : 0.5158          </a:t>
            </a:r>
          </a:p>
          <a:p>
            <a:pPr defTabSz="233679">
              <a:defRPr sz="1600"/>
            </a:pPr>
            <a:r>
              <a:t>   Detection Prevalence : 0.5452          </a:t>
            </a:r>
          </a:p>
          <a:p>
            <a:pPr defTabSz="233679">
              <a:defRPr sz="1600"/>
            </a:pPr>
            <a:r>
              <a:t>      Balanced Accuracy : 0.8536          </a:t>
            </a:r>
          </a:p>
          <a:p>
            <a:pPr defTabSz="233679">
              <a:defRPr sz="1600"/>
            </a:pPr>
            <a:r>
              <a:t>                                          </a:t>
            </a:r>
          </a:p>
          <a:p>
            <a:pPr defTabSz="233679">
              <a:defRPr sz="1600"/>
            </a:pPr>
            <a:r>
              <a:t>       'Positive' Class : 0            </a:t>
            </a:r>
          </a:p>
        </p:txBody>
      </p:sp>
      <p:sp>
        <p:nvSpPr>
          <p:cNvPr id="6" name="Shape 155"/>
          <p:cNvSpPr/>
          <p:nvPr/>
        </p:nvSpPr>
        <p:spPr>
          <a:xfrm>
            <a:off x="5292959" y="1776240"/>
            <a:ext cx="2606795" cy="394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latin typeface="Monaco"/>
                <a:ea typeface="Monaco"/>
                <a:cs typeface="Monaco"/>
                <a:sym typeface="Monaco"/>
              </a:defRPr>
            </a:pPr>
            <a:r>
              <a:rPr dirty="0"/>
              <a:t>   y</a:t>
            </a:r>
            <a:endParaRPr sz="3200" dirty="0"/>
          </a:p>
          <a:p>
            <a:pPr>
              <a:defRPr sz="2400">
                <a:latin typeface="Monaco"/>
                <a:ea typeface="Monaco"/>
                <a:cs typeface="Monaco"/>
                <a:sym typeface="Monaco"/>
              </a:defRPr>
            </a:pPr>
            <a:r>
              <a:rPr dirty="0"/>
              <a:t>x     0   1</a:t>
            </a:r>
            <a:endParaRPr sz="3500" dirty="0"/>
          </a:p>
          <a:p>
            <a:pPr>
              <a:defRPr sz="2400">
                <a:latin typeface="Monaco"/>
                <a:ea typeface="Monaco"/>
                <a:cs typeface="Monaco"/>
                <a:sym typeface="Monaco"/>
              </a:defRPr>
            </a:pPr>
            <a:r>
              <a:rPr dirty="0"/>
              <a:t>  0 228  13</a:t>
            </a:r>
            <a:endParaRPr sz="3500" dirty="0"/>
          </a:p>
          <a:p>
            <a:pPr>
              <a:defRPr sz="2400">
                <a:latin typeface="Monaco"/>
                <a:ea typeface="Monaco"/>
                <a:cs typeface="Monaco"/>
                <a:sym typeface="Monaco"/>
              </a:defRPr>
            </a:pPr>
            <a:r>
              <a:rPr dirty="0"/>
              <a:t>  1  60 141</a:t>
            </a:r>
            <a:endParaRPr sz="3500" dirty="0"/>
          </a:p>
          <a:p>
            <a:pPr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rPr dirty="0"/>
              <a:t>   </a:t>
            </a:r>
            <a:endParaRPr sz="3500" dirty="0"/>
          </a:p>
          <a:p>
            <a:pPr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rPr dirty="0"/>
              <a:t>Positive class : “0”</a:t>
            </a:r>
            <a:endParaRPr sz="3500" dirty="0"/>
          </a:p>
          <a:p>
            <a:pPr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rPr dirty="0"/>
              <a:t>TP = 228</a:t>
            </a:r>
            <a:endParaRPr sz="3500" dirty="0"/>
          </a:p>
          <a:p>
            <a:pPr>
              <a:defRPr sz="2400">
                <a:latin typeface="Palatino"/>
                <a:ea typeface="Palatino"/>
                <a:cs typeface="Palatino"/>
                <a:sym typeface="Palatino"/>
              </a:defRPr>
            </a:pPr>
            <a:r>
              <a:rPr dirty="0"/>
              <a:t>TN = 141</a:t>
            </a:r>
            <a:endParaRPr sz="3500" dirty="0"/>
          </a:p>
          <a:p>
            <a:pPr>
              <a:defRPr sz="3500">
                <a:latin typeface="Palatino"/>
                <a:ea typeface="Palatino"/>
                <a:cs typeface="Palatino"/>
                <a:sym typeface="Palatino"/>
              </a:defRPr>
            </a:pPr>
            <a:r>
              <a:rPr dirty="0"/>
              <a:t>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6685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26</a:t>
            </a:fld>
            <a:endParaRPr lang="en-US"/>
          </a:p>
        </p:txBody>
      </p:sp>
      <p:sp>
        <p:nvSpPr>
          <p:cNvPr id="3" name="Shape 167"/>
          <p:cNvSpPr/>
          <p:nvPr/>
        </p:nvSpPr>
        <p:spPr>
          <a:xfrm>
            <a:off x="186266" y="528939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lang="en-US" sz="2400" dirty="0" smtClean="0"/>
              <a:t>Precision and Recall</a:t>
            </a:r>
            <a:endParaRPr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008322" y="1752600"/>
            <a:ext cx="7238999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When a </a:t>
            </a:r>
            <a:r>
              <a:rPr lang="en-US" sz="2000" dirty="0">
                <a:hlinkClick r:id="rId2" tooltip="Search engine (computing)"/>
              </a:rPr>
              <a:t>search engine</a:t>
            </a:r>
            <a:r>
              <a:rPr lang="en-US" sz="2000" dirty="0"/>
              <a:t> returns 30 pages only 20 of which were relevant while failing to return 40 additional relevant </a:t>
            </a:r>
            <a:r>
              <a:rPr lang="en-US" sz="2000" dirty="0" smtClean="0"/>
              <a:t>pages</a:t>
            </a:r>
          </a:p>
          <a:p>
            <a:pPr marL="742950" lvl="1" indent="-285750">
              <a:spcAft>
                <a:spcPts val="1800"/>
              </a:spcAft>
              <a:buSzPct val="75000"/>
              <a:buFont typeface="Courier New" panose="02070309020205020404" pitchFamily="49" charset="0"/>
              <a:buChar char="o"/>
            </a:pPr>
            <a:r>
              <a:rPr lang="en-US" sz="2000" dirty="0"/>
              <a:t>precision is 20/30 = 2/3</a:t>
            </a:r>
          </a:p>
          <a:p>
            <a:pPr marL="742950" lvl="1" indent="-285750">
              <a:spcAft>
                <a:spcPts val="1800"/>
              </a:spcAft>
              <a:buSzPct val="75000"/>
              <a:buFont typeface="Courier New" panose="02070309020205020404" pitchFamily="49" charset="0"/>
              <a:buChar char="o"/>
            </a:pPr>
            <a:r>
              <a:rPr lang="en-US" sz="2000" dirty="0"/>
              <a:t>recall is 20/60 = 1/3</a:t>
            </a:r>
            <a:endParaRPr lang="en-US" sz="2000" dirty="0" smtClean="0"/>
          </a:p>
          <a:p>
            <a:pPr marL="285750" lvl="2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So, in this case, precision is "how useful the search results are", and recall is "how complete the results are</a:t>
            </a:r>
            <a:r>
              <a:rPr lang="en-US" sz="2000" dirty="0" smtClean="0"/>
              <a:t>" </a:t>
            </a:r>
            <a:r>
              <a:rPr lang="en-US" sz="2000" dirty="0"/>
              <a:t>(definition from Wikipedia</a:t>
            </a:r>
            <a:r>
              <a:rPr lang="en-US" sz="2000" dirty="0" smtClean="0"/>
              <a:t>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685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27</a:t>
            </a:fld>
            <a:endParaRPr lang="en-US"/>
          </a:p>
        </p:txBody>
      </p:sp>
      <p:sp>
        <p:nvSpPr>
          <p:cNvPr id="3" name="Shape 158"/>
          <p:cNvSpPr/>
          <p:nvPr/>
        </p:nvSpPr>
        <p:spPr>
          <a:xfrm>
            <a:off x="228600" y="605139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lang="en-US" sz="2400" dirty="0" smtClean="0"/>
              <a:t>F1 Score </a:t>
            </a:r>
            <a:r>
              <a:rPr lang="en-US" sz="2400" dirty="0"/>
              <a:t> is a C</a:t>
            </a:r>
            <a:r>
              <a:rPr lang="en-US" sz="2400" dirty="0" smtClean="0"/>
              <a:t>ommon </a:t>
            </a:r>
            <a:r>
              <a:rPr lang="en-US" sz="2400" dirty="0"/>
              <a:t>M</a:t>
            </a:r>
            <a:r>
              <a:rPr lang="en-US" sz="2400" dirty="0" smtClean="0"/>
              <a:t>easure </a:t>
            </a:r>
            <a:r>
              <a:rPr lang="en-US" sz="2400" dirty="0"/>
              <a:t>of a </a:t>
            </a:r>
            <a:r>
              <a:rPr lang="en-US" sz="2400" dirty="0" smtClean="0"/>
              <a:t>Test's Accuracy</a:t>
            </a:r>
            <a:endParaRPr sz="2400" dirty="0"/>
          </a:p>
        </p:txBody>
      </p:sp>
      <p:sp>
        <p:nvSpPr>
          <p:cNvPr id="5" name="Shape 160"/>
          <p:cNvSpPr/>
          <p:nvPr/>
        </p:nvSpPr>
        <p:spPr>
          <a:xfrm>
            <a:off x="1295400" y="1864641"/>
            <a:ext cx="6629400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spcBef>
                <a:spcPts val="500"/>
              </a:spcBef>
              <a:buSzPct val="100000"/>
              <a:defRPr sz="2400"/>
            </a:pPr>
            <a:r>
              <a:rPr b="1" dirty="0"/>
              <a:t>F1</a:t>
            </a:r>
            <a:r>
              <a:rPr dirty="0"/>
              <a:t> - harmonic mean of precision and </a:t>
            </a:r>
            <a:r>
              <a:rPr lang="en-US" dirty="0" smtClean="0"/>
              <a:t>recall</a:t>
            </a:r>
            <a:endParaRPr sz="3200" dirty="0"/>
          </a:p>
        </p:txBody>
      </p:sp>
      <p:pic>
        <p:nvPicPr>
          <p:cNvPr id="6" name="image1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3734" y="3505200"/>
            <a:ext cx="3541148" cy="74721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1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20429" y="3505200"/>
            <a:ext cx="3168749" cy="684707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163"/>
          <p:cNvSpPr/>
          <p:nvPr/>
        </p:nvSpPr>
        <p:spPr>
          <a:xfrm>
            <a:off x="4876800" y="4954321"/>
            <a:ext cx="238851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 b="1"/>
            </a:pPr>
            <a:r>
              <a:rPr dirty="0"/>
              <a:t>2 x 228</a:t>
            </a:r>
            <a:endParaRPr u="sng" dirty="0"/>
          </a:p>
          <a:p>
            <a:pPr>
              <a:defRPr sz="2000" b="1"/>
            </a:pPr>
            <a:r>
              <a:rPr dirty="0"/>
              <a:t>(2 x 228) + 13 + 60</a:t>
            </a:r>
          </a:p>
        </p:txBody>
      </p:sp>
      <p:sp>
        <p:nvSpPr>
          <p:cNvPr id="9" name="Shape 164"/>
          <p:cNvSpPr/>
          <p:nvPr/>
        </p:nvSpPr>
        <p:spPr>
          <a:xfrm>
            <a:off x="3720064" y="5076674"/>
            <a:ext cx="879402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/>
            </a:lvl1pPr>
          </a:lstStyle>
          <a:p>
            <a:r>
              <a:rPr dirty="0"/>
              <a:t>0.86 =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47062" y="2221468"/>
            <a:ext cx="3926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en.wikipedia.org/wiki/F1_score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5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28</a:t>
            </a:fld>
            <a:endParaRPr lang="en-US"/>
          </a:p>
        </p:txBody>
      </p:sp>
      <p:sp>
        <p:nvSpPr>
          <p:cNvPr id="3" name="Shape 210"/>
          <p:cNvSpPr/>
          <p:nvPr/>
        </p:nvSpPr>
        <p:spPr>
          <a:xfrm>
            <a:off x="152400" y="607369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lang="en-US" sz="2400" dirty="0" smtClean="0"/>
              <a:t>Next Steps</a:t>
            </a:r>
            <a:endParaRPr sz="2400" dirty="0"/>
          </a:p>
        </p:txBody>
      </p:sp>
      <p:sp>
        <p:nvSpPr>
          <p:cNvPr id="5" name="Rectangle 4"/>
          <p:cNvSpPr/>
          <p:nvPr/>
        </p:nvSpPr>
        <p:spPr>
          <a:xfrm>
            <a:off x="609600" y="1295400"/>
            <a:ext cx="807720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900" dirty="0" smtClean="0"/>
              <a:t>By </a:t>
            </a:r>
            <a:r>
              <a:rPr lang="en-US" sz="1900" dirty="0"/>
              <a:t>using the result of our analysis, along with the Funder Registry, we have gotten results </a:t>
            </a:r>
            <a:r>
              <a:rPr lang="en-US" sz="1900" dirty="0" smtClean="0"/>
              <a:t>into </a:t>
            </a:r>
            <a:r>
              <a:rPr lang="en-US" sz="1900" dirty="0"/>
              <a:t>the </a:t>
            </a:r>
            <a:r>
              <a:rPr lang="en-US" sz="1900" dirty="0" smtClean="0"/>
              <a:t>90</a:t>
            </a:r>
            <a:r>
              <a:rPr lang="en-US" sz="1900" dirty="0"/>
              <a:t>%’s, and anticipate being able to improve on that. </a:t>
            </a:r>
            <a:r>
              <a:rPr lang="en-US" sz="1900" dirty="0" smtClean="0"/>
              <a:t>Our </a:t>
            </a:r>
            <a:r>
              <a:rPr lang="en-US" sz="1900" dirty="0"/>
              <a:t>goal is to increase </a:t>
            </a:r>
            <a:r>
              <a:rPr lang="en-US" sz="1900" dirty="0" smtClean="0"/>
              <a:t>automated </a:t>
            </a:r>
            <a:r>
              <a:rPr lang="en-US" sz="1900" dirty="0"/>
              <a:t>yield further, and with better precision, while reducing false positives. </a:t>
            </a:r>
            <a:endParaRPr lang="en-US" sz="1900" dirty="0" smtClean="0"/>
          </a:p>
          <a:p>
            <a:pPr marL="742950" lvl="4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900" dirty="0" smtClean="0"/>
              <a:t>More precise </a:t>
            </a:r>
            <a:r>
              <a:rPr lang="en-US" sz="1900" dirty="0"/>
              <a:t>calibration with larger test </a:t>
            </a:r>
            <a:r>
              <a:rPr lang="en-US" sz="1900" dirty="0" smtClean="0"/>
              <a:t>sets</a:t>
            </a:r>
          </a:p>
          <a:p>
            <a:pPr marL="742950" lvl="4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900" dirty="0" smtClean="0"/>
              <a:t>Improvements </a:t>
            </a:r>
            <a:r>
              <a:rPr lang="en-US" sz="1900" dirty="0"/>
              <a:t>in machine learning and in our parsing </a:t>
            </a:r>
            <a:r>
              <a:rPr lang="en-US" sz="1900" dirty="0" smtClean="0"/>
              <a:t>algorithms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900" dirty="0" smtClean="0"/>
              <a:t>Improvement to the taxonomy. </a:t>
            </a:r>
            <a:r>
              <a:rPr lang="en-US" sz="1900" dirty="0"/>
              <a:t>The Funder Registry maintained by </a:t>
            </a:r>
            <a:r>
              <a:rPr lang="en-US" sz="1900" dirty="0" err="1"/>
              <a:t>Crossref</a:t>
            </a:r>
            <a:r>
              <a:rPr lang="en-US" sz="1900" dirty="0"/>
              <a:t> (formerly known as </a:t>
            </a:r>
            <a:r>
              <a:rPr lang="en-US" sz="1900" dirty="0" err="1"/>
              <a:t>FundRef</a:t>
            </a:r>
            <a:r>
              <a:rPr lang="en-US" sz="1900" dirty="0"/>
              <a:t>) is </a:t>
            </a:r>
            <a:r>
              <a:rPr lang="en-US" sz="1900" dirty="0" smtClean="0"/>
              <a:t>the </a:t>
            </a:r>
            <a:r>
              <a:rPr lang="en-US" sz="1900" dirty="0"/>
              <a:t>most authoritative, but still not complete, and there ambiguities among the entries. </a:t>
            </a:r>
            <a:r>
              <a:rPr lang="en-US" sz="1900" dirty="0" smtClean="0"/>
              <a:t>We look to build on that with information we collect.</a:t>
            </a:r>
            <a:endParaRPr lang="en-US" sz="1900" dirty="0"/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900" dirty="0" smtClean="0"/>
              <a:t>Additional work to disambiguate entries, and in particular mnemonics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900" dirty="0" smtClean="0"/>
              <a:t>Additional work to identify </a:t>
            </a:r>
            <a:r>
              <a:rPr lang="en-US" sz="1900" dirty="0"/>
              <a:t>grant recipients, who are </a:t>
            </a:r>
            <a:r>
              <a:rPr lang="en-US" sz="1900" dirty="0" smtClean="0"/>
              <a:t>often </a:t>
            </a:r>
            <a:r>
              <a:rPr lang="en-US" sz="1900" dirty="0"/>
              <a:t>not fully identified in funding acknowledgment</a:t>
            </a:r>
            <a:r>
              <a:rPr lang="en-US" sz="1900" dirty="0" smtClean="0"/>
              <a:t>.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6685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29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16657" y="3733800"/>
            <a:ext cx="318144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Lato Light" pitchFamily="34" charset="0"/>
              </a:rPr>
              <a:t>Mark Gross, CEO</a:t>
            </a:r>
          </a:p>
          <a:p>
            <a:pPr algn="ctr"/>
            <a:r>
              <a:rPr lang="en-US" sz="1600" dirty="0" smtClean="0">
                <a:latin typeface="Lato Light" pitchFamily="34" charset="0"/>
                <a:hlinkClick r:id="rId2"/>
              </a:rPr>
              <a:t>mgross@dclab.com</a:t>
            </a:r>
            <a:endParaRPr lang="en-US" sz="1600" dirty="0" smtClean="0">
              <a:latin typeface="Lato Light" pitchFamily="34" charset="0"/>
            </a:endParaRPr>
          </a:p>
          <a:p>
            <a:pPr algn="ctr"/>
            <a:r>
              <a:rPr lang="en-US" sz="1600" dirty="0" smtClean="0">
                <a:latin typeface="Lato Light" pitchFamily="34" charset="0"/>
              </a:rPr>
              <a:t>718-307-5710</a:t>
            </a:r>
          </a:p>
          <a:p>
            <a:pPr algn="ctr"/>
            <a:endParaRPr lang="en-US" sz="1600" dirty="0" smtClean="0">
              <a:latin typeface="Lato Light" pitchFamily="34" charset="0"/>
            </a:endParaRPr>
          </a:p>
          <a:p>
            <a:pPr algn="ctr"/>
            <a:r>
              <a:rPr lang="en-US" sz="1600" dirty="0" smtClean="0">
                <a:latin typeface="Lato Light" pitchFamily="34" charset="0"/>
              </a:rPr>
              <a:t>Data Conversion Laboratory, Inc.</a:t>
            </a:r>
          </a:p>
          <a:p>
            <a:pPr algn="ctr"/>
            <a:r>
              <a:rPr lang="en-US" sz="1600" dirty="0" smtClean="0">
                <a:latin typeface="Lato Light" pitchFamily="34" charset="0"/>
              </a:rPr>
              <a:t>61-18 190</a:t>
            </a:r>
            <a:r>
              <a:rPr lang="en-US" sz="1600" baseline="30000" dirty="0" smtClean="0">
                <a:latin typeface="Lato Light" pitchFamily="34" charset="0"/>
              </a:rPr>
              <a:t>th</a:t>
            </a:r>
            <a:r>
              <a:rPr lang="en-US" sz="1600" dirty="0" smtClean="0">
                <a:latin typeface="Lato Light" pitchFamily="34" charset="0"/>
              </a:rPr>
              <a:t> Street</a:t>
            </a:r>
          </a:p>
          <a:p>
            <a:pPr algn="ctr"/>
            <a:r>
              <a:rPr lang="en-US" sz="1600" dirty="0" smtClean="0">
                <a:latin typeface="Lato Light" pitchFamily="34" charset="0"/>
              </a:rPr>
              <a:t>Fresh Meadows, NY 11365</a:t>
            </a:r>
          </a:p>
          <a:p>
            <a:pPr algn="ctr"/>
            <a:r>
              <a:rPr lang="en-US" sz="1600" dirty="0" smtClean="0">
                <a:latin typeface="Lato Light" pitchFamily="34" charset="0"/>
              </a:rPr>
              <a:t>(718) 357-8700</a:t>
            </a:r>
          </a:p>
        </p:txBody>
      </p:sp>
      <p:pic>
        <p:nvPicPr>
          <p:cNvPr id="5" name="image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99231" y="1041991"/>
            <a:ext cx="5085224" cy="22098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685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3</a:t>
            </a:fld>
            <a:endParaRPr lang="en-US"/>
          </a:p>
        </p:txBody>
      </p:sp>
      <p:sp>
        <p:nvSpPr>
          <p:cNvPr id="19" name="Shape 60"/>
          <p:cNvSpPr/>
          <p:nvPr/>
        </p:nvSpPr>
        <p:spPr>
          <a:xfrm>
            <a:off x="110066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 b="1"/>
            </a:pPr>
            <a:r>
              <a:rPr lang="en-US" i="1" dirty="0" smtClean="0"/>
              <a:t>Finding the Metadata in your Documents</a:t>
            </a:r>
            <a:endParaRPr i="1" dirty="0"/>
          </a:p>
        </p:txBody>
      </p:sp>
      <p:sp>
        <p:nvSpPr>
          <p:cNvPr id="20" name="Rectangle 19"/>
          <p:cNvSpPr/>
          <p:nvPr/>
        </p:nvSpPr>
        <p:spPr>
          <a:xfrm>
            <a:off x="914400" y="1555993"/>
            <a:ext cx="743373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Cookbook recipes</a:t>
            </a:r>
            <a:r>
              <a:rPr lang="en-US" dirty="0"/>
              <a:t>: </a:t>
            </a:r>
            <a:r>
              <a:rPr lang="en-US" dirty="0" smtClean="0"/>
              <a:t>ingredients</a:t>
            </a:r>
            <a:r>
              <a:rPr lang="en-US" dirty="0"/>
              <a:t>, procedures, </a:t>
            </a:r>
            <a:r>
              <a:rPr lang="en-US" dirty="0" smtClean="0"/>
              <a:t>timings – to help plan </a:t>
            </a:r>
            <a:r>
              <a:rPr lang="en-US" dirty="0"/>
              <a:t>meals, figure out what you need in your fridge, </a:t>
            </a:r>
            <a:r>
              <a:rPr lang="en-US" dirty="0" smtClean="0"/>
              <a:t>alternate ingredients, compute nutritional values.</a:t>
            </a:r>
            <a:endParaRPr lang="en-US" dirty="0"/>
          </a:p>
          <a:p>
            <a:pPr marL="285750" lvl="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Leases</a:t>
            </a:r>
            <a:r>
              <a:rPr lang="en-US" dirty="0"/>
              <a:t>: </a:t>
            </a:r>
            <a:r>
              <a:rPr lang="en-US" dirty="0" smtClean="0"/>
              <a:t>terms</a:t>
            </a:r>
            <a:r>
              <a:rPr lang="en-US" dirty="0"/>
              <a:t>, expiration dates, default clauses, renewal clauses, rights of first refusal. </a:t>
            </a:r>
            <a:r>
              <a:rPr lang="en-US" dirty="0" smtClean="0"/>
              <a:t>It’s  hard enough to find these in a single document – getting at this information is critical to manage large portfolios. </a:t>
            </a:r>
            <a:endParaRPr lang="en-US" dirty="0"/>
          </a:p>
          <a:p>
            <a:pPr marL="285750" lvl="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Loan &amp; mortgage documents</a:t>
            </a:r>
            <a:r>
              <a:rPr lang="en-US" dirty="0"/>
              <a:t>: </a:t>
            </a:r>
            <a:r>
              <a:rPr lang="en-US" dirty="0" smtClean="0"/>
              <a:t>information </a:t>
            </a:r>
            <a:r>
              <a:rPr lang="en-US" dirty="0"/>
              <a:t>regarding valuations of property and the nature of the borrower </a:t>
            </a:r>
            <a:r>
              <a:rPr lang="en-US" dirty="0" smtClean="0"/>
              <a:t>are hidden </a:t>
            </a:r>
            <a:r>
              <a:rPr lang="en-US" dirty="0"/>
              <a:t>inside forms and </a:t>
            </a:r>
            <a:r>
              <a:rPr lang="en-US" dirty="0" smtClean="0"/>
              <a:t>documents – information critical to </a:t>
            </a:r>
            <a:r>
              <a:rPr lang="en-US" dirty="0"/>
              <a:t>valuing </a:t>
            </a:r>
            <a:r>
              <a:rPr lang="en-US" dirty="0" smtClean="0"/>
              <a:t>mortgage portfolios. </a:t>
            </a:r>
            <a:endParaRPr lang="en-US" dirty="0"/>
          </a:p>
          <a:p>
            <a:pPr marL="285750" lvl="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STM journals</a:t>
            </a:r>
            <a:r>
              <a:rPr lang="en-US" dirty="0"/>
              <a:t>: Buried within, these journals </a:t>
            </a:r>
            <a:r>
              <a:rPr lang="en-US" dirty="0" smtClean="0"/>
              <a:t>contain </a:t>
            </a:r>
            <a:r>
              <a:rPr lang="en-US" dirty="0"/>
              <a:t>information on authors, affiliations, citations</a:t>
            </a:r>
            <a:r>
              <a:rPr lang="en-US" dirty="0" smtClean="0"/>
              <a:t>, and funding sources.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6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4</a:t>
            </a:fld>
            <a:endParaRPr lang="en-US"/>
          </a:p>
        </p:txBody>
      </p:sp>
      <p:sp>
        <p:nvSpPr>
          <p:cNvPr id="19" name="Shape 59"/>
          <p:cNvSpPr/>
          <p:nvPr/>
        </p:nvSpPr>
        <p:spPr>
          <a:xfrm>
            <a:off x="834117" y="1233134"/>
            <a:ext cx="7230234" cy="486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457200" defTabSz="316278">
              <a:defRPr sz="2400" b="1"/>
            </a:pPr>
            <a:r>
              <a:rPr sz="2200" dirty="0"/>
              <a:t>Goal:</a:t>
            </a:r>
            <a:r>
              <a:rPr b="0" dirty="0"/>
              <a:t> </a:t>
            </a:r>
          </a:p>
          <a:p>
            <a:pPr marL="457200" lvl="1" defTabSz="316278">
              <a:defRPr sz="2200"/>
            </a:pPr>
            <a:r>
              <a:rPr sz="2000" dirty="0"/>
              <a:t>Identify and extract grant content from free-form article </a:t>
            </a:r>
            <a:r>
              <a:rPr sz="2000" dirty="0" smtClean="0"/>
              <a:t>text</a:t>
            </a:r>
            <a:r>
              <a:rPr lang="en-US" sz="2000" dirty="0" smtClean="0"/>
              <a:t> (</a:t>
            </a:r>
            <a:r>
              <a:rPr sz="2000" dirty="0" smtClean="0"/>
              <a:t>granting organ</a:t>
            </a:r>
            <a:r>
              <a:rPr lang="en-US" sz="2000" dirty="0" smtClean="0"/>
              <a:t>i</a:t>
            </a:r>
            <a:r>
              <a:rPr sz="2000" dirty="0" smtClean="0"/>
              <a:t>zation </a:t>
            </a:r>
            <a:r>
              <a:rPr lang="en-US" sz="2000" dirty="0" smtClean="0"/>
              <a:t>and </a:t>
            </a:r>
            <a:r>
              <a:rPr sz="2000" dirty="0" smtClean="0"/>
              <a:t>sponsors, </a:t>
            </a:r>
            <a:r>
              <a:rPr sz="2000" dirty="0"/>
              <a:t>grant </a:t>
            </a:r>
            <a:r>
              <a:rPr lang="en-US" sz="2000" dirty="0" smtClean="0"/>
              <a:t>identification</a:t>
            </a:r>
            <a:r>
              <a:rPr sz="2000" dirty="0" smtClean="0"/>
              <a:t> </a:t>
            </a:r>
            <a:r>
              <a:rPr sz="2000" dirty="0"/>
              <a:t>and grant </a:t>
            </a:r>
            <a:r>
              <a:rPr sz="2000" dirty="0" smtClean="0"/>
              <a:t>recipients</a:t>
            </a:r>
            <a:r>
              <a:rPr lang="en-US" sz="2000" dirty="0" smtClean="0"/>
              <a:t>)</a:t>
            </a:r>
            <a:r>
              <a:rPr sz="2000" dirty="0" smtClean="0"/>
              <a:t>.  </a:t>
            </a:r>
            <a:endParaRPr sz="2000" dirty="0"/>
          </a:p>
          <a:p>
            <a:pPr marL="457200" defTabSz="316278">
              <a:defRPr sz="2400" b="1"/>
            </a:pPr>
            <a:endParaRPr dirty="0"/>
          </a:p>
          <a:p>
            <a:pPr marL="457200" defTabSz="316278">
              <a:defRPr sz="2400" b="1"/>
            </a:pPr>
            <a:r>
              <a:rPr sz="2200" b="1" dirty="0"/>
              <a:t>Techniques:  </a:t>
            </a:r>
          </a:p>
          <a:p>
            <a:pPr lvl="1" defTabSz="316278">
              <a:defRPr sz="2200"/>
            </a:pPr>
            <a:r>
              <a:rPr sz="2000" dirty="0"/>
              <a:t>Apply rule-based and statistical analysis software coupled with Natural Language Machine Learning (ML/NLP).  </a:t>
            </a:r>
          </a:p>
          <a:p>
            <a:pPr marL="457200" defTabSz="316278">
              <a:defRPr sz="2400"/>
            </a:pPr>
            <a:endParaRPr sz="2400" dirty="0"/>
          </a:p>
          <a:p>
            <a:pPr marL="457200" defTabSz="316278">
              <a:defRPr sz="2400" b="1"/>
            </a:pPr>
            <a:r>
              <a:rPr sz="2200" b="1" dirty="0"/>
              <a:t>Rules:  </a:t>
            </a:r>
          </a:p>
          <a:p>
            <a:pPr marL="457200" lvl="1" defTabSz="316278">
              <a:defRPr sz="2200"/>
            </a:pPr>
            <a:r>
              <a:rPr sz="2000" dirty="0"/>
              <a:t>Search free-text for keywords that signal the position of tokens.</a:t>
            </a:r>
          </a:p>
          <a:p>
            <a:pPr marL="457200" defTabSz="316278">
              <a:defRPr sz="2400"/>
            </a:pPr>
            <a:r>
              <a:rPr dirty="0"/>
              <a:t> </a:t>
            </a:r>
          </a:p>
          <a:p>
            <a:pPr marL="457200" defTabSz="316278">
              <a:defRPr sz="2400" b="1"/>
            </a:pPr>
            <a:r>
              <a:rPr sz="2200" b="1" dirty="0"/>
              <a:t>Statistical Inference:</a:t>
            </a:r>
          </a:p>
          <a:p>
            <a:pPr lvl="1" defTabSz="316278">
              <a:defRPr sz="2200"/>
            </a:pPr>
            <a:r>
              <a:rPr sz="2000" dirty="0"/>
              <a:t>Determine if token content is consistent and reliable.</a:t>
            </a:r>
          </a:p>
        </p:txBody>
      </p:sp>
      <p:sp>
        <p:nvSpPr>
          <p:cNvPr id="20" name="Shape 60"/>
          <p:cNvSpPr/>
          <p:nvPr/>
        </p:nvSpPr>
        <p:spPr>
          <a:xfrm>
            <a:off x="110066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 b="1"/>
            </a:pPr>
            <a:r>
              <a:rPr lang="en-US" i="1" dirty="0" smtClean="0"/>
              <a:t>Funding Sources and Grant Capture</a:t>
            </a:r>
            <a:endParaRPr i="1" dirty="0"/>
          </a:p>
        </p:txBody>
      </p:sp>
    </p:spTree>
    <p:extLst>
      <p:ext uri="{BB962C8B-B14F-4D97-AF65-F5344CB8AC3E}">
        <p14:creationId xmlns:p14="http://schemas.microsoft.com/office/powerpoint/2010/main" val="309746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5</a:t>
            </a:fld>
            <a:endParaRPr lang="en-US"/>
          </a:p>
        </p:txBody>
      </p:sp>
      <p:sp>
        <p:nvSpPr>
          <p:cNvPr id="3" name="Shape 60"/>
          <p:cNvSpPr/>
          <p:nvPr/>
        </p:nvSpPr>
        <p:spPr>
          <a:xfrm>
            <a:off x="152400" y="644101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 b="1"/>
            </a:pPr>
            <a:r>
              <a:rPr lang="en-US" i="1" dirty="0" smtClean="0"/>
              <a:t>Why is Funding Information Important</a:t>
            </a:r>
            <a:endParaRPr i="1" dirty="0"/>
          </a:p>
        </p:txBody>
      </p:sp>
      <p:sp>
        <p:nvSpPr>
          <p:cNvPr id="5" name="Rectangle 4"/>
          <p:cNvSpPr/>
          <p:nvPr/>
        </p:nvSpPr>
        <p:spPr>
          <a:xfrm>
            <a:off x="1143000" y="1752600"/>
            <a:ext cx="685800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Emerging </a:t>
            </a:r>
            <a:r>
              <a:rPr lang="en-US" sz="2200" dirty="0"/>
              <a:t>rules on open access </a:t>
            </a:r>
            <a:r>
              <a:rPr lang="en-US" sz="2200" dirty="0" smtClean="0"/>
              <a:t>require </a:t>
            </a:r>
            <a:r>
              <a:rPr lang="en-US" sz="2200" dirty="0"/>
              <a:t>publishers to </a:t>
            </a:r>
            <a:r>
              <a:rPr lang="en-US" sz="2200" dirty="0" smtClean="0"/>
              <a:t>monitor </a:t>
            </a:r>
            <a:r>
              <a:rPr lang="en-US" sz="2200" dirty="0"/>
              <a:t>the varying open-access posting and payment requirements of the wide variety of </a:t>
            </a:r>
            <a:r>
              <a:rPr lang="en-US" sz="2200" dirty="0" smtClean="0"/>
              <a:t>licenses (over 764 policies listed). </a:t>
            </a:r>
            <a:endParaRPr lang="en-US" sz="2200" dirty="0"/>
          </a:p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Better tracking of the </a:t>
            </a:r>
            <a:r>
              <a:rPr lang="en-US" sz="2200" dirty="0"/>
              <a:t>yield of their </a:t>
            </a:r>
            <a:r>
              <a:rPr lang="en-US" sz="2200" dirty="0" smtClean="0"/>
              <a:t>funding for the funding organizations. </a:t>
            </a:r>
          </a:p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Identification </a:t>
            </a:r>
            <a:r>
              <a:rPr lang="en-US" sz="2200" dirty="0"/>
              <a:t>of conflict of interest </a:t>
            </a:r>
            <a:r>
              <a:rPr lang="en-US" sz="2200" dirty="0" smtClean="0"/>
              <a:t>situations, where </a:t>
            </a:r>
            <a:r>
              <a:rPr lang="en-US" sz="2200" dirty="0"/>
              <a:t>funders might be beneficiaries of the research.</a:t>
            </a:r>
          </a:p>
        </p:txBody>
      </p:sp>
    </p:spTree>
    <p:extLst>
      <p:ext uri="{BB962C8B-B14F-4D97-AF65-F5344CB8AC3E}">
        <p14:creationId xmlns:p14="http://schemas.microsoft.com/office/powerpoint/2010/main" val="290076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6</a:t>
            </a:fld>
            <a:endParaRPr lang="en-US"/>
          </a:p>
        </p:txBody>
      </p:sp>
      <p:sp>
        <p:nvSpPr>
          <p:cNvPr id="3" name="Shape 63"/>
          <p:cNvSpPr/>
          <p:nvPr/>
        </p:nvSpPr>
        <p:spPr>
          <a:xfrm>
            <a:off x="847060" y="1752600"/>
            <a:ext cx="7711710" cy="3170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buSzPct val="100000"/>
              <a:defRPr sz="2200"/>
            </a:pPr>
            <a:r>
              <a:rPr sz="2400" dirty="0">
                <a:solidFill>
                  <a:srgbClr val="7030A0"/>
                </a:solidFill>
              </a:rPr>
              <a:t>The source document contains mark-up, allowing a simple conversion, mapping the source tags to </a:t>
            </a:r>
            <a:r>
              <a:rPr sz="2400" dirty="0" smtClean="0">
                <a:solidFill>
                  <a:srgbClr val="7030A0"/>
                </a:solidFill>
              </a:rPr>
              <a:t>XML </a:t>
            </a:r>
            <a:r>
              <a:rPr sz="2400" dirty="0">
                <a:solidFill>
                  <a:srgbClr val="7030A0"/>
                </a:solidFill>
              </a:rPr>
              <a:t>tags:</a:t>
            </a:r>
          </a:p>
          <a:p>
            <a:pPr>
              <a:defRPr sz="2400"/>
            </a:pPr>
            <a:endParaRPr lang="en-US" dirty="0" smtClean="0"/>
          </a:p>
          <a:p>
            <a:pPr>
              <a:defRPr sz="2400"/>
            </a:pPr>
            <a:endParaRPr dirty="0"/>
          </a:p>
          <a:p>
            <a:pPr>
              <a:defRPr sz="2000"/>
            </a:pPr>
            <a:r>
              <a:rPr dirty="0" smtClean="0"/>
              <a:t>	</a:t>
            </a:r>
            <a:r>
              <a:rPr sz="1600" dirty="0" smtClean="0"/>
              <a:t>This </a:t>
            </a:r>
            <a:r>
              <a:rPr sz="1600" dirty="0"/>
              <a:t>work was supported by the ‘</a:t>
            </a:r>
            <a:r>
              <a:rPr sz="1600" b="1" dirty="0"/>
              <a:t>&lt;</a:t>
            </a:r>
            <a:r>
              <a:rPr sz="1600" b="1" dirty="0" err="1"/>
              <a:t>ce:grant-sponsor</a:t>
            </a:r>
            <a:r>
              <a:rPr sz="1600" b="1" dirty="0"/>
              <a:t> id="gs3" </a:t>
            </a:r>
            <a:r>
              <a:rPr sz="1600" b="1" dirty="0" smtClean="0"/>
              <a:t>		</a:t>
            </a:r>
            <a:r>
              <a:rPr sz="1600" b="1" dirty="0" err="1" smtClean="0"/>
              <a:t>xlink:role</a:t>
            </a:r>
            <a:r>
              <a:rPr sz="1600" b="1" dirty="0"/>
              <a:t>="http://www.elsevier.com/xml/linking-roles/grant-	sponsor"&gt;</a:t>
            </a:r>
            <a:r>
              <a:rPr sz="1600" dirty="0" err="1"/>
              <a:t>Trakya</a:t>
            </a:r>
            <a:r>
              <a:rPr sz="1600" dirty="0"/>
              <a:t> University Scientific Research Program</a:t>
            </a:r>
            <a:r>
              <a:rPr sz="1600" b="1" dirty="0"/>
              <a:t>&lt;/</a:t>
            </a:r>
            <a:r>
              <a:rPr sz="1600" b="1" dirty="0" err="1"/>
              <a:t>ce:grant-sponsor</a:t>
            </a:r>
            <a:r>
              <a:rPr sz="1600" b="1" dirty="0"/>
              <a:t>&gt;</a:t>
            </a:r>
            <a:r>
              <a:rPr sz="1600" dirty="0"/>
              <a:t>’ </a:t>
            </a:r>
          </a:p>
          <a:p>
            <a:pPr lvl="1" indent="457200">
              <a:defRPr sz="1600"/>
            </a:pPr>
            <a:r>
              <a:rPr dirty="0" smtClean="0"/>
              <a:t>(</a:t>
            </a:r>
            <a:r>
              <a:rPr dirty="0"/>
              <a:t>for all authors Grant no.</a:t>
            </a:r>
            <a:r>
              <a:rPr b="1" dirty="0"/>
              <a:t> &lt;</a:t>
            </a:r>
            <a:r>
              <a:rPr b="1" dirty="0" err="1"/>
              <a:t>ce:grant-number</a:t>
            </a:r>
            <a:r>
              <a:rPr b="1" dirty="0"/>
              <a:t> </a:t>
            </a:r>
            <a:r>
              <a:rPr b="1" dirty="0" err="1"/>
              <a:t>refid</a:t>
            </a:r>
            <a:r>
              <a:rPr b="1" dirty="0"/>
              <a:t>=“gs3"&gt;</a:t>
            </a:r>
            <a:r>
              <a:rPr dirty="0"/>
              <a:t>TUTF-	2009/021</a:t>
            </a:r>
            <a:r>
              <a:rPr b="1" dirty="0"/>
              <a:t>&lt;/</a:t>
            </a:r>
            <a:r>
              <a:rPr b="1" dirty="0" err="1"/>
              <a:t>ce:grant-number</a:t>
            </a:r>
            <a:r>
              <a:rPr b="1" dirty="0"/>
              <a:t>&gt;</a:t>
            </a:r>
            <a:r>
              <a:rPr dirty="0"/>
              <a:t>).</a:t>
            </a:r>
          </a:p>
          <a:p>
            <a:pPr>
              <a:defRPr sz="2000"/>
            </a:pPr>
            <a:endParaRPr dirty="0"/>
          </a:p>
        </p:txBody>
      </p:sp>
      <p:sp>
        <p:nvSpPr>
          <p:cNvPr id="5" name="Shape 64"/>
          <p:cNvSpPr/>
          <p:nvPr/>
        </p:nvSpPr>
        <p:spPr>
          <a:xfrm>
            <a:off x="152400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sz="2400" dirty="0" smtClean="0"/>
              <a:t>Simple </a:t>
            </a:r>
            <a:r>
              <a:rPr sz="2400" dirty="0"/>
              <a:t>Conversion Example – Mark-up</a:t>
            </a:r>
          </a:p>
        </p:txBody>
      </p:sp>
    </p:spTree>
    <p:extLst>
      <p:ext uri="{BB962C8B-B14F-4D97-AF65-F5344CB8AC3E}">
        <p14:creationId xmlns:p14="http://schemas.microsoft.com/office/powerpoint/2010/main" val="290076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7</a:t>
            </a:fld>
            <a:endParaRPr lang="en-US"/>
          </a:p>
        </p:txBody>
      </p:sp>
      <p:sp>
        <p:nvSpPr>
          <p:cNvPr id="3" name="Shape 68"/>
          <p:cNvSpPr/>
          <p:nvPr/>
        </p:nvSpPr>
        <p:spPr>
          <a:xfrm>
            <a:off x="152400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200" b="1" i="1"/>
            </a:pPr>
            <a:r>
              <a:rPr lang="en-US" sz="2400" dirty="0" smtClean="0"/>
              <a:t>A </a:t>
            </a:r>
            <a:r>
              <a:rPr sz="2400" dirty="0" smtClean="0"/>
              <a:t>More </a:t>
            </a:r>
            <a:r>
              <a:rPr sz="2400" dirty="0"/>
              <a:t>Complex </a:t>
            </a:r>
            <a:r>
              <a:rPr sz="2400" dirty="0" smtClean="0"/>
              <a:t>Example</a:t>
            </a:r>
            <a:endParaRPr sz="2400" dirty="0"/>
          </a:p>
        </p:txBody>
      </p:sp>
      <p:sp>
        <p:nvSpPr>
          <p:cNvPr id="5" name="Shape 69"/>
          <p:cNvSpPr/>
          <p:nvPr/>
        </p:nvSpPr>
        <p:spPr>
          <a:xfrm>
            <a:off x="1219200" y="1676400"/>
            <a:ext cx="7239000" cy="3785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000"/>
            </a:pPr>
            <a:endParaRPr sz="2000" dirty="0"/>
          </a:p>
          <a:p>
            <a:pPr>
              <a:defRPr sz="1600" b="1" i="1">
                <a:solidFill>
                  <a:srgbClr val="874554"/>
                </a:solidFill>
              </a:defRPr>
            </a:pPr>
            <a:r>
              <a:rPr sz="2000" dirty="0">
                <a:solidFill>
                  <a:srgbClr val="7030A0"/>
                </a:solidFill>
              </a:rPr>
              <a:t>&lt;</a:t>
            </a:r>
            <a:r>
              <a:rPr sz="2000" dirty="0" err="1">
                <a:solidFill>
                  <a:srgbClr val="7030A0"/>
                </a:solidFill>
              </a:rPr>
              <a:t>ce:section-title</a:t>
            </a:r>
            <a:r>
              <a:rPr sz="2000" dirty="0">
                <a:solidFill>
                  <a:srgbClr val="7030A0"/>
                </a:solidFill>
              </a:rPr>
              <a:t> id="st040"&gt;</a:t>
            </a:r>
            <a:r>
              <a:rPr sz="2000" i="0" dirty="0">
                <a:solidFill>
                  <a:srgbClr val="000000"/>
                </a:solidFill>
              </a:rPr>
              <a:t>Acknowledgments</a:t>
            </a:r>
            <a:r>
              <a:rPr sz="2000" dirty="0">
                <a:solidFill>
                  <a:srgbClr val="7030A0"/>
                </a:solidFill>
              </a:rPr>
              <a:t>&lt;/</a:t>
            </a:r>
            <a:r>
              <a:rPr sz="2000" dirty="0" err="1">
                <a:solidFill>
                  <a:srgbClr val="7030A0"/>
                </a:solidFill>
              </a:rPr>
              <a:t>ce:section-title</a:t>
            </a:r>
            <a:r>
              <a:rPr sz="2000" dirty="0">
                <a:solidFill>
                  <a:srgbClr val="7030A0"/>
                </a:solidFill>
              </a:rPr>
              <a:t>&gt;</a:t>
            </a:r>
            <a:r>
              <a:rPr sz="2000" b="0" dirty="0">
                <a:solidFill>
                  <a:srgbClr val="7030A0"/>
                </a:solidFill>
              </a:rPr>
              <a:t>&lt;</a:t>
            </a:r>
            <a:r>
              <a:rPr sz="2000" b="0" dirty="0" err="1">
                <a:solidFill>
                  <a:srgbClr val="7030A0"/>
                </a:solidFill>
              </a:rPr>
              <a:t>ce:para</a:t>
            </a:r>
            <a:r>
              <a:rPr sz="2000" b="0" dirty="0">
                <a:solidFill>
                  <a:srgbClr val="7030A0"/>
                </a:solidFill>
              </a:rPr>
              <a:t> id="p0255"&gt;</a:t>
            </a:r>
            <a:r>
              <a:rPr sz="2000" b="0" i="0" dirty="0">
                <a:solidFill>
                  <a:srgbClr val="000000"/>
                </a:solidFill>
              </a:rPr>
              <a:t>This work was supported by grants of Saint Petersburg State University (11.38.271.2014 and 15.61.202.2015), Russian Foundation for Basic Research (RFBR) projects (Project No. 13-02-91327) and was performed in the framework of a collaboration between the Deutsche </a:t>
            </a:r>
            <a:r>
              <a:rPr sz="2000" b="0" i="0" dirty="0" err="1">
                <a:solidFill>
                  <a:srgbClr val="000000"/>
                </a:solidFill>
              </a:rPr>
              <a:t>Forschungsgemeinschaft</a:t>
            </a:r>
            <a:r>
              <a:rPr sz="2000" b="0" i="0" dirty="0">
                <a:solidFill>
                  <a:srgbClr val="000000"/>
                </a:solidFill>
              </a:rPr>
              <a:t> and RFBR (RA 1041/3-1). The authors acknowledge support from Russian–German laboratory at BESSY II, the program “German–Russian Interdisciplinary Science Center” (G-RISC) and the Resource Center of Saint-Petersburg State University “Physical Methods of Surface Investigation”.</a:t>
            </a:r>
            <a:r>
              <a:rPr sz="2000" b="0" dirty="0">
                <a:solidFill>
                  <a:srgbClr val="7030A0"/>
                </a:solidFill>
              </a:rPr>
              <a:t>&lt;/</a:t>
            </a:r>
            <a:r>
              <a:rPr sz="2000" b="0" dirty="0" err="1">
                <a:solidFill>
                  <a:srgbClr val="7030A0"/>
                </a:solidFill>
              </a:rPr>
              <a:t>ce:para</a:t>
            </a:r>
            <a:r>
              <a:rPr sz="2000" b="0" dirty="0">
                <a:solidFill>
                  <a:srgbClr val="7030A0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90076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8</a:t>
            </a:fld>
            <a:endParaRPr lang="en-US"/>
          </a:p>
        </p:txBody>
      </p:sp>
      <p:sp>
        <p:nvSpPr>
          <p:cNvPr id="6" name="Shape 60"/>
          <p:cNvSpPr/>
          <p:nvPr/>
        </p:nvSpPr>
        <p:spPr>
          <a:xfrm>
            <a:off x="152400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 b="1"/>
            </a:pPr>
            <a:r>
              <a:rPr lang="en-US" i="1" dirty="0" smtClean="0"/>
              <a:t>Defining Some Terms</a:t>
            </a:r>
            <a:endParaRPr i="1" dirty="0"/>
          </a:p>
        </p:txBody>
      </p:sp>
      <p:sp>
        <p:nvSpPr>
          <p:cNvPr id="7" name="Rectangle 6"/>
          <p:cNvSpPr/>
          <p:nvPr/>
        </p:nvSpPr>
        <p:spPr>
          <a:xfrm>
            <a:off x="838200" y="1447800"/>
            <a:ext cx="75946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Tokenization</a:t>
            </a:r>
            <a:r>
              <a:rPr lang="en-US" dirty="0"/>
              <a:t>: </a:t>
            </a:r>
            <a:r>
              <a:rPr lang="en-US" dirty="0" smtClean="0"/>
              <a:t>breaking </a:t>
            </a:r>
            <a:r>
              <a:rPr lang="en-US" dirty="0"/>
              <a:t>up a sequence of strings into pieces such as words, keywords, phrases, symbols and other elements called ‘tokens’. </a:t>
            </a:r>
            <a:r>
              <a:rPr lang="en-US" dirty="0" smtClean="0"/>
              <a:t>Tokens </a:t>
            </a:r>
            <a:r>
              <a:rPr lang="en-US" dirty="0"/>
              <a:t>become the input for another process like parsing and text mining.</a:t>
            </a:r>
          </a:p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Extended Tokenization</a:t>
            </a:r>
            <a:r>
              <a:rPr lang="en-US" dirty="0"/>
              <a:t>: As we use it, </a:t>
            </a:r>
            <a:r>
              <a:rPr lang="en-US" dirty="0" smtClean="0"/>
              <a:t>is </a:t>
            </a:r>
            <a:r>
              <a:rPr lang="en-US" dirty="0"/>
              <a:t>tokenization that takes advantage of domain specific knowledge </a:t>
            </a:r>
            <a:r>
              <a:rPr lang="en-US" dirty="0" smtClean="0"/>
              <a:t>(context-dependent </a:t>
            </a:r>
            <a:r>
              <a:rPr lang="en-US" dirty="0"/>
              <a:t>tokenization). In our case we </a:t>
            </a:r>
            <a:r>
              <a:rPr lang="en-US" dirty="0" smtClean="0"/>
              <a:t>identify </a:t>
            </a:r>
            <a:r>
              <a:rPr lang="en-US" dirty="0"/>
              <a:t>keywords or phrases that have been determined to consistently indicate </a:t>
            </a:r>
            <a:r>
              <a:rPr lang="en-US" dirty="0" smtClean="0"/>
              <a:t>grant </a:t>
            </a:r>
            <a:r>
              <a:rPr lang="en-US" dirty="0"/>
              <a:t>information, granting organization, </a:t>
            </a:r>
            <a:r>
              <a:rPr lang="en-US" dirty="0" smtClean="0"/>
              <a:t>etc. </a:t>
            </a:r>
            <a:endParaRPr lang="en-US" dirty="0"/>
          </a:p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Classification</a:t>
            </a:r>
            <a:r>
              <a:rPr lang="en-US" dirty="0"/>
              <a:t>: Classification has its English meaning – to identify a thing as belonging to one distinct type as opposed to another. In </a:t>
            </a:r>
            <a:r>
              <a:rPr lang="en-US" dirty="0" smtClean="0"/>
              <a:t>Machine-Learning </a:t>
            </a:r>
            <a:r>
              <a:rPr lang="en-US" dirty="0"/>
              <a:t>(</a:t>
            </a:r>
            <a:r>
              <a:rPr lang="en-US" dirty="0" smtClean="0"/>
              <a:t>ML) </a:t>
            </a:r>
            <a:r>
              <a:rPr lang="en-US" dirty="0"/>
              <a:t>it goes beyond that definition to suggest a methodology – using features of the text to separate </a:t>
            </a:r>
            <a:r>
              <a:rPr lang="en-US" dirty="0" smtClean="0"/>
              <a:t>classes – in our example decide whether it is a </a:t>
            </a:r>
            <a:r>
              <a:rPr lang="en-US" dirty="0"/>
              <a:t>candidate funder, or </a:t>
            </a:r>
            <a:r>
              <a:rPr lang="en-US" dirty="0" smtClean="0"/>
              <a:t>is it </a:t>
            </a:r>
            <a:r>
              <a:rPr lang="en-US" i="1" dirty="0" smtClean="0"/>
              <a:t>not.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76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4BBC-EEE0-4DCE-91FE-57931F1294F8}" type="slidenum">
              <a:rPr lang="en-US" smtClean="0"/>
              <a:t>9</a:t>
            </a:fld>
            <a:endParaRPr lang="en-US"/>
          </a:p>
        </p:txBody>
      </p:sp>
      <p:sp>
        <p:nvSpPr>
          <p:cNvPr id="3" name="Shape 60"/>
          <p:cNvSpPr/>
          <p:nvPr/>
        </p:nvSpPr>
        <p:spPr>
          <a:xfrm>
            <a:off x="152400" y="533400"/>
            <a:ext cx="811953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 b="1"/>
            </a:pPr>
            <a:r>
              <a:rPr lang="en-US" i="1" dirty="0" smtClean="0"/>
              <a:t>Defining Methodology</a:t>
            </a:r>
            <a:endParaRPr i="1" dirty="0"/>
          </a:p>
        </p:txBody>
      </p:sp>
      <p:sp>
        <p:nvSpPr>
          <p:cNvPr id="5" name="Rectangle 4"/>
          <p:cNvSpPr/>
          <p:nvPr/>
        </p:nvSpPr>
        <p:spPr>
          <a:xfrm>
            <a:off x="786809" y="1676400"/>
            <a:ext cx="7594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Lexical Analysis: </a:t>
            </a:r>
            <a:r>
              <a:rPr lang="en-US" dirty="0"/>
              <a:t>There is an expected sequence for the association between a grant-id and a grant-sponsor.  This suggests a ‘grammar’ can be imposed on the output of the lexical </a:t>
            </a:r>
            <a:r>
              <a:rPr lang="en-US" dirty="0" smtClean="0"/>
              <a:t>analyzer.</a:t>
            </a:r>
            <a:endParaRPr lang="en-US" dirty="0"/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External verification: </a:t>
            </a:r>
            <a:r>
              <a:rPr lang="en-US" dirty="0"/>
              <a:t>Use a table with known granting organizations to verify the offered candidates. (e.g. </a:t>
            </a:r>
            <a:r>
              <a:rPr lang="en-US" u="sng" dirty="0">
                <a:hlinkClick r:id="rId2"/>
              </a:rPr>
              <a:t>http://search.crossref.org/funding</a:t>
            </a:r>
            <a:r>
              <a:rPr lang="en-US" dirty="0"/>
              <a:t> formerly known as </a:t>
            </a:r>
            <a:r>
              <a:rPr lang="en-US" dirty="0" err="1"/>
              <a:t>FundRef</a:t>
            </a:r>
            <a:r>
              <a:rPr lang="en-US" dirty="0"/>
              <a:t>).</a:t>
            </a:r>
          </a:p>
          <a:p>
            <a:pPr marL="285750" lvl="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Machine </a:t>
            </a:r>
            <a:r>
              <a:rPr lang="en-US" b="1" dirty="0"/>
              <a:t>Learning/Natural Language Processing (ML/NLP):  </a:t>
            </a:r>
            <a:r>
              <a:rPr lang="en-US" dirty="0" smtClean="0"/>
              <a:t>ML/NLP </a:t>
            </a:r>
            <a:r>
              <a:rPr lang="en-US" dirty="0"/>
              <a:t>techniques to identify funding sources which are not necessarily in the Funding Data database, or are in formats which don’t cleanly match. </a:t>
            </a:r>
          </a:p>
        </p:txBody>
      </p:sp>
    </p:spTree>
    <p:extLst>
      <p:ext uri="{BB962C8B-B14F-4D97-AF65-F5344CB8AC3E}">
        <p14:creationId xmlns:p14="http://schemas.microsoft.com/office/powerpoint/2010/main" val="38090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2254</Words>
  <Application>Microsoft Office PowerPoint</Application>
  <PresentationFormat>On-screen Show (4:3)</PresentationFormat>
  <Paragraphs>266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Courier New</vt:lpstr>
      <vt:lpstr>Lato Light</vt:lpstr>
      <vt:lpstr>Monaco</vt:lpstr>
      <vt:lpstr>Palatino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Confirm granting organizations through use of an Authority File</vt:lpstr>
      <vt:lpstr>Positive impact from using the CrossRef-sourced Authority File: we were able to filter out “false positives, “ i.e. text that satisfied the pattern but were not found in the Authority 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Alla</dc:creator>
  <cp:lastModifiedBy>Microsoft</cp:lastModifiedBy>
  <cp:revision>30</cp:revision>
  <dcterms:created xsi:type="dcterms:W3CDTF">2015-01-19T16:38:55Z</dcterms:created>
  <dcterms:modified xsi:type="dcterms:W3CDTF">2016-08-04T14:17:12Z</dcterms:modified>
</cp:coreProperties>
</file>