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301" r:id="rId3"/>
    <p:sldId id="280" r:id="rId4"/>
    <p:sldId id="281" r:id="rId5"/>
    <p:sldId id="275" r:id="rId6"/>
    <p:sldId id="276" r:id="rId7"/>
    <p:sldId id="282" r:id="rId8"/>
    <p:sldId id="283" r:id="rId9"/>
    <p:sldId id="284" r:id="rId10"/>
    <p:sldId id="285" r:id="rId11"/>
    <p:sldId id="287" r:id="rId12"/>
    <p:sldId id="289" r:id="rId13"/>
    <p:sldId id="304" r:id="rId14"/>
    <p:sldId id="277" r:id="rId15"/>
    <p:sldId id="278" r:id="rId16"/>
    <p:sldId id="290" r:id="rId17"/>
    <p:sldId id="291" r:id="rId18"/>
    <p:sldId id="293" r:id="rId19"/>
    <p:sldId id="294" r:id="rId20"/>
    <p:sldId id="295" r:id="rId21"/>
    <p:sldId id="306" r:id="rId22"/>
    <p:sldId id="296" r:id="rId23"/>
    <p:sldId id="303" r:id="rId24"/>
    <p:sldId id="307" r:id="rId25"/>
    <p:sldId id="279" r:id="rId26"/>
    <p:sldId id="299" r:id="rId27"/>
    <p:sldId id="300" r:id="rId28"/>
    <p:sldId id="302" r:id="rId29"/>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DAD"/>
    <a:srgbClr val="0D78C9"/>
    <a:srgbClr val="024C84"/>
    <a:srgbClr val="993200"/>
    <a:srgbClr val="4D4E44"/>
    <a:srgbClr val="176338"/>
    <a:srgbClr val="0F5D3F"/>
    <a:srgbClr val="ABC8D1"/>
    <a:srgbClr val="1B3049"/>
    <a:srgbClr val="5D3E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50369" autoAdjust="0"/>
  </p:normalViewPr>
  <p:slideViewPr>
    <p:cSldViewPr>
      <p:cViewPr varScale="1">
        <p:scale>
          <a:sx n="66" d="100"/>
          <a:sy n="66" d="100"/>
        </p:scale>
        <p:origin x="486"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70" d="100"/>
          <a:sy n="70" d="100"/>
        </p:scale>
        <p:origin x="2502" y="-45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5F993C83-2184-4286-ABE1-941A40B40C8F}" type="datetimeFigureOut">
              <a:rPr lang="en-US" smtClean="0"/>
              <a:pPr/>
              <a:t>8/12/2016</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F7603001-E0F2-47E5-A338-816CC267AF60}" type="slidenum">
              <a:rPr lang="en-US" smtClean="0"/>
              <a:pPr/>
              <a:t>‹#›</a:t>
            </a:fld>
            <a:endParaRPr lang="en-US"/>
          </a:p>
        </p:txBody>
      </p:sp>
    </p:spTree>
    <p:extLst>
      <p:ext uri="{BB962C8B-B14F-4D97-AF65-F5344CB8AC3E}">
        <p14:creationId xmlns:p14="http://schemas.microsoft.com/office/powerpoint/2010/main" val="4197370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6053241F-7ED4-45AC-844C-15DB0D5F9CCD}" type="datetimeFigureOut">
              <a:rPr lang="en-US" smtClean="0"/>
              <a:pPr/>
              <a:t>8/12/2016</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AD73B8C3-A209-4A55-9261-22C2A02B3159}" type="slidenum">
              <a:rPr lang="en-US" smtClean="0"/>
              <a:pPr/>
              <a:t>‹#›</a:t>
            </a:fld>
            <a:endParaRPr lang="en-US"/>
          </a:p>
        </p:txBody>
      </p:sp>
    </p:spTree>
    <p:extLst>
      <p:ext uri="{BB962C8B-B14F-4D97-AF65-F5344CB8AC3E}">
        <p14:creationId xmlns:p14="http://schemas.microsoft.com/office/powerpoint/2010/main" val="3734619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name is Amanda Galtman. I’m a documentation tool developer at MathWorks. </a:t>
            </a:r>
          </a:p>
          <a:p>
            <a:endParaRPr lang="en-US" dirty="0"/>
          </a:p>
          <a:p>
            <a:r>
              <a:rPr lang="en-US" dirty="0"/>
              <a:t>My talk is a case study about two web applications that aim to make life easier for authors of XML documents.</a:t>
            </a:r>
          </a:p>
          <a:p>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1</a:t>
            </a:fld>
            <a:endParaRPr lang="en-US"/>
          </a:p>
        </p:txBody>
      </p:sp>
    </p:spTree>
    <p:extLst>
      <p:ext uri="{BB962C8B-B14F-4D97-AF65-F5344CB8AC3E}">
        <p14:creationId xmlns:p14="http://schemas.microsoft.com/office/powerpoint/2010/main" val="365391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kind of job aid could have taken various forms. We liked using a web application because a form is easier for authors than a command-line syntax and because slight variations in authors’ PCs can cause installed applications to behave differently.</a:t>
            </a:r>
          </a:p>
          <a:p>
            <a:endParaRPr lang="en-US" dirty="0"/>
          </a:p>
          <a:p>
            <a:r>
              <a:rPr lang="en-US" dirty="0"/>
              <a:t>Also, while we sometimes integrate job aids into the XML authoring environment, we’re in the process of changing XML editors. We liked keeping this job aid independent of the XML editor.</a:t>
            </a:r>
          </a:p>
          <a:p>
            <a:endParaRPr lang="en-US" dirty="0"/>
          </a:p>
          <a:p>
            <a:endParaRPr lang="en-US" dirty="0"/>
          </a:p>
          <a:p>
            <a:r>
              <a:rPr lang="en-US" dirty="0"/>
              <a:t>TRANSITION</a:t>
            </a:r>
          </a:p>
          <a:p>
            <a:endParaRPr lang="en-US" dirty="0"/>
          </a:p>
          <a:p>
            <a:r>
              <a:rPr lang="en-US" dirty="0"/>
              <a:t>That’s the overview of this web application. I’m going to spend a few slides on selected technical aspects of this application.</a:t>
            </a:r>
          </a:p>
        </p:txBody>
      </p:sp>
      <p:sp>
        <p:nvSpPr>
          <p:cNvPr id="4" name="Slide Number Placeholder 3"/>
          <p:cNvSpPr>
            <a:spLocks noGrp="1"/>
          </p:cNvSpPr>
          <p:nvPr>
            <p:ph type="sldNum" sz="quarter" idx="10"/>
          </p:nvPr>
        </p:nvSpPr>
        <p:spPr/>
        <p:txBody>
          <a:bodyPr/>
          <a:lstStyle/>
          <a:p>
            <a:fld id="{AD73B8C3-A209-4A55-9261-22C2A02B3159}" type="slidenum">
              <a:rPr lang="en-US" smtClean="0"/>
              <a:pPr/>
              <a:t>10</a:t>
            </a:fld>
            <a:endParaRPr lang="en-US"/>
          </a:p>
        </p:txBody>
      </p:sp>
    </p:spTree>
    <p:extLst>
      <p:ext uri="{BB962C8B-B14F-4D97-AF65-F5344CB8AC3E}">
        <p14:creationId xmlns:p14="http://schemas.microsoft.com/office/powerpoint/2010/main" val="2130694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a:t>First, a little about the web server processing. This application has just one form and produces a report that stays fixed once it’s displayed. Because the application isn’t fancy, it was a good way for us to start exploring the XQuery web API known as RESTXQ. When you use RESTXQ, you annotate XQuery functions to describe processing by a web server. In this case:</a:t>
            </a:r>
          </a:p>
          <a:p>
            <a:endParaRPr lang="en-US" dirty="0"/>
          </a:p>
          <a:p>
            <a:pPr marL="233309" indent="-233309">
              <a:buAutoNum type="arabicPeriod"/>
            </a:pPr>
            <a:r>
              <a:rPr lang="en-US" dirty="0"/>
              <a:t>The author clicks the Generate Report button in the browser.</a:t>
            </a:r>
          </a:p>
          <a:p>
            <a:pPr marL="233309" indent="-233309">
              <a:buAutoNum type="arabicPeriod"/>
            </a:pPr>
            <a:r>
              <a:rPr lang="en-US" dirty="0"/>
              <a:t>That causes the browser to load a certain URI.</a:t>
            </a:r>
          </a:p>
          <a:p>
            <a:pPr marL="233309" indent="-233309">
              <a:buAutoNum type="arabicPeriod"/>
            </a:pPr>
            <a:r>
              <a:rPr lang="en-US" dirty="0"/>
              <a:t>That transfers control to the XQuery engine, which is </a:t>
            </a:r>
            <a:r>
              <a:rPr lang="en-US" dirty="0" err="1"/>
              <a:t>BaseX</a:t>
            </a:r>
            <a:r>
              <a:rPr lang="en-US" dirty="0"/>
              <a:t> in our case. Here’s where RESTXQ comes in. A particular XQuery function that we wrote has an annotation that matches the URI.</a:t>
            </a:r>
          </a:p>
          <a:p>
            <a:pPr marL="233309" indent="-233309">
              <a:buAutoNum type="arabicPeriod"/>
            </a:pPr>
            <a:r>
              <a:rPr lang="en-US" dirty="0" err="1"/>
              <a:t>BaseX</a:t>
            </a:r>
            <a:r>
              <a:rPr lang="en-US" dirty="0"/>
              <a:t> calls the function that has this annotation.</a:t>
            </a:r>
          </a:p>
          <a:p>
            <a:pPr marL="233309" indent="-233309">
              <a:buAutoNum type="arabicPeriod"/>
            </a:pPr>
            <a:r>
              <a:rPr lang="en-US" dirty="0"/>
              <a:t>This function has a lot of</a:t>
            </a:r>
            <a:r>
              <a:rPr lang="en-US" baseline="0" dirty="0"/>
              <a:t> helpers; it </a:t>
            </a:r>
            <a:r>
              <a:rPr lang="en-US" dirty="0"/>
              <a:t>calls a set of functions that analyze dependencies, and it calls another set of functions to form HTML markup for the file move report. Ultimately, the RESTXQ-annotated function returns HTML markup.</a:t>
            </a:r>
          </a:p>
          <a:p>
            <a:pPr marL="233309" indent="-233309">
              <a:buAutoNum type="arabicPeriod"/>
            </a:pPr>
            <a:r>
              <a:rPr lang="en-US" dirty="0"/>
              <a:t>The browser regains control and displays the report to the author.</a:t>
            </a:r>
          </a:p>
          <a:p>
            <a:pPr marL="233309" indent="-233309">
              <a:buAutoNum type="arabicPeriod"/>
            </a:pPr>
            <a:endParaRPr lang="en-US" dirty="0"/>
          </a:p>
          <a:p>
            <a:r>
              <a:rPr lang="en-US" dirty="0"/>
              <a:t>The XQuery code can access XML files in a file system or in a database compatible with the RESTXQ implementation. We already had a RESTXQ-compatible database associated with our XML source files.</a:t>
            </a:r>
          </a:p>
          <a:p>
            <a:endParaRPr lang="en-US" dirty="0"/>
          </a:p>
          <a:p>
            <a:r>
              <a:rPr lang="en-US" dirty="0"/>
              <a:t>By the way, we use the same database for some bulk reporting about file dependencies, such as which files are unused and which files needed to move as part of this initiative. The bulk reporting doesn’t use web applications because the use case is less compelling and because analyzing the whole file set in real time would be too slow for the browser user.</a:t>
            </a:r>
          </a:p>
          <a:p>
            <a:endParaRPr lang="en-US" dirty="0"/>
          </a:p>
          <a:p>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11</a:t>
            </a:fld>
            <a:endParaRPr lang="en-US"/>
          </a:p>
        </p:txBody>
      </p:sp>
    </p:spTree>
    <p:extLst>
      <p:ext uri="{BB962C8B-B14F-4D97-AF65-F5344CB8AC3E}">
        <p14:creationId xmlns:p14="http://schemas.microsoft.com/office/powerpoint/2010/main" val="2973192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say a bit about unit testing. We have a separate XQuery module for unit tests. There are multiple</a:t>
            </a:r>
            <a:r>
              <a:rPr lang="en-US" baseline="0" dirty="0"/>
              <a:t> XQuery unit testing frameworks out there. </a:t>
            </a:r>
            <a:r>
              <a:rPr lang="en-US" dirty="0"/>
              <a:t>Because we use </a:t>
            </a:r>
            <a:r>
              <a:rPr lang="en-US" dirty="0" err="1"/>
              <a:t>BaseX</a:t>
            </a:r>
            <a:r>
              <a:rPr lang="en-US" dirty="0"/>
              <a:t> to develop and deploy our web application, we use the </a:t>
            </a:r>
            <a:r>
              <a:rPr lang="en-US" dirty="0" err="1"/>
              <a:t>BaseX</a:t>
            </a:r>
            <a:r>
              <a:rPr lang="en-US" dirty="0"/>
              <a:t> unit testing functions for testing.</a:t>
            </a:r>
          </a:p>
          <a:p>
            <a:endParaRPr lang="en-US" dirty="0"/>
          </a:p>
          <a:p>
            <a:r>
              <a:rPr lang="en-US" dirty="0"/>
              <a:t>In most cases, it</a:t>
            </a:r>
            <a:r>
              <a:rPr lang="en-US" baseline="0" dirty="0"/>
              <a:t>’s</a:t>
            </a:r>
            <a:r>
              <a:rPr lang="en-US" dirty="0"/>
              <a:t> straightforward to use the </a:t>
            </a:r>
            <a:r>
              <a:rPr lang="en-US" dirty="0" err="1"/>
              <a:t>BaseX</a:t>
            </a:r>
            <a:r>
              <a:rPr lang="en-US" dirty="0"/>
              <a:t> functions </a:t>
            </a:r>
            <a:r>
              <a:rPr lang="en-US" dirty="0" err="1"/>
              <a:t>unit:assert</a:t>
            </a:r>
            <a:r>
              <a:rPr lang="en-US" dirty="0"/>
              <a:t>() and </a:t>
            </a:r>
            <a:r>
              <a:rPr lang="en-US" dirty="0" err="1"/>
              <a:t>unit:assert-equals</a:t>
            </a:r>
            <a:r>
              <a:rPr lang="en-US" dirty="0"/>
              <a:t>() to check that the functions we</a:t>
            </a:r>
            <a:r>
              <a:rPr lang="en-US" baseline="0" dirty="0"/>
              <a:t> wrote for the web application </a:t>
            </a:r>
            <a:r>
              <a:rPr lang="en-US" dirty="0"/>
              <a:t>produce the expected output.</a:t>
            </a:r>
          </a:p>
          <a:p>
            <a:endParaRPr lang="en-US" dirty="0"/>
          </a:p>
          <a:p>
            <a:r>
              <a:rPr lang="en-US" dirty="0"/>
              <a:t>In this example, </a:t>
            </a:r>
            <a:r>
              <a:rPr lang="en-US" dirty="0" err="1"/>
              <a:t>unit:assert-equals</a:t>
            </a:r>
            <a:r>
              <a:rPr lang="en-US" dirty="0"/>
              <a:t> checks whether the things in the two boxes are equal to each other. The first box calls the</a:t>
            </a:r>
            <a:r>
              <a:rPr lang="en-US" baseline="0" dirty="0"/>
              <a:t> function you’re testing and passes some sample input arguments. The second box represents the function output that you expect. The third input argument gets displayed in the test report if the test fails.</a:t>
            </a:r>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12</a:t>
            </a:fld>
            <a:endParaRPr lang="en-US"/>
          </a:p>
        </p:txBody>
      </p:sp>
    </p:spTree>
    <p:extLst>
      <p:ext uri="{BB962C8B-B14F-4D97-AF65-F5344CB8AC3E}">
        <p14:creationId xmlns:p14="http://schemas.microsoft.com/office/powerpoint/2010/main" val="17902311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functions that analyze file dependencies, we had an additional consideration</a:t>
            </a:r>
            <a:r>
              <a:rPr lang="en-US" baseline="0" dirty="0"/>
              <a:t>. We </a:t>
            </a:r>
            <a:r>
              <a:rPr lang="en-US" dirty="0"/>
              <a:t>didn’t want to make the tests use real XML documents in production. Those documents change, which would make the tests unstable. Instead, we created a set of small test documents with known dependencies.</a:t>
            </a:r>
          </a:p>
          <a:p>
            <a:endParaRPr lang="en-US" dirty="0"/>
          </a:p>
          <a:p>
            <a:r>
              <a:rPr lang="en-US" dirty="0"/>
              <a:t>The test cases find these test documents thanks to a special setup function we</a:t>
            </a:r>
            <a:r>
              <a:rPr lang="en-US" baseline="0" dirty="0"/>
              <a:t> include in our testing module</a:t>
            </a:r>
            <a:r>
              <a:rPr lang="en-US" dirty="0"/>
              <a:t>. What</a:t>
            </a:r>
            <a:r>
              <a:rPr lang="en-US" baseline="0" dirty="0"/>
              <a:t> makes t</a:t>
            </a:r>
            <a:r>
              <a:rPr lang="en-US" dirty="0"/>
              <a:t>his setup function special is an annotation %</a:t>
            </a:r>
            <a:r>
              <a:rPr lang="en-US" dirty="0" err="1"/>
              <a:t>unit:before-module</a:t>
            </a:r>
            <a:r>
              <a:rPr lang="en-US" dirty="0"/>
              <a:t>. This annotation causes </a:t>
            </a:r>
            <a:r>
              <a:rPr lang="en-US" dirty="0" err="1"/>
              <a:t>BaseX</a:t>
            </a:r>
            <a:r>
              <a:rPr lang="en-US" dirty="0"/>
              <a:t> to call the function before executing any test cases in the module. The setup function creates a testing database with the test documents. Afterward, the unit tests can use </a:t>
            </a:r>
            <a:r>
              <a:rPr lang="en-US" dirty="0" err="1"/>
              <a:t>unit:assert-equals</a:t>
            </a:r>
            <a:r>
              <a:rPr lang="en-US" dirty="0"/>
              <a:t>() as usual, and the functions under test will be accessing</a:t>
            </a:r>
            <a:r>
              <a:rPr lang="en-US" baseline="0" dirty="0"/>
              <a:t> </a:t>
            </a:r>
            <a:r>
              <a:rPr lang="en-US" dirty="0"/>
              <a:t>the testing database</a:t>
            </a:r>
            <a:r>
              <a:rPr lang="en-US" baseline="0" dirty="0"/>
              <a:t> instead of the production document database.</a:t>
            </a:r>
          </a:p>
          <a:p>
            <a:endParaRPr lang="en-US" baseline="0" dirty="0"/>
          </a:p>
          <a:p>
            <a:r>
              <a:rPr lang="en-US" baseline="0" dirty="0"/>
              <a:t>(The setup function also has a second annotation that identifies it as an updating function. That’s needed because it is creating a database.)</a:t>
            </a:r>
            <a:endParaRPr lang="en-US" dirty="0"/>
          </a:p>
          <a:p>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13</a:t>
            </a:fld>
            <a:endParaRPr lang="en-US"/>
          </a:p>
        </p:txBody>
      </p:sp>
    </p:spTree>
    <p:extLst>
      <p:ext uri="{BB962C8B-B14F-4D97-AF65-F5344CB8AC3E}">
        <p14:creationId xmlns:p14="http://schemas.microsoft.com/office/powerpoint/2010/main" val="525409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want to move on to the second application. This one is also about dependencies, but this time it’s link dependencies rather than file dependencies.</a:t>
            </a:r>
          </a:p>
          <a:p>
            <a:endParaRPr lang="en-US" dirty="0"/>
          </a:p>
          <a:p>
            <a:r>
              <a:rPr lang="en-US" dirty="0"/>
              <a:t>Our authors write topics, and they strive to link richly among topics. The links make it easy for our end users to consume a collection of related HTML topics. You can think of the topics and the links among them as a network of topics. We wanted to visualize the links in a way that would help authors gain insight into the topic network they have created.</a:t>
            </a:r>
          </a:p>
        </p:txBody>
      </p:sp>
      <p:sp>
        <p:nvSpPr>
          <p:cNvPr id="4" name="Slide Number Placeholder 3"/>
          <p:cNvSpPr>
            <a:spLocks noGrp="1"/>
          </p:cNvSpPr>
          <p:nvPr>
            <p:ph type="sldNum" sz="quarter" idx="10"/>
          </p:nvPr>
        </p:nvSpPr>
        <p:spPr/>
        <p:txBody>
          <a:bodyPr/>
          <a:lstStyle/>
          <a:p>
            <a:fld id="{AD73B8C3-A209-4A55-9261-22C2A02B3159}" type="slidenum">
              <a:rPr lang="en-US" smtClean="0"/>
              <a:pPr/>
              <a:t>14</a:t>
            </a:fld>
            <a:endParaRPr lang="en-US"/>
          </a:p>
        </p:txBody>
      </p:sp>
    </p:spTree>
    <p:extLst>
      <p:ext uri="{BB962C8B-B14F-4D97-AF65-F5344CB8AC3E}">
        <p14:creationId xmlns:p14="http://schemas.microsoft.com/office/powerpoint/2010/main" val="1147662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might start by drawing boxes for the topics and arrows for the links. But authors may be working with hundreds of topics, each of which can have many links. Before you’ve drawn enough to gain much insight, you’ve drawn a crowded mess.</a:t>
            </a:r>
          </a:p>
          <a:p>
            <a:endParaRPr lang="en-US" dirty="0"/>
          </a:p>
          <a:p>
            <a:r>
              <a:rPr lang="en-US" dirty="0"/>
              <a:t>Even this rough attempt, with only four topics, is messy. I didn’t show the end points of most of the arrows. You can see that each of the four topics has many links, and that’s good information, but if I added their targets to the diagram in the same naïve way, I would compromise readability.</a:t>
            </a:r>
          </a:p>
          <a:p>
            <a:endParaRPr lang="en-US" dirty="0"/>
          </a:p>
          <a:p>
            <a:r>
              <a:rPr lang="en-US" dirty="0"/>
              <a:t>In the application I’m about to describe, we tried a different visualization approach. It is just a prototype so far. We haven’t rolled it out to our authors, and I’m sure the visualization approach is still far from ideal. My real goal for the next 10 minutes is to share with you the approach we used for making JavaScript and XQuery talk to each other in a web application, because I had a hard time finding examples of how other people may be doing this.</a:t>
            </a:r>
          </a:p>
          <a:p>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15</a:t>
            </a:fld>
            <a:endParaRPr lang="en-US"/>
          </a:p>
        </p:txBody>
      </p:sp>
    </p:spTree>
    <p:extLst>
      <p:ext uri="{BB962C8B-B14F-4D97-AF65-F5344CB8AC3E}">
        <p14:creationId xmlns:p14="http://schemas.microsoft.com/office/powerpoint/2010/main" val="1466728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 did was use small multiples to represent links. In a small multiples visualization, you repeat little pictures that are similar to each other. The viewer gleans information from the number of repeated</a:t>
            </a:r>
            <a:r>
              <a:rPr lang="en-US" baseline="0" dirty="0"/>
              <a:t> pictures</a:t>
            </a:r>
            <a:r>
              <a:rPr lang="en-US" dirty="0"/>
              <a:t>, or maybe their positions, or maybe the ways they differ from each other.</a:t>
            </a:r>
          </a:p>
          <a:p>
            <a:endParaRPr lang="en-US" dirty="0"/>
          </a:p>
          <a:p>
            <a:r>
              <a:rPr lang="en-US" dirty="0"/>
              <a:t>In this case, each red or yellow geometric icon represents a link. Each row of icons represents the set of links from one particular topic to other topics. The wider the row of icons, the more links that topic</a:t>
            </a:r>
            <a:r>
              <a:rPr lang="en-US" baseline="0" dirty="0"/>
              <a:t> has.</a:t>
            </a:r>
          </a:p>
          <a:p>
            <a:endParaRPr lang="en-US" baseline="0" dirty="0"/>
          </a:p>
          <a:p>
            <a:r>
              <a:rPr lang="en-US" dirty="0"/>
              <a:t>We wanted to convey even more dimensions</a:t>
            </a:r>
            <a:r>
              <a:rPr lang="en-US" baseline="0" dirty="0"/>
              <a:t> of information about the links without compromising readability. To that end:</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aseline="0" dirty="0"/>
              <a:t>The</a:t>
            </a:r>
            <a:r>
              <a:rPr lang="en-US" dirty="0"/>
              <a:t> fill of the icon indicates whether the link is located in the topic body or a designated link container labeled “See Also” in our HTML,</a:t>
            </a:r>
          </a:p>
          <a:p>
            <a:pPr marL="171450" indent="-171450">
              <a:buFontTx/>
              <a:buChar char="-"/>
            </a:pPr>
            <a:r>
              <a:rPr lang="en-US" dirty="0"/>
              <a:t>The color of the icon indicates whether the link goes to a different product among the hundred or so MathWorks products, and</a:t>
            </a:r>
          </a:p>
          <a:p>
            <a:pPr marL="171450" indent="-171450">
              <a:buFontTx/>
              <a:buChar char="-"/>
            </a:pPr>
            <a:r>
              <a:rPr lang="en-US" dirty="0"/>
              <a:t>The</a:t>
            </a:r>
            <a:r>
              <a:rPr lang="en-US" baseline="0" dirty="0"/>
              <a:t> shape of the icon indicates the information type of the link target.</a:t>
            </a:r>
          </a:p>
          <a:p>
            <a:endParaRPr lang="en-US" dirty="0"/>
          </a:p>
          <a:p>
            <a:r>
              <a:rPr lang="en-US" dirty="0"/>
              <a:t>The way we imagine authors using this application is to start with a topic of interest, click Submit to display the icons that depict links from that topic, and use the depiction to learn about how that topic is connected in the network of topics.</a:t>
            </a:r>
          </a:p>
          <a:p>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16</a:t>
            </a:fld>
            <a:endParaRPr lang="en-US"/>
          </a:p>
        </p:txBody>
      </p:sp>
    </p:spTree>
    <p:extLst>
      <p:ext uri="{BB962C8B-B14F-4D97-AF65-F5344CB8AC3E}">
        <p14:creationId xmlns:p14="http://schemas.microsoft.com/office/powerpoint/2010/main" val="1659743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Authors can hover over an icon to see a tooltip that says which topic is the target of the link that that icon represents.</a:t>
            </a:r>
          </a:p>
          <a:p>
            <a:endParaRPr lang="en-US" dirty="0"/>
          </a:p>
          <a:p>
            <a:r>
              <a:rPr lang="en-US" dirty="0"/>
              <a:t>To</a:t>
            </a:r>
            <a:r>
              <a:rPr lang="en-US" baseline="0" dirty="0"/>
              <a:t> learn where that target topic in turn links, authors can click the icon, and then the application displays a new row of icons at the bottom.</a:t>
            </a:r>
            <a:endParaRPr lang="en-US" dirty="0"/>
          </a:p>
          <a:p>
            <a:endParaRPr lang="en-US" dirty="0"/>
          </a:p>
          <a:p>
            <a:r>
              <a:rPr lang="en-US" dirty="0"/>
              <a:t>By iterating, authors can follow an end user’s possible clickstream in HTML, or cover a desired subset of topics.</a:t>
            </a:r>
          </a:p>
        </p:txBody>
      </p:sp>
      <p:sp>
        <p:nvSpPr>
          <p:cNvPr id="4" name="Slide Number Placeholder 3"/>
          <p:cNvSpPr>
            <a:spLocks noGrp="1"/>
          </p:cNvSpPr>
          <p:nvPr>
            <p:ph type="sldNum" sz="quarter" idx="10"/>
          </p:nvPr>
        </p:nvSpPr>
        <p:spPr/>
        <p:txBody>
          <a:bodyPr/>
          <a:lstStyle/>
          <a:p>
            <a:fld id="{AD73B8C3-A209-4A55-9261-22C2A02B3159}" type="slidenum">
              <a:rPr lang="en-US" smtClean="0"/>
              <a:pPr/>
              <a:t>17</a:t>
            </a:fld>
            <a:endParaRPr lang="en-US"/>
          </a:p>
        </p:txBody>
      </p:sp>
    </p:spTree>
    <p:extLst>
      <p:ext uri="{BB962C8B-B14F-4D97-AF65-F5344CB8AC3E}">
        <p14:creationId xmlns:p14="http://schemas.microsoft.com/office/powerpoint/2010/main" val="4853506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implementation uses XQuery</a:t>
            </a:r>
            <a:r>
              <a:rPr lang="en-US" baseline="0" dirty="0"/>
              <a:t> and </a:t>
            </a:r>
            <a:r>
              <a:rPr lang="en-US" dirty="0"/>
              <a:t>JavaScript, including the JavaScript libraries jQuery and D3 (which stands for Data Driven Documents). The reason for using two different languages is that XQuery and D3 have different things that they’re really good at.</a:t>
            </a:r>
          </a:p>
          <a:p>
            <a:endParaRPr lang="en-US" dirty="0"/>
          </a:p>
          <a:p>
            <a:r>
              <a:rPr lang="en-US" dirty="0"/>
              <a:t>Let’s walk through how JavaScript and XQuery talk to each other in this application. The goal is that when the user clicks the Submit button, the application displays a row of icons based on the data the user submitted. When the user clicks an icon, the application responds with more graphics.</a:t>
            </a:r>
          </a:p>
        </p:txBody>
      </p:sp>
      <p:sp>
        <p:nvSpPr>
          <p:cNvPr id="4" name="Slide Number Placeholder 3"/>
          <p:cNvSpPr>
            <a:spLocks noGrp="1"/>
          </p:cNvSpPr>
          <p:nvPr>
            <p:ph type="sldNum" sz="quarter" idx="10"/>
          </p:nvPr>
        </p:nvSpPr>
        <p:spPr/>
        <p:txBody>
          <a:bodyPr/>
          <a:lstStyle/>
          <a:p>
            <a:fld id="{AD73B8C3-A209-4A55-9261-22C2A02B3159}" type="slidenum">
              <a:rPr lang="en-US" smtClean="0"/>
              <a:pPr/>
              <a:t>18</a:t>
            </a:fld>
            <a:endParaRPr lang="en-US"/>
          </a:p>
        </p:txBody>
      </p:sp>
    </p:spTree>
    <p:extLst>
      <p:ext uri="{BB962C8B-B14F-4D97-AF65-F5344CB8AC3E}">
        <p14:creationId xmlns:p14="http://schemas.microsoft.com/office/powerpoint/2010/main" val="24288137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a:t>
            </a:r>
            <a:r>
              <a:rPr lang="en-US" baseline="0" dirty="0"/>
              <a:t> application, </a:t>
            </a:r>
            <a:r>
              <a:rPr lang="en-US" dirty="0"/>
              <a:t>JavaScript acts as the controller. A JavaScript callback function responds to button clicks.</a:t>
            </a:r>
          </a:p>
          <a:p>
            <a:endParaRPr lang="en-US" dirty="0"/>
          </a:p>
          <a:p>
            <a:r>
              <a:rPr lang="en-US" dirty="0"/>
              <a:t>We want this</a:t>
            </a:r>
            <a:r>
              <a:rPr lang="en-US" baseline="0" dirty="0"/>
              <a:t> callback function to somehow call XQuery, because XQuery is a natural at finding and following the links in the XML documents.</a:t>
            </a:r>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19</a:t>
            </a:fld>
            <a:endParaRPr lang="en-US"/>
          </a:p>
        </p:txBody>
      </p:sp>
    </p:spTree>
    <p:extLst>
      <p:ext uri="{BB962C8B-B14F-4D97-AF65-F5344CB8AC3E}">
        <p14:creationId xmlns:p14="http://schemas.microsoft.com/office/powerpoint/2010/main" val="712702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 hoping you’ll take away two key points from my talk:</a:t>
            </a:r>
          </a:p>
          <a:p>
            <a:endParaRPr lang="en-US" dirty="0"/>
          </a:p>
          <a:p>
            <a:r>
              <a:rPr lang="en-US" dirty="0"/>
              <a:t>First, if you want to make job aids for XML document authors, consider what XQuery and its RESTXQ Web API can do for you. They’re good solutions to certain kinds of problems.</a:t>
            </a:r>
          </a:p>
          <a:p>
            <a:endParaRPr lang="en-US" dirty="0"/>
          </a:p>
          <a:p>
            <a:r>
              <a:rPr lang="en-US" dirty="0"/>
              <a:t>Second, if you are ever making a web application and want to combine XML data processing with a user-friendly, dynamic front end, you can make XQuery and JavaScript join forces and bring their complementary strengths. I’ll show you one way they can fit together.</a:t>
            </a:r>
          </a:p>
          <a:p>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2</a:t>
            </a:fld>
            <a:endParaRPr lang="en-US"/>
          </a:p>
        </p:txBody>
      </p:sp>
    </p:spTree>
    <p:extLst>
      <p:ext uri="{BB962C8B-B14F-4D97-AF65-F5344CB8AC3E}">
        <p14:creationId xmlns:p14="http://schemas.microsoft.com/office/powerpoint/2010/main" val="2867482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way to call XQuery from JavaScript is to use the AJAX .load() method in jQuery. The .load() method loads data from the server based on a URL you pass in as an argument. We pass in a URL associated with a RESTXQ path, which causes the XQuery engine to invoke the XQuery function that maps to that URL. You saw this path-matching behavior in</a:t>
            </a:r>
            <a:r>
              <a:rPr lang="en-US" baseline="0" dirty="0"/>
              <a:t> the file reporting application, too.</a:t>
            </a:r>
            <a:endParaRPr lang="en-US" dirty="0"/>
          </a:p>
          <a:p>
            <a:endParaRPr lang="en-US" dirty="0"/>
          </a:p>
          <a:p>
            <a:r>
              <a:rPr lang="en-US" dirty="0"/>
              <a:t>Note that this</a:t>
            </a:r>
            <a:r>
              <a:rPr lang="en-US" baseline="0" dirty="0"/>
              <a:t> URL never appears in the location field of the end user’s browser. Instead of being user-facing, the RESTXQ URL is the controller’s means of calling the model.</a:t>
            </a:r>
            <a:endParaRPr lang="en-US" dirty="0"/>
          </a:p>
          <a:p>
            <a:endParaRPr lang="en-US" dirty="0"/>
          </a:p>
          <a:p>
            <a:r>
              <a:rPr lang="en-US" dirty="0"/>
              <a:t>The XQuery function returns markup, and I’ll</a:t>
            </a:r>
            <a:r>
              <a:rPr lang="en-US" baseline="0" dirty="0"/>
              <a:t> say more about that soon</a:t>
            </a:r>
            <a:r>
              <a:rPr lang="en-US" dirty="0"/>
              <a:t>. The .load() method regains control and inserts the returned markup into the page.</a:t>
            </a:r>
          </a:p>
        </p:txBody>
      </p:sp>
      <p:sp>
        <p:nvSpPr>
          <p:cNvPr id="4" name="Slide Number Placeholder 3"/>
          <p:cNvSpPr>
            <a:spLocks noGrp="1"/>
          </p:cNvSpPr>
          <p:nvPr>
            <p:ph type="sldNum" sz="quarter" idx="10"/>
          </p:nvPr>
        </p:nvSpPr>
        <p:spPr/>
        <p:txBody>
          <a:bodyPr/>
          <a:lstStyle/>
          <a:p>
            <a:fld id="{AD73B8C3-A209-4A55-9261-22C2A02B3159}" type="slidenum">
              <a:rPr lang="en-US" smtClean="0"/>
              <a:pPr/>
              <a:t>20</a:t>
            </a:fld>
            <a:endParaRPr lang="en-US"/>
          </a:p>
        </p:txBody>
      </p:sp>
    </p:spTree>
    <p:extLst>
      <p:ext uri="{BB962C8B-B14F-4D97-AF65-F5344CB8AC3E}">
        <p14:creationId xmlns:p14="http://schemas.microsoft.com/office/powerpoint/2010/main" val="3254612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.load() method also lets you specify a callback function that executes when the AJAX request completes.</a:t>
            </a:r>
          </a:p>
          <a:p>
            <a:endParaRPr lang="en-US" dirty="0"/>
          </a:p>
          <a:p>
            <a:r>
              <a:rPr lang="en-US" dirty="0"/>
              <a:t>Let’s talk more about</a:t>
            </a:r>
            <a:r>
              <a:rPr lang="en-US" baseline="0" dirty="0"/>
              <a:t> the XQuery function. </a:t>
            </a:r>
            <a:r>
              <a:rPr lang="en-US" dirty="0"/>
              <a:t>Within XQuery, we can do the XML data analysis we need about</a:t>
            </a:r>
            <a:r>
              <a:rPr lang="en-US" baseline="0" dirty="0"/>
              <a:t> links and their targets</a:t>
            </a:r>
            <a:r>
              <a:rPr lang="en-US" dirty="0"/>
              <a:t>. What should we return, though? We don’t want to return the exact HTML markup for the graphics, because forming that markup would be harder in XQuery than in D3. We want to pass link information</a:t>
            </a:r>
            <a:r>
              <a:rPr lang="en-US" baseline="0" dirty="0"/>
              <a:t> to D3 so it can do what it’s good at.</a:t>
            </a:r>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21</a:t>
            </a:fld>
            <a:endParaRPr lang="en-US"/>
          </a:p>
        </p:txBody>
      </p:sp>
    </p:spTree>
    <p:extLst>
      <p:ext uri="{BB962C8B-B14F-4D97-AF65-F5344CB8AC3E}">
        <p14:creationId xmlns:p14="http://schemas.microsoft.com/office/powerpoint/2010/main" val="33018869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of making the XQuery function return HTML graphics markup, we make it return an HTML &lt;script&gt; element that contains inline JavaScript code that defines some variables. The variables store raw data that the XQuery function computed. That way, by the time the .load()</a:t>
            </a:r>
            <a:r>
              <a:rPr lang="en-US" baseline="0" dirty="0"/>
              <a:t> callback runs, it has access to </a:t>
            </a:r>
            <a:r>
              <a:rPr lang="en-US" dirty="0"/>
              <a:t>the data that XQuery computed.</a:t>
            </a:r>
          </a:p>
          <a:p>
            <a:endParaRPr lang="en-US" dirty="0"/>
          </a:p>
          <a:p>
            <a:r>
              <a:rPr lang="en-US" dirty="0"/>
              <a:t>We can even give the</a:t>
            </a:r>
            <a:r>
              <a:rPr lang="en-US" baseline="0" dirty="0"/>
              <a:t> .load() callback</a:t>
            </a:r>
            <a:r>
              <a:rPr lang="en-US" dirty="0"/>
              <a:t> access to the data in a format that’s convenient for JavaScript, by making the XQuery function use a JSON serialization.</a:t>
            </a:r>
          </a:p>
          <a:p>
            <a:endParaRPr lang="en-US" dirty="0"/>
          </a:p>
          <a:p>
            <a:r>
              <a:rPr lang="en-US" dirty="0"/>
              <a:t>One other point about the tiny</a:t>
            </a:r>
            <a:r>
              <a:rPr lang="en-US" baseline="0" dirty="0"/>
              <a:t> code snippet on this slide: The XQuery code inside the curly braces is generating JavaScript code. The concept of generated code is neat, but concatenating strings like this looks a little ugly. We tried to minimize the code we had to write in this way.</a:t>
            </a:r>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22</a:t>
            </a:fld>
            <a:endParaRPr lang="en-US"/>
          </a:p>
        </p:txBody>
      </p:sp>
    </p:spTree>
    <p:extLst>
      <p:ext uri="{BB962C8B-B14F-4D97-AF65-F5344CB8AC3E}">
        <p14:creationId xmlns:p14="http://schemas.microsoft.com/office/powerpoint/2010/main" val="31356999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step is to provide the</a:t>
            </a:r>
            <a:r>
              <a:rPr lang="en-US" baseline="0" dirty="0"/>
              <a:t> graphical view. Having this data about links that we passed from XQuery to JavaScript, we want </a:t>
            </a:r>
            <a:r>
              <a:rPr lang="en-US" dirty="0"/>
              <a:t>to bind that data to graphical objects. Binding data to graphical objects is part of the D3 programming paradigm. You can do some very fancy, dynamic visualizations using D3. This application barely scratches the surface.</a:t>
            </a:r>
          </a:p>
        </p:txBody>
      </p:sp>
      <p:sp>
        <p:nvSpPr>
          <p:cNvPr id="4" name="Slide Number Placeholder 3"/>
          <p:cNvSpPr>
            <a:spLocks noGrp="1"/>
          </p:cNvSpPr>
          <p:nvPr>
            <p:ph type="sldNum" sz="quarter" idx="10"/>
          </p:nvPr>
        </p:nvSpPr>
        <p:spPr/>
        <p:txBody>
          <a:bodyPr/>
          <a:lstStyle/>
          <a:p>
            <a:fld id="{AD73B8C3-A209-4A55-9261-22C2A02B3159}" type="slidenum">
              <a:rPr lang="en-US" smtClean="0"/>
              <a:pPr/>
              <a:t>23</a:t>
            </a:fld>
            <a:endParaRPr lang="en-US"/>
          </a:p>
        </p:txBody>
      </p:sp>
    </p:spTree>
    <p:extLst>
      <p:ext uri="{BB962C8B-B14F-4D97-AF65-F5344CB8AC3E}">
        <p14:creationId xmlns:p14="http://schemas.microsoft.com/office/powerpoint/2010/main" val="1876567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That’s how we went from the Submit button to a row</a:t>
            </a:r>
            <a:r>
              <a:rPr lang="en-US" baseline="0" dirty="0"/>
              <a:t> of icons. </a:t>
            </a:r>
            <a:r>
              <a:rPr lang="en-US" dirty="0"/>
              <a:t>If the user clicks one of the icons, the processing is similar. The click event</a:t>
            </a:r>
          </a:p>
          <a:p>
            <a:pPr marL="171450" indent="-171450">
              <a:buFontTx/>
              <a:buChar char="-"/>
            </a:pPr>
            <a:r>
              <a:rPr lang="en-US" baseline="0" dirty="0"/>
              <a:t>I</a:t>
            </a:r>
            <a:r>
              <a:rPr lang="en-US" dirty="0"/>
              <a:t>nvokes a JavaScript callback function, which</a:t>
            </a:r>
          </a:p>
          <a:p>
            <a:pPr marL="171450" indent="-171450">
              <a:buFontTx/>
              <a:buChar char="-"/>
            </a:pPr>
            <a:r>
              <a:rPr lang="en-US" dirty="0"/>
              <a:t>Calls the .load() method with a RESTXQ URL, which</a:t>
            </a:r>
          </a:p>
          <a:p>
            <a:pPr marL="171450" indent="-171450">
              <a:buFontTx/>
              <a:buChar char="-"/>
            </a:pPr>
            <a:r>
              <a:rPr lang="en-US" dirty="0"/>
              <a:t>Transfers control to an XQuery function, which</a:t>
            </a:r>
          </a:p>
          <a:p>
            <a:pPr marL="171450" indent="-171450">
              <a:buFontTx/>
              <a:buChar char="-"/>
            </a:pPr>
            <a:r>
              <a:rPr lang="en-US" dirty="0"/>
              <a:t>Computes some data about links and</a:t>
            </a:r>
          </a:p>
          <a:p>
            <a:pPr marL="171450" indent="-171450">
              <a:buFontTx/>
              <a:buChar char="-"/>
            </a:pPr>
            <a:r>
              <a:rPr lang="en-US" dirty="0"/>
              <a:t>Returns an HTML &lt;script&gt; element whose inline JavaScript code defines variables that JavaScript can process after it regains control.</a:t>
            </a:r>
          </a:p>
          <a:p>
            <a:pPr marL="0" indent="0">
              <a:buFontTx/>
              <a:buNone/>
            </a:pPr>
            <a:r>
              <a:rPr lang="en-US" dirty="0"/>
              <a:t>The result is a new row of icons.</a:t>
            </a:r>
          </a:p>
          <a:p>
            <a:endParaRPr lang="en-US" dirty="0"/>
          </a:p>
          <a:p>
            <a:r>
              <a:rPr lang="en-US" dirty="0"/>
              <a:t>By the way, while I can’t share the code for this exact application, I’m planning to upload to the conference site a small set of working code for a “toy application” that does something much simpler using the same approach that I’ve outlined here.</a:t>
            </a:r>
          </a:p>
        </p:txBody>
      </p:sp>
      <p:sp>
        <p:nvSpPr>
          <p:cNvPr id="4" name="Slide Number Placeholder 3"/>
          <p:cNvSpPr>
            <a:spLocks noGrp="1"/>
          </p:cNvSpPr>
          <p:nvPr>
            <p:ph type="sldNum" sz="quarter" idx="10"/>
          </p:nvPr>
        </p:nvSpPr>
        <p:spPr/>
        <p:txBody>
          <a:bodyPr/>
          <a:lstStyle/>
          <a:p>
            <a:fld id="{AD73B8C3-A209-4A55-9261-22C2A02B3159}" type="slidenum">
              <a:rPr lang="en-US" smtClean="0"/>
              <a:pPr/>
              <a:t>24</a:t>
            </a:fld>
            <a:endParaRPr lang="en-US"/>
          </a:p>
        </p:txBody>
      </p:sp>
    </p:spTree>
    <p:extLst>
      <p:ext uri="{BB962C8B-B14F-4D97-AF65-F5344CB8AC3E}">
        <p14:creationId xmlns:p14="http://schemas.microsoft.com/office/powerpoint/2010/main" val="10202060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73B8C3-A209-4A55-9261-22C2A02B3159}" type="slidenum">
              <a:rPr lang="en-US" smtClean="0"/>
              <a:pPr/>
              <a:t>25</a:t>
            </a:fld>
            <a:endParaRPr lang="en-US"/>
          </a:p>
        </p:txBody>
      </p:sp>
    </p:spTree>
    <p:extLst>
      <p:ext uri="{BB962C8B-B14F-4D97-AF65-F5344CB8AC3E}">
        <p14:creationId xmlns:p14="http://schemas.microsoft.com/office/powerpoint/2010/main" val="8442223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had some challenges while creating these applications.</a:t>
            </a:r>
          </a:p>
          <a:p>
            <a:endParaRPr lang="en-US" dirty="0"/>
          </a:p>
          <a:p>
            <a:r>
              <a:rPr lang="en-US" dirty="0"/>
              <a:t>While we could do a lot of productive </a:t>
            </a:r>
            <a:r>
              <a:rPr lang="en-US"/>
              <a:t>things locally with </a:t>
            </a:r>
            <a:r>
              <a:rPr lang="en-US" dirty="0"/>
              <a:t>our </a:t>
            </a:r>
            <a:r>
              <a:rPr lang="en-US" dirty="0" err="1"/>
              <a:t>BaseX</a:t>
            </a:r>
            <a:r>
              <a:rPr lang="en-US" dirty="0"/>
              <a:t> database of XML source files, we couldn’t roll out any XQuery web application to the department until the company’s IT infrastructure supported Java servlets. The </a:t>
            </a:r>
            <a:r>
              <a:rPr lang="en-US" dirty="0" err="1"/>
              <a:t>BaseX</a:t>
            </a:r>
            <a:r>
              <a:rPr lang="en-US" dirty="0"/>
              <a:t> RESTXQ implementation takes the form of a Java servlet.</a:t>
            </a:r>
          </a:p>
          <a:p>
            <a:endParaRPr lang="en-US" dirty="0"/>
          </a:p>
          <a:p>
            <a:r>
              <a:rPr lang="en-US" dirty="0"/>
              <a:t>Secondly, it happens to be the case that the documentation tool developers who use XQuery are not web technology experts, while the web technology experts in the larger organization do not use XQuery. Not having enough overlap in areas of expertise made it harder to troubleshoot some server resource allocation issues.</a:t>
            </a:r>
          </a:p>
          <a:p>
            <a:endParaRPr lang="en-US" dirty="0"/>
          </a:p>
          <a:p>
            <a:r>
              <a:rPr lang="en-US" dirty="0"/>
              <a:t>At a more detailed level, challenges include how to make the visualization application run faster and use less memory. There’s a lot of data to traverse and many choices about how to organize and access it,</a:t>
            </a:r>
            <a:r>
              <a:rPr lang="en-US" baseline="0" dirty="0"/>
              <a:t> and what kind of up-front preprocessing is appropriate to make the browser performance snappier</a:t>
            </a:r>
            <a:r>
              <a:rPr lang="en-US" dirty="0"/>
              <a:t>. Before considering the visualization application to be more than just a prototype, I definitely want to explore options to increase the speed and reduce memory usage.</a:t>
            </a:r>
          </a:p>
        </p:txBody>
      </p:sp>
      <p:sp>
        <p:nvSpPr>
          <p:cNvPr id="4" name="Slide Number Placeholder 3"/>
          <p:cNvSpPr>
            <a:spLocks noGrp="1"/>
          </p:cNvSpPr>
          <p:nvPr>
            <p:ph type="sldNum" sz="quarter" idx="10"/>
          </p:nvPr>
        </p:nvSpPr>
        <p:spPr/>
        <p:txBody>
          <a:bodyPr/>
          <a:lstStyle/>
          <a:p>
            <a:fld id="{AD73B8C3-A209-4A55-9261-22C2A02B3159}" type="slidenum">
              <a:rPr lang="en-US" smtClean="0"/>
              <a:pPr/>
              <a:t>26</a:t>
            </a:fld>
            <a:endParaRPr lang="en-US"/>
          </a:p>
        </p:txBody>
      </p:sp>
    </p:spTree>
    <p:extLst>
      <p:ext uri="{BB962C8B-B14F-4D97-AF65-F5344CB8AC3E}">
        <p14:creationId xmlns:p14="http://schemas.microsoft.com/office/powerpoint/2010/main" val="15780260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the past several years, XQuery without the web interface has proven invaluable to the documentation tool developers in our group. We use it to provide relevant</a:t>
            </a:r>
            <a:r>
              <a:rPr lang="en-US" baseline="0" dirty="0"/>
              <a:t> </a:t>
            </a:r>
            <a:r>
              <a:rPr lang="en-US" dirty="0"/>
              <a:t>information to authors and managers, and we use it in many</a:t>
            </a:r>
            <a:r>
              <a:rPr lang="en-US" baseline="0" dirty="0"/>
              <a:t> indirect ways to make better decisions and do our work better</a:t>
            </a:r>
            <a:r>
              <a:rPr lang="en-US" dirty="0"/>
              <a:t>. We’re just beginning to explore the benefits of the XQuery web interface, especially for authoring job aids like the two I’ve shown you today.</a:t>
            </a:r>
          </a:p>
          <a:p>
            <a:endParaRPr lang="en-US" dirty="0"/>
          </a:p>
          <a:p>
            <a:r>
              <a:rPr lang="en-US" dirty="0"/>
              <a:t>Future directions for us using the XQuery web interface include taking the combination of D3 and XQuery further, and maybe using the XQuery Update Facility to modify XML documents from a web application instead of only reading and analyzing the documents.</a:t>
            </a:r>
          </a:p>
          <a:p>
            <a:endParaRPr lang="en-US" dirty="0"/>
          </a:p>
          <a:p>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27</a:t>
            </a:fld>
            <a:endParaRPr lang="en-US"/>
          </a:p>
        </p:txBody>
      </p:sp>
    </p:spTree>
    <p:extLst>
      <p:ext uri="{BB962C8B-B14F-4D97-AF65-F5344CB8AC3E}">
        <p14:creationId xmlns:p14="http://schemas.microsoft.com/office/powerpoint/2010/main" val="28773303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73B8C3-A209-4A55-9261-22C2A02B3159}" type="slidenum">
              <a:rPr lang="en-US" smtClean="0"/>
              <a:pPr/>
              <a:t>28</a:t>
            </a:fld>
            <a:endParaRPr lang="en-US"/>
          </a:p>
        </p:txBody>
      </p:sp>
    </p:spTree>
    <p:extLst>
      <p:ext uri="{BB962C8B-B14F-4D97-AF65-F5344CB8AC3E}">
        <p14:creationId xmlns:p14="http://schemas.microsoft.com/office/powerpoint/2010/main" val="3346819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me give you some context for the web applications I’ll be telling you about.</a:t>
            </a:r>
          </a:p>
          <a:p>
            <a:endParaRPr lang="en-US" dirty="0"/>
          </a:p>
          <a:p>
            <a:r>
              <a:rPr lang="en-US" dirty="0"/>
              <a:t>MathWorks is a software company that makes about 100 products for engineers and scientists. Some of you have heard of MATLAB, which is the flagship product.</a:t>
            </a:r>
          </a:p>
          <a:p>
            <a:endParaRPr lang="en-US" dirty="0"/>
          </a:p>
          <a:p>
            <a:r>
              <a:rPr lang="en-US" dirty="0"/>
              <a:t>The Documentation department has about 100 authors and editors. We have 4 doc tool developers (I’m one of them).</a:t>
            </a:r>
          </a:p>
          <a:p>
            <a:endParaRPr lang="en-US" dirty="0"/>
          </a:p>
          <a:p>
            <a:r>
              <a:rPr lang="en-US" dirty="0"/>
              <a:t>The authors use a topic-based authoring paradigm to create their documentation as </a:t>
            </a:r>
            <a:r>
              <a:rPr lang="en-US" dirty="0" err="1"/>
              <a:t>DocBook</a:t>
            </a:r>
            <a:r>
              <a:rPr lang="en-US" dirty="0"/>
              <a:t>-based XML files.</a:t>
            </a:r>
          </a:p>
          <a:p>
            <a:endParaRPr lang="en-US" dirty="0"/>
          </a:p>
          <a:p>
            <a:r>
              <a:rPr lang="en-US" dirty="0"/>
              <a:t>Authors use the same configuration management system and build system that the software developers use.</a:t>
            </a:r>
          </a:p>
        </p:txBody>
      </p:sp>
      <p:sp>
        <p:nvSpPr>
          <p:cNvPr id="4" name="Slide Number Placeholder 3"/>
          <p:cNvSpPr>
            <a:spLocks noGrp="1"/>
          </p:cNvSpPr>
          <p:nvPr>
            <p:ph type="sldNum" sz="quarter" idx="10"/>
          </p:nvPr>
        </p:nvSpPr>
        <p:spPr/>
        <p:txBody>
          <a:bodyPr/>
          <a:lstStyle/>
          <a:p>
            <a:fld id="{AD73B8C3-A209-4A55-9261-22C2A02B3159}" type="slidenum">
              <a:rPr lang="en-US" smtClean="0"/>
              <a:pPr/>
              <a:t>3</a:t>
            </a:fld>
            <a:endParaRPr lang="en-US"/>
          </a:p>
        </p:txBody>
      </p:sp>
    </p:spTree>
    <p:extLst>
      <p:ext uri="{BB962C8B-B14F-4D97-AF65-F5344CB8AC3E}">
        <p14:creationId xmlns:p14="http://schemas.microsoft.com/office/powerpoint/2010/main" val="473656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web applications that I’ll discuss are about understanding connections.</a:t>
            </a:r>
          </a:p>
          <a:p>
            <a:endParaRPr lang="en-US" dirty="0"/>
          </a:p>
          <a:p>
            <a:r>
              <a:rPr lang="en-US" dirty="0"/>
              <a:t>For the first application, the question is: If I move this XML file, what strings are attached to it? The question is about file connections.</a:t>
            </a:r>
          </a:p>
          <a:p>
            <a:endParaRPr lang="en-US" dirty="0"/>
          </a:p>
          <a:p>
            <a:r>
              <a:rPr lang="en-US" dirty="0"/>
              <a:t>For the second application, the question is: How can MathWorks customers navigate through the set of documentation topics in HTML? The question is about hyperlink connections, or content connections.</a:t>
            </a:r>
          </a:p>
          <a:p>
            <a:endParaRPr lang="en-US" dirty="0"/>
          </a:p>
          <a:p>
            <a:r>
              <a:rPr lang="en-US" dirty="0"/>
              <a:t>Let’s start with the first application.</a:t>
            </a:r>
          </a:p>
        </p:txBody>
      </p:sp>
      <p:sp>
        <p:nvSpPr>
          <p:cNvPr id="4" name="Slide Number Placeholder 3"/>
          <p:cNvSpPr>
            <a:spLocks noGrp="1"/>
          </p:cNvSpPr>
          <p:nvPr>
            <p:ph type="sldNum" sz="quarter" idx="10"/>
          </p:nvPr>
        </p:nvSpPr>
        <p:spPr/>
        <p:txBody>
          <a:bodyPr/>
          <a:lstStyle/>
          <a:p>
            <a:fld id="{AD73B8C3-A209-4A55-9261-22C2A02B3159}" type="slidenum">
              <a:rPr lang="en-US" smtClean="0"/>
              <a:pPr/>
              <a:t>4</a:t>
            </a:fld>
            <a:endParaRPr lang="en-US"/>
          </a:p>
        </p:txBody>
      </p:sp>
    </p:spTree>
    <p:extLst>
      <p:ext uri="{BB962C8B-B14F-4D97-AF65-F5344CB8AC3E}">
        <p14:creationId xmlns:p14="http://schemas.microsoft.com/office/powerpoint/2010/main" val="358268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Last year, we had to move several hundred XML files within the software build tree, to comply with a change in business rules. Because authors use the same software development ecosystem as the software developers, authors’ files are subject to most of the same business rules.</a:t>
            </a:r>
          </a:p>
          <a:p>
            <a:endParaRPr lang="en-US" dirty="0"/>
          </a:p>
          <a:p>
            <a:r>
              <a:rPr lang="en-US" dirty="0"/>
              <a:t>The files we had to move were here and there, interspersed with other files that needed</a:t>
            </a:r>
            <a:r>
              <a:rPr lang="en-US" baseline="0" dirty="0"/>
              <a:t> to stay where they were</a:t>
            </a:r>
            <a:r>
              <a:rPr lang="en-US" dirty="0"/>
              <a:t>. It wasn’t that we were moving a folder in its entirety.</a:t>
            </a:r>
          </a:p>
          <a:p>
            <a:endParaRPr lang="en-US" dirty="0"/>
          </a:p>
        </p:txBody>
      </p:sp>
      <p:sp>
        <p:nvSpPr>
          <p:cNvPr id="4" name="Slide Number Placeholder 3"/>
          <p:cNvSpPr>
            <a:spLocks noGrp="1"/>
          </p:cNvSpPr>
          <p:nvPr>
            <p:ph type="sldNum" sz="quarter" idx="10"/>
          </p:nvPr>
        </p:nvSpPr>
        <p:spPr/>
        <p:txBody>
          <a:bodyPr/>
          <a:lstStyle/>
          <a:p>
            <a:fld id="{AD73B8C3-A209-4A55-9261-22C2A02B3159}" type="slidenum">
              <a:rPr lang="en-US" smtClean="0"/>
              <a:pPr/>
              <a:t>5</a:t>
            </a:fld>
            <a:endParaRPr lang="en-US"/>
          </a:p>
        </p:txBody>
      </p:sp>
    </p:spTree>
    <p:extLst>
      <p:ext uri="{BB962C8B-B14F-4D97-AF65-F5344CB8AC3E}">
        <p14:creationId xmlns:p14="http://schemas.microsoft.com/office/powerpoint/2010/main" val="1140372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use the name “File X” for each particular XML file that needs to move.</a:t>
            </a:r>
          </a:p>
          <a:p>
            <a:endParaRPr lang="en-US" dirty="0"/>
          </a:p>
          <a:p>
            <a:r>
              <a:rPr lang="en-US" dirty="0"/>
              <a:t>Moving an isolated file is easy. But File X typically has connections to other files.</a:t>
            </a:r>
          </a:p>
          <a:p>
            <a:endParaRPr lang="en-US" dirty="0"/>
          </a:p>
          <a:p>
            <a:r>
              <a:rPr lang="en-US" dirty="0"/>
              <a:t>There are typically one or more </a:t>
            </a:r>
            <a:r>
              <a:rPr lang="en-US" dirty="0" err="1"/>
              <a:t>XInclude</a:t>
            </a:r>
            <a:r>
              <a:rPr lang="en-US" dirty="0"/>
              <a:t> references to or from File X.</a:t>
            </a:r>
          </a:p>
          <a:p>
            <a:endParaRPr lang="en-US" dirty="0"/>
          </a:p>
          <a:p>
            <a:r>
              <a:rPr lang="en-US" dirty="0"/>
              <a:t>Also, File X might refer to graphics or example code files, which sometimes also need to move due to the same business rules.</a:t>
            </a:r>
          </a:p>
          <a:p>
            <a:endParaRPr lang="en-US" dirty="0"/>
          </a:p>
          <a:p>
            <a:r>
              <a:rPr lang="en-US" dirty="0"/>
              <a:t>Moving graphics can have a ripple effect on other XML files that reuse them. Reuse is great, but it adds complexity to this problem.</a:t>
            </a:r>
          </a:p>
          <a:p>
            <a:endParaRPr lang="en-US" dirty="0"/>
          </a:p>
          <a:p>
            <a:r>
              <a:rPr lang="en-US" dirty="0"/>
              <a:t>My </a:t>
            </a:r>
            <a:r>
              <a:rPr lang="en-US" dirty="0" err="1"/>
              <a:t>subbullets</a:t>
            </a:r>
            <a:r>
              <a:rPr lang="en-US" dirty="0"/>
              <a:t> here are check boxes because the items represent things someone has to account for when moving File X. It’s potentially complicated.</a:t>
            </a:r>
          </a:p>
        </p:txBody>
      </p:sp>
      <p:sp>
        <p:nvSpPr>
          <p:cNvPr id="4" name="Slide Number Placeholder 3"/>
          <p:cNvSpPr>
            <a:spLocks noGrp="1"/>
          </p:cNvSpPr>
          <p:nvPr>
            <p:ph type="sldNum" sz="quarter" idx="10"/>
          </p:nvPr>
        </p:nvSpPr>
        <p:spPr/>
        <p:txBody>
          <a:bodyPr/>
          <a:lstStyle/>
          <a:p>
            <a:fld id="{AD73B8C3-A209-4A55-9261-22C2A02B3159}" type="slidenum">
              <a:rPr lang="en-US" smtClean="0"/>
              <a:pPr/>
              <a:t>6</a:t>
            </a:fld>
            <a:endParaRPr lang="en-US"/>
          </a:p>
        </p:txBody>
      </p:sp>
    </p:spTree>
    <p:extLst>
      <p:ext uri="{BB962C8B-B14F-4D97-AF65-F5344CB8AC3E}">
        <p14:creationId xmlns:p14="http://schemas.microsoft.com/office/powerpoint/2010/main" val="5093850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considered how to move File X without destroying its connections to other files. Asking authors to analyze dependencies manually would be inefficient and error-prone.</a:t>
            </a:r>
          </a:p>
          <a:p>
            <a:endParaRPr lang="en-US" dirty="0"/>
          </a:p>
          <a:p>
            <a:r>
              <a:rPr lang="en-US" dirty="0"/>
              <a:t>Authors might like a pushbutton tool that analyzed dependencies, made all necessary updates, and interacted with the software configuration management system. However, the tooling effort would be very high, and we didn’t have the time.</a:t>
            </a:r>
          </a:p>
          <a:p>
            <a:endParaRPr lang="en-US" dirty="0"/>
          </a:p>
          <a:p>
            <a:r>
              <a:rPr lang="en-US" dirty="0"/>
              <a:t>We chose an</a:t>
            </a:r>
            <a:r>
              <a:rPr lang="en-US" baseline="0" dirty="0"/>
              <a:t> approach in the middle</a:t>
            </a:r>
            <a:r>
              <a:rPr lang="en-US" dirty="0"/>
              <a:t>. We developed a web application that analyzes dependencies and provides guidance. The guidance takes the form of a report.</a:t>
            </a:r>
          </a:p>
        </p:txBody>
      </p:sp>
      <p:sp>
        <p:nvSpPr>
          <p:cNvPr id="4" name="Slide Number Placeholder 3"/>
          <p:cNvSpPr>
            <a:spLocks noGrp="1"/>
          </p:cNvSpPr>
          <p:nvPr>
            <p:ph type="sldNum" sz="quarter" idx="10"/>
          </p:nvPr>
        </p:nvSpPr>
        <p:spPr/>
        <p:txBody>
          <a:bodyPr/>
          <a:lstStyle/>
          <a:p>
            <a:fld id="{AD73B8C3-A209-4A55-9261-22C2A02B3159}" type="slidenum">
              <a:rPr lang="en-US" smtClean="0"/>
              <a:pPr/>
              <a:t>7</a:t>
            </a:fld>
            <a:endParaRPr lang="en-US"/>
          </a:p>
        </p:txBody>
      </p:sp>
    </p:spTree>
    <p:extLst>
      <p:ext uri="{BB962C8B-B14F-4D97-AF65-F5344CB8AC3E}">
        <p14:creationId xmlns:p14="http://schemas.microsoft.com/office/powerpoint/2010/main" val="814893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web application, you submit a three-question form that says</a:t>
            </a:r>
          </a:p>
          <a:p>
            <a:pPr marL="171450" indent="-171450">
              <a:buFontTx/>
              <a:buChar char="-"/>
            </a:pPr>
            <a:r>
              <a:rPr lang="en-US" baseline="0" dirty="0"/>
              <a:t>W</a:t>
            </a:r>
            <a:r>
              <a:rPr lang="en-US" dirty="0"/>
              <a:t>hat file you want to move,</a:t>
            </a:r>
          </a:p>
          <a:p>
            <a:pPr marL="171450" indent="-171450">
              <a:buFontTx/>
              <a:buChar char="-"/>
            </a:pPr>
            <a:r>
              <a:rPr lang="en-US" dirty="0"/>
              <a:t>Where you want to move it, and</a:t>
            </a:r>
          </a:p>
          <a:p>
            <a:pPr marL="171450" indent="-171450">
              <a:buFontTx/>
              <a:buChar char="-"/>
            </a:pPr>
            <a:r>
              <a:rPr lang="en-US" dirty="0"/>
              <a:t>Which computing cluster you’re using.</a:t>
            </a:r>
          </a:p>
          <a:p>
            <a:endParaRPr lang="en-US" dirty="0"/>
          </a:p>
          <a:p>
            <a:r>
              <a:rPr lang="en-US" dirty="0"/>
              <a:t>The result is a report that appears in your web browser. The report describes a step-by-step procedure for moving File X and addressing all its dependencies. The application has done the dependency analysis for you, but you still have to follow the steps of the procedure.</a:t>
            </a:r>
          </a:p>
          <a:p>
            <a:endParaRPr lang="en-US" dirty="0"/>
          </a:p>
          <a:p>
            <a:r>
              <a:rPr lang="en-US" dirty="0"/>
              <a:t>The procedure does not require familiarity with the specific content. In our group, production editors performed many file moves on behalf of authors who appreciated the extra help.</a:t>
            </a:r>
          </a:p>
        </p:txBody>
      </p:sp>
      <p:sp>
        <p:nvSpPr>
          <p:cNvPr id="4" name="Slide Number Placeholder 3"/>
          <p:cNvSpPr>
            <a:spLocks noGrp="1"/>
          </p:cNvSpPr>
          <p:nvPr>
            <p:ph type="sldNum" sz="quarter" idx="10"/>
          </p:nvPr>
        </p:nvSpPr>
        <p:spPr/>
        <p:txBody>
          <a:bodyPr/>
          <a:lstStyle/>
          <a:p>
            <a:fld id="{AD73B8C3-A209-4A55-9261-22C2A02B3159}" type="slidenum">
              <a:rPr lang="en-US" smtClean="0"/>
              <a:pPr/>
              <a:t>8</a:t>
            </a:fld>
            <a:endParaRPr lang="en-US"/>
          </a:p>
        </p:txBody>
      </p:sp>
    </p:spTree>
    <p:extLst>
      <p:ext uri="{BB962C8B-B14F-4D97-AF65-F5344CB8AC3E}">
        <p14:creationId xmlns:p14="http://schemas.microsoft.com/office/powerpoint/2010/main" val="2627105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me show you the pieces of a sample report.</a:t>
            </a:r>
          </a:p>
          <a:p>
            <a:endParaRPr lang="en-US" dirty="0"/>
          </a:p>
          <a:p>
            <a:r>
              <a:rPr lang="en-US" dirty="0"/>
              <a:t>Here’s the three-question form: the file to move, where it’s moving, and a computing cluster.</a:t>
            </a:r>
          </a:p>
          <a:p>
            <a:endParaRPr lang="en-US" dirty="0"/>
          </a:p>
          <a:p>
            <a:r>
              <a:rPr lang="en-US" dirty="0"/>
              <a:t>Here’s the beginning of the procedure: Move the file and update </a:t>
            </a:r>
            <a:r>
              <a:rPr lang="en-US" dirty="0" err="1"/>
              <a:t>XInclude</a:t>
            </a:r>
            <a:r>
              <a:rPr lang="en-US" dirty="0"/>
              <a:t> references. The file paths in black text tell you which files to check out of Perforce. The green text is the markup you’d look for, that you need to update.</a:t>
            </a:r>
          </a:p>
          <a:p>
            <a:endParaRPr lang="en-US" dirty="0"/>
          </a:p>
          <a:p>
            <a:r>
              <a:rPr lang="en-US" dirty="0"/>
              <a:t>Then you move graphics files.</a:t>
            </a:r>
          </a:p>
          <a:p>
            <a:endParaRPr lang="en-US" dirty="0"/>
          </a:p>
          <a:p>
            <a:r>
              <a:rPr lang="en-US" dirty="0"/>
              <a:t>Then you update references in other XML files, to those graphics files</a:t>
            </a:r>
            <a:r>
              <a:rPr lang="en-US" baseline="0" dirty="0"/>
              <a:t> that you moved.</a:t>
            </a:r>
            <a:endParaRPr lang="en-US" dirty="0"/>
          </a:p>
          <a:p>
            <a:endParaRPr lang="en-US" dirty="0"/>
          </a:p>
          <a:p>
            <a:r>
              <a:rPr lang="en-US" dirty="0"/>
              <a:t>Steps 6 and 7 were no-ops for this sample, but they’re similar to steps 4 and 5.</a:t>
            </a:r>
          </a:p>
          <a:p>
            <a:endParaRPr lang="en-US" dirty="0"/>
          </a:p>
          <a:p>
            <a:r>
              <a:rPr lang="en-US" dirty="0"/>
              <a:t>Finally, run your doc </a:t>
            </a:r>
            <a:r>
              <a:rPr lang="en-US" dirty="0" err="1"/>
              <a:t>makefile</a:t>
            </a:r>
            <a:r>
              <a:rPr lang="en-US" dirty="0"/>
              <a:t> to build the doc, and check that no file dependencies are broken.</a:t>
            </a:r>
          </a:p>
        </p:txBody>
      </p:sp>
      <p:sp>
        <p:nvSpPr>
          <p:cNvPr id="4" name="Slide Number Placeholder 3"/>
          <p:cNvSpPr>
            <a:spLocks noGrp="1"/>
          </p:cNvSpPr>
          <p:nvPr>
            <p:ph type="sldNum" sz="quarter" idx="10"/>
          </p:nvPr>
        </p:nvSpPr>
        <p:spPr/>
        <p:txBody>
          <a:bodyPr/>
          <a:lstStyle/>
          <a:p>
            <a:fld id="{AD73B8C3-A209-4A55-9261-22C2A02B3159}" type="slidenum">
              <a:rPr lang="en-US" smtClean="0"/>
              <a:pPr/>
              <a:t>9</a:t>
            </a:fld>
            <a:endParaRPr lang="en-US"/>
          </a:p>
        </p:txBody>
      </p:sp>
    </p:spTree>
    <p:extLst>
      <p:ext uri="{BB962C8B-B14F-4D97-AF65-F5344CB8AC3E}">
        <p14:creationId xmlns:p14="http://schemas.microsoft.com/office/powerpoint/2010/main" val="39062867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0" name="Background" descr="bluemesh.jpg"/>
          <p:cNvPicPr>
            <a:picLocks noChangeAspect="1"/>
          </p:cNvPicPr>
          <p:nvPr userDrawn="1"/>
        </p:nvPicPr>
        <p:blipFill>
          <a:blip r:embed="rId2" cstate="print"/>
          <a:stretch>
            <a:fillRect/>
          </a:stretch>
        </p:blipFill>
        <p:spPr>
          <a:xfrm>
            <a:off x="-1012" y="-33456"/>
            <a:ext cx="9145012" cy="6870191"/>
          </a:xfrm>
          <a:prstGeom prst="rect">
            <a:avLst/>
          </a:prstGeom>
        </p:spPr>
      </p:pic>
      <p:sp>
        <p:nvSpPr>
          <p:cNvPr id="21" name="Title"/>
          <p:cNvSpPr>
            <a:spLocks noGrp="1"/>
          </p:cNvSpPr>
          <p:nvPr>
            <p:ph type="ctrTitle"/>
          </p:nvPr>
        </p:nvSpPr>
        <p:spPr>
          <a:xfrm>
            <a:off x="685800" y="914400"/>
            <a:ext cx="7772400" cy="1828800"/>
          </a:xfrm>
        </p:spPr>
        <p:txBody>
          <a:bodyPr/>
          <a:lstStyle>
            <a:lvl1pPr algn="l">
              <a:defRPr sz="3200">
                <a:solidFill>
                  <a:schemeClr val="tx2"/>
                </a:solidFill>
              </a:defRPr>
            </a:lvl1pPr>
          </a:lstStyle>
          <a:p>
            <a:r>
              <a:rPr lang="en-US"/>
              <a:t>Click to edit Master title style</a:t>
            </a:r>
            <a:endParaRPr lang="en-US" dirty="0"/>
          </a:p>
        </p:txBody>
      </p:sp>
      <p:sp>
        <p:nvSpPr>
          <p:cNvPr id="22" name="Subtitle"/>
          <p:cNvSpPr>
            <a:spLocks noGrp="1"/>
          </p:cNvSpPr>
          <p:nvPr>
            <p:ph type="subTitle" idx="1"/>
          </p:nvPr>
        </p:nvSpPr>
        <p:spPr>
          <a:xfrm>
            <a:off x="685800" y="3203575"/>
            <a:ext cx="7772400" cy="987425"/>
          </a:xfrm>
        </p:spPr>
        <p:txBody>
          <a:bodyPr>
            <a:normAutofit/>
          </a:bodyPr>
          <a:lstStyle>
            <a:lvl1pPr marL="0" indent="0" algn="l">
              <a:buNone/>
              <a:defRPr sz="16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3" name="Copyright"/>
          <p:cNvSpPr txBox="1"/>
          <p:nvPr userDrawn="1"/>
        </p:nvSpPr>
        <p:spPr>
          <a:xfrm>
            <a:off x="7226408" y="6527628"/>
            <a:ext cx="1828800" cy="246221"/>
          </a:xfrm>
          <a:prstGeom prst="rect">
            <a:avLst/>
          </a:prstGeom>
          <a:noFill/>
        </p:spPr>
        <p:txBody>
          <a:bodyPr wrap="square" rtlCol="0">
            <a:spAutoFit/>
          </a:bodyPr>
          <a:lstStyle/>
          <a:p>
            <a:r>
              <a:rPr lang="en-US" sz="1000" dirty="0">
                <a:solidFill>
                  <a:schemeClr val="bg1"/>
                </a:solidFill>
                <a:latin typeface="Arial" pitchFamily="34" charset="0"/>
                <a:cs typeface="Arial" pitchFamily="34" charset="0"/>
              </a:rPr>
              <a:t>© 2016 The MathWorks, Inc.</a:t>
            </a:r>
          </a:p>
        </p:txBody>
      </p:sp>
      <p:cxnSp>
        <p:nvCxnSpPr>
          <p:cNvPr id="26" name="GrayLine"/>
          <p:cNvCxnSpPr/>
          <p:nvPr userDrawn="1"/>
        </p:nvCxnSpPr>
        <p:spPr>
          <a:xfrm>
            <a:off x="0" y="4333875"/>
            <a:ext cx="9144000" cy="0"/>
          </a:xfrm>
          <a:prstGeom prst="line">
            <a:avLst/>
          </a:prstGeom>
          <a:ln w="57150">
            <a:solidFill>
              <a:schemeClr val="bg1">
                <a:lumMod val="6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77200" cy="990600"/>
          </a:xfrm>
        </p:spPr>
        <p:txBody>
          <a:bodyPr/>
          <a:lstStyle>
            <a:lvl1pPr>
              <a:defRPr sz="2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57200" y="1600200"/>
            <a:ext cx="8077200" cy="4648200"/>
          </a:xfrm>
        </p:spPr>
        <p:txBody>
          <a:bodyPr/>
          <a:lstStyle>
            <a:lvl1pPr>
              <a:buSzPct val="75000"/>
              <a:defRPr sz="2400"/>
            </a:lvl1pPr>
            <a:lvl2pPr>
              <a:lnSpc>
                <a:spcPct val="105000"/>
              </a:lnSpc>
              <a:defRPr sz="2000"/>
            </a:lvl2pPr>
            <a:lvl3pPr>
              <a:lnSpc>
                <a:spcPct val="105000"/>
              </a:lnSpc>
              <a:buSzPct val="75000"/>
              <a:defRPr sz="1600"/>
            </a:lvl3pPr>
            <a:lvl4pPr>
              <a:lnSpc>
                <a:spcPct val="105000"/>
              </a:lnSpc>
              <a:defRPr/>
            </a:lvl4pPr>
            <a:lvl5pPr>
              <a:lnSpc>
                <a:spcPct val="105000"/>
              </a:lnSpc>
              <a:defRPr/>
            </a:lvl5pPr>
          </a:lstStyle>
          <a:p>
            <a:pPr lvl="0"/>
            <a:r>
              <a:rPr lang="en-US"/>
              <a:t>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77200" cy="990600"/>
          </a:xfrm>
        </p:spPr>
        <p:txBody>
          <a:body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eature">
    <p:spTree>
      <p:nvGrpSpPr>
        <p:cNvPr id="1" name=""/>
        <p:cNvGrpSpPr/>
        <p:nvPr/>
      </p:nvGrpSpPr>
      <p:grpSpPr>
        <a:xfrm>
          <a:off x="0" y="0"/>
          <a:ext cx="0" cy="0"/>
          <a:chOff x="0" y="0"/>
          <a:chExt cx="0" cy="0"/>
        </a:xfrm>
      </p:grpSpPr>
      <p:sp>
        <p:nvSpPr>
          <p:cNvPr id="10" name="Title 1"/>
          <p:cNvSpPr>
            <a:spLocks noGrp="1"/>
          </p:cNvSpPr>
          <p:nvPr>
            <p:ph type="title"/>
          </p:nvPr>
        </p:nvSpPr>
        <p:spPr>
          <a:xfrm>
            <a:off x="457200" y="457200"/>
            <a:ext cx="7086600" cy="990600"/>
          </a:xfrm>
        </p:spPr>
        <p:txBody>
          <a:bodyPr anchor="t" anchorCtr="0"/>
          <a:lstStyle>
            <a:lvl1pPr algn="l">
              <a:defRPr sz="2800" b="1">
                <a:solidFill>
                  <a:schemeClr val="tx2"/>
                </a:solidFill>
              </a:defRPr>
            </a:lvl1pPr>
          </a:lstStyle>
          <a:p>
            <a:r>
              <a:rPr lang="en-US"/>
              <a:t>Click to edit Master title style</a:t>
            </a:r>
            <a:endParaRPr lang="en-US" dirty="0"/>
          </a:p>
        </p:txBody>
      </p:sp>
      <p:sp>
        <p:nvSpPr>
          <p:cNvPr id="11" name="Content Placeholder 2"/>
          <p:cNvSpPr>
            <a:spLocks noGrp="1"/>
          </p:cNvSpPr>
          <p:nvPr>
            <p:ph sz="half" idx="10" hasCustomPrompt="1"/>
          </p:nvPr>
        </p:nvSpPr>
        <p:spPr>
          <a:xfrm>
            <a:off x="457200" y="2819400"/>
            <a:ext cx="3810000" cy="3200400"/>
          </a:xfrm>
        </p:spPr>
        <p:txBody>
          <a:bodyPr/>
          <a:lstStyle>
            <a:lvl1pPr>
              <a:buClr>
                <a:srgbClr val="125687"/>
              </a:buClr>
              <a:buSzTx/>
              <a:defRPr sz="1800" baseline="0"/>
            </a:lvl1pPr>
            <a:lvl2pPr>
              <a:defRPr sz="1600"/>
            </a:lvl2pPr>
            <a:lvl3pPr>
              <a:buNone/>
              <a:defRPr sz="1600"/>
            </a:lvl3pPr>
            <a:lvl4pPr>
              <a:defRPr sz="1800"/>
            </a:lvl4pPr>
            <a:lvl5pPr>
              <a:defRPr sz="1800"/>
            </a:lvl5pPr>
            <a:lvl6pPr>
              <a:defRPr sz="1800"/>
            </a:lvl6pPr>
            <a:lvl7pPr>
              <a:defRPr sz="1800"/>
            </a:lvl7pPr>
            <a:lvl8pPr>
              <a:defRPr sz="1800"/>
            </a:lvl8pPr>
            <a:lvl9pPr>
              <a:defRPr sz="1800"/>
            </a:lvl9pPr>
          </a:lstStyle>
          <a:p>
            <a:pPr lvl="0">
              <a:buClr>
                <a:srgbClr val="125687"/>
              </a:buClr>
              <a:buSzTx/>
            </a:pPr>
            <a:r>
              <a:rPr lang="en-US" dirty="0"/>
              <a:t>Click to add b</a:t>
            </a:r>
            <a:r>
              <a:rPr lang="en-US" sz="1800" dirty="0">
                <a:solidFill>
                  <a:prstClr val="black"/>
                </a:solidFill>
              </a:rPr>
              <a:t>rief summary and benefits of feature (ideally three bullets)</a:t>
            </a:r>
          </a:p>
          <a:p>
            <a:pPr lvl="1"/>
            <a:r>
              <a:rPr lang="en-US" dirty="0"/>
              <a:t>Second level</a:t>
            </a:r>
          </a:p>
        </p:txBody>
      </p:sp>
      <p:sp>
        <p:nvSpPr>
          <p:cNvPr id="13" name="Text Placeholder 11"/>
          <p:cNvSpPr>
            <a:spLocks noGrp="1"/>
          </p:cNvSpPr>
          <p:nvPr>
            <p:ph type="body" sz="quarter" idx="11" hasCustomPrompt="1"/>
          </p:nvPr>
        </p:nvSpPr>
        <p:spPr>
          <a:xfrm>
            <a:off x="457200" y="1600200"/>
            <a:ext cx="3810000" cy="838200"/>
          </a:xfrm>
        </p:spPr>
        <p:txBody>
          <a:bodyPr anchor="t"/>
          <a:lstStyle>
            <a:lvl1pPr marL="0" indent="0" algn="l">
              <a:buNone/>
              <a:defRPr sz="2000" b="1" baseline="0"/>
            </a:lvl1pPr>
          </a:lstStyle>
          <a:p>
            <a:pPr lvl="0"/>
            <a:r>
              <a:rPr lang="en-US" dirty="0"/>
              <a:t>Click to add headline</a:t>
            </a:r>
            <a:r>
              <a:rPr lang="en-US" sz="2000" b="1" dirty="0">
                <a:solidFill>
                  <a:prstClr val="black"/>
                </a:solidFill>
              </a:rPr>
              <a:t> providing value of feature</a:t>
            </a:r>
            <a:endParaRPr lang="en-US" dirty="0"/>
          </a:p>
        </p:txBody>
      </p:sp>
      <p:sp>
        <p:nvSpPr>
          <p:cNvPr id="14" name="Text Placeholder 2"/>
          <p:cNvSpPr>
            <a:spLocks noGrp="1"/>
          </p:cNvSpPr>
          <p:nvPr>
            <p:ph type="body" sz="half" idx="12" hasCustomPrompt="1"/>
          </p:nvPr>
        </p:nvSpPr>
        <p:spPr>
          <a:xfrm>
            <a:off x="457200" y="6172200"/>
            <a:ext cx="4572000" cy="533400"/>
          </a:xfrm>
        </p:spPr>
        <p:txBody>
          <a:bodyPr anchor="b" anchorCtr="0"/>
          <a:lstStyle>
            <a:lvl1pPr marL="230188" indent="-228600">
              <a:buClrTx/>
              <a:buSzPct val="125000"/>
              <a:buFont typeface="Courier New" pitchFamily="49" charset="0"/>
              <a:buChar char="»"/>
              <a:defRPr sz="1600" b="0">
                <a:latin typeface="Courier New" pitchFamily="49" charset="0"/>
                <a:cs typeface="Courier New" pitchFamily="49" charset="0"/>
              </a:defRPr>
            </a:lvl1pPr>
          </a:lstStyle>
          <a:p>
            <a:pPr lvl="0"/>
            <a:r>
              <a:rPr lang="en-US" dirty="0"/>
              <a:t>Click to add </a:t>
            </a:r>
            <a:r>
              <a:rPr lang="en-US" sz="1600" dirty="0" err="1">
                <a:latin typeface="Courier New" pitchFamily="49" charset="0"/>
                <a:cs typeface="Courier New" pitchFamily="49" charset="0"/>
              </a:rPr>
              <a:t>product_example_name</a:t>
            </a:r>
            <a:r>
              <a:rPr lang="en-US" sz="1600" dirty="0">
                <a:latin typeface="Courier New" pitchFamily="49" charset="0"/>
                <a:cs typeface="Courier New" pitchFamily="49" charset="0"/>
              </a:rPr>
              <a:t>.</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1914525"/>
            <a:ext cx="7772400" cy="1362075"/>
          </a:xfrm>
        </p:spPr>
        <p:txBody>
          <a:bodyPr anchor="t"/>
          <a:lstStyle>
            <a:lvl1pPr algn="ctr">
              <a:defRPr sz="3200" b="1" cap="none">
                <a:solidFill>
                  <a:schemeClr val="tx2"/>
                </a:solidFill>
              </a:defRPr>
            </a:lvl1pPr>
          </a:lstStyle>
          <a:p>
            <a:r>
              <a:rPr lang="en-US" dirty="0"/>
              <a:t>Click to edit Section Header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77200" cy="990600"/>
          </a:xfrm>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3886200" cy="4648199"/>
          </a:xfrm>
        </p:spPr>
        <p:txBody>
          <a:bodyPr/>
          <a:lstStyle>
            <a:lvl1pPr>
              <a:defRPr sz="2400"/>
            </a:lvl1pPr>
            <a:lvl2pPr>
              <a:defRPr sz="20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3886200" cy="4648199"/>
          </a:xfrm>
        </p:spPr>
        <p:txBody>
          <a:bodyPr/>
          <a:lstStyle>
            <a:lvl1pPr>
              <a:defRPr sz="2400"/>
            </a:lvl1pPr>
            <a:lvl2pPr>
              <a:defRPr sz="20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Text Box 15"/>
          <p:cNvSpPr txBox="1">
            <a:spLocks noChangeArrowheads="1"/>
          </p:cNvSpPr>
          <p:nvPr userDrawn="1"/>
        </p:nvSpPr>
        <p:spPr bwMode="auto">
          <a:xfrm>
            <a:off x="455613" y="1600200"/>
            <a:ext cx="8074152" cy="4648200"/>
          </a:xfrm>
          <a:prstGeom prst="rect">
            <a:avLst/>
          </a:prstGeom>
          <a:noFill/>
          <a:ln w="9525">
            <a:noFill/>
            <a:miter lim="800000"/>
            <a:headEnd/>
            <a:tailEnd/>
          </a:ln>
          <a:effectLst/>
        </p:spPr>
        <p:txBody>
          <a:bodyPr wrap="none"/>
          <a:lstStyle/>
          <a:p>
            <a:pPr marL="341313" lvl="0" indent="-341313">
              <a:buClr>
                <a:schemeClr val="tx2"/>
              </a:buClr>
              <a:buSzPct val="75000"/>
              <a:buFont typeface="Wingdings" pitchFamily="2" charset="2"/>
              <a:buChar char="§"/>
              <a:tabLst>
                <a:tab pos="457200" algn="l"/>
              </a:tabLst>
            </a:pPr>
            <a:r>
              <a:rPr lang="en-US" sz="2400" dirty="0">
                <a:latin typeface="Arial" pitchFamily="34" charset="0"/>
                <a:cs typeface="Arial" pitchFamily="34" charset="0"/>
              </a:rPr>
              <a:t>Describe applications</a:t>
            </a:r>
          </a:p>
          <a:p>
            <a:pPr marL="341313" lvl="0" indent="-341313">
              <a:buClr>
                <a:schemeClr val="tx2"/>
              </a:buClr>
              <a:buSzPct val="75000"/>
              <a:buFont typeface="Wingdings" pitchFamily="2" charset="2"/>
              <a:buChar char="§"/>
              <a:tabLst>
                <a:tab pos="457200" algn="l"/>
              </a:tabLst>
            </a:pPr>
            <a:r>
              <a:rPr lang="en-US" sz="2400" dirty="0">
                <a:latin typeface="Arial" pitchFamily="34" charset="0"/>
                <a:cs typeface="Arial" pitchFamily="34" charset="0"/>
              </a:rPr>
              <a:t>Architectural highlights</a:t>
            </a:r>
          </a:p>
          <a:p>
            <a:pPr marL="341313" lvl="0" indent="-341313">
              <a:buClr>
                <a:schemeClr val="tx2"/>
              </a:buClr>
              <a:buSzPct val="75000"/>
              <a:buFont typeface="Wingdings" pitchFamily="2" charset="2"/>
              <a:buChar char="§"/>
              <a:tabLst>
                <a:tab pos="457200" algn="l"/>
              </a:tabLst>
            </a:pPr>
            <a:r>
              <a:rPr lang="en-US" sz="2400" baseline="0" dirty="0">
                <a:latin typeface="Arial" pitchFamily="34" charset="0"/>
                <a:cs typeface="Arial" pitchFamily="34" charset="0"/>
              </a:rPr>
              <a:t>Some challenges</a:t>
            </a:r>
          </a:p>
          <a:p>
            <a:pPr marL="341313" lvl="0" indent="-341313">
              <a:buClr>
                <a:schemeClr val="tx2"/>
              </a:buClr>
              <a:buSzPct val="75000"/>
              <a:buFont typeface="Wingdings" pitchFamily="2" charset="2"/>
              <a:buChar char="§"/>
              <a:tabLst>
                <a:tab pos="457200" algn="l"/>
              </a:tabLst>
            </a:pPr>
            <a:endParaRPr lang="en-US" sz="2400" dirty="0">
              <a:latin typeface="Arial" pitchFamily="34" charset="0"/>
              <a:cs typeface="Arial" pitchFamily="34" charset="0"/>
            </a:endParaRPr>
          </a:p>
        </p:txBody>
      </p:sp>
      <p:sp>
        <p:nvSpPr>
          <p:cNvPr id="5" name="Text Box 16"/>
          <p:cNvSpPr txBox="1">
            <a:spLocks noChangeArrowheads="1"/>
          </p:cNvSpPr>
          <p:nvPr userDrawn="1"/>
        </p:nvSpPr>
        <p:spPr bwMode="auto">
          <a:xfrm>
            <a:off x="455613" y="464695"/>
            <a:ext cx="8074152" cy="1143000"/>
          </a:xfrm>
          <a:prstGeom prst="rect">
            <a:avLst/>
          </a:prstGeom>
          <a:noFill/>
          <a:ln w="9525">
            <a:noFill/>
            <a:miter lim="800000"/>
            <a:headEnd/>
            <a:tailEnd/>
          </a:ln>
          <a:effectLst/>
        </p:spPr>
        <p:txBody>
          <a:bodyPr wrap="none"/>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tx2"/>
                </a:solidFill>
                <a:latin typeface="Arial" pitchFamily="34" charset="0"/>
                <a:cs typeface="Arial" pitchFamily="34" charset="0"/>
              </a:rPr>
              <a:t>Agenda: Two-Part Case Study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cNvSpPr>
            <a:spLocks noGrp="1"/>
          </p:cNvSpPr>
          <p:nvPr>
            <p:ph type="title"/>
          </p:nvPr>
        </p:nvSpPr>
        <p:spPr>
          <a:xfrm>
            <a:off x="457200" y="457200"/>
            <a:ext cx="8077200" cy="990600"/>
          </a:xfrm>
          <a:prstGeom prst="rect">
            <a:avLst/>
          </a:prstGeom>
        </p:spPr>
        <p:txBody>
          <a:bodyPr vert="horz" lIns="91440" tIns="45720" rIns="91440" bIns="45720" rtlCol="0" anchor="t" anchorCtr="0">
            <a:noAutofit/>
          </a:bodyPr>
          <a:lstStyle/>
          <a:p>
            <a:r>
              <a:rPr lang="en-US"/>
              <a:t>Click to edit Master title style</a:t>
            </a:r>
            <a:endParaRPr lang="en-US" dirty="0"/>
          </a:p>
        </p:txBody>
      </p:sp>
      <p:sp>
        <p:nvSpPr>
          <p:cNvPr id="3" name="Content"/>
          <p:cNvSpPr>
            <a:spLocks noGrp="1"/>
          </p:cNvSpPr>
          <p:nvPr>
            <p:ph type="body" idx="1"/>
          </p:nvPr>
        </p:nvSpPr>
        <p:spPr>
          <a:xfrm>
            <a:off x="457200" y="1600200"/>
            <a:ext cx="8077200" cy="4648200"/>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pic>
        <p:nvPicPr>
          <p:cNvPr id="9" name="Logo" descr="logo647.png"/>
          <p:cNvPicPr>
            <a:picLocks noChangeAspect="1"/>
          </p:cNvPicPr>
          <p:nvPr/>
        </p:nvPicPr>
        <p:blipFill>
          <a:blip r:embed="rId10" cstate="print"/>
          <a:stretch>
            <a:fillRect/>
          </a:stretch>
        </p:blipFill>
        <p:spPr>
          <a:xfrm>
            <a:off x="7474704" y="47715"/>
            <a:ext cx="1562100" cy="424983"/>
          </a:xfrm>
          <a:prstGeom prst="rect">
            <a:avLst/>
          </a:prstGeom>
        </p:spPr>
      </p:pic>
      <p:cxnSp>
        <p:nvCxnSpPr>
          <p:cNvPr id="11" name="Line"/>
          <p:cNvCxnSpPr/>
          <p:nvPr/>
        </p:nvCxnSpPr>
        <p:spPr>
          <a:xfrm rot="10800000" flipV="1">
            <a:off x="228600" y="246870"/>
            <a:ext cx="7016865" cy="270628"/>
          </a:xfrm>
          <a:prstGeom prst="bentConnector3">
            <a:avLst>
              <a:gd name="adj1" fmla="val 99917"/>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Number"/>
          <p:cNvSpPr/>
          <p:nvPr/>
        </p:nvSpPr>
        <p:spPr>
          <a:xfrm>
            <a:off x="8686800" y="6484950"/>
            <a:ext cx="457200" cy="381001"/>
          </a:xfrm>
          <a:prstGeom prst="rect">
            <a:avLst/>
          </a:prstGeom>
          <a:noFill/>
          <a:ln w="12700">
            <a:noFill/>
          </a:ln>
        </p:spPr>
        <p:txBody>
          <a:bodyPr wrap="square" anchor="ctr">
            <a:noAutofit/>
          </a:bodyPr>
          <a:lstStyle/>
          <a:p>
            <a:pPr algn="ctr"/>
            <a:fld id="{47FBD1EF-0801-4063-B668-C71608ACC70F}" type="slidenum">
              <a:rPr kumimoji="0" lang="en-US" sz="1200" b="1" i="0" u="none" strike="noStrike" kern="1200" cap="none" spc="0" normalizeH="0" baseline="0" noProof="0" smtClean="0">
                <a:ln>
                  <a:noFill/>
                </a:ln>
                <a:solidFill>
                  <a:schemeClr val="tx2"/>
                </a:solidFill>
                <a:effectLst/>
                <a:uLnTx/>
                <a:uFillTx/>
                <a:latin typeface="Arial" pitchFamily="34" charset="0"/>
                <a:ea typeface="+mn-ea"/>
                <a:cs typeface="Arial" pitchFamily="34" charset="0"/>
              </a:rPr>
              <a:pPr algn="ctr"/>
              <a:t>‹#›</a:t>
            </a:fld>
            <a:endParaRPr lang="en-US" sz="1200" b="1"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9" r:id="rId4"/>
    <p:sldLayoutId id="2147483663" r:id="rId5"/>
    <p:sldLayoutId id="2147483651" r:id="rId6"/>
    <p:sldLayoutId id="2147483652" r:id="rId7"/>
    <p:sldLayoutId id="2147483664" r:id="rId8"/>
  </p:sldLayoutIdLst>
  <p:hf hdr="0" ftr="0" dt="0"/>
  <p:txStyles>
    <p:titleStyle>
      <a:lvl1pPr algn="l" defTabSz="914400" rtl="0" eaLnBrk="1" latinLnBrk="0" hangingPunct="1">
        <a:spcBef>
          <a:spcPct val="0"/>
        </a:spcBef>
        <a:buNone/>
        <a:defRPr sz="2800" b="1" kern="1200">
          <a:solidFill>
            <a:schemeClr val="tx2"/>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tx2"/>
        </a:buClr>
        <a:buSzPct val="75000"/>
        <a:buFont typeface="Wingdings" pitchFamily="2" charset="2"/>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None/>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chemeClr val="tx2"/>
        </a:buClr>
        <a:buFont typeface="Arial" pitchFamily="34" charset="0"/>
        <a:buChar char="»"/>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Web-Based Job Aids</a:t>
            </a:r>
            <a:br>
              <a:rPr lang="en-US" dirty="0"/>
            </a:br>
            <a:r>
              <a:rPr lang="en-US" dirty="0"/>
              <a:t>Using RESTXQ and JavaScript</a:t>
            </a:r>
            <a:br>
              <a:rPr lang="en-US" dirty="0"/>
            </a:br>
            <a:r>
              <a:rPr lang="en-US" dirty="0"/>
              <a:t>for Authors of XML Documents</a:t>
            </a:r>
          </a:p>
        </p:txBody>
      </p:sp>
      <p:sp>
        <p:nvSpPr>
          <p:cNvPr id="3" name="Subtitle 2"/>
          <p:cNvSpPr>
            <a:spLocks noGrp="1"/>
          </p:cNvSpPr>
          <p:nvPr>
            <p:ph type="subTitle" idx="1"/>
          </p:nvPr>
        </p:nvSpPr>
        <p:spPr/>
        <p:txBody>
          <a:bodyPr/>
          <a:lstStyle/>
          <a:p>
            <a:r>
              <a:rPr lang="en-US" dirty="0"/>
              <a:t>Amanda Galtman</a:t>
            </a:r>
          </a:p>
          <a:p>
            <a:endParaRPr lang="en-US" dirty="0"/>
          </a:p>
          <a:p>
            <a:r>
              <a:rPr lang="en-US" dirty="0"/>
              <a:t>August 5, 2016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Using a Web Application</a:t>
            </a:r>
          </a:p>
        </p:txBody>
      </p:sp>
      <p:sp>
        <p:nvSpPr>
          <p:cNvPr id="3" name="Content Placeholder 2"/>
          <p:cNvSpPr>
            <a:spLocks noGrp="1"/>
          </p:cNvSpPr>
          <p:nvPr>
            <p:ph idx="1"/>
          </p:nvPr>
        </p:nvSpPr>
        <p:spPr/>
        <p:txBody>
          <a:bodyPr/>
          <a:lstStyle/>
          <a:p>
            <a:r>
              <a:rPr lang="en-US" dirty="0"/>
              <a:t>No syntax, no installation</a:t>
            </a:r>
          </a:p>
          <a:p>
            <a:r>
              <a:rPr lang="en-US" dirty="0"/>
              <a:t>Independent of XML editor</a:t>
            </a:r>
          </a:p>
        </p:txBody>
      </p:sp>
    </p:spTree>
    <p:extLst>
      <p:ext uri="{BB962C8B-B14F-4D97-AF65-F5344CB8AC3E}">
        <p14:creationId xmlns:p14="http://schemas.microsoft.com/office/powerpoint/2010/main" val="3500712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Web Browser Calls XQuery Code</a:t>
            </a:r>
          </a:p>
        </p:txBody>
      </p:sp>
      <p:sp>
        <p:nvSpPr>
          <p:cNvPr id="5" name="Rounded Rectangle 4"/>
          <p:cNvSpPr/>
          <p:nvPr/>
        </p:nvSpPr>
        <p:spPr>
          <a:xfrm>
            <a:off x="685800" y="1676400"/>
            <a:ext cx="2781300" cy="45720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Arial" pitchFamily="34" charset="0"/>
                <a:cs typeface="Arial" pitchFamily="34" charset="0"/>
              </a:rPr>
              <a:t>Generate Report</a:t>
            </a:r>
          </a:p>
        </p:txBody>
      </p:sp>
      <p:cxnSp>
        <p:nvCxnSpPr>
          <p:cNvPr id="6" name="Straight Arrow Connector 5"/>
          <p:cNvCxnSpPr/>
          <p:nvPr/>
        </p:nvCxnSpPr>
        <p:spPr>
          <a:xfrm>
            <a:off x="3581400" y="1905000"/>
            <a:ext cx="457200" cy="0"/>
          </a:xfrm>
          <a:prstGeom prst="straightConnector1">
            <a:avLst/>
          </a:prstGeom>
          <a:ln>
            <a:solidFill>
              <a:schemeClr val="accent1">
                <a:lumMod val="50000"/>
              </a:schemeClr>
            </a:solidFill>
            <a:tailEnd type="triangle"/>
          </a:ln>
          <a:effectLst/>
        </p:spPr>
        <p:style>
          <a:lnRef idx="3">
            <a:schemeClr val="accent1"/>
          </a:lnRef>
          <a:fillRef idx="0">
            <a:schemeClr val="accent1"/>
          </a:fillRef>
          <a:effectRef idx="2">
            <a:schemeClr val="accent1"/>
          </a:effectRef>
          <a:fontRef idx="minor">
            <a:schemeClr val="tx1"/>
          </a:fontRef>
        </p:style>
      </p:cxnSp>
      <p:sp>
        <p:nvSpPr>
          <p:cNvPr id="10" name="Rectangle 9"/>
          <p:cNvSpPr/>
          <p:nvPr/>
        </p:nvSpPr>
        <p:spPr>
          <a:xfrm>
            <a:off x="1333500" y="3276600"/>
            <a:ext cx="1409700" cy="1143000"/>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Arial" pitchFamily="34" charset="0"/>
                <a:cs typeface="Arial" pitchFamily="34" charset="0"/>
              </a:rPr>
              <a:t>HTML Report</a:t>
            </a:r>
          </a:p>
        </p:txBody>
      </p:sp>
      <p:sp>
        <p:nvSpPr>
          <p:cNvPr id="13" name="TextBox 12"/>
          <p:cNvSpPr txBox="1"/>
          <p:nvPr/>
        </p:nvSpPr>
        <p:spPr>
          <a:xfrm>
            <a:off x="1333500" y="2514600"/>
            <a:ext cx="7658100" cy="461665"/>
          </a:xfrm>
          <a:prstGeom prst="rect">
            <a:avLst/>
          </a:prstGeom>
          <a:noFill/>
        </p:spPr>
        <p:txBody>
          <a:bodyPr wrap="square" rtlCol="0">
            <a:spAutoFit/>
          </a:bodyPr>
          <a:lstStyle/>
          <a:p>
            <a:r>
              <a:rPr lang="en-US" sz="2400" b="1" dirty="0">
                <a:latin typeface="Courier New" panose="02070309020205020404" pitchFamily="49" charset="0"/>
                <a:cs typeface="Courier New" panose="02070309020205020404" pitchFamily="49" charset="0"/>
              </a:rPr>
              <a:t>declare %</a:t>
            </a:r>
            <a:r>
              <a:rPr lang="en-US" sz="2400" b="1" dirty="0" err="1">
                <a:latin typeface="Courier New" panose="02070309020205020404" pitchFamily="49" charset="0"/>
                <a:cs typeface="Courier New" panose="02070309020205020404" pitchFamily="49" charset="0"/>
              </a:rPr>
              <a:t>rest:path</a:t>
            </a:r>
            <a:r>
              <a:rPr lang="en-US" sz="2400" b="1" dirty="0">
                <a:latin typeface="Courier New" panose="02070309020205020404" pitchFamily="49" charset="0"/>
                <a:cs typeface="Courier New" panose="02070309020205020404" pitchFamily="49" charset="0"/>
              </a:rPr>
              <a:t>("move-xml") function…</a:t>
            </a:r>
            <a:endParaRPr lang="en-US" sz="2400" b="1" dirty="0">
              <a:latin typeface="Arial" pitchFamily="34" charset="0"/>
              <a:cs typeface="Arial" pitchFamily="34" charset="0"/>
            </a:endParaRPr>
          </a:p>
        </p:txBody>
      </p:sp>
      <p:sp>
        <p:nvSpPr>
          <p:cNvPr id="14" name="TextBox 13"/>
          <p:cNvSpPr txBox="1"/>
          <p:nvPr/>
        </p:nvSpPr>
        <p:spPr>
          <a:xfrm>
            <a:off x="4152900" y="1704945"/>
            <a:ext cx="2552700" cy="461665"/>
          </a:xfrm>
          <a:prstGeom prst="rect">
            <a:avLst/>
          </a:prstGeom>
          <a:noFill/>
        </p:spPr>
        <p:txBody>
          <a:bodyPr wrap="square" rtlCol="0">
            <a:spAutoFit/>
          </a:bodyPr>
          <a:lstStyle/>
          <a:p>
            <a:r>
              <a:rPr lang="en-US" sz="2400" b="1" dirty="0">
                <a:latin typeface="Courier New" panose="02070309020205020404" pitchFamily="49" charset="0"/>
                <a:cs typeface="Courier New" panose="02070309020205020404" pitchFamily="49" charset="0"/>
              </a:rPr>
              <a:t>…/move-xml</a:t>
            </a:r>
            <a:endParaRPr lang="en-US" sz="2400" b="1" dirty="0">
              <a:latin typeface="Arial" pitchFamily="34" charset="0"/>
              <a:cs typeface="Arial" pitchFamily="34" charset="0"/>
            </a:endParaRPr>
          </a:p>
        </p:txBody>
      </p:sp>
      <p:cxnSp>
        <p:nvCxnSpPr>
          <p:cNvPr id="15" name="Straight Arrow Connector 14"/>
          <p:cNvCxnSpPr/>
          <p:nvPr/>
        </p:nvCxnSpPr>
        <p:spPr>
          <a:xfrm>
            <a:off x="685800" y="2714655"/>
            <a:ext cx="457200" cy="0"/>
          </a:xfrm>
          <a:prstGeom prst="straightConnector1">
            <a:avLst/>
          </a:prstGeom>
          <a:ln>
            <a:solidFill>
              <a:schemeClr val="accent1">
                <a:lumMod val="50000"/>
              </a:schemeClr>
            </a:solidFill>
            <a:tailEnd type="triangle"/>
          </a:ln>
          <a:effectLst/>
        </p:spPr>
        <p:style>
          <a:lnRef idx="3">
            <a:schemeClr val="accent1"/>
          </a:lnRef>
          <a:fillRef idx="0">
            <a:schemeClr val="accent1"/>
          </a:fillRef>
          <a:effectRef idx="2">
            <a:schemeClr val="accent1"/>
          </a:effectRef>
          <a:fontRef idx="minor">
            <a:schemeClr val="tx1"/>
          </a:fontRef>
        </p:style>
      </p:cxnSp>
      <p:cxnSp>
        <p:nvCxnSpPr>
          <p:cNvPr id="17" name="Straight Arrow Connector 16"/>
          <p:cNvCxnSpPr/>
          <p:nvPr/>
        </p:nvCxnSpPr>
        <p:spPr>
          <a:xfrm>
            <a:off x="685800" y="3826042"/>
            <a:ext cx="457200" cy="0"/>
          </a:xfrm>
          <a:prstGeom prst="straightConnector1">
            <a:avLst/>
          </a:prstGeom>
          <a:ln>
            <a:solidFill>
              <a:schemeClr val="accent1">
                <a:lumMod val="50000"/>
              </a:schemeClr>
            </a:solidFill>
            <a:tailEnd type="triangle"/>
          </a:ln>
          <a:effectLst/>
        </p:spPr>
        <p:style>
          <a:lnRef idx="3">
            <a:schemeClr val="accent1"/>
          </a:lnRef>
          <a:fillRef idx="0">
            <a:schemeClr val="accent1"/>
          </a:fillRef>
          <a:effectRef idx="2">
            <a:schemeClr val="accent1"/>
          </a:effectRef>
          <a:fontRef idx="minor">
            <a:schemeClr val="tx1"/>
          </a:fontRef>
        </p:style>
      </p:cxnSp>
      <p:sp>
        <p:nvSpPr>
          <p:cNvPr id="18" name="Rounded Rectangle 17"/>
          <p:cNvSpPr/>
          <p:nvPr/>
        </p:nvSpPr>
        <p:spPr>
          <a:xfrm>
            <a:off x="2819400" y="2571690"/>
            <a:ext cx="4114800" cy="400110"/>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cxnSp>
        <p:nvCxnSpPr>
          <p:cNvPr id="3" name="Straight Arrow Connector 2"/>
          <p:cNvCxnSpPr/>
          <p:nvPr/>
        </p:nvCxnSpPr>
        <p:spPr>
          <a:xfrm flipH="1" flipV="1">
            <a:off x="5410200" y="2057400"/>
            <a:ext cx="152400" cy="457200"/>
          </a:xfrm>
          <a:prstGeom prst="straightConnector1">
            <a:avLst/>
          </a:prstGeom>
          <a:ln w="28575">
            <a:headEnd type="triangle"/>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59783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3" grpId="0"/>
      <p:bldP spid="14" grpId="0"/>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Unit Testing</a:t>
            </a:r>
          </a:p>
        </p:txBody>
      </p:sp>
      <p:sp>
        <p:nvSpPr>
          <p:cNvPr id="3" name="Content Placeholder 2"/>
          <p:cNvSpPr>
            <a:spLocks noGrp="1"/>
          </p:cNvSpPr>
          <p:nvPr>
            <p:ph idx="1"/>
          </p:nvPr>
        </p:nvSpPr>
        <p:spPr/>
        <p:txBody>
          <a:bodyPr/>
          <a:lstStyle/>
          <a:p>
            <a:r>
              <a:rPr lang="en-US" b="1" dirty="0" err="1">
                <a:latin typeface="Courier New" panose="02070309020205020404" pitchFamily="49" charset="0"/>
                <a:cs typeface="Courier New" panose="02070309020205020404" pitchFamily="49" charset="0"/>
              </a:rPr>
              <a:t>unit:assert</a:t>
            </a:r>
            <a:r>
              <a:rPr lang="en-US" b="1" dirty="0">
                <a:latin typeface="Courier New" panose="02070309020205020404" pitchFamily="49" charset="0"/>
                <a:cs typeface="Courier New" panose="02070309020205020404" pitchFamily="49" charset="0"/>
              </a:rPr>
              <a:t>()</a:t>
            </a:r>
            <a:r>
              <a:rPr lang="en-US" dirty="0"/>
              <a:t> or </a:t>
            </a:r>
            <a:r>
              <a:rPr lang="en-US" b="1" dirty="0" err="1">
                <a:latin typeface="Courier New" panose="02070309020205020404" pitchFamily="49" charset="0"/>
                <a:cs typeface="Courier New" panose="02070309020205020404" pitchFamily="49" charset="0"/>
              </a:rPr>
              <a:t>unit:assert-equals</a:t>
            </a:r>
            <a:r>
              <a:rPr lang="en-US" b="1" dirty="0">
                <a:latin typeface="Courier New" panose="02070309020205020404" pitchFamily="49" charset="0"/>
                <a:cs typeface="Courier New" panose="02070309020205020404" pitchFamily="49" charset="0"/>
              </a:rPr>
              <a:t>()</a:t>
            </a:r>
          </a:p>
          <a:p>
            <a:r>
              <a:rPr lang="en-US" dirty="0"/>
              <a:t>Example:</a:t>
            </a:r>
          </a:p>
          <a:p>
            <a:pPr marL="0" indent="0">
              <a:buNone/>
            </a:pP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unit:assert-equals</a:t>
            </a:r>
            <a:r>
              <a:rPr lang="en-US" sz="2000" b="1" dirty="0">
                <a:latin typeface="Courier New" panose="02070309020205020404" pitchFamily="49" charset="0"/>
                <a:cs typeface="Courier New" panose="02070309020205020404" pitchFamily="49" charset="0"/>
              </a:rPr>
              <a:t>(</a:t>
            </a:r>
          </a:p>
          <a:p>
            <a:pPr marL="0" indent="0">
              <a:buNone/>
            </a:pP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filemove:html-move-file-x</a:t>
            </a:r>
            <a:r>
              <a:rPr lang="en-US" sz="2000" b="1" dirty="0">
                <a:latin typeface="Courier New" panose="02070309020205020404" pitchFamily="49" charset="0"/>
                <a:cs typeface="Courier New" panose="02070309020205020404" pitchFamily="49" charset="0"/>
              </a:rPr>
              <a:t>("</a:t>
            </a:r>
            <a:r>
              <a:rPr lang="en-US" sz="2000" b="1" dirty="0" err="1">
                <a:latin typeface="Courier New" panose="02070309020205020404" pitchFamily="49" charset="0"/>
                <a:cs typeface="Courier New" panose="02070309020205020404" pitchFamily="49" charset="0"/>
              </a:rPr>
              <a:t>abc</a:t>
            </a:r>
            <a:r>
              <a:rPr lang="en-US" sz="2000" b="1" dirty="0">
                <a:latin typeface="Courier New" panose="02070309020205020404" pitchFamily="49" charset="0"/>
                <a:cs typeface="Courier New" panose="02070309020205020404" pitchFamily="49" charset="0"/>
              </a:rPr>
              <a:t>","</a:t>
            </a:r>
            <a:r>
              <a:rPr lang="en-US" sz="2000" b="1" dirty="0" err="1">
                <a:latin typeface="Courier New" panose="02070309020205020404" pitchFamily="49" charset="0"/>
                <a:cs typeface="Courier New" panose="02070309020205020404" pitchFamily="49" charset="0"/>
              </a:rPr>
              <a:t>def</a:t>
            </a:r>
            <a:r>
              <a:rPr lang="en-US" sz="2000" b="1" dirty="0">
                <a:latin typeface="Courier New" panose="02070309020205020404" pitchFamily="49" charset="0"/>
                <a:cs typeface="Courier New" panose="02070309020205020404" pitchFamily="49" charset="0"/>
              </a:rPr>
              <a:t>"),</a:t>
            </a:r>
          </a:p>
          <a:p>
            <a:pPr marL="0" indent="0">
              <a:buNone/>
            </a:pPr>
            <a:endParaRPr lang="en-US" sz="2000" b="1" dirty="0">
              <a:latin typeface="Courier New" panose="02070309020205020404" pitchFamily="49" charset="0"/>
              <a:cs typeface="Courier New" panose="02070309020205020404" pitchFamily="49" charset="0"/>
            </a:endParaRPr>
          </a:p>
          <a:p>
            <a:pPr marL="0" indent="0">
              <a:buNone/>
            </a:pPr>
            <a:r>
              <a:rPr lang="en-US" sz="2000" b="1" dirty="0">
                <a:latin typeface="Courier New" panose="02070309020205020404" pitchFamily="49" charset="0"/>
                <a:cs typeface="Courier New" panose="02070309020205020404" pitchFamily="49" charset="0"/>
              </a:rPr>
              <a:t>    (</a:t>
            </a:r>
          </a:p>
          <a:p>
            <a:pPr marL="0" indent="0">
              <a:buNone/>
            </a:pPr>
            <a:r>
              <a:rPr lang="en-US" sz="2000" b="1" dirty="0">
                <a:latin typeface="Courier New" panose="02070309020205020404" pitchFamily="49" charset="0"/>
                <a:cs typeface="Courier New" panose="02070309020205020404" pitchFamily="49" charset="0"/>
              </a:rPr>
              <a:t>      &lt;p class="instruction"&gt;Move File X to…&lt;/p&gt;,</a:t>
            </a:r>
          </a:p>
          <a:p>
            <a:pPr marL="0" indent="0">
              <a:buNone/>
            </a:pPr>
            <a:r>
              <a:rPr lang="en-US" sz="2000" b="1" dirty="0">
                <a:latin typeface="Courier New" panose="02070309020205020404" pitchFamily="49" charset="0"/>
                <a:cs typeface="Courier New" panose="02070309020205020404" pitchFamily="49" charset="0"/>
              </a:rPr>
              <a:t>      &lt;p&gt;FROM: </a:t>
            </a:r>
            <a:r>
              <a:rPr lang="en-US" sz="2000" b="1" dirty="0" err="1">
                <a:latin typeface="Courier New" panose="02070309020205020404" pitchFamily="49" charset="0"/>
                <a:cs typeface="Courier New" panose="02070309020205020404" pitchFamily="49" charset="0"/>
              </a:rPr>
              <a:t>abc</a:t>
            </a:r>
            <a:r>
              <a:rPr lang="en-US" sz="2000" b="1" dirty="0">
                <a:latin typeface="Courier New" panose="02070309020205020404" pitchFamily="49" charset="0"/>
                <a:cs typeface="Courier New" panose="02070309020205020404" pitchFamily="49" charset="0"/>
              </a:rPr>
              <a:t>&lt;/p&gt;,</a:t>
            </a:r>
          </a:p>
          <a:p>
            <a:pPr marL="0" indent="0">
              <a:buNone/>
            </a:pPr>
            <a:r>
              <a:rPr lang="en-US" sz="2000" b="1" dirty="0">
                <a:latin typeface="Courier New" panose="02070309020205020404" pitchFamily="49" charset="0"/>
                <a:cs typeface="Courier New" panose="02070309020205020404" pitchFamily="49" charset="0"/>
              </a:rPr>
              <a:t>      &lt;p&gt;TO: </a:t>
            </a:r>
            <a:r>
              <a:rPr lang="en-US" sz="2000" b="1" dirty="0" err="1">
                <a:latin typeface="Courier New" panose="02070309020205020404" pitchFamily="49" charset="0"/>
                <a:cs typeface="Courier New" panose="02070309020205020404" pitchFamily="49" charset="0"/>
              </a:rPr>
              <a:t>def</a:t>
            </a:r>
            <a:r>
              <a:rPr lang="en-US" sz="2000" b="1" dirty="0">
                <a:latin typeface="Courier New" panose="02070309020205020404" pitchFamily="49" charset="0"/>
                <a:cs typeface="Courier New" panose="02070309020205020404" pitchFamily="49" charset="0"/>
              </a:rPr>
              <a:t>&lt;/p&gt;</a:t>
            </a:r>
          </a:p>
          <a:p>
            <a:pPr marL="0" indent="0">
              <a:buNone/>
            </a:pPr>
            <a:r>
              <a:rPr lang="en-US" sz="2000" b="1" dirty="0">
                <a:latin typeface="Courier New" panose="02070309020205020404" pitchFamily="49" charset="0"/>
                <a:cs typeface="Courier New" panose="02070309020205020404" pitchFamily="49" charset="0"/>
              </a:rPr>
              <a:t>     ),</a:t>
            </a:r>
          </a:p>
          <a:p>
            <a:pPr marL="0" indent="0">
              <a:buNone/>
            </a:pPr>
            <a:r>
              <a:rPr lang="en-US" sz="2000" b="1" dirty="0">
                <a:latin typeface="Courier New" panose="02070309020205020404" pitchFamily="49" charset="0"/>
                <a:cs typeface="Courier New" panose="02070309020205020404" pitchFamily="49" charset="0"/>
              </a:rPr>
              <a:t>     "Three paragraphs"</a:t>
            </a:r>
          </a:p>
          <a:p>
            <a:pPr marL="0" indent="0">
              <a:buNone/>
            </a:pPr>
            <a:r>
              <a:rPr lang="en-US" sz="2000" b="1" dirty="0">
                <a:latin typeface="Courier New" panose="02070309020205020404" pitchFamily="49" charset="0"/>
                <a:cs typeface="Courier New" panose="02070309020205020404" pitchFamily="49" charset="0"/>
              </a:rPr>
              <a:t>  )</a:t>
            </a:r>
          </a:p>
          <a:p>
            <a:endParaRPr lang="en-US" dirty="0"/>
          </a:p>
        </p:txBody>
      </p:sp>
      <p:sp>
        <p:nvSpPr>
          <p:cNvPr id="5" name="Rounded Rectangle 4"/>
          <p:cNvSpPr/>
          <p:nvPr/>
        </p:nvSpPr>
        <p:spPr>
          <a:xfrm>
            <a:off x="1066800" y="2876490"/>
            <a:ext cx="5867400" cy="400110"/>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6" name="Rounded Rectangle 5"/>
          <p:cNvSpPr/>
          <p:nvPr/>
        </p:nvSpPr>
        <p:spPr>
          <a:xfrm>
            <a:off x="1066800" y="3581400"/>
            <a:ext cx="6934200" cy="1752600"/>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Tree>
    <p:extLst>
      <p:ext uri="{BB962C8B-B14F-4D97-AF65-F5344CB8AC3E}">
        <p14:creationId xmlns:p14="http://schemas.microsoft.com/office/powerpoint/2010/main" val="301476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Tip: Unit Testing Setup</a:t>
            </a:r>
          </a:p>
        </p:txBody>
      </p:sp>
      <p:sp>
        <p:nvSpPr>
          <p:cNvPr id="3" name="Content Placeholder 2"/>
          <p:cNvSpPr>
            <a:spLocks noGrp="1"/>
          </p:cNvSpPr>
          <p:nvPr>
            <p:ph idx="1"/>
          </p:nvPr>
        </p:nvSpPr>
        <p:spPr/>
        <p:txBody>
          <a:bodyPr/>
          <a:lstStyle/>
          <a:p>
            <a:r>
              <a:rPr lang="en-US" dirty="0"/>
              <a:t>Test documents with known dependencies</a:t>
            </a:r>
          </a:p>
          <a:p>
            <a:r>
              <a:rPr lang="en-US" b="1" dirty="0">
                <a:latin typeface="Courier New" panose="02070309020205020404" pitchFamily="49" charset="0"/>
                <a:cs typeface="Courier New" panose="02070309020205020404" pitchFamily="49" charset="0"/>
              </a:rPr>
              <a:t>declare %</a:t>
            </a:r>
            <a:r>
              <a:rPr lang="en-US" b="1" dirty="0" err="1">
                <a:latin typeface="Courier New" panose="02070309020205020404" pitchFamily="49" charset="0"/>
                <a:cs typeface="Courier New" panose="02070309020205020404" pitchFamily="49" charset="0"/>
              </a:rPr>
              <a:t>unit:before-module</a:t>
            </a:r>
            <a:r>
              <a:rPr lang="en-US" b="1" dirty="0">
                <a:latin typeface="Courier New" panose="02070309020205020404" pitchFamily="49" charset="0"/>
                <a:cs typeface="Courier New" panose="02070309020205020404" pitchFamily="49" charset="0"/>
              </a:rPr>
              <a:t> function …</a:t>
            </a:r>
          </a:p>
          <a:p>
            <a:pPr lvl="1"/>
            <a:r>
              <a:rPr lang="en-US" sz="2400" dirty="0"/>
              <a:t>Creates testing database</a:t>
            </a:r>
          </a:p>
          <a:p>
            <a:r>
              <a:rPr lang="en-US" dirty="0"/>
              <a:t>Then use </a:t>
            </a:r>
            <a:r>
              <a:rPr lang="en-US" b="1" dirty="0" err="1">
                <a:latin typeface="Courier New" panose="02070309020205020404" pitchFamily="49" charset="0"/>
                <a:cs typeface="Courier New" panose="02070309020205020404" pitchFamily="49" charset="0"/>
              </a:rPr>
              <a:t>unit:assert-equals</a:t>
            </a:r>
            <a:r>
              <a:rPr lang="en-US" b="1" dirty="0">
                <a:latin typeface="Courier New" panose="02070309020205020404" pitchFamily="49" charset="0"/>
                <a:cs typeface="Courier New" panose="02070309020205020404" pitchFamily="49" charset="0"/>
              </a:rPr>
              <a:t>()</a:t>
            </a:r>
            <a:endParaRPr lang="en-US" sz="2000" b="1" dirty="0">
              <a:latin typeface="Courier New" panose="02070309020205020404" pitchFamily="49" charset="0"/>
              <a:cs typeface="Courier New" panose="02070309020205020404" pitchFamily="49" charset="0"/>
            </a:endParaRPr>
          </a:p>
          <a:p>
            <a:endParaRPr lang="en-US" dirty="0"/>
          </a:p>
        </p:txBody>
      </p:sp>
      <p:sp>
        <p:nvSpPr>
          <p:cNvPr id="4" name="Rounded Rectangle 3"/>
          <p:cNvSpPr/>
          <p:nvPr/>
        </p:nvSpPr>
        <p:spPr>
          <a:xfrm>
            <a:off x="2286000" y="2057400"/>
            <a:ext cx="3581400" cy="400110"/>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Tree>
    <p:extLst>
      <p:ext uri="{BB962C8B-B14F-4D97-AF65-F5344CB8AC3E}">
        <p14:creationId xmlns:p14="http://schemas.microsoft.com/office/powerpoint/2010/main" val="2928288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Visualizing a Network of Linked Topics</a:t>
            </a:r>
          </a:p>
        </p:txBody>
      </p:sp>
    </p:spTree>
    <p:extLst>
      <p:ext uri="{BB962C8B-B14F-4D97-AF65-F5344CB8AC3E}">
        <p14:creationId xmlns:p14="http://schemas.microsoft.com/office/powerpoint/2010/main" val="3718795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Visualization Option: Directed Graph Diagram</a:t>
            </a:r>
          </a:p>
        </p:txBody>
      </p:sp>
      <p:pic>
        <p:nvPicPr>
          <p:cNvPr id="6" name="Picture 5"/>
          <p:cNvPicPr>
            <a:picLocks noChangeAspect="1"/>
          </p:cNvPicPr>
          <p:nvPr/>
        </p:nvPicPr>
        <p:blipFill>
          <a:blip r:embed="rId3"/>
          <a:stretch>
            <a:fillRect/>
          </a:stretch>
        </p:blipFill>
        <p:spPr>
          <a:xfrm>
            <a:off x="609600" y="1143000"/>
            <a:ext cx="6761905" cy="4428571"/>
          </a:xfrm>
          <a:prstGeom prst="rect">
            <a:avLst/>
          </a:prstGeom>
          <a:ln>
            <a:noFill/>
          </a:ln>
        </p:spPr>
      </p:pic>
    </p:spTree>
    <p:extLst>
      <p:ext uri="{BB962C8B-B14F-4D97-AF65-F5344CB8AC3E}">
        <p14:creationId xmlns:p14="http://schemas.microsoft.com/office/powerpoint/2010/main" val="2744940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Visualization Option: Small Multiples</a:t>
            </a:r>
          </a:p>
        </p:txBody>
      </p:sp>
      <p:pic>
        <p:nvPicPr>
          <p:cNvPr id="6" name="Picture 5"/>
          <p:cNvPicPr>
            <a:picLocks noChangeAspect="1"/>
          </p:cNvPicPr>
          <p:nvPr/>
        </p:nvPicPr>
        <p:blipFill>
          <a:blip r:embed="rId3"/>
          <a:stretch>
            <a:fillRect/>
          </a:stretch>
        </p:blipFill>
        <p:spPr>
          <a:xfrm>
            <a:off x="609600" y="1143000"/>
            <a:ext cx="6761905" cy="4428571"/>
          </a:xfrm>
          <a:prstGeom prst="rect">
            <a:avLst/>
          </a:prstGeom>
          <a:ln>
            <a:noFill/>
          </a:ln>
        </p:spPr>
      </p:pic>
      <p:sp>
        <p:nvSpPr>
          <p:cNvPr id="3" name="Rectangle 2"/>
          <p:cNvSpPr/>
          <p:nvPr/>
        </p:nvSpPr>
        <p:spPr>
          <a:xfrm>
            <a:off x="457200" y="990600"/>
            <a:ext cx="1981200" cy="47244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pic>
        <p:nvPicPr>
          <p:cNvPr id="7" name="Picture 6"/>
          <p:cNvPicPr>
            <a:picLocks noChangeAspect="1"/>
          </p:cNvPicPr>
          <p:nvPr/>
        </p:nvPicPr>
        <p:blipFill>
          <a:blip r:embed="rId4"/>
          <a:stretch>
            <a:fillRect/>
          </a:stretch>
        </p:blipFill>
        <p:spPr>
          <a:xfrm>
            <a:off x="2438399" y="1210229"/>
            <a:ext cx="7432972" cy="4983333"/>
          </a:xfrm>
          <a:prstGeom prst="rect">
            <a:avLst/>
          </a:prstGeom>
          <a:ln w="12700">
            <a:solidFill>
              <a:schemeClr val="accent1"/>
            </a:solidFill>
          </a:ln>
        </p:spPr>
      </p:pic>
      <p:sp>
        <p:nvSpPr>
          <p:cNvPr id="8" name="Rounded Rectangle 7"/>
          <p:cNvSpPr/>
          <p:nvPr/>
        </p:nvSpPr>
        <p:spPr>
          <a:xfrm>
            <a:off x="5257800" y="2819400"/>
            <a:ext cx="3657600" cy="533400"/>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10" name="Rounded Rectangle 9"/>
          <p:cNvSpPr/>
          <p:nvPr/>
        </p:nvSpPr>
        <p:spPr>
          <a:xfrm>
            <a:off x="2438400" y="1905000"/>
            <a:ext cx="4191000" cy="978292"/>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12" name="Rectangle 11"/>
          <p:cNvSpPr/>
          <p:nvPr/>
        </p:nvSpPr>
        <p:spPr>
          <a:xfrm>
            <a:off x="2438400" y="3361854"/>
            <a:ext cx="7315200" cy="19721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Tree>
    <p:extLst>
      <p:ext uri="{BB962C8B-B14F-4D97-AF65-F5344CB8AC3E}">
        <p14:creationId xmlns:p14="http://schemas.microsoft.com/office/powerpoint/2010/main" val="32531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Visualization Option: Iterating Over Topics</a:t>
            </a:r>
          </a:p>
        </p:txBody>
      </p:sp>
      <p:pic>
        <p:nvPicPr>
          <p:cNvPr id="6" name="Picture 5"/>
          <p:cNvPicPr>
            <a:picLocks noChangeAspect="1"/>
          </p:cNvPicPr>
          <p:nvPr/>
        </p:nvPicPr>
        <p:blipFill>
          <a:blip r:embed="rId3"/>
          <a:stretch>
            <a:fillRect/>
          </a:stretch>
        </p:blipFill>
        <p:spPr>
          <a:xfrm>
            <a:off x="609600" y="1143000"/>
            <a:ext cx="6761905" cy="4428571"/>
          </a:xfrm>
          <a:prstGeom prst="rect">
            <a:avLst/>
          </a:prstGeom>
          <a:ln>
            <a:noFill/>
          </a:ln>
        </p:spPr>
      </p:pic>
      <p:sp>
        <p:nvSpPr>
          <p:cNvPr id="3" name="Rectangle 2"/>
          <p:cNvSpPr/>
          <p:nvPr/>
        </p:nvSpPr>
        <p:spPr>
          <a:xfrm>
            <a:off x="457200" y="990600"/>
            <a:ext cx="1981200" cy="47244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pic>
        <p:nvPicPr>
          <p:cNvPr id="7" name="Picture 6"/>
          <p:cNvPicPr>
            <a:picLocks noChangeAspect="1"/>
          </p:cNvPicPr>
          <p:nvPr/>
        </p:nvPicPr>
        <p:blipFill>
          <a:blip r:embed="rId4"/>
          <a:stretch>
            <a:fillRect/>
          </a:stretch>
        </p:blipFill>
        <p:spPr>
          <a:xfrm>
            <a:off x="2438400" y="1210229"/>
            <a:ext cx="6605507" cy="4428571"/>
          </a:xfrm>
          <a:prstGeom prst="rect">
            <a:avLst/>
          </a:prstGeom>
          <a:ln w="12700">
            <a:solidFill>
              <a:schemeClr val="accent1"/>
            </a:solidFill>
          </a:ln>
        </p:spPr>
      </p:pic>
      <p:sp>
        <p:nvSpPr>
          <p:cNvPr id="9" name="Rounded Rectangle 8"/>
          <p:cNvSpPr/>
          <p:nvPr/>
        </p:nvSpPr>
        <p:spPr>
          <a:xfrm>
            <a:off x="5410200" y="3429000"/>
            <a:ext cx="3505200" cy="533400"/>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11" name="Rounded Rectangle 10"/>
          <p:cNvSpPr/>
          <p:nvPr/>
        </p:nvSpPr>
        <p:spPr>
          <a:xfrm>
            <a:off x="2438399" y="2743200"/>
            <a:ext cx="2386093" cy="2057400"/>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Tree>
    <p:extLst>
      <p:ext uri="{BB962C8B-B14F-4D97-AF65-F5344CB8AC3E}">
        <p14:creationId xmlns:p14="http://schemas.microsoft.com/office/powerpoint/2010/main" val="2945999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Desired Interaction</a:t>
            </a:r>
          </a:p>
        </p:txBody>
      </p:sp>
      <p:sp>
        <p:nvSpPr>
          <p:cNvPr id="5" name="TextBox 4"/>
          <p:cNvSpPr txBox="1"/>
          <p:nvPr/>
        </p:nvSpPr>
        <p:spPr>
          <a:xfrm>
            <a:off x="381000" y="1676400"/>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“Submit” button</a:t>
            </a:r>
          </a:p>
        </p:txBody>
      </p:sp>
      <p:sp>
        <p:nvSpPr>
          <p:cNvPr id="6" name="TextBox 5"/>
          <p:cNvSpPr txBox="1"/>
          <p:nvPr/>
        </p:nvSpPr>
        <p:spPr>
          <a:xfrm>
            <a:off x="7239000" y="4038600"/>
            <a:ext cx="12192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Graphics based on data</a:t>
            </a:r>
          </a:p>
        </p:txBody>
      </p:sp>
      <p:cxnSp>
        <p:nvCxnSpPr>
          <p:cNvPr id="10" name="Elbow Connector 9"/>
          <p:cNvCxnSpPr>
            <a:stCxn id="5" idx="3"/>
            <a:endCxn id="6" idx="0"/>
          </p:cNvCxnSpPr>
          <p:nvPr/>
        </p:nvCxnSpPr>
        <p:spPr>
          <a:xfrm>
            <a:off x="1524000" y="2030343"/>
            <a:ext cx="6324600" cy="2008257"/>
          </a:xfrm>
          <a:prstGeom prst="bentConnector2">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 name="Elbow Connector 11"/>
          <p:cNvCxnSpPr>
            <a:stCxn id="6" idx="1"/>
            <a:endCxn id="6" idx="3"/>
          </p:cNvCxnSpPr>
          <p:nvPr/>
        </p:nvCxnSpPr>
        <p:spPr>
          <a:xfrm rot="10800000" flipH="1">
            <a:off x="7239000" y="4546432"/>
            <a:ext cx="1219200" cy="12700"/>
          </a:xfrm>
          <a:prstGeom prst="bentConnector5">
            <a:avLst>
              <a:gd name="adj1" fmla="val -18750"/>
              <a:gd name="adj2" fmla="val -7458472"/>
              <a:gd name="adj3" fmla="val 118750"/>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00200" y="1349514"/>
            <a:ext cx="838200"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15" name="TextBox 14"/>
          <p:cNvSpPr txBox="1"/>
          <p:nvPr/>
        </p:nvSpPr>
        <p:spPr>
          <a:xfrm>
            <a:off x="6248400" y="4724400"/>
            <a:ext cx="876301"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Tree>
    <p:extLst>
      <p:ext uri="{BB962C8B-B14F-4D97-AF65-F5344CB8AC3E}">
        <p14:creationId xmlns:p14="http://schemas.microsoft.com/office/powerpoint/2010/main" val="4010099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JavaScript Button Callback</a:t>
            </a:r>
          </a:p>
        </p:txBody>
      </p:sp>
      <p:sp>
        <p:nvSpPr>
          <p:cNvPr id="5" name="TextBox 4"/>
          <p:cNvSpPr txBox="1"/>
          <p:nvPr/>
        </p:nvSpPr>
        <p:spPr>
          <a:xfrm>
            <a:off x="3810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“Submit” button</a:t>
            </a:r>
          </a:p>
        </p:txBody>
      </p:sp>
      <p:sp>
        <p:nvSpPr>
          <p:cNvPr id="6" name="TextBox 5"/>
          <p:cNvSpPr txBox="1"/>
          <p:nvPr/>
        </p:nvSpPr>
        <p:spPr>
          <a:xfrm>
            <a:off x="7239000" y="4038600"/>
            <a:ext cx="12192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Graphics based on data</a:t>
            </a:r>
          </a:p>
        </p:txBody>
      </p:sp>
      <p:cxnSp>
        <p:nvCxnSpPr>
          <p:cNvPr id="10" name="Elbow Connector 9"/>
          <p:cNvCxnSpPr>
            <a:stCxn id="9" idx="3"/>
            <a:endCxn id="6" idx="0"/>
          </p:cNvCxnSpPr>
          <p:nvPr/>
        </p:nvCxnSpPr>
        <p:spPr>
          <a:xfrm>
            <a:off x="3886200" y="2031832"/>
            <a:ext cx="3962400" cy="2006768"/>
          </a:xfrm>
          <a:prstGeom prst="bentConnector2">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 name="Elbow Connector 11"/>
          <p:cNvCxnSpPr>
            <a:stCxn id="6" idx="1"/>
            <a:endCxn id="6" idx="3"/>
          </p:cNvCxnSpPr>
          <p:nvPr/>
        </p:nvCxnSpPr>
        <p:spPr>
          <a:xfrm rot="10800000" flipH="1">
            <a:off x="7239000" y="4546432"/>
            <a:ext cx="1219200" cy="12700"/>
          </a:xfrm>
          <a:prstGeom prst="bentConnector5">
            <a:avLst>
              <a:gd name="adj1" fmla="val -18750"/>
              <a:gd name="adj2" fmla="val -7458472"/>
              <a:gd name="adj3" fmla="val 118750"/>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00200" y="1349514"/>
            <a:ext cx="838200"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15" name="TextBox 14"/>
          <p:cNvSpPr txBox="1"/>
          <p:nvPr/>
        </p:nvSpPr>
        <p:spPr>
          <a:xfrm>
            <a:off x="6248400" y="4724400"/>
            <a:ext cx="876301"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a:t>
            </a:r>
            <a:r>
              <a:rPr lang="en-US" sz="2000" dirty="0">
                <a:solidFill>
                  <a:schemeClr val="accent2"/>
                </a:solidFill>
                <a:latin typeface="Arial" pitchFamily="34" charset="0"/>
                <a:cs typeface="Arial" pitchFamily="34" charset="0"/>
              </a:rPr>
              <a:t> </a:t>
            </a:r>
            <a:r>
              <a:rPr lang="en-US" sz="2000" dirty="0">
                <a:solidFill>
                  <a:schemeClr val="tx2"/>
                </a:solidFill>
                <a:latin typeface="Arial" pitchFamily="34" charset="0"/>
                <a:cs typeface="Arial" pitchFamily="34" charset="0"/>
              </a:rPr>
              <a:t>clicks</a:t>
            </a:r>
          </a:p>
        </p:txBody>
      </p:sp>
      <p:sp>
        <p:nvSpPr>
          <p:cNvPr id="9" name="TextBox 8"/>
          <p:cNvSpPr txBox="1"/>
          <p:nvPr/>
        </p:nvSpPr>
        <p:spPr>
          <a:xfrm>
            <a:off x="25146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button callback</a:t>
            </a:r>
          </a:p>
        </p:txBody>
      </p:sp>
      <p:cxnSp>
        <p:nvCxnSpPr>
          <p:cNvPr id="7" name="Straight Arrow Connector 6"/>
          <p:cNvCxnSpPr>
            <a:stCxn id="5" idx="3"/>
            <a:endCxn id="9" idx="1"/>
          </p:cNvCxnSpPr>
          <p:nvPr/>
        </p:nvCxnSpPr>
        <p:spPr>
          <a:xfrm>
            <a:off x="1524000" y="2031831"/>
            <a:ext cx="990600" cy="1"/>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661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990600"/>
          </a:xfrm>
        </p:spPr>
        <p:txBody>
          <a:bodyPr/>
          <a:lstStyle/>
          <a:p>
            <a:r>
              <a:rPr lang="en-US" dirty="0"/>
              <a:t>Two Key Points</a:t>
            </a:r>
          </a:p>
        </p:txBody>
      </p:sp>
      <p:sp>
        <p:nvSpPr>
          <p:cNvPr id="3" name="Content Placeholder 2"/>
          <p:cNvSpPr>
            <a:spLocks noGrp="1"/>
          </p:cNvSpPr>
          <p:nvPr>
            <p:ph idx="1"/>
          </p:nvPr>
        </p:nvSpPr>
        <p:spPr/>
        <p:txBody>
          <a:bodyPr/>
          <a:lstStyle/>
          <a:p>
            <a:r>
              <a:rPr lang="en-US" dirty="0"/>
              <a:t>What can RESTXQ do for you?</a:t>
            </a:r>
          </a:p>
          <a:p>
            <a:r>
              <a:rPr lang="en-US" dirty="0"/>
              <a:t>XQuery + JavaScript</a:t>
            </a:r>
          </a:p>
        </p:txBody>
      </p:sp>
    </p:spTree>
    <p:extLst>
      <p:ext uri="{BB962C8B-B14F-4D97-AF65-F5344CB8AC3E}">
        <p14:creationId xmlns:p14="http://schemas.microsoft.com/office/powerpoint/2010/main" val="3446888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62400" y="1219200"/>
            <a:ext cx="990600" cy="762000"/>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16" name="TextBox 15"/>
          <p:cNvSpPr txBox="1"/>
          <p:nvPr/>
        </p:nvSpPr>
        <p:spPr>
          <a:xfrm>
            <a:off x="3886200" y="1143000"/>
            <a:ext cx="1295400" cy="923330"/>
          </a:xfrm>
          <a:prstGeom prst="rect">
            <a:avLst/>
          </a:prstGeom>
          <a:noFill/>
        </p:spPr>
        <p:txBody>
          <a:bodyPr wrap="square" rtlCol="0">
            <a:spAutoFit/>
          </a:bodyPr>
          <a:lstStyle/>
          <a:p>
            <a:r>
              <a:rPr lang="en-US" dirty="0">
                <a:solidFill>
                  <a:schemeClr val="tx2"/>
                </a:solidFill>
                <a:latin typeface="Arial" pitchFamily="34" charset="0"/>
                <a:cs typeface="Arial" pitchFamily="34" charset="0"/>
              </a:rPr>
              <a:t>.load() RESTXQ URL</a:t>
            </a:r>
          </a:p>
        </p:txBody>
      </p:sp>
      <p:sp>
        <p:nvSpPr>
          <p:cNvPr id="2" name="Title 1"/>
          <p:cNvSpPr>
            <a:spLocks noGrp="1"/>
          </p:cNvSpPr>
          <p:nvPr>
            <p:ph type="title"/>
          </p:nvPr>
        </p:nvSpPr>
        <p:spPr/>
        <p:txBody>
          <a:bodyPr/>
          <a:lstStyle/>
          <a:p>
            <a:r>
              <a:rPr lang="en-US" dirty="0"/>
              <a:t>Calling from JavaScript to XQuery</a:t>
            </a:r>
          </a:p>
        </p:txBody>
      </p:sp>
      <p:sp>
        <p:nvSpPr>
          <p:cNvPr id="5" name="TextBox 4"/>
          <p:cNvSpPr txBox="1"/>
          <p:nvPr/>
        </p:nvSpPr>
        <p:spPr>
          <a:xfrm>
            <a:off x="3810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“Submit” button</a:t>
            </a:r>
          </a:p>
        </p:txBody>
      </p:sp>
      <p:sp>
        <p:nvSpPr>
          <p:cNvPr id="6" name="TextBox 5"/>
          <p:cNvSpPr txBox="1"/>
          <p:nvPr/>
        </p:nvSpPr>
        <p:spPr>
          <a:xfrm>
            <a:off x="7239000" y="4038600"/>
            <a:ext cx="12192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Graphics based on data</a:t>
            </a:r>
          </a:p>
        </p:txBody>
      </p:sp>
      <p:cxnSp>
        <p:nvCxnSpPr>
          <p:cNvPr id="12" name="Elbow Connector 11"/>
          <p:cNvCxnSpPr>
            <a:stCxn id="6" idx="1"/>
            <a:endCxn id="6" idx="3"/>
          </p:cNvCxnSpPr>
          <p:nvPr/>
        </p:nvCxnSpPr>
        <p:spPr>
          <a:xfrm rot="10800000" flipH="1">
            <a:off x="7239000" y="4546432"/>
            <a:ext cx="1219200" cy="12700"/>
          </a:xfrm>
          <a:prstGeom prst="bentConnector5">
            <a:avLst>
              <a:gd name="adj1" fmla="val -18750"/>
              <a:gd name="adj2" fmla="val -7458472"/>
              <a:gd name="adj3" fmla="val 118750"/>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00200" y="1349514"/>
            <a:ext cx="838200"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15" name="TextBox 14"/>
          <p:cNvSpPr txBox="1"/>
          <p:nvPr/>
        </p:nvSpPr>
        <p:spPr>
          <a:xfrm>
            <a:off x="6248400" y="4724400"/>
            <a:ext cx="876301"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9" name="TextBox 8"/>
          <p:cNvSpPr txBox="1"/>
          <p:nvPr/>
        </p:nvSpPr>
        <p:spPr>
          <a:xfrm>
            <a:off x="25146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button callback</a:t>
            </a:r>
          </a:p>
        </p:txBody>
      </p:sp>
      <p:cxnSp>
        <p:nvCxnSpPr>
          <p:cNvPr id="7" name="Straight Arrow Connector 6"/>
          <p:cNvCxnSpPr>
            <a:stCxn id="5" idx="3"/>
            <a:endCxn id="9" idx="1"/>
          </p:cNvCxnSpPr>
          <p:nvPr/>
        </p:nvCxnSpPr>
        <p:spPr>
          <a:xfrm>
            <a:off x="1524000" y="2031831"/>
            <a:ext cx="990600" cy="1"/>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0292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XQuery function</a:t>
            </a:r>
          </a:p>
        </p:txBody>
      </p:sp>
      <p:cxnSp>
        <p:nvCxnSpPr>
          <p:cNvPr id="13" name="Straight Arrow Connector 12"/>
          <p:cNvCxnSpPr>
            <a:endCxn id="11" idx="1"/>
          </p:cNvCxnSpPr>
          <p:nvPr/>
        </p:nvCxnSpPr>
        <p:spPr>
          <a:xfrm>
            <a:off x="3886200" y="2031831"/>
            <a:ext cx="1143000" cy="0"/>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54296" y="3657600"/>
            <a:ext cx="5308305" cy="1200329"/>
          </a:xfrm>
          <a:prstGeom prst="rect">
            <a:avLst/>
          </a:prstGeom>
          <a:solidFill>
            <a:schemeClr val="bg1">
              <a:lumMod val="85000"/>
            </a:schemeClr>
          </a:solidFill>
          <a:ln>
            <a:noFill/>
          </a:ln>
        </p:spPr>
        <p:txBody>
          <a:bodyPr wrap="square" rtlCol="0">
            <a:spAutoFit/>
          </a:bodyPr>
          <a:lstStyle/>
          <a:p>
            <a:r>
              <a:rPr lang="en-US" sz="2400" b="1" dirty="0">
                <a:solidFill>
                  <a:schemeClr val="tx2"/>
                </a:solidFill>
                <a:latin typeface="Courier New" panose="02070309020205020404" pitchFamily="49" charset="0"/>
                <a:cs typeface="Courier New" panose="02070309020205020404" pitchFamily="49" charset="0"/>
              </a:rPr>
              <a:t>$(".</a:t>
            </a:r>
            <a:r>
              <a:rPr lang="en-US" sz="2400" b="1" dirty="0" err="1">
                <a:solidFill>
                  <a:schemeClr val="tx2"/>
                </a:solidFill>
                <a:latin typeface="Courier New" panose="02070309020205020404" pitchFamily="49" charset="0"/>
                <a:cs typeface="Courier New" panose="02070309020205020404" pitchFamily="49" charset="0"/>
              </a:rPr>
              <a:t>xmlcontainer</a:t>
            </a:r>
            <a:r>
              <a:rPr lang="en-US" sz="2400" b="1" dirty="0">
                <a:solidFill>
                  <a:schemeClr val="tx2"/>
                </a:solidFill>
                <a:latin typeface="Courier New" panose="02070309020205020404" pitchFamily="49" charset="0"/>
                <a:cs typeface="Courier New" panose="02070309020205020404" pitchFamily="49" charset="0"/>
              </a:rPr>
              <a:t>")</a:t>
            </a:r>
          </a:p>
          <a:p>
            <a:r>
              <a:rPr lang="en-US" sz="2400" b="1" dirty="0">
                <a:solidFill>
                  <a:schemeClr val="tx2"/>
                </a:solidFill>
                <a:latin typeface="Courier New" panose="02070309020205020404" pitchFamily="49" charset="0"/>
                <a:cs typeface="Courier New" panose="02070309020205020404" pitchFamily="49" charset="0"/>
              </a:rPr>
              <a:t>   .load("my-</a:t>
            </a:r>
            <a:r>
              <a:rPr lang="en-US" sz="2400" b="1" dirty="0" err="1">
                <a:solidFill>
                  <a:schemeClr val="tx2"/>
                </a:solidFill>
                <a:latin typeface="Courier New" panose="02070309020205020404" pitchFamily="49" charset="0"/>
                <a:cs typeface="Courier New" panose="02070309020205020404" pitchFamily="49" charset="0"/>
              </a:rPr>
              <a:t>restxq</a:t>
            </a:r>
            <a:r>
              <a:rPr lang="en-US" sz="2400" b="1" dirty="0">
                <a:solidFill>
                  <a:schemeClr val="tx2"/>
                </a:solidFill>
                <a:latin typeface="Courier New" panose="02070309020205020404" pitchFamily="49" charset="0"/>
                <a:cs typeface="Courier New" panose="02070309020205020404" pitchFamily="49" charset="0"/>
              </a:rPr>
              <a:t>-path/		</a:t>
            </a:r>
            <a:r>
              <a:rPr lang="en-US" sz="2400" b="1" dirty="0" err="1">
                <a:solidFill>
                  <a:schemeClr val="tx2"/>
                </a:solidFill>
                <a:latin typeface="Courier New" panose="02070309020205020404" pitchFamily="49" charset="0"/>
                <a:cs typeface="Courier New" panose="02070309020205020404" pitchFamily="49" charset="0"/>
              </a:rPr>
              <a:t>mydocID</a:t>
            </a:r>
            <a:r>
              <a:rPr lang="en-US" sz="2400" b="1" dirty="0">
                <a:solidFill>
                  <a:schemeClr val="tx2"/>
                </a:solidFill>
                <a:latin typeface="Courier New" panose="02070309020205020404" pitchFamily="49" charset="0"/>
                <a:cs typeface="Courier New" panose="02070309020205020404" pitchFamily="49" charset="0"/>
              </a:rPr>
              <a:t>/</a:t>
            </a:r>
            <a:r>
              <a:rPr lang="en-US" sz="2400" b="1" dirty="0" err="1">
                <a:solidFill>
                  <a:schemeClr val="tx2"/>
                </a:solidFill>
                <a:latin typeface="Courier New" panose="02070309020205020404" pitchFamily="49" charset="0"/>
                <a:cs typeface="Courier New" panose="02070309020205020404" pitchFamily="49" charset="0"/>
              </a:rPr>
              <a:t>mytargetID</a:t>
            </a:r>
            <a:r>
              <a:rPr lang="en-US" sz="2400" b="1" dirty="0">
                <a:solidFill>
                  <a:schemeClr val="tx2"/>
                </a:solidFill>
                <a:latin typeface="Courier New" panose="02070309020205020404" pitchFamily="49" charset="0"/>
                <a:cs typeface="Courier New" panose="02070309020205020404" pitchFamily="49" charset="0"/>
              </a:rPr>
              <a:t>");</a:t>
            </a:r>
          </a:p>
        </p:txBody>
      </p:sp>
      <p:cxnSp>
        <p:nvCxnSpPr>
          <p:cNvPr id="19" name="Elbow Connector 18"/>
          <p:cNvCxnSpPr>
            <a:stCxn id="11" idx="3"/>
            <a:endCxn id="6" idx="0"/>
          </p:cNvCxnSpPr>
          <p:nvPr/>
        </p:nvCxnSpPr>
        <p:spPr>
          <a:xfrm>
            <a:off x="6172200" y="2031831"/>
            <a:ext cx="1676400" cy="2006769"/>
          </a:xfrm>
          <a:prstGeom prst="bentConnector2">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69830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62400" y="1219200"/>
            <a:ext cx="990600" cy="762000"/>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16" name="TextBox 15"/>
          <p:cNvSpPr txBox="1"/>
          <p:nvPr/>
        </p:nvSpPr>
        <p:spPr>
          <a:xfrm>
            <a:off x="3886200" y="1143000"/>
            <a:ext cx="1295400" cy="923330"/>
          </a:xfrm>
          <a:prstGeom prst="rect">
            <a:avLst/>
          </a:prstGeom>
          <a:noFill/>
        </p:spPr>
        <p:txBody>
          <a:bodyPr wrap="square" rtlCol="0">
            <a:spAutoFit/>
          </a:bodyPr>
          <a:lstStyle/>
          <a:p>
            <a:r>
              <a:rPr lang="en-US" dirty="0">
                <a:solidFill>
                  <a:schemeClr val="tx2"/>
                </a:solidFill>
                <a:latin typeface="Arial" pitchFamily="34" charset="0"/>
                <a:cs typeface="Arial" pitchFamily="34" charset="0"/>
              </a:rPr>
              <a:t>.load() RESTXQ URL</a:t>
            </a:r>
          </a:p>
        </p:txBody>
      </p:sp>
      <p:sp>
        <p:nvSpPr>
          <p:cNvPr id="2" name="Title 1"/>
          <p:cNvSpPr>
            <a:spLocks noGrp="1"/>
          </p:cNvSpPr>
          <p:nvPr>
            <p:ph type="title"/>
          </p:nvPr>
        </p:nvSpPr>
        <p:spPr/>
        <p:txBody>
          <a:bodyPr/>
          <a:lstStyle/>
          <a:p>
            <a:r>
              <a:rPr lang="en-US" dirty="0"/>
              <a:t>Calling from JavaScript to XQuery</a:t>
            </a:r>
          </a:p>
        </p:txBody>
      </p:sp>
      <p:sp>
        <p:nvSpPr>
          <p:cNvPr id="5" name="TextBox 4"/>
          <p:cNvSpPr txBox="1"/>
          <p:nvPr/>
        </p:nvSpPr>
        <p:spPr>
          <a:xfrm>
            <a:off x="3810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“Submit” button</a:t>
            </a:r>
          </a:p>
        </p:txBody>
      </p:sp>
      <p:sp>
        <p:nvSpPr>
          <p:cNvPr id="6" name="TextBox 5"/>
          <p:cNvSpPr txBox="1"/>
          <p:nvPr/>
        </p:nvSpPr>
        <p:spPr>
          <a:xfrm>
            <a:off x="7239000" y="4038600"/>
            <a:ext cx="12192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Graphics based on data</a:t>
            </a:r>
          </a:p>
        </p:txBody>
      </p:sp>
      <p:cxnSp>
        <p:nvCxnSpPr>
          <p:cNvPr id="12" name="Elbow Connector 11"/>
          <p:cNvCxnSpPr>
            <a:stCxn id="6" idx="1"/>
            <a:endCxn id="6" idx="3"/>
          </p:cNvCxnSpPr>
          <p:nvPr/>
        </p:nvCxnSpPr>
        <p:spPr>
          <a:xfrm rot="10800000" flipH="1">
            <a:off x="7239000" y="4546432"/>
            <a:ext cx="1219200" cy="12700"/>
          </a:xfrm>
          <a:prstGeom prst="bentConnector5">
            <a:avLst>
              <a:gd name="adj1" fmla="val -18750"/>
              <a:gd name="adj2" fmla="val -7458472"/>
              <a:gd name="adj3" fmla="val 118750"/>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00200" y="1349514"/>
            <a:ext cx="838200"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15" name="TextBox 14"/>
          <p:cNvSpPr txBox="1"/>
          <p:nvPr/>
        </p:nvSpPr>
        <p:spPr>
          <a:xfrm>
            <a:off x="6248400" y="4724400"/>
            <a:ext cx="876301"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9" name="TextBox 8"/>
          <p:cNvSpPr txBox="1"/>
          <p:nvPr/>
        </p:nvSpPr>
        <p:spPr>
          <a:xfrm>
            <a:off x="25146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button callback</a:t>
            </a:r>
          </a:p>
        </p:txBody>
      </p:sp>
      <p:cxnSp>
        <p:nvCxnSpPr>
          <p:cNvPr id="7" name="Straight Arrow Connector 6"/>
          <p:cNvCxnSpPr>
            <a:stCxn id="5" idx="3"/>
            <a:endCxn id="9" idx="1"/>
          </p:cNvCxnSpPr>
          <p:nvPr/>
        </p:nvCxnSpPr>
        <p:spPr>
          <a:xfrm>
            <a:off x="1524000" y="2031831"/>
            <a:ext cx="990600" cy="1"/>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0292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XQuery function</a:t>
            </a:r>
          </a:p>
        </p:txBody>
      </p:sp>
      <p:cxnSp>
        <p:nvCxnSpPr>
          <p:cNvPr id="13" name="Straight Arrow Connector 12"/>
          <p:cNvCxnSpPr>
            <a:endCxn id="11" idx="1"/>
          </p:cNvCxnSpPr>
          <p:nvPr/>
        </p:nvCxnSpPr>
        <p:spPr>
          <a:xfrm>
            <a:off x="3886200" y="2031831"/>
            <a:ext cx="1143000" cy="0"/>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1628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.load() callback</a:t>
            </a:r>
          </a:p>
        </p:txBody>
      </p:sp>
      <p:cxnSp>
        <p:nvCxnSpPr>
          <p:cNvPr id="20" name="Straight Arrow Connector 19"/>
          <p:cNvCxnSpPr/>
          <p:nvPr/>
        </p:nvCxnSpPr>
        <p:spPr>
          <a:xfrm>
            <a:off x="6172200" y="2019298"/>
            <a:ext cx="990600" cy="1"/>
          </a:xfrm>
          <a:prstGeom prst="straightConnector1">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7" idx="2"/>
            <a:endCxn id="6" idx="0"/>
          </p:cNvCxnSpPr>
          <p:nvPr/>
        </p:nvCxnSpPr>
        <p:spPr>
          <a:xfrm>
            <a:off x="7848600" y="2539663"/>
            <a:ext cx="0" cy="1498937"/>
          </a:xfrm>
          <a:prstGeom prst="straightConnector1">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54296" y="3657600"/>
            <a:ext cx="5308305" cy="1200329"/>
          </a:xfrm>
          <a:prstGeom prst="rect">
            <a:avLst/>
          </a:prstGeom>
          <a:solidFill>
            <a:schemeClr val="bg1">
              <a:lumMod val="85000"/>
            </a:schemeClr>
          </a:solidFill>
          <a:ln>
            <a:noFill/>
          </a:ln>
        </p:spPr>
        <p:txBody>
          <a:bodyPr wrap="square" rtlCol="0">
            <a:spAutoFit/>
          </a:bodyPr>
          <a:lstStyle/>
          <a:p>
            <a:r>
              <a:rPr lang="en-US" sz="2400" b="1" dirty="0">
                <a:solidFill>
                  <a:schemeClr val="tx2"/>
                </a:solidFill>
                <a:latin typeface="Courier New" panose="02070309020205020404" pitchFamily="49" charset="0"/>
                <a:cs typeface="Courier New" panose="02070309020205020404" pitchFamily="49" charset="0"/>
              </a:rPr>
              <a:t>$(".</a:t>
            </a:r>
            <a:r>
              <a:rPr lang="en-US" sz="2400" b="1" dirty="0" err="1">
                <a:solidFill>
                  <a:schemeClr val="tx2"/>
                </a:solidFill>
                <a:latin typeface="Courier New" panose="02070309020205020404" pitchFamily="49" charset="0"/>
                <a:cs typeface="Courier New" panose="02070309020205020404" pitchFamily="49" charset="0"/>
              </a:rPr>
              <a:t>xmlcontainer</a:t>
            </a:r>
            <a:r>
              <a:rPr lang="en-US" sz="2400" b="1" dirty="0">
                <a:solidFill>
                  <a:schemeClr val="tx2"/>
                </a:solidFill>
                <a:latin typeface="Courier New" panose="02070309020205020404" pitchFamily="49" charset="0"/>
                <a:cs typeface="Courier New" panose="02070309020205020404" pitchFamily="49" charset="0"/>
              </a:rPr>
              <a:t>")</a:t>
            </a:r>
          </a:p>
          <a:p>
            <a:r>
              <a:rPr lang="en-US" sz="2400" b="1" dirty="0">
                <a:solidFill>
                  <a:schemeClr val="tx2"/>
                </a:solidFill>
                <a:latin typeface="Courier New" panose="02070309020205020404" pitchFamily="49" charset="0"/>
                <a:cs typeface="Courier New" panose="02070309020205020404" pitchFamily="49" charset="0"/>
              </a:rPr>
              <a:t>   .load("my-</a:t>
            </a:r>
            <a:r>
              <a:rPr lang="en-US" sz="2400" b="1" dirty="0" err="1">
                <a:solidFill>
                  <a:schemeClr val="tx2"/>
                </a:solidFill>
                <a:latin typeface="Courier New" panose="02070309020205020404" pitchFamily="49" charset="0"/>
                <a:cs typeface="Courier New" panose="02070309020205020404" pitchFamily="49" charset="0"/>
              </a:rPr>
              <a:t>restxq</a:t>
            </a:r>
            <a:r>
              <a:rPr lang="en-US" sz="2400" b="1" dirty="0">
                <a:solidFill>
                  <a:schemeClr val="tx2"/>
                </a:solidFill>
                <a:latin typeface="Courier New" panose="02070309020205020404" pitchFamily="49" charset="0"/>
                <a:cs typeface="Courier New" panose="02070309020205020404" pitchFamily="49" charset="0"/>
              </a:rPr>
              <a:t>-path/		</a:t>
            </a:r>
            <a:r>
              <a:rPr lang="en-US" sz="2400" b="1" dirty="0" err="1">
                <a:solidFill>
                  <a:schemeClr val="tx2"/>
                </a:solidFill>
                <a:latin typeface="Courier New" panose="02070309020205020404" pitchFamily="49" charset="0"/>
                <a:cs typeface="Courier New" panose="02070309020205020404" pitchFamily="49" charset="0"/>
              </a:rPr>
              <a:t>mydocID</a:t>
            </a:r>
            <a:r>
              <a:rPr lang="en-US" sz="2400" b="1" dirty="0">
                <a:solidFill>
                  <a:schemeClr val="tx2"/>
                </a:solidFill>
                <a:latin typeface="Courier New" panose="02070309020205020404" pitchFamily="49" charset="0"/>
                <a:cs typeface="Courier New" panose="02070309020205020404" pitchFamily="49" charset="0"/>
              </a:rPr>
              <a:t>/</a:t>
            </a:r>
            <a:r>
              <a:rPr lang="en-US" sz="2400" b="1" dirty="0" err="1">
                <a:solidFill>
                  <a:schemeClr val="tx2"/>
                </a:solidFill>
                <a:latin typeface="Courier New" panose="02070309020205020404" pitchFamily="49" charset="0"/>
                <a:cs typeface="Courier New" panose="02070309020205020404" pitchFamily="49" charset="0"/>
              </a:rPr>
              <a:t>mytargetID</a:t>
            </a:r>
            <a:r>
              <a:rPr lang="en-US" sz="2400" b="1" dirty="0">
                <a:solidFill>
                  <a:schemeClr val="tx2"/>
                </a:solidFill>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3991769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6248400" y="1447800"/>
            <a:ext cx="838200" cy="533400"/>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18" name="TextBox 17"/>
          <p:cNvSpPr txBox="1"/>
          <p:nvPr/>
        </p:nvSpPr>
        <p:spPr>
          <a:xfrm>
            <a:off x="6172200" y="1411069"/>
            <a:ext cx="1143000" cy="646331"/>
          </a:xfrm>
          <a:prstGeom prst="rect">
            <a:avLst/>
          </a:prstGeom>
          <a:noFill/>
        </p:spPr>
        <p:txBody>
          <a:bodyPr wrap="square" rtlCol="0">
            <a:spAutoFit/>
          </a:bodyPr>
          <a:lstStyle/>
          <a:p>
            <a:r>
              <a:rPr lang="en-US" dirty="0">
                <a:solidFill>
                  <a:schemeClr val="tx2"/>
                </a:solidFill>
                <a:latin typeface="Arial" pitchFamily="34" charset="0"/>
                <a:cs typeface="Arial" pitchFamily="34" charset="0"/>
              </a:rPr>
              <a:t>&lt;script&gt;</a:t>
            </a:r>
          </a:p>
          <a:p>
            <a:r>
              <a:rPr lang="en-US" dirty="0" err="1">
                <a:solidFill>
                  <a:schemeClr val="tx2"/>
                </a:solidFill>
                <a:latin typeface="Arial" pitchFamily="34" charset="0"/>
                <a:cs typeface="Arial" pitchFamily="34" charset="0"/>
              </a:rPr>
              <a:t>var</a:t>
            </a:r>
            <a:r>
              <a:rPr lang="en-US" dirty="0">
                <a:solidFill>
                  <a:schemeClr val="tx2"/>
                </a:solidFill>
                <a:latin typeface="Arial" pitchFamily="34" charset="0"/>
                <a:cs typeface="Arial" pitchFamily="34" charset="0"/>
              </a:rPr>
              <a:t> …</a:t>
            </a:r>
          </a:p>
        </p:txBody>
      </p:sp>
      <p:sp>
        <p:nvSpPr>
          <p:cNvPr id="16" name="TextBox 15"/>
          <p:cNvSpPr txBox="1"/>
          <p:nvPr/>
        </p:nvSpPr>
        <p:spPr>
          <a:xfrm>
            <a:off x="3886200" y="1143000"/>
            <a:ext cx="1295400" cy="923330"/>
          </a:xfrm>
          <a:prstGeom prst="rect">
            <a:avLst/>
          </a:prstGeom>
          <a:noFill/>
        </p:spPr>
        <p:txBody>
          <a:bodyPr wrap="square" rtlCol="0">
            <a:spAutoFit/>
          </a:bodyPr>
          <a:lstStyle/>
          <a:p>
            <a:r>
              <a:rPr lang="en-US" dirty="0">
                <a:solidFill>
                  <a:schemeClr val="tx2"/>
                </a:solidFill>
                <a:latin typeface="Arial" pitchFamily="34" charset="0"/>
                <a:cs typeface="Arial" pitchFamily="34" charset="0"/>
              </a:rPr>
              <a:t>.load() RESTXQ URL</a:t>
            </a:r>
          </a:p>
        </p:txBody>
      </p:sp>
      <p:sp>
        <p:nvSpPr>
          <p:cNvPr id="2" name="Title 1"/>
          <p:cNvSpPr>
            <a:spLocks noGrp="1"/>
          </p:cNvSpPr>
          <p:nvPr>
            <p:ph type="title"/>
          </p:nvPr>
        </p:nvSpPr>
        <p:spPr/>
        <p:txBody>
          <a:bodyPr/>
          <a:lstStyle/>
          <a:p>
            <a:r>
              <a:rPr lang="en-US" dirty="0"/>
              <a:t>Passing Data from XQuery to JavaScript</a:t>
            </a:r>
          </a:p>
        </p:txBody>
      </p:sp>
      <p:sp>
        <p:nvSpPr>
          <p:cNvPr id="5" name="TextBox 4"/>
          <p:cNvSpPr txBox="1"/>
          <p:nvPr/>
        </p:nvSpPr>
        <p:spPr>
          <a:xfrm>
            <a:off x="3810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“Submit” button</a:t>
            </a:r>
          </a:p>
        </p:txBody>
      </p:sp>
      <p:sp>
        <p:nvSpPr>
          <p:cNvPr id="6" name="TextBox 5"/>
          <p:cNvSpPr txBox="1"/>
          <p:nvPr/>
        </p:nvSpPr>
        <p:spPr>
          <a:xfrm>
            <a:off x="7239000" y="4038600"/>
            <a:ext cx="12192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Graphics based on data</a:t>
            </a:r>
          </a:p>
        </p:txBody>
      </p:sp>
      <p:cxnSp>
        <p:nvCxnSpPr>
          <p:cNvPr id="12" name="Elbow Connector 11"/>
          <p:cNvCxnSpPr>
            <a:stCxn id="6" idx="1"/>
            <a:endCxn id="6" idx="3"/>
          </p:cNvCxnSpPr>
          <p:nvPr/>
        </p:nvCxnSpPr>
        <p:spPr>
          <a:xfrm rot="10800000" flipH="1">
            <a:off x="7239000" y="4546432"/>
            <a:ext cx="1219200" cy="12700"/>
          </a:xfrm>
          <a:prstGeom prst="bentConnector5">
            <a:avLst>
              <a:gd name="adj1" fmla="val -18750"/>
              <a:gd name="adj2" fmla="val -7458472"/>
              <a:gd name="adj3" fmla="val 118750"/>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00200" y="1349514"/>
            <a:ext cx="838200"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15" name="TextBox 14"/>
          <p:cNvSpPr txBox="1"/>
          <p:nvPr/>
        </p:nvSpPr>
        <p:spPr>
          <a:xfrm>
            <a:off x="6248400" y="4724400"/>
            <a:ext cx="876301"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9" name="TextBox 8"/>
          <p:cNvSpPr txBox="1"/>
          <p:nvPr/>
        </p:nvSpPr>
        <p:spPr>
          <a:xfrm>
            <a:off x="25146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button callback</a:t>
            </a:r>
          </a:p>
        </p:txBody>
      </p:sp>
      <p:cxnSp>
        <p:nvCxnSpPr>
          <p:cNvPr id="7" name="Straight Arrow Connector 6"/>
          <p:cNvCxnSpPr>
            <a:stCxn id="5" idx="3"/>
            <a:endCxn id="9" idx="1"/>
          </p:cNvCxnSpPr>
          <p:nvPr/>
        </p:nvCxnSpPr>
        <p:spPr>
          <a:xfrm>
            <a:off x="1524000" y="2031831"/>
            <a:ext cx="990600" cy="1"/>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0292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XQuery function</a:t>
            </a:r>
          </a:p>
        </p:txBody>
      </p:sp>
      <p:cxnSp>
        <p:nvCxnSpPr>
          <p:cNvPr id="13" name="Straight Arrow Connector 12"/>
          <p:cNvCxnSpPr>
            <a:endCxn id="11" idx="1"/>
          </p:cNvCxnSpPr>
          <p:nvPr/>
        </p:nvCxnSpPr>
        <p:spPr>
          <a:xfrm>
            <a:off x="3886200" y="2031831"/>
            <a:ext cx="1143000" cy="0"/>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1628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.load() callback</a:t>
            </a:r>
          </a:p>
        </p:txBody>
      </p:sp>
      <p:cxnSp>
        <p:nvCxnSpPr>
          <p:cNvPr id="30" name="Straight Arrow Connector 29"/>
          <p:cNvCxnSpPr>
            <a:stCxn id="17" idx="2"/>
            <a:endCxn id="6" idx="0"/>
          </p:cNvCxnSpPr>
          <p:nvPr/>
        </p:nvCxnSpPr>
        <p:spPr>
          <a:xfrm>
            <a:off x="7848600" y="2539663"/>
            <a:ext cx="0" cy="1498937"/>
          </a:xfrm>
          <a:prstGeom prst="straightConnector1">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56032" y="3657600"/>
            <a:ext cx="5308305" cy="1938992"/>
          </a:xfrm>
          <a:prstGeom prst="rect">
            <a:avLst/>
          </a:prstGeom>
          <a:solidFill>
            <a:schemeClr val="bg1">
              <a:lumMod val="85000"/>
            </a:schemeClr>
          </a:solidFill>
          <a:ln>
            <a:noFill/>
          </a:ln>
        </p:spPr>
        <p:txBody>
          <a:bodyPr wrap="square" rtlCol="0">
            <a:spAutoFit/>
          </a:bodyPr>
          <a:lstStyle/>
          <a:p>
            <a:r>
              <a:rPr lang="en-US" sz="2400" b="1" dirty="0">
                <a:solidFill>
                  <a:schemeClr val="tx2"/>
                </a:solidFill>
                <a:latin typeface="Courier New" panose="02070309020205020404" pitchFamily="49" charset="0"/>
                <a:cs typeface="Courier New" panose="02070309020205020404" pitchFamily="49" charset="0"/>
              </a:rPr>
              <a:t>return</a:t>
            </a:r>
          </a:p>
          <a:p>
            <a:r>
              <a:rPr lang="en-US" sz="2400" b="1" dirty="0">
                <a:solidFill>
                  <a:schemeClr val="tx2"/>
                </a:solidFill>
                <a:latin typeface="Courier New" panose="02070309020205020404" pitchFamily="49" charset="0"/>
                <a:cs typeface="Courier New" panose="02070309020205020404" pitchFamily="49" charset="0"/>
              </a:rPr>
              <a:t>  &lt;script&gt;{</a:t>
            </a:r>
          </a:p>
          <a:p>
            <a:r>
              <a:rPr lang="en-US" sz="2400" b="1" dirty="0">
                <a:solidFill>
                  <a:schemeClr val="tx2"/>
                </a:solidFill>
                <a:latin typeface="Courier New" panose="02070309020205020404" pitchFamily="49" charset="0"/>
                <a:cs typeface="Courier New" panose="02070309020205020404" pitchFamily="49" charset="0"/>
              </a:rPr>
              <a:t>     "</a:t>
            </a:r>
            <a:r>
              <a:rPr lang="en-US" sz="2400" b="1" dirty="0" err="1">
                <a:solidFill>
                  <a:schemeClr val="tx2"/>
                </a:solidFill>
                <a:latin typeface="Courier New" panose="02070309020205020404" pitchFamily="49" charset="0"/>
                <a:cs typeface="Courier New" panose="02070309020205020404" pitchFamily="49" charset="0"/>
              </a:rPr>
              <a:t>var</a:t>
            </a:r>
            <a:r>
              <a:rPr lang="en-US" sz="2400" b="1" dirty="0">
                <a:solidFill>
                  <a:schemeClr val="tx2"/>
                </a:solidFill>
                <a:latin typeface="Courier New" panose="02070309020205020404" pitchFamily="49" charset="0"/>
                <a:cs typeface="Courier New" panose="02070309020205020404" pitchFamily="49" charset="0"/>
              </a:rPr>
              <a:t> </a:t>
            </a:r>
            <a:r>
              <a:rPr lang="en-US" sz="2400" b="1" dirty="0" err="1">
                <a:solidFill>
                  <a:schemeClr val="tx2"/>
                </a:solidFill>
                <a:latin typeface="Courier New" panose="02070309020205020404" pitchFamily="49" charset="0"/>
                <a:cs typeface="Courier New" panose="02070309020205020404" pitchFamily="49" charset="0"/>
              </a:rPr>
              <a:t>mydata</a:t>
            </a:r>
            <a:r>
              <a:rPr lang="en-US" sz="2400" b="1" dirty="0">
                <a:solidFill>
                  <a:schemeClr val="tx2"/>
                </a:solidFill>
                <a:latin typeface="Courier New" panose="02070309020205020404" pitchFamily="49" charset="0"/>
                <a:cs typeface="Courier New" panose="02070309020205020404" pitchFamily="49" charset="0"/>
              </a:rPr>
              <a:t> = " ||</a:t>
            </a:r>
          </a:p>
          <a:p>
            <a:r>
              <a:rPr lang="en-US" sz="2400" b="1" dirty="0">
                <a:solidFill>
                  <a:schemeClr val="tx2"/>
                </a:solidFill>
                <a:latin typeface="Courier New" panose="02070309020205020404" pitchFamily="49" charset="0"/>
                <a:cs typeface="Courier New" panose="02070309020205020404" pitchFamily="49" charset="0"/>
              </a:rPr>
              <a:t>     serialize(…) || ";"</a:t>
            </a:r>
          </a:p>
          <a:p>
            <a:r>
              <a:rPr lang="en-US" sz="2400" b="1" dirty="0">
                <a:solidFill>
                  <a:schemeClr val="tx2"/>
                </a:solidFill>
                <a:latin typeface="Courier New" panose="02070309020205020404" pitchFamily="49" charset="0"/>
                <a:cs typeface="Courier New" panose="02070309020205020404" pitchFamily="49" charset="0"/>
              </a:rPr>
              <a:t>  }&lt;/script&gt;</a:t>
            </a:r>
          </a:p>
        </p:txBody>
      </p:sp>
      <p:cxnSp>
        <p:nvCxnSpPr>
          <p:cNvPr id="21" name="Straight Arrow Connector 20"/>
          <p:cNvCxnSpPr/>
          <p:nvPr/>
        </p:nvCxnSpPr>
        <p:spPr>
          <a:xfrm>
            <a:off x="6172200" y="2019298"/>
            <a:ext cx="990600" cy="1"/>
          </a:xfrm>
          <a:prstGeom prst="straightConnector1">
            <a:avLst/>
          </a:prstGeom>
          <a:ln w="38100">
            <a:solidFill>
              <a:schemeClr val="accent1">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24823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407010" y="3000345"/>
            <a:ext cx="381000" cy="304800"/>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19" name="TextBox 18"/>
          <p:cNvSpPr txBox="1"/>
          <p:nvPr/>
        </p:nvSpPr>
        <p:spPr>
          <a:xfrm>
            <a:off x="7341869" y="2952690"/>
            <a:ext cx="963931" cy="400110"/>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D3</a:t>
            </a:r>
          </a:p>
        </p:txBody>
      </p:sp>
      <p:sp>
        <p:nvSpPr>
          <p:cNvPr id="18" name="TextBox 17"/>
          <p:cNvSpPr txBox="1"/>
          <p:nvPr/>
        </p:nvSpPr>
        <p:spPr>
          <a:xfrm>
            <a:off x="6172200" y="1411069"/>
            <a:ext cx="1143000" cy="646331"/>
          </a:xfrm>
          <a:prstGeom prst="rect">
            <a:avLst/>
          </a:prstGeom>
          <a:noFill/>
        </p:spPr>
        <p:txBody>
          <a:bodyPr wrap="square" rtlCol="0">
            <a:spAutoFit/>
          </a:bodyPr>
          <a:lstStyle/>
          <a:p>
            <a:r>
              <a:rPr lang="en-US" dirty="0">
                <a:solidFill>
                  <a:schemeClr val="tx2"/>
                </a:solidFill>
                <a:latin typeface="Arial" pitchFamily="34" charset="0"/>
                <a:cs typeface="Arial" pitchFamily="34" charset="0"/>
              </a:rPr>
              <a:t>&lt;script&gt;</a:t>
            </a:r>
          </a:p>
          <a:p>
            <a:r>
              <a:rPr lang="en-US" dirty="0" err="1">
                <a:solidFill>
                  <a:schemeClr val="tx2"/>
                </a:solidFill>
                <a:latin typeface="Arial" pitchFamily="34" charset="0"/>
                <a:cs typeface="Arial" pitchFamily="34" charset="0"/>
              </a:rPr>
              <a:t>var</a:t>
            </a:r>
            <a:r>
              <a:rPr lang="en-US" dirty="0">
                <a:solidFill>
                  <a:schemeClr val="tx2"/>
                </a:solidFill>
                <a:latin typeface="Arial" pitchFamily="34" charset="0"/>
                <a:cs typeface="Arial" pitchFamily="34" charset="0"/>
              </a:rPr>
              <a:t> ...</a:t>
            </a:r>
          </a:p>
        </p:txBody>
      </p:sp>
      <p:sp>
        <p:nvSpPr>
          <p:cNvPr id="16" name="TextBox 15"/>
          <p:cNvSpPr txBox="1"/>
          <p:nvPr/>
        </p:nvSpPr>
        <p:spPr>
          <a:xfrm>
            <a:off x="3886200" y="1143000"/>
            <a:ext cx="1295400" cy="923330"/>
          </a:xfrm>
          <a:prstGeom prst="rect">
            <a:avLst/>
          </a:prstGeom>
          <a:noFill/>
        </p:spPr>
        <p:txBody>
          <a:bodyPr wrap="square" rtlCol="0">
            <a:spAutoFit/>
          </a:bodyPr>
          <a:lstStyle/>
          <a:p>
            <a:r>
              <a:rPr lang="en-US" dirty="0">
                <a:solidFill>
                  <a:schemeClr val="tx2"/>
                </a:solidFill>
                <a:latin typeface="Arial" pitchFamily="34" charset="0"/>
                <a:cs typeface="Arial" pitchFamily="34" charset="0"/>
              </a:rPr>
              <a:t>.load() RESTXQ URL</a:t>
            </a:r>
          </a:p>
        </p:txBody>
      </p:sp>
      <p:sp>
        <p:nvSpPr>
          <p:cNvPr id="2" name="Title 1"/>
          <p:cNvSpPr>
            <a:spLocks noGrp="1"/>
          </p:cNvSpPr>
          <p:nvPr>
            <p:ph type="title"/>
          </p:nvPr>
        </p:nvSpPr>
        <p:spPr/>
        <p:txBody>
          <a:bodyPr/>
          <a:lstStyle/>
          <a:p>
            <a:r>
              <a:rPr lang="en-US" dirty="0"/>
              <a:t>Using D3 to Create Graphics Based on Data</a:t>
            </a:r>
          </a:p>
        </p:txBody>
      </p:sp>
      <p:sp>
        <p:nvSpPr>
          <p:cNvPr id="5" name="TextBox 4"/>
          <p:cNvSpPr txBox="1"/>
          <p:nvPr/>
        </p:nvSpPr>
        <p:spPr>
          <a:xfrm>
            <a:off x="3810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“Submit” button</a:t>
            </a:r>
          </a:p>
        </p:txBody>
      </p:sp>
      <p:sp>
        <p:nvSpPr>
          <p:cNvPr id="6" name="TextBox 5"/>
          <p:cNvSpPr txBox="1"/>
          <p:nvPr/>
        </p:nvSpPr>
        <p:spPr>
          <a:xfrm>
            <a:off x="7239000" y="4038600"/>
            <a:ext cx="12192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Graphics based on data</a:t>
            </a:r>
          </a:p>
        </p:txBody>
      </p:sp>
      <p:sp>
        <p:nvSpPr>
          <p:cNvPr id="14" name="TextBox 13"/>
          <p:cNvSpPr txBox="1"/>
          <p:nvPr/>
        </p:nvSpPr>
        <p:spPr>
          <a:xfrm>
            <a:off x="1600200" y="1349514"/>
            <a:ext cx="838200"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15" name="TextBox 14"/>
          <p:cNvSpPr txBox="1"/>
          <p:nvPr/>
        </p:nvSpPr>
        <p:spPr>
          <a:xfrm>
            <a:off x="6245352" y="4727448"/>
            <a:ext cx="876301"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9" name="TextBox 8"/>
          <p:cNvSpPr txBox="1"/>
          <p:nvPr/>
        </p:nvSpPr>
        <p:spPr>
          <a:xfrm>
            <a:off x="25146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button callback</a:t>
            </a:r>
          </a:p>
        </p:txBody>
      </p:sp>
      <p:cxnSp>
        <p:nvCxnSpPr>
          <p:cNvPr id="7" name="Straight Arrow Connector 6"/>
          <p:cNvCxnSpPr>
            <a:stCxn id="5" idx="3"/>
            <a:endCxn id="9" idx="1"/>
          </p:cNvCxnSpPr>
          <p:nvPr/>
        </p:nvCxnSpPr>
        <p:spPr>
          <a:xfrm>
            <a:off x="1524000" y="2031831"/>
            <a:ext cx="990600" cy="1"/>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0292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XQuery function</a:t>
            </a:r>
          </a:p>
        </p:txBody>
      </p:sp>
      <p:sp>
        <p:nvSpPr>
          <p:cNvPr id="17" name="TextBox 16"/>
          <p:cNvSpPr txBox="1"/>
          <p:nvPr/>
        </p:nvSpPr>
        <p:spPr>
          <a:xfrm>
            <a:off x="71628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.load() callback</a:t>
            </a:r>
          </a:p>
        </p:txBody>
      </p:sp>
      <p:cxnSp>
        <p:nvCxnSpPr>
          <p:cNvPr id="20" name="Straight Arrow Connector 19"/>
          <p:cNvCxnSpPr/>
          <p:nvPr/>
        </p:nvCxnSpPr>
        <p:spPr>
          <a:xfrm>
            <a:off x="6172200" y="2019298"/>
            <a:ext cx="990600" cy="1"/>
          </a:xfrm>
          <a:prstGeom prst="straightConnector1">
            <a:avLst/>
          </a:prstGeom>
          <a:ln w="38100">
            <a:solidFill>
              <a:schemeClr val="accent1">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7" idx="2"/>
            <a:endCxn id="6" idx="0"/>
          </p:cNvCxnSpPr>
          <p:nvPr/>
        </p:nvCxnSpPr>
        <p:spPr>
          <a:xfrm>
            <a:off x="7848600" y="2539663"/>
            <a:ext cx="0" cy="1498937"/>
          </a:xfrm>
          <a:prstGeom prst="straightConnector1">
            <a:avLst/>
          </a:prstGeom>
          <a:ln w="38100">
            <a:solidFill>
              <a:schemeClr val="accent1">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886200" y="2031831"/>
            <a:ext cx="1143000" cy="0"/>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56032" y="3657600"/>
            <a:ext cx="4773168" cy="1569660"/>
          </a:xfrm>
          <a:prstGeom prst="rect">
            <a:avLst/>
          </a:prstGeom>
          <a:solidFill>
            <a:schemeClr val="bg1">
              <a:lumMod val="85000"/>
            </a:schemeClr>
          </a:solidFill>
          <a:ln>
            <a:noFill/>
          </a:ln>
        </p:spPr>
        <p:txBody>
          <a:bodyPr wrap="square" rtlCol="0">
            <a:spAutoFit/>
          </a:bodyPr>
          <a:lstStyle/>
          <a:p>
            <a:r>
              <a:rPr lang="en-US" sz="2400" b="1" dirty="0" err="1">
                <a:solidFill>
                  <a:schemeClr val="tx2"/>
                </a:solidFill>
                <a:latin typeface="Courier New" panose="02070309020205020404" pitchFamily="49" charset="0"/>
                <a:cs typeface="Courier New" panose="02070309020205020404" pitchFamily="49" charset="0"/>
              </a:rPr>
              <a:t>symdiv.selectAll</a:t>
            </a:r>
            <a:r>
              <a:rPr lang="en-US" sz="2400" b="1" dirty="0">
                <a:solidFill>
                  <a:schemeClr val="tx2"/>
                </a:solidFill>
                <a:latin typeface="Courier New" panose="02070309020205020404" pitchFamily="49" charset="0"/>
                <a:cs typeface="Courier New" panose="02070309020205020404" pitchFamily="49" charset="0"/>
              </a:rPr>
              <a:t>("g")</a:t>
            </a:r>
          </a:p>
          <a:p>
            <a:r>
              <a:rPr lang="en-US" sz="2400" b="1" dirty="0">
                <a:solidFill>
                  <a:schemeClr val="tx2"/>
                </a:solidFill>
                <a:latin typeface="Courier New" panose="02070309020205020404" pitchFamily="49" charset="0"/>
                <a:cs typeface="Courier New" panose="02070309020205020404" pitchFamily="49" charset="0"/>
              </a:rPr>
              <a:t>    .data(</a:t>
            </a:r>
            <a:r>
              <a:rPr lang="en-US" sz="2400" b="1" dirty="0" err="1">
                <a:solidFill>
                  <a:schemeClr val="tx2"/>
                </a:solidFill>
                <a:latin typeface="Courier New" panose="02070309020205020404" pitchFamily="49" charset="0"/>
                <a:cs typeface="Courier New" panose="02070309020205020404" pitchFamily="49" charset="0"/>
              </a:rPr>
              <a:t>mydata</a:t>
            </a:r>
            <a:r>
              <a:rPr lang="en-US" sz="2400" b="1" dirty="0">
                <a:solidFill>
                  <a:schemeClr val="tx2"/>
                </a:solidFill>
                <a:latin typeface="Courier New" panose="02070309020205020404" pitchFamily="49" charset="0"/>
                <a:cs typeface="Courier New" panose="02070309020205020404" pitchFamily="49" charset="0"/>
              </a:rPr>
              <a:t>).enter()</a:t>
            </a:r>
          </a:p>
          <a:p>
            <a:r>
              <a:rPr lang="en-US" sz="2400" b="1">
                <a:solidFill>
                  <a:schemeClr val="tx2"/>
                </a:solidFill>
                <a:latin typeface="Courier New" panose="02070309020205020404" pitchFamily="49" charset="0"/>
                <a:cs typeface="Courier New" panose="02070309020205020404" pitchFamily="49" charset="0"/>
              </a:rPr>
              <a:t>  .</a:t>
            </a:r>
            <a:r>
              <a:rPr lang="en-US" sz="2400" b="1" dirty="0">
                <a:solidFill>
                  <a:schemeClr val="tx2"/>
                </a:solidFill>
                <a:latin typeface="Courier New" panose="02070309020205020404" pitchFamily="49" charset="0"/>
                <a:cs typeface="Courier New" panose="02070309020205020404" pitchFamily="49" charset="0"/>
              </a:rPr>
              <a:t>append("g")</a:t>
            </a:r>
          </a:p>
          <a:p>
            <a:r>
              <a:rPr lang="en-US" sz="2400" b="1" dirty="0">
                <a:solidFill>
                  <a:schemeClr val="tx2"/>
                </a:solidFill>
                <a:latin typeface="Courier New" panose="02070309020205020404" pitchFamily="49" charset="0"/>
                <a:cs typeface="Courier New" panose="02070309020205020404" pitchFamily="49" charset="0"/>
              </a:rPr>
              <a:t>    .</a:t>
            </a:r>
            <a:r>
              <a:rPr lang="en-US" sz="2400" b="1" dirty="0" err="1">
                <a:solidFill>
                  <a:schemeClr val="tx2"/>
                </a:solidFill>
                <a:latin typeface="Courier New" panose="02070309020205020404" pitchFamily="49" charset="0"/>
                <a:cs typeface="Courier New" panose="02070309020205020404" pitchFamily="49" charset="0"/>
              </a:rPr>
              <a:t>attr</a:t>
            </a:r>
            <a:r>
              <a:rPr lang="en-US" sz="2400" b="1" dirty="0">
                <a:solidFill>
                  <a:schemeClr val="tx2"/>
                </a:solidFill>
                <a:latin typeface="Courier New" panose="02070309020205020404" pitchFamily="49" charset="0"/>
                <a:cs typeface="Courier New" panose="02070309020205020404" pitchFamily="49" charset="0"/>
              </a:rPr>
              <a:t>(…);</a:t>
            </a:r>
          </a:p>
        </p:txBody>
      </p:sp>
      <p:cxnSp>
        <p:nvCxnSpPr>
          <p:cNvPr id="27" name="Elbow Connector 11"/>
          <p:cNvCxnSpPr/>
          <p:nvPr/>
        </p:nvCxnSpPr>
        <p:spPr>
          <a:xfrm rot="10800000" flipH="1">
            <a:off x="7239000" y="4546432"/>
            <a:ext cx="1219200" cy="12700"/>
          </a:xfrm>
          <a:prstGeom prst="bentConnector5">
            <a:avLst>
              <a:gd name="adj1" fmla="val -18750"/>
              <a:gd name="adj2" fmla="val -7458472"/>
              <a:gd name="adj3" fmla="val 118750"/>
            </a:avLst>
          </a:prstGeom>
          <a:ln w="38100">
            <a:solidFill>
              <a:schemeClr val="accent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7190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7341869" y="2952690"/>
            <a:ext cx="963931" cy="400110"/>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D3</a:t>
            </a:r>
          </a:p>
        </p:txBody>
      </p:sp>
      <p:sp>
        <p:nvSpPr>
          <p:cNvPr id="18" name="TextBox 17"/>
          <p:cNvSpPr txBox="1"/>
          <p:nvPr/>
        </p:nvSpPr>
        <p:spPr>
          <a:xfrm>
            <a:off x="6172200" y="1411069"/>
            <a:ext cx="1143000" cy="646331"/>
          </a:xfrm>
          <a:prstGeom prst="rect">
            <a:avLst/>
          </a:prstGeom>
          <a:noFill/>
        </p:spPr>
        <p:txBody>
          <a:bodyPr wrap="square" rtlCol="0">
            <a:spAutoFit/>
          </a:bodyPr>
          <a:lstStyle/>
          <a:p>
            <a:r>
              <a:rPr lang="en-US" dirty="0">
                <a:solidFill>
                  <a:schemeClr val="tx2"/>
                </a:solidFill>
                <a:latin typeface="Arial" pitchFamily="34" charset="0"/>
                <a:cs typeface="Arial" pitchFamily="34" charset="0"/>
              </a:rPr>
              <a:t>&lt;script&gt;</a:t>
            </a:r>
          </a:p>
          <a:p>
            <a:r>
              <a:rPr lang="en-US" dirty="0" err="1">
                <a:solidFill>
                  <a:schemeClr val="tx2"/>
                </a:solidFill>
                <a:latin typeface="Arial" pitchFamily="34" charset="0"/>
                <a:cs typeface="Arial" pitchFamily="34" charset="0"/>
              </a:rPr>
              <a:t>var</a:t>
            </a:r>
            <a:r>
              <a:rPr lang="en-US" dirty="0">
                <a:solidFill>
                  <a:schemeClr val="tx2"/>
                </a:solidFill>
                <a:latin typeface="Arial" pitchFamily="34" charset="0"/>
                <a:cs typeface="Arial" pitchFamily="34" charset="0"/>
              </a:rPr>
              <a:t> ...</a:t>
            </a:r>
          </a:p>
        </p:txBody>
      </p:sp>
      <p:sp>
        <p:nvSpPr>
          <p:cNvPr id="16" name="TextBox 15"/>
          <p:cNvSpPr txBox="1"/>
          <p:nvPr/>
        </p:nvSpPr>
        <p:spPr>
          <a:xfrm>
            <a:off x="3886200" y="1143000"/>
            <a:ext cx="1295400" cy="923330"/>
          </a:xfrm>
          <a:prstGeom prst="rect">
            <a:avLst/>
          </a:prstGeom>
          <a:noFill/>
        </p:spPr>
        <p:txBody>
          <a:bodyPr wrap="square" rtlCol="0">
            <a:spAutoFit/>
          </a:bodyPr>
          <a:lstStyle/>
          <a:p>
            <a:r>
              <a:rPr lang="en-US" dirty="0">
                <a:solidFill>
                  <a:schemeClr val="tx2"/>
                </a:solidFill>
                <a:latin typeface="Arial" pitchFamily="34" charset="0"/>
                <a:cs typeface="Arial" pitchFamily="34" charset="0"/>
              </a:rPr>
              <a:t>.load() RESTXQ URL</a:t>
            </a:r>
          </a:p>
        </p:txBody>
      </p:sp>
      <p:sp>
        <p:nvSpPr>
          <p:cNvPr id="2" name="Title 1"/>
          <p:cNvSpPr>
            <a:spLocks noGrp="1"/>
          </p:cNvSpPr>
          <p:nvPr>
            <p:ph type="title"/>
          </p:nvPr>
        </p:nvSpPr>
        <p:spPr/>
        <p:txBody>
          <a:bodyPr/>
          <a:lstStyle/>
          <a:p>
            <a:r>
              <a:rPr lang="en-US" dirty="0"/>
              <a:t>Similar Operations for Icon Clicks</a:t>
            </a:r>
          </a:p>
        </p:txBody>
      </p:sp>
      <p:sp>
        <p:nvSpPr>
          <p:cNvPr id="5" name="TextBox 4"/>
          <p:cNvSpPr txBox="1"/>
          <p:nvPr/>
        </p:nvSpPr>
        <p:spPr>
          <a:xfrm>
            <a:off x="3810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“Submit” button</a:t>
            </a:r>
          </a:p>
        </p:txBody>
      </p:sp>
      <p:sp>
        <p:nvSpPr>
          <p:cNvPr id="6" name="TextBox 5"/>
          <p:cNvSpPr txBox="1"/>
          <p:nvPr/>
        </p:nvSpPr>
        <p:spPr>
          <a:xfrm>
            <a:off x="7239000" y="4038600"/>
            <a:ext cx="12192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Graphics based on data</a:t>
            </a:r>
          </a:p>
        </p:txBody>
      </p:sp>
      <p:sp>
        <p:nvSpPr>
          <p:cNvPr id="14" name="TextBox 13"/>
          <p:cNvSpPr txBox="1"/>
          <p:nvPr/>
        </p:nvSpPr>
        <p:spPr>
          <a:xfrm>
            <a:off x="1600200" y="1349514"/>
            <a:ext cx="838200"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15" name="TextBox 14"/>
          <p:cNvSpPr txBox="1"/>
          <p:nvPr/>
        </p:nvSpPr>
        <p:spPr>
          <a:xfrm>
            <a:off x="6400800" y="4495800"/>
            <a:ext cx="876301" cy="707886"/>
          </a:xfrm>
          <a:prstGeom prst="rect">
            <a:avLst/>
          </a:prstGeom>
          <a:noFill/>
        </p:spPr>
        <p:txBody>
          <a:bodyPr wrap="square" rtlCol="0">
            <a:spAutoFit/>
          </a:bodyPr>
          <a:lstStyle/>
          <a:p>
            <a:r>
              <a:rPr lang="en-US" sz="2000" dirty="0">
                <a:solidFill>
                  <a:schemeClr val="tx2"/>
                </a:solidFill>
                <a:latin typeface="Arial" pitchFamily="34" charset="0"/>
                <a:cs typeface="Arial" pitchFamily="34" charset="0"/>
              </a:rPr>
              <a:t>User clicks</a:t>
            </a:r>
          </a:p>
        </p:txBody>
      </p:sp>
      <p:sp>
        <p:nvSpPr>
          <p:cNvPr id="9" name="TextBox 8"/>
          <p:cNvSpPr txBox="1"/>
          <p:nvPr/>
        </p:nvSpPr>
        <p:spPr>
          <a:xfrm>
            <a:off x="25146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button callback</a:t>
            </a:r>
          </a:p>
        </p:txBody>
      </p:sp>
      <p:cxnSp>
        <p:nvCxnSpPr>
          <p:cNvPr id="7" name="Straight Arrow Connector 6"/>
          <p:cNvCxnSpPr>
            <a:stCxn id="5" idx="3"/>
            <a:endCxn id="9" idx="1"/>
          </p:cNvCxnSpPr>
          <p:nvPr/>
        </p:nvCxnSpPr>
        <p:spPr>
          <a:xfrm>
            <a:off x="1524000" y="2031831"/>
            <a:ext cx="990600" cy="1"/>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029200" y="1677888"/>
            <a:ext cx="1143000" cy="707886"/>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XQuery function</a:t>
            </a:r>
          </a:p>
        </p:txBody>
      </p:sp>
      <p:sp>
        <p:nvSpPr>
          <p:cNvPr id="17" name="TextBox 16"/>
          <p:cNvSpPr txBox="1"/>
          <p:nvPr/>
        </p:nvSpPr>
        <p:spPr>
          <a:xfrm>
            <a:off x="7162800" y="15240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.load() callback</a:t>
            </a:r>
          </a:p>
        </p:txBody>
      </p:sp>
      <p:cxnSp>
        <p:nvCxnSpPr>
          <p:cNvPr id="20" name="Straight Arrow Connector 19"/>
          <p:cNvCxnSpPr/>
          <p:nvPr/>
        </p:nvCxnSpPr>
        <p:spPr>
          <a:xfrm>
            <a:off x="6172200" y="2019298"/>
            <a:ext cx="990600" cy="1"/>
          </a:xfrm>
          <a:prstGeom prst="straightConnector1">
            <a:avLst/>
          </a:prstGeom>
          <a:ln w="38100">
            <a:solidFill>
              <a:schemeClr val="accent1">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7" idx="2"/>
            <a:endCxn id="6" idx="0"/>
          </p:cNvCxnSpPr>
          <p:nvPr/>
        </p:nvCxnSpPr>
        <p:spPr>
          <a:xfrm>
            <a:off x="7848600" y="2539663"/>
            <a:ext cx="0" cy="1498937"/>
          </a:xfrm>
          <a:prstGeom prst="straightConnector1">
            <a:avLst/>
          </a:prstGeom>
          <a:ln w="38100">
            <a:solidFill>
              <a:schemeClr val="accent1">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953000" y="4038600"/>
            <a:ext cx="1371600" cy="1015663"/>
          </a:xfrm>
          <a:prstGeom prst="rect">
            <a:avLst/>
          </a:prstGeom>
          <a:noFill/>
          <a:ln w="12700">
            <a:solidFill>
              <a:schemeClr val="accent1">
                <a:lumMod val="50000"/>
              </a:schemeClr>
            </a:solidFill>
          </a:ln>
        </p:spPr>
        <p:txBody>
          <a:bodyPr wrap="square" rtlCol="0">
            <a:spAutoFit/>
          </a:bodyPr>
          <a:lstStyle/>
          <a:p>
            <a:r>
              <a:rPr lang="en-US" sz="2000" dirty="0">
                <a:latin typeface="Arial" pitchFamily="34" charset="0"/>
                <a:cs typeface="Arial" pitchFamily="34" charset="0"/>
              </a:rPr>
              <a:t>JavaScript icon callback</a:t>
            </a:r>
          </a:p>
        </p:txBody>
      </p:sp>
      <p:cxnSp>
        <p:nvCxnSpPr>
          <p:cNvPr id="23" name="Straight Arrow Connector 22"/>
          <p:cNvCxnSpPr>
            <a:stCxn id="6" idx="1"/>
            <a:endCxn id="22" idx="3"/>
          </p:cNvCxnSpPr>
          <p:nvPr/>
        </p:nvCxnSpPr>
        <p:spPr>
          <a:xfrm flipH="1">
            <a:off x="6324600" y="4546432"/>
            <a:ext cx="914400" cy="0"/>
          </a:xfrm>
          <a:prstGeom prst="straightConnector1">
            <a:avLst/>
          </a:prstGeom>
          <a:ln w="38100">
            <a:solidFill>
              <a:schemeClr val="accent1">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572000" y="2734270"/>
            <a:ext cx="1295400" cy="923330"/>
          </a:xfrm>
          <a:prstGeom prst="rect">
            <a:avLst/>
          </a:prstGeom>
          <a:noFill/>
        </p:spPr>
        <p:txBody>
          <a:bodyPr wrap="square" rtlCol="0">
            <a:spAutoFit/>
          </a:bodyPr>
          <a:lstStyle/>
          <a:p>
            <a:r>
              <a:rPr lang="en-US" dirty="0">
                <a:solidFill>
                  <a:schemeClr val="tx2"/>
                </a:solidFill>
                <a:latin typeface="Arial" pitchFamily="34" charset="0"/>
                <a:cs typeface="Arial" pitchFamily="34" charset="0"/>
              </a:rPr>
              <a:t>.load() RESTXQ URL</a:t>
            </a:r>
          </a:p>
        </p:txBody>
      </p:sp>
      <p:cxnSp>
        <p:nvCxnSpPr>
          <p:cNvPr id="21" name="Straight Arrow Connector 20"/>
          <p:cNvCxnSpPr/>
          <p:nvPr/>
        </p:nvCxnSpPr>
        <p:spPr>
          <a:xfrm flipV="1">
            <a:off x="5638800" y="2385774"/>
            <a:ext cx="0" cy="1652826"/>
          </a:xfrm>
          <a:prstGeom prst="straightConnector1">
            <a:avLst/>
          </a:prstGeom>
          <a:ln w="38100">
            <a:solidFill>
              <a:schemeClr val="accent1">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886200" y="2031831"/>
            <a:ext cx="1143000" cy="0"/>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2708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Challenges and Conclusion</a:t>
            </a:r>
          </a:p>
        </p:txBody>
      </p:sp>
    </p:spTree>
    <p:extLst>
      <p:ext uri="{BB962C8B-B14F-4D97-AF65-F5344CB8AC3E}">
        <p14:creationId xmlns:p14="http://schemas.microsoft.com/office/powerpoint/2010/main" val="1128466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Challenges</a:t>
            </a:r>
          </a:p>
        </p:txBody>
      </p:sp>
      <p:sp>
        <p:nvSpPr>
          <p:cNvPr id="4" name="Content Placeholder 3"/>
          <p:cNvSpPr>
            <a:spLocks noGrp="1"/>
          </p:cNvSpPr>
          <p:nvPr>
            <p:ph idx="1"/>
          </p:nvPr>
        </p:nvSpPr>
        <p:spPr/>
        <p:txBody>
          <a:bodyPr/>
          <a:lstStyle/>
          <a:p>
            <a:r>
              <a:rPr lang="en-US" dirty="0"/>
              <a:t>Using Web API for XQuery required IT support</a:t>
            </a:r>
          </a:p>
          <a:p>
            <a:r>
              <a:rPr lang="en-US" dirty="0"/>
              <a:t>Individual skill sets</a:t>
            </a:r>
          </a:p>
          <a:p>
            <a:r>
              <a:rPr lang="en-US" dirty="0"/>
              <a:t>Some more fine-grained challenges</a:t>
            </a:r>
          </a:p>
        </p:txBody>
      </p:sp>
    </p:spTree>
    <p:extLst>
      <p:ext uri="{BB962C8B-B14F-4D97-AF65-F5344CB8AC3E}">
        <p14:creationId xmlns:p14="http://schemas.microsoft.com/office/powerpoint/2010/main" val="7316429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lstStyle/>
          <a:p>
            <a:pPr marL="0" indent="0">
              <a:buNone/>
            </a:pPr>
            <a:r>
              <a:rPr lang="en-US" dirty="0"/>
              <a:t>Web interface makes XQuery even more useful:</a:t>
            </a:r>
          </a:p>
          <a:p>
            <a:r>
              <a:rPr lang="en-US" dirty="0"/>
              <a:t>Consider among possible functional designs of job aids</a:t>
            </a:r>
          </a:p>
          <a:p>
            <a:r>
              <a:rPr lang="en-US" dirty="0"/>
              <a:t>Can support JavaScript front end</a:t>
            </a:r>
          </a:p>
          <a:p>
            <a:r>
              <a:rPr lang="en-US" dirty="0"/>
              <a:t>Possible future use of XQuery Update Facility</a:t>
            </a:r>
          </a:p>
        </p:txBody>
      </p:sp>
    </p:spTree>
    <p:extLst>
      <p:ext uri="{BB962C8B-B14F-4D97-AF65-F5344CB8AC3E}">
        <p14:creationId xmlns:p14="http://schemas.microsoft.com/office/powerpoint/2010/main" val="42302095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542849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Context</a:t>
            </a:r>
          </a:p>
        </p:txBody>
      </p:sp>
      <p:sp>
        <p:nvSpPr>
          <p:cNvPr id="3" name="Content Placeholder 2"/>
          <p:cNvSpPr>
            <a:spLocks noGrp="1"/>
          </p:cNvSpPr>
          <p:nvPr>
            <p:ph idx="1"/>
          </p:nvPr>
        </p:nvSpPr>
        <p:spPr/>
        <p:txBody>
          <a:bodyPr/>
          <a:lstStyle/>
          <a:p>
            <a:r>
              <a:rPr lang="en-US" dirty="0"/>
              <a:t>Software company</a:t>
            </a:r>
          </a:p>
          <a:p>
            <a:pPr lvl="1"/>
            <a:r>
              <a:rPr lang="en-US" sz="2400" dirty="0"/>
              <a:t>~100 products for engineering and science</a:t>
            </a:r>
          </a:p>
          <a:p>
            <a:pPr lvl="1"/>
            <a:r>
              <a:rPr lang="en-US" sz="2400" dirty="0"/>
              <a:t>MATLAB</a:t>
            </a:r>
            <a:r>
              <a:rPr lang="en-US" sz="2400" baseline="30000" dirty="0"/>
              <a:t>®</a:t>
            </a:r>
            <a:endParaRPr lang="en-US" sz="2400" dirty="0"/>
          </a:p>
          <a:p>
            <a:r>
              <a:rPr lang="en-US" dirty="0"/>
              <a:t>~100 technical authors/editors</a:t>
            </a:r>
          </a:p>
          <a:p>
            <a:r>
              <a:rPr lang="en-US" dirty="0"/>
              <a:t>Topic-based authoring paradigm</a:t>
            </a:r>
          </a:p>
          <a:p>
            <a:r>
              <a:rPr lang="en-US" dirty="0" err="1"/>
              <a:t>DocBook</a:t>
            </a:r>
            <a:r>
              <a:rPr lang="en-US" dirty="0"/>
              <a:t>-based XML</a:t>
            </a:r>
          </a:p>
          <a:p>
            <a:r>
              <a:rPr lang="en-US" dirty="0"/>
              <a:t>Same software development ecosystem</a:t>
            </a:r>
          </a:p>
        </p:txBody>
      </p:sp>
    </p:spTree>
    <p:extLst>
      <p:ext uri="{BB962C8B-B14F-4D97-AF65-F5344CB8AC3E}">
        <p14:creationId xmlns:p14="http://schemas.microsoft.com/office/powerpoint/2010/main" val="3402523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Theme: Understanding Connections</a:t>
            </a:r>
          </a:p>
        </p:txBody>
      </p:sp>
      <p:sp>
        <p:nvSpPr>
          <p:cNvPr id="3" name="Content Placeholder 2"/>
          <p:cNvSpPr>
            <a:spLocks noGrp="1"/>
          </p:cNvSpPr>
          <p:nvPr>
            <p:ph idx="1"/>
          </p:nvPr>
        </p:nvSpPr>
        <p:spPr/>
        <p:txBody>
          <a:bodyPr/>
          <a:lstStyle/>
          <a:p>
            <a:r>
              <a:rPr lang="en-US" dirty="0"/>
              <a:t>File connections</a:t>
            </a:r>
          </a:p>
          <a:p>
            <a:r>
              <a:rPr lang="en-US" dirty="0"/>
              <a:t>Hyperlink connections</a:t>
            </a:r>
          </a:p>
        </p:txBody>
      </p:sp>
    </p:spTree>
    <p:extLst>
      <p:ext uri="{BB962C8B-B14F-4D97-AF65-F5344CB8AC3E}">
        <p14:creationId xmlns:p14="http://schemas.microsoft.com/office/powerpoint/2010/main" val="2847877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Reporting for File Reorganization</a:t>
            </a:r>
          </a:p>
        </p:txBody>
      </p:sp>
    </p:spTree>
    <p:extLst>
      <p:ext uri="{BB962C8B-B14F-4D97-AF65-F5344CB8AC3E}">
        <p14:creationId xmlns:p14="http://schemas.microsoft.com/office/powerpoint/2010/main" val="2686449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Task: Move “File X”</a:t>
            </a:r>
          </a:p>
        </p:txBody>
      </p:sp>
      <p:sp>
        <p:nvSpPr>
          <p:cNvPr id="5" name="Content Placeholder 4"/>
          <p:cNvSpPr>
            <a:spLocks noGrp="1"/>
          </p:cNvSpPr>
          <p:nvPr>
            <p:ph idx="1"/>
          </p:nvPr>
        </p:nvSpPr>
        <p:spPr/>
        <p:txBody>
          <a:bodyPr/>
          <a:lstStyle/>
          <a:p>
            <a:r>
              <a:rPr lang="en-US" dirty="0" err="1"/>
              <a:t>XInclude</a:t>
            </a:r>
            <a:r>
              <a:rPr lang="en-US" dirty="0"/>
              <a:t> references</a:t>
            </a:r>
          </a:p>
          <a:p>
            <a:pPr lvl="1">
              <a:buFont typeface="Wingdings" panose="05000000000000000000" pitchFamily="2" charset="2"/>
              <a:buChar char="q"/>
            </a:pPr>
            <a:r>
              <a:rPr lang="en-US" sz="2400" dirty="0"/>
              <a:t>To</a:t>
            </a:r>
          </a:p>
          <a:p>
            <a:pPr lvl="1">
              <a:buFont typeface="Wingdings" panose="05000000000000000000" pitchFamily="2" charset="2"/>
              <a:buChar char="q"/>
            </a:pPr>
            <a:r>
              <a:rPr lang="en-US" sz="2400" dirty="0"/>
              <a:t>From</a:t>
            </a:r>
          </a:p>
          <a:p>
            <a:r>
              <a:rPr lang="en-US" dirty="0"/>
              <a:t>Graphics or code references</a:t>
            </a:r>
          </a:p>
          <a:p>
            <a:pPr lvl="1">
              <a:buFont typeface="Wingdings" panose="05000000000000000000" pitchFamily="2" charset="2"/>
              <a:buChar char="q"/>
            </a:pPr>
            <a:r>
              <a:rPr lang="en-US" sz="2400" dirty="0"/>
              <a:t>From File X</a:t>
            </a:r>
          </a:p>
          <a:p>
            <a:pPr lvl="1">
              <a:buFont typeface="Wingdings" panose="05000000000000000000" pitchFamily="2" charset="2"/>
              <a:buChar char="q"/>
            </a:pPr>
            <a:r>
              <a:rPr lang="en-US" sz="2400" dirty="0"/>
              <a:t>From other XML files</a:t>
            </a:r>
          </a:p>
        </p:txBody>
      </p:sp>
    </p:spTree>
    <p:extLst>
      <p:ext uri="{BB962C8B-B14F-4D97-AF65-F5344CB8AC3E}">
        <p14:creationId xmlns:p14="http://schemas.microsoft.com/office/powerpoint/2010/main" val="2867789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Explosion 2 23"/>
          <p:cNvSpPr/>
          <p:nvPr/>
        </p:nvSpPr>
        <p:spPr>
          <a:xfrm>
            <a:off x="3352800" y="2366665"/>
            <a:ext cx="2133599" cy="1595735"/>
          </a:xfrm>
          <a:prstGeom prst="irregularSeal2">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4" name="Title 3"/>
          <p:cNvSpPr>
            <a:spLocks noGrp="1"/>
          </p:cNvSpPr>
          <p:nvPr>
            <p:ph type="title"/>
          </p:nvPr>
        </p:nvSpPr>
        <p:spPr/>
        <p:txBody>
          <a:bodyPr/>
          <a:lstStyle/>
          <a:p>
            <a:r>
              <a:rPr lang="en-US" dirty="0"/>
              <a:t>Options</a:t>
            </a:r>
          </a:p>
        </p:txBody>
      </p:sp>
      <p:cxnSp>
        <p:nvCxnSpPr>
          <p:cNvPr id="13" name="Straight Arrow Connector 12"/>
          <p:cNvCxnSpPr/>
          <p:nvPr/>
        </p:nvCxnSpPr>
        <p:spPr>
          <a:xfrm>
            <a:off x="1905000" y="5257800"/>
            <a:ext cx="5181600" cy="0"/>
          </a:xfrm>
          <a:prstGeom prst="straightConnector1">
            <a:avLst/>
          </a:prstGeom>
          <a:ln>
            <a:solidFill>
              <a:schemeClr val="accent1">
                <a:lumMod val="50000"/>
              </a:schemeClr>
            </a:solidFill>
            <a:tailEnd type="triangle"/>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p:nvPr/>
        </p:nvCxnSpPr>
        <p:spPr>
          <a:xfrm flipV="1">
            <a:off x="1905000" y="1447800"/>
            <a:ext cx="0" cy="3810000"/>
          </a:xfrm>
          <a:prstGeom prst="straightConnector1">
            <a:avLst/>
          </a:prstGeom>
          <a:ln>
            <a:solidFill>
              <a:schemeClr val="accent1">
                <a:lumMod val="50000"/>
              </a:schemeClr>
            </a:solidFill>
            <a:tailEnd type="triangle"/>
          </a:ln>
        </p:spPr>
        <p:style>
          <a:lnRef idx="3">
            <a:schemeClr val="accent1"/>
          </a:lnRef>
          <a:fillRef idx="0">
            <a:schemeClr val="accent1"/>
          </a:fillRef>
          <a:effectRef idx="2">
            <a:schemeClr val="accent1"/>
          </a:effectRef>
          <a:fontRef idx="minor">
            <a:schemeClr val="tx1"/>
          </a:fontRef>
        </p:style>
      </p:cxnSp>
      <p:sp>
        <p:nvSpPr>
          <p:cNvPr id="17" name="TextBox 16"/>
          <p:cNvSpPr txBox="1"/>
          <p:nvPr/>
        </p:nvSpPr>
        <p:spPr>
          <a:xfrm>
            <a:off x="609600" y="1600200"/>
            <a:ext cx="2209800" cy="830997"/>
          </a:xfrm>
          <a:prstGeom prst="rect">
            <a:avLst/>
          </a:prstGeom>
          <a:noFill/>
        </p:spPr>
        <p:txBody>
          <a:bodyPr wrap="square" rtlCol="0">
            <a:spAutoFit/>
          </a:bodyPr>
          <a:lstStyle/>
          <a:p>
            <a:r>
              <a:rPr lang="en-US" sz="2400" b="1" dirty="0">
                <a:solidFill>
                  <a:schemeClr val="tx2"/>
                </a:solidFill>
                <a:latin typeface="Arial" pitchFamily="34" charset="0"/>
                <a:ea typeface="+mj-ea"/>
                <a:cs typeface="Arial" pitchFamily="34" charset="0"/>
              </a:rPr>
              <a:t>Tooling</a:t>
            </a:r>
          </a:p>
          <a:p>
            <a:r>
              <a:rPr lang="en-US" sz="2400" b="1" dirty="0">
                <a:solidFill>
                  <a:schemeClr val="tx2"/>
                </a:solidFill>
                <a:latin typeface="Arial" pitchFamily="34" charset="0"/>
                <a:ea typeface="+mj-ea"/>
                <a:cs typeface="Arial" pitchFamily="34" charset="0"/>
              </a:rPr>
              <a:t>Effort</a:t>
            </a:r>
            <a:endParaRPr lang="en-US" sz="2400" dirty="0">
              <a:latin typeface="Arial" pitchFamily="34" charset="0"/>
              <a:cs typeface="Arial" pitchFamily="34" charset="0"/>
            </a:endParaRPr>
          </a:p>
        </p:txBody>
      </p:sp>
      <p:sp>
        <p:nvSpPr>
          <p:cNvPr id="18" name="TextBox 17"/>
          <p:cNvSpPr txBox="1"/>
          <p:nvPr/>
        </p:nvSpPr>
        <p:spPr>
          <a:xfrm>
            <a:off x="2133600" y="1676400"/>
            <a:ext cx="2438400" cy="461665"/>
          </a:xfrm>
          <a:prstGeom prst="rect">
            <a:avLst/>
          </a:prstGeom>
          <a:noFill/>
          <a:ln w="19050">
            <a:solidFill>
              <a:schemeClr val="accent1">
                <a:lumMod val="50000"/>
              </a:schemeClr>
            </a:solidFill>
          </a:ln>
        </p:spPr>
        <p:txBody>
          <a:bodyPr wrap="square" rtlCol="0">
            <a:spAutoFit/>
          </a:bodyPr>
          <a:lstStyle/>
          <a:p>
            <a:r>
              <a:rPr lang="en-US" sz="2400" dirty="0">
                <a:latin typeface="Arial" pitchFamily="34" charset="0"/>
                <a:cs typeface="Arial" pitchFamily="34" charset="0"/>
              </a:rPr>
              <a:t>Pushbutton Tool</a:t>
            </a:r>
          </a:p>
        </p:txBody>
      </p:sp>
      <p:sp>
        <p:nvSpPr>
          <p:cNvPr id="19" name="TextBox 18"/>
          <p:cNvSpPr txBox="1"/>
          <p:nvPr/>
        </p:nvSpPr>
        <p:spPr>
          <a:xfrm>
            <a:off x="4953000" y="4489194"/>
            <a:ext cx="2057400" cy="461665"/>
          </a:xfrm>
          <a:prstGeom prst="rect">
            <a:avLst/>
          </a:prstGeom>
          <a:noFill/>
          <a:ln w="19050">
            <a:solidFill>
              <a:schemeClr val="accent1">
                <a:lumMod val="50000"/>
              </a:schemeClr>
            </a:solidFill>
          </a:ln>
        </p:spPr>
        <p:txBody>
          <a:bodyPr wrap="square" rtlCol="0">
            <a:spAutoFit/>
          </a:bodyPr>
          <a:lstStyle/>
          <a:p>
            <a:r>
              <a:rPr lang="en-US" sz="2400" dirty="0">
                <a:latin typeface="Arial" pitchFamily="34" charset="0"/>
                <a:cs typeface="Arial" pitchFamily="34" charset="0"/>
              </a:rPr>
              <a:t>Manual Work</a:t>
            </a:r>
          </a:p>
        </p:txBody>
      </p:sp>
      <p:sp>
        <p:nvSpPr>
          <p:cNvPr id="20" name="TextBox 19"/>
          <p:cNvSpPr txBox="1"/>
          <p:nvPr/>
        </p:nvSpPr>
        <p:spPr>
          <a:xfrm>
            <a:off x="5165558" y="5334000"/>
            <a:ext cx="2209800" cy="461665"/>
          </a:xfrm>
          <a:prstGeom prst="rect">
            <a:avLst/>
          </a:prstGeom>
          <a:noFill/>
        </p:spPr>
        <p:txBody>
          <a:bodyPr wrap="square" rtlCol="0">
            <a:spAutoFit/>
          </a:bodyPr>
          <a:lstStyle/>
          <a:p>
            <a:r>
              <a:rPr lang="en-US" sz="2400" b="1" dirty="0">
                <a:solidFill>
                  <a:schemeClr val="tx2"/>
                </a:solidFill>
                <a:latin typeface="Arial" pitchFamily="34" charset="0"/>
                <a:ea typeface="+mj-ea"/>
                <a:cs typeface="Arial" pitchFamily="34" charset="0"/>
              </a:rPr>
              <a:t>Author Effort</a:t>
            </a:r>
            <a:endParaRPr lang="en-US" sz="2400" dirty="0">
              <a:latin typeface="Arial" pitchFamily="34" charset="0"/>
              <a:cs typeface="Arial" pitchFamily="34" charset="0"/>
            </a:endParaRPr>
          </a:p>
        </p:txBody>
      </p:sp>
      <p:sp>
        <p:nvSpPr>
          <p:cNvPr id="21" name="TextBox 20"/>
          <p:cNvSpPr txBox="1"/>
          <p:nvPr/>
        </p:nvSpPr>
        <p:spPr>
          <a:xfrm>
            <a:off x="3810000" y="2952690"/>
            <a:ext cx="1143000" cy="461665"/>
          </a:xfrm>
          <a:prstGeom prst="rect">
            <a:avLst/>
          </a:prstGeom>
          <a:noFill/>
          <a:ln>
            <a:noFill/>
          </a:ln>
        </p:spPr>
        <p:txBody>
          <a:bodyPr wrap="square" rtlCol="0">
            <a:spAutoFit/>
          </a:bodyPr>
          <a:lstStyle/>
          <a:p>
            <a:r>
              <a:rPr lang="en-US" sz="2400" dirty="0">
                <a:solidFill>
                  <a:schemeClr val="bg1"/>
                </a:solidFill>
                <a:latin typeface="Arial" pitchFamily="34" charset="0"/>
                <a:cs typeface="Arial" pitchFamily="34" charset="0"/>
              </a:rPr>
              <a:t>Report</a:t>
            </a:r>
            <a:endParaRPr lang="en-US" sz="20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201130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8" grpId="0" animBg="1"/>
      <p:bldP spid="19" grpId="0"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 Web Application Produces Report</a:t>
            </a:r>
          </a:p>
        </p:txBody>
      </p:sp>
      <p:sp>
        <p:nvSpPr>
          <p:cNvPr id="3" name="Content Placeholder 2"/>
          <p:cNvSpPr>
            <a:spLocks noGrp="1"/>
          </p:cNvSpPr>
          <p:nvPr>
            <p:ph idx="1"/>
          </p:nvPr>
        </p:nvSpPr>
        <p:spPr/>
        <p:txBody>
          <a:bodyPr/>
          <a:lstStyle/>
          <a:p>
            <a:r>
              <a:rPr lang="en-US" dirty="0"/>
              <a:t>Three-question form</a:t>
            </a:r>
          </a:p>
          <a:p>
            <a:r>
              <a:rPr lang="en-US" dirty="0"/>
              <a:t>Report showing step-by-step procedure</a:t>
            </a:r>
          </a:p>
          <a:p>
            <a:pPr lvl="1"/>
            <a:r>
              <a:rPr lang="en-US" sz="2400" dirty="0"/>
              <a:t>Tailored to File X</a:t>
            </a:r>
          </a:p>
          <a:p>
            <a:pPr lvl="1"/>
            <a:r>
              <a:rPr lang="en-US" sz="2400" dirty="0"/>
              <a:t>Requires no familiarity with content</a:t>
            </a:r>
          </a:p>
        </p:txBody>
      </p:sp>
    </p:spTree>
    <p:extLst>
      <p:ext uri="{BB962C8B-B14F-4D97-AF65-F5344CB8AC3E}">
        <p14:creationId xmlns:p14="http://schemas.microsoft.com/office/powerpoint/2010/main" val="45097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Sample Report</a:t>
            </a:r>
          </a:p>
        </p:txBody>
      </p:sp>
      <p:pic>
        <p:nvPicPr>
          <p:cNvPr id="5" name="Picture 4"/>
          <p:cNvPicPr>
            <a:picLocks noChangeAspect="1"/>
          </p:cNvPicPr>
          <p:nvPr/>
        </p:nvPicPr>
        <p:blipFill>
          <a:blip r:embed="rId3"/>
          <a:stretch>
            <a:fillRect/>
          </a:stretch>
        </p:blipFill>
        <p:spPr>
          <a:xfrm>
            <a:off x="152400" y="1267181"/>
            <a:ext cx="10377143" cy="3417143"/>
          </a:xfrm>
          <a:prstGeom prst="rect">
            <a:avLst/>
          </a:prstGeom>
          <a:ln>
            <a:solidFill>
              <a:schemeClr val="accent1"/>
            </a:solidFill>
          </a:ln>
        </p:spPr>
      </p:pic>
      <p:pic>
        <p:nvPicPr>
          <p:cNvPr id="7" name="Picture 6"/>
          <p:cNvPicPr>
            <a:picLocks noChangeAspect="1"/>
          </p:cNvPicPr>
          <p:nvPr/>
        </p:nvPicPr>
        <p:blipFill>
          <a:blip r:embed="rId4"/>
          <a:stretch>
            <a:fillRect/>
          </a:stretch>
        </p:blipFill>
        <p:spPr>
          <a:xfrm>
            <a:off x="304800" y="1524000"/>
            <a:ext cx="8342857" cy="3920000"/>
          </a:xfrm>
          <a:prstGeom prst="rect">
            <a:avLst/>
          </a:prstGeom>
          <a:ln>
            <a:solidFill>
              <a:schemeClr val="accent1"/>
            </a:solidFill>
          </a:ln>
        </p:spPr>
      </p:pic>
      <p:pic>
        <p:nvPicPr>
          <p:cNvPr id="8" name="Picture 7"/>
          <p:cNvPicPr>
            <a:picLocks noChangeAspect="1"/>
          </p:cNvPicPr>
          <p:nvPr/>
        </p:nvPicPr>
        <p:blipFill>
          <a:blip r:embed="rId5"/>
          <a:stretch>
            <a:fillRect/>
          </a:stretch>
        </p:blipFill>
        <p:spPr>
          <a:xfrm>
            <a:off x="533400" y="1752600"/>
            <a:ext cx="4365714" cy="1611428"/>
          </a:xfrm>
          <a:prstGeom prst="rect">
            <a:avLst/>
          </a:prstGeom>
          <a:ln>
            <a:solidFill>
              <a:schemeClr val="accent1"/>
            </a:solidFill>
          </a:ln>
        </p:spPr>
      </p:pic>
      <p:pic>
        <p:nvPicPr>
          <p:cNvPr id="9" name="Picture 8"/>
          <p:cNvPicPr>
            <a:picLocks noChangeAspect="1"/>
          </p:cNvPicPr>
          <p:nvPr/>
        </p:nvPicPr>
        <p:blipFill>
          <a:blip r:embed="rId6"/>
          <a:stretch>
            <a:fillRect/>
          </a:stretch>
        </p:blipFill>
        <p:spPr>
          <a:xfrm>
            <a:off x="685800" y="1981200"/>
            <a:ext cx="8262857" cy="4411428"/>
          </a:xfrm>
          <a:prstGeom prst="rect">
            <a:avLst/>
          </a:prstGeom>
          <a:ln>
            <a:solidFill>
              <a:schemeClr val="accent1"/>
            </a:solidFill>
          </a:ln>
        </p:spPr>
      </p:pic>
      <p:pic>
        <p:nvPicPr>
          <p:cNvPr id="10" name="Picture 9"/>
          <p:cNvPicPr>
            <a:picLocks noChangeAspect="1"/>
          </p:cNvPicPr>
          <p:nvPr/>
        </p:nvPicPr>
        <p:blipFill>
          <a:blip r:embed="rId7"/>
          <a:stretch>
            <a:fillRect/>
          </a:stretch>
        </p:blipFill>
        <p:spPr>
          <a:xfrm>
            <a:off x="990600" y="2362200"/>
            <a:ext cx="7222858" cy="3817142"/>
          </a:xfrm>
          <a:prstGeom prst="rect">
            <a:avLst/>
          </a:prstGeom>
          <a:ln>
            <a:solidFill>
              <a:schemeClr val="accent1"/>
            </a:solidFill>
          </a:ln>
        </p:spPr>
      </p:pic>
    </p:spTree>
    <p:extLst>
      <p:ext uri="{BB962C8B-B14F-4D97-AF65-F5344CB8AC3E}">
        <p14:creationId xmlns:p14="http://schemas.microsoft.com/office/powerpoint/2010/main" val="380051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W_Public">
  <a:themeElements>
    <a:clrScheme name="TMW_PPT">
      <a:dk1>
        <a:sysClr val="windowText" lastClr="000000"/>
      </a:dk1>
      <a:lt1>
        <a:sysClr val="window" lastClr="FFFFFF"/>
      </a:lt1>
      <a:dk2>
        <a:srgbClr val="125687"/>
      </a:dk2>
      <a:lt2>
        <a:srgbClr val="EEECE1"/>
      </a:lt2>
      <a:accent1>
        <a:srgbClr val="95B3D7"/>
      </a:accent1>
      <a:accent2>
        <a:srgbClr val="781414"/>
      </a:accent2>
      <a:accent3>
        <a:srgbClr val="697819"/>
      </a:accent3>
      <a:accent4>
        <a:srgbClr val="D27809"/>
      </a:accent4>
      <a:accent5>
        <a:srgbClr val="BFBFBF"/>
      </a:accent5>
      <a:accent6>
        <a:srgbClr val="E5DD9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b="1" dirty="0" smtClean="0">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5">
              <a:lumMod val="75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000" dirty="0">
            <a:latin typeface="Arial" pitchFamily="34" charset="0"/>
            <a:cs typeface="Arial" pitchFamily="34" charset="0"/>
          </a:defRPr>
        </a:defPPr>
      </a:lstStyle>
    </a:txDef>
  </a:objectDefaults>
  <a:extraClrSchemeLst/>
  <a:extLst>
    <a:ext uri="{05A4C25C-085E-4340-85A3-A5531E510DB2}">
      <thm15:themeFamily xmlns:thm15="http://schemas.microsoft.com/office/thememl/2012/main" name="MW_Public.potx" id="{4A100238-5017-4679-AF28-44A99CF8C711}" vid="{E82D447B-64D7-48D9-A66D-E411DE2C36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MW_Public</Template>
  <TotalTime>1948</TotalTime>
  <Words>3871</Words>
  <Application>Microsoft Office PowerPoint</Application>
  <PresentationFormat>On-screen Show (4:3)</PresentationFormat>
  <Paragraphs>342</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Courier New</vt:lpstr>
      <vt:lpstr>Wingdings</vt:lpstr>
      <vt:lpstr>MW_Public</vt:lpstr>
      <vt:lpstr>Web-Based Job Aids Using RESTXQ and JavaScript for Authors of XML Documents</vt:lpstr>
      <vt:lpstr>Two Key Points</vt:lpstr>
      <vt:lpstr>Context</vt:lpstr>
      <vt:lpstr>Theme: Understanding Connections</vt:lpstr>
      <vt:lpstr>Reporting for File Reorganization</vt:lpstr>
      <vt:lpstr>Task: Move “File X”</vt:lpstr>
      <vt:lpstr>Options</vt:lpstr>
      <vt:lpstr>Solution: Web Application Produces Report</vt:lpstr>
      <vt:lpstr>Sample Report</vt:lpstr>
      <vt:lpstr>Advantages of Using a Web Application</vt:lpstr>
      <vt:lpstr>Web Browser Calls XQuery Code</vt:lpstr>
      <vt:lpstr>Unit Testing</vt:lpstr>
      <vt:lpstr>Tip: Unit Testing Setup</vt:lpstr>
      <vt:lpstr>Visualizing a Network of Linked Topics</vt:lpstr>
      <vt:lpstr>Visualization Option: Directed Graph Diagram</vt:lpstr>
      <vt:lpstr>Visualization Option: Small Multiples</vt:lpstr>
      <vt:lpstr>Visualization Option: Iterating Over Topics</vt:lpstr>
      <vt:lpstr>Desired Interaction</vt:lpstr>
      <vt:lpstr>JavaScript Button Callback</vt:lpstr>
      <vt:lpstr>Calling from JavaScript to XQuery</vt:lpstr>
      <vt:lpstr>Calling from JavaScript to XQuery</vt:lpstr>
      <vt:lpstr>Passing Data from XQuery to JavaScript</vt:lpstr>
      <vt:lpstr>Using D3 to Create Graphics Based on Data</vt:lpstr>
      <vt:lpstr>Similar Operations for Icon Clicks</vt:lpstr>
      <vt:lpstr>Challenges and Conclusion</vt:lpstr>
      <vt:lpstr>Challenges</vt:lpstr>
      <vt:lpstr>Conclusion</vt:lpstr>
      <vt:lpstr>Thank you!</vt:lpstr>
    </vt:vector>
  </TitlesOfParts>
  <Company>MathWorks,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Web-Based Job Aids Using RESTXQ and JavaScript for Authors of XML Documents</dc:title>
  <dc:creator>Amanda Galtman</dc:creator>
  <cp:keywords>Version 16.0</cp:keywords>
  <cp:lastModifiedBy>Amanda Galtman</cp:lastModifiedBy>
  <cp:revision>209</cp:revision>
  <cp:lastPrinted>2016-07-29T20:22:30Z</cp:lastPrinted>
  <dcterms:created xsi:type="dcterms:W3CDTF">2016-07-08T18:29:16Z</dcterms:created>
  <dcterms:modified xsi:type="dcterms:W3CDTF">2016-08-12T16:54:06Z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441712758</vt:i4>
  </property>
  <property fmtid="{D5CDD505-2E9C-101B-9397-08002B2CF9AE}" pid="3" name="_NewReviewCycle">
    <vt:lpwstr/>
  </property>
  <property fmtid="{D5CDD505-2E9C-101B-9397-08002B2CF9AE}" pid="4" name="_EmailSubject">
    <vt:lpwstr>Quick PPT question</vt:lpwstr>
  </property>
  <property fmtid="{D5CDD505-2E9C-101B-9397-08002B2CF9AE}" pid="5" name="_AuthorEmail">
    <vt:lpwstr>Julie.Cornell@mathworks.com</vt:lpwstr>
  </property>
  <property fmtid="{D5CDD505-2E9C-101B-9397-08002B2CF9AE}" pid="6" name="_AuthorEmailDisplayName">
    <vt:lpwstr>Julie Cornell</vt:lpwstr>
  </property>
</Properties>
</file>