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304" r:id="rId5"/>
    <p:sldId id="319" r:id="rId6"/>
    <p:sldId id="320" r:id="rId7"/>
    <p:sldId id="305" r:id="rId8"/>
    <p:sldId id="306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14" r:id="rId18"/>
    <p:sldId id="332" r:id="rId19"/>
    <p:sldId id="331" r:id="rId20"/>
    <p:sldId id="329" r:id="rId21"/>
    <p:sldId id="330" r:id="rId22"/>
    <p:sldId id="333" r:id="rId23"/>
    <p:sldId id="334" r:id="rId24"/>
    <p:sldId id="307" r:id="rId25"/>
    <p:sldId id="336" r:id="rId26"/>
    <p:sldId id="335" r:id="rId27"/>
    <p:sldId id="27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76"/>
    <a:srgbClr val="FFFFFF"/>
    <a:srgbClr val="2C2C2C"/>
    <a:srgbClr val="4C953C"/>
    <a:srgbClr val="30302F"/>
    <a:srgbClr val="82B964"/>
    <a:srgbClr val="3A3A3A"/>
    <a:srgbClr val="008080"/>
    <a:srgbClr val="00A79D"/>
    <a:srgbClr val="AF7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84401" autoAdjust="0"/>
  </p:normalViewPr>
  <p:slideViewPr>
    <p:cSldViewPr snapToGrid="0">
      <p:cViewPr varScale="1">
        <p:scale>
          <a:sx n="75" d="100"/>
          <a:sy n="75" d="100"/>
        </p:scale>
        <p:origin x="170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088"/>
    </p:cViewPr>
  </p:sorterViewPr>
  <p:notesViewPr>
    <p:cSldViewPr snapToGrid="0" snapToObjects="1">
      <p:cViewPr varScale="1">
        <p:scale>
          <a:sx n="130" d="100"/>
          <a:sy n="130" d="100"/>
        </p:scale>
        <p:origin x="-431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C726C0-B1E5-4751-AC24-28A76C50D91A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A9AF59-EBB4-4A10-991C-2F7DB1FF9800}">
      <dgm:prSet phldrT="[Text]" custT="1"/>
      <dgm:spPr/>
      <dgm:t>
        <a:bodyPr/>
        <a:lstStyle/>
        <a:p>
          <a:r>
            <a:rPr lang="en-US" sz="900" dirty="0" smtClean="0"/>
            <a:t>Referenced artifacts</a:t>
          </a:r>
          <a:endParaRPr lang="en-US" sz="900" dirty="0"/>
        </a:p>
      </dgm:t>
    </dgm:pt>
    <dgm:pt modelId="{F3954DD0-4E34-4520-9217-FA8A805EAC02}" type="parTrans" cxnId="{EE0EEB78-CC18-43C9-9611-71F62B6F8EDA}">
      <dgm:prSet/>
      <dgm:spPr/>
      <dgm:t>
        <a:bodyPr/>
        <a:lstStyle/>
        <a:p>
          <a:endParaRPr lang="en-US"/>
        </a:p>
      </dgm:t>
    </dgm:pt>
    <dgm:pt modelId="{F345C9C5-4D0C-4C61-B776-CBC1F2C8BB99}" type="sibTrans" cxnId="{EE0EEB78-CC18-43C9-9611-71F62B6F8EDA}">
      <dgm:prSet/>
      <dgm:spPr/>
      <dgm:t>
        <a:bodyPr/>
        <a:lstStyle/>
        <a:p>
          <a:endParaRPr lang="en-US"/>
        </a:p>
      </dgm:t>
    </dgm:pt>
    <dgm:pt modelId="{60761A03-675A-4F45-98B2-3280D225BA40}">
      <dgm:prSet phldrT="[Text]" custT="1"/>
      <dgm:spPr/>
      <dgm:t>
        <a:bodyPr/>
        <a:lstStyle/>
        <a:p>
          <a:r>
            <a:rPr lang="en-US" sz="800" b="1" dirty="0" smtClean="0"/>
            <a:t>Multipart Request from Client</a:t>
          </a:r>
          <a:endParaRPr lang="en-US" sz="800" b="1" dirty="0"/>
        </a:p>
      </dgm:t>
    </dgm:pt>
    <dgm:pt modelId="{C0D41254-866E-48A8-AD12-3727B996087E}" type="parTrans" cxnId="{8080924B-31CA-4435-9EC5-4117950BB692}">
      <dgm:prSet/>
      <dgm:spPr/>
      <dgm:t>
        <a:bodyPr/>
        <a:lstStyle/>
        <a:p>
          <a:endParaRPr lang="en-US"/>
        </a:p>
      </dgm:t>
    </dgm:pt>
    <dgm:pt modelId="{C0E6434B-96AA-4642-A035-63A54188E261}" type="sibTrans" cxnId="{8080924B-31CA-4435-9EC5-4117950BB692}">
      <dgm:prSet/>
      <dgm:spPr/>
      <dgm:t>
        <a:bodyPr/>
        <a:lstStyle/>
        <a:p>
          <a:endParaRPr lang="en-US"/>
        </a:p>
      </dgm:t>
    </dgm:pt>
    <dgm:pt modelId="{C96ADF7B-3FB9-45B2-881B-3443180CB030}" type="pres">
      <dgm:prSet presAssocID="{F8C726C0-B1E5-4751-AC24-28A76C50D91A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n-US"/>
        </a:p>
      </dgm:t>
    </dgm:pt>
    <dgm:pt modelId="{FE9D4428-DFD8-4C88-B8E6-5ACD67E774BA}" type="pres">
      <dgm:prSet presAssocID="{F8C726C0-B1E5-4751-AC24-28A76C50D91A}" presName="arrowNode" presStyleLbl="node1" presStyleIdx="0" presStyleCn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</dgm:pt>
    <dgm:pt modelId="{6108283E-1808-41A6-9972-99EBC8DC3F29}" type="pres">
      <dgm:prSet presAssocID="{53A9AF59-EBB4-4A10-991C-2F7DB1FF9800}" presName="txNode1" presStyleLbl="revTx" presStyleIdx="0" presStyleCnt="2" custScaleX="149697" custScaleY="133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55725-0AA0-4BAF-8D4E-C73043F4BFFC}" type="pres">
      <dgm:prSet presAssocID="{60761A03-675A-4F45-98B2-3280D225BA40}" presName="txNode2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80924B-31CA-4435-9EC5-4117950BB692}" srcId="{F8C726C0-B1E5-4751-AC24-28A76C50D91A}" destId="{60761A03-675A-4F45-98B2-3280D225BA40}" srcOrd="1" destOrd="0" parTransId="{C0D41254-866E-48A8-AD12-3727B996087E}" sibTransId="{C0E6434B-96AA-4642-A035-63A54188E261}"/>
    <dgm:cxn modelId="{F9B2C22F-2608-47F5-9ABE-4F59A7C61396}" type="presOf" srcId="{F8C726C0-B1E5-4751-AC24-28A76C50D91A}" destId="{C96ADF7B-3FB9-45B2-881B-3443180CB030}" srcOrd="0" destOrd="0" presId="urn:microsoft.com/office/officeart/2009/3/layout/DescendingProcess"/>
    <dgm:cxn modelId="{76FEA6B4-9B6C-446B-932B-AFF98BEDF54C}" type="presOf" srcId="{60761A03-675A-4F45-98B2-3280D225BA40}" destId="{63855725-0AA0-4BAF-8D4E-C73043F4BFFC}" srcOrd="0" destOrd="0" presId="urn:microsoft.com/office/officeart/2009/3/layout/DescendingProcess"/>
    <dgm:cxn modelId="{B8AB407B-28E0-44D9-B5A7-0A5A67236D3A}" type="presOf" srcId="{53A9AF59-EBB4-4A10-991C-2F7DB1FF9800}" destId="{6108283E-1808-41A6-9972-99EBC8DC3F29}" srcOrd="0" destOrd="0" presId="urn:microsoft.com/office/officeart/2009/3/layout/DescendingProcess"/>
    <dgm:cxn modelId="{EE0EEB78-CC18-43C9-9611-71F62B6F8EDA}" srcId="{F8C726C0-B1E5-4751-AC24-28A76C50D91A}" destId="{53A9AF59-EBB4-4A10-991C-2F7DB1FF9800}" srcOrd="0" destOrd="0" parTransId="{F3954DD0-4E34-4520-9217-FA8A805EAC02}" sibTransId="{F345C9C5-4D0C-4C61-B776-CBC1F2C8BB99}"/>
    <dgm:cxn modelId="{7E6E827A-44EA-42E1-BEF8-81DADA406F90}" type="presParOf" srcId="{C96ADF7B-3FB9-45B2-881B-3443180CB030}" destId="{FE9D4428-DFD8-4C88-B8E6-5ACD67E774BA}" srcOrd="0" destOrd="0" presId="urn:microsoft.com/office/officeart/2009/3/layout/DescendingProcess"/>
    <dgm:cxn modelId="{D91AB901-6FF9-4657-8CF0-9A630B6C94F2}" type="presParOf" srcId="{C96ADF7B-3FB9-45B2-881B-3443180CB030}" destId="{6108283E-1808-41A6-9972-99EBC8DC3F29}" srcOrd="1" destOrd="0" presId="urn:microsoft.com/office/officeart/2009/3/layout/DescendingProcess"/>
    <dgm:cxn modelId="{FA1FDEFD-5310-4D1C-966E-BB80E02B4BD0}" type="presParOf" srcId="{C96ADF7B-3FB9-45B2-881B-3443180CB030}" destId="{63855725-0AA0-4BAF-8D4E-C73043F4BFFC}" srcOrd="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D4428-DFD8-4C88-B8E6-5ACD67E774BA}">
      <dsp:nvSpPr>
        <dsp:cNvPr id="0" name=""/>
        <dsp:cNvSpPr/>
      </dsp:nvSpPr>
      <dsp:spPr>
        <a:xfrm rot="4396374">
          <a:off x="1206430" y="322132"/>
          <a:ext cx="1309844" cy="913452"/>
        </a:xfrm>
        <a:prstGeom prst="swooshArrow">
          <a:avLst>
            <a:gd name="adj1" fmla="val 16310"/>
            <a:gd name="adj2" fmla="val 31370"/>
          </a:avLst>
        </a:prstGeom>
        <a:gradFill rotWithShape="1">
          <a:gsLst>
            <a:gs pos="0">
              <a:schemeClr val="accent1">
                <a:tint val="100000"/>
                <a:shade val="100000"/>
                <a:satMod val="130000"/>
              </a:schemeClr>
            </a:gs>
            <a:gs pos="100000">
              <a:schemeClr val="accent1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6108283E-1808-41A6-9972-99EBC8DC3F29}">
      <dsp:nvSpPr>
        <dsp:cNvPr id="0" name=""/>
        <dsp:cNvSpPr/>
      </dsp:nvSpPr>
      <dsp:spPr>
        <a:xfrm>
          <a:off x="965170" y="-20197"/>
          <a:ext cx="924455" cy="323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b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Referenced artifacts</a:t>
          </a:r>
          <a:endParaRPr lang="en-US" sz="900" kern="1200" dirty="0"/>
        </a:p>
      </dsp:txBody>
      <dsp:txXfrm>
        <a:off x="965170" y="-20197"/>
        <a:ext cx="924455" cy="323561"/>
      </dsp:txXfrm>
    </dsp:sp>
    <dsp:sp modelId="{63855725-0AA0-4BAF-8D4E-C73043F4BFFC}">
      <dsp:nvSpPr>
        <dsp:cNvPr id="0" name=""/>
        <dsp:cNvSpPr/>
      </dsp:nvSpPr>
      <dsp:spPr>
        <a:xfrm>
          <a:off x="1953151" y="1294749"/>
          <a:ext cx="834528" cy="2427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 smtClean="0"/>
            <a:t>Multipart Request from Client</a:t>
          </a:r>
          <a:endParaRPr lang="en-US" sz="800" b="1" kern="1200" dirty="0"/>
        </a:p>
      </dsp:txBody>
      <dsp:txXfrm>
        <a:off x="1953151" y="1294749"/>
        <a:ext cx="834528" cy="242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C1582-9933-D34C-9D1B-0B06C7B6856D}" type="datetimeFigureOut">
              <a:rPr lang="en-US" smtClean="0">
                <a:latin typeface="Verdana"/>
              </a:rPr>
              <a:t>8/2/2016</a:t>
            </a:fld>
            <a:endParaRPr lang="en-US" dirty="0">
              <a:latin typeface="Verdan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B53C1-5022-474A-A592-ED6DF2A797CB}" type="slidenum">
              <a:rPr lang="en-US" smtClean="0">
                <a:latin typeface="Verdana"/>
              </a:rPr>
              <a:t>‹#›</a:t>
            </a:fld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2063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/>
              </a:defRPr>
            </a:lvl1pPr>
          </a:lstStyle>
          <a:p>
            <a:fld id="{2209ED81-E48A-CD40-92F2-E56BE3553093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/>
              </a:defRPr>
            </a:lvl1pPr>
          </a:lstStyle>
          <a:p>
            <a:fld id="{CF8E4A7C-917E-424C-9144-F0B246151F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8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FamilySearch</a:t>
            </a:r>
            <a:r>
              <a:rPr lang="en-US" baseline="0" dirty="0" smtClean="0"/>
              <a:t> – Ancestry</a:t>
            </a:r>
          </a:p>
          <a:p>
            <a:r>
              <a:rPr lang="en-US" baseline="0" dirty="0" smtClean="0"/>
              <a:t>Jordan Publishing – </a:t>
            </a:r>
            <a:r>
              <a:rPr lang="en-US" baseline="0" smtClean="0"/>
              <a:t>Legal publications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4A7C-917E-424C-9144-F0B246151F8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64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</a:t>
            </a:r>
            <a:r>
              <a:rPr lang="en-US" baseline="0" dirty="0" smtClean="0"/>
              <a:t> effort using free open-source plugin developed by </a:t>
            </a:r>
            <a:r>
              <a:rPr lang="en-US" baseline="0" dirty="0" err="1" smtClean="0"/>
              <a:t>SyncroSoft</a:t>
            </a:r>
            <a:endParaRPr lang="en-US" baseline="0" dirty="0" smtClean="0"/>
          </a:p>
          <a:p>
            <a:r>
              <a:rPr lang="en-CA" baseline="0" dirty="0" smtClean="0"/>
              <a:t>CSS2 does not have support for multi-column layouts, items in margins such as footers and headers, page numbering, and cross-referencing particular page numbers</a:t>
            </a:r>
            <a:endParaRPr lang="en-US" baseline="0" dirty="0" smtClean="0"/>
          </a:p>
          <a:p>
            <a:r>
              <a:rPr lang="en-US" baseline="0" dirty="0" smtClean="0"/>
              <a:t>For complex, high level design requirements, CSS is probably not going to be sufficient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4A7C-917E-424C-9144-F0B246151F8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498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4A7C-917E-424C-9144-F0B246151F8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330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validating the XML, applying filters, resolving references, and moving metadata</a:t>
            </a:r>
            <a:endParaRPr lang="en-US" dirty="0" smtClean="0"/>
          </a:p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E4A7C-917E-424C-9144-F0B246151F8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257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NTERPRISE SOLUTIONS LOGO_MASTER_VERTICAL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8890" y="82417"/>
            <a:ext cx="5706220" cy="403230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760882"/>
            <a:ext cx="9144000" cy="97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43839" y="4469382"/>
            <a:ext cx="8258836" cy="9354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000"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Insert Your Name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44633" y="2888601"/>
            <a:ext cx="8282167" cy="1563930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4400" b="1" baseline="0">
                <a:solidFill>
                  <a:srgbClr val="3A3A3A"/>
                </a:solidFill>
              </a:defRPr>
            </a:lvl1pPr>
          </a:lstStyle>
          <a:p>
            <a:pPr lvl="0"/>
            <a:r>
              <a:rPr lang="en-US" dirty="0" smtClean="0"/>
              <a:t>Title Slide </a:t>
            </a:r>
            <a:br>
              <a:rPr lang="en-US" dirty="0" smtClean="0"/>
            </a:br>
            <a:r>
              <a:rPr lang="en-US" dirty="0" smtClean="0"/>
              <a:t>Maximum Two Lines</a:t>
            </a:r>
          </a:p>
        </p:txBody>
      </p:sp>
    </p:spTree>
    <p:extLst>
      <p:ext uri="{BB962C8B-B14F-4D97-AF65-F5344CB8AC3E}">
        <p14:creationId xmlns:p14="http://schemas.microsoft.com/office/powerpoint/2010/main" val="10240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lower Info Graph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TERPRISE SOLUTIONS LOGO_MAST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294" y="6305177"/>
            <a:ext cx="1277292" cy="44177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7686842" y="6162842"/>
            <a:ext cx="1457158" cy="695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Verdana"/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9400" y="1472083"/>
            <a:ext cx="8585200" cy="2566517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669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72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rther Inf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74320" y="1612900"/>
            <a:ext cx="1955800" cy="16891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74320" y="3644900"/>
            <a:ext cx="1955800" cy="16891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400300" y="1612900"/>
            <a:ext cx="6464300" cy="36830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378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586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with Cap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74320" y="1465263"/>
            <a:ext cx="8595360" cy="42862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74320" y="6011048"/>
            <a:ext cx="6250369" cy="369332"/>
          </a:xfrm>
          <a:prstGeom prst="rect">
            <a:avLst/>
          </a:prstGeom>
          <a:solidFill>
            <a:srgbClr val="2C2C2C"/>
          </a:solidFill>
        </p:spPr>
        <p:txBody>
          <a:bodyPr vert="horz" wrap="square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 sz="18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Attribution / Citation / Caption</a:t>
            </a:r>
          </a:p>
        </p:txBody>
      </p:sp>
      <p:sp>
        <p:nvSpPr>
          <p:cNvPr id="7" name="Isosceles Triangle 6"/>
          <p:cNvSpPr/>
          <p:nvPr userDrawn="1"/>
        </p:nvSpPr>
        <p:spPr>
          <a:xfrm>
            <a:off x="1335507" y="5748280"/>
            <a:ext cx="314238" cy="274975"/>
          </a:xfrm>
          <a:prstGeom prst="triangle">
            <a:avLst/>
          </a:prstGeom>
          <a:solidFill>
            <a:srgbClr val="2C2C2C"/>
          </a:solidFill>
        </p:spPr>
        <p:txBody>
          <a:bodyPr vert="horz"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</a:pPr>
            <a:endParaRPr lang="en-US" b="1" baseline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4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with Caption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74320" y="5788450"/>
            <a:ext cx="6032500" cy="935462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 sz="18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Optional Attribution / Citation</a:t>
            </a:r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274320" y="1465263"/>
            <a:ext cx="8595360" cy="42862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49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/Statement with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0" y="266996"/>
            <a:ext cx="8595360" cy="549866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ctr">
              <a:buNone/>
              <a:defRPr sz="400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Add Statement or Quote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74320" y="5788450"/>
            <a:ext cx="6032500" cy="369332"/>
          </a:xfrm>
          <a:prstGeom prst="rect">
            <a:avLst/>
          </a:prstGeom>
          <a:solidFill>
            <a:srgbClr val="2C2C2C"/>
          </a:solidFill>
        </p:spPr>
        <p:txBody>
          <a:bodyPr vert="horz">
            <a:sp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 sz="18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Optional Attribution / Citation</a:t>
            </a:r>
          </a:p>
        </p:txBody>
      </p:sp>
      <p:sp>
        <p:nvSpPr>
          <p:cNvPr id="2" name="Isosceles Triangle 1"/>
          <p:cNvSpPr/>
          <p:nvPr userDrawn="1"/>
        </p:nvSpPr>
        <p:spPr>
          <a:xfrm>
            <a:off x="1335507" y="5525682"/>
            <a:ext cx="314238" cy="274975"/>
          </a:xfrm>
          <a:prstGeom prst="triangle">
            <a:avLst/>
          </a:prstGeom>
          <a:solidFill>
            <a:srgbClr val="2C2C2C"/>
          </a:solidFill>
        </p:spPr>
        <p:txBody>
          <a:bodyPr vert="horz"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</a:pPr>
            <a:endParaRPr lang="en-US" b="1" baseline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7" name="Picture 6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97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/Statement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0" y="266996"/>
            <a:ext cx="8595360" cy="549866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ctr">
              <a:buNone/>
              <a:defRPr sz="4000">
                <a:solidFill>
                  <a:schemeClr val="tx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Add Statement or Quote</a:t>
            </a:r>
            <a:endParaRPr lang="en-US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74320" y="5788450"/>
            <a:ext cx="6232095" cy="935462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 sz="18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Optional Attribution / Citation</a:t>
            </a:r>
          </a:p>
        </p:txBody>
      </p:sp>
      <p:pic>
        <p:nvPicPr>
          <p:cNvPr id="6" name="Picture 5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8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tatement-Quote Reverse">
    <p:bg>
      <p:bgPr>
        <a:solidFill>
          <a:srgbClr val="82B9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0" y="266996"/>
            <a:ext cx="8595360" cy="549866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Add Statement or Quote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45534" y="5788450"/>
            <a:ext cx="8681460" cy="935462"/>
          </a:xfrm>
          <a:prstGeom prst="rect">
            <a:avLst/>
          </a:prstGeom>
        </p:spPr>
        <p:txBody>
          <a:bodyPr vert="horz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None/>
              <a:tabLst/>
              <a:defRPr sz="1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Attribution / Citation</a:t>
            </a:r>
          </a:p>
        </p:txBody>
      </p:sp>
    </p:spTree>
    <p:extLst>
      <p:ext uri="{BB962C8B-B14F-4D97-AF65-F5344CB8AC3E}">
        <p14:creationId xmlns:p14="http://schemas.microsoft.com/office/powerpoint/2010/main" val="26523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evers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9400" y="1587500"/>
            <a:ext cx="8636000" cy="42545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784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788150"/>
            <a:ext cx="9144000" cy="6984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6539" y="3378617"/>
            <a:ext cx="8230923" cy="54399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0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 smtClean="0"/>
              <a:t>Insert Name, Title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444632" y="1797835"/>
            <a:ext cx="8254736" cy="1563930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4400" b="1">
                <a:solidFill>
                  <a:srgbClr val="3A3A3A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pic>
        <p:nvPicPr>
          <p:cNvPr id="11" name="Picture 10" descr="ENTERPRISE SOLUTIONS LOGO_MASTER_VERTICAL.ai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4780" y="-410669"/>
            <a:ext cx="4554440" cy="3218399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0" y="4156075"/>
            <a:ext cx="9144000" cy="270192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 sz="280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 sz="2400">
                <a:solidFill>
                  <a:srgbClr val="B55676"/>
                </a:solidFill>
              </a:defRPr>
            </a:lvl3pPr>
            <a:lvl4pPr marL="16002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 sz="1800">
                <a:solidFill>
                  <a:srgbClr val="B55676"/>
                </a:solidFill>
              </a:defRPr>
            </a:lvl4pPr>
            <a:lvl5pPr marL="2057400" marR="0" indent="-2286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 sz="1800">
                <a:solidFill>
                  <a:srgbClr val="B55676"/>
                </a:solidFill>
              </a:defRPr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mtClean="0"/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mtClean="0"/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mtClean="0"/>
              <a:t>Third level</a:t>
            </a:r>
          </a:p>
          <a:p>
            <a:pPr marL="342900" marR="0" lvl="3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mtClean="0"/>
              <a:t>Fourth level</a:t>
            </a:r>
          </a:p>
          <a:p>
            <a:pPr marL="342900" marR="0" lvl="4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45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7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Cl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498790" y="1587500"/>
            <a:ext cx="0" cy="368300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ENTERPRISE SOLUTIONS LOGO_MAST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553" y="2836524"/>
            <a:ext cx="3426060" cy="118495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341313" y="2417763"/>
            <a:ext cx="3736975" cy="20193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4400" b="1">
                <a:solidFill>
                  <a:srgbClr val="3A3A3A"/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9089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498790" y="1587500"/>
            <a:ext cx="0" cy="368300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ENTERPRISE SOLUTIONS LOGO_MAST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553" y="2836524"/>
            <a:ext cx="3426060" cy="1184953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41908" y="2434239"/>
            <a:ext cx="3736564" cy="201089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4400" b="1" dirty="0" smtClean="0">
                <a:latin typeface="Verdana"/>
                <a:cs typeface="Verdana"/>
              </a:rPr>
              <a:t>Thank You</a:t>
            </a:r>
            <a:endParaRPr lang="en-US" sz="4400" b="1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08750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0826" y="4273088"/>
            <a:ext cx="7482349" cy="127394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3A3A3A"/>
                </a:solidFill>
              </a:defRPr>
            </a:lvl1pPr>
          </a:lstStyle>
          <a:p>
            <a:pPr lvl="0"/>
            <a:r>
              <a:rPr lang="en-US" dirty="0" smtClean="0"/>
              <a:t>Title Section Slide</a:t>
            </a:r>
            <a:br>
              <a:rPr lang="en-US" dirty="0" smtClean="0"/>
            </a:br>
            <a:r>
              <a:rPr lang="en-US" dirty="0" smtClean="0"/>
              <a:t>Max Two Lines</a:t>
            </a:r>
          </a:p>
        </p:txBody>
      </p:sp>
      <p:pic>
        <p:nvPicPr>
          <p:cNvPr id="7" name="Picture 6" descr="coloured f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625" y="911695"/>
            <a:ext cx="3040750" cy="3040750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610312" y="1786746"/>
            <a:ext cx="1905000" cy="1195387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7000" b="1">
                <a:solidFill>
                  <a:srgbClr val="3A3A3A"/>
                </a:solidFill>
              </a:defRPr>
            </a:lvl1pPr>
            <a:lvl2pPr marL="457200" indent="0" algn="ctr">
              <a:buNone/>
              <a:defRPr sz="7000" b="1">
                <a:solidFill>
                  <a:srgbClr val="3A3A3A"/>
                </a:solidFill>
              </a:defRPr>
            </a:lvl2pPr>
            <a:lvl3pPr marL="914400" indent="0" algn="ctr">
              <a:buNone/>
              <a:defRPr sz="7000" b="1">
                <a:solidFill>
                  <a:srgbClr val="3A3A3A"/>
                </a:solidFill>
              </a:defRPr>
            </a:lvl3pPr>
            <a:lvl4pPr marL="1371600" indent="0" algn="ctr">
              <a:buNone/>
              <a:defRPr sz="7000" b="1">
                <a:solidFill>
                  <a:srgbClr val="3A3A3A"/>
                </a:solidFill>
              </a:defRPr>
            </a:lvl4pPr>
            <a:lvl5pPr marL="1828800" indent="0" algn="ctr">
              <a:buNone/>
              <a:defRPr sz="7000" b="1">
                <a:solidFill>
                  <a:srgbClr val="3A3A3A"/>
                </a:solidFill>
              </a:defRPr>
            </a:lvl5pPr>
          </a:lstStyle>
          <a:p>
            <a:pPr lvl="0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56539" y="5520551"/>
            <a:ext cx="8230923" cy="9354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2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Secondary / supporting text</a:t>
            </a:r>
          </a:p>
        </p:txBody>
      </p:sp>
    </p:spTree>
    <p:extLst>
      <p:ext uri="{BB962C8B-B14F-4D97-AF65-F5344CB8AC3E}">
        <p14:creationId xmlns:p14="http://schemas.microsoft.com/office/powerpoint/2010/main" val="369523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t Section Slide">
    <p:bg>
      <p:bgPr>
        <a:solidFill>
          <a:srgbClr val="82B9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320" y="4209929"/>
            <a:ext cx="8595360" cy="242118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indent="0"/>
            <a:r>
              <a:rPr lang="en-US" sz="3600" b="1" dirty="0" smtClean="0">
                <a:solidFill>
                  <a:schemeClr val="bg1"/>
                </a:solidFill>
              </a:rPr>
              <a:t>Title</a:t>
            </a:r>
            <a:r>
              <a:rPr lang="en-US" sz="3600" b="1" baseline="0" dirty="0" smtClean="0">
                <a:solidFill>
                  <a:schemeClr val="bg1"/>
                </a:solidFill>
              </a:rPr>
              <a:t> Section Slide</a:t>
            </a:r>
            <a:br>
              <a:rPr lang="en-US" sz="3600" b="1" baseline="0" dirty="0" smtClean="0">
                <a:solidFill>
                  <a:schemeClr val="bg1"/>
                </a:solidFill>
              </a:rPr>
            </a:br>
            <a:r>
              <a:rPr lang="en-US" sz="3600" b="1" baseline="0" dirty="0" smtClean="0">
                <a:solidFill>
                  <a:schemeClr val="bg1"/>
                </a:solidFill>
              </a:rPr>
              <a:t>Max Three Lines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429000" y="2324100"/>
            <a:ext cx="2159000" cy="16510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9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9600" b="1" dirty="0" smtClean="0">
                <a:solidFill>
                  <a:schemeClr val="bg1"/>
                </a:solidFill>
              </a:rPr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00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274638" y="1549400"/>
            <a:ext cx="8594725" cy="43942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85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4320" y="1485900"/>
            <a:ext cx="4203700" cy="46863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660900" y="1485900"/>
            <a:ext cx="4203700" cy="46863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1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Right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995987" y="1472083"/>
            <a:ext cx="2868613" cy="4699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9400" y="1472083"/>
            <a:ext cx="5588000" cy="46863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129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Right Infograph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9400" y="1472083"/>
            <a:ext cx="5588000" cy="46863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66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Vertical Content Spli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274320" y="4611124"/>
            <a:ext cx="8595360" cy="1574800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74320" y="274638"/>
            <a:ext cx="859536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6565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79400" y="1472083"/>
            <a:ext cx="8597900" cy="3049117"/>
          </a:xfrm>
          <a:prstGeom prst="rect">
            <a:avLst/>
          </a:prstGeom>
        </p:spPr>
        <p:txBody>
          <a:bodyPr vert="horz"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800"/>
            </a:lvl2pPr>
            <a:lvl3pPr>
              <a:defRPr sz="2400">
                <a:solidFill>
                  <a:srgbClr val="B55676"/>
                </a:solidFill>
              </a:defRPr>
            </a:lvl3pPr>
            <a:lvl4pPr>
              <a:defRPr>
                <a:solidFill>
                  <a:srgbClr val="B55676"/>
                </a:solidFill>
              </a:defRPr>
            </a:lvl4pPr>
            <a:lvl5pPr>
              <a:defRPr>
                <a:solidFill>
                  <a:srgbClr val="B5567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 descr="ENTERPRISE SOLUTIONS LOGO_MASTER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4531"/>
          <a:stretch/>
        </p:blipFill>
        <p:spPr>
          <a:xfrm>
            <a:off x="8416641" y="6271310"/>
            <a:ext cx="453039" cy="44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47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42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6" r:id="rId3"/>
    <p:sldLayoutId id="2147483723" r:id="rId4"/>
    <p:sldLayoutId id="2147483650" r:id="rId5"/>
    <p:sldLayoutId id="2147483692" r:id="rId6"/>
    <p:sldLayoutId id="2147483689" r:id="rId7"/>
    <p:sldLayoutId id="2147483701" r:id="rId8"/>
    <p:sldLayoutId id="2147483690" r:id="rId9"/>
    <p:sldLayoutId id="2147483700" r:id="rId10"/>
    <p:sldLayoutId id="2147483688" r:id="rId11"/>
    <p:sldLayoutId id="2147483722" r:id="rId12"/>
    <p:sldLayoutId id="2147483691" r:id="rId13"/>
    <p:sldLayoutId id="2147483695" r:id="rId14"/>
    <p:sldLayoutId id="2147483687" r:id="rId15"/>
    <p:sldLayoutId id="2147483694" r:id="rId16"/>
    <p:sldLayoutId id="2147483686" r:id="rId17"/>
    <p:sldLayoutId id="2147483693" r:id="rId18"/>
    <p:sldLayoutId id="2147483683" r:id="rId19"/>
    <p:sldLayoutId id="2147483685" r:id="rId20"/>
    <p:sldLayoutId id="2147483680" r:id="rId21"/>
    <p:sldLayoutId id="2147483681" r:id="rId22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rgbClr val="565656"/>
          </a:solidFill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ts val="0"/>
        </a:spcBef>
        <a:spcAft>
          <a:spcPts val="600"/>
        </a:spcAft>
        <a:buFont typeface="Wingdings" charset="2"/>
        <a:buChar char="§"/>
        <a:defRPr sz="2800" kern="1200">
          <a:solidFill>
            <a:schemeClr val="accent6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600"/>
        </a:spcAft>
        <a:buFont typeface="Wingdings" charset="2"/>
        <a:buChar char="§"/>
        <a:defRPr sz="2400" kern="1200">
          <a:solidFill>
            <a:schemeClr val="accent1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ts val="0"/>
        </a:spcBef>
        <a:spcAft>
          <a:spcPts val="600"/>
        </a:spcAft>
        <a:buFont typeface="Wingdings" charset="2"/>
        <a:buChar char="§"/>
        <a:defRPr sz="2000" kern="1200">
          <a:solidFill>
            <a:schemeClr val="accent1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ts val="0"/>
        </a:spcBef>
        <a:spcAft>
          <a:spcPts val="600"/>
        </a:spcAft>
        <a:buFont typeface="Wingdings" charset="2"/>
        <a:buChar char="§"/>
        <a:defRPr sz="1800" kern="1200">
          <a:solidFill>
            <a:schemeClr val="accent1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ts val="0"/>
        </a:spcBef>
        <a:spcAft>
          <a:spcPts val="600"/>
        </a:spcAft>
        <a:buFont typeface="Wingdings" charset="2"/>
        <a:buChar char="§"/>
        <a:defRPr sz="1800" kern="1200">
          <a:solidFill>
            <a:schemeClr val="accent1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g"/><Relationship Id="rId18" Type="http://schemas.openxmlformats.org/officeDocument/2006/relationships/image" Target="../media/image41.jpeg"/><Relationship Id="rId26" Type="http://schemas.openxmlformats.org/officeDocument/2006/relationships/image" Target="../media/image49.png"/><Relationship Id="rId3" Type="http://schemas.openxmlformats.org/officeDocument/2006/relationships/diagramData" Target="../diagrams/data1.xml"/><Relationship Id="rId21" Type="http://schemas.openxmlformats.org/officeDocument/2006/relationships/image" Target="../media/image44.jpeg"/><Relationship Id="rId7" Type="http://schemas.microsoft.com/office/2007/relationships/diagramDrawing" Target="../diagrams/drawing1.xml"/><Relationship Id="rId12" Type="http://schemas.openxmlformats.org/officeDocument/2006/relationships/image" Target="../media/image35.jpe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30.png"/><Relationship Id="rId16" Type="http://schemas.openxmlformats.org/officeDocument/2006/relationships/image" Target="../media/image39.jpeg"/><Relationship Id="rId20" Type="http://schemas.openxmlformats.org/officeDocument/2006/relationships/image" Target="../media/image43.jp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4.jpeg"/><Relationship Id="rId24" Type="http://schemas.openxmlformats.org/officeDocument/2006/relationships/image" Target="../media/image47.jp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38.JPG"/><Relationship Id="rId23" Type="http://schemas.openxmlformats.org/officeDocument/2006/relationships/image" Target="../media/image46.jpg"/><Relationship Id="rId28" Type="http://schemas.openxmlformats.org/officeDocument/2006/relationships/image" Target="../media/image51.jpeg"/><Relationship Id="rId10" Type="http://schemas.openxmlformats.org/officeDocument/2006/relationships/image" Target="../media/image33.jpeg"/><Relationship Id="rId19" Type="http://schemas.openxmlformats.org/officeDocument/2006/relationships/image" Target="../media/image42.jpg"/><Relationship Id="rId4" Type="http://schemas.openxmlformats.org/officeDocument/2006/relationships/diagramLayout" Target="../diagrams/layout1.xml"/><Relationship Id="rId9" Type="http://schemas.openxmlformats.org/officeDocument/2006/relationships/image" Target="../media/image32.jpeg"/><Relationship Id="rId14" Type="http://schemas.openxmlformats.org/officeDocument/2006/relationships/image" Target="../media/image37.jpg"/><Relationship Id="rId22" Type="http://schemas.openxmlformats.org/officeDocument/2006/relationships/image" Target="../media/image45.jpg"/><Relationship Id="rId27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Ugly Duckling No More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6538" y="4937439"/>
            <a:ext cx="8230923" cy="935462"/>
          </a:xfrm>
        </p:spPr>
        <p:txBody>
          <a:bodyPr/>
          <a:lstStyle/>
          <a:p>
            <a:pPr lvl="0"/>
            <a:r>
              <a:rPr lang="en-US" dirty="0" smtClean="0"/>
              <a:t>Using Page Layout Software to Format DITA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2457" y="5702202"/>
            <a:ext cx="305908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Autumn </a:t>
            </a:r>
            <a:r>
              <a:rPr lang="en-US" sz="2000" dirty="0" smtClean="0"/>
              <a:t>Cuellar</a:t>
            </a:r>
          </a:p>
          <a:p>
            <a:pPr algn="ctr"/>
            <a:r>
              <a:rPr lang="en-US" dirty="0" smtClean="0"/>
              <a:t>Quark Software, Inc.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96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CA" dirty="0" smtClean="0"/>
              <a:t>“The </a:t>
            </a:r>
            <a:r>
              <a:rPr lang="en-CA" dirty="0"/>
              <a:t>key question here is: How important is great, typographically-sophisticated, cool-looking, creative design to communicating technical information</a:t>
            </a:r>
            <a:r>
              <a:rPr lang="en-CA" dirty="0" smtClean="0"/>
              <a:t>?”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Peter Gold, “Which is better: </a:t>
            </a:r>
            <a:r>
              <a:rPr lang="en-US" dirty="0" err="1" smtClean="0"/>
              <a:t>FrameMaker</a:t>
            </a:r>
            <a:r>
              <a:rPr lang="en-US" dirty="0" smtClean="0"/>
              <a:t> or InDesign?”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4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Handing DITA Design to Designers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1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4320" y="3373995"/>
            <a:ext cx="8595360" cy="1574800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2"/>
            </a:pPr>
            <a:r>
              <a:rPr lang="en-US" dirty="0" smtClean="0"/>
              <a:t>Focus on UX across organization</a:t>
            </a:r>
            <a:endParaRPr lang="en-US" dirty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Two Recent Trends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1473327"/>
            <a:ext cx="8595360" cy="3098800"/>
          </a:xfrm>
          <a:prstGeom prst="rect">
            <a:avLst/>
          </a:prstGeo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DITA usage growing outside technical communications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19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Tools Used by Designers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90" y="1027580"/>
            <a:ext cx="7767420" cy="4369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017" y="5508813"/>
            <a:ext cx="1181100" cy="1181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3" t="-1" r="32941" b="38413"/>
          <a:stretch/>
        </p:blipFill>
        <p:spPr>
          <a:xfrm>
            <a:off x="4796015" y="5508813"/>
            <a:ext cx="1139237" cy="111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0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QuarkXPress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1472083"/>
            <a:ext cx="8595360" cy="136972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esign elements named and/or categorized</a:t>
            </a:r>
            <a:endParaRPr lang="en-US" dirty="0"/>
          </a:p>
        </p:txBody>
      </p:sp>
      <p:pic>
        <p:nvPicPr>
          <p:cNvPr id="4" name="Picture 4" descr="http://images.macworld.com/images/reviews/graphics/134776-QX8%20New%20Interface%20A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67"/>
          <a:stretch/>
        </p:blipFill>
        <p:spPr bwMode="auto">
          <a:xfrm>
            <a:off x="200720" y="2532530"/>
            <a:ext cx="4196044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28180" r="58234" b="31499"/>
          <a:stretch/>
        </p:blipFill>
        <p:spPr bwMode="auto">
          <a:xfrm>
            <a:off x="4572000" y="2640200"/>
            <a:ext cx="2575931" cy="197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6" t="32399" r="68440" b="35022"/>
          <a:stretch/>
        </p:blipFill>
        <p:spPr bwMode="auto">
          <a:xfrm>
            <a:off x="7323167" y="4242562"/>
            <a:ext cx="1395780" cy="153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26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QuarkXPress Project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60" y="1292095"/>
            <a:ext cx="7878080" cy="475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18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Modifier XML</a:t>
            </a:r>
            <a:endParaRPr lang="en-US" dirty="0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274320" y="1473328"/>
            <a:ext cx="8595360" cy="23366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§"/>
              <a:defRPr sz="2800" kern="1200">
                <a:solidFill>
                  <a:schemeClr val="accent6"/>
                </a:solidFill>
                <a:latin typeface="Verdana"/>
                <a:ea typeface="+mn-ea"/>
                <a:cs typeface="Verdana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§"/>
              <a:defRPr sz="2400" kern="1200">
                <a:solidFill>
                  <a:schemeClr val="accent1"/>
                </a:solidFill>
                <a:latin typeface="Verdana"/>
                <a:ea typeface="+mn-ea"/>
                <a:cs typeface="Verdana"/>
              </a:defRPr>
            </a:lvl2pPr>
            <a:lvl3pPr marL="1143000" indent="-22860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Verdana"/>
                <a:ea typeface="+mn-ea"/>
                <a:cs typeface="Verdana"/>
              </a:defRPr>
            </a:lvl3pPr>
            <a:lvl4pPr marL="1600200" indent="-22860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§"/>
              <a:defRPr sz="1800" kern="1200">
                <a:solidFill>
                  <a:schemeClr val="accent1"/>
                </a:solidFill>
                <a:latin typeface="Verdana"/>
                <a:ea typeface="+mn-ea"/>
                <a:cs typeface="Verdana"/>
              </a:defRPr>
            </a:lvl4pPr>
            <a:lvl5pPr marL="2057400" indent="-228600" algn="l" defTabSz="457200" rtl="0" eaLnBrk="1" latinLnBrk="0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§"/>
              <a:defRPr sz="1800" kern="1200">
                <a:solidFill>
                  <a:schemeClr val="accent1"/>
                </a:solidFill>
                <a:latin typeface="Verdana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Maps to QuarkXPress project</a:t>
            </a:r>
          </a:p>
        </p:txBody>
      </p:sp>
      <p:sp>
        <p:nvSpPr>
          <p:cNvPr id="2" name="Rectangle 1"/>
          <p:cNvSpPr/>
          <p:nvPr/>
        </p:nvSpPr>
        <p:spPr>
          <a:xfrm>
            <a:off x="636494" y="1965609"/>
            <a:ext cx="81614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&lt;BOX&gt;</a:t>
            </a:r>
          </a:p>
          <a:p>
            <a:r>
              <a:rPr lang="en-US" dirty="0"/>
              <a:t>	&lt;ID NAME="Title"/&gt;</a:t>
            </a:r>
          </a:p>
          <a:p>
            <a:r>
              <a:rPr lang="en-US" dirty="0"/>
              <a:t>	&lt;TEXT&gt;</a:t>
            </a:r>
          </a:p>
          <a:p>
            <a:r>
              <a:rPr lang="en-US" dirty="0"/>
              <a:t>		&lt;STORY&gt;</a:t>
            </a:r>
          </a:p>
          <a:p>
            <a:r>
              <a:rPr lang="en-US" dirty="0"/>
              <a:t>			&lt;PARAGRAPH&gt;</a:t>
            </a:r>
          </a:p>
          <a:p>
            <a:r>
              <a:rPr lang="en-US" dirty="0"/>
              <a:t>				&lt;RICHTEXT CHARSTYLE="Main Title"&gt;The Ugly Duckling No More&lt;/RICHTEXT&gt;</a:t>
            </a:r>
          </a:p>
          <a:p>
            <a:r>
              <a:rPr lang="en-US" dirty="0"/>
              <a:t>			&lt;/PARAGRAPH&gt;</a:t>
            </a:r>
          </a:p>
          <a:p>
            <a:r>
              <a:rPr lang="en-US" dirty="0"/>
              <a:t>			&lt;PARAGRAPH&gt;</a:t>
            </a:r>
          </a:p>
          <a:p>
            <a:r>
              <a:rPr lang="en-US" dirty="0"/>
              <a:t>				&lt;RICHTEXT CHARSTYLE="Subtitle"&gt;Using Page Layout Software to Format DITA Outputs&lt;/RICHTEXT&gt;</a:t>
            </a:r>
          </a:p>
          <a:p>
            <a:r>
              <a:rPr lang="en-US" dirty="0"/>
              <a:t>			&lt;/PARAGRAPH&gt;</a:t>
            </a:r>
          </a:p>
          <a:p>
            <a:r>
              <a:rPr lang="en-US" dirty="0"/>
              <a:t>		&lt;/STORY&gt;</a:t>
            </a:r>
          </a:p>
          <a:p>
            <a:r>
              <a:rPr lang="en-US" dirty="0"/>
              <a:t>	&lt;/TEXT&gt;</a:t>
            </a:r>
          </a:p>
          <a:p>
            <a:r>
              <a:rPr lang="en-US" dirty="0"/>
              <a:t>&lt;/BOX&gt;</a:t>
            </a:r>
          </a:p>
        </p:txBody>
      </p:sp>
    </p:spTree>
    <p:extLst>
      <p:ext uri="{BB962C8B-B14F-4D97-AF65-F5344CB8AC3E}">
        <p14:creationId xmlns:p14="http://schemas.microsoft.com/office/powerpoint/2010/main" val="402348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Brochure Pagination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89000"/>
            <a:ext cx="4614863" cy="571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26831" y="934720"/>
            <a:ext cx="3864769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Trebuchet"/>
                <a:cs typeface="Trebuchet"/>
              </a:rPr>
              <a:t>Pagination requirement can be expressed as: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1- Cover Page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1-TOC Page. </a:t>
            </a:r>
            <a:r>
              <a:rPr lang="en-US" sz="700" i="1" dirty="0" smtClean="0">
                <a:latin typeface="Trebuchet"/>
                <a:cs typeface="Trebuchet"/>
              </a:rPr>
              <a:t>(*could be 1-n as well if the number of articles are more. In this sample, only 2 articles exist.)</a:t>
            </a:r>
            <a:endParaRPr lang="en-US" sz="1400" i="1" dirty="0" smtClean="0">
              <a:latin typeface="Trebuchet"/>
              <a:cs typeface="Trebuche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For every Article (1…n),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1-Article Start Page</a:t>
            </a:r>
          </a:p>
          <a:p>
            <a:pPr marL="1257300" lvl="2" indent="-342900">
              <a:buFont typeface="Courier New" pitchFamily="49" charset="0"/>
              <a:buChar char="o"/>
            </a:pPr>
            <a:r>
              <a:rPr lang="en-US" sz="1400" dirty="0" smtClean="0">
                <a:latin typeface="Trebuchet"/>
                <a:cs typeface="Trebuchet"/>
              </a:rPr>
              <a:t>1..n – Body Pages of an Article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1-Last Page</a:t>
            </a:r>
          </a:p>
          <a:p>
            <a:endParaRPr lang="en-US" sz="1200" b="1" dirty="0" smtClean="0">
              <a:solidFill>
                <a:schemeClr val="accent2">
                  <a:lumMod val="75000"/>
                </a:schemeClr>
              </a:solidFill>
              <a:latin typeface="Trebuchet"/>
              <a:cs typeface="Trebuchet"/>
            </a:endParaRPr>
          </a:p>
          <a:p>
            <a:r>
              <a:rPr lang="en-US" sz="1400" b="1" dirty="0">
                <a:solidFill>
                  <a:schemeClr val="tx2"/>
                </a:solidFill>
                <a:latin typeface="Trebuchet"/>
                <a:cs typeface="Trebuchet"/>
              </a:rPr>
              <a:t>Body Content could comprise of</a:t>
            </a:r>
            <a:r>
              <a:rPr lang="en-US" sz="1400" b="1" dirty="0">
                <a:solidFill>
                  <a:srgbClr val="00B050"/>
                </a:solidFill>
                <a:latin typeface="Trebuchet"/>
                <a:cs typeface="Trebuchet"/>
              </a:rPr>
              <a:t>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Trebuchet"/>
                <a:cs typeface="Trebuchet"/>
              </a:rPr>
              <a:t>Running Headers in pages, Tables, Inline images, Hyperlinks, Cross references, Bulleted Text, Numbered lists, </a:t>
            </a:r>
            <a:r>
              <a:rPr lang="en-US" sz="1400" dirty="0">
                <a:latin typeface="Trebuchet"/>
                <a:cs typeface="Trebuchet"/>
              </a:rPr>
              <a:t>recto, verso placement</a:t>
            </a:r>
          </a:p>
          <a:p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Trebuchet"/>
              <a:cs typeface="Trebuche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Trebuchet"/>
              <a:cs typeface="Trebuche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990600" y="1125220"/>
            <a:ext cx="4267200" cy="398780"/>
          </a:xfrm>
          <a:prstGeom prst="straightConnector1">
            <a:avLst/>
          </a:prstGeom>
          <a:ln w="19050">
            <a:solidFill>
              <a:srgbClr val="00B0F0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667002" y="1733550"/>
            <a:ext cx="2590798" cy="57150"/>
          </a:xfrm>
          <a:prstGeom prst="straightConnector1">
            <a:avLst/>
          </a:prstGeom>
          <a:ln w="19050">
            <a:solidFill>
              <a:srgbClr val="00B050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990602" y="1828803"/>
            <a:ext cx="4724404" cy="2285997"/>
            <a:chOff x="990602" y="1981203"/>
            <a:chExt cx="4724404" cy="2285997"/>
          </a:xfrm>
        </p:grpSpPr>
        <p:cxnSp>
          <p:nvCxnSpPr>
            <p:cNvPr id="9" name="Straight Arrow Connector 8"/>
            <p:cNvCxnSpPr/>
            <p:nvPr/>
          </p:nvCxnSpPr>
          <p:spPr>
            <a:xfrm flipH="1" flipV="1">
              <a:off x="4343403" y="1981203"/>
              <a:ext cx="1371599" cy="457199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8"/>
            <p:cNvCxnSpPr/>
            <p:nvPr/>
          </p:nvCxnSpPr>
          <p:spPr>
            <a:xfrm flipH="1">
              <a:off x="990602" y="2438402"/>
              <a:ext cx="4724401" cy="457198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8"/>
            <p:cNvCxnSpPr/>
            <p:nvPr/>
          </p:nvCxnSpPr>
          <p:spPr>
            <a:xfrm flipH="1">
              <a:off x="4495804" y="2438402"/>
              <a:ext cx="1219199" cy="609598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8"/>
            <p:cNvCxnSpPr/>
            <p:nvPr/>
          </p:nvCxnSpPr>
          <p:spPr>
            <a:xfrm flipH="1">
              <a:off x="1066802" y="2438402"/>
              <a:ext cx="4648203" cy="1828798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8"/>
            <p:cNvCxnSpPr/>
            <p:nvPr/>
          </p:nvCxnSpPr>
          <p:spPr>
            <a:xfrm flipH="1">
              <a:off x="2819400" y="2438402"/>
              <a:ext cx="2895606" cy="1828798"/>
            </a:xfrm>
            <a:prstGeom prst="straightConnector1">
              <a:avLst/>
            </a:prstGeom>
            <a:ln w="19050">
              <a:solidFill>
                <a:srgbClr val="FF000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838200" y="2514600"/>
            <a:ext cx="5334000" cy="2895599"/>
            <a:chOff x="838200" y="2743201"/>
            <a:chExt cx="5334000" cy="2895599"/>
          </a:xfrm>
        </p:grpSpPr>
        <p:cxnSp>
          <p:nvCxnSpPr>
            <p:cNvPr id="15" name="Straight Arrow Connector 8"/>
            <p:cNvCxnSpPr/>
            <p:nvPr/>
          </p:nvCxnSpPr>
          <p:spPr>
            <a:xfrm flipH="1">
              <a:off x="2667000" y="2743201"/>
              <a:ext cx="3505200" cy="533399"/>
            </a:xfrm>
            <a:prstGeom prst="straightConnector1">
              <a:avLst/>
            </a:prstGeom>
            <a:ln w="19050">
              <a:solidFill>
                <a:srgbClr val="00206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8"/>
            <p:cNvCxnSpPr/>
            <p:nvPr/>
          </p:nvCxnSpPr>
          <p:spPr>
            <a:xfrm flipH="1">
              <a:off x="4267203" y="2743201"/>
              <a:ext cx="1904997" cy="1600199"/>
            </a:xfrm>
            <a:prstGeom prst="straightConnector1">
              <a:avLst/>
            </a:prstGeom>
            <a:ln w="19050">
              <a:solidFill>
                <a:srgbClr val="00206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8"/>
            <p:cNvCxnSpPr/>
            <p:nvPr/>
          </p:nvCxnSpPr>
          <p:spPr>
            <a:xfrm flipH="1">
              <a:off x="838200" y="2743201"/>
              <a:ext cx="5334000" cy="2895599"/>
            </a:xfrm>
            <a:prstGeom prst="straightConnector1">
              <a:avLst/>
            </a:prstGeom>
            <a:ln w="19050">
              <a:solidFill>
                <a:srgbClr val="002060">
                  <a:alpha val="50000"/>
                </a:srgbClr>
              </a:solidFill>
              <a:headEnd type="oval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Elbow Connector 47"/>
          <p:cNvCxnSpPr/>
          <p:nvPr/>
        </p:nvCxnSpPr>
        <p:spPr>
          <a:xfrm flipH="1">
            <a:off x="2536034" y="2895600"/>
            <a:ext cx="3407566" cy="3132822"/>
          </a:xfrm>
          <a:prstGeom prst="straightConnector1">
            <a:avLst/>
          </a:prstGeom>
          <a:ln w="15875">
            <a:solidFill>
              <a:schemeClr val="tx1"/>
            </a:solidFill>
            <a:headEnd type="oval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84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Brochure Pagination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6" y="1356093"/>
            <a:ext cx="7239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275" y="1283242"/>
            <a:ext cx="2971800" cy="1692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0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QuarkXPress</a:t>
            </a:r>
            <a:br>
              <a:rPr lang="en-GB" dirty="0" smtClean="0"/>
            </a:br>
            <a:r>
              <a:rPr lang="en-GB" dirty="0" smtClean="0"/>
              <a:t>Server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30227" y="2019301"/>
            <a:ext cx="5227698" cy="4666557"/>
            <a:chOff x="1030227" y="2019301"/>
            <a:chExt cx="5227698" cy="4666557"/>
          </a:xfrm>
        </p:grpSpPr>
        <p:sp>
          <p:nvSpPr>
            <p:cNvPr id="5" name="Rounded Rectangle 4"/>
            <p:cNvSpPr/>
            <p:nvPr/>
          </p:nvSpPr>
          <p:spPr>
            <a:xfrm>
              <a:off x="1123950" y="2019301"/>
              <a:ext cx="5133975" cy="371475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b="1" i="1" dirty="0">
                  <a:solidFill>
                    <a:schemeClr val="bg2">
                      <a:lumMod val="10000"/>
                      <a:alpha val="75000"/>
                    </a:schemeClr>
                  </a:solidFill>
                  <a:latin typeface="Trebuchet"/>
                  <a:cs typeface="Trebuchet"/>
                </a:rPr>
                <a:t>QuarkXPress Server Automation Layer</a:t>
              </a:r>
            </a:p>
          </p:txBody>
        </p:sp>
        <p:grpSp>
          <p:nvGrpSpPr>
            <p:cNvPr id="6" name="Group 154"/>
            <p:cNvGrpSpPr/>
            <p:nvPr/>
          </p:nvGrpSpPr>
          <p:grpSpPr>
            <a:xfrm>
              <a:off x="1030227" y="5899068"/>
              <a:ext cx="896266" cy="786790"/>
              <a:chOff x="2555142" y="5125258"/>
              <a:chExt cx="1058360" cy="737175"/>
            </a:xfrm>
          </p:grpSpPr>
          <p:pic>
            <p:nvPicPr>
              <p:cNvPr id="8" name="Picture 149" descr="Database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16315" y="5125258"/>
                <a:ext cx="518755" cy="48380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</p:pic>
          <p:sp>
            <p:nvSpPr>
              <p:cNvPr id="9" name="TextBox 8"/>
              <p:cNvSpPr txBox="1"/>
              <p:nvPr/>
            </p:nvSpPr>
            <p:spPr bwMode="auto">
              <a:xfrm>
                <a:off x="2555142" y="5602901"/>
                <a:ext cx="1058360" cy="259532"/>
              </a:xfrm>
              <a:prstGeom prst="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lIns="0" tIns="0" rIns="0" bIns="0" anchor="t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000" baseline="0" dirty="0" smtClean="0">
                    <a:solidFill>
                      <a:schemeClr val="tx1"/>
                    </a:solidFill>
                    <a:latin typeface="Trebuchet MS" pitchFamily="-109" charset="0"/>
                    <a:ea typeface="Trebuchet MS" pitchFamily="-109" charset="0"/>
                    <a:cs typeface="Trebuchet MS" pitchFamily="-109" charset="0"/>
                  </a:rPr>
                  <a:t>Doc Pool</a:t>
                </a:r>
              </a:p>
              <a:p>
                <a:pPr algn="ctr"/>
                <a:r>
                  <a:rPr lang="en-US" sz="800" dirty="0" smtClean="0">
                    <a:solidFill>
                      <a:schemeClr val="tx1"/>
                    </a:solidFill>
                    <a:latin typeface="Trebuchet MS" pitchFamily="-109" charset="0"/>
                    <a:ea typeface="Trebuchet MS" pitchFamily="-109" charset="0"/>
                    <a:cs typeface="Trebuchet MS" pitchFamily="-109" charset="0"/>
                  </a:rPr>
                  <a:t>(Static artifacts)</a:t>
                </a:r>
                <a:endParaRPr lang="en-US" sz="800" baseline="0" dirty="0" smtClean="0">
                  <a:solidFill>
                    <a:schemeClr val="tx1"/>
                  </a:solidFill>
                  <a:latin typeface="Trebuchet MS" pitchFamily="-109" charset="0"/>
                  <a:ea typeface="Trebuchet MS" pitchFamily="-109" charset="0"/>
                  <a:cs typeface="Trebuchet MS" pitchFamily="-109" charset="0"/>
                </a:endParaRPr>
              </a:p>
            </p:txBody>
          </p:sp>
        </p:grpSp>
        <p:cxnSp>
          <p:nvCxnSpPr>
            <p:cNvPr id="7" name="Elbow Connector 6"/>
            <p:cNvCxnSpPr>
              <a:stCxn id="9" idx="3"/>
              <a:endCxn id="5" idx="2"/>
            </p:cNvCxnSpPr>
            <p:nvPr/>
          </p:nvCxnSpPr>
          <p:spPr>
            <a:xfrm flipV="1">
              <a:off x="1926493" y="5734051"/>
              <a:ext cx="1764445" cy="813307"/>
            </a:xfrm>
            <a:prstGeom prst="bentConnector2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352425" y="152626"/>
            <a:ext cx="3752850" cy="1819049"/>
            <a:chOff x="257855" y="85725"/>
            <a:chExt cx="3847420" cy="1990725"/>
          </a:xfrm>
        </p:grpSpPr>
        <p:graphicFrame>
          <p:nvGraphicFramePr>
            <p:cNvPr id="11" name="Diagram 10"/>
            <p:cNvGraphicFramePr/>
            <p:nvPr>
              <p:extLst>
                <p:ext uri="{D42A27DB-BD31-4B8C-83A1-F6EECF244321}">
                  <p14:modId xmlns:p14="http://schemas.microsoft.com/office/powerpoint/2010/main" val="2000603668"/>
                </p:ext>
              </p:extLst>
            </p:nvPr>
          </p:nvGraphicFramePr>
          <p:xfrm>
            <a:off x="257855" y="415926"/>
            <a:ext cx="3847420" cy="166052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2" name="Group 11"/>
            <p:cNvGrpSpPr/>
            <p:nvPr/>
          </p:nvGrpSpPr>
          <p:grpSpPr>
            <a:xfrm>
              <a:off x="2137897" y="536993"/>
              <a:ext cx="560975" cy="412645"/>
              <a:chOff x="10010775" y="4261425"/>
              <a:chExt cx="723900" cy="42279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0010775" y="4261425"/>
                <a:ext cx="723900" cy="4155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en-US" sz="800" dirty="0" smtClean="0">
                    <a:solidFill>
                      <a:schemeClr val="tx1"/>
                    </a:solidFill>
                    <a:latin typeface="Trebuchet"/>
                    <a:cs typeface="Trebuchet"/>
                  </a:rPr>
                  <a:t>Modifier</a:t>
                </a:r>
                <a:endParaRPr lang="en-US" sz="700" dirty="0">
                  <a:solidFill>
                    <a:schemeClr val="tx1"/>
                  </a:solidFill>
                  <a:latin typeface="Trebuchet"/>
                  <a:cs typeface="Trebuchet"/>
                </a:endParaRPr>
              </a:p>
            </p:txBody>
          </p:sp>
          <p:pic>
            <p:nvPicPr>
              <p:cNvPr id="24" name="Picture 4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1328"/>
              <a:stretch/>
            </p:blipFill>
            <p:spPr bwMode="auto">
              <a:xfrm>
                <a:off x="10160458" y="4462034"/>
                <a:ext cx="507542" cy="2221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581026" y="85725"/>
              <a:ext cx="765632" cy="990992"/>
              <a:chOff x="10440654" y="1738912"/>
              <a:chExt cx="927953" cy="128109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40654" y="2662526"/>
                <a:ext cx="443932" cy="357478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94111" y="2210856"/>
                <a:ext cx="448488" cy="389572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18535" y="2639487"/>
                <a:ext cx="450072" cy="362423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44869" y="2228630"/>
                <a:ext cx="412627" cy="381323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84586" y="1738912"/>
                <a:ext cx="448488" cy="443865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44868" y="1742350"/>
                <a:ext cx="412627" cy="443932"/>
              </a:xfrm>
              <a:prstGeom prst="rect">
                <a:avLst/>
              </a:prstGeom>
              <a:ln>
                <a:solidFill>
                  <a:schemeClr val="accent5">
                    <a:shade val="95000"/>
                    <a:satMod val="105000"/>
                  </a:schemeClr>
                </a:solidFill>
              </a:ln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296584" y="1040875"/>
              <a:ext cx="925034" cy="705494"/>
              <a:chOff x="369805" y="2722404"/>
              <a:chExt cx="1264770" cy="1099926"/>
            </a:xfrm>
          </p:grpSpPr>
          <p:sp>
            <p:nvSpPr>
              <p:cNvPr id="15" name="TextBox 14"/>
              <p:cNvSpPr txBox="1"/>
              <p:nvPr/>
            </p:nvSpPr>
            <p:spPr bwMode="auto">
              <a:xfrm>
                <a:off x="369805" y="3415971"/>
                <a:ext cx="1264770" cy="406359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700" b="1" baseline="0" dirty="0" smtClean="0">
                    <a:latin typeface="Trebuchet MS" pitchFamily="-109" charset="0"/>
                    <a:ea typeface="Trebuchet MS" pitchFamily="-109" charset="0"/>
                    <a:cs typeface="Trebuchet MS" pitchFamily="-109" charset="0"/>
                  </a:rPr>
                  <a:t>QuarkXPress </a:t>
                </a:r>
              </a:p>
              <a:p>
                <a:pPr algn="ctr"/>
                <a:r>
                  <a:rPr lang="en-US" sz="700" b="1" baseline="0" dirty="0" smtClean="0">
                    <a:latin typeface="Trebuchet MS" pitchFamily="-109" charset="0"/>
                    <a:ea typeface="Trebuchet MS" pitchFamily="-109" charset="0"/>
                    <a:cs typeface="Trebuchet MS" pitchFamily="-109" charset="0"/>
                  </a:rPr>
                  <a:t>Template</a:t>
                </a:r>
                <a:endParaRPr lang="en-US" sz="700" b="1" baseline="0" dirty="0">
                  <a:latin typeface="Trebuchet MS" pitchFamily="-109" charset="0"/>
                  <a:ea typeface="Trebuchet MS" pitchFamily="-109" charset="0"/>
                  <a:cs typeface="Trebuchet MS" pitchFamily="-109" charset="0"/>
                </a:endParaRPr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5409" y="2722404"/>
                <a:ext cx="582075" cy="676829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6257925" y="1828800"/>
            <a:ext cx="2234051" cy="4394146"/>
            <a:chOff x="6272716" y="2285011"/>
            <a:chExt cx="2076385" cy="4394146"/>
          </a:xfrm>
        </p:grpSpPr>
        <p:pic>
          <p:nvPicPr>
            <p:cNvPr id="26" name="Picture 25" descr="images-1.jpeg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055292" y="3818238"/>
              <a:ext cx="365369" cy="447520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 bwMode="auto">
            <a:xfrm>
              <a:off x="6551828" y="2476006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8" name="Straight Arrow Connector 27"/>
            <p:cNvCxnSpPr/>
            <p:nvPr/>
          </p:nvCxnSpPr>
          <p:spPr bwMode="auto">
            <a:xfrm>
              <a:off x="6551828" y="4048476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6551828" y="3268070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6551828" y="4720941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6551828" y="5367280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562918" y="2476006"/>
              <a:ext cx="0" cy="3981944"/>
            </a:xfrm>
            <a:prstGeom prst="line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581" y="2324493"/>
              <a:ext cx="1015345" cy="302966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7112" y="2285011"/>
              <a:ext cx="381989" cy="381989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2908" y="3018731"/>
              <a:ext cx="382296" cy="48646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308" y="3001685"/>
              <a:ext cx="469866" cy="469866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6718" y="5093159"/>
              <a:ext cx="519652" cy="519652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4632" y="4500393"/>
              <a:ext cx="427858" cy="427858"/>
            </a:xfrm>
            <a:prstGeom prst="rect">
              <a:avLst/>
            </a:prstGeom>
          </p:spPr>
        </p:pic>
        <p:cxnSp>
          <p:nvCxnSpPr>
            <p:cNvPr id="39" name="Straight Arrow Connector 38"/>
            <p:cNvCxnSpPr/>
            <p:nvPr/>
          </p:nvCxnSpPr>
          <p:spPr bwMode="auto">
            <a:xfrm>
              <a:off x="6553204" y="5895860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>
              <a:off x="6553204" y="6448310"/>
              <a:ext cx="365760" cy="0"/>
            </a:xfrm>
            <a:prstGeom prst="straightConnector1">
              <a:avLst/>
            </a:prstGeom>
            <a:solidFill>
              <a:srgbClr val="4DB800"/>
            </a:solidFill>
            <a:ln w="254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1181" y="4481998"/>
              <a:ext cx="454640" cy="45464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7031" y="5112707"/>
              <a:ext cx="500103" cy="500103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2095" y="6228580"/>
              <a:ext cx="450577" cy="45057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097" y="6239653"/>
              <a:ext cx="428429" cy="428429"/>
            </a:xfrm>
            <a:prstGeom prst="rect">
              <a:avLst/>
            </a:prstGeom>
          </p:spPr>
        </p:pic>
        <p:grpSp>
          <p:nvGrpSpPr>
            <p:cNvPr id="45" name="Group 44"/>
            <p:cNvGrpSpPr/>
            <p:nvPr/>
          </p:nvGrpSpPr>
          <p:grpSpPr>
            <a:xfrm>
              <a:off x="6839787" y="5641658"/>
              <a:ext cx="723900" cy="422794"/>
              <a:chOff x="10010775" y="4261425"/>
              <a:chExt cx="723900" cy="422794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10010775" y="4261425"/>
                <a:ext cx="723900" cy="4155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en-US" sz="1100" dirty="0" smtClean="0">
                    <a:solidFill>
                      <a:schemeClr val="tx1"/>
                    </a:solidFill>
                    <a:latin typeface="Trebuchet"/>
                    <a:cs typeface="Trebuchet"/>
                  </a:rPr>
                  <a:t>Modifier</a:t>
                </a:r>
                <a:endParaRPr lang="en-US" sz="1050" dirty="0">
                  <a:solidFill>
                    <a:schemeClr val="tx1"/>
                  </a:solidFill>
                  <a:latin typeface="Trebuchet"/>
                  <a:cs typeface="Trebuchet"/>
                </a:endParaRPr>
              </a:p>
            </p:txBody>
          </p:sp>
          <p:pic>
            <p:nvPicPr>
              <p:cNvPr id="48" name="Picture 4"/>
              <p:cNvPicPr>
                <a:picLocks noChangeAspect="1" noChangeArrowheads="1"/>
              </p:cNvPicPr>
              <p:nvPr/>
            </p:nvPicPr>
            <p:blipFill rotWithShape="1"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1328"/>
              <a:stretch/>
            </p:blipFill>
            <p:spPr bwMode="auto">
              <a:xfrm>
                <a:off x="10160458" y="4462034"/>
                <a:ext cx="507542" cy="2221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6" name="Right Arrow 45"/>
            <p:cNvSpPr/>
            <p:nvPr/>
          </p:nvSpPr>
          <p:spPr>
            <a:xfrm>
              <a:off x="6272716" y="4081947"/>
              <a:ext cx="290202" cy="178732"/>
            </a:xfrm>
            <a:prstGeom prst="rightArrow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Trebuchet"/>
                <a:cs typeface="Trebuchet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233358" y="2705100"/>
            <a:ext cx="3069802" cy="2875523"/>
            <a:chOff x="1233358" y="2705100"/>
            <a:chExt cx="3069802" cy="2875523"/>
          </a:xfrm>
        </p:grpSpPr>
        <p:grpSp>
          <p:nvGrpSpPr>
            <p:cNvPr id="50" name="Group 49"/>
            <p:cNvGrpSpPr/>
            <p:nvPr/>
          </p:nvGrpSpPr>
          <p:grpSpPr>
            <a:xfrm>
              <a:off x="1287866" y="2705100"/>
              <a:ext cx="3015294" cy="2875523"/>
              <a:chOff x="1287866" y="2705100"/>
              <a:chExt cx="3015294" cy="2875523"/>
            </a:xfrm>
          </p:grpSpPr>
          <p:sp>
            <p:nvSpPr>
              <p:cNvPr id="52" name="Rounded Rectangle 51"/>
              <p:cNvSpPr/>
              <p:nvPr/>
            </p:nvSpPr>
            <p:spPr>
              <a:xfrm>
                <a:off x="1287866" y="2705100"/>
                <a:ext cx="3015294" cy="2846948"/>
              </a:xfrm>
              <a:prstGeom prst="round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700" b="1" dirty="0">
                  <a:solidFill>
                    <a:schemeClr val="tx1"/>
                  </a:solidFill>
                  <a:latin typeface="Trebuchet"/>
                  <a:cs typeface="Trebuchet"/>
                </a:endParaRP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1294608" y="3178097"/>
                <a:ext cx="2527115" cy="2402526"/>
                <a:chOff x="1294608" y="3178097"/>
                <a:chExt cx="2527115" cy="2402526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1294608" y="3178097"/>
                  <a:ext cx="2278261" cy="2402526"/>
                  <a:chOff x="4719445" y="2375307"/>
                  <a:chExt cx="2366955" cy="2418964"/>
                </a:xfrm>
              </p:grpSpPr>
              <p:sp>
                <p:nvSpPr>
                  <p:cNvPr id="58" name="Freeform 57"/>
                  <p:cNvSpPr/>
                  <p:nvPr/>
                </p:nvSpPr>
                <p:spPr>
                  <a:xfrm>
                    <a:off x="5732192" y="3498732"/>
                    <a:ext cx="1187901" cy="1187901"/>
                  </a:xfrm>
                  <a:custGeom>
                    <a:avLst/>
                    <a:gdLst>
                      <a:gd name="connsiteX0" fmla="*/ 843177 w 1187901"/>
                      <a:gd name="connsiteY0" fmla="*/ 189397 h 1187901"/>
                      <a:gd name="connsiteX1" fmla="*/ 935577 w 1187901"/>
                      <a:gd name="connsiteY1" fmla="*/ 111860 h 1187901"/>
                      <a:gd name="connsiteX2" fmla="*/ 1009394 w 1187901"/>
                      <a:gd name="connsiteY2" fmla="*/ 173800 h 1187901"/>
                      <a:gd name="connsiteX3" fmla="*/ 949080 w 1187901"/>
                      <a:gd name="connsiteY3" fmla="*/ 278260 h 1187901"/>
                      <a:gd name="connsiteX4" fmla="*/ 1044911 w 1187901"/>
                      <a:gd name="connsiteY4" fmla="*/ 444244 h 1187901"/>
                      <a:gd name="connsiteX5" fmla="*/ 1165533 w 1187901"/>
                      <a:gd name="connsiteY5" fmla="*/ 444241 h 1187901"/>
                      <a:gd name="connsiteX6" fmla="*/ 1182266 w 1187901"/>
                      <a:gd name="connsiteY6" fmla="*/ 539138 h 1187901"/>
                      <a:gd name="connsiteX7" fmla="*/ 1068917 w 1187901"/>
                      <a:gd name="connsiteY7" fmla="*/ 580391 h 1187901"/>
                      <a:gd name="connsiteX8" fmla="*/ 1035635 w 1187901"/>
                      <a:gd name="connsiteY8" fmla="*/ 769141 h 1187901"/>
                      <a:gd name="connsiteX9" fmla="*/ 1128039 w 1187901"/>
                      <a:gd name="connsiteY9" fmla="*/ 846673 h 1187901"/>
                      <a:gd name="connsiteX10" fmla="*/ 1079859 w 1187901"/>
                      <a:gd name="connsiteY10" fmla="*/ 930124 h 1187901"/>
                      <a:gd name="connsiteX11" fmla="*/ 966512 w 1187901"/>
                      <a:gd name="connsiteY11" fmla="*/ 888866 h 1187901"/>
                      <a:gd name="connsiteX12" fmla="*/ 819690 w 1187901"/>
                      <a:gd name="connsiteY12" fmla="*/ 1012064 h 1187901"/>
                      <a:gd name="connsiteX13" fmla="*/ 840640 w 1187901"/>
                      <a:gd name="connsiteY13" fmla="*/ 1130853 h 1187901"/>
                      <a:gd name="connsiteX14" fmla="*/ 750090 w 1187901"/>
                      <a:gd name="connsiteY14" fmla="*/ 1163810 h 1187901"/>
                      <a:gd name="connsiteX15" fmla="*/ 689782 w 1187901"/>
                      <a:gd name="connsiteY15" fmla="*/ 1059347 h 1187901"/>
                      <a:gd name="connsiteX16" fmla="*/ 498120 w 1187901"/>
                      <a:gd name="connsiteY16" fmla="*/ 1059347 h 1187901"/>
                      <a:gd name="connsiteX17" fmla="*/ 437811 w 1187901"/>
                      <a:gd name="connsiteY17" fmla="*/ 1163810 h 1187901"/>
                      <a:gd name="connsiteX18" fmla="*/ 347261 w 1187901"/>
                      <a:gd name="connsiteY18" fmla="*/ 1130853 h 1187901"/>
                      <a:gd name="connsiteX19" fmla="*/ 368210 w 1187901"/>
                      <a:gd name="connsiteY19" fmla="*/ 1012064 h 1187901"/>
                      <a:gd name="connsiteX20" fmla="*/ 221388 w 1187901"/>
                      <a:gd name="connsiteY20" fmla="*/ 888866 h 1187901"/>
                      <a:gd name="connsiteX21" fmla="*/ 108042 w 1187901"/>
                      <a:gd name="connsiteY21" fmla="*/ 930124 h 1187901"/>
                      <a:gd name="connsiteX22" fmla="*/ 59862 w 1187901"/>
                      <a:gd name="connsiteY22" fmla="*/ 846673 h 1187901"/>
                      <a:gd name="connsiteX23" fmla="*/ 152265 w 1187901"/>
                      <a:gd name="connsiteY23" fmla="*/ 769141 h 1187901"/>
                      <a:gd name="connsiteX24" fmla="*/ 118983 w 1187901"/>
                      <a:gd name="connsiteY24" fmla="*/ 580391 h 1187901"/>
                      <a:gd name="connsiteX25" fmla="*/ 5635 w 1187901"/>
                      <a:gd name="connsiteY25" fmla="*/ 539138 h 1187901"/>
                      <a:gd name="connsiteX26" fmla="*/ 22368 w 1187901"/>
                      <a:gd name="connsiteY26" fmla="*/ 444241 h 1187901"/>
                      <a:gd name="connsiteX27" fmla="*/ 142990 w 1187901"/>
                      <a:gd name="connsiteY27" fmla="*/ 444244 h 1187901"/>
                      <a:gd name="connsiteX28" fmla="*/ 238821 w 1187901"/>
                      <a:gd name="connsiteY28" fmla="*/ 278260 h 1187901"/>
                      <a:gd name="connsiteX29" fmla="*/ 178507 w 1187901"/>
                      <a:gd name="connsiteY29" fmla="*/ 173800 h 1187901"/>
                      <a:gd name="connsiteX30" fmla="*/ 252324 w 1187901"/>
                      <a:gd name="connsiteY30" fmla="*/ 111860 h 1187901"/>
                      <a:gd name="connsiteX31" fmla="*/ 344724 w 1187901"/>
                      <a:gd name="connsiteY31" fmla="*/ 189397 h 1187901"/>
                      <a:gd name="connsiteX32" fmla="*/ 524827 w 1187901"/>
                      <a:gd name="connsiteY32" fmla="*/ 123845 h 1187901"/>
                      <a:gd name="connsiteX33" fmla="*/ 545770 w 1187901"/>
                      <a:gd name="connsiteY33" fmla="*/ 5055 h 1187901"/>
                      <a:gd name="connsiteX34" fmla="*/ 642131 w 1187901"/>
                      <a:gd name="connsiteY34" fmla="*/ 5055 h 1187901"/>
                      <a:gd name="connsiteX35" fmla="*/ 663074 w 1187901"/>
                      <a:gd name="connsiteY35" fmla="*/ 123845 h 1187901"/>
                      <a:gd name="connsiteX36" fmla="*/ 843177 w 1187901"/>
                      <a:gd name="connsiteY36" fmla="*/ 189397 h 11879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187901" h="1187901">
                        <a:moveTo>
                          <a:pt x="843177" y="189397"/>
                        </a:moveTo>
                        <a:lnTo>
                          <a:pt x="935577" y="111860"/>
                        </a:lnTo>
                        <a:lnTo>
                          <a:pt x="1009394" y="173800"/>
                        </a:lnTo>
                        <a:lnTo>
                          <a:pt x="949080" y="278260"/>
                        </a:lnTo>
                        <a:cubicBezTo>
                          <a:pt x="991967" y="326504"/>
                          <a:pt x="1024573" y="382981"/>
                          <a:pt x="1044911" y="444244"/>
                        </a:cubicBezTo>
                        <a:lnTo>
                          <a:pt x="1165533" y="444241"/>
                        </a:lnTo>
                        <a:lnTo>
                          <a:pt x="1182266" y="539138"/>
                        </a:lnTo>
                        <a:lnTo>
                          <a:pt x="1068917" y="580391"/>
                        </a:lnTo>
                        <a:cubicBezTo>
                          <a:pt x="1070759" y="644915"/>
                          <a:pt x="1059435" y="709138"/>
                          <a:pt x="1035635" y="769141"/>
                        </a:cubicBezTo>
                        <a:lnTo>
                          <a:pt x="1128039" y="846673"/>
                        </a:lnTo>
                        <a:lnTo>
                          <a:pt x="1079859" y="930124"/>
                        </a:lnTo>
                        <a:lnTo>
                          <a:pt x="966512" y="888866"/>
                        </a:lnTo>
                        <a:cubicBezTo>
                          <a:pt x="926448" y="939479"/>
                          <a:pt x="876491" y="981397"/>
                          <a:pt x="819690" y="1012064"/>
                        </a:cubicBezTo>
                        <a:lnTo>
                          <a:pt x="840640" y="1130853"/>
                        </a:lnTo>
                        <a:lnTo>
                          <a:pt x="750090" y="1163810"/>
                        </a:lnTo>
                        <a:lnTo>
                          <a:pt x="689782" y="1059347"/>
                        </a:lnTo>
                        <a:cubicBezTo>
                          <a:pt x="626558" y="1072366"/>
                          <a:pt x="561344" y="1072366"/>
                          <a:pt x="498120" y="1059347"/>
                        </a:cubicBezTo>
                        <a:lnTo>
                          <a:pt x="437811" y="1163810"/>
                        </a:lnTo>
                        <a:lnTo>
                          <a:pt x="347261" y="1130853"/>
                        </a:lnTo>
                        <a:lnTo>
                          <a:pt x="368210" y="1012064"/>
                        </a:lnTo>
                        <a:cubicBezTo>
                          <a:pt x="311409" y="981397"/>
                          <a:pt x="261453" y="939479"/>
                          <a:pt x="221388" y="888866"/>
                        </a:cubicBezTo>
                        <a:lnTo>
                          <a:pt x="108042" y="930124"/>
                        </a:lnTo>
                        <a:lnTo>
                          <a:pt x="59862" y="846673"/>
                        </a:lnTo>
                        <a:lnTo>
                          <a:pt x="152265" y="769141"/>
                        </a:lnTo>
                        <a:cubicBezTo>
                          <a:pt x="128465" y="709138"/>
                          <a:pt x="117141" y="644915"/>
                          <a:pt x="118983" y="580391"/>
                        </a:cubicBezTo>
                        <a:lnTo>
                          <a:pt x="5635" y="539138"/>
                        </a:lnTo>
                        <a:lnTo>
                          <a:pt x="22368" y="444241"/>
                        </a:lnTo>
                        <a:lnTo>
                          <a:pt x="142990" y="444244"/>
                        </a:lnTo>
                        <a:cubicBezTo>
                          <a:pt x="163328" y="382981"/>
                          <a:pt x="195934" y="326504"/>
                          <a:pt x="238821" y="278260"/>
                        </a:cubicBezTo>
                        <a:lnTo>
                          <a:pt x="178507" y="173800"/>
                        </a:lnTo>
                        <a:lnTo>
                          <a:pt x="252324" y="111860"/>
                        </a:lnTo>
                        <a:lnTo>
                          <a:pt x="344724" y="189397"/>
                        </a:lnTo>
                        <a:cubicBezTo>
                          <a:pt x="399683" y="155540"/>
                          <a:pt x="460963" y="133235"/>
                          <a:pt x="524827" y="123845"/>
                        </a:cubicBezTo>
                        <a:lnTo>
                          <a:pt x="545770" y="5055"/>
                        </a:lnTo>
                        <a:lnTo>
                          <a:pt x="642131" y="5055"/>
                        </a:lnTo>
                        <a:lnTo>
                          <a:pt x="663074" y="123845"/>
                        </a:lnTo>
                        <a:cubicBezTo>
                          <a:pt x="726938" y="133235"/>
                          <a:pt x="788219" y="155540"/>
                          <a:pt x="843177" y="189397"/>
                        </a:cubicBezTo>
                        <a:close/>
                      </a:path>
                    </a:pathLst>
                  </a:custGeom>
                  <a:scene3d>
                    <a:camera prst="orthographicFront"/>
                    <a:lightRig rig="threePt" dir="t"/>
                  </a:scene3d>
                  <a:sp3d>
                    <a:bevelT w="63500" h="25400" prst="relaxedInset"/>
                  </a:sp3d>
                </p:spPr>
                <p:style>
                  <a:lnRef idx="0">
                    <a:schemeClr val="accent5"/>
                  </a:lnRef>
                  <a:fillRef idx="3">
                    <a:schemeClr val="accent5"/>
                  </a:fillRef>
                  <a:effectRef idx="3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247711" tIns="287150" rIns="247711" bIns="307925" numCol="1" spcCol="1270" anchor="ctr" anchorCtr="0">
                    <a:noAutofit/>
                  </a:bodyPr>
                  <a:lstStyle/>
                  <a:p>
                    <a:pPr lvl="0"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800" b="1" kern="1200" dirty="0" smtClean="0">
                      <a:solidFill>
                        <a:srgbClr val="FFFF00"/>
                      </a:solidFill>
                    </a:endParaRPr>
                  </a:p>
                  <a:p>
                    <a:pPr lvl="0"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800" kern="1200" dirty="0" smtClean="0">
                        <a:solidFill>
                          <a:srgbClr val="FF0000"/>
                        </a:solidFill>
                      </a:rPr>
                      <a:t>1.Flow ModifierXML into Template</a:t>
                    </a:r>
                  </a:p>
                  <a:p>
                    <a:pPr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800" dirty="0" smtClean="0">
                        <a:solidFill>
                          <a:srgbClr val="FF0000"/>
                        </a:solidFill>
                      </a:rPr>
                      <a:t>2.Smart Layout and Paginate 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  <a:p>
                    <a:pPr lvl="0"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n-US" sz="800" b="1" kern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59" name="Freeform 58"/>
                  <p:cNvSpPr/>
                  <p:nvPr/>
                </p:nvSpPr>
                <p:spPr>
                  <a:xfrm>
                    <a:off x="4816292" y="3029061"/>
                    <a:ext cx="1147685" cy="1127417"/>
                  </a:xfrm>
                  <a:custGeom>
                    <a:avLst/>
                    <a:gdLst>
                      <a:gd name="connsiteX0" fmla="*/ 860908 w 1147685"/>
                      <a:gd name="connsiteY0" fmla="*/ 285546 h 1127417"/>
                      <a:gd name="connsiteX1" fmla="*/ 1026676 w 1147685"/>
                      <a:gd name="connsiteY1" fmla="*/ 233582 h 1127417"/>
                      <a:gd name="connsiteX2" fmla="*/ 1089715 w 1147685"/>
                      <a:gd name="connsiteY2" fmla="*/ 340034 h 1127417"/>
                      <a:gd name="connsiteX3" fmla="*/ 964458 w 1147685"/>
                      <a:gd name="connsiteY3" fmla="*/ 460408 h 1127417"/>
                      <a:gd name="connsiteX4" fmla="*/ 964458 w 1147685"/>
                      <a:gd name="connsiteY4" fmla="*/ 667008 h 1127417"/>
                      <a:gd name="connsiteX5" fmla="*/ 1089715 w 1147685"/>
                      <a:gd name="connsiteY5" fmla="*/ 787383 h 1127417"/>
                      <a:gd name="connsiteX6" fmla="*/ 1026676 w 1147685"/>
                      <a:gd name="connsiteY6" fmla="*/ 893835 h 1127417"/>
                      <a:gd name="connsiteX7" fmla="*/ 860908 w 1147685"/>
                      <a:gd name="connsiteY7" fmla="*/ 841871 h 1127417"/>
                      <a:gd name="connsiteX8" fmla="*/ 677392 w 1147685"/>
                      <a:gd name="connsiteY8" fmla="*/ 945171 h 1127417"/>
                      <a:gd name="connsiteX9" fmla="*/ 637639 w 1147685"/>
                      <a:gd name="connsiteY9" fmla="*/ 1114284 h 1127417"/>
                      <a:gd name="connsiteX10" fmla="*/ 510046 w 1147685"/>
                      <a:gd name="connsiteY10" fmla="*/ 1114284 h 1127417"/>
                      <a:gd name="connsiteX11" fmla="*/ 470293 w 1147685"/>
                      <a:gd name="connsiteY11" fmla="*/ 945171 h 1127417"/>
                      <a:gd name="connsiteX12" fmla="*/ 286777 w 1147685"/>
                      <a:gd name="connsiteY12" fmla="*/ 841871 h 1127417"/>
                      <a:gd name="connsiteX13" fmla="*/ 121009 w 1147685"/>
                      <a:gd name="connsiteY13" fmla="*/ 893835 h 1127417"/>
                      <a:gd name="connsiteX14" fmla="*/ 57970 w 1147685"/>
                      <a:gd name="connsiteY14" fmla="*/ 787383 h 1127417"/>
                      <a:gd name="connsiteX15" fmla="*/ 183227 w 1147685"/>
                      <a:gd name="connsiteY15" fmla="*/ 667009 h 1127417"/>
                      <a:gd name="connsiteX16" fmla="*/ 183227 w 1147685"/>
                      <a:gd name="connsiteY16" fmla="*/ 460409 h 1127417"/>
                      <a:gd name="connsiteX17" fmla="*/ 57970 w 1147685"/>
                      <a:gd name="connsiteY17" fmla="*/ 340034 h 1127417"/>
                      <a:gd name="connsiteX18" fmla="*/ 121009 w 1147685"/>
                      <a:gd name="connsiteY18" fmla="*/ 233582 h 1127417"/>
                      <a:gd name="connsiteX19" fmla="*/ 286777 w 1147685"/>
                      <a:gd name="connsiteY19" fmla="*/ 285546 h 1127417"/>
                      <a:gd name="connsiteX20" fmla="*/ 470293 w 1147685"/>
                      <a:gd name="connsiteY20" fmla="*/ 182246 h 1127417"/>
                      <a:gd name="connsiteX21" fmla="*/ 510046 w 1147685"/>
                      <a:gd name="connsiteY21" fmla="*/ 13133 h 1127417"/>
                      <a:gd name="connsiteX22" fmla="*/ 637639 w 1147685"/>
                      <a:gd name="connsiteY22" fmla="*/ 13133 h 1127417"/>
                      <a:gd name="connsiteX23" fmla="*/ 677392 w 1147685"/>
                      <a:gd name="connsiteY23" fmla="*/ 182246 h 1127417"/>
                      <a:gd name="connsiteX24" fmla="*/ 860908 w 1147685"/>
                      <a:gd name="connsiteY24" fmla="*/ 285546 h 1127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47685" h="1127417">
                        <a:moveTo>
                          <a:pt x="860908" y="285546"/>
                        </a:moveTo>
                        <a:lnTo>
                          <a:pt x="1026676" y="233582"/>
                        </a:lnTo>
                        <a:lnTo>
                          <a:pt x="1089715" y="340034"/>
                        </a:lnTo>
                        <a:lnTo>
                          <a:pt x="964458" y="460408"/>
                        </a:lnTo>
                        <a:cubicBezTo>
                          <a:pt x="983278" y="528053"/>
                          <a:pt x="983278" y="599364"/>
                          <a:pt x="964458" y="667008"/>
                        </a:cubicBezTo>
                        <a:lnTo>
                          <a:pt x="1089715" y="787383"/>
                        </a:lnTo>
                        <a:lnTo>
                          <a:pt x="1026676" y="893835"/>
                        </a:lnTo>
                        <a:lnTo>
                          <a:pt x="860908" y="841871"/>
                        </a:lnTo>
                        <a:cubicBezTo>
                          <a:pt x="810231" y="891583"/>
                          <a:pt x="746888" y="927239"/>
                          <a:pt x="677392" y="945171"/>
                        </a:cubicBezTo>
                        <a:lnTo>
                          <a:pt x="637639" y="1114284"/>
                        </a:lnTo>
                        <a:lnTo>
                          <a:pt x="510046" y="1114284"/>
                        </a:lnTo>
                        <a:lnTo>
                          <a:pt x="470293" y="945171"/>
                        </a:lnTo>
                        <a:cubicBezTo>
                          <a:pt x="400797" y="927239"/>
                          <a:pt x="337453" y="891583"/>
                          <a:pt x="286777" y="841871"/>
                        </a:cubicBezTo>
                        <a:lnTo>
                          <a:pt x="121009" y="893835"/>
                        </a:lnTo>
                        <a:lnTo>
                          <a:pt x="57970" y="787383"/>
                        </a:lnTo>
                        <a:lnTo>
                          <a:pt x="183227" y="667009"/>
                        </a:lnTo>
                        <a:cubicBezTo>
                          <a:pt x="164407" y="599364"/>
                          <a:pt x="164407" y="528053"/>
                          <a:pt x="183227" y="460409"/>
                        </a:cubicBezTo>
                        <a:lnTo>
                          <a:pt x="57970" y="340034"/>
                        </a:lnTo>
                        <a:lnTo>
                          <a:pt x="121009" y="233582"/>
                        </a:lnTo>
                        <a:lnTo>
                          <a:pt x="286777" y="285546"/>
                        </a:lnTo>
                        <a:cubicBezTo>
                          <a:pt x="337454" y="235834"/>
                          <a:pt x="400797" y="200178"/>
                          <a:pt x="470293" y="182246"/>
                        </a:cubicBezTo>
                        <a:lnTo>
                          <a:pt x="510046" y="13133"/>
                        </a:lnTo>
                        <a:lnTo>
                          <a:pt x="637639" y="13133"/>
                        </a:lnTo>
                        <a:lnTo>
                          <a:pt x="677392" y="182246"/>
                        </a:lnTo>
                        <a:cubicBezTo>
                          <a:pt x="746888" y="200178"/>
                          <a:pt x="810232" y="235834"/>
                          <a:pt x="860908" y="285546"/>
                        </a:cubicBezTo>
                        <a:close/>
                      </a:path>
                    </a:pathLst>
                  </a:custGeom>
                  <a:scene3d>
                    <a:camera prst="orthographicFront"/>
                    <a:lightRig rig="threePt" dir="t"/>
                  </a:scene3d>
                  <a:sp3d>
                    <a:bevelT w="63500" h="25400" prst="relaxedInset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295667" tIns="294436" rIns="295667" bIns="294436" numCol="1" spcCol="1270" anchor="ctr" anchorCtr="0">
                    <a:noAutofit/>
                  </a:bodyPr>
                  <a:lstStyle/>
                  <a:p>
                    <a:pPr lvl="0"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800" kern="1200" dirty="0" smtClean="0">
                        <a:solidFill>
                          <a:srgbClr val="FF0000"/>
                        </a:solidFill>
                      </a:rPr>
                      <a:t>Import Text and Image reference </a:t>
                    </a:r>
                    <a:endParaRPr lang="en-US" sz="800" kern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0" name="Freeform 59"/>
                  <p:cNvSpPr/>
                  <p:nvPr/>
                </p:nvSpPr>
                <p:spPr>
                  <a:xfrm>
                    <a:off x="5394561" y="2409790"/>
                    <a:ext cx="1134664" cy="1096584"/>
                  </a:xfrm>
                  <a:custGeom>
                    <a:avLst/>
                    <a:gdLst>
                      <a:gd name="connsiteX0" fmla="*/ 633371 w 846473"/>
                      <a:gd name="connsiteY0" fmla="*/ 214390 h 846473"/>
                      <a:gd name="connsiteX1" fmla="*/ 758254 w 846473"/>
                      <a:gd name="connsiteY1" fmla="*/ 176753 h 846473"/>
                      <a:gd name="connsiteX2" fmla="*/ 804207 w 846473"/>
                      <a:gd name="connsiteY2" fmla="*/ 256345 h 846473"/>
                      <a:gd name="connsiteX3" fmla="*/ 709170 w 846473"/>
                      <a:gd name="connsiteY3" fmla="*/ 345678 h 846473"/>
                      <a:gd name="connsiteX4" fmla="*/ 709170 w 846473"/>
                      <a:gd name="connsiteY4" fmla="*/ 500795 h 846473"/>
                      <a:gd name="connsiteX5" fmla="*/ 804207 w 846473"/>
                      <a:gd name="connsiteY5" fmla="*/ 590128 h 846473"/>
                      <a:gd name="connsiteX6" fmla="*/ 758254 w 846473"/>
                      <a:gd name="connsiteY6" fmla="*/ 669720 h 846473"/>
                      <a:gd name="connsiteX7" fmla="*/ 633371 w 846473"/>
                      <a:gd name="connsiteY7" fmla="*/ 632083 h 846473"/>
                      <a:gd name="connsiteX8" fmla="*/ 499035 w 846473"/>
                      <a:gd name="connsiteY8" fmla="*/ 709642 h 846473"/>
                      <a:gd name="connsiteX9" fmla="*/ 469189 w 846473"/>
                      <a:gd name="connsiteY9" fmla="*/ 836612 h 846473"/>
                      <a:gd name="connsiteX10" fmla="*/ 377284 w 846473"/>
                      <a:gd name="connsiteY10" fmla="*/ 836612 h 846473"/>
                      <a:gd name="connsiteX11" fmla="*/ 347437 w 846473"/>
                      <a:gd name="connsiteY11" fmla="*/ 709641 h 846473"/>
                      <a:gd name="connsiteX12" fmla="*/ 213101 w 846473"/>
                      <a:gd name="connsiteY12" fmla="*/ 632082 h 846473"/>
                      <a:gd name="connsiteX13" fmla="*/ 88219 w 846473"/>
                      <a:gd name="connsiteY13" fmla="*/ 669720 h 846473"/>
                      <a:gd name="connsiteX14" fmla="*/ 42266 w 846473"/>
                      <a:gd name="connsiteY14" fmla="*/ 590128 h 846473"/>
                      <a:gd name="connsiteX15" fmla="*/ 137303 w 846473"/>
                      <a:gd name="connsiteY15" fmla="*/ 500795 h 846473"/>
                      <a:gd name="connsiteX16" fmla="*/ 137303 w 846473"/>
                      <a:gd name="connsiteY16" fmla="*/ 345678 h 846473"/>
                      <a:gd name="connsiteX17" fmla="*/ 42266 w 846473"/>
                      <a:gd name="connsiteY17" fmla="*/ 256345 h 846473"/>
                      <a:gd name="connsiteX18" fmla="*/ 88219 w 846473"/>
                      <a:gd name="connsiteY18" fmla="*/ 176753 h 846473"/>
                      <a:gd name="connsiteX19" fmla="*/ 213102 w 846473"/>
                      <a:gd name="connsiteY19" fmla="*/ 214390 h 846473"/>
                      <a:gd name="connsiteX20" fmla="*/ 347438 w 846473"/>
                      <a:gd name="connsiteY20" fmla="*/ 136831 h 846473"/>
                      <a:gd name="connsiteX21" fmla="*/ 377284 w 846473"/>
                      <a:gd name="connsiteY21" fmla="*/ 9861 h 846473"/>
                      <a:gd name="connsiteX22" fmla="*/ 469189 w 846473"/>
                      <a:gd name="connsiteY22" fmla="*/ 9861 h 846473"/>
                      <a:gd name="connsiteX23" fmla="*/ 499036 w 846473"/>
                      <a:gd name="connsiteY23" fmla="*/ 136832 h 846473"/>
                      <a:gd name="connsiteX24" fmla="*/ 633372 w 846473"/>
                      <a:gd name="connsiteY24" fmla="*/ 214391 h 846473"/>
                      <a:gd name="connsiteX25" fmla="*/ 633371 w 846473"/>
                      <a:gd name="connsiteY25" fmla="*/ 214390 h 8464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846473" h="846473">
                        <a:moveTo>
                          <a:pt x="544830" y="214118"/>
                        </a:moveTo>
                        <a:lnTo>
                          <a:pt x="635368" y="158044"/>
                        </a:lnTo>
                        <a:lnTo>
                          <a:pt x="688430" y="211105"/>
                        </a:lnTo>
                        <a:lnTo>
                          <a:pt x="632355" y="301643"/>
                        </a:lnTo>
                        <a:cubicBezTo>
                          <a:pt x="653952" y="338787"/>
                          <a:pt x="665267" y="381014"/>
                          <a:pt x="665135" y="423980"/>
                        </a:cubicBezTo>
                        <a:lnTo>
                          <a:pt x="758966" y="474351"/>
                        </a:lnTo>
                        <a:lnTo>
                          <a:pt x="739544" y="546834"/>
                        </a:lnTo>
                        <a:lnTo>
                          <a:pt x="633099" y="543542"/>
                        </a:lnTo>
                        <a:cubicBezTo>
                          <a:pt x="611730" y="580818"/>
                          <a:pt x="580817" y="611730"/>
                          <a:pt x="543541" y="633099"/>
                        </a:cubicBezTo>
                        <a:lnTo>
                          <a:pt x="546834" y="739544"/>
                        </a:lnTo>
                        <a:lnTo>
                          <a:pt x="474351" y="758966"/>
                        </a:lnTo>
                        <a:lnTo>
                          <a:pt x="423980" y="665135"/>
                        </a:lnTo>
                        <a:cubicBezTo>
                          <a:pt x="381013" y="665266"/>
                          <a:pt x="338787" y="653952"/>
                          <a:pt x="301642" y="632354"/>
                        </a:cubicBezTo>
                        <a:lnTo>
                          <a:pt x="211105" y="688429"/>
                        </a:lnTo>
                        <a:lnTo>
                          <a:pt x="158043" y="635368"/>
                        </a:lnTo>
                        <a:lnTo>
                          <a:pt x="214118" y="544830"/>
                        </a:lnTo>
                        <a:cubicBezTo>
                          <a:pt x="192521" y="507686"/>
                          <a:pt x="181206" y="465459"/>
                          <a:pt x="181338" y="422493"/>
                        </a:cubicBezTo>
                        <a:lnTo>
                          <a:pt x="87507" y="372122"/>
                        </a:lnTo>
                        <a:lnTo>
                          <a:pt x="106929" y="299639"/>
                        </a:lnTo>
                        <a:lnTo>
                          <a:pt x="213374" y="302931"/>
                        </a:lnTo>
                        <a:cubicBezTo>
                          <a:pt x="234743" y="265655"/>
                          <a:pt x="265656" y="234743"/>
                          <a:pt x="302932" y="213374"/>
                        </a:cubicBezTo>
                        <a:lnTo>
                          <a:pt x="299639" y="106929"/>
                        </a:lnTo>
                        <a:lnTo>
                          <a:pt x="372122" y="87507"/>
                        </a:lnTo>
                        <a:lnTo>
                          <a:pt x="422493" y="181338"/>
                        </a:lnTo>
                        <a:cubicBezTo>
                          <a:pt x="465460" y="181207"/>
                          <a:pt x="507686" y="192521"/>
                          <a:pt x="544831" y="214119"/>
                        </a:cubicBezTo>
                        <a:lnTo>
                          <a:pt x="544830" y="214118"/>
                        </a:lnTo>
                        <a:close/>
                      </a:path>
                    </a:pathLst>
                  </a:custGeom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289667" tIns="289667" rIns="289668" bIns="289668" numCol="1" spcCol="1270" anchor="ctr" anchorCtr="0">
                    <a:noAutofit/>
                  </a:bodyPr>
                  <a:lstStyle/>
                  <a:p>
                    <a:pPr lvl="0" algn="ctr" defTabSz="31115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800" kern="1200" dirty="0" smtClean="0">
                        <a:solidFill>
                          <a:srgbClr val="FF0000"/>
                        </a:solidFill>
                      </a:rPr>
                      <a:t>Generate Output</a:t>
                    </a:r>
                    <a:endParaRPr lang="en-US" sz="800" kern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61" name="Circular Arrow 60"/>
                  <p:cNvSpPr/>
                  <p:nvPr/>
                </p:nvSpPr>
                <p:spPr>
                  <a:xfrm>
                    <a:off x="5565887" y="3273758"/>
                    <a:ext cx="1520513" cy="1520513"/>
                  </a:xfrm>
                  <a:prstGeom prst="circularArrow">
                    <a:avLst>
                      <a:gd name="adj1" fmla="val 4688"/>
                      <a:gd name="adj2" fmla="val 299029"/>
                      <a:gd name="adj3" fmla="val 2433108"/>
                      <a:gd name="adj4" fmla="val 16053471"/>
                      <a:gd name="adj5" fmla="val 5469"/>
                    </a:avLst>
                  </a:prstGeom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62" name="Shape 61"/>
                  <p:cNvSpPr/>
                  <p:nvPr/>
                </p:nvSpPr>
                <p:spPr>
                  <a:xfrm>
                    <a:off x="4719445" y="2940282"/>
                    <a:ext cx="1104747" cy="1104747"/>
                  </a:xfrm>
                  <a:prstGeom prst="leftCircularArrow">
                    <a:avLst>
                      <a:gd name="adj1" fmla="val 6452"/>
                      <a:gd name="adj2" fmla="val 429999"/>
                      <a:gd name="adj3" fmla="val 10489124"/>
                      <a:gd name="adj4" fmla="val 14837806"/>
                      <a:gd name="adj5" fmla="val 7527"/>
                    </a:avLst>
                  </a:prstGeom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63" name="Circular Arrow 62"/>
                  <p:cNvSpPr/>
                  <p:nvPr/>
                </p:nvSpPr>
                <p:spPr>
                  <a:xfrm rot="3091779">
                    <a:off x="5351035" y="2375307"/>
                    <a:ext cx="1191140" cy="1191140"/>
                  </a:xfrm>
                  <a:prstGeom prst="circularArrow">
                    <a:avLst>
                      <a:gd name="adj1" fmla="val 5984"/>
                      <a:gd name="adj2" fmla="val 394124"/>
                      <a:gd name="adj3" fmla="val 13313824"/>
                      <a:gd name="adj4" fmla="val 10508221"/>
                      <a:gd name="adj5" fmla="val 6981"/>
                    </a:avLst>
                  </a:prstGeom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</p:spPr>
                <p:style>
                  <a:ln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2896689" y="3426761"/>
                  <a:ext cx="925034" cy="682896"/>
                  <a:chOff x="369805" y="2722404"/>
                  <a:chExt cx="1264770" cy="1064694"/>
                </a:xfrm>
              </p:grpSpPr>
              <p:sp>
                <p:nvSpPr>
                  <p:cNvPr id="56" name="TextBox 55"/>
                  <p:cNvSpPr txBox="1"/>
                  <p:nvPr/>
                </p:nvSpPr>
                <p:spPr bwMode="auto">
                  <a:xfrm>
                    <a:off x="369805" y="3451202"/>
                    <a:ext cx="1264770" cy="33589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700" b="1" baseline="0" dirty="0" smtClean="0">
                        <a:latin typeface="Trebuchet MS" pitchFamily="-109" charset="0"/>
                        <a:ea typeface="Trebuchet MS" pitchFamily="-109" charset="0"/>
                        <a:cs typeface="Trebuchet MS" pitchFamily="-109" charset="0"/>
                      </a:rPr>
                      <a:t>Open QuarkXPress </a:t>
                    </a:r>
                  </a:p>
                  <a:p>
                    <a:pPr algn="ctr"/>
                    <a:r>
                      <a:rPr lang="en-US" sz="700" b="1" baseline="0" dirty="0" smtClean="0">
                        <a:latin typeface="Trebuchet MS" pitchFamily="-109" charset="0"/>
                        <a:ea typeface="Trebuchet MS" pitchFamily="-109" charset="0"/>
                        <a:cs typeface="Trebuchet MS" pitchFamily="-109" charset="0"/>
                      </a:rPr>
                      <a:t>Template</a:t>
                    </a:r>
                    <a:endParaRPr lang="en-US" sz="700" b="1" baseline="0" dirty="0">
                      <a:latin typeface="Trebuchet MS" pitchFamily="-109" charset="0"/>
                      <a:ea typeface="Trebuchet MS" pitchFamily="-109" charset="0"/>
                      <a:cs typeface="Trebuchet MS" pitchFamily="-109" charset="0"/>
                    </a:endParaRPr>
                  </a:p>
                </p:txBody>
              </p:sp>
              <p:pic>
                <p:nvPicPr>
                  <p:cNvPr id="57" name="Picture 56"/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5409" y="2722404"/>
                    <a:ext cx="582075" cy="676829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1" name="TextBox 50"/>
            <p:cNvSpPr txBox="1"/>
            <p:nvPr/>
          </p:nvSpPr>
          <p:spPr>
            <a:xfrm>
              <a:off x="1233358" y="2819887"/>
              <a:ext cx="29555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bg2">
                      <a:lumMod val="10000"/>
                      <a:alpha val="75000"/>
                    </a:schemeClr>
                  </a:solidFill>
                  <a:latin typeface="Trebuchet"/>
                  <a:cs typeface="Trebuchet"/>
                </a:rPr>
                <a:t> Layout Engine, </a:t>
              </a:r>
              <a:r>
                <a:rPr lang="en-US" sz="1100" b="1" i="1" dirty="0" smtClean="0">
                  <a:solidFill>
                    <a:schemeClr val="bg2">
                      <a:lumMod val="10000"/>
                      <a:alpha val="75000"/>
                    </a:schemeClr>
                  </a:solidFill>
                  <a:latin typeface="Trebuchet"/>
                  <a:cs typeface="Trebuchet"/>
                </a:rPr>
                <a:t>Modifier </a:t>
              </a:r>
              <a:r>
                <a:rPr lang="en-US" sz="1100" b="1" i="1" dirty="0">
                  <a:solidFill>
                    <a:schemeClr val="bg2">
                      <a:lumMod val="10000"/>
                      <a:alpha val="75000"/>
                    </a:schemeClr>
                  </a:solidFill>
                  <a:latin typeface="Trebuchet"/>
                  <a:cs typeface="Trebuchet"/>
                </a:rPr>
                <a:t>and Other Core Components</a:t>
              </a:r>
              <a:endParaRPr lang="en-US" sz="1100" i="1" dirty="0" smtClean="0">
                <a:solidFill>
                  <a:schemeClr val="bg2">
                    <a:lumMod val="10000"/>
                    <a:alpha val="75000"/>
                  </a:schemeClr>
                </a:solidFill>
                <a:latin typeface="Trebuchet"/>
                <a:cs typeface="Trebuchet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303159" y="2562224"/>
            <a:ext cx="1734240" cy="3044843"/>
            <a:chOff x="4303159" y="2537661"/>
            <a:chExt cx="1734240" cy="3503301"/>
          </a:xfrm>
        </p:grpSpPr>
        <p:sp>
          <p:nvSpPr>
            <p:cNvPr id="65" name="Rounded Rectangle 64"/>
            <p:cNvSpPr/>
            <p:nvPr/>
          </p:nvSpPr>
          <p:spPr>
            <a:xfrm>
              <a:off x="4692166" y="2537661"/>
              <a:ext cx="1345233" cy="350330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 smtClean="0">
                <a:solidFill>
                  <a:schemeClr val="tx1"/>
                </a:solidFill>
                <a:latin typeface="Trebuchet"/>
                <a:cs typeface="Trebuchet"/>
              </a:endParaRPr>
            </a:p>
            <a:p>
              <a:pPr algn="ctr"/>
              <a:endParaRPr lang="en-US" sz="1400" dirty="0">
                <a:solidFill>
                  <a:schemeClr val="tx1"/>
                </a:solidFill>
                <a:latin typeface="Trebuchet"/>
                <a:cs typeface="Trebuchet"/>
              </a:endParaRPr>
            </a:p>
            <a:p>
              <a:pPr algn="ctr"/>
              <a:endParaRPr lang="en-US" sz="1100" b="1" dirty="0" smtClean="0">
                <a:solidFill>
                  <a:schemeClr val="tx1"/>
                </a:solidFill>
                <a:latin typeface="Trebuchet"/>
                <a:cs typeface="Trebuchet"/>
              </a:endParaRPr>
            </a:p>
            <a:p>
              <a:pPr algn="ctr"/>
              <a:endParaRPr lang="en-US" sz="1100" b="1" dirty="0">
                <a:solidFill>
                  <a:schemeClr val="tx1"/>
                </a:solidFill>
                <a:latin typeface="Trebuchet"/>
                <a:cs typeface="Trebuchet"/>
              </a:endParaRPr>
            </a:p>
            <a:p>
              <a:pPr algn="ctr"/>
              <a:endParaRPr lang="en-US" sz="1100" b="1" dirty="0" smtClean="0">
                <a:solidFill>
                  <a:schemeClr val="tx1"/>
                </a:solidFill>
                <a:latin typeface="Trebuchet"/>
                <a:cs typeface="Trebuchet"/>
              </a:endParaRPr>
            </a:p>
            <a:p>
              <a:pPr algn="ctr"/>
              <a:r>
                <a:rPr lang="en-US" sz="900" b="1" dirty="0" smtClean="0">
                  <a:solidFill>
                    <a:srgbClr val="0070C0"/>
                  </a:solidFill>
                  <a:latin typeface="Trebuchet"/>
                  <a:cs typeface="Trebuchet"/>
                </a:rPr>
                <a:t>Paginate</a:t>
              </a:r>
              <a:endParaRPr lang="en-US" sz="1100" b="1" dirty="0" smtClean="0">
                <a:solidFill>
                  <a:srgbClr val="0070C0"/>
                </a:solidFill>
                <a:latin typeface="Trebuchet"/>
                <a:cs typeface="Trebuchet"/>
              </a:endParaRPr>
            </a:p>
          </p:txBody>
        </p:sp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4416" y="2578508"/>
              <a:ext cx="1038834" cy="3202140"/>
            </a:xfrm>
            <a:prstGeom prst="rect">
              <a:avLst/>
            </a:prstGeom>
          </p:spPr>
        </p:pic>
        <p:sp>
          <p:nvSpPr>
            <p:cNvPr id="67" name="Right Arrow 66"/>
            <p:cNvSpPr/>
            <p:nvPr/>
          </p:nvSpPr>
          <p:spPr>
            <a:xfrm>
              <a:off x="4303159" y="4291013"/>
              <a:ext cx="395993" cy="125953"/>
            </a:xfrm>
            <a:prstGeom prst="rightArrow">
              <a:avLst/>
            </a:prstGeom>
            <a:ln/>
          </p:spPr>
          <p:style>
            <a:lnRef idx="0">
              <a:schemeClr val="dk1"/>
            </a:lnRef>
            <a:fillRef idx="1001">
              <a:schemeClr val="lt2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Trebuchet"/>
                <a:cs typeface="Trebuche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525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pPr algn="l"/>
            <a:r>
              <a:rPr lang="en-US" dirty="0" smtClean="0"/>
              <a:t>DITA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-75303" y="4439771"/>
            <a:ext cx="2159000" cy="1651000"/>
          </a:xfrm>
        </p:spPr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2" b="27451"/>
          <a:stretch/>
        </p:blipFill>
        <p:spPr>
          <a:xfrm>
            <a:off x="2000250" y="1021976"/>
            <a:ext cx="5143500" cy="3953436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1705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72426" y="50248"/>
            <a:ext cx="8595360" cy="1143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Quark Plug-in for DITA-OT</a:t>
            </a:r>
            <a:endParaRPr lang="en-US" dirty="0"/>
          </a:p>
        </p:txBody>
      </p:sp>
      <p:sp>
        <p:nvSpPr>
          <p:cNvPr id="175" name="Flowchart: Predefined Process 174"/>
          <p:cNvSpPr/>
          <p:nvPr/>
        </p:nvSpPr>
        <p:spPr>
          <a:xfrm>
            <a:off x="3886219" y="840921"/>
            <a:ext cx="1224136" cy="360040"/>
          </a:xfrm>
          <a:prstGeom prst="flowChartPredefined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Init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76" name="Straight Arrow Connector 175"/>
          <p:cNvCxnSpPr/>
          <p:nvPr/>
        </p:nvCxnSpPr>
        <p:spPr>
          <a:xfrm>
            <a:off x="4462283" y="1200961"/>
            <a:ext cx="0" cy="216024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7" name="Flowchart: Predefined Process 176"/>
          <p:cNvSpPr/>
          <p:nvPr/>
        </p:nvSpPr>
        <p:spPr>
          <a:xfrm>
            <a:off x="3652193" y="1417638"/>
            <a:ext cx="1620180" cy="360040"/>
          </a:xfrm>
          <a:prstGeom prst="flowChartPredefined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Pre-Process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78" name="Flowchart: Decision 177"/>
          <p:cNvSpPr/>
          <p:nvPr/>
        </p:nvSpPr>
        <p:spPr>
          <a:xfrm>
            <a:off x="3255133" y="2074920"/>
            <a:ext cx="2414300" cy="792088"/>
          </a:xfrm>
          <a:prstGeom prst="flowChartDecision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Transtype</a:t>
            </a:r>
            <a:r>
              <a:rPr lang="en-US" sz="1400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>
            <a:off x="4462283" y="624897"/>
            <a:ext cx="0" cy="216024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4462283" y="1849033"/>
            <a:ext cx="0" cy="216024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endCxn id="184" idx="0"/>
          </p:cNvCxnSpPr>
          <p:nvPr/>
        </p:nvCxnSpPr>
        <p:spPr>
          <a:xfrm>
            <a:off x="4485293" y="3465910"/>
            <a:ext cx="0" cy="213447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>
            <a:off x="4439939" y="4055095"/>
            <a:ext cx="0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>
            <a:off x="2291371" y="3624723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" name="Flowchart: Process 183"/>
          <p:cNvSpPr/>
          <p:nvPr/>
        </p:nvSpPr>
        <p:spPr>
          <a:xfrm>
            <a:off x="3873225" y="3679357"/>
            <a:ext cx="1224136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Topic Merge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85" name="Straight Arrow Connector 184"/>
          <p:cNvCxnSpPr>
            <a:stCxn id="186" idx="2"/>
            <a:endCxn id="188" idx="0"/>
          </p:cNvCxnSpPr>
          <p:nvPr/>
        </p:nvCxnSpPr>
        <p:spPr>
          <a:xfrm>
            <a:off x="4480358" y="4721168"/>
            <a:ext cx="10525" cy="188205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6" name="Flowchart: Process 185"/>
          <p:cNvSpPr/>
          <p:nvPr/>
        </p:nvSpPr>
        <p:spPr>
          <a:xfrm>
            <a:off x="3868290" y="4325124"/>
            <a:ext cx="1224136" cy="396044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XSL-FO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87" name="Straight Arrow Connector 186"/>
          <p:cNvCxnSpPr>
            <a:stCxn id="188" idx="2"/>
          </p:cNvCxnSpPr>
          <p:nvPr/>
        </p:nvCxnSpPr>
        <p:spPr>
          <a:xfrm>
            <a:off x="4490883" y="5305417"/>
            <a:ext cx="19362" cy="122691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8" name="Flowchart: Process 187"/>
          <p:cNvSpPr/>
          <p:nvPr/>
        </p:nvSpPr>
        <p:spPr>
          <a:xfrm>
            <a:off x="3878815" y="4909373"/>
            <a:ext cx="1224136" cy="396044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Publish PDF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89" name="Flowchart: Decision 188"/>
          <p:cNvSpPr/>
          <p:nvPr/>
        </p:nvSpPr>
        <p:spPr>
          <a:xfrm>
            <a:off x="6399095" y="3001161"/>
            <a:ext cx="1519572" cy="792088"/>
          </a:xfrm>
          <a:prstGeom prst="flowChartDecision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HTML ?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190" name="Flowchart: Process 189"/>
          <p:cNvSpPr/>
          <p:nvPr/>
        </p:nvSpPr>
        <p:spPr>
          <a:xfrm>
            <a:off x="8259617" y="4168986"/>
            <a:ext cx="720080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Java Help</a:t>
            </a:r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191" name="Flowchart: Decision 190"/>
          <p:cNvSpPr/>
          <p:nvPr/>
        </p:nvSpPr>
        <p:spPr>
          <a:xfrm>
            <a:off x="1496017" y="3859377"/>
            <a:ext cx="1590709" cy="843790"/>
          </a:xfrm>
          <a:prstGeom prst="flowChartDecision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Render  format</a:t>
            </a:r>
            <a:r>
              <a:rPr lang="en-US" sz="1200" dirty="0">
                <a:solidFill>
                  <a:schemeClr val="tx1"/>
                </a:solidFill>
              </a:rPr>
              <a:t>?</a:t>
            </a:r>
            <a:endParaRPr lang="en-IN" sz="1200" dirty="0">
              <a:solidFill>
                <a:schemeClr val="tx1"/>
              </a:solidFill>
            </a:endParaRPr>
          </a:p>
        </p:txBody>
      </p:sp>
      <p:cxnSp>
        <p:nvCxnSpPr>
          <p:cNvPr id="192" name="Straight Arrow Connector 191"/>
          <p:cNvCxnSpPr/>
          <p:nvPr/>
        </p:nvCxnSpPr>
        <p:spPr>
          <a:xfrm>
            <a:off x="1469197" y="4349006"/>
            <a:ext cx="0" cy="52746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3" name="Flowchart: Process 192"/>
          <p:cNvSpPr/>
          <p:nvPr/>
        </p:nvSpPr>
        <p:spPr>
          <a:xfrm>
            <a:off x="206407" y="5089393"/>
            <a:ext cx="792088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PDF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94" name="Flowchart: Process 193"/>
          <p:cNvSpPr/>
          <p:nvPr/>
        </p:nvSpPr>
        <p:spPr>
          <a:xfrm>
            <a:off x="2122495" y="4898994"/>
            <a:ext cx="720080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ePub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195" name="Flowchart: Process 194"/>
          <p:cNvSpPr/>
          <p:nvPr/>
        </p:nvSpPr>
        <p:spPr>
          <a:xfrm>
            <a:off x="1167155" y="4876473"/>
            <a:ext cx="775320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 smtClean="0">
                <a:solidFill>
                  <a:schemeClr val="tx1"/>
                </a:solidFill>
              </a:rPr>
              <a:t>HTML 5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196" name="Flowchart: Process 195"/>
          <p:cNvSpPr/>
          <p:nvPr/>
        </p:nvSpPr>
        <p:spPr>
          <a:xfrm>
            <a:off x="2950586" y="5089393"/>
            <a:ext cx="856221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QXP Project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197" name="Straight Arrow Connector 196"/>
          <p:cNvCxnSpPr/>
          <p:nvPr/>
        </p:nvCxnSpPr>
        <p:spPr>
          <a:xfrm>
            <a:off x="2304402" y="3075746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8" name="Flowchart: Process 197"/>
          <p:cNvSpPr/>
          <p:nvPr/>
        </p:nvSpPr>
        <p:spPr>
          <a:xfrm>
            <a:off x="1728338" y="2715706"/>
            <a:ext cx="1224136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Quark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99" name="Flowchart: Process 198"/>
          <p:cNvSpPr/>
          <p:nvPr/>
        </p:nvSpPr>
        <p:spPr>
          <a:xfrm>
            <a:off x="1692334" y="3291770"/>
            <a:ext cx="1224136" cy="360040"/>
          </a:xfrm>
          <a:prstGeom prst="flowChartProcess">
            <a:avLst/>
          </a:prstGeom>
          <a:solidFill>
            <a:schemeClr val="tx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XSL-Quark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200" name="Elbow Connector 199"/>
          <p:cNvCxnSpPr>
            <a:stCxn id="178" idx="3"/>
            <a:endCxn id="218" idx="0"/>
          </p:cNvCxnSpPr>
          <p:nvPr/>
        </p:nvCxnSpPr>
        <p:spPr>
          <a:xfrm>
            <a:off x="5669433" y="2470964"/>
            <a:ext cx="2637874" cy="314173"/>
          </a:xfrm>
          <a:prstGeom prst="bentConnector2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>
            <a:stCxn id="178" idx="1"/>
            <a:endCxn id="213" idx="0"/>
          </p:cNvCxnSpPr>
          <p:nvPr/>
        </p:nvCxnSpPr>
        <p:spPr>
          <a:xfrm rot="10800000" flipV="1">
            <a:off x="888379" y="2470963"/>
            <a:ext cx="2366755" cy="419371"/>
          </a:xfrm>
          <a:prstGeom prst="bentConnector2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/>
          <p:cNvCxnSpPr>
            <a:stCxn id="193" idx="2"/>
            <a:endCxn id="190" idx="2"/>
          </p:cNvCxnSpPr>
          <p:nvPr/>
        </p:nvCxnSpPr>
        <p:spPr>
          <a:xfrm rot="5400000" flipH="1" flipV="1">
            <a:off x="4150850" y="980627"/>
            <a:ext cx="920407" cy="8017206"/>
          </a:xfrm>
          <a:prstGeom prst="bentConnector3">
            <a:avLst>
              <a:gd name="adj1" fmla="val -39447"/>
            </a:avLst>
          </a:prstGeom>
          <a:ln>
            <a:solidFill>
              <a:schemeClr val="accent5">
                <a:lumMod val="25000"/>
              </a:schemeClr>
            </a:solidFill>
            <a:tailEnd type="none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/>
          <p:nvPr/>
        </p:nvCxnSpPr>
        <p:spPr>
          <a:xfrm>
            <a:off x="7158881" y="4441093"/>
            <a:ext cx="0" cy="1368380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>
            <a:off x="5787026" y="4723291"/>
            <a:ext cx="1" cy="108618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>
            <a:off x="2474187" y="5259034"/>
            <a:ext cx="8348" cy="55043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>
            <a:off x="1496017" y="5259034"/>
            <a:ext cx="545" cy="55043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 flipH="1">
            <a:off x="2292588" y="4711295"/>
            <a:ext cx="11815" cy="2149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207"/>
          <p:cNvCxnSpPr>
            <a:stCxn id="189" idx="3"/>
            <a:endCxn id="190" idx="0"/>
          </p:cNvCxnSpPr>
          <p:nvPr/>
        </p:nvCxnSpPr>
        <p:spPr>
          <a:xfrm>
            <a:off x="7918667" y="3397205"/>
            <a:ext cx="700990" cy="771781"/>
          </a:xfrm>
          <a:prstGeom prst="bentConnector2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9" name="Elbow Connector 208"/>
          <p:cNvCxnSpPr>
            <a:stCxn id="189" idx="1"/>
          </p:cNvCxnSpPr>
          <p:nvPr/>
        </p:nvCxnSpPr>
        <p:spPr>
          <a:xfrm rot="10800000" flipV="1">
            <a:off x="5787027" y="3397205"/>
            <a:ext cx="612068" cy="756084"/>
          </a:xfrm>
          <a:prstGeom prst="bentConnector2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0" name="Elbow Connector 209"/>
          <p:cNvCxnSpPr>
            <a:stCxn id="191" idx="1"/>
            <a:endCxn id="193" idx="0"/>
          </p:cNvCxnSpPr>
          <p:nvPr/>
        </p:nvCxnSpPr>
        <p:spPr>
          <a:xfrm rot="10800000" flipV="1">
            <a:off x="602451" y="4281271"/>
            <a:ext cx="893566" cy="808121"/>
          </a:xfrm>
          <a:prstGeom prst="bentConnector2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1" name="Elbow Connector 210"/>
          <p:cNvCxnSpPr>
            <a:stCxn id="191" idx="3"/>
            <a:endCxn id="196" idx="0"/>
          </p:cNvCxnSpPr>
          <p:nvPr/>
        </p:nvCxnSpPr>
        <p:spPr>
          <a:xfrm>
            <a:off x="3086726" y="4281272"/>
            <a:ext cx="291971" cy="808121"/>
          </a:xfrm>
          <a:prstGeom prst="bentConnector2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2" name="Flowchart: Connector 211"/>
          <p:cNvSpPr/>
          <p:nvPr/>
        </p:nvSpPr>
        <p:spPr>
          <a:xfrm>
            <a:off x="3767500" y="6313529"/>
            <a:ext cx="1440160" cy="432048"/>
          </a:xfrm>
          <a:prstGeom prst="flowChartConnector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13" name="Flowchart: Process 212"/>
          <p:cNvSpPr/>
          <p:nvPr/>
        </p:nvSpPr>
        <p:spPr>
          <a:xfrm>
            <a:off x="272426" y="2890335"/>
            <a:ext cx="1231904" cy="537907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Doc Book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214" name="Straight Arrow Connector 213"/>
          <p:cNvCxnSpPr>
            <a:endCxn id="198" idx="0"/>
          </p:cNvCxnSpPr>
          <p:nvPr/>
        </p:nvCxnSpPr>
        <p:spPr>
          <a:xfrm>
            <a:off x="2340406" y="2488104"/>
            <a:ext cx="0" cy="22760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5" name="Flowchart: Process 214"/>
          <p:cNvSpPr/>
          <p:nvPr/>
        </p:nvSpPr>
        <p:spPr>
          <a:xfrm>
            <a:off x="3839109" y="3145177"/>
            <a:ext cx="1224136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PDF2</a:t>
            </a:r>
            <a:endParaRPr lang="en-IN" sz="1400" dirty="0">
              <a:solidFill>
                <a:schemeClr val="tx1"/>
              </a:solidFill>
            </a:endParaRPr>
          </a:p>
        </p:txBody>
      </p:sp>
      <p:cxnSp>
        <p:nvCxnSpPr>
          <p:cNvPr id="216" name="Straight Arrow Connector 215"/>
          <p:cNvCxnSpPr>
            <a:endCxn id="215" idx="0"/>
          </p:cNvCxnSpPr>
          <p:nvPr/>
        </p:nvCxnSpPr>
        <p:spPr>
          <a:xfrm flipH="1">
            <a:off x="4451177" y="2857145"/>
            <a:ext cx="3702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7" name="Flowchart: Process 216"/>
          <p:cNvSpPr/>
          <p:nvPr/>
        </p:nvSpPr>
        <p:spPr>
          <a:xfrm>
            <a:off x="5246967" y="2785137"/>
            <a:ext cx="1224136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Word RTF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218" name="Flowchart: Process 217"/>
          <p:cNvSpPr/>
          <p:nvPr/>
        </p:nvSpPr>
        <p:spPr>
          <a:xfrm>
            <a:off x="7695239" y="2785137"/>
            <a:ext cx="1224136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Others</a:t>
            </a:r>
            <a:endParaRPr lang="en-IN" dirty="0">
              <a:solidFill>
                <a:schemeClr val="tx1"/>
              </a:solidFill>
            </a:endParaRPr>
          </a:p>
        </p:txBody>
      </p:sp>
      <p:cxnSp>
        <p:nvCxnSpPr>
          <p:cNvPr id="219" name="Straight Arrow Connector 218"/>
          <p:cNvCxnSpPr/>
          <p:nvPr/>
        </p:nvCxnSpPr>
        <p:spPr>
          <a:xfrm flipH="1">
            <a:off x="7166722" y="3823373"/>
            <a:ext cx="1" cy="23172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/>
          <p:cNvCxnSpPr>
            <a:endCxn id="189" idx="0"/>
          </p:cNvCxnSpPr>
          <p:nvPr/>
        </p:nvCxnSpPr>
        <p:spPr>
          <a:xfrm flipH="1">
            <a:off x="7158881" y="2494419"/>
            <a:ext cx="7840" cy="50674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/>
          <p:nvPr/>
        </p:nvCxnSpPr>
        <p:spPr>
          <a:xfrm flipH="1">
            <a:off x="3378696" y="5465603"/>
            <a:ext cx="1" cy="34387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/>
          <p:nvPr/>
        </p:nvCxnSpPr>
        <p:spPr>
          <a:xfrm flipH="1">
            <a:off x="602449" y="5465603"/>
            <a:ext cx="1" cy="34387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>
            <a:off x="5751023" y="2497105"/>
            <a:ext cx="0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/>
          <p:cNvCxnSpPr/>
          <p:nvPr/>
        </p:nvCxnSpPr>
        <p:spPr>
          <a:xfrm flipH="1">
            <a:off x="888243" y="3423413"/>
            <a:ext cx="3702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/>
          <p:cNvCxnSpPr/>
          <p:nvPr/>
        </p:nvCxnSpPr>
        <p:spPr>
          <a:xfrm flipH="1">
            <a:off x="8843665" y="3145177"/>
            <a:ext cx="3702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7" name="Flowchart: Connector 226"/>
          <p:cNvSpPr/>
          <p:nvPr/>
        </p:nvSpPr>
        <p:spPr>
          <a:xfrm>
            <a:off x="832018" y="3710397"/>
            <a:ext cx="116151" cy="116151"/>
          </a:xfrm>
          <a:prstGeom prst="flowChartConnector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228" name="Flowchart: Connector 227"/>
          <p:cNvSpPr/>
          <p:nvPr/>
        </p:nvSpPr>
        <p:spPr>
          <a:xfrm>
            <a:off x="8775359" y="3433209"/>
            <a:ext cx="116151" cy="116151"/>
          </a:xfrm>
          <a:prstGeom prst="flowChartConnector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229" name="Flowchart: Connector 228"/>
          <p:cNvSpPr/>
          <p:nvPr/>
        </p:nvSpPr>
        <p:spPr>
          <a:xfrm>
            <a:off x="4410736" y="5737465"/>
            <a:ext cx="188159" cy="188159"/>
          </a:xfrm>
          <a:prstGeom prst="flowChartConnector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</p:txBody>
      </p:sp>
      <p:cxnSp>
        <p:nvCxnSpPr>
          <p:cNvPr id="230" name="Straight Arrow Connector 229"/>
          <p:cNvCxnSpPr/>
          <p:nvPr/>
        </p:nvCxnSpPr>
        <p:spPr>
          <a:xfrm flipH="1">
            <a:off x="5487154" y="3173042"/>
            <a:ext cx="3702" cy="288032"/>
          </a:xfrm>
          <a:prstGeom prst="straightConnector1">
            <a:avLst/>
          </a:prstGeom>
          <a:ln>
            <a:solidFill>
              <a:schemeClr val="accent5">
                <a:lumMod val="2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1" name="Flowchart: Connector 230"/>
          <p:cNvSpPr/>
          <p:nvPr/>
        </p:nvSpPr>
        <p:spPr>
          <a:xfrm>
            <a:off x="5418848" y="3461074"/>
            <a:ext cx="116151" cy="116151"/>
          </a:xfrm>
          <a:prstGeom prst="flowChartConnector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232" name="Flowchart: Process 231"/>
          <p:cNvSpPr/>
          <p:nvPr/>
        </p:nvSpPr>
        <p:spPr>
          <a:xfrm>
            <a:off x="5418848" y="4144123"/>
            <a:ext cx="1052255" cy="579168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XHTML</a:t>
            </a:r>
            <a:r>
              <a:rPr lang="en-US" sz="1100" dirty="0" smtClean="0"/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or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HTML5</a:t>
            </a:r>
            <a:endParaRPr lang="en-IN" sz="1400" dirty="0">
              <a:solidFill>
                <a:schemeClr val="tx1"/>
              </a:solidFill>
            </a:endParaRPr>
          </a:p>
        </p:txBody>
      </p:sp>
      <p:sp>
        <p:nvSpPr>
          <p:cNvPr id="233" name="Flowchart: Process 232"/>
          <p:cNvSpPr/>
          <p:nvPr/>
        </p:nvSpPr>
        <p:spPr>
          <a:xfrm>
            <a:off x="6770677" y="4081053"/>
            <a:ext cx="792088" cy="360040"/>
          </a:xfrm>
          <a:prstGeom prst="flowChartProcess">
            <a:avLst/>
          </a:prstGeom>
          <a:solidFill>
            <a:schemeClr val="accent5"/>
          </a:solidFill>
          <a:ln>
            <a:solidFill>
              <a:schemeClr val="accent5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Eclipse</a:t>
            </a:r>
            <a:endParaRPr lang="en-IN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5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Page Layout Software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1473327"/>
            <a:ext cx="4301908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Mature design environment for visual design </a:t>
            </a:r>
            <a:r>
              <a:rPr lang="en-US" dirty="0" smtClean="0">
                <a:solidFill>
                  <a:schemeClr val="accent2"/>
                </a:solidFill>
              </a:rPr>
              <a:t>process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Rich design functionality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Support for multiple output formats</a:t>
            </a: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2"/>
          </p:nvPr>
        </p:nvSpPr>
        <p:spPr>
          <a:xfrm>
            <a:off x="4629231" y="1468992"/>
            <a:ext cx="4235369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Proprietary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Designers must understand </a:t>
            </a:r>
            <a:r>
              <a:rPr lang="en-US" dirty="0" smtClean="0">
                <a:solidFill>
                  <a:schemeClr val="accent2"/>
                </a:solidFill>
              </a:rPr>
              <a:t>process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Performance hit for esp. complex documents</a:t>
            </a: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6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47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926481"/>
            <a:ext cx="8595360" cy="233667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DITA PDF output from:</a:t>
            </a:r>
          </a:p>
          <a:p>
            <a:pPr lvl="1"/>
            <a:r>
              <a:rPr lang="en-US" dirty="0" smtClean="0"/>
              <a:t>XSL-FO</a:t>
            </a:r>
          </a:p>
          <a:p>
            <a:pPr lvl="1"/>
            <a:r>
              <a:rPr lang="en-US" dirty="0" smtClean="0"/>
              <a:t>CSS</a:t>
            </a:r>
          </a:p>
          <a:p>
            <a:pPr lvl="1"/>
            <a:r>
              <a:rPr lang="en-US" dirty="0" smtClean="0"/>
              <a:t>Other intermediate formats (e.g. Word)</a:t>
            </a:r>
          </a:p>
          <a:p>
            <a:pPr lvl="1"/>
            <a:r>
              <a:rPr lang="en-US" dirty="0" smtClean="0"/>
              <a:t>Proprietary software</a:t>
            </a:r>
          </a:p>
          <a:p>
            <a:r>
              <a:rPr lang="en-US" dirty="0" smtClean="0"/>
              <a:t>2 trends indicate more design flexibility is needed</a:t>
            </a:r>
          </a:p>
          <a:p>
            <a:pPr lvl="1"/>
            <a:r>
              <a:rPr lang="en-US" dirty="0" smtClean="0"/>
              <a:t>Non-technical industry adoption of DITA</a:t>
            </a:r>
          </a:p>
          <a:p>
            <a:pPr lvl="1"/>
            <a:r>
              <a:rPr lang="en-US" dirty="0" smtClean="0"/>
              <a:t>Branding across organization</a:t>
            </a:r>
          </a:p>
          <a:p>
            <a:r>
              <a:rPr lang="en-US" dirty="0" smtClean="0"/>
              <a:t>Page layout software can be used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86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83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on 2 2"/>
          <p:cNvSpPr/>
          <p:nvPr/>
        </p:nvSpPr>
        <p:spPr>
          <a:xfrm>
            <a:off x="134471" y="89646"/>
            <a:ext cx="4329953" cy="3325906"/>
          </a:xfrm>
          <a:prstGeom prst="irregularSeal2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3322">
            <a:off x="1038023" y="1425030"/>
            <a:ext cx="2173224" cy="7985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373" y="5357596"/>
            <a:ext cx="4762500" cy="1276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315" y="409574"/>
            <a:ext cx="3390900" cy="1343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476624"/>
            <a:ext cx="272415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133" y="2114850"/>
            <a:ext cx="4524375" cy="1009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67" y="5448303"/>
            <a:ext cx="1538568" cy="7726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24" y="3414572"/>
            <a:ext cx="2265752" cy="22657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397" y="3137192"/>
            <a:ext cx="2773176" cy="1310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623" y="4650385"/>
            <a:ext cx="22479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Page Layout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2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259" y="3214829"/>
            <a:ext cx="2387989" cy="2987038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9" r="24174" b="7780"/>
          <a:stretch/>
        </p:blipFill>
        <p:spPr>
          <a:xfrm>
            <a:off x="281663" y="249382"/>
            <a:ext cx="1929524" cy="2809702"/>
          </a:xfrm>
          <a:prstGeom prst="rect">
            <a:avLst/>
          </a:prstGeom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251" y="192048"/>
            <a:ext cx="3822714" cy="286703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632" y="3827440"/>
            <a:ext cx="2881745" cy="2161309"/>
          </a:xfrm>
          <a:prstGeom prst="rect">
            <a:avLst/>
          </a:prstGeom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9" y="3327412"/>
            <a:ext cx="996596" cy="10000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623173" y="2714801"/>
            <a:ext cx="996596" cy="10000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059" y="3214829"/>
            <a:ext cx="996596" cy="100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5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 Output of DITA: Now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7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XSL-FO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1473327"/>
            <a:ext cx="4301908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OOTB </a:t>
            </a:r>
            <a:r>
              <a:rPr lang="en-US" dirty="0">
                <a:solidFill>
                  <a:srgbClr val="86B857"/>
                </a:solidFill>
              </a:rPr>
              <a:t>s</a:t>
            </a:r>
            <a:r>
              <a:rPr lang="en-US" dirty="0" smtClean="0">
                <a:solidFill>
                  <a:srgbClr val="86B857"/>
                </a:solidFill>
              </a:rPr>
              <a:t>upport in DITA-OT</a:t>
            </a:r>
            <a:endParaRPr lang="en-US" dirty="0"/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Free, open-source rendering engine</a:t>
            </a:r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Intended for paginated outputs</a:t>
            </a:r>
            <a:endParaRPr lang="en-US" dirty="0">
              <a:solidFill>
                <a:srgbClr val="86B857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2"/>
          </p:nvPr>
        </p:nvSpPr>
        <p:spPr>
          <a:xfrm>
            <a:off x="4629231" y="1468992"/>
            <a:ext cx="4235369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WYSIWYG design limited</a:t>
            </a:r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High level changes require someone who knows XSL-FO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7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1"/>
          </p:nvPr>
        </p:nvSpPr>
        <p:spPr>
          <a:xfrm>
            <a:off x="274320" y="1473327"/>
            <a:ext cx="4301908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Can be set up with little effort </a:t>
            </a:r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Many designers/ developers know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2"/>
          </p:nvPr>
        </p:nvSpPr>
        <p:spPr>
          <a:xfrm>
            <a:off x="4629231" y="1468992"/>
            <a:ext cx="4235369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  <a:p>
            <a:pPr lvl="1"/>
            <a:r>
              <a:rPr lang="en-US" dirty="0">
                <a:solidFill>
                  <a:srgbClr val="86B857"/>
                </a:solidFill>
              </a:rPr>
              <a:t>Not intended for paginated </a:t>
            </a:r>
            <a:r>
              <a:rPr lang="en-US" dirty="0" smtClean="0">
                <a:solidFill>
                  <a:srgbClr val="86B857"/>
                </a:solidFill>
              </a:rPr>
              <a:t>layouts</a:t>
            </a:r>
          </a:p>
          <a:p>
            <a:pPr lvl="2"/>
            <a:r>
              <a:rPr lang="en-US" dirty="0" smtClean="0">
                <a:solidFill>
                  <a:srgbClr val="86B857"/>
                </a:solidFill>
              </a:rPr>
              <a:t>Paged Media Module not supported by WYSIWYG design tools</a:t>
            </a:r>
            <a:endParaRPr lang="en-US" dirty="0">
              <a:solidFill>
                <a:srgbClr val="86B857"/>
              </a:solidFill>
            </a:endParaRPr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Rendering </a:t>
            </a:r>
            <a:r>
              <a:rPr lang="en-US" dirty="0" smtClean="0">
                <a:solidFill>
                  <a:srgbClr val="86B857"/>
                </a:solidFill>
              </a:rPr>
              <a:t>engines not free</a:t>
            </a:r>
          </a:p>
          <a:p>
            <a:pPr marL="457200" lvl="1" indent="0">
              <a:buNone/>
            </a:pPr>
            <a:endParaRPr lang="en-US" dirty="0">
              <a:solidFill>
                <a:srgbClr val="B55676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85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Other Paths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2"/>
          </p:nvPr>
        </p:nvSpPr>
        <p:spPr>
          <a:xfrm>
            <a:off x="4629231" y="1468992"/>
            <a:ext cx="4235369" cy="4699000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Propietary</a:t>
            </a:r>
            <a:r>
              <a:rPr lang="en-US" dirty="0" smtClean="0"/>
              <a:t> Engines</a:t>
            </a:r>
            <a:endParaRPr lang="en-US" dirty="0"/>
          </a:p>
          <a:p>
            <a:pPr lvl="1"/>
            <a:r>
              <a:rPr lang="en-US" dirty="0" err="1" smtClean="0">
                <a:solidFill>
                  <a:srgbClr val="86B857"/>
                </a:solidFill>
              </a:rPr>
              <a:t>TopLeaf</a:t>
            </a:r>
            <a:endParaRPr lang="en-US" dirty="0" smtClean="0">
              <a:solidFill>
                <a:srgbClr val="86B857"/>
              </a:solidFill>
            </a:endParaRPr>
          </a:p>
          <a:p>
            <a:pPr lvl="1"/>
            <a:r>
              <a:rPr lang="en-US" dirty="0" err="1" smtClean="0">
                <a:solidFill>
                  <a:srgbClr val="86B857"/>
                </a:solidFill>
              </a:rPr>
              <a:t>Arbortext</a:t>
            </a:r>
            <a:endParaRPr lang="en-US" dirty="0" smtClean="0">
              <a:solidFill>
                <a:srgbClr val="86B857"/>
              </a:solidFill>
            </a:endParaRPr>
          </a:p>
          <a:p>
            <a:pPr lvl="1"/>
            <a:r>
              <a:rPr lang="en-US" dirty="0" smtClean="0">
                <a:solidFill>
                  <a:srgbClr val="86B857"/>
                </a:solidFill>
              </a:rPr>
              <a:t>Adobe </a:t>
            </a:r>
            <a:r>
              <a:rPr lang="en-US" dirty="0" err="1" smtClean="0">
                <a:solidFill>
                  <a:srgbClr val="86B857"/>
                </a:solidFill>
              </a:rPr>
              <a:t>FrameMaker</a:t>
            </a:r>
            <a:endParaRPr lang="en-US" dirty="0"/>
          </a:p>
        </p:txBody>
      </p:sp>
      <p:sp>
        <p:nvSpPr>
          <p:cNvPr id="5" name="Round Diagonal Corner Rectangle 4"/>
          <p:cNvSpPr/>
          <p:nvPr/>
        </p:nvSpPr>
        <p:spPr>
          <a:xfrm>
            <a:off x="1192306" y="1555849"/>
            <a:ext cx="1981200" cy="977153"/>
          </a:xfrm>
          <a:prstGeom prst="round2Diag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DITA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Explosion 1 6"/>
          <p:cNvSpPr/>
          <p:nvPr/>
        </p:nvSpPr>
        <p:spPr>
          <a:xfrm>
            <a:off x="1133514" y="2942272"/>
            <a:ext cx="2348753" cy="1640541"/>
          </a:xfrm>
          <a:prstGeom prst="irregularSeal1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??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1134035" y="5127812"/>
            <a:ext cx="2097741" cy="759839"/>
          </a:xfrm>
          <a:prstGeom prst="round2Diag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PDF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985681" y="2730699"/>
            <a:ext cx="349623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307890" y="4368294"/>
            <a:ext cx="488578" cy="623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20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Custom 2">
      <a:dk1>
        <a:srgbClr val="373736"/>
      </a:dk1>
      <a:lt1>
        <a:sysClr val="window" lastClr="FFFFFF"/>
      </a:lt1>
      <a:dk2>
        <a:srgbClr val="82B964"/>
      </a:dk2>
      <a:lt2>
        <a:srgbClr val="AFAFAF"/>
      </a:lt2>
      <a:accent1>
        <a:srgbClr val="82B964"/>
      </a:accent1>
      <a:accent2>
        <a:srgbClr val="57A945"/>
      </a:accent2>
      <a:accent3>
        <a:srgbClr val="373736"/>
      </a:accent3>
      <a:accent4>
        <a:srgbClr val="AFAFAF"/>
      </a:accent4>
      <a:accent5>
        <a:srgbClr val="F7ADCB"/>
      </a:accent5>
      <a:accent6>
        <a:srgbClr val="737373"/>
      </a:accent6>
      <a:hlink>
        <a:srgbClr val="F7ADCB"/>
      </a:hlink>
      <a:folHlink>
        <a:srgbClr val="F7ADCB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terprise Presentation Template_US_1.49" id="{126DB029-F18D-1F48-84AE-C453AFC3A38F}" vid="{5B71D6F2-8DCD-6E41-BBFC-674DAE6965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B6C0F6022AC040AB4D42B9B4920945" ma:contentTypeVersion="13" ma:contentTypeDescription="Create a new document." ma:contentTypeScope="" ma:versionID="8ac5b5749f7d234050437fa771c8fdd8">
  <xsd:schema xmlns:xsd="http://www.w3.org/2001/XMLSchema" xmlns:p="http://schemas.microsoft.com/office/2006/metadata/properties" xmlns:ns2="20b28ebd-2475-4a7a-93c8-58222654a4c3" targetNamespace="http://schemas.microsoft.com/office/2006/metadata/properties" ma:root="true" ma:fieldsID="43e7f6d132e90a9d35e2ab527984b51f" ns2:_="">
    <xsd:import namespace="20b28ebd-2475-4a7a-93c8-58222654a4c3"/>
    <xsd:element name="properties">
      <xsd:complexType>
        <xsd:sequence>
          <xsd:element name="documentManagement">
            <xsd:complexType>
              <xsd:all>
                <xsd:element ref="ns2:Product" minOccurs="0"/>
                <xsd:element ref="ns2:Service" minOccurs="0"/>
                <xsd:element ref="ns2:Partner" minOccurs="0"/>
                <xsd:element ref="ns2:Solution" minOccurs="0"/>
                <xsd:element ref="ns2:Document_x0020_Type" minOccurs="0"/>
                <xsd:element ref="ns2:Audience" minOccurs="0"/>
                <xsd:element ref="ns2:Industry" minOccurs="0"/>
                <xsd:element ref="ns2:Include_x0020_within" minOccurs="0"/>
                <xsd:element ref="ns2:Description0" minOccurs="0"/>
                <xsd:element ref="ns2:Language" minOccurs="0"/>
                <xsd:element ref="ns2:Archive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0b28ebd-2475-4a7a-93c8-58222654a4c3" elementFormDefault="qualified">
    <xsd:import namespace="http://schemas.microsoft.com/office/2006/documentManagement/types"/>
    <xsd:element name="Product" ma:index="2" nillable="true" ma:displayName="Product" ma:internalName="Produc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pp Studio"/>
                    <xsd:enumeration value="AVE Publishing (legacy)"/>
                    <xsd:enumeration value="CopyDesk"/>
                    <xsd:enumeration value="Quark Brand Manager (On Premise)"/>
                    <xsd:enumeration value="Quark Publishing Platform"/>
                    <xsd:enumeration value="Quark Publishing System"/>
                    <xsd:enumeration value="QuarkXPress"/>
                    <xsd:enumeration value="QXPServer"/>
                    <xsd:enumeration value="XML Author"/>
                  </xsd:restriction>
                </xsd:simpleType>
              </xsd:element>
            </xsd:sequence>
          </xsd:extension>
        </xsd:complexContent>
      </xsd:complexType>
    </xsd:element>
    <xsd:element name="Service" ma:index="3" nillable="true" ma:displayName="Service" ma:internalName="Serv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itrix Hosted Solutions"/>
                    <xsd:enumeration value="iPad Publishing Service"/>
                    <xsd:enumeration value="Profesional Services"/>
                    <xsd:enumeration value="Quark Brand Manager (Hosted)"/>
                    <xsd:enumeration value="QuarkPromote.com"/>
                  </xsd:restriction>
                </xsd:simpleType>
              </xsd:element>
            </xsd:sequence>
          </xsd:extension>
        </xsd:complexContent>
      </xsd:complexType>
    </xsd:element>
    <xsd:element name="Partner" ma:index="4" nillable="true" ma:displayName="Partner" ma:internalName="Partn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BM"/>
                    <xsd:enumeration value="Microsoft"/>
                  </xsd:restriction>
                </xsd:simpleType>
              </xsd:element>
            </xsd:sequence>
          </xsd:extension>
        </xsd:complexContent>
      </xsd:complexType>
    </xsd:element>
    <xsd:element name="Solution" ma:index="5" nillable="true" ma:displayName="Solution" ma:default="" ma:internalName="Solu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rand Management"/>
                    <xsd:enumeration value="Digital Publishing Solutions"/>
                    <xsd:enumeration value="Dynamic Publishing"/>
                    <xsd:enumeration value="DITA"/>
                    <xsd:enumeration value="Editorial Collaboration With Microsoft"/>
                    <xsd:enumeration value="Finance - Fund Fact Sheets"/>
                    <xsd:enumeration value="Finance - Investment Reports"/>
                    <xsd:enumeration value="Government - Intelligence"/>
                    <xsd:enumeration value="Government - eGovernment"/>
                    <xsd:enumeration value="IBM Dynamic Case Management"/>
                    <xsd:enumeration value="Life Sciences - eCTD"/>
                    <xsd:enumeration value="Life Sciences - SPL Accelerator"/>
                    <xsd:enumeration value="Quark Marcom Platform"/>
                    <xsd:enumeration value="Manufacturing - Tech Pubs"/>
                    <xsd:enumeration value="Thought Leadership"/>
                    <xsd:enumeration value="Web-to-Print"/>
                  </xsd:restriction>
                </xsd:simpleType>
              </xsd:element>
            </xsd:sequence>
          </xsd:extension>
        </xsd:complexContent>
      </xsd:complexType>
    </xsd:element>
    <xsd:element name="Document_x0020_Type" ma:index="6" nillable="true" ma:displayName="Document Type" ma:default="" ma:format="Dropdown" ma:internalName="Document_x0020_Type">
      <xsd:simpleType>
        <xsd:restriction base="dms:Choice">
          <xsd:enumeration value="Analyst Reports"/>
          <xsd:enumeration value="Case Study (All Media)"/>
          <xsd:enumeration value="Competitive Comparison"/>
          <xsd:enumeration value="eSeminarPPT"/>
          <xsd:enumeration value="Graphics"/>
          <xsd:enumeration value="Info Sheet"/>
          <xsd:enumeration value="Positioning / Messaging"/>
          <xsd:enumeration value="Presentation"/>
          <xsd:enumeration value="Proposal"/>
          <xsd:enumeration value="Sales Guide"/>
          <xsd:enumeration value="Video"/>
          <xsd:enumeration value="VITO Letter"/>
          <xsd:enumeration value="White Paper"/>
          <xsd:enumeration value="Other"/>
        </xsd:restriction>
      </xsd:simpleType>
    </xsd:element>
    <xsd:element name="Audience" ma:index="7" nillable="true" ma:displayName="Audience" ma:default="Internal" ma:format="Dropdown" ma:internalName="Audience">
      <xsd:simpleType>
        <xsd:restriction base="dms:Choice">
          <xsd:enumeration value="External"/>
          <xsd:enumeration value="Internal"/>
        </xsd:restriction>
      </xsd:simpleType>
    </xsd:element>
    <xsd:element name="Industry" ma:index="8" nillable="true" ma:displayName="Industry" ma:internalName="Industr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inancial Services"/>
                    <xsd:enumeration value="Government"/>
                    <xsd:enumeration value="Graphic Design"/>
                    <xsd:enumeration value="Life Sciences"/>
                    <xsd:enumeration value="Manufacturing and Technology"/>
                    <xsd:enumeration value="Marketing Communications"/>
                    <xsd:enumeration value="Media and Publishing"/>
                    <xsd:enumeration value="Small Business"/>
                    <xsd:enumeration value="Education"/>
                  </xsd:restriction>
                </xsd:simpleType>
              </xsd:element>
            </xsd:sequence>
          </xsd:extension>
        </xsd:complexContent>
      </xsd:complexType>
    </xsd:element>
    <xsd:element name="Include_x0020_within" ma:index="9" nillable="true" ma:displayName="Include within" ma:internalName="Include_x0020_withi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ndustries"/>
                    <xsd:enumeration value="Products"/>
                    <xsd:enumeration value="Services"/>
                    <xsd:enumeration value="Solutions"/>
                    <xsd:enumeration value="Sales Process Resources"/>
                    <xsd:enumeration value="Annual Sales Training"/>
                  </xsd:restriction>
                </xsd:simpleType>
              </xsd:element>
            </xsd:sequence>
          </xsd:extension>
        </xsd:complexContent>
      </xsd:complexType>
    </xsd:element>
    <xsd:element name="Description0" ma:index="10" nillable="true" ma:displayName="Description" ma:internalName="Description0">
      <xsd:simpleType>
        <xsd:restriction base="dms:Note"/>
      </xsd:simpleType>
    </xsd:element>
    <xsd:element name="Language" ma:index="11" nillable="true" ma:displayName="Language" ma:default="English (US)" ma:format="Dropdown" ma:internalName="Language">
      <xsd:simpleType>
        <xsd:restriction base="dms:Choice">
          <xsd:enumeration value="English (International)"/>
          <xsd:enumeration value="English (US)"/>
          <xsd:enumeration value="French"/>
          <xsd:enumeration value="German"/>
          <xsd:enumeration value="Italian"/>
          <xsd:enumeration value="Japanese"/>
          <xsd:enumeration value="Spanish"/>
          <xsd:enumeration value="Other"/>
        </xsd:restriction>
      </xsd:simpleType>
    </xsd:element>
    <xsd:element name="Archived" ma:index="12" nillable="true" ma:displayName="Archived" ma:default="0" ma:internalName="Archived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rchived xmlns="20b28ebd-2475-4a7a-93c8-58222654a4c3">false</Archived>
    <Service xmlns="20b28ebd-2475-4a7a-93c8-58222654a4c3"/>
    <Solution xmlns="20b28ebd-2475-4a7a-93c8-58222654a4c3">
      <Value>Digital Publishing Solutions</Value>
    </Solution>
    <Industry xmlns="20b28ebd-2475-4a7a-93c8-58222654a4c3"/>
    <Partner xmlns="20b28ebd-2475-4a7a-93c8-58222654a4c3"/>
    <Description0 xmlns="20b28ebd-2475-4a7a-93c8-58222654a4c3" xsi:nil="true"/>
    <Include_x0020_within xmlns="20b28ebd-2475-4a7a-93c8-58222654a4c3">
      <Value>Products</Value>
    </Include_x0020_within>
    <Language xmlns="20b28ebd-2475-4a7a-93c8-58222654a4c3">English (US)</Language>
    <Document_x0020_Type xmlns="20b28ebd-2475-4a7a-93c8-58222654a4c3">Presentation</Document_x0020_Type>
    <Audience xmlns="20b28ebd-2475-4a7a-93c8-58222654a4c3">External</Audience>
    <Product xmlns="20b28ebd-2475-4a7a-93c8-58222654a4c3">
      <Value>App Studio</Value>
    </Product>
  </documentManagement>
</p:properties>
</file>

<file path=customXml/itemProps1.xml><?xml version="1.0" encoding="utf-8"?>
<ds:datastoreItem xmlns:ds="http://schemas.openxmlformats.org/officeDocument/2006/customXml" ds:itemID="{BE89DD8C-99CD-44A1-96C9-A73FBF9020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b28ebd-2475-4a7a-93c8-58222654a4c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A50A1F9-D89D-4EE2-9E09-BF8782895D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B64734-0B6A-4DC4-8FBD-C260EDD1ABA2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20b28ebd-2475-4a7a-93c8-58222654a4c3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Enterprise Presentation Template_US_1.49</Template>
  <TotalTime>6507</TotalTime>
  <Words>511</Words>
  <Application>Microsoft Office PowerPoint</Application>
  <PresentationFormat>On-screen Show (4:3)</PresentationFormat>
  <Paragraphs>151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Courier New</vt:lpstr>
      <vt:lpstr>Trebuchet</vt:lpstr>
      <vt:lpstr>Trebuchet MS</vt:lpstr>
      <vt:lpstr>Verdana</vt:lpstr>
      <vt:lpstr>Wingdings</vt:lpstr>
      <vt:lpstr>Default</vt:lpstr>
      <vt:lpstr>The Ugly Duckling No More</vt:lpstr>
      <vt:lpstr>DITA</vt:lpstr>
      <vt:lpstr>PowerPoint Presentation</vt:lpstr>
      <vt:lpstr>A Brief History of Page Layout</vt:lpstr>
      <vt:lpstr>PowerPoint Presentation</vt:lpstr>
      <vt:lpstr>PDF Output of DITA: Now</vt:lpstr>
      <vt:lpstr>XSL-FO</vt:lpstr>
      <vt:lpstr>CSS</vt:lpstr>
      <vt:lpstr>Other Paths</vt:lpstr>
      <vt:lpstr>PowerPoint Presentation</vt:lpstr>
      <vt:lpstr>Handing DITA Design to Designers</vt:lpstr>
      <vt:lpstr>Two Recent Trends</vt:lpstr>
      <vt:lpstr>Tools Used by Designers</vt:lpstr>
      <vt:lpstr>QuarkXPress</vt:lpstr>
      <vt:lpstr>QuarkXPress Project</vt:lpstr>
      <vt:lpstr>Modifier XML</vt:lpstr>
      <vt:lpstr>Brochure Pagination</vt:lpstr>
      <vt:lpstr>Brochure Pagination</vt:lpstr>
      <vt:lpstr>QuarkXPress Server</vt:lpstr>
      <vt:lpstr>Quark Plug-in for DITA-OT</vt:lpstr>
      <vt:lpstr>Page Layout Software</vt:lpstr>
      <vt:lpstr>Conclusion</vt:lpstr>
      <vt:lpstr>PowerPoint Presentation</vt:lpstr>
      <vt:lpstr>PowerPoint Presentation</vt:lpstr>
    </vt:vector>
  </TitlesOfParts>
  <Manager/>
  <Company>Microsoft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Ugly Duckling No More</dc:title>
  <dc:subject>Quark Enterprise Solutions Template</dc:subject>
  <dc:creator>Autumn Cuellar</dc:creator>
  <cp:keywords/>
  <dc:description>Updated awards page to include Silicon India award 1.49</dc:description>
  <cp:lastModifiedBy>Autumn Cuellar</cp:lastModifiedBy>
  <cp:revision>39</cp:revision>
  <cp:lastPrinted>2013-04-09T12:25:45Z</cp:lastPrinted>
  <dcterms:created xsi:type="dcterms:W3CDTF">2016-07-26T21:34:30Z</dcterms:created>
  <dcterms:modified xsi:type="dcterms:W3CDTF">2016-08-05T16:27:33Z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0x01010023B6C0F6022AC040AB4D42B9B4920945</vt:lpwstr>
  </property>
  <property fmtid="{D5CDD505-2E9C-101B-9397-08002B2CF9AE}" pid="3" name="Template Version">
    <vt:lpwstr>1.49</vt:lpwstr>
  </property>
</Properties>
</file>