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6" r:id="rId10"/>
    <p:sldId id="268" r:id="rId11"/>
    <p:sldId id="265" r:id="rId12"/>
    <p:sldId id="270" r:id="rId13"/>
    <p:sldId id="267" r:id="rId14"/>
    <p:sldId id="27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3" autoAdjust="0"/>
    <p:restoredTop sz="82493" autoAdjust="0"/>
  </p:normalViewPr>
  <p:slideViewPr>
    <p:cSldViewPr snapToGrid="0">
      <p:cViewPr varScale="1">
        <p:scale>
          <a:sx n="60" d="100"/>
          <a:sy n="60" d="100"/>
        </p:scale>
        <p:origin x="67" y="1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05366-AB6D-494F-A7CD-E6517D90AFC0}" type="datetimeFigureOut">
              <a:rPr lang="en-US" smtClean="0"/>
              <a:t>8/10/2015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3324B4-148E-4216-A7AE-8BE46073C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299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NLM staff reviews the material</a:t>
            </a:r>
            <a:r>
              <a:rPr lang="en-US" baseline="0" dirty="0" smtClean="0"/>
              <a:t> to be scanned</a:t>
            </a:r>
          </a:p>
          <a:p>
            <a:r>
              <a:rPr lang="en-US" baseline="0" dirty="0" smtClean="0"/>
              <a:t>Identifies anomalies</a:t>
            </a:r>
          </a:p>
          <a:p>
            <a:endParaRPr lang="en-US" dirty="0" smtClean="0"/>
          </a:p>
          <a:p>
            <a:r>
              <a:rPr lang="en-US" dirty="0" smtClean="0"/>
              <a:t>During this review, found fascicular series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3324B4-148E-4216-A7AE-8BE46073CD3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2245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Difficulty:</a:t>
            </a:r>
            <a:r>
              <a:rPr lang="en-US" baseline="0" dirty="0" smtClean="0"/>
              <a:t> missing a key piece of the publishing history—no covers or </a:t>
            </a:r>
            <a:r>
              <a:rPr lang="en-US" baseline="0" dirty="0" err="1" smtClean="0"/>
              <a:t>tocs</a:t>
            </a:r>
            <a:r>
              <a:rPr lang="en-US" baseline="0" dirty="0" smtClean="0"/>
              <a:t> for issues or fasciculi</a:t>
            </a:r>
          </a:p>
          <a:p>
            <a:r>
              <a:rPr lang="en-US" baseline="0" dirty="0" smtClean="0"/>
              <a:t>We often use decisions made by those closer to the publication (here those who bound the work) as guidance; binding does not emphasize </a:t>
            </a:r>
            <a:r>
              <a:rPr lang="en-US" baseline="0" smtClean="0"/>
              <a:t>fascicular divisions</a:t>
            </a:r>
            <a:endParaRPr lang="en-US" dirty="0" smtClean="0"/>
          </a:p>
          <a:p>
            <a:r>
              <a:rPr lang="en-US" dirty="0" smtClean="0"/>
              <a:t>Bigger</a:t>
            </a:r>
            <a:r>
              <a:rPr lang="en-US" baseline="0" dirty="0" smtClean="0"/>
              <a:t> question: PMC’s mission; focusing on capture of intellectual content, not physical form; does this even belong in PMC? If not, where does it belong?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3324B4-148E-4216-A7AE-8BE46073CD3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2618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3324B4-148E-4216-A7AE-8BE46073CD3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340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Quarterly issues, but articles sent</a:t>
            </a:r>
            <a:r>
              <a:rPr lang="en-US" baseline="0" dirty="0" smtClean="0"/>
              <a:t> to printer continually</a:t>
            </a:r>
          </a:p>
          <a:p>
            <a:r>
              <a:rPr lang="en-US" baseline="0" dirty="0" smtClean="0"/>
              <a:t>Concern that content wasn’t getting to readers in timely manner</a:t>
            </a:r>
          </a:p>
          <a:p>
            <a:r>
              <a:rPr lang="en-US" baseline="0" dirty="0" smtClean="0"/>
              <a:t>Concern shared with modern publishers</a:t>
            </a:r>
          </a:p>
          <a:p>
            <a:r>
              <a:rPr lang="en-US" baseline="0" dirty="0" smtClean="0"/>
              <a:t>Modern publishers address with </a:t>
            </a:r>
            <a:r>
              <a:rPr lang="en-US" baseline="0" dirty="0" err="1" smtClean="0"/>
              <a:t>aop</a:t>
            </a:r>
            <a:r>
              <a:rPr lang="en-US" baseline="0" dirty="0" smtClean="0"/>
              <a:t>, online-first; electronic publications use continuous publication model where articles are published on a rolling basis and collected into issues</a:t>
            </a:r>
          </a:p>
          <a:p>
            <a:r>
              <a:rPr lang="en-US" baseline="0" dirty="0" smtClean="0"/>
              <a:t>My interpretation of this model from 1828 is it’s a print continuous publication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3324B4-148E-4216-A7AE-8BE46073CD3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489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Series had</a:t>
            </a:r>
            <a:r>
              <a:rPr lang="en-US" baseline="0" dirty="0" smtClean="0"/>
              <a:t> 3 distinct phases:</a:t>
            </a:r>
          </a:p>
          <a:p>
            <a:r>
              <a:rPr lang="en-US" baseline="0" dirty="0" smtClean="0"/>
              <a:t>Beginning makes fasciculus divisions clear and very prominent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3324B4-148E-4216-A7AE-8BE46073CD3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2883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Middle phase lost the prominence</a:t>
            </a:r>
            <a:r>
              <a:rPr lang="en-US" baseline="0" dirty="0" smtClean="0"/>
              <a:t> of the fasciculus divisions, focused more on the issue as a whole</a:t>
            </a:r>
          </a:p>
          <a:p>
            <a:endParaRPr lang="en-US" baseline="0" dirty="0" smtClean="0"/>
          </a:p>
          <a:p>
            <a:r>
              <a:rPr lang="en-US" baseline="0" dirty="0" smtClean="0"/>
              <a:t>Dates in running head still reflected the 6 fasciculi per issue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3324B4-148E-4216-A7AE-8BE46073CD3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1300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End of the series, fasciculus is still in</a:t>
            </a:r>
            <a:r>
              <a:rPr lang="en-US" baseline="0" dirty="0" smtClean="0"/>
              <a:t> footer, but date is only month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Info in footer indicates still 6 per issue, but the dates of issue are lost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3324B4-148E-4216-A7AE-8BE46073CD3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9600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bound volume prioritizes article type</a:t>
            </a:r>
            <a:r>
              <a:rPr lang="en-US" baseline="0" dirty="0" smtClean="0"/>
              <a:t> grouping over fasciculus preservation</a:t>
            </a:r>
          </a:p>
          <a:p>
            <a:r>
              <a:rPr lang="en-US" baseline="0" dirty="0" smtClean="0"/>
              <a:t>You’ll have the Jan 12 Periscope appearing after the last Mar 22 Analytical Review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3324B4-148E-4216-A7AE-8BE46073CD3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0298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First option involves significan</a:t>
            </a:r>
            <a:r>
              <a:rPr lang="en-US" baseline="0" dirty="0" smtClean="0"/>
              <a:t>t staff time and relies on information only captured in the running head</a:t>
            </a:r>
          </a:p>
          <a:p>
            <a:endParaRPr lang="en-US" baseline="0" dirty="0" smtClean="0"/>
          </a:p>
          <a:p>
            <a:r>
              <a:rPr lang="en-US" baseline="0" dirty="0" smtClean="0"/>
              <a:t>Second option loses the individual publication date of the individual sections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3324B4-148E-4216-A7AE-8BE46073CD3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358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3324B4-148E-4216-A7AE-8BE46073CD3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6791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Either option requires at least rendering work</a:t>
            </a:r>
          </a:p>
          <a:p>
            <a:endParaRPr lang="en-US" dirty="0" smtClean="0"/>
          </a:p>
          <a:p>
            <a:r>
              <a:rPr lang="en-US" dirty="0" smtClean="0"/>
              <a:t>First</a:t>
            </a:r>
            <a:r>
              <a:rPr lang="en-US" baseline="0" dirty="0" smtClean="0"/>
              <a:t> option requires rendering and database work, but seems more accurate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3324B4-148E-4216-A7AE-8BE46073CD3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099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E03DE-81DB-409B-AA8A-1E15A618206A}" type="datetimeFigureOut">
              <a:rPr lang="en-US" smtClean="0"/>
              <a:t>8/10/2015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3B968-7C93-4502-9522-ECF95C879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162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E03DE-81DB-409B-AA8A-1E15A618206A}" type="datetimeFigureOut">
              <a:rPr lang="en-US" smtClean="0"/>
              <a:t>8/10/2015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3B968-7C93-4502-9522-ECF95C879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6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E03DE-81DB-409B-AA8A-1E15A618206A}" type="datetimeFigureOut">
              <a:rPr lang="en-US" smtClean="0"/>
              <a:t>8/10/2015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3B968-7C93-4502-9522-ECF95C879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32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E03DE-81DB-409B-AA8A-1E15A618206A}" type="datetimeFigureOut">
              <a:rPr lang="en-US" smtClean="0"/>
              <a:t>8/10/2015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3B968-7C93-4502-9522-ECF95C879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708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E03DE-81DB-409B-AA8A-1E15A618206A}" type="datetimeFigureOut">
              <a:rPr lang="en-US" smtClean="0"/>
              <a:t>8/10/2015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3B968-7C93-4502-9522-ECF95C879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222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E03DE-81DB-409B-AA8A-1E15A618206A}" type="datetimeFigureOut">
              <a:rPr lang="en-US" smtClean="0"/>
              <a:t>8/10/2015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3B968-7C93-4502-9522-ECF95C879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036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E03DE-81DB-409B-AA8A-1E15A618206A}" type="datetimeFigureOut">
              <a:rPr lang="en-US" smtClean="0"/>
              <a:t>8/10/2015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3B968-7C93-4502-9522-ECF95C879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961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E03DE-81DB-409B-AA8A-1E15A618206A}" type="datetimeFigureOut">
              <a:rPr lang="en-US" smtClean="0"/>
              <a:t>8/10/2015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3B968-7C93-4502-9522-ECF95C879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989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E03DE-81DB-409B-AA8A-1E15A618206A}" type="datetimeFigureOut">
              <a:rPr lang="en-US" smtClean="0"/>
              <a:t>8/10/2015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3B968-7C93-4502-9522-ECF95C879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01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E03DE-81DB-409B-AA8A-1E15A618206A}" type="datetimeFigureOut">
              <a:rPr lang="en-US" smtClean="0"/>
              <a:t>8/10/2015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3B968-7C93-4502-9522-ECF95C879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041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E03DE-81DB-409B-AA8A-1E15A618206A}" type="datetimeFigureOut">
              <a:rPr lang="en-US" smtClean="0"/>
              <a:t>8/10/2015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3B968-7C93-4502-9522-ECF95C879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643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E03DE-81DB-409B-AA8A-1E15A618206A}" type="datetimeFigureOut">
              <a:rPr lang="en-US" smtClean="0"/>
              <a:t>8/10/2015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3B968-7C93-4502-9522-ECF95C879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475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laura.randall@nih.gov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lm.nih.gov/news/welcome_library_agreement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“To those who startle at innovation”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663680"/>
          </a:xfrm>
        </p:spPr>
        <p:txBody>
          <a:bodyPr>
            <a:normAutofit lnSpcReduction="10000"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endParaRPr lang="en-US" sz="1800" dirty="0" smtClean="0"/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en-US" sz="1800" dirty="0"/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en-US" sz="1800" dirty="0" smtClean="0"/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en-US" sz="1800" dirty="0"/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en-US" sz="1800" dirty="0" smtClean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dirty="0" smtClean="0"/>
              <a:t>Laura Randall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dirty="0" smtClean="0"/>
              <a:t>National Library of Medicine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dirty="0" smtClean="0">
                <a:hlinkClick r:id="rId2"/>
              </a:rPr>
              <a:t>laura.randall@nih.gov</a:t>
            </a:r>
            <a:endParaRPr lang="en-US" sz="1800" dirty="0" smtClean="0"/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800" dirty="0" smtClean="0"/>
              <a:t>Symposium on Cultural Heritage Markup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800" dirty="0" smtClean="0"/>
              <a:t> August 10, 2015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2434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Article Division: Options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1704107"/>
            <a:ext cx="10515600" cy="4540826"/>
          </a:xfrm>
        </p:spPr>
        <p:txBody>
          <a:bodyPr/>
          <a:lstStyle/>
          <a:p>
            <a:r>
              <a:rPr lang="en-US" dirty="0" smtClean="0"/>
              <a:t>Capture all Periscope items from a singe fasciculus as one article</a:t>
            </a:r>
          </a:p>
          <a:p>
            <a:pPr lvl="1"/>
            <a:r>
              <a:rPr lang="en-US" dirty="0"/>
              <a:t>Allows us to preserve the fascicular division and the individual fasciculus </a:t>
            </a:r>
            <a:r>
              <a:rPr lang="en-US" dirty="0" smtClean="0"/>
              <a:t>date</a:t>
            </a:r>
          </a:p>
          <a:p>
            <a:pPr lvl="1"/>
            <a:r>
              <a:rPr lang="en-US" dirty="0"/>
              <a:t>Requires that NLM staff review each issue of the journal’s Fascicular Series to identify the </a:t>
            </a:r>
            <a:r>
              <a:rPr lang="en-US" dirty="0" smtClean="0"/>
              <a:t>divisions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Capture all Periscope items from a single issue as one article</a:t>
            </a:r>
          </a:p>
          <a:p>
            <a:pPr lvl="1"/>
            <a:r>
              <a:rPr lang="en-US" dirty="0" smtClean="0"/>
              <a:t>Adheres</a:t>
            </a:r>
            <a:r>
              <a:rPr lang="en-US" baseline="0" dirty="0" smtClean="0"/>
              <a:t> to standard project guidelines and requires no custom rules</a:t>
            </a:r>
          </a:p>
          <a:p>
            <a:pPr lvl="1"/>
            <a:r>
              <a:rPr lang="en-US" dirty="0"/>
              <a:t>Prevents NLM from capturing the association between a Periscope item and it’s actual print publication </a:t>
            </a:r>
            <a:r>
              <a:rPr lang="en-US" dirty="0" smtClean="0"/>
              <a:t>date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Others?</a:t>
            </a:r>
          </a:p>
        </p:txBody>
      </p:sp>
    </p:spTree>
    <p:extLst>
      <p:ext uri="{BB962C8B-B14F-4D97-AF65-F5344CB8AC3E}">
        <p14:creationId xmlns:p14="http://schemas.microsoft.com/office/powerpoint/2010/main" val="177190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Publication Dates: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3719"/>
            <a:ext cx="10515600" cy="4384961"/>
          </a:xfrm>
        </p:spPr>
        <p:txBody>
          <a:bodyPr>
            <a:normAutofit/>
          </a:bodyPr>
          <a:lstStyle/>
          <a:p>
            <a:r>
              <a:rPr lang="en-US" dirty="0" smtClean="0"/>
              <a:t>Fasciculus dates = pub-dates:</a:t>
            </a:r>
          </a:p>
          <a:p>
            <a:pPr marL="457200" lvl="1" indent="0">
              <a:spcBef>
                <a:spcPts val="1000"/>
              </a:spcBef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&lt;pub-date date-type=“collection” publication-format=“print”/&gt;</a:t>
            </a:r>
          </a:p>
          <a:p>
            <a:pPr marL="457200" lvl="1" indent="0">
              <a:spcBef>
                <a:spcPts val="1000"/>
              </a:spcBef>
              <a:spcAft>
                <a:spcPts val="600"/>
              </a:spcAft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&lt;pub-date date-type=“pub” publication-format=“print”/&gt;</a:t>
            </a:r>
          </a:p>
          <a:p>
            <a:pPr marL="457200" lvl="1" indent="0">
              <a:buNone/>
            </a:pPr>
            <a:r>
              <a:rPr lang="en-US" dirty="0" smtClean="0"/>
              <a:t>This </a:t>
            </a:r>
            <a:r>
              <a:rPr lang="en-US" dirty="0" smtClean="0"/>
              <a:t>mirrors </a:t>
            </a:r>
            <a:r>
              <a:rPr lang="en-US" dirty="0" smtClean="0"/>
              <a:t>PMC’s instructions for continuous publication dates in electronic titles.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Fasciculus dates = history dates: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&lt;history&gt;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&lt;date date-type=“fasciculus”/&gt;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&lt;/history&gt;</a:t>
            </a:r>
          </a:p>
        </p:txBody>
      </p:sp>
    </p:spTree>
    <p:extLst>
      <p:ext uri="{BB962C8B-B14F-4D97-AF65-F5344CB8AC3E}">
        <p14:creationId xmlns:p14="http://schemas.microsoft.com/office/powerpoint/2010/main" val="3559676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Publication Dates: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3719"/>
            <a:ext cx="10515600" cy="4384961"/>
          </a:xfrm>
        </p:spPr>
        <p:txBody>
          <a:bodyPr>
            <a:normAutofit/>
          </a:bodyPr>
          <a:lstStyle/>
          <a:p>
            <a:r>
              <a:rPr lang="en-US" dirty="0" smtClean="0"/>
              <a:t>If we use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&lt;pub-date&gt;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Date values will not all comply with PMC style</a:t>
            </a:r>
          </a:p>
          <a:p>
            <a:pPr lvl="2"/>
            <a:r>
              <a:rPr lang="en-US" dirty="0" smtClean="0"/>
              <a:t>Presence of collection date requires </a:t>
            </a:r>
            <a:r>
              <a:rPr lang="en-US" dirty="0" err="1" smtClean="0"/>
              <a:t>epub</a:t>
            </a:r>
            <a:r>
              <a:rPr lang="en-US" dirty="0" smtClean="0"/>
              <a:t> date</a:t>
            </a:r>
          </a:p>
          <a:p>
            <a:pPr lvl="2"/>
            <a:r>
              <a:rPr lang="en-US" dirty="0" smtClean="0"/>
              <a:t>Date accompanying collection date requires day, month, year</a:t>
            </a:r>
          </a:p>
          <a:p>
            <a:pPr lvl="1"/>
            <a:r>
              <a:rPr lang="en-US" dirty="0" smtClean="0"/>
              <a:t>Date tagging is not accommodated in PMC database or rendering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If we use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&lt;history&gt;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Date is not properly identified as a publication </a:t>
            </a:r>
            <a:r>
              <a:rPr lang="en-US" dirty="0" smtClean="0"/>
              <a:t>event</a:t>
            </a:r>
          </a:p>
          <a:p>
            <a:pPr lvl="1"/>
            <a:r>
              <a:rPr lang="en-US" dirty="0" smtClean="0"/>
              <a:t>Date tagging is not accommodated in PMC rendering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60925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Considerations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509653"/>
          </a:xfrm>
        </p:spPr>
        <p:txBody>
          <a:bodyPr/>
          <a:lstStyle/>
          <a:p>
            <a:r>
              <a:rPr lang="en-US" dirty="0" smtClean="0"/>
              <a:t>Bound volumes do not include covers or individual fasciculus or issue </a:t>
            </a:r>
            <a:r>
              <a:rPr lang="en-US" dirty="0" err="1" smtClean="0"/>
              <a:t>ToCs</a:t>
            </a:r>
            <a:r>
              <a:rPr lang="en-US" dirty="0" smtClean="0"/>
              <a:t>. Cumulative </a:t>
            </a:r>
            <a:r>
              <a:rPr lang="en-US" dirty="0" err="1" smtClean="0"/>
              <a:t>ToCs</a:t>
            </a:r>
            <a:r>
              <a:rPr lang="en-US" dirty="0" smtClean="0"/>
              <a:t> do not preserve fasciculus information.</a:t>
            </a:r>
          </a:p>
          <a:p>
            <a:r>
              <a:rPr lang="en-US" dirty="0" smtClean="0"/>
              <a:t>The binding decision to break up the fasciculi suggests that preserving them was not a priority.</a:t>
            </a:r>
          </a:p>
          <a:p>
            <a:r>
              <a:rPr lang="en-US" dirty="0" smtClean="0"/>
              <a:t>PMC’s archiving focus has always been on preserving the intellectual content, not preservation of the physical form.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955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Comments, questions, brilliant insights?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4362" y="1690688"/>
            <a:ext cx="4050171" cy="4351338"/>
          </a:xfrm>
        </p:spPr>
      </p:pic>
    </p:spTree>
    <p:extLst>
      <p:ext uri="{BB962C8B-B14F-4D97-AF65-F5344CB8AC3E}">
        <p14:creationId xmlns:p14="http://schemas.microsoft.com/office/powerpoint/2010/main" val="383487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National Library of Medicine (NLM) and </a:t>
            </a:r>
            <a:r>
              <a:rPr lang="en-US" dirty="0" err="1" smtClean="0"/>
              <a:t>Wellcome</a:t>
            </a:r>
            <a:r>
              <a:rPr lang="en-US" dirty="0" smtClean="0"/>
              <a:t> Trust partnering to digitize historical biomedical journals</a:t>
            </a:r>
          </a:p>
          <a:p>
            <a:r>
              <a:rPr lang="en-US" dirty="0" smtClean="0"/>
              <a:t>Content to be added to NLM’s PubMed Central (PMC) repository and the European counterpart (Europe PMC)</a:t>
            </a:r>
          </a:p>
          <a:p>
            <a:r>
              <a:rPr lang="en-US" dirty="0" smtClean="0"/>
              <a:t>Continuation of the medical journal </a:t>
            </a:r>
            <a:r>
              <a:rPr lang="en-US" dirty="0" err="1" smtClean="0"/>
              <a:t>backfile</a:t>
            </a:r>
            <a:r>
              <a:rPr lang="en-US" dirty="0" smtClean="0"/>
              <a:t> project that ran from 2004-2010</a:t>
            </a:r>
          </a:p>
          <a:p>
            <a:r>
              <a:rPr lang="en-US" dirty="0" smtClean="0">
                <a:hlinkClick r:id="rId2"/>
              </a:rPr>
              <a:t>http://www.nlm.nih.gov/news/welcome_library_agreement.html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57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Material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355" y="1530976"/>
            <a:ext cx="9554387" cy="4697942"/>
          </a:xfrm>
        </p:spPr>
      </p:pic>
      <p:sp>
        <p:nvSpPr>
          <p:cNvPr id="9" name="TextBox 8"/>
          <p:cNvSpPr txBox="1"/>
          <p:nvPr/>
        </p:nvSpPr>
        <p:spPr>
          <a:xfrm>
            <a:off x="3758045" y="5705698"/>
            <a:ext cx="782214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Material to be scanned is from NLM’s own collection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1747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Fascicular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Medico-Chirurgical Review (London: S. </a:t>
            </a:r>
            <a:r>
              <a:rPr lang="en-US" dirty="0" err="1" smtClean="0"/>
              <a:t>Highley</a:t>
            </a:r>
            <a:r>
              <a:rPr lang="en-US" dirty="0" smtClean="0"/>
              <a:t>, 1824-1847)</a:t>
            </a:r>
          </a:p>
          <a:p>
            <a:pPr lvl="1"/>
            <a:r>
              <a:rPr lang="en-US" dirty="0" smtClean="0"/>
              <a:t>Continually sent articles to the printer; assembled into quarterly issues</a:t>
            </a:r>
          </a:p>
          <a:p>
            <a:pPr lvl="1"/>
            <a:r>
              <a:rPr lang="en-US" dirty="0" smtClean="0"/>
              <a:t>Content might sit at the printer for up to 13 weeks</a:t>
            </a:r>
          </a:p>
          <a:p>
            <a:pPr lvl="1"/>
            <a:r>
              <a:rPr lang="en-US" dirty="0" smtClean="0"/>
              <a:t>Jan 1828, announce publishing twice-monthly in fasciculi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745" y="3753793"/>
            <a:ext cx="10058400" cy="2327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7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5971" y="498763"/>
            <a:ext cx="7419111" cy="5865236"/>
          </a:xfrm>
        </p:spPr>
        <p:txBody>
          <a:bodyPr/>
          <a:lstStyle/>
          <a:p>
            <a:r>
              <a:rPr lang="en-US" dirty="0" smtClean="0"/>
              <a:t>Series beginning:</a:t>
            </a:r>
          </a:p>
          <a:p>
            <a:pPr lvl="1"/>
            <a:r>
              <a:rPr lang="en-US" dirty="0" smtClean="0"/>
              <a:t>Issue number prominent</a:t>
            </a:r>
          </a:p>
          <a:p>
            <a:pPr lvl="1"/>
            <a:r>
              <a:rPr lang="en-US" dirty="0" smtClean="0"/>
              <a:t>Fasciculus number clearly identified</a:t>
            </a:r>
          </a:p>
          <a:p>
            <a:pPr lvl="1"/>
            <a:r>
              <a:rPr lang="en-US" dirty="0" smtClean="0"/>
              <a:t>Fasciculus date prominent; includes day, month, and year</a:t>
            </a:r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09" y="152400"/>
            <a:ext cx="3540832" cy="23543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09" y="2703015"/>
            <a:ext cx="3540832" cy="18251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09" y="4724400"/>
            <a:ext cx="3576580" cy="203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63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5971" y="498763"/>
            <a:ext cx="7419111" cy="5865236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Series beginning: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Issue number prominent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Fasciculus number clearly identified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Fasciculus date prominent; includes day, month, and year</a:t>
            </a:r>
            <a:endParaRPr lang="en-US" dirty="0"/>
          </a:p>
          <a:p>
            <a:r>
              <a:rPr lang="en-US" dirty="0" smtClean="0"/>
              <a:t>Series middle:</a:t>
            </a:r>
          </a:p>
          <a:p>
            <a:pPr lvl="1"/>
            <a:r>
              <a:rPr lang="en-US" dirty="0" smtClean="0"/>
              <a:t>Issue number prominent</a:t>
            </a:r>
          </a:p>
          <a:p>
            <a:pPr lvl="1"/>
            <a:r>
              <a:rPr lang="en-US" dirty="0" smtClean="0"/>
              <a:t>Fasciculus only identified in footer of first page</a:t>
            </a:r>
          </a:p>
          <a:p>
            <a:pPr lvl="1"/>
            <a:r>
              <a:rPr lang="en-US" dirty="0" smtClean="0"/>
              <a:t>Fasciculus date present only in running head; includes day, month, and year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99" y="399618"/>
            <a:ext cx="3702861" cy="6068291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0045425"/>
              </p:ext>
            </p:extLst>
          </p:nvPr>
        </p:nvGraphicFramePr>
        <p:xfrm>
          <a:off x="5163919" y="4768995"/>
          <a:ext cx="5383213" cy="147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Image" r:id="rId5" imgW="5383800" imgH="1472760" progId="PhotoshopElements.Image.9">
                  <p:embed/>
                </p:oleObj>
              </mc:Choice>
              <mc:Fallback>
                <p:oleObj name="Image" r:id="rId5" imgW="5383800" imgH="1472760" progId="PhotoshopElements.Image.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63919" y="4768995"/>
                        <a:ext cx="5383213" cy="147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209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5971" y="498762"/>
            <a:ext cx="7419111" cy="625532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Series beginning: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Issue number prominent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Fasciculus number clearly identified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Fasciculus date prominent; includes day, month, and year</a:t>
            </a:r>
            <a:endParaRPr lang="en-US" dirty="0"/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Series middle: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Issue number prominent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Fasciculus only identified in footer of first page</a:t>
            </a:r>
          </a:p>
          <a:p>
            <a:pPr lvl="1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Fasciculus date present only in running head; includes day, month, and year</a:t>
            </a:r>
          </a:p>
          <a:p>
            <a:r>
              <a:rPr lang="en-US" dirty="0" smtClean="0"/>
              <a:t>Series end:</a:t>
            </a:r>
          </a:p>
          <a:p>
            <a:pPr lvl="1"/>
            <a:r>
              <a:rPr lang="en-US" dirty="0" smtClean="0"/>
              <a:t>Fasciculus only identified in footer of first page</a:t>
            </a:r>
          </a:p>
          <a:p>
            <a:pPr lvl="1"/>
            <a:r>
              <a:rPr lang="en-US" dirty="0" smtClean="0"/>
              <a:t>Fasciculus date present only in running head; includes only month and year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11" y="781700"/>
            <a:ext cx="3471368" cy="550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90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Tagging for PMC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r>
              <a:rPr lang="en-US" dirty="0" smtClean="0"/>
              <a:t>PMC is using JATS Archiving (Green)</a:t>
            </a:r>
          </a:p>
          <a:p>
            <a:endParaRPr lang="en-US" dirty="0" smtClean="0"/>
          </a:p>
          <a:p>
            <a:r>
              <a:rPr lang="en-US" dirty="0" smtClean="0"/>
              <a:t>Article capture must adhere to general project guidelines</a:t>
            </a:r>
            <a:endParaRPr lang="en-US" dirty="0"/>
          </a:p>
          <a:p>
            <a:pPr lvl="1"/>
            <a:r>
              <a:rPr lang="en-US" dirty="0" smtClean="0"/>
              <a:t>Need to minimize the occurrence of exceptions to the standard project specs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Content has to be loaded into PMC production database</a:t>
            </a:r>
          </a:p>
          <a:p>
            <a:pPr lvl="1"/>
            <a:r>
              <a:rPr lang="en-US" dirty="0" smtClean="0"/>
              <a:t>Data must conform to PMC Style 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Two primary concerns: Article division and publication dates</a:t>
            </a:r>
          </a:p>
        </p:txBody>
      </p:sp>
    </p:spTree>
    <p:extLst>
      <p:ext uri="{BB962C8B-B14F-4D97-AF65-F5344CB8AC3E}">
        <p14:creationId xmlns:p14="http://schemas.microsoft.com/office/powerpoint/2010/main" val="2621760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Article Division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1704107"/>
            <a:ext cx="10515600" cy="4540826"/>
          </a:xfrm>
        </p:spPr>
        <p:txBody>
          <a:bodyPr/>
          <a:lstStyle/>
          <a:p>
            <a:r>
              <a:rPr lang="en-US" dirty="0" smtClean="0"/>
              <a:t>Each issue includes Analytical Review articles and Periscope articles</a:t>
            </a:r>
          </a:p>
          <a:p>
            <a:pPr lvl="1"/>
            <a:r>
              <a:rPr lang="en-US" dirty="0" smtClean="0"/>
              <a:t>Analytical Review article content dictates they be individual articles</a:t>
            </a:r>
          </a:p>
          <a:p>
            <a:pPr lvl="1"/>
            <a:r>
              <a:rPr lang="en-US" dirty="0" smtClean="0"/>
              <a:t>Periscope article content (news reports, society updates, etc.) dictates that the entire section be captured as a single article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Each fasciculus includes both sections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bound volumes </a:t>
            </a:r>
            <a:r>
              <a:rPr lang="en-US" dirty="0" smtClean="0"/>
              <a:t>group </a:t>
            </a:r>
            <a:r>
              <a:rPr lang="en-US" dirty="0" smtClean="0"/>
              <a:t>Analytical Reviews from all fasciculi followed by </a:t>
            </a:r>
            <a:r>
              <a:rPr lang="en-US" dirty="0" smtClean="0"/>
              <a:t>Periscope </a:t>
            </a:r>
            <a:r>
              <a:rPr lang="en-US" dirty="0" smtClean="0"/>
              <a:t>articles from all fasciculi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132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991</Words>
  <Application>Microsoft Office PowerPoint</Application>
  <PresentationFormat>Widescreen</PresentationFormat>
  <Paragraphs>139</Paragraphs>
  <Slides>14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Courier New</vt:lpstr>
      <vt:lpstr>Office Theme</vt:lpstr>
      <vt:lpstr>Image</vt:lpstr>
      <vt:lpstr>“To those who startle at innovation”</vt:lpstr>
      <vt:lpstr>The Project</vt:lpstr>
      <vt:lpstr>The Material</vt:lpstr>
      <vt:lpstr>The Fascicular Series</vt:lpstr>
      <vt:lpstr>PowerPoint Presentation</vt:lpstr>
      <vt:lpstr>PowerPoint Presentation</vt:lpstr>
      <vt:lpstr>PowerPoint Presentation</vt:lpstr>
      <vt:lpstr>Tagging for PMC</vt:lpstr>
      <vt:lpstr>Article Division</vt:lpstr>
      <vt:lpstr>Article Division: Options</vt:lpstr>
      <vt:lpstr>Publication Dates: Options</vt:lpstr>
      <vt:lpstr>Publication Dates: Considerations</vt:lpstr>
      <vt:lpstr>Other Considerations</vt:lpstr>
      <vt:lpstr>Comments, questions, brilliant insights?</vt:lpstr>
    </vt:vector>
  </TitlesOfParts>
  <Company>NCBI-NLM-NIH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Randall, Laura (NIH/NLM/NCBI) [E]</dc:creator>
  <cp:lastModifiedBy>Randall, Laura (NIH/NLM/NCBI) [E]</cp:lastModifiedBy>
  <cp:revision>58</cp:revision>
  <dcterms:created xsi:type="dcterms:W3CDTF">2015-08-09T14:52:59Z</dcterms:created>
  <dcterms:modified xsi:type="dcterms:W3CDTF">2015-08-10T10:42:52Z</dcterms:modified>
</cp:coreProperties>
</file>