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48" r:id="rId1"/>
    <p:sldMasterId id="2147483660" r:id="rId2"/>
  </p:sldMasterIdLst>
  <p:notesMasterIdLst>
    <p:notesMasterId r:id="rId32"/>
  </p:notesMasterIdLst>
  <p:sldIdLst>
    <p:sldId id="256" r:id="rId3"/>
    <p:sldId id="277" r:id="rId4"/>
    <p:sldId id="307" r:id="rId5"/>
    <p:sldId id="353" r:id="rId6"/>
    <p:sldId id="355" r:id="rId7"/>
    <p:sldId id="369" r:id="rId8"/>
    <p:sldId id="356" r:id="rId9"/>
    <p:sldId id="363" r:id="rId10"/>
    <p:sldId id="364" r:id="rId11"/>
    <p:sldId id="387" r:id="rId12"/>
    <p:sldId id="365" r:id="rId13"/>
    <p:sldId id="366" r:id="rId14"/>
    <p:sldId id="370" r:id="rId15"/>
    <p:sldId id="388" r:id="rId16"/>
    <p:sldId id="382" r:id="rId17"/>
    <p:sldId id="358" r:id="rId18"/>
    <p:sldId id="359" r:id="rId19"/>
    <p:sldId id="385" r:id="rId20"/>
    <p:sldId id="384" r:id="rId21"/>
    <p:sldId id="375" r:id="rId22"/>
    <p:sldId id="379" r:id="rId23"/>
    <p:sldId id="380" r:id="rId24"/>
    <p:sldId id="381" r:id="rId25"/>
    <p:sldId id="361" r:id="rId26"/>
    <p:sldId id="362" r:id="rId27"/>
    <p:sldId id="360" r:id="rId28"/>
    <p:sldId id="357" r:id="rId29"/>
    <p:sldId id="383" r:id="rId30"/>
    <p:sldId id="31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DDDD"/>
    <a:srgbClr val="3F3FFF"/>
    <a:srgbClr val="99FFCC"/>
    <a:srgbClr val="DCE6F2"/>
    <a:srgbClr val="FF6600"/>
    <a:srgbClr val="0066FF"/>
    <a:srgbClr val="FFB3B3"/>
    <a:srgbClr val="0000FF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 horzBarState="maximized">
    <p:restoredLeft sz="15598" autoAdjust="0"/>
    <p:restoredTop sz="94647" autoAdjust="0"/>
  </p:normalViewPr>
  <p:slideViewPr>
    <p:cSldViewPr>
      <p:cViewPr>
        <p:scale>
          <a:sx n="112" d="100"/>
          <a:sy n="112" d="100"/>
        </p:scale>
        <p:origin x="-252" y="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2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rebuchet MS" panose="020B0603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rebuchet MS" panose="020B0603020202020204" pitchFamily="34" charset="0"/>
              </a:defRPr>
            </a:lvl1pPr>
          </a:lstStyle>
          <a:p>
            <a:fld id="{8E2E29A7-DF1D-4873-ABD8-685FD91AF8C5}" type="datetimeFigureOut">
              <a:rPr lang="en-GB" smtClean="0"/>
              <a:pPr/>
              <a:t>21/10/2015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rebuchet MS" panose="020B0603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rebuchet MS" panose="020B0603020202020204" pitchFamily="34" charset="0"/>
              </a:defRPr>
            </a:lvl1pPr>
          </a:lstStyle>
          <a:p>
            <a:fld id="{0873848B-2187-495D-BFFD-F4C2105122B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5184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0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900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325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16th Febrary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2256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16th Febrary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7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16th Febrary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247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16th Febrary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948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16th Febrary 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54129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16216" y="6021288"/>
            <a:ext cx="2133600" cy="365125"/>
          </a:xfrm>
        </p:spPr>
        <p:txBody>
          <a:bodyPr/>
          <a:lstStyle>
            <a:lvl1pPr algn="r">
              <a:defRPr sz="1000">
                <a:latin typeface="Trebuchet MS" panose="020B0603020202020204" pitchFamily="34" charset="0"/>
              </a:defRPr>
            </a:lvl1pPr>
          </a:lstStyle>
          <a:p>
            <a:r>
              <a:rPr lang="en-US" smtClean="0"/>
              <a:t>16th Febrary 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latin typeface="Trebuchet MS" panose="020B0603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latin typeface="Trebuchet MS" panose="020B0603020202020204" pitchFamily="34" charset="0"/>
              </a:defRPr>
            </a:lvl1pPr>
          </a:lstStyle>
          <a:p>
            <a:fld id="{8444AC87-8635-452A-83C7-F6EA05B6E76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852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16th Febrary 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5589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16th Febrary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265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873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16th Febrary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2983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16th Febrary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7167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16th Febrary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705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09320"/>
            <a:ext cx="2133600" cy="221109"/>
          </a:xfrm>
          <a:prstGeom prst="rect">
            <a:avLst/>
          </a:prstGeom>
        </p:spPr>
        <p:txBody>
          <a:bodyPr tIns="0" bIns="0"/>
          <a:lstStyle>
            <a:lvl1pPr algn="r">
              <a:defRPr sz="1000"/>
            </a:lvl1pPr>
          </a:lstStyle>
          <a:p>
            <a:r>
              <a:rPr lang="en-US" smtClean="0"/>
              <a:t>16th Febrary 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5344"/>
            <a:ext cx="2133600" cy="196131"/>
          </a:xfrm>
        </p:spPr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274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051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351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954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578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483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820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fld id="{A5BE51D5-4522-4288-B15E-21E8A4B3052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26" name="Picture 2" descr="C:\Users\jwl\workspace\SaxonCEMaster\tests\jwlR-logo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404181"/>
            <a:ext cx="609229" cy="28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3131840" y="6385880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Balisage 2015 - John Lumley</a:t>
            </a:r>
            <a:br>
              <a:rPr lang="en-GB" dirty="0" smtClean="0"/>
            </a:br>
            <a:r>
              <a:rPr lang="en-GB" dirty="0" smtClean="0"/>
              <a:t>13 August, 2015</a:t>
            </a:r>
            <a:endParaRPr lang="en-GB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6348765" y="5948704"/>
            <a:ext cx="2133600" cy="303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11" name="Picture 2" descr="C:\Users\jwl\SaxonDev\tools\Streaming\publish\content\images\saxonica_logo.gif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568" y="6404181"/>
            <a:ext cx="1317154" cy="278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485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Trebuchet MS" panose="020B0603020202020204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rebuchet MS" panose="020B0603020202020204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rebuchet MS" panose="020B0603020202020204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rebuchet MS" panose="020B0603020202020204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rebuchet MS" panose="020B0603020202020204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rebuchet MS" panose="020B0603020202020204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smtClean="0"/>
              <a:t>16th Febrary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fld id="{8444AC87-8635-452A-83C7-F6EA05B6E76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98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microsoft.com/office/2007/relationships/hdphoto" Target="../media/hdphoto1.wdp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2.gif"/><Relationship Id="rId18" Type="http://schemas.openxmlformats.org/officeDocument/2006/relationships/image" Target="../media/image18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17" Type="http://schemas.openxmlformats.org/officeDocument/2006/relationships/image" Target="../media/image17.jpeg"/><Relationship Id="rId2" Type="http://schemas.openxmlformats.org/officeDocument/2006/relationships/image" Target="../media/image3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gif"/><Relationship Id="rId15" Type="http://schemas.openxmlformats.org/officeDocument/2006/relationships/image" Target="../media/image15.pn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Relationship Id="rId1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Two from Three</a:t>
            </a:r>
            <a:br>
              <a:rPr lang="en-GB" dirty="0" smtClean="0"/>
            </a:br>
            <a:r>
              <a:rPr lang="en-GB" dirty="0" smtClean="0"/>
              <a:t>(in XSLT)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123728" y="3719314"/>
            <a:ext cx="47525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GB" sz="3200" dirty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John </a:t>
            </a:r>
            <a:r>
              <a:rPr lang="en-GB" sz="3200" dirty="0" smtClean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Lumley</a:t>
            </a:r>
            <a:br>
              <a:rPr lang="en-GB" sz="3200" dirty="0" smtClean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</a:br>
            <a:r>
              <a:rPr lang="en-GB" sz="2800" i="1" dirty="0" err="1" smtClean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j</a:t>
            </a:r>
            <a:r>
              <a:rPr lang="en-GB" sz="3200" dirty="0" err="1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  <a:sym typeface="Symbol"/>
              </a:rPr>
              <a:t></a:t>
            </a:r>
            <a:r>
              <a:rPr lang="en-GB" sz="2800" dirty="0" err="1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L</a:t>
            </a:r>
            <a:r>
              <a:rPr lang="en-GB" sz="2800" dirty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800" dirty="0" smtClean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Research / </a:t>
            </a:r>
            <a:r>
              <a:rPr lang="en-GB" sz="2800" dirty="0" err="1" smtClean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Saxonica</a:t>
            </a:r>
            <a:endParaRPr lang="en-GB" sz="3200" dirty="0">
              <a:solidFill>
                <a:prstClr val="black">
                  <a:tint val="75000"/>
                </a:prstClr>
              </a:solidFill>
              <a:latin typeface="Trebuchet MS" panose="020B0603020202020204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51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46"/>
          <p:cNvSpPr/>
          <p:nvPr/>
        </p:nvSpPr>
        <p:spPr>
          <a:xfrm>
            <a:off x="1659468" y="1710268"/>
            <a:ext cx="5794114" cy="3201328"/>
          </a:xfrm>
          <a:custGeom>
            <a:avLst/>
            <a:gdLst>
              <a:gd name="connsiteX0" fmla="*/ 0 w 5944193"/>
              <a:gd name="connsiteY0" fmla="*/ 222156 h 3540885"/>
              <a:gd name="connsiteX1" fmla="*/ 5020733 w 5944193"/>
              <a:gd name="connsiteY1" fmla="*/ 154423 h 3540885"/>
              <a:gd name="connsiteX2" fmla="*/ 5943600 w 5944193"/>
              <a:gd name="connsiteY2" fmla="*/ 1974756 h 3540885"/>
              <a:gd name="connsiteX3" fmla="*/ 5029200 w 5944193"/>
              <a:gd name="connsiteY3" fmla="*/ 3473356 h 3540885"/>
              <a:gd name="connsiteX4" fmla="*/ 321733 w 5944193"/>
              <a:gd name="connsiteY4" fmla="*/ 3143156 h 3540885"/>
              <a:gd name="connsiteX0" fmla="*/ 0 w 6011298"/>
              <a:gd name="connsiteY0" fmla="*/ 108209 h 3426938"/>
              <a:gd name="connsiteX1" fmla="*/ 5274733 w 6011298"/>
              <a:gd name="connsiteY1" fmla="*/ 260610 h 3426938"/>
              <a:gd name="connsiteX2" fmla="*/ 5943600 w 6011298"/>
              <a:gd name="connsiteY2" fmla="*/ 1860809 h 3426938"/>
              <a:gd name="connsiteX3" fmla="*/ 5029200 w 6011298"/>
              <a:gd name="connsiteY3" fmla="*/ 3359409 h 3426938"/>
              <a:gd name="connsiteX4" fmla="*/ 321733 w 6011298"/>
              <a:gd name="connsiteY4" fmla="*/ 3029209 h 3426938"/>
              <a:gd name="connsiteX0" fmla="*/ 0 w 6150109"/>
              <a:gd name="connsiteY0" fmla="*/ 108209 h 3426938"/>
              <a:gd name="connsiteX1" fmla="*/ 5274733 w 6150109"/>
              <a:gd name="connsiteY1" fmla="*/ 260610 h 3426938"/>
              <a:gd name="connsiteX2" fmla="*/ 6121400 w 6150109"/>
              <a:gd name="connsiteY2" fmla="*/ 1860809 h 3426938"/>
              <a:gd name="connsiteX3" fmla="*/ 5029200 w 6150109"/>
              <a:gd name="connsiteY3" fmla="*/ 3359409 h 3426938"/>
              <a:gd name="connsiteX4" fmla="*/ 321733 w 6150109"/>
              <a:gd name="connsiteY4" fmla="*/ 3029209 h 3426938"/>
              <a:gd name="connsiteX0" fmla="*/ 0 w 6135583"/>
              <a:gd name="connsiteY0" fmla="*/ 108209 h 3426938"/>
              <a:gd name="connsiteX1" fmla="*/ 5274733 w 6135583"/>
              <a:gd name="connsiteY1" fmla="*/ 260610 h 3426938"/>
              <a:gd name="connsiteX2" fmla="*/ 6121400 w 6135583"/>
              <a:gd name="connsiteY2" fmla="*/ 1860809 h 3426938"/>
              <a:gd name="connsiteX3" fmla="*/ 5029200 w 6135583"/>
              <a:gd name="connsiteY3" fmla="*/ 3359409 h 3426938"/>
              <a:gd name="connsiteX4" fmla="*/ 321733 w 6135583"/>
              <a:gd name="connsiteY4" fmla="*/ 3029209 h 3426938"/>
              <a:gd name="connsiteX0" fmla="*/ 0 w 6154986"/>
              <a:gd name="connsiteY0" fmla="*/ 108209 h 3276767"/>
              <a:gd name="connsiteX1" fmla="*/ 5274733 w 6154986"/>
              <a:gd name="connsiteY1" fmla="*/ 260610 h 3276767"/>
              <a:gd name="connsiteX2" fmla="*/ 6121400 w 6154986"/>
              <a:gd name="connsiteY2" fmla="*/ 1860809 h 3276767"/>
              <a:gd name="connsiteX3" fmla="*/ 4961467 w 6154986"/>
              <a:gd name="connsiteY3" fmla="*/ 3164675 h 3276767"/>
              <a:gd name="connsiteX4" fmla="*/ 321733 w 6154986"/>
              <a:gd name="connsiteY4" fmla="*/ 3029209 h 3276767"/>
              <a:gd name="connsiteX0" fmla="*/ 0 w 6154986"/>
              <a:gd name="connsiteY0" fmla="*/ 108209 h 3240277"/>
              <a:gd name="connsiteX1" fmla="*/ 5274733 w 6154986"/>
              <a:gd name="connsiteY1" fmla="*/ 260610 h 3240277"/>
              <a:gd name="connsiteX2" fmla="*/ 6121400 w 6154986"/>
              <a:gd name="connsiteY2" fmla="*/ 1860809 h 3240277"/>
              <a:gd name="connsiteX3" fmla="*/ 4961467 w 6154986"/>
              <a:gd name="connsiteY3" fmla="*/ 3164675 h 3240277"/>
              <a:gd name="connsiteX4" fmla="*/ 321733 w 6154986"/>
              <a:gd name="connsiteY4" fmla="*/ 3029209 h 3240277"/>
              <a:gd name="connsiteX0" fmla="*/ 0 w 6154986"/>
              <a:gd name="connsiteY0" fmla="*/ 108209 h 3205497"/>
              <a:gd name="connsiteX1" fmla="*/ 5274733 w 6154986"/>
              <a:gd name="connsiteY1" fmla="*/ 260610 h 3205497"/>
              <a:gd name="connsiteX2" fmla="*/ 6121400 w 6154986"/>
              <a:gd name="connsiteY2" fmla="*/ 1860809 h 3205497"/>
              <a:gd name="connsiteX3" fmla="*/ 4961467 w 6154986"/>
              <a:gd name="connsiteY3" fmla="*/ 3164675 h 3205497"/>
              <a:gd name="connsiteX4" fmla="*/ 321733 w 6154986"/>
              <a:gd name="connsiteY4" fmla="*/ 3029209 h 3205497"/>
              <a:gd name="connsiteX0" fmla="*/ 0 w 5910770"/>
              <a:gd name="connsiteY0" fmla="*/ 103088 h 3245149"/>
              <a:gd name="connsiteX1" fmla="*/ 5274733 w 5910770"/>
              <a:gd name="connsiteY1" fmla="*/ 255489 h 3245149"/>
              <a:gd name="connsiteX2" fmla="*/ 5782733 w 5910770"/>
              <a:gd name="connsiteY2" fmla="*/ 1745621 h 3245149"/>
              <a:gd name="connsiteX3" fmla="*/ 4961467 w 5910770"/>
              <a:gd name="connsiteY3" fmla="*/ 3159554 h 3245149"/>
              <a:gd name="connsiteX4" fmla="*/ 321733 w 5910770"/>
              <a:gd name="connsiteY4" fmla="*/ 3024088 h 3245149"/>
              <a:gd name="connsiteX0" fmla="*/ 0 w 5794451"/>
              <a:gd name="connsiteY0" fmla="*/ 144738 h 3286799"/>
              <a:gd name="connsiteX1" fmla="*/ 4809066 w 5794451"/>
              <a:gd name="connsiteY1" fmla="*/ 195539 h 3286799"/>
              <a:gd name="connsiteX2" fmla="*/ 5782733 w 5794451"/>
              <a:gd name="connsiteY2" fmla="*/ 1787271 h 3286799"/>
              <a:gd name="connsiteX3" fmla="*/ 4961467 w 5794451"/>
              <a:gd name="connsiteY3" fmla="*/ 3201204 h 3286799"/>
              <a:gd name="connsiteX4" fmla="*/ 321733 w 5794451"/>
              <a:gd name="connsiteY4" fmla="*/ 3065738 h 3286799"/>
              <a:gd name="connsiteX0" fmla="*/ 0 w 5785610"/>
              <a:gd name="connsiteY0" fmla="*/ 144738 h 3286799"/>
              <a:gd name="connsiteX1" fmla="*/ 4809066 w 5785610"/>
              <a:gd name="connsiteY1" fmla="*/ 195539 h 3286799"/>
              <a:gd name="connsiteX2" fmla="*/ 5782733 w 5785610"/>
              <a:gd name="connsiteY2" fmla="*/ 1787271 h 3286799"/>
              <a:gd name="connsiteX3" fmla="*/ 4961467 w 5785610"/>
              <a:gd name="connsiteY3" fmla="*/ 3201204 h 3286799"/>
              <a:gd name="connsiteX4" fmla="*/ 321733 w 5785610"/>
              <a:gd name="connsiteY4" fmla="*/ 3065738 h 3286799"/>
              <a:gd name="connsiteX0" fmla="*/ 0 w 5800515"/>
              <a:gd name="connsiteY0" fmla="*/ 176830 h 3318891"/>
              <a:gd name="connsiteX1" fmla="*/ 4715933 w 5800515"/>
              <a:gd name="connsiteY1" fmla="*/ 168365 h 3318891"/>
              <a:gd name="connsiteX2" fmla="*/ 5782733 w 5800515"/>
              <a:gd name="connsiteY2" fmla="*/ 1819363 h 3318891"/>
              <a:gd name="connsiteX3" fmla="*/ 4961467 w 5800515"/>
              <a:gd name="connsiteY3" fmla="*/ 3233296 h 3318891"/>
              <a:gd name="connsiteX4" fmla="*/ 321733 w 5800515"/>
              <a:gd name="connsiteY4" fmla="*/ 3097830 h 3318891"/>
              <a:gd name="connsiteX0" fmla="*/ 0 w 5800515"/>
              <a:gd name="connsiteY0" fmla="*/ 109163 h 3251224"/>
              <a:gd name="connsiteX1" fmla="*/ 4715933 w 5800515"/>
              <a:gd name="connsiteY1" fmla="*/ 100698 h 3251224"/>
              <a:gd name="connsiteX2" fmla="*/ 5782733 w 5800515"/>
              <a:gd name="connsiteY2" fmla="*/ 1751696 h 3251224"/>
              <a:gd name="connsiteX3" fmla="*/ 4961467 w 5800515"/>
              <a:gd name="connsiteY3" fmla="*/ 3165629 h 3251224"/>
              <a:gd name="connsiteX4" fmla="*/ 321733 w 5800515"/>
              <a:gd name="connsiteY4" fmla="*/ 3030163 h 3251224"/>
              <a:gd name="connsiteX0" fmla="*/ 0 w 5800515"/>
              <a:gd name="connsiteY0" fmla="*/ 148431 h 3349759"/>
              <a:gd name="connsiteX1" fmla="*/ 4715933 w 5800515"/>
              <a:gd name="connsiteY1" fmla="*/ 199233 h 3349759"/>
              <a:gd name="connsiteX2" fmla="*/ 5782733 w 5800515"/>
              <a:gd name="connsiteY2" fmla="*/ 1850231 h 3349759"/>
              <a:gd name="connsiteX3" fmla="*/ 4961467 w 5800515"/>
              <a:gd name="connsiteY3" fmla="*/ 3264164 h 3349759"/>
              <a:gd name="connsiteX4" fmla="*/ 321733 w 5800515"/>
              <a:gd name="connsiteY4" fmla="*/ 3128698 h 3349759"/>
              <a:gd name="connsiteX0" fmla="*/ 0 w 5800515"/>
              <a:gd name="connsiteY0" fmla="*/ 99985 h 3301313"/>
              <a:gd name="connsiteX1" fmla="*/ 4715933 w 5800515"/>
              <a:gd name="connsiteY1" fmla="*/ 150787 h 3301313"/>
              <a:gd name="connsiteX2" fmla="*/ 5782733 w 5800515"/>
              <a:gd name="connsiteY2" fmla="*/ 1801785 h 3301313"/>
              <a:gd name="connsiteX3" fmla="*/ 4961467 w 5800515"/>
              <a:gd name="connsiteY3" fmla="*/ 3215718 h 3301313"/>
              <a:gd name="connsiteX4" fmla="*/ 321733 w 5800515"/>
              <a:gd name="connsiteY4" fmla="*/ 3080252 h 3301313"/>
              <a:gd name="connsiteX0" fmla="*/ 0 w 5800515"/>
              <a:gd name="connsiteY0" fmla="*/ 53737 h 3255065"/>
              <a:gd name="connsiteX1" fmla="*/ 4715933 w 5800515"/>
              <a:gd name="connsiteY1" fmla="*/ 104539 h 3255065"/>
              <a:gd name="connsiteX2" fmla="*/ 5782733 w 5800515"/>
              <a:gd name="connsiteY2" fmla="*/ 1755537 h 3255065"/>
              <a:gd name="connsiteX3" fmla="*/ 4961467 w 5800515"/>
              <a:gd name="connsiteY3" fmla="*/ 3169470 h 3255065"/>
              <a:gd name="connsiteX4" fmla="*/ 321733 w 5800515"/>
              <a:gd name="connsiteY4" fmla="*/ 3034004 h 3255065"/>
              <a:gd name="connsiteX0" fmla="*/ 0 w 5794114"/>
              <a:gd name="connsiteY0" fmla="*/ 0 h 3201328"/>
              <a:gd name="connsiteX1" fmla="*/ 5122333 w 5794114"/>
              <a:gd name="connsiteY1" fmla="*/ 76202 h 3201328"/>
              <a:gd name="connsiteX2" fmla="*/ 5782733 w 5794114"/>
              <a:gd name="connsiteY2" fmla="*/ 1701800 h 3201328"/>
              <a:gd name="connsiteX3" fmla="*/ 4961467 w 5794114"/>
              <a:gd name="connsiteY3" fmla="*/ 3115733 h 3201328"/>
              <a:gd name="connsiteX4" fmla="*/ 321733 w 5794114"/>
              <a:gd name="connsiteY4" fmla="*/ 2980267 h 320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94114" h="3201328">
                <a:moveTo>
                  <a:pt x="0" y="0"/>
                </a:moveTo>
                <a:lnTo>
                  <a:pt x="5122333" y="76202"/>
                </a:lnTo>
                <a:cubicBezTo>
                  <a:pt x="5849055" y="249769"/>
                  <a:pt x="5809544" y="1195212"/>
                  <a:pt x="5782733" y="1701800"/>
                </a:cubicBezTo>
                <a:cubicBezTo>
                  <a:pt x="5755922" y="2208388"/>
                  <a:pt x="5871634" y="2902655"/>
                  <a:pt x="4961467" y="3115733"/>
                </a:cubicBezTo>
                <a:cubicBezTo>
                  <a:pt x="4051300" y="3328811"/>
                  <a:pt x="2266244" y="3090333"/>
                  <a:pt x="321733" y="2980267"/>
                </a:cubicBezTo>
              </a:path>
            </a:pathLst>
          </a:custGeom>
          <a:noFill/>
          <a:ln w="76200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1668465" y="4772140"/>
            <a:ext cx="1175343" cy="1175343"/>
            <a:chOff x="1524449" y="5085184"/>
            <a:chExt cx="1175343" cy="1175343"/>
          </a:xfrm>
        </p:grpSpPr>
        <p:pic>
          <p:nvPicPr>
            <p:cNvPr id="29" name="Picture 2" descr="C:\Users\jwl\SaxonDev\papers\john\Balisage2015\Yellow_Generic_Folder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312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449" y="5085184"/>
              <a:ext cx="1175343" cy="11753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1625632" y="5379878"/>
              <a:ext cx="100215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latin typeface="Trebuchet MS" panose="020B0603020202020204" pitchFamily="34" charset="0"/>
                </a:rPr>
                <a:t>XSLT3to2</a:t>
              </a:r>
              <a:br>
                <a:rPr lang="en-GB" sz="1400" dirty="0" smtClean="0">
                  <a:latin typeface="Trebuchet MS" panose="020B0603020202020204" pitchFamily="34" charset="0"/>
                </a:rPr>
              </a:br>
              <a:r>
                <a:rPr lang="en-GB" sz="1400" dirty="0" smtClean="0">
                  <a:latin typeface="Trebuchet MS" panose="020B0603020202020204" pitchFamily="34" charset="0"/>
                </a:rPr>
                <a:t>support library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process</a:t>
            </a:r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382642" y="4772140"/>
            <a:ext cx="1455926" cy="1215475"/>
            <a:chOff x="7437150" y="3051256"/>
            <a:chExt cx="1455926" cy="1215475"/>
          </a:xfrm>
        </p:grpSpPr>
        <p:pic>
          <p:nvPicPr>
            <p:cNvPr id="9" name="Picture 2" descr="C:\Users\jwl\SaxonDev\papers\john\Balisage2015\images\GenericBlue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459" b="5177"/>
            <a:stretch/>
          </p:blipFill>
          <p:spPr bwMode="auto">
            <a:xfrm>
              <a:off x="7452320" y="3051256"/>
              <a:ext cx="1440756" cy="1215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7437150" y="3208046"/>
              <a:ext cx="136815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Modified stylesheets XSLT2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44598" y="1340768"/>
            <a:ext cx="1570401" cy="2085431"/>
            <a:chOff x="244598" y="2324420"/>
            <a:chExt cx="1570401" cy="2085431"/>
          </a:xfrm>
        </p:grpSpPr>
        <p:grpSp>
          <p:nvGrpSpPr>
            <p:cNvPr id="3" name="Group 2"/>
            <p:cNvGrpSpPr/>
            <p:nvPr/>
          </p:nvGrpSpPr>
          <p:grpSpPr>
            <a:xfrm>
              <a:off x="244598" y="3203621"/>
              <a:ext cx="1570401" cy="1206230"/>
              <a:chOff x="121279" y="2684835"/>
              <a:chExt cx="1570401" cy="1206230"/>
            </a:xfrm>
          </p:grpSpPr>
          <p:pic>
            <p:nvPicPr>
              <p:cNvPr id="4" name="Picture 3" descr="C:\Users\jwl\SaxonDev\papers\john\Balisage2015\images\new-folder.pn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6808" b="6382"/>
              <a:stretch/>
            </p:blipFill>
            <p:spPr bwMode="auto">
              <a:xfrm>
                <a:off x="121279" y="2684835"/>
                <a:ext cx="1570401" cy="12062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227301" y="2855595"/>
                <a:ext cx="136815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Included stylesheets XSLT3/2</a:t>
                </a:r>
              </a:p>
            </p:txBody>
          </p:sp>
        </p:grpSp>
        <p:sp>
          <p:nvSpPr>
            <p:cNvPr id="11" name="Folded Corner 10"/>
            <p:cNvSpPr/>
            <p:nvPr/>
          </p:nvSpPr>
          <p:spPr>
            <a:xfrm>
              <a:off x="453734" y="2324420"/>
              <a:ext cx="1152128" cy="792088"/>
            </a:xfrm>
            <a:prstGeom prst="foldedCorner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rebuchet MS" panose="020B0603020202020204" pitchFamily="34" charset="0"/>
                </a:rPr>
                <a:t>Root stylesheet</a:t>
              </a:r>
              <a:endParaRPr lang="en-GB" sz="1600" dirty="0">
                <a:latin typeface="Trebuchet MS" panose="020B0603020202020204" pitchFamily="34" charset="0"/>
              </a:endParaRPr>
            </a:p>
          </p:txBody>
        </p:sp>
        <p:cxnSp>
          <p:nvCxnSpPr>
            <p:cNvPr id="13" name="Curved Connector 12"/>
            <p:cNvCxnSpPr>
              <a:stCxn id="11" idx="2"/>
              <a:endCxn id="5" idx="0"/>
            </p:cNvCxnSpPr>
            <p:nvPr/>
          </p:nvCxnSpPr>
          <p:spPr>
            <a:xfrm rot="16200000" flipH="1">
              <a:off x="903311" y="3242995"/>
              <a:ext cx="257873" cy="4898"/>
            </a:xfrm>
            <a:prstGeom prst="curvedConnector3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1907704" y="1486525"/>
            <a:ext cx="1004623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Collect sheets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203848" y="1486525"/>
            <a:ext cx="1004623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Process static</a:t>
            </a:r>
          </a:p>
        </p:txBody>
      </p:sp>
      <p:sp>
        <p:nvSpPr>
          <p:cNvPr id="18" name="Folded Corner 17"/>
          <p:cNvSpPr/>
          <p:nvPr/>
        </p:nvSpPr>
        <p:spPr>
          <a:xfrm>
            <a:off x="534541" y="3886824"/>
            <a:ext cx="1152128" cy="792088"/>
          </a:xfrm>
          <a:prstGeom prst="foldedCorner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latin typeface="Trebuchet MS" panose="020B0603020202020204" pitchFamily="34" charset="0"/>
              </a:rPr>
              <a:t>Result stylesheet</a:t>
            </a:r>
            <a:endParaRPr lang="en-GB" sz="1600" dirty="0">
              <a:latin typeface="Trebuchet MS" panose="020B0603020202020204" pitchFamily="34" charset="0"/>
            </a:endParaRPr>
          </a:p>
        </p:txBody>
      </p:sp>
      <p:cxnSp>
        <p:nvCxnSpPr>
          <p:cNvPr id="19" name="Curved Connector 18"/>
          <p:cNvCxnSpPr>
            <a:stCxn id="18" idx="2"/>
            <a:endCxn id="10" idx="0"/>
          </p:cNvCxnSpPr>
          <p:nvPr/>
        </p:nvCxnSpPr>
        <p:spPr>
          <a:xfrm rot="5400000">
            <a:off x="963653" y="4781978"/>
            <a:ext cx="250018" cy="43887"/>
          </a:xfrm>
          <a:prstGeom prst="curvedConnector3">
            <a:avLst>
              <a:gd name="adj1" fmla="val 50000"/>
            </a:avLst>
          </a:prstGeom>
          <a:ln w="3810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644008" y="1486525"/>
            <a:ext cx="1728192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add </a:t>
            </a:r>
            <a:r>
              <a:rPr lang="en-GB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toplevel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 declarations</a:t>
            </a:r>
          </a:p>
        </p:txBody>
      </p:sp>
      <p:cxnSp>
        <p:nvCxnSpPr>
          <p:cNvPr id="36" name="Curved Connector 35"/>
          <p:cNvCxnSpPr>
            <a:stCxn id="18" idx="2"/>
            <a:endCxn id="30" idx="0"/>
          </p:cNvCxnSpPr>
          <p:nvPr/>
        </p:nvCxnSpPr>
        <p:spPr>
          <a:xfrm rot="16200000" flipH="1">
            <a:off x="1496703" y="4292813"/>
            <a:ext cx="387922" cy="1160119"/>
          </a:xfrm>
          <a:prstGeom prst="curvedConnector3">
            <a:avLst>
              <a:gd name="adj1" fmla="val 50000"/>
            </a:avLst>
          </a:prstGeom>
          <a:ln w="3810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564643" y="2390729"/>
            <a:ext cx="1728192" cy="92333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substitute instructions &amp; expressions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198864" y="4582869"/>
            <a:ext cx="1245344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XPath 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sym typeface="Symbol"/>
              </a:rPr>
              <a:t> string</a:t>
            </a:r>
            <a:endParaRPr lang="en-GB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564643" y="3645024"/>
            <a:ext cx="1728192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Separate XSLT &amp; XPath trees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200359" y="4581128"/>
            <a:ext cx="1515657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Result documents</a:t>
            </a:r>
          </a:p>
        </p:txBody>
      </p:sp>
      <p:sp>
        <p:nvSpPr>
          <p:cNvPr id="43" name="Circular Arrow 42"/>
          <p:cNvSpPr/>
          <p:nvPr/>
        </p:nvSpPr>
        <p:spPr>
          <a:xfrm rot="10800000">
            <a:off x="3311858" y="1809690"/>
            <a:ext cx="788599" cy="90781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4" name="Circular Arrow 43"/>
          <p:cNvSpPr/>
          <p:nvPr/>
        </p:nvSpPr>
        <p:spPr>
          <a:xfrm rot="16200000">
            <a:off x="6032942" y="2398737"/>
            <a:ext cx="850996" cy="97964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85205" y="2605434"/>
            <a:ext cx="1441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Trebuchet MS" panose="020B0603020202020204" pitchFamily="34" charset="0"/>
              </a:rPr>
              <a:t>Evaluate static XPath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644008" y="2606172"/>
            <a:ext cx="1486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Trebuchet MS" panose="020B0603020202020204" pitchFamily="34" charset="0"/>
              </a:rPr>
              <a:t>Parse XPath expressions</a:t>
            </a:r>
          </a:p>
        </p:txBody>
      </p:sp>
    </p:spTree>
    <p:extLst>
      <p:ext uri="{BB962C8B-B14F-4D97-AF65-F5344CB8AC3E}">
        <p14:creationId xmlns:p14="http://schemas.microsoft.com/office/powerpoint/2010/main" val="77658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xsl:mode</a:t>
            </a:r>
            <a:endParaRPr lang="en-GB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19" y="1999465"/>
            <a:ext cx="7077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xsl:mode</a:t>
            </a:r>
            <a:r>
              <a:rPr lang="en-GB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name="</a:t>
            </a:r>
            <a:r>
              <a:rPr lang="en-GB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fred</a:t>
            </a:r>
            <a:r>
              <a:rPr lang="en-GB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on-no-match="shallow-copy"/&gt;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51520" y="2358951"/>
            <a:ext cx="8768161" cy="2824375"/>
            <a:chOff x="251520" y="2358951"/>
            <a:chExt cx="8768161" cy="2824375"/>
          </a:xfrm>
        </p:grpSpPr>
        <p:sp>
          <p:nvSpPr>
            <p:cNvPr id="7" name="Down Arrow 6"/>
            <p:cNvSpPr/>
            <p:nvPr/>
          </p:nvSpPr>
          <p:spPr>
            <a:xfrm>
              <a:off x="3635896" y="2358951"/>
              <a:ext cx="864096" cy="1070049"/>
            </a:xfrm>
            <a:prstGeom prst="down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51520" y="3429000"/>
              <a:ext cx="8768161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en-GB" b="1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xsl:template</a:t>
              </a:r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match="@*|node</a:t>
              </a:r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()" </a:t>
              </a:r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mode="</a:t>
              </a:r>
              <a:r>
                <a:rPr lang="en-GB" b="1" dirty="0" err="1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fred</a:t>
              </a:r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priority="</a:t>
              </a:r>
              <a:r>
                <a:rPr lang="en-GB" b="1" i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lowest</a:t>
              </a:r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"&gt;</a:t>
              </a:r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/>
              </a:r>
              <a:b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</a:t>
              </a:r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en-GB" b="1" dirty="0" err="1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xsl:copy</a:t>
              </a:r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</a:t>
              </a:r>
              <a:b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</a:t>
              </a:r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en-GB" b="1" dirty="0" err="1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xsl:apply-templates</a:t>
              </a:r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select="@*" mode="#current"/&gt;</a:t>
              </a:r>
              <a:b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</a:t>
              </a:r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en-GB" b="1" dirty="0" err="1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xsl:apply-templates</a:t>
              </a:r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select="node()" mode="#current"/&gt;</a:t>
              </a:r>
              <a:b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</a:t>
              </a:r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&lt;/</a:t>
              </a:r>
              <a:r>
                <a:rPr lang="en-GB" b="1" dirty="0" err="1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xsl:copy</a:t>
              </a:r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</a:t>
              </a:r>
              <a:b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&lt;/</a:t>
              </a:r>
              <a:r>
                <a:rPr lang="en-GB" b="1" dirty="0" err="1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xsl:template</a:t>
              </a:r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</a:t>
              </a:r>
            </a:p>
          </p:txBody>
        </p:sp>
      </p:grpSp>
      <p:sp>
        <p:nvSpPr>
          <p:cNvPr id="6" name="Rounded Rectangle 5"/>
          <p:cNvSpPr/>
          <p:nvPr/>
        </p:nvSpPr>
        <p:spPr>
          <a:xfrm>
            <a:off x="6300192" y="3447335"/>
            <a:ext cx="2484276" cy="288032"/>
          </a:xfrm>
          <a:prstGeom prst="roundRect">
            <a:avLst/>
          </a:prstGeom>
          <a:solidFill>
            <a:srgbClr val="FF0000">
              <a:alpha val="18824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611560" y="2492895"/>
            <a:ext cx="712879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shallow-copy, shallow-skip, deep-copy, deep-skip, text-only-copy…</a:t>
            </a:r>
          </a:p>
        </p:txBody>
      </p:sp>
    </p:spTree>
    <p:extLst>
      <p:ext uri="{BB962C8B-B14F-4D97-AF65-F5344CB8AC3E}">
        <p14:creationId xmlns:p14="http://schemas.microsoft.com/office/powerpoint/2010/main" val="1149524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xsl:iterate</a:t>
            </a:r>
            <a:endParaRPr lang="en-GB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08368"/>
            <a:ext cx="528542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xsl:iterate</a:t>
            </a: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 select="//chapter"&gt;</a:t>
            </a:r>
          </a:p>
          <a:p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xsl:param</a:t>
            </a: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 name="no" select="1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</a:p>
          <a:p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GB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xsl:copy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&lt;</a:t>
            </a:r>
            <a:r>
              <a:rPr lang="en-GB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xsl:value-of</a:t>
            </a: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 select="$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no+$off"/&gt;</a:t>
            </a:r>
            <a:endParaRPr lang="en-GB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&lt;/</a:t>
            </a:r>
            <a:r>
              <a:rPr lang="en-GB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xsl:copy</a:t>
            </a: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xsl:next-iteration</a:t>
            </a: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xsl:with-param</a:t>
            </a: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 name="no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  <a:p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select="$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no+1</a:t>
            </a: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</a:p>
          <a:p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GB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xsl:next-iteration</a:t>
            </a: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GB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xsl:iterate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595097" y="1345984"/>
            <a:ext cx="2937343" cy="4603296"/>
          </a:xfrm>
          <a:prstGeom prst="roundRect">
            <a:avLst>
              <a:gd name="adj" fmla="val 90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 smtClean="0">
                <a:latin typeface="Trebuchet MS" panose="020B0603020202020204" pitchFamily="34" charset="0"/>
              </a:rPr>
              <a:t>Named template</a:t>
            </a:r>
            <a:endParaRPr lang="en-GB" dirty="0">
              <a:latin typeface="Trebuchet MS" panose="020B0603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163668" y="2996952"/>
            <a:ext cx="1800200" cy="111351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latin typeface="Trebuchet MS" panose="020B0603020202020204" pitchFamily="34" charset="0"/>
              </a:rPr>
              <a:t>Body executed for sequence head item</a:t>
            </a:r>
            <a:endParaRPr lang="en-GB" sz="1600" dirty="0">
              <a:latin typeface="Trebuchet MS" panose="020B0603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99592" y="4293096"/>
            <a:ext cx="3096344" cy="1703393"/>
            <a:chOff x="597552" y="4270690"/>
            <a:chExt cx="2376264" cy="1102526"/>
          </a:xfrm>
        </p:grpSpPr>
        <p:sp>
          <p:nvSpPr>
            <p:cNvPr id="20" name="Rounded Rectangle 19"/>
            <p:cNvSpPr/>
            <p:nvPr/>
          </p:nvSpPr>
          <p:spPr>
            <a:xfrm>
              <a:off x="597552" y="4270690"/>
              <a:ext cx="2376264" cy="110252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sz="1600" dirty="0" smtClean="0">
                  <a:latin typeface="Trebuchet MS" panose="020B0603020202020204" pitchFamily="34" charset="0"/>
                </a:rPr>
                <a:t>Call Template</a:t>
              </a:r>
              <a:endParaRPr lang="en-GB" sz="1600" dirty="0">
                <a:latin typeface="Trebuchet MS" panose="020B0603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858164" y="4787392"/>
              <a:ext cx="1872208" cy="210962"/>
            </a:xfrm>
            <a:prstGeom prst="roundRect">
              <a:avLst/>
            </a:prstGeom>
            <a:solidFill>
              <a:srgbClr val="FFDDD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iteration </a:t>
              </a:r>
              <a:r>
                <a:rPr lang="en-GB" sz="1600" dirty="0" err="1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params</a:t>
              </a:r>
              <a:endParaRPr lang="en-GB" sz="1600" dirty="0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858164" y="4534283"/>
              <a:ext cx="1872208" cy="21096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iteration sequence</a:t>
              </a:r>
              <a:endParaRPr lang="en-GB" sz="1600" dirty="0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49580" y="5041952"/>
              <a:ext cx="1872208" cy="210962"/>
            </a:xfrm>
            <a:prstGeom prst="roundRect">
              <a:avLst/>
            </a:prstGeom>
            <a:solidFill>
              <a:srgbClr val="FFDDD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in-scope variables</a:t>
              </a:r>
              <a:endParaRPr lang="en-GB" sz="1600" dirty="0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839632" y="4275672"/>
            <a:ext cx="2448272" cy="1461372"/>
            <a:chOff x="5736891" y="4270690"/>
            <a:chExt cx="2448272" cy="1461372"/>
          </a:xfrm>
        </p:grpSpPr>
        <p:sp>
          <p:nvSpPr>
            <p:cNvPr id="13" name="Rounded Rectangle 12"/>
            <p:cNvSpPr/>
            <p:nvPr/>
          </p:nvSpPr>
          <p:spPr>
            <a:xfrm>
              <a:off x="5736891" y="4270690"/>
              <a:ext cx="2448272" cy="146137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/>
              <a:r>
                <a:rPr lang="en-GB" sz="1600" dirty="0" smtClean="0">
                  <a:latin typeface="Trebuchet MS" panose="020B0603020202020204" pitchFamily="34" charset="0"/>
                </a:rPr>
                <a:t>Recursive call</a:t>
              </a:r>
              <a:endParaRPr lang="en-GB" sz="1600" dirty="0">
                <a:latin typeface="Trebuchet MS" panose="020B0603020202020204" pitchFamily="34" charset="0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6009110" y="5110685"/>
              <a:ext cx="1928942" cy="539796"/>
            </a:xfrm>
            <a:prstGeom prst="roundRect">
              <a:avLst/>
            </a:prstGeom>
            <a:solidFill>
              <a:srgbClr val="FFDDD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Altered iteration </a:t>
              </a:r>
              <a:r>
                <a:rPr lang="en-GB" sz="1600" dirty="0" err="1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params</a:t>
              </a:r>
              <a:endParaRPr lang="en-GB" sz="1600" dirty="0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6031978" y="4680424"/>
              <a:ext cx="1906074" cy="32593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tail(sequence)</a:t>
              </a:r>
              <a:endParaRPr lang="en-GB" sz="1600" dirty="0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917197" y="3756629"/>
            <a:ext cx="1783817" cy="1359038"/>
            <a:chOff x="4186930" y="4750283"/>
            <a:chExt cx="1783817" cy="1359038"/>
          </a:xfrm>
        </p:grpSpPr>
        <p:sp>
          <p:nvSpPr>
            <p:cNvPr id="27" name="TextBox 26"/>
            <p:cNvSpPr txBox="1"/>
            <p:nvPr/>
          </p:nvSpPr>
          <p:spPr>
            <a:xfrm>
              <a:off x="4269640" y="5185991"/>
              <a:ext cx="1701107" cy="9233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xsl:iterate</a:t>
              </a:r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/>
              </a:r>
              <a:b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GB" dirty="0" smtClean="0">
                  <a:latin typeface="Trebuchet MS" panose="020B0603020202020204" pitchFamily="34" charset="0"/>
                  <a:cs typeface="Courier New" panose="02070309020205020404" pitchFamily="49" charset="0"/>
                </a:rPr>
                <a:t>can contain </a:t>
              </a:r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/>
              </a:r>
              <a:b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GB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xsl:iterate</a:t>
              </a:r>
              <a:endPara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26" name="Picture 2" descr="C:\Users\jwl\AppData\Local\Microsoft\Windows\Temporary Internet Files\Content.IE5\1K1KLWGC\danger[1]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6930" y="4750283"/>
              <a:ext cx="622176" cy="544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Group 11"/>
          <p:cNvGrpSpPr/>
          <p:nvPr/>
        </p:nvGrpSpPr>
        <p:grpSpPr>
          <a:xfrm>
            <a:off x="2123728" y="1429542"/>
            <a:ext cx="6236184" cy="1483944"/>
            <a:chOff x="2123728" y="1429542"/>
            <a:chExt cx="6236184" cy="1483944"/>
          </a:xfrm>
        </p:grpSpPr>
        <p:sp>
          <p:nvSpPr>
            <p:cNvPr id="16" name="Rounded Rectangle 15"/>
            <p:cNvSpPr/>
            <p:nvPr/>
          </p:nvSpPr>
          <p:spPr>
            <a:xfrm>
              <a:off x="5767624" y="1781551"/>
              <a:ext cx="2592288" cy="360040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rebuchet MS" panose="020B0603020202020204" pitchFamily="34" charset="0"/>
                </a:rPr>
                <a:t>iteration sequence </a:t>
              </a:r>
              <a:r>
                <a:rPr lang="en-GB" sz="1600" dirty="0" err="1" smtClean="0">
                  <a:latin typeface="Trebuchet MS" panose="020B0603020202020204" pitchFamily="34" charset="0"/>
                </a:rPr>
                <a:t>param</a:t>
              </a:r>
              <a:endParaRPr lang="en-GB" sz="1600" dirty="0">
                <a:latin typeface="Trebuchet MS" panose="020B0603020202020204" pitchFamily="34" charset="0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5767624" y="2553446"/>
              <a:ext cx="2592288" cy="360040"/>
            </a:xfrm>
            <a:prstGeom prst="roundRect">
              <a:avLst/>
            </a:prstGeom>
            <a:solidFill>
              <a:srgbClr val="FFDDDD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rebuchet MS" panose="020B0603020202020204" pitchFamily="34" charset="0"/>
                </a:rPr>
                <a:t>in-scope variable </a:t>
              </a:r>
              <a:r>
                <a:rPr lang="en-GB" sz="1600" dirty="0" err="1" smtClean="0">
                  <a:latin typeface="Trebuchet MS" panose="020B0603020202020204" pitchFamily="34" charset="0"/>
                </a:rPr>
                <a:t>params</a:t>
              </a:r>
              <a:endParaRPr lang="en-GB" sz="1600" dirty="0">
                <a:latin typeface="Trebuchet MS" panose="020B0603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5767624" y="2174084"/>
              <a:ext cx="2592288" cy="360040"/>
            </a:xfrm>
            <a:prstGeom prst="roundRect">
              <a:avLst/>
            </a:prstGeom>
            <a:solidFill>
              <a:srgbClr val="FFDDDD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rebuchet MS" panose="020B0603020202020204" pitchFamily="34" charset="0"/>
                </a:rPr>
                <a:t>iteration </a:t>
              </a:r>
              <a:r>
                <a:rPr lang="en-GB" sz="1600" dirty="0" err="1" smtClean="0">
                  <a:latin typeface="Trebuchet MS" panose="020B0603020202020204" pitchFamily="34" charset="0"/>
                </a:rPr>
                <a:t>params</a:t>
              </a:r>
              <a:endParaRPr lang="en-GB" sz="1600" dirty="0">
                <a:latin typeface="Trebuchet MS" panose="020B0603020202020204" pitchFamily="34" charset="0"/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3261260" y="1429542"/>
              <a:ext cx="1310740" cy="271266"/>
            </a:xfrm>
            <a:prstGeom prst="roundRect">
              <a:avLst/>
            </a:prstGeom>
            <a:solidFill>
              <a:srgbClr val="FF0000">
                <a:alpha val="14902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2123728" y="1729309"/>
              <a:ext cx="1310740" cy="232262"/>
            </a:xfrm>
            <a:prstGeom prst="roundRect">
              <a:avLst/>
            </a:prstGeom>
            <a:solidFill>
              <a:srgbClr val="FF0000">
                <a:alpha val="14902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4466145" y="2276872"/>
              <a:ext cx="655370" cy="257252"/>
            </a:xfrm>
            <a:prstGeom prst="roundRect">
              <a:avLst/>
            </a:prstGeom>
            <a:solidFill>
              <a:srgbClr val="FF0000">
                <a:alpha val="14902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>
              <a:stCxn id="16" idx="1"/>
              <a:endCxn id="29" idx="3"/>
            </p:cNvCxnSpPr>
            <p:nvPr/>
          </p:nvCxnSpPr>
          <p:spPr>
            <a:xfrm flipH="1" flipV="1">
              <a:off x="4572000" y="1565175"/>
              <a:ext cx="1195624" cy="39639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stCxn id="18" idx="1"/>
              <a:endCxn id="30" idx="3"/>
            </p:cNvCxnSpPr>
            <p:nvPr/>
          </p:nvCxnSpPr>
          <p:spPr>
            <a:xfrm flipH="1" flipV="1">
              <a:off x="3434468" y="1845440"/>
              <a:ext cx="2333156" cy="50866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17" idx="1"/>
              <a:endCxn id="31" idx="3"/>
            </p:cNvCxnSpPr>
            <p:nvPr/>
          </p:nvCxnSpPr>
          <p:spPr>
            <a:xfrm flipH="1" flipV="1">
              <a:off x="5121515" y="2405498"/>
              <a:ext cx="646109" cy="32796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5858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Static evaluation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502782"/>
            <a:ext cx="87129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534988" algn="l"/>
              </a:tabLst>
            </a:pP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xsl:variable</a:t>
            </a: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 name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en-GB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monthDay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b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select="day-from-date(current-date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()))"</a:t>
            </a:r>
            <a:b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static="yes</a:t>
            </a:r>
            <a:r>
              <a:rPr lang="en-GB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  <a:b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xsl:variable</a:t>
            </a: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 name="process-all" 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select="$</a:t>
            </a:r>
            <a:r>
              <a:rPr lang="en-GB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monthDay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1" </a:t>
            </a:r>
            <a:r>
              <a:rPr lang="en-GB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static="yes</a:t>
            </a:r>
            <a:r>
              <a:rPr lang="en-GB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  <a:b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GB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tabLst>
                <a:tab pos="534988" algn="l"/>
              </a:tabLst>
            </a:pP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xsl:mode</a:t>
            </a:r>
            <a:r>
              <a:rPr lang="en-GB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name="process" </a:t>
            </a:r>
            <a:endParaRPr lang="en-GB" b="1" dirty="0" smtClean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360363">
              <a:tabLst>
                <a:tab pos="534988" algn="l"/>
              </a:tabLst>
            </a:pPr>
            <a:r>
              <a:rPr lang="en-GB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GB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on-no-match</a:t>
            </a:r>
            <a:r>
              <a:rPr lang="en-GB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="shallow-copy" </a:t>
            </a: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use-when="</a:t>
            </a:r>
            <a:r>
              <a:rPr lang="en-GB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$process-all</a:t>
            </a: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</a:p>
          <a:p>
            <a:pPr>
              <a:tabLst>
                <a:tab pos="534988" algn="l"/>
              </a:tabLst>
            </a:pP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xsl:mode</a:t>
            </a:r>
            <a:r>
              <a:rPr lang="en-GB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name="</a:t>
            </a:r>
            <a:r>
              <a:rPr lang="en-GB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process"</a:t>
            </a:r>
            <a:br>
              <a:rPr lang="en-GB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on-no-match</a:t>
            </a:r>
            <a:r>
              <a:rPr lang="en-GB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="deep-copy" </a:t>
            </a: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use-when="not(</a:t>
            </a:r>
            <a:r>
              <a:rPr lang="en-GB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$process-all</a:t>
            </a: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)"/&gt;</a:t>
            </a:r>
            <a:endParaRPr lang="en-GB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64166" y="4401899"/>
            <a:ext cx="4197635" cy="1653101"/>
            <a:chOff x="464166" y="4401899"/>
            <a:chExt cx="4197635" cy="1653101"/>
          </a:xfrm>
        </p:grpSpPr>
        <p:sp>
          <p:nvSpPr>
            <p:cNvPr id="4" name="Rectangle 3"/>
            <p:cNvSpPr/>
            <p:nvPr/>
          </p:nvSpPr>
          <p:spPr>
            <a:xfrm>
              <a:off x="464166" y="4881178"/>
              <a:ext cx="4197635" cy="6480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tabLst>
                  <a:tab pos="534988" algn="l"/>
                </a:tabLst>
              </a:pPr>
              <a:r>
                <a:rPr lang="en-GB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en-GB" b="1" dirty="0" err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xsl:mode</a:t>
              </a:r>
              <a:r>
                <a:rPr lang="en-GB" b="1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name="</a:t>
              </a:r>
              <a:r>
                <a:rPr lang="en-GB" b="1" dirty="0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process"</a:t>
              </a:r>
              <a:br>
                <a:rPr lang="en-GB" b="1" dirty="0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GB" b="1" dirty="0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	on-no-match</a:t>
              </a:r>
              <a:r>
                <a:rPr lang="en-GB" b="1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="</a:t>
              </a:r>
              <a:r>
                <a:rPr lang="en-GB" b="1" dirty="0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deep-copy</a:t>
              </a:r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/&gt;</a:t>
              </a:r>
              <a:endParaRPr lang="en-GB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5" name="Down Arrow 4"/>
            <p:cNvSpPr/>
            <p:nvPr/>
          </p:nvSpPr>
          <p:spPr>
            <a:xfrm>
              <a:off x="1703693" y="4401899"/>
              <a:ext cx="864096" cy="539269"/>
            </a:xfrm>
            <a:prstGeom prst="down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?</a:t>
              </a:r>
              <a:endParaRPr lang="en-GB" dirty="0"/>
            </a:p>
          </p:txBody>
        </p:sp>
        <p:sp>
          <p:nvSpPr>
            <p:cNvPr id="6" name="Down Arrow 5"/>
            <p:cNvSpPr/>
            <p:nvPr/>
          </p:nvSpPr>
          <p:spPr>
            <a:xfrm>
              <a:off x="1698887" y="5529250"/>
              <a:ext cx="864096" cy="525750"/>
            </a:xfrm>
            <a:prstGeom prst="down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876256" y="13407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 smtClean="0">
              <a:latin typeface="Trebuchet MS" panose="020B0603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93818" y="1498145"/>
            <a:ext cx="2526654" cy="1200329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174625" indent="-174625"/>
            <a:r>
              <a:rPr lang="en-GB" dirty="0" smtClean="0">
                <a:latin typeface="Trebuchet MS" panose="020B0603020202020204" pitchFamily="34" charset="0"/>
              </a:rPr>
              <a:t>static variables </a:t>
            </a:r>
            <a:r>
              <a:rPr lang="en-GB" i="1" dirty="0" smtClean="0">
                <a:latin typeface="Trebuchet MS" panose="020B0603020202020204" pitchFamily="34" charset="0"/>
              </a:rPr>
              <a:t>only</a:t>
            </a:r>
            <a:endParaRPr lang="en-GB" i="1" dirty="0">
              <a:latin typeface="Trebuchet MS" panose="020B0603020202020204" pitchFamily="34" charset="0"/>
            </a:endParaRP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GB" dirty="0" smtClean="0">
                <a:latin typeface="Trebuchet MS" panose="020B0603020202020204" pitchFamily="34" charset="0"/>
              </a:rPr>
              <a:t>top level XSLT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GB" dirty="0" smtClean="0">
                <a:latin typeface="Trebuchet MS" panose="020B0603020202020204" pitchFamily="34" charset="0"/>
              </a:rPr>
              <a:t>@select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GB" dirty="0" smtClean="0">
                <a:latin typeface="Trebuchet MS" panose="020B0603020202020204" pitchFamily="34" charset="0"/>
              </a:rPr>
              <a:t>backwards reference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680012" y="4410978"/>
            <a:ext cx="3960439" cy="1898342"/>
            <a:chOff x="4788025" y="4542894"/>
            <a:chExt cx="3960439" cy="1754326"/>
          </a:xfrm>
        </p:grpSpPr>
        <p:sp>
          <p:nvSpPr>
            <p:cNvPr id="9" name="TextBox 8"/>
            <p:cNvSpPr txBox="1"/>
            <p:nvPr/>
          </p:nvSpPr>
          <p:spPr>
            <a:xfrm>
              <a:off x="4788025" y="4542894"/>
              <a:ext cx="3960439" cy="1754326"/>
            </a:xfrm>
            <a:prstGeom prst="rect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marL="174625" indent="-174625">
                <a:lnSpc>
                  <a:spcPct val="150000"/>
                </a:lnSpc>
              </a:pPr>
              <a:r>
                <a:rPr lang="en-GB" dirty="0" smtClean="0">
                  <a:latin typeface="Trebuchet MS" panose="020B0603020202020204" pitchFamily="34" charset="0"/>
                </a:rPr>
                <a:t>Iterate across stylesheets</a:t>
              </a:r>
            </a:p>
            <a:p>
              <a:pPr marL="174625" indent="-174625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dirty="0" smtClean="0">
                  <a:latin typeface="Trebuchet MS" panose="020B0603020202020204" pitchFamily="34" charset="0"/>
                </a:rPr>
                <a:t>static </a:t>
              </a:r>
              <a:r>
                <a:rPr lang="en-GB" dirty="0" err="1" smtClean="0">
                  <a:latin typeface="Trebuchet MS" panose="020B0603020202020204" pitchFamily="34" charset="0"/>
                </a:rPr>
                <a:t>var</a:t>
              </a:r>
              <a:r>
                <a:rPr lang="en-GB" dirty="0" smtClean="0">
                  <a:latin typeface="Trebuchet MS" panose="020B0603020202020204" pitchFamily="34" charset="0"/>
                </a:rPr>
                <a:t> </a:t>
              </a:r>
              <a:r>
                <a:rPr lang="en-GB" dirty="0" smtClean="0">
                  <a:latin typeface="Trebuchet MS" panose="020B0603020202020204" pitchFamily="34" charset="0"/>
                  <a:sym typeface="Symbol"/>
                </a:rPr>
                <a:t></a:t>
              </a:r>
              <a:r>
                <a:rPr lang="en-GB" dirty="0" smtClean="0">
                  <a:latin typeface="Trebuchet MS" panose="020B0603020202020204" pitchFamily="34" charset="0"/>
                </a:rPr>
                <a:t> </a:t>
              </a:r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map{</a:t>
              </a:r>
              <a:r>
                <a:rPr lang="en-GB" b="1" i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name</a:t>
              </a:r>
              <a:r>
                <a:rPr lang="en-GB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  <a:r>
                <a:rPr lang="en-GB" b="1" i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val</a:t>
              </a:r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}</a:t>
              </a:r>
            </a:p>
            <a:p>
              <a:pPr marL="174625" indent="-174625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dirty="0" smtClean="0">
                  <a:latin typeface="Trebuchet MS" panose="020B0603020202020204" pitchFamily="34" charset="0"/>
                </a:rPr>
                <a:t>static </a:t>
              </a:r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@select</a:t>
              </a:r>
            </a:p>
            <a:p>
              <a:pPr marL="174625" indent="-174625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@use-when</a:t>
              </a:r>
            </a:p>
          </p:txBody>
        </p:sp>
        <p:sp>
          <p:nvSpPr>
            <p:cNvPr id="10" name="Right Brace 9"/>
            <p:cNvSpPr/>
            <p:nvPr/>
          </p:nvSpPr>
          <p:spPr>
            <a:xfrm>
              <a:off x="6701703" y="5529250"/>
              <a:ext cx="266918" cy="636054"/>
            </a:xfrm>
            <a:prstGeom prst="rightBrac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941710" y="5516237"/>
              <a:ext cx="1806754" cy="649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evaluate via tunnelled map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319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xsl:evaluate</a:t>
            </a:r>
            <a:endParaRPr lang="en-GB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484784"/>
            <a:ext cx="66640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xsl:evaluate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xpath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="@</a:t>
            </a:r>
            <a:r>
              <a:rPr lang="en-GB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xpath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GB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with-</a:t>
            </a:r>
            <a:r>
              <a:rPr lang="en-GB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params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en-GB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map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endParaRPr lang="en-GB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xsl:with-param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en-GB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vars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select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="…"/&gt;</a:t>
            </a:r>
          </a:p>
          <a:p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GB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xsl:evaluate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723637"/>
              </p:ext>
            </p:extLst>
          </p:nvPr>
        </p:nvGraphicFramePr>
        <p:xfrm>
          <a:off x="467544" y="2564904"/>
          <a:ext cx="8496944" cy="3384376"/>
        </p:xfrm>
        <a:graphic>
          <a:graphicData uri="http://schemas.openxmlformats.org/drawingml/2006/table">
            <a:tbl>
              <a:tblPr firstRow="1" bandCol="1">
                <a:tableStyleId>{5C22544A-7EE6-4342-B048-85BDC9FD1C3A}</a:tableStyleId>
              </a:tblPr>
              <a:tblGrid>
                <a:gridCol w="4248472"/>
                <a:gridCol w="4248472"/>
              </a:tblGrid>
              <a:tr h="4320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latin typeface="Trebuchet MS" panose="020B0603020202020204" pitchFamily="34" charset="0"/>
                        </a:rPr>
                        <a:t>Map to an extension 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latin typeface="Trebuchet MS" panose="020B0603020202020204" pitchFamily="34" charset="0"/>
                        </a:rPr>
                        <a:t>Use a complete XSLT solution</a:t>
                      </a: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marL="177800" indent="-177800">
                        <a:tabLst>
                          <a:tab pos="1879600" algn="l"/>
                        </a:tabLst>
                      </a:pPr>
                      <a:r>
                        <a:rPr lang="en-GB" sz="16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saxon:evaluate</a:t>
                      </a:r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	f:args(@xpath),</a:t>
                      </a:r>
                      <a:b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	$</a:t>
                      </a:r>
                      <a:r>
                        <a:rPr lang="en-GB" sz="16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vars</a:t>
                      </a:r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tabLst>
                          <a:tab pos="1524000" algn="l"/>
                        </a:tabLst>
                      </a:pPr>
                      <a:r>
                        <a:rPr lang="en-GB" sz="16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xp:evaluate</a:t>
                      </a:r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	</a:t>
                      </a:r>
                      <a:r>
                        <a:rPr lang="en-GB" sz="16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xp:parse</a:t>
                      </a:r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(@</a:t>
                      </a:r>
                      <a:r>
                        <a:rPr lang="en-GB" sz="16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xpath</a:t>
                      </a:r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),</a:t>
                      </a:r>
                      <a:b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	$</a:t>
                      </a:r>
                      <a:r>
                        <a:rPr lang="en-GB" sz="16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vars</a:t>
                      </a:r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…)</a:t>
                      </a:r>
                    </a:p>
                  </a:txBody>
                  <a:tcPr/>
                </a:tc>
              </a:tr>
              <a:tr h="223224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i="1" dirty="0" smtClean="0">
                          <a:latin typeface="Trebuchet MS" panose="020B0603020202020204" pitchFamily="34" charset="0"/>
                        </a:rPr>
                        <a:t>It is </a:t>
                      </a:r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possible to write extension functions for </a:t>
                      </a:r>
                      <a:r>
                        <a:rPr lang="en-GB" dirty="0" err="1" smtClean="0">
                          <a:latin typeface="Trebuchet MS" panose="020B0603020202020204" pitchFamily="34" charset="0"/>
                        </a:rPr>
                        <a:t>SaxonCE</a:t>
                      </a:r>
                      <a:endParaRPr lang="en-GB" dirty="0" smtClean="0">
                        <a:latin typeface="Trebuchet MS" panose="020B0603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Reasonable performance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i="1" dirty="0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VERY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 slow </a:t>
                      </a:r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– O(10</a:t>
                      </a:r>
                      <a:r>
                        <a:rPr lang="en-GB" baseline="30000" dirty="0" smtClean="0">
                          <a:latin typeface="Trebuchet MS" panose="020B0603020202020204" pitchFamily="34" charset="0"/>
                        </a:rPr>
                        <a:t>3</a:t>
                      </a:r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)x</a:t>
                      </a:r>
                      <a:r>
                        <a:rPr lang="en-GB" baseline="0" dirty="0" smtClean="0">
                          <a:latin typeface="Trebuchet MS" panose="020B0603020202020204" pitchFamily="34" charset="0"/>
                        </a:rPr>
                        <a:t> slower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 anchor="b"/>
                </a:tc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5004048" y="3827214"/>
            <a:ext cx="3777565" cy="1618010"/>
            <a:chOff x="3166701" y="3140968"/>
            <a:chExt cx="5532014" cy="2369478"/>
          </a:xfrm>
        </p:grpSpPr>
        <p:pic>
          <p:nvPicPr>
            <p:cNvPr id="8" name="Picture 7" descr="C:\Users\jwl\SaxonDev\papers\john\Balisage2015\tree3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7" t="23472" r="59873" b="53753"/>
            <a:stretch/>
          </p:blipFill>
          <p:spPr bwMode="auto">
            <a:xfrm>
              <a:off x="3203848" y="3140968"/>
              <a:ext cx="5494867" cy="23694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7380312" y="3140968"/>
              <a:ext cx="1224136" cy="72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166701" y="3140968"/>
              <a:ext cx="685219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7672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let </a:t>
            </a:r>
            <a:r>
              <a:rPr lang="en-GB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en-GB" b="1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GB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:= 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en-GB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value 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return …</a:t>
            </a:r>
            <a:endParaRPr lang="en-GB" b="1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539552" y="1635780"/>
            <a:ext cx="6192688" cy="70788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60363">
              <a:buNone/>
            </a:pPr>
            <a:r>
              <a:rPr lang="en-GB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xsl:sequence</a:t>
            </a:r>
            <a:r>
              <a:rPr lang="en-GB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select="</a:t>
            </a:r>
            <a:r>
              <a:rPr lang="en-GB" sz="20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let </a:t>
            </a:r>
            <a:r>
              <a:rPr lang="en-GB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$v </a:t>
            </a:r>
            <a:r>
              <a:rPr lang="en-GB" sz="20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:=</a:t>
            </a:r>
            <a:r>
              <a:rPr lang="en-GB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1 to 7 </a:t>
            </a:r>
            <a:br>
              <a:rPr lang="en-GB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-GB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sum($v[. mod 2 = 0])"/&gt;</a:t>
            </a:r>
            <a:endParaRPr lang="en-GB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1763688" y="3307631"/>
            <a:ext cx="7165304" cy="76944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60363">
              <a:buNone/>
            </a:pPr>
            <a:r>
              <a:rPr lang="en-GB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xsl:variable</a:t>
            </a:r>
            <a:r>
              <a:rPr lang="en-GB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name="v" select="</a:t>
            </a:r>
            <a:r>
              <a:rPr lang="en-GB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1 to </a:t>
            </a:r>
            <a:r>
              <a:rPr lang="en-GB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7"/&gt;</a:t>
            </a:r>
          </a:p>
          <a:p>
            <a:pPr marL="360363" indent="-360363">
              <a:buNone/>
            </a:pPr>
            <a:r>
              <a:rPr lang="en-GB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xsl:sequence</a:t>
            </a:r>
            <a:r>
              <a:rPr lang="en-GB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select="sum($v[. mod 2 = 0])"/&gt;</a:t>
            </a:r>
            <a:endParaRPr lang="en-GB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239340" y="3021789"/>
            <a:ext cx="2399076" cy="1352607"/>
            <a:chOff x="1239340" y="3021789"/>
            <a:chExt cx="2399076" cy="1352607"/>
          </a:xfrm>
        </p:grpSpPr>
        <p:sp>
          <p:nvSpPr>
            <p:cNvPr id="12" name="Rectangle 11"/>
            <p:cNvSpPr/>
            <p:nvPr/>
          </p:nvSpPr>
          <p:spPr>
            <a:xfrm>
              <a:off x="1239340" y="3021789"/>
              <a:ext cx="22525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en-GB" b="1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xsl:sequence</a:t>
              </a:r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 </a:t>
              </a:r>
              <a:endParaRPr lang="en-GB" sz="16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248018" y="4005064"/>
              <a:ext cx="23903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&lt;/</a:t>
              </a:r>
              <a:r>
                <a:rPr lang="en-GB" b="1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xsl:sequence</a:t>
              </a:r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 </a:t>
              </a:r>
              <a:endParaRPr lang="en-GB" sz="16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901491" y="1628201"/>
            <a:ext cx="4745049" cy="1080719"/>
            <a:chOff x="3901491" y="1628201"/>
            <a:chExt cx="4745049" cy="1080719"/>
          </a:xfrm>
        </p:grpSpPr>
        <p:sp>
          <p:nvSpPr>
            <p:cNvPr id="15" name="Rounded Rectangular Callout 14"/>
            <p:cNvSpPr/>
            <p:nvPr/>
          </p:nvSpPr>
          <p:spPr>
            <a:xfrm>
              <a:off x="6732240" y="1976503"/>
              <a:ext cx="1914300" cy="732417"/>
            </a:xfrm>
            <a:prstGeom prst="wedgeRoundRectCallout">
              <a:avLst>
                <a:gd name="adj1" fmla="val -84064"/>
                <a:gd name="adj2" fmla="val -43334"/>
                <a:gd name="adj3" fmla="val 1666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Promote </a:t>
              </a:r>
              <a:r>
                <a:rPr lang="en-GB" b="1" dirty="0" smtClean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$</a:t>
              </a:r>
              <a:r>
                <a:rPr lang="en-GB" b="1" dirty="0" err="1" smtClean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var</a:t>
              </a:r>
              <a:r>
                <a:rPr lang="en-GB" b="1" dirty="0" smtClean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GB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into XSLT space</a:t>
              </a:r>
              <a:endParaRPr lang="en-GB" dirty="0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3901491" y="1628201"/>
              <a:ext cx="2614725" cy="361522"/>
            </a:xfrm>
            <a:prstGeom prst="roundRect">
              <a:avLst/>
            </a:prstGeom>
            <a:solidFill>
              <a:srgbClr val="FF0000">
                <a:alpha val="14902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32448" y="4725144"/>
            <a:ext cx="8014092" cy="1015663"/>
            <a:chOff x="632448" y="4725144"/>
            <a:chExt cx="8014092" cy="1015663"/>
          </a:xfrm>
        </p:grpSpPr>
        <p:sp>
          <p:nvSpPr>
            <p:cNvPr id="8" name="Content Placeholder 4"/>
            <p:cNvSpPr txBox="1">
              <a:spLocks/>
            </p:cNvSpPr>
            <p:nvPr/>
          </p:nvSpPr>
          <p:spPr>
            <a:xfrm>
              <a:off x="632448" y="4725144"/>
              <a:ext cx="6192688" cy="1015663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Trebuchet MS" panose="020B0603020202020204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Trebuchet MS" panose="020B0603020202020204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Trebuchet MS" panose="020B0603020202020204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Trebuchet MS" panose="020B0603020202020204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Trebuchet MS" panose="020B0603020202020204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0363" indent="-360363">
                <a:buNone/>
              </a:pPr>
              <a:r>
                <a:rPr lang="en-GB" sz="20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en-GB" sz="20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xsl:sequence</a:t>
              </a:r>
              <a:r>
                <a:rPr lang="en-GB" sz="20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select="for $</a:t>
              </a:r>
              <a:r>
                <a:rPr lang="en-GB" sz="20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GB" sz="20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in 1 to 10 return </a:t>
              </a:r>
              <a:r>
                <a:rPr lang="en-GB" sz="2000" b="1" dirty="0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let </a:t>
              </a:r>
              <a:r>
                <a:rPr lang="en-GB" sz="20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$v </a:t>
              </a:r>
              <a:r>
                <a:rPr lang="en-GB" sz="2000" b="1" dirty="0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:=</a:t>
              </a:r>
              <a:r>
                <a:rPr lang="en-GB" sz="20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1 to $</a:t>
              </a:r>
              <a:r>
                <a:rPr lang="en-GB" sz="20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GB" sz="20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br>
                <a:rPr lang="en-GB" sz="20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GB" sz="20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  </a:t>
              </a:r>
              <a:r>
                <a:rPr lang="en-GB" sz="2000" b="1" dirty="0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</a:t>
              </a:r>
              <a:r>
                <a:rPr lang="en-GB" sz="20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sum($v[. mod 2 = 0])"/&gt;</a:t>
              </a:r>
              <a:endParaRPr lang="en-GB" sz="20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2132856" y="5028361"/>
              <a:ext cx="6513684" cy="648072"/>
              <a:chOff x="2132856" y="5028361"/>
              <a:chExt cx="6513684" cy="648072"/>
            </a:xfrm>
          </p:grpSpPr>
          <p:sp>
            <p:nvSpPr>
              <p:cNvPr id="24" name="Rounded Rectangular Callout 23"/>
              <p:cNvSpPr/>
              <p:nvPr/>
            </p:nvSpPr>
            <p:spPr>
              <a:xfrm>
                <a:off x="6974465" y="5028361"/>
                <a:ext cx="1672075" cy="648072"/>
              </a:xfrm>
              <a:prstGeom prst="wedgeRoundRectCallout">
                <a:avLst>
                  <a:gd name="adj1" fmla="val -176128"/>
                  <a:gd name="adj2" fmla="val -16068"/>
                  <a:gd name="adj3" fmla="val 16667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it's buried?</a:t>
                </a:r>
              </a:p>
              <a:p>
                <a:pPr algn="ctr"/>
                <a:r>
                  <a:rPr lang="en-GB" dirty="0" smtClean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see later</a:t>
                </a:r>
                <a:endParaRPr lang="en-GB" dirty="0">
                  <a:solidFill>
                    <a:schemeClr val="tx1"/>
                  </a:solidFill>
                  <a:latin typeface="Trebuchet MS" panose="020B0603020202020204" pitchFamily="34" charset="0"/>
                </a:endParaRPr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2132856" y="5052214"/>
                <a:ext cx="2718048" cy="361522"/>
              </a:xfrm>
              <a:prstGeom prst="roundRect">
                <a:avLst/>
              </a:prstGeom>
              <a:solidFill>
                <a:srgbClr val="FF0000">
                  <a:alpha val="14902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3901491" y="2636912"/>
            <a:ext cx="2326693" cy="1037517"/>
            <a:chOff x="3901491" y="2636912"/>
            <a:chExt cx="2326693" cy="1037517"/>
          </a:xfrm>
        </p:grpSpPr>
        <p:sp>
          <p:nvSpPr>
            <p:cNvPr id="9" name="Rounded Rectangular Callout 8"/>
            <p:cNvSpPr/>
            <p:nvPr/>
          </p:nvSpPr>
          <p:spPr>
            <a:xfrm>
              <a:off x="4700125" y="2636912"/>
              <a:ext cx="1528059" cy="419854"/>
            </a:xfrm>
            <a:prstGeom prst="wedgeRoundRectCallout">
              <a:avLst>
                <a:gd name="adj1" fmla="val -34342"/>
                <a:gd name="adj2" fmla="val 96122"/>
                <a:gd name="adj3" fmla="val 1666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nameclash</a:t>
              </a:r>
              <a:r>
                <a:rPr lang="en-GB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?</a:t>
              </a:r>
              <a:endParaRPr lang="en-GB" dirty="0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3901491" y="3312907"/>
              <a:ext cx="1359024" cy="361522"/>
            </a:xfrm>
            <a:prstGeom prst="roundRect">
              <a:avLst/>
            </a:prstGeom>
            <a:solidFill>
              <a:srgbClr val="FF0000">
                <a:alpha val="14902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55669" y="2846839"/>
            <a:ext cx="1536088" cy="932017"/>
            <a:chOff x="255669" y="2846839"/>
            <a:chExt cx="1536088" cy="932017"/>
          </a:xfrm>
        </p:grpSpPr>
        <p:sp>
          <p:nvSpPr>
            <p:cNvPr id="26" name="TextBox 25"/>
            <p:cNvSpPr txBox="1"/>
            <p:nvPr/>
          </p:nvSpPr>
          <p:spPr>
            <a:xfrm>
              <a:off x="255669" y="3391121"/>
              <a:ext cx="1480470" cy="387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50000"/>
                </a:lnSpc>
              </a:pPr>
              <a:r>
                <a:rPr lang="en-GB" dirty="0" smtClean="0">
                  <a:solidFill>
                    <a:srgbClr val="FF0000"/>
                  </a:solidFill>
                  <a:latin typeface="Trebuchet MS" panose="020B0603020202020204" pitchFamily="34" charset="0"/>
                  <a:sym typeface="Wingdings"/>
                </a:rPr>
                <a:t/>
              </a:r>
              <a:br>
                <a:rPr lang="en-GB" dirty="0" smtClean="0">
                  <a:solidFill>
                    <a:srgbClr val="FF0000"/>
                  </a:solidFill>
                  <a:latin typeface="Trebuchet MS" panose="020B0603020202020204" pitchFamily="34" charset="0"/>
                  <a:sym typeface="Wingdings"/>
                </a:rPr>
              </a:br>
              <a:r>
                <a:rPr lang="en-GB" dirty="0" smtClean="0">
                  <a:solidFill>
                    <a:srgbClr val="FF0000"/>
                  </a:solidFill>
                  <a:latin typeface="Trebuchet MS" panose="020B0603020202020204" pitchFamily="34" charset="0"/>
                  <a:sym typeface="Wingdings"/>
                </a:rPr>
                <a:t>XSLT3.0 only</a:t>
              </a:r>
              <a:endParaRPr lang="en-GB" dirty="0" smtClean="0">
                <a:solidFill>
                  <a:srgbClr val="FF0000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248018" y="2846839"/>
              <a:ext cx="543739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4400" b="1" dirty="0">
                  <a:solidFill>
                    <a:srgbClr val="FF0000"/>
                  </a:solidFill>
                  <a:latin typeface="Trebuchet MS" panose="020B0603020202020204" pitchFamily="34" charset="0"/>
                  <a:sym typeface="Wingdings"/>
                </a:rPr>
                <a:t>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939978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0359" y="1328259"/>
            <a:ext cx="2890192" cy="102062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600" b="1" i="0" u="none" strike="noStrike" kern="1200" dirty="0">
                <a:ln>
                  <a:noFill/>
                </a:ln>
                <a:latin typeface="Courier New" pitchFamily="49"/>
                <a:ea typeface="Andale Sans UI" pitchFamily="2"/>
                <a:cs typeface="Tahoma" pitchFamily="2"/>
              </a:rPr>
              <a:t>$map := map{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600" b="1" i="0" u="none" strike="noStrike" kern="1200" dirty="0">
                <a:ln>
                  <a:noFill/>
                </a:ln>
                <a:latin typeface="Courier New" pitchFamily="49"/>
                <a:ea typeface="Andale Sans UI" pitchFamily="2"/>
                <a:cs typeface="Tahoma" pitchFamily="2"/>
              </a:rPr>
              <a:t>'foo' : (1,2,3),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600" b="1" i="0" u="none" strike="noStrike" kern="1200" dirty="0">
                <a:ln>
                  <a:noFill/>
                </a:ln>
                <a:latin typeface="Courier New" pitchFamily="49"/>
                <a:ea typeface="Andale Sans UI" pitchFamily="2"/>
                <a:cs typeface="Tahoma" pitchFamily="2"/>
              </a:rPr>
              <a:t>'bar' : ('one','two'),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600" b="1" i="0" u="none" strike="noStrike" kern="1200" dirty="0">
                <a:ln>
                  <a:noFill/>
                </a:ln>
                <a:latin typeface="Courier New" pitchFamily="49"/>
                <a:ea typeface="Andale Sans UI" pitchFamily="2"/>
                <a:cs typeface="Tahoma" pitchFamily="2"/>
              </a:rPr>
              <a:t>'charlie' : ()}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51767" y="3418893"/>
            <a:ext cx="2682225" cy="12530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600" b="1" i="0" u="none" strike="noStrike" kern="1200" dirty="0">
                <a:ln>
                  <a:noFill/>
                </a:ln>
                <a:latin typeface="Courier New" pitchFamily="49"/>
                <a:ea typeface="Andale Sans UI" pitchFamily="2"/>
                <a:cs typeface="Tahoma" pitchFamily="2"/>
              </a:rPr>
              <a:t>$map := map:merge((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600" b="1" i="0" u="none" strike="noStrike" kern="1200" dirty="0">
                <a:ln>
                  <a:noFill/>
                </a:ln>
                <a:latin typeface="Courier New" pitchFamily="49"/>
                <a:ea typeface="Andale Sans UI" pitchFamily="2"/>
                <a:cs typeface="Tahoma" pitchFamily="2"/>
              </a:rPr>
              <a:t>  $map,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600" b="1" i="0" u="none" strike="noStrike" kern="1200" dirty="0">
                <a:ln>
                  <a:noFill/>
                </a:ln>
                <a:latin typeface="Courier New" pitchFamily="49"/>
                <a:ea typeface="Andale Sans UI" pitchFamily="2"/>
                <a:cs typeface="Tahoma" pitchFamily="2"/>
              </a:rPr>
              <a:t>  map</a:t>
            </a:r>
            <a:r>
              <a:rPr lang="de-DE" sz="1600" b="1" i="0" u="none" strike="noStrike" kern="1200" dirty="0" smtClean="0">
                <a:ln>
                  <a:noFill/>
                </a:ln>
                <a:latin typeface="Courier New" pitchFamily="49"/>
                <a:ea typeface="Andale Sans UI" pitchFamily="2"/>
                <a:cs typeface="Tahoma" pitchFamily="2"/>
              </a:rPr>
              <a:t>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600" b="1" dirty="0">
                <a:latin typeface="Courier New" pitchFamily="49"/>
                <a:ea typeface="Andale Sans UI" pitchFamily="2"/>
                <a:cs typeface="Tahoma" pitchFamily="2"/>
              </a:rPr>
              <a:t> </a:t>
            </a:r>
            <a:r>
              <a:rPr lang="de-DE" sz="1600" b="1" dirty="0" smtClean="0">
                <a:latin typeface="Courier New" pitchFamily="49"/>
                <a:ea typeface="Andale Sans UI" pitchFamily="2"/>
                <a:cs typeface="Tahoma" pitchFamily="2"/>
              </a:rPr>
              <a:t> </a:t>
            </a:r>
            <a:r>
              <a:rPr lang="de-DE" sz="1600" b="1" i="0" u="none" strike="noStrike" kern="1200" dirty="0" smtClean="0">
                <a:ln>
                  <a:noFill/>
                </a:ln>
                <a:latin typeface="Courier New" pitchFamily="49"/>
                <a:ea typeface="Andale Sans UI" pitchFamily="2"/>
                <a:cs typeface="Tahoma" pitchFamily="2"/>
              </a:rPr>
              <a:t>'foo</a:t>
            </a:r>
            <a:r>
              <a:rPr lang="de-DE" sz="1600" b="1" i="0" u="none" strike="noStrike" kern="1200" dirty="0">
                <a:ln>
                  <a:noFill/>
                </a:ln>
                <a:latin typeface="Courier New" pitchFamily="49"/>
                <a:ea typeface="Andale Sans UI" pitchFamily="2"/>
                <a:cs typeface="Tahoma" pitchFamily="2"/>
              </a:rPr>
              <a:t>' : $elements}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600" b="1" i="0" u="none" strike="noStrike" kern="1200" dirty="0">
                <a:ln>
                  <a:noFill/>
                </a:ln>
                <a:latin typeface="Courier New" pitchFamily="49"/>
                <a:ea typeface="Andale Sans UI" pitchFamily="2"/>
                <a:cs typeface="Tahoma" pitchFamily="2"/>
              </a:rPr>
              <a:t>))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3635896" y="1785764"/>
            <a:ext cx="2160240" cy="1191460"/>
            <a:chOff x="3635896" y="2087374"/>
            <a:chExt cx="2160240" cy="1191460"/>
          </a:xfrm>
        </p:grpSpPr>
        <p:sp>
          <p:nvSpPr>
            <p:cNvPr id="38" name="Rectangle 37"/>
            <p:cNvSpPr/>
            <p:nvPr/>
          </p:nvSpPr>
          <p:spPr>
            <a:xfrm>
              <a:off x="3635896" y="2087374"/>
              <a:ext cx="2160240" cy="119146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3734116" y="2178666"/>
              <a:ext cx="1850461" cy="1008876"/>
              <a:chOff x="3189899" y="370800"/>
              <a:chExt cx="1850461" cy="1008876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3189899" y="370800"/>
                <a:ext cx="1659085" cy="3233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90000" tIns="45000" rIns="90000" bIns="45000" anchorCtr="0" compatLnSpc="0">
                <a:spAutoFit/>
              </a:bodyPr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de-DE" sz="1600" b="1" i="0" u="none" strike="noStrike" kern="1200" dirty="0">
                    <a:ln>
                      <a:noFill/>
                    </a:ln>
                    <a:latin typeface="Courier New" pitchFamily="49"/>
                    <a:ea typeface="Andale Sans UI" pitchFamily="2"/>
                    <a:cs typeface="Tahoma" pitchFamily="2"/>
                  </a:rPr>
                  <a:t>$elements :=</a:t>
                </a:r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3924360" y="839676"/>
                <a:ext cx="1116000" cy="540000"/>
                <a:chOff x="4500360" y="900360"/>
                <a:chExt cx="1116000" cy="540000"/>
              </a:xfrm>
            </p:grpSpPr>
            <p:sp>
              <p:nvSpPr>
                <p:cNvPr id="5" name="Freeform 4"/>
                <p:cNvSpPr/>
                <p:nvPr/>
              </p:nvSpPr>
              <p:spPr>
                <a:xfrm>
                  <a:off x="4500360" y="900360"/>
                  <a:ext cx="180000" cy="18000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de-DE" sz="1800" b="0" i="0" u="none" strike="noStrike" kern="1200">
                    <a:ln>
                      <a:noFill/>
                    </a:ln>
                    <a:latin typeface="Arial" pitchFamily="18"/>
                    <a:ea typeface="Andale Sans UI" pitchFamily="2"/>
                    <a:cs typeface="Tahoma" pitchFamily="2"/>
                  </a:endParaRPr>
                </a:p>
              </p:txBody>
            </p:sp>
            <p:grpSp>
              <p:nvGrpSpPr>
                <p:cNvPr id="6" name="Group 5"/>
                <p:cNvGrpSpPr/>
                <p:nvPr/>
              </p:nvGrpSpPr>
              <p:grpSpPr>
                <a:xfrm>
                  <a:off x="5040360" y="900360"/>
                  <a:ext cx="576000" cy="540000"/>
                  <a:chOff x="5040360" y="900360"/>
                  <a:chExt cx="576000" cy="540000"/>
                </a:xfrm>
              </p:grpSpPr>
              <p:sp>
                <p:nvSpPr>
                  <p:cNvPr id="7" name="Freeform 6"/>
                  <p:cNvSpPr/>
                  <p:nvPr/>
                </p:nvSpPr>
                <p:spPr>
                  <a:xfrm>
                    <a:off x="5220360" y="900360"/>
                    <a:ext cx="180000" cy="180000"/>
                  </a:xfrm>
                  <a:custGeom>
                    <a:avLst/>
                    <a:gdLst>
                      <a:gd name="f0" fmla="val 0"/>
                      <a:gd name="f1" fmla="val 21600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</a:cxnLst>
                    <a:rect l="l" t="t" r="r" b="b"/>
                    <a:pathLst>
                      <a:path w="21600" h="21600">
                        <a:moveTo>
                          <a:pt x="f0" y="f0"/>
                        </a:moveTo>
                        <a:lnTo>
                          <a:pt x="f1" y="f0"/>
                        </a:lnTo>
                        <a:lnTo>
                          <a:pt x="f1" y="f1"/>
                        </a:lnTo>
                        <a:lnTo>
                          <a:pt x="f0" y="f1"/>
                        </a:lnTo>
                        <a:lnTo>
                          <a:pt x="f0" y="f0"/>
                        </a:lnTo>
                        <a:close/>
                      </a:path>
                    </a:pathLst>
                  </a:custGeom>
                  <a:solidFill>
                    <a:srgbClr val="FF3366"/>
                  </a:solidFill>
                  <a:ln w="0">
                    <a:solidFill>
                      <a:srgbClr val="000000"/>
                    </a:solidFill>
                    <a:prstDash val="solid"/>
                  </a:ln>
                </p:spPr>
                <p:txBody>
                  <a:bodyPr vert="horz" wrap="none" lIns="90000" tIns="45000" rIns="90000" bIns="45000" anchor="ctr" anchorCtr="0" compatLnSpc="0"/>
                  <a:lstStyle/>
                  <a:p>
                    <a:pPr marL="0" marR="0" lvl="0" indent="0" rtl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</a:pPr>
                    <a:endParaRPr lang="de-DE" sz="1800" b="0" i="0" u="none" strike="noStrike" kern="1200">
                      <a:ln>
                        <a:noFill/>
                      </a:ln>
                      <a:latin typeface="Arial" pitchFamily="18"/>
                      <a:ea typeface="Andale Sans UI" pitchFamily="2"/>
                      <a:cs typeface="Tahoma" pitchFamily="2"/>
                    </a:endParaRPr>
                  </a:p>
                </p:txBody>
              </p:sp>
              <p:sp>
                <p:nvSpPr>
                  <p:cNvPr id="8" name="Freeform 7"/>
                  <p:cNvSpPr/>
                  <p:nvPr/>
                </p:nvSpPr>
                <p:spPr>
                  <a:xfrm>
                    <a:off x="5040360" y="1260360"/>
                    <a:ext cx="180000" cy="180000"/>
                  </a:xfrm>
                  <a:custGeom>
                    <a:avLst/>
                    <a:gdLst>
                      <a:gd name="f0" fmla="val 0"/>
                      <a:gd name="f1" fmla="val 21600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</a:cxnLst>
                    <a:rect l="l" t="t" r="r" b="b"/>
                    <a:pathLst>
                      <a:path w="21600" h="21600">
                        <a:moveTo>
                          <a:pt x="f0" y="f0"/>
                        </a:moveTo>
                        <a:lnTo>
                          <a:pt x="f1" y="f0"/>
                        </a:lnTo>
                        <a:lnTo>
                          <a:pt x="f1" y="f1"/>
                        </a:lnTo>
                        <a:lnTo>
                          <a:pt x="f0" y="f1"/>
                        </a:lnTo>
                        <a:lnTo>
                          <a:pt x="f0" y="f0"/>
                        </a:lnTo>
                        <a:close/>
                      </a:path>
                    </a:pathLst>
                  </a:custGeom>
                  <a:solidFill>
                    <a:srgbClr val="FF3366"/>
                  </a:solidFill>
                  <a:ln w="0">
                    <a:solidFill>
                      <a:srgbClr val="000000"/>
                    </a:solidFill>
                    <a:prstDash val="solid"/>
                  </a:ln>
                </p:spPr>
                <p:txBody>
                  <a:bodyPr vert="horz" wrap="none" lIns="90000" tIns="45000" rIns="90000" bIns="45000" anchor="ctr" anchorCtr="0" compatLnSpc="0"/>
                  <a:lstStyle/>
                  <a:p>
                    <a:pPr marL="0" marR="0" lvl="0" indent="0" rtl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</a:pPr>
                    <a:endParaRPr lang="de-DE" sz="1800" b="0" i="0" u="none" strike="noStrike" kern="1200">
                      <a:ln>
                        <a:noFill/>
                      </a:ln>
                      <a:latin typeface="Arial" pitchFamily="18"/>
                      <a:ea typeface="Andale Sans UI" pitchFamily="2"/>
                      <a:cs typeface="Tahoma" pitchFamily="2"/>
                    </a:endParaRPr>
                  </a:p>
                </p:txBody>
              </p:sp>
              <p:sp>
                <p:nvSpPr>
                  <p:cNvPr id="9" name="Freeform 8"/>
                  <p:cNvSpPr/>
                  <p:nvPr/>
                </p:nvSpPr>
                <p:spPr>
                  <a:xfrm>
                    <a:off x="5436360" y="1260360"/>
                    <a:ext cx="180000" cy="180000"/>
                  </a:xfrm>
                  <a:custGeom>
                    <a:avLst/>
                    <a:gdLst>
                      <a:gd name="f0" fmla="val 0"/>
                      <a:gd name="f1" fmla="val 21600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</a:cxnLst>
                    <a:rect l="l" t="t" r="r" b="b"/>
                    <a:pathLst>
                      <a:path w="21600" h="21600">
                        <a:moveTo>
                          <a:pt x="f0" y="f0"/>
                        </a:moveTo>
                        <a:lnTo>
                          <a:pt x="f1" y="f0"/>
                        </a:lnTo>
                        <a:lnTo>
                          <a:pt x="f1" y="f1"/>
                        </a:lnTo>
                        <a:lnTo>
                          <a:pt x="f0" y="f1"/>
                        </a:lnTo>
                        <a:lnTo>
                          <a:pt x="f0" y="f0"/>
                        </a:lnTo>
                        <a:close/>
                      </a:path>
                    </a:pathLst>
                  </a:custGeom>
                  <a:solidFill>
                    <a:srgbClr val="00AE00"/>
                  </a:solidFill>
                  <a:ln w="0">
                    <a:solidFill>
                      <a:srgbClr val="000000"/>
                    </a:solidFill>
                    <a:prstDash val="solid"/>
                  </a:ln>
                </p:spPr>
                <p:txBody>
                  <a:bodyPr vert="horz" wrap="none" lIns="90000" tIns="45000" rIns="90000" bIns="45000" anchor="ctr" anchorCtr="0" compatLnSpc="0"/>
                  <a:lstStyle/>
                  <a:p>
                    <a:pPr marL="0" marR="0" lvl="0" indent="0" rtl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</a:pPr>
                    <a:endParaRPr lang="de-DE" sz="1800" b="0" i="0" u="none" strike="noStrike" kern="1200">
                      <a:ln>
                        <a:noFill/>
                      </a:ln>
                      <a:latin typeface="Arial" pitchFamily="18"/>
                      <a:ea typeface="Andale Sans UI" pitchFamily="2"/>
                      <a:cs typeface="Tahoma" pitchFamily="2"/>
                    </a:endParaRPr>
                  </a:p>
                </p:txBody>
              </p:sp>
              <p:cxnSp>
                <p:nvCxnSpPr>
                  <p:cNvPr id="10" name="Straight Arrow Connector 9"/>
                  <p:cNvCxnSpPr>
                    <a:stCxn id="7" idx="2"/>
                    <a:endCxn id="9" idx="0"/>
                  </p:cNvCxnSpPr>
                  <p:nvPr/>
                </p:nvCxnSpPr>
                <p:spPr>
                  <a:xfrm>
                    <a:off x="5310360" y="1080360"/>
                    <a:ext cx="216000" cy="180000"/>
                  </a:xfrm>
                  <a:prstGeom prst="straightConnector1">
                    <a:avLst/>
                  </a:prstGeom>
                  <a:noFill/>
                  <a:ln w="36000">
                    <a:solidFill>
                      <a:srgbClr val="000000"/>
                    </a:solidFill>
                    <a:prstDash val="solid"/>
                  </a:ln>
                </p:spPr>
              </p:cxnSp>
              <p:cxnSp>
                <p:nvCxnSpPr>
                  <p:cNvPr id="11" name="Straight Arrow Connector 10"/>
                  <p:cNvCxnSpPr>
                    <a:stCxn id="7" idx="2"/>
                    <a:endCxn id="8" idx="0"/>
                  </p:cNvCxnSpPr>
                  <p:nvPr/>
                </p:nvCxnSpPr>
                <p:spPr>
                  <a:xfrm flipH="1">
                    <a:off x="5130360" y="1080360"/>
                    <a:ext cx="180000" cy="180000"/>
                  </a:xfrm>
                  <a:prstGeom prst="straightConnector1">
                    <a:avLst/>
                  </a:prstGeom>
                  <a:noFill/>
                  <a:ln w="36000">
                    <a:solidFill>
                      <a:srgbClr val="000000"/>
                    </a:solidFill>
                    <a:prstDash val="solid"/>
                  </a:ln>
                </p:spPr>
              </p:cxnSp>
            </p:grpSp>
          </p:grpSp>
        </p:grpSp>
      </p:grpSp>
      <p:grpSp>
        <p:nvGrpSpPr>
          <p:cNvPr id="12" name="Group 11"/>
          <p:cNvGrpSpPr/>
          <p:nvPr/>
        </p:nvGrpSpPr>
        <p:grpSpPr>
          <a:xfrm>
            <a:off x="107504" y="2457804"/>
            <a:ext cx="3197161" cy="3347460"/>
            <a:chOff x="43199" y="1826460"/>
            <a:chExt cx="3197161" cy="3347460"/>
          </a:xfrm>
        </p:grpSpPr>
        <p:sp>
          <p:nvSpPr>
            <p:cNvPr id="13" name="TextBox 12"/>
            <p:cNvSpPr txBox="1"/>
            <p:nvPr/>
          </p:nvSpPr>
          <p:spPr>
            <a:xfrm>
              <a:off x="1008359" y="2916359"/>
              <a:ext cx="2232001" cy="529560"/>
            </a:xfrm>
            <a:prstGeom prst="rect">
              <a:avLst/>
            </a:prstGeom>
            <a:solidFill>
              <a:srgbClr val="CCCCCC"/>
            </a:solidFill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compatLnSpc="0"/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500" b="1" i="0" u="none" strike="noStrike" kern="1200" dirty="0">
                  <a:ln>
                    <a:noFill/>
                  </a:ln>
                  <a:latin typeface="Arial" pitchFamily="18"/>
                  <a:ea typeface="Andale Sans UI" pitchFamily="2"/>
                  <a:cs typeface="Tahoma" pitchFamily="2"/>
                </a:rPr>
                <a:t>&lt;binding key="foo"</a:t>
              </a:r>
            </a:p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500" b="1" i="0" u="none" strike="noStrike" kern="1200" dirty="0">
                  <a:ln>
                    <a:noFill/>
                  </a:ln>
                  <a:latin typeface="Arial" pitchFamily="18"/>
                  <a:ea typeface="Andale Sans UI" pitchFamily="2"/>
                  <a:cs typeface="Tahoma" pitchFamily="2"/>
                </a:rPr>
                <a:t>length="3"/&gt;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68360" y="2048399"/>
              <a:ext cx="317880" cy="86795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800" b="1" i="0" u="none" strike="noStrike" kern="1200">
                  <a:ln>
                    <a:noFill/>
                  </a:ln>
                  <a:latin typeface="Courier New" pitchFamily="49"/>
                  <a:ea typeface="Andale Sans UI" pitchFamily="2"/>
                  <a:cs typeface="Tahoma" pitchFamily="2"/>
                </a:rPr>
                <a:t>1</a:t>
              </a:r>
            </a:p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800" b="1" i="0" u="none" strike="noStrike" kern="1200">
                  <a:ln>
                    <a:noFill/>
                  </a:ln>
                  <a:latin typeface="Courier New" pitchFamily="49"/>
                  <a:ea typeface="Andale Sans UI" pitchFamily="2"/>
                  <a:cs typeface="Tahoma" pitchFamily="2"/>
                </a:rPr>
                <a:t>2</a:t>
              </a:r>
            </a:p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800" b="1" i="0" u="none" strike="noStrike" kern="1200">
                  <a:ln>
                    <a:noFill/>
                  </a:ln>
                  <a:latin typeface="Courier New" pitchFamily="49"/>
                  <a:ea typeface="Andale Sans UI" pitchFamily="2"/>
                  <a:cs typeface="Tahoma" pitchFamily="2"/>
                </a:rPr>
                <a:t>3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88360" y="3456359"/>
              <a:ext cx="866520" cy="6087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800" b="1" i="0" u="none" strike="noStrike" kern="1200">
                  <a:ln>
                    <a:noFill/>
                  </a:ln>
                  <a:latin typeface="Courier New" pitchFamily="49"/>
                  <a:ea typeface="Andale Sans UI" pitchFamily="2"/>
                  <a:cs typeface="Tahoma" pitchFamily="2"/>
                </a:rPr>
                <a:t>'one'</a:t>
              </a:r>
            </a:p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800" b="1" i="0" u="none" strike="noStrike" kern="1200">
                  <a:ln>
                    <a:noFill/>
                  </a:ln>
                  <a:latin typeface="Courier New" pitchFamily="49"/>
                  <a:ea typeface="Andale Sans UI" pitchFamily="2"/>
                  <a:cs typeface="Tahoma" pitchFamily="2"/>
                </a:rPr>
                <a:t>'two'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199" y="1826460"/>
              <a:ext cx="965160" cy="3798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2000" b="1" i="0" u="none" strike="noStrike" kern="1200" dirty="0">
                  <a:ln>
                    <a:noFill/>
                  </a:ln>
                  <a:solidFill>
                    <a:srgbClr val="FF3366"/>
                  </a:solidFill>
                  <a:latin typeface="Arial" pitchFamily="34"/>
                  <a:ea typeface="Andale Sans UI" pitchFamily="2"/>
                  <a:cs typeface="Tahoma" pitchFamily="2"/>
                </a:rPr>
                <a:t>$map</a:t>
              </a:r>
              <a:r>
                <a:rPr lang="de-DE" sz="2000" b="1" i="0" u="none" strike="noStrike" kern="1200" dirty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Andale Sans UI" pitchFamily="2"/>
                  <a:cs typeface="Tahoma" pitchFamily="2"/>
                </a:rPr>
                <a:t>: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08359" y="4051440"/>
              <a:ext cx="2232001" cy="529560"/>
            </a:xfrm>
            <a:prstGeom prst="rect">
              <a:avLst/>
            </a:prstGeom>
            <a:solidFill>
              <a:srgbClr val="CCCCCC"/>
            </a:solidFill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compatLnSpc="0"/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500" b="1" i="0" u="none" strike="noStrike" kern="1200">
                  <a:ln>
                    <a:noFill/>
                  </a:ln>
                  <a:latin typeface="Arial" pitchFamily="18"/>
                  <a:ea typeface="Andale Sans UI" pitchFamily="2"/>
                  <a:cs typeface="Tahoma" pitchFamily="2"/>
                </a:rPr>
                <a:t>&lt;binding key="bar"</a:t>
              </a:r>
            </a:p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500" b="1" i="0" u="none" strike="noStrike" kern="1200">
                  <a:ln>
                    <a:noFill/>
                  </a:ln>
                  <a:latin typeface="Arial" pitchFamily="18"/>
                  <a:ea typeface="Andale Sans UI" pitchFamily="2"/>
                  <a:cs typeface="Tahoma" pitchFamily="2"/>
                </a:rPr>
                <a:t>length="2"/&gt;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08359" y="4644360"/>
              <a:ext cx="2232001" cy="529560"/>
            </a:xfrm>
            <a:prstGeom prst="rect">
              <a:avLst/>
            </a:prstGeom>
            <a:solidFill>
              <a:srgbClr val="CCCCCC"/>
            </a:solidFill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compatLnSpc="0"/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500" b="1" i="0" u="none" strike="noStrike" kern="1200">
                  <a:ln>
                    <a:noFill/>
                  </a:ln>
                  <a:latin typeface="Arial" pitchFamily="18"/>
                  <a:ea typeface="Andale Sans UI" pitchFamily="2"/>
                  <a:cs typeface="Tahoma" pitchFamily="2"/>
                </a:rPr>
                <a:t>&lt;binding key="charlie"</a:t>
              </a:r>
            </a:p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500" b="1" i="0" u="none" strike="noStrike" kern="1200">
                  <a:ln>
                    <a:noFill/>
                  </a:ln>
                  <a:latin typeface="Arial" pitchFamily="18"/>
                  <a:ea typeface="Andale Sans UI" pitchFamily="2"/>
                  <a:cs typeface="Tahoma" pitchFamily="2"/>
                </a:rPr>
                <a:t>length="0"/&gt;</a:t>
              </a:r>
            </a:p>
          </p:txBody>
        </p:sp>
        <p:sp>
          <p:nvSpPr>
            <p:cNvPr id="19" name="Straight Connector 18"/>
            <p:cNvSpPr/>
            <p:nvPr/>
          </p:nvSpPr>
          <p:spPr>
            <a:xfrm>
              <a:off x="1080360" y="2016360"/>
              <a:ext cx="21600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de-DE" sz="1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724128" y="1168316"/>
            <a:ext cx="3125160" cy="4924980"/>
            <a:chOff x="5947200" y="1832940"/>
            <a:chExt cx="3125160" cy="4924980"/>
          </a:xfrm>
        </p:grpSpPr>
        <p:sp>
          <p:nvSpPr>
            <p:cNvPr id="21" name="TextBox 20"/>
            <p:cNvSpPr txBox="1"/>
            <p:nvPr/>
          </p:nvSpPr>
          <p:spPr>
            <a:xfrm>
              <a:off x="6840360" y="2890800"/>
              <a:ext cx="2232000" cy="529560"/>
            </a:xfrm>
            <a:prstGeom prst="rect">
              <a:avLst/>
            </a:prstGeom>
            <a:solidFill>
              <a:srgbClr val="CCCCCC"/>
            </a:solidFill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compatLnSpc="0"/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500" b="1" i="0" u="none" strike="noStrike" kern="1200" dirty="0">
                  <a:ln>
                    <a:noFill/>
                  </a:ln>
                  <a:latin typeface="Arial" pitchFamily="18"/>
                  <a:ea typeface="Andale Sans UI" pitchFamily="2"/>
                  <a:cs typeface="Tahoma" pitchFamily="2"/>
                </a:rPr>
                <a:t>&lt;binding key="foo"</a:t>
              </a:r>
            </a:p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500" b="1" i="0" u="none" strike="noStrike" kern="1200" dirty="0">
                  <a:ln>
                    <a:noFill/>
                  </a:ln>
                  <a:latin typeface="Arial" pitchFamily="18"/>
                  <a:ea typeface="Andale Sans UI" pitchFamily="2"/>
                  <a:cs typeface="Tahoma" pitchFamily="2"/>
                </a:rPr>
                <a:t>length="3"/&gt;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200360" y="2022840"/>
              <a:ext cx="317880" cy="86795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800" b="1" i="0" u="none" strike="noStrike" kern="1200">
                  <a:ln>
                    <a:noFill/>
                  </a:ln>
                  <a:latin typeface="Courier New" pitchFamily="49"/>
                  <a:ea typeface="Andale Sans UI" pitchFamily="2"/>
                  <a:cs typeface="Tahoma" pitchFamily="2"/>
                </a:rPr>
                <a:t>1</a:t>
              </a:r>
            </a:p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800" b="1" i="0" u="none" strike="noStrike" kern="1200">
                  <a:ln>
                    <a:noFill/>
                  </a:ln>
                  <a:latin typeface="Courier New" pitchFamily="49"/>
                  <a:ea typeface="Andale Sans UI" pitchFamily="2"/>
                  <a:cs typeface="Tahoma" pitchFamily="2"/>
                </a:rPr>
                <a:t>2</a:t>
              </a:r>
            </a:p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800" b="1" i="0" u="none" strike="noStrike" kern="1200">
                  <a:ln>
                    <a:noFill/>
                  </a:ln>
                  <a:latin typeface="Courier New" pitchFamily="49"/>
                  <a:ea typeface="Andale Sans UI" pitchFamily="2"/>
                  <a:cs typeface="Tahoma" pitchFamily="2"/>
                </a:rPr>
                <a:t>3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020360" y="3430800"/>
              <a:ext cx="866520" cy="6087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800" b="1" i="0" u="none" strike="noStrike" kern="1200">
                  <a:ln>
                    <a:noFill/>
                  </a:ln>
                  <a:latin typeface="Courier New" pitchFamily="49"/>
                  <a:ea typeface="Andale Sans UI" pitchFamily="2"/>
                  <a:cs typeface="Tahoma" pitchFamily="2"/>
                </a:rPr>
                <a:t>'one'</a:t>
              </a:r>
            </a:p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800" b="1" i="0" u="none" strike="noStrike" kern="1200">
                  <a:ln>
                    <a:noFill/>
                  </a:ln>
                  <a:latin typeface="Courier New" pitchFamily="49"/>
                  <a:ea typeface="Andale Sans UI" pitchFamily="2"/>
                  <a:cs typeface="Tahoma" pitchFamily="2"/>
                </a:rPr>
                <a:t>'two'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47200" y="1832940"/>
              <a:ext cx="965160" cy="3798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2000" b="1" i="0" u="none" strike="noStrike" kern="1200" dirty="0">
                  <a:ln>
                    <a:noFill/>
                  </a:ln>
                  <a:solidFill>
                    <a:srgbClr val="FF3366"/>
                  </a:solidFill>
                  <a:latin typeface="Arial" pitchFamily="34"/>
                  <a:ea typeface="Andale Sans UI" pitchFamily="2"/>
                  <a:cs typeface="Tahoma" pitchFamily="2"/>
                </a:rPr>
                <a:t>$map</a:t>
              </a:r>
              <a:r>
                <a:rPr lang="de-DE" sz="2000" b="1" i="0" u="none" strike="noStrike" kern="1200" dirty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Andale Sans UI" pitchFamily="2"/>
                  <a:cs typeface="Tahoma" pitchFamily="2"/>
                </a:rPr>
                <a:t>: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840360" y="4025880"/>
              <a:ext cx="2232000" cy="529560"/>
            </a:xfrm>
            <a:prstGeom prst="rect">
              <a:avLst/>
            </a:prstGeom>
            <a:solidFill>
              <a:srgbClr val="CCCCCC"/>
            </a:solidFill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compatLnSpc="0"/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500" b="1" i="0" u="none" strike="noStrike" kern="1200">
                  <a:ln>
                    <a:noFill/>
                  </a:ln>
                  <a:latin typeface="Arial" pitchFamily="18"/>
                  <a:ea typeface="Andale Sans UI" pitchFamily="2"/>
                  <a:cs typeface="Tahoma" pitchFamily="2"/>
                </a:rPr>
                <a:t>&lt;binding key="bar"</a:t>
              </a:r>
            </a:p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500" b="1" i="0" u="none" strike="noStrike" kern="1200">
                  <a:ln>
                    <a:noFill/>
                  </a:ln>
                  <a:latin typeface="Arial" pitchFamily="18"/>
                  <a:ea typeface="Andale Sans UI" pitchFamily="2"/>
                  <a:cs typeface="Tahoma" pitchFamily="2"/>
                </a:rPr>
                <a:t>length="2"/&gt;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840360" y="4618800"/>
              <a:ext cx="2232000" cy="529560"/>
            </a:xfrm>
            <a:prstGeom prst="rect">
              <a:avLst/>
            </a:prstGeom>
            <a:solidFill>
              <a:srgbClr val="CCCCCC"/>
            </a:solidFill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compatLnSpc="0"/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500" b="1" i="0" u="none" strike="noStrike" kern="1200">
                  <a:ln>
                    <a:noFill/>
                  </a:ln>
                  <a:latin typeface="Arial" pitchFamily="18"/>
                  <a:ea typeface="Andale Sans UI" pitchFamily="2"/>
                  <a:cs typeface="Tahoma" pitchFamily="2"/>
                </a:rPr>
                <a:t>&lt;binding key="charlie"</a:t>
              </a:r>
            </a:p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500" b="1" i="0" u="none" strike="noStrike" kern="1200">
                  <a:ln>
                    <a:noFill/>
                  </a:ln>
                  <a:latin typeface="Arial" pitchFamily="18"/>
                  <a:ea typeface="Andale Sans UI" pitchFamily="2"/>
                  <a:cs typeface="Tahoma" pitchFamily="2"/>
                </a:rPr>
                <a:t>length="0"/&gt;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7331760" y="5245920"/>
              <a:ext cx="180000" cy="18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99CCFF"/>
            </a:solidFill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de-DE" sz="1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7164360" y="5508360"/>
              <a:ext cx="576000" cy="540000"/>
              <a:chOff x="7164360" y="5508360"/>
              <a:chExt cx="576000" cy="540000"/>
            </a:xfrm>
          </p:grpSpPr>
          <p:sp>
            <p:nvSpPr>
              <p:cNvPr id="31" name="Freeform 30"/>
              <p:cNvSpPr/>
              <p:nvPr/>
            </p:nvSpPr>
            <p:spPr>
              <a:xfrm>
                <a:off x="7344360" y="5508360"/>
                <a:ext cx="180000" cy="18000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FF3366"/>
              </a:solidFill>
              <a:ln w="0">
                <a:solidFill>
                  <a:srgbClr val="000000"/>
                </a:solidFill>
                <a:prstDash val="solid"/>
              </a:ln>
            </p:spPr>
            <p:txBody>
              <a:bodyPr vert="horz" wrap="none" lIns="90000" tIns="45000" rIns="90000" bIns="45000" anchor="ctr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de-DE" sz="1800" b="0" i="0" u="none" strike="noStrike" kern="1200">
                  <a:ln>
                    <a:noFill/>
                  </a:ln>
                  <a:latin typeface="Arial" pitchFamily="18"/>
                  <a:ea typeface="Andale Sans UI" pitchFamily="2"/>
                  <a:cs typeface="Tahoma" pitchFamily="2"/>
                </a:endParaRPr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7164360" y="5868360"/>
                <a:ext cx="180000" cy="18000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FF3366"/>
              </a:solidFill>
              <a:ln w="0">
                <a:solidFill>
                  <a:srgbClr val="000000"/>
                </a:solidFill>
                <a:prstDash val="solid"/>
              </a:ln>
            </p:spPr>
            <p:txBody>
              <a:bodyPr vert="horz" wrap="none" lIns="90000" tIns="45000" rIns="90000" bIns="45000" anchor="ctr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de-DE" sz="1800" b="0" i="0" u="none" strike="noStrike" kern="1200">
                  <a:ln>
                    <a:noFill/>
                  </a:ln>
                  <a:latin typeface="Arial" pitchFamily="18"/>
                  <a:ea typeface="Andale Sans UI" pitchFamily="2"/>
                  <a:cs typeface="Tahoma" pitchFamily="2"/>
                </a:endParaRPr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7560360" y="5868360"/>
                <a:ext cx="180000" cy="18000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00AE00"/>
              </a:solidFill>
              <a:ln w="0">
                <a:solidFill>
                  <a:srgbClr val="000000"/>
                </a:solidFill>
                <a:prstDash val="solid"/>
              </a:ln>
            </p:spPr>
            <p:txBody>
              <a:bodyPr vert="horz" wrap="none" lIns="90000" tIns="45000" rIns="90000" bIns="45000" anchor="ctr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de-DE" sz="1800" b="0" i="0" u="none" strike="noStrike" kern="1200">
                  <a:ln>
                    <a:noFill/>
                  </a:ln>
                  <a:latin typeface="Arial" pitchFamily="18"/>
                  <a:ea typeface="Andale Sans UI" pitchFamily="2"/>
                  <a:cs typeface="Tahoma" pitchFamily="2"/>
                </a:endParaRPr>
              </a:p>
            </p:txBody>
          </p:sp>
          <p:cxnSp>
            <p:nvCxnSpPr>
              <p:cNvPr id="34" name="Straight Arrow Connector 33"/>
              <p:cNvCxnSpPr>
                <a:stCxn id="31" idx="2"/>
                <a:endCxn id="33" idx="0"/>
              </p:cNvCxnSpPr>
              <p:nvPr/>
            </p:nvCxnSpPr>
            <p:spPr>
              <a:xfrm>
                <a:off x="7434360" y="5688360"/>
                <a:ext cx="216000" cy="180000"/>
              </a:xfrm>
              <a:prstGeom prst="straightConnector1">
                <a:avLst/>
              </a:prstGeom>
              <a:noFill/>
              <a:ln w="36000">
                <a:solidFill>
                  <a:srgbClr val="000000"/>
                </a:solidFill>
                <a:prstDash val="solid"/>
              </a:ln>
            </p:spPr>
          </p:cxnSp>
          <p:cxnSp>
            <p:nvCxnSpPr>
              <p:cNvPr id="35" name="Straight Arrow Connector 34"/>
              <p:cNvCxnSpPr>
                <a:stCxn id="31" idx="2"/>
                <a:endCxn id="32" idx="0"/>
              </p:cNvCxnSpPr>
              <p:nvPr/>
            </p:nvCxnSpPr>
            <p:spPr>
              <a:xfrm flipH="1">
                <a:off x="7254360" y="5688360"/>
                <a:ext cx="180000" cy="180000"/>
              </a:xfrm>
              <a:prstGeom prst="straightConnector1">
                <a:avLst/>
              </a:prstGeom>
              <a:noFill/>
              <a:ln w="36000">
                <a:solidFill>
                  <a:srgbClr val="000000"/>
                </a:solidFill>
                <a:prstDash val="solid"/>
              </a:ln>
            </p:spPr>
          </p:cxnSp>
        </p:grpSp>
        <p:sp>
          <p:nvSpPr>
            <p:cNvPr id="29" name="TextBox 28"/>
            <p:cNvSpPr txBox="1"/>
            <p:nvPr/>
          </p:nvSpPr>
          <p:spPr>
            <a:xfrm>
              <a:off x="6840360" y="6228360"/>
              <a:ext cx="2232000" cy="529560"/>
            </a:xfrm>
            <a:prstGeom prst="rect">
              <a:avLst/>
            </a:prstGeom>
            <a:solidFill>
              <a:srgbClr val="CCCCCC"/>
            </a:solidFill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compatLnSpc="0"/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500" b="1" i="0" u="none" strike="noStrike" kern="1200">
                  <a:ln>
                    <a:noFill/>
                  </a:ln>
                  <a:latin typeface="Arial" pitchFamily="18"/>
                  <a:ea typeface="Andale Sans UI" pitchFamily="2"/>
                  <a:cs typeface="Tahoma" pitchFamily="2"/>
                </a:rPr>
                <a:t>&lt;binding key="foo"</a:t>
              </a:r>
            </a:p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500" b="1" i="0" u="none" strike="noStrike" kern="1200">
                  <a:ln>
                    <a:noFill/>
                  </a:ln>
                  <a:latin typeface="Arial" pitchFamily="18"/>
                  <a:ea typeface="Andale Sans UI" pitchFamily="2"/>
                  <a:cs typeface="Tahoma" pitchFamily="2"/>
                </a:rPr>
                <a:t>length="2"/&gt;</a:t>
              </a:r>
            </a:p>
          </p:txBody>
        </p:sp>
        <p:sp>
          <p:nvSpPr>
            <p:cNvPr id="30" name="Straight Connector 29"/>
            <p:cNvSpPr/>
            <p:nvPr/>
          </p:nvSpPr>
          <p:spPr>
            <a:xfrm>
              <a:off x="6912360" y="1980360"/>
              <a:ext cx="21600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de-DE" sz="1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endParaRPr>
            </a:p>
          </p:txBody>
        </p:sp>
      </p:grpSp>
      <p:sp>
        <p:nvSpPr>
          <p:cNvPr id="40" name="Title 3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map{}</a:t>
            </a:r>
            <a:r>
              <a:rPr lang="en-GB" dirty="0" smtClean="0"/>
              <a:t> – representation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9617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map{}</a:t>
            </a:r>
            <a:r>
              <a:rPr lang="en-GB" dirty="0" smtClean="0"/>
              <a:t> </a:t>
            </a:r>
            <a:r>
              <a:rPr lang="en-GB" dirty="0"/>
              <a:t>– </a:t>
            </a:r>
            <a:r>
              <a:rPr lang="en-GB" dirty="0" smtClean="0"/>
              <a:t>construction &amp; access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570135" y="4150821"/>
            <a:ext cx="7642221" cy="646331"/>
            <a:chOff x="519792" y="1782981"/>
            <a:chExt cx="7642221" cy="646331"/>
          </a:xfrm>
        </p:grpSpPr>
        <p:sp>
          <p:nvSpPr>
            <p:cNvPr id="4" name="Rectangle 3"/>
            <p:cNvSpPr/>
            <p:nvPr/>
          </p:nvSpPr>
          <p:spPr>
            <a:xfrm>
              <a:off x="3513545" y="1921480"/>
              <a:ext cx="4122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  <a:sym typeface="Symbol"/>
                </a:rPr>
                <a:t></a:t>
              </a:r>
              <a:endParaRPr lang="en-GB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19792" y="1782981"/>
              <a:ext cx="280717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map</a:t>
              </a:r>
              <a:r>
                <a:rPr lang="en-GB" b="1" i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{ key</a:t>
              </a:r>
              <a:r>
                <a:rPr lang="en-GB" b="1" i="1" baseline="-250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GB" b="1" i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: value</a:t>
              </a:r>
              <a:r>
                <a:rPr lang="en-GB" b="1" i="1" baseline="-25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GB" b="1" i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</a:p>
            <a:p>
              <a:r>
                <a:rPr lang="en-GB" b="1" i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    key</a:t>
              </a:r>
              <a:r>
                <a:rPr lang="en-GB" b="1" i="1" baseline="-250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GB" b="1" i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GB" b="1" i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  <a:r>
                <a:rPr lang="en-GB" b="1" i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GB" b="1" i="1" baseline="-250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2 </a:t>
              </a:r>
              <a:r>
                <a:rPr lang="en-GB" b="1" i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}</a:t>
              </a:r>
              <a:endPara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070508" y="1782981"/>
              <a:ext cx="409150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360363" algn="l"/>
                </a:tabLst>
              </a:pPr>
              <a:r>
                <a:rPr lang="en-GB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map:merge</a:t>
              </a:r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((</a:t>
              </a:r>
              <a:b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	</a:t>
              </a:r>
              <a:r>
                <a:rPr lang="en-GB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map:entry</a:t>
              </a:r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GB" b="1" i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key</a:t>
              </a:r>
              <a:r>
                <a:rPr lang="en-GB" b="1" i="1" baseline="-250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GB" b="1" i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,value</a:t>
              </a:r>
              <a:r>
                <a:rPr lang="en-GB" b="1" i="1" baseline="-250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1 )</a:t>
              </a:r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)…))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70135" y="2835079"/>
            <a:ext cx="6170081" cy="377897"/>
            <a:chOff x="683568" y="3861889"/>
            <a:chExt cx="6170081" cy="377897"/>
          </a:xfrm>
        </p:grpSpPr>
        <p:sp>
          <p:nvSpPr>
            <p:cNvPr id="3" name="TextBox 2"/>
            <p:cNvSpPr txBox="1"/>
            <p:nvPr/>
          </p:nvSpPr>
          <p:spPr>
            <a:xfrm>
              <a:off x="683568" y="3870454"/>
              <a:ext cx="14253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$map(</a:t>
              </a:r>
              <a:r>
                <a:rPr lang="en-GB" b="1" i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key)</a:t>
              </a:r>
              <a:endPara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325393" y="3870454"/>
              <a:ext cx="2528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map:get</a:t>
              </a:r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($</a:t>
              </a:r>
              <a:r>
                <a:rPr lang="en-GB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map,</a:t>
              </a:r>
              <a:r>
                <a:rPr lang="en-GB" b="1" i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key</a:t>
              </a:r>
              <a:r>
                <a:rPr lang="en-GB" b="1" i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697077" y="3861889"/>
              <a:ext cx="4122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  <a:sym typeface="Symbol"/>
                </a:rPr>
                <a:t></a:t>
              </a:r>
              <a:endParaRPr lang="en-GB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70135" y="1626042"/>
            <a:ext cx="7098208" cy="646331"/>
            <a:chOff x="751855" y="1626042"/>
            <a:chExt cx="7098208" cy="646331"/>
          </a:xfrm>
        </p:grpSpPr>
        <p:sp>
          <p:nvSpPr>
            <p:cNvPr id="14" name="TextBox 13"/>
            <p:cNvSpPr txBox="1"/>
            <p:nvPr/>
          </p:nvSpPr>
          <p:spPr>
            <a:xfrm>
              <a:off x="751855" y="1626042"/>
              <a:ext cx="307968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map:</a:t>
              </a:r>
              <a:r>
                <a:rPr lang="en-GB" b="1" i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fn</a:t>
              </a:r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() </a:t>
              </a:r>
              <a:b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en-GB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xsl:map</a:t>
              </a:r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-[</a:t>
              </a:r>
              <a:r>
                <a:rPr lang="en-GB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entry|new</a:t>
              </a:r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]&gt;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745608" y="1764541"/>
              <a:ext cx="4122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  <a:sym typeface="Symbol"/>
                </a:rPr>
                <a:t></a:t>
              </a:r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21672" y="1626042"/>
              <a:ext cx="35283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Trebuchet MS" panose="020B0603020202020204" pitchFamily="34" charset="0"/>
                </a:rPr>
                <a:t>Provide emulation functions in </a:t>
              </a:r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map:</a:t>
              </a:r>
              <a:r>
                <a:rPr lang="en-GB" dirty="0" smtClean="0">
                  <a:latin typeface="Trebuchet MS" panose="020B0603020202020204" pitchFamily="34" charset="0"/>
                </a:rPr>
                <a:t> namespace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70634" y="4759984"/>
            <a:ext cx="8150194" cy="1477328"/>
            <a:chOff x="570135" y="3645024"/>
            <a:chExt cx="8150194" cy="1477328"/>
          </a:xfrm>
        </p:grpSpPr>
        <p:sp>
          <p:nvSpPr>
            <p:cNvPr id="6" name="TextBox 5"/>
            <p:cNvSpPr txBox="1"/>
            <p:nvPr/>
          </p:nvSpPr>
          <p:spPr>
            <a:xfrm>
              <a:off x="570135" y="3645024"/>
              <a:ext cx="25795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MapExpr</a:t>
              </a:r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[</a:t>
              </a:r>
              <a:r>
                <a:rPr lang="en-GB" b="1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Expr</a:t>
              </a:r>
              <a:r>
                <a:rPr lang="en-GB" b="1" baseline="-25000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child</a:t>
              </a:r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] </a:t>
              </a:r>
              <a:endParaRPr lang="en-GB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20352" y="3645024"/>
              <a:ext cx="4599977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Expr</a:t>
              </a:r>
              <a:endPara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pPr defTabSz="360363"/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	</a:t>
              </a:r>
              <a:r>
                <a:rPr lang="en-GB" b="1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FunctionCall</a:t>
              </a:r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name="</a:t>
              </a:r>
              <a:r>
                <a:rPr lang="en-GB" b="1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map:entry</a:t>
              </a:r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</a:t>
              </a:r>
            </a:p>
            <a:p>
              <a:pPr defTabSz="360363"/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	</a:t>
              </a:r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	</a:t>
              </a:r>
              <a:r>
                <a:rPr lang="en-GB" b="1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Expr</a:t>
              </a:r>
              <a:r>
                <a:rPr lang="en-GB" b="1" baseline="-25000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child</a:t>
              </a:r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[1],</a:t>
              </a:r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GB" b="1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Expr</a:t>
              </a:r>
              <a:r>
                <a:rPr lang="en-GB" b="1" baseline="-25000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child</a:t>
              </a:r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[2]</a:t>
              </a:r>
            </a:p>
            <a:p>
              <a:pPr defTabSz="360363"/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	</a:t>
              </a:r>
              <a:r>
                <a:rPr lang="en-GB" b="1" dirty="0" err="1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FunctionCall</a:t>
              </a:r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name="</a:t>
              </a:r>
              <a:r>
                <a:rPr lang="en-GB" b="1" dirty="0" err="1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map:entry</a:t>
              </a:r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</a:t>
              </a:r>
            </a:p>
            <a:p>
              <a:pPr defTabSz="360363"/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		</a:t>
              </a:r>
              <a:r>
                <a:rPr lang="en-GB" b="1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Expr</a:t>
              </a:r>
              <a:r>
                <a:rPr lang="en-GB" b="1" baseline="-25000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child</a:t>
              </a:r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[3], </a:t>
              </a:r>
              <a:r>
                <a:rPr lang="en-GB" b="1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Expr</a:t>
              </a:r>
              <a:r>
                <a:rPr lang="en-GB" b="1" baseline="-25000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child</a:t>
              </a:r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[4]    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583644" y="3645024"/>
              <a:ext cx="4122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1F497D">
                      <a:lumMod val="60000"/>
                      <a:lumOff val="40000"/>
                    </a:srgbClr>
                  </a:solidFill>
                  <a:latin typeface="Courier New" panose="02070309020205020404" pitchFamily="49" charset="0"/>
                  <a:cs typeface="Courier New" panose="02070309020205020404" pitchFamily="49" charset="0"/>
                  <a:sym typeface="Symbol"/>
                </a:rPr>
                <a:t></a:t>
              </a:r>
              <a:endParaRPr lang="en-GB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70135" y="3195119"/>
            <a:ext cx="5756506" cy="377897"/>
            <a:chOff x="683568" y="3861889"/>
            <a:chExt cx="5756506" cy="377897"/>
          </a:xfrm>
        </p:grpSpPr>
        <p:sp>
          <p:nvSpPr>
            <p:cNvPr id="22" name="TextBox 21"/>
            <p:cNvSpPr txBox="1"/>
            <p:nvPr/>
          </p:nvSpPr>
          <p:spPr>
            <a:xfrm>
              <a:off x="683568" y="3870454"/>
              <a:ext cx="30796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\$(\</a:t>
              </a:r>
              <a:r>
                <a:rPr lang="en-GB" b="1" dirty="0" err="1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\c*)\(([^\)]+)\)</a:t>
              </a:r>
              <a:endPara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325393" y="3870454"/>
              <a:ext cx="21146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map:get</a:t>
              </a:r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($1,$2</a:t>
              </a:r>
              <a:r>
                <a:rPr lang="en-GB" b="1" i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697077" y="3861889"/>
              <a:ext cx="4122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  <a:sym typeface="Symbol"/>
                </a:rPr>
                <a:t></a:t>
              </a:r>
              <a:endParaRPr lang="en-GB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130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Processing XPath changes - </a:t>
            </a:r>
            <a:r>
              <a:rPr lang="en-GB" dirty="0" err="1" smtClean="0"/>
              <a:t>i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487901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rebuchet MS" panose="020B0603020202020204" pitchFamily="34" charset="0"/>
              </a:rPr>
              <a:t>You </a:t>
            </a:r>
            <a:r>
              <a:rPr lang="en-GB" i="1" dirty="0" smtClean="0">
                <a:latin typeface="Trebuchet MS" panose="020B0603020202020204" pitchFamily="34" charset="0"/>
              </a:rPr>
              <a:t>may</a:t>
            </a:r>
            <a:r>
              <a:rPr lang="en-GB" dirty="0" smtClean="0">
                <a:latin typeface="Trebuchet MS" panose="020B0603020202020204" pitchFamily="34" charset="0"/>
              </a:rPr>
              <a:t> be able to use regular expressions…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419872" y="1544935"/>
            <a:ext cx="2965224" cy="730549"/>
            <a:chOff x="683568" y="3870454"/>
            <a:chExt cx="3079689" cy="587734"/>
          </a:xfrm>
        </p:grpSpPr>
        <p:sp>
          <p:nvSpPr>
            <p:cNvPr id="5" name="TextBox 4"/>
            <p:cNvSpPr txBox="1"/>
            <p:nvPr/>
          </p:nvSpPr>
          <p:spPr>
            <a:xfrm>
              <a:off x="683568" y="3870454"/>
              <a:ext cx="30796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\$(\</a:t>
              </a:r>
              <a:r>
                <a:rPr lang="en-GB" b="1" dirty="0" err="1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\c*)\(([^\)]+)\)</a:t>
              </a:r>
              <a:endPara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539116" y="4088856"/>
              <a:ext cx="21146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map:get</a:t>
              </a:r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($1,$2</a:t>
              </a:r>
              <a:r>
                <a:rPr lang="en-GB" b="1" i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980572" y="4088856"/>
              <a:ext cx="4122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  <a:sym typeface="Symbol"/>
                </a:rPr>
                <a:t></a:t>
              </a:r>
              <a:endParaRPr lang="en-GB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77280" y="2367460"/>
            <a:ext cx="8261044" cy="3142986"/>
            <a:chOff x="377280" y="2367460"/>
            <a:chExt cx="8261044" cy="3142986"/>
          </a:xfrm>
        </p:grpSpPr>
        <p:sp>
          <p:nvSpPr>
            <p:cNvPr id="8" name="TextBox 7"/>
            <p:cNvSpPr txBox="1"/>
            <p:nvPr/>
          </p:nvSpPr>
          <p:spPr>
            <a:xfrm>
              <a:off x="377280" y="2367460"/>
              <a:ext cx="25922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Trebuchet MS" panose="020B0603020202020204" pitchFamily="34" charset="0"/>
                </a:rPr>
                <a:t>… but more generally, XPath must be parsed: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15816" y="2384972"/>
              <a:ext cx="57225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let </a:t>
              </a:r>
              <a:r>
                <a:rPr lang="en-GB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$</a:t>
              </a:r>
              <a:r>
                <a:rPr lang="en-GB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hasAppendix</a:t>
              </a:r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GB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:= exists($</a:t>
              </a:r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b/appendix)</a:t>
              </a:r>
            </a:p>
            <a:p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return if</a:t>
              </a:r>
              <a:r>
                <a:rPr lang="en-GB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($</a:t>
              </a:r>
              <a:r>
                <a:rPr lang="en-GB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hasAppendix</a:t>
              </a:r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) </a:t>
              </a:r>
              <a:r>
                <a:rPr lang="en-GB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then $b else ()</a:t>
              </a:r>
              <a:endPara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2699792" y="3031303"/>
              <a:ext cx="5494867" cy="2479143"/>
              <a:chOff x="2699792" y="3031303"/>
              <a:chExt cx="5494867" cy="2479143"/>
            </a:xfrm>
          </p:grpSpPr>
          <p:pic>
            <p:nvPicPr>
              <p:cNvPr id="10" name="Picture 9" descr="C:\Users\jwl\SaxonDev\papers\john\Balisage2015\tree3.PN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47" t="23472" r="59873" b="53753"/>
              <a:stretch/>
            </p:blipFill>
            <p:spPr bwMode="auto">
              <a:xfrm>
                <a:off x="2699792" y="3140968"/>
                <a:ext cx="5494867" cy="23694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6876256" y="3140968"/>
                <a:ext cx="1224136" cy="7200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166701" y="3140968"/>
                <a:ext cx="685219" cy="360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2699792" y="3031303"/>
                <a:ext cx="720080" cy="46970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8094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Processing XPath changes - ii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5213" y="1628800"/>
            <a:ext cx="52108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@select="</a:t>
            </a:r>
          </a:p>
          <a:p>
            <a:r>
              <a:rPr lang="en-GB" sz="16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let</a:t>
            </a:r>
            <a:r>
              <a:rPr lang="en-GB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en-GB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hasAppendix</a:t>
            </a:r>
            <a:r>
              <a:rPr lang="en-GB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:=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exists($</a:t>
            </a:r>
            <a:r>
              <a:rPr lang="en-GB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b/appendix)</a:t>
            </a:r>
          </a:p>
          <a:p>
            <a:r>
              <a:rPr lang="en-GB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return if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GB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hasAppendix</a:t>
            </a:r>
            <a:r>
              <a:rPr lang="en-GB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then $b else </a:t>
            </a:r>
            <a:r>
              <a:rPr lang="en-GB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()"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4682867" y="1484784"/>
            <a:ext cx="3993589" cy="2914154"/>
            <a:chOff x="4682867" y="1484784"/>
            <a:chExt cx="3993589" cy="2914154"/>
          </a:xfrm>
        </p:grpSpPr>
        <p:grpSp>
          <p:nvGrpSpPr>
            <p:cNvPr id="13" name="Group 12"/>
            <p:cNvGrpSpPr/>
            <p:nvPr/>
          </p:nvGrpSpPr>
          <p:grpSpPr>
            <a:xfrm>
              <a:off x="4682867" y="2780928"/>
              <a:ext cx="3777565" cy="1618010"/>
              <a:chOff x="3166701" y="3140968"/>
              <a:chExt cx="5532014" cy="2369478"/>
            </a:xfrm>
          </p:grpSpPr>
          <p:pic>
            <p:nvPicPr>
              <p:cNvPr id="10" name="Picture 9" descr="C:\Users\jwl\SaxonDev\papers\john\Balisage2015\tree3.PN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47" t="23472" r="59873" b="53753"/>
              <a:stretch/>
            </p:blipFill>
            <p:spPr bwMode="auto">
              <a:xfrm>
                <a:off x="3203848" y="3140968"/>
                <a:ext cx="5494867" cy="23694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7380312" y="3140968"/>
                <a:ext cx="1224136" cy="7200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166701" y="3140968"/>
                <a:ext cx="685219" cy="360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5150772" y="1484784"/>
              <a:ext cx="3525684" cy="1296146"/>
              <a:chOff x="5150772" y="1484784"/>
              <a:chExt cx="3525684" cy="1296146"/>
            </a:xfrm>
          </p:grpSpPr>
          <p:sp>
            <p:nvSpPr>
              <p:cNvPr id="19" name="Bent Arrow 18"/>
              <p:cNvSpPr/>
              <p:nvPr/>
            </p:nvSpPr>
            <p:spPr>
              <a:xfrm rot="5400000">
                <a:off x="5435504" y="1632102"/>
                <a:ext cx="864096" cy="1433560"/>
              </a:xfrm>
              <a:prstGeom prst="bentArrow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>
                <a:off x="5702268" y="1484784"/>
                <a:ext cx="2974188" cy="1023194"/>
                <a:chOff x="5702268" y="1901750"/>
                <a:chExt cx="2974188" cy="1023194"/>
              </a:xfrm>
            </p:grpSpPr>
            <p:sp>
              <p:nvSpPr>
                <p:cNvPr id="15" name="Down Arrow 14"/>
                <p:cNvSpPr/>
                <p:nvPr/>
              </p:nvSpPr>
              <p:spPr>
                <a:xfrm rot="5400000">
                  <a:off x="6880026" y="2186012"/>
                  <a:ext cx="568523" cy="432048"/>
                </a:xfrm>
                <a:prstGeom prst="downArrow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Rounded Rectangle 15"/>
                <p:cNvSpPr/>
                <p:nvPr/>
              </p:nvSpPr>
              <p:spPr>
                <a:xfrm>
                  <a:off x="7288997" y="1901750"/>
                  <a:ext cx="1387459" cy="1023194"/>
                </a:xfrm>
                <a:prstGeom prst="roundRect">
                  <a:avLst/>
                </a:prstGeom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400" dirty="0">
                      <a:latin typeface="Trebuchet MS" panose="020B0603020202020204" pitchFamily="34" charset="0"/>
                    </a:rPr>
                    <a:t>Gunther </a:t>
                  </a:r>
                  <a:r>
                    <a:rPr lang="en-GB" sz="1400" dirty="0" err="1">
                      <a:latin typeface="Trebuchet MS" panose="020B0603020202020204" pitchFamily="34" charset="0"/>
                    </a:rPr>
                    <a:t>Rademacher's</a:t>
                  </a:r>
                  <a:r>
                    <a:rPr lang="en-GB" sz="1400" dirty="0">
                      <a:latin typeface="Trebuchet MS" panose="020B0603020202020204" pitchFamily="34" charset="0"/>
                    </a:rPr>
                    <a:t> </a:t>
                  </a:r>
                  <a:r>
                    <a:rPr lang="en-GB" sz="1400" b="1" dirty="0" err="1">
                      <a:latin typeface="Trebuchet MS" panose="020B0603020202020204" pitchFamily="34" charset="0"/>
                    </a:rPr>
                    <a:t>REx</a:t>
                  </a:r>
                  <a:r>
                    <a:rPr lang="en-GB" sz="1400" b="1" dirty="0">
                      <a:latin typeface="Trebuchet MS" panose="020B0603020202020204" pitchFamily="34" charset="0"/>
                    </a:rPr>
                    <a:t> Parser Generator</a:t>
                  </a:r>
                </a:p>
              </p:txBody>
            </p:sp>
            <p:sp>
              <p:nvSpPr>
                <p:cNvPr id="17" name="Rounded Rectangle 16"/>
                <p:cNvSpPr/>
                <p:nvPr/>
              </p:nvSpPr>
              <p:spPr>
                <a:xfrm>
                  <a:off x="5702268" y="1930518"/>
                  <a:ext cx="1318004" cy="871636"/>
                </a:xfrm>
                <a:prstGeom prst="roundRect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b="1" dirty="0" smtClean="0">
                      <a:solidFill>
                        <a:srgbClr val="FF0000"/>
                      </a:solidFill>
                      <a:latin typeface="Trebuchet MS" panose="020B0603020202020204" pitchFamily="34" charset="0"/>
                    </a:rPr>
                    <a:t>XPath3.0 </a:t>
                  </a:r>
                  <a:r>
                    <a:rPr lang="en-GB" dirty="0" smtClean="0">
                      <a:latin typeface="Trebuchet MS" panose="020B0603020202020204" pitchFamily="34" charset="0"/>
                    </a:rPr>
                    <a:t>parser in </a:t>
                  </a:r>
                  <a:r>
                    <a:rPr lang="en-GB" b="1" dirty="0" smtClean="0">
                      <a:solidFill>
                        <a:schemeClr val="tx2">
                          <a:lumMod val="75000"/>
                        </a:schemeClr>
                      </a:solidFill>
                      <a:latin typeface="Trebuchet MS" panose="020B0603020202020204" pitchFamily="34" charset="0"/>
                    </a:rPr>
                    <a:t>XSLT2.0</a:t>
                  </a:r>
                  <a:endParaRPr lang="en-GB" b="1" dirty="0">
                    <a:solidFill>
                      <a:schemeClr val="tx2">
                        <a:lumMod val="75000"/>
                      </a:schemeClr>
                    </a:solidFill>
                    <a:latin typeface="Trebuchet MS" panose="020B0603020202020204" pitchFamily="34" charset="0"/>
                  </a:endParaRPr>
                </a:p>
              </p:txBody>
            </p:sp>
          </p:grpSp>
        </p:grpSp>
      </p:grpSp>
      <p:grpSp>
        <p:nvGrpSpPr>
          <p:cNvPr id="34" name="Group 33"/>
          <p:cNvGrpSpPr/>
          <p:nvPr/>
        </p:nvGrpSpPr>
        <p:grpSpPr>
          <a:xfrm>
            <a:off x="323528" y="2996952"/>
            <a:ext cx="4732558" cy="1355484"/>
            <a:chOff x="323528" y="2996952"/>
            <a:chExt cx="4732558" cy="1355484"/>
          </a:xfrm>
        </p:grpSpPr>
        <p:grpSp>
          <p:nvGrpSpPr>
            <p:cNvPr id="25" name="Group 24"/>
            <p:cNvGrpSpPr/>
            <p:nvPr/>
          </p:nvGrpSpPr>
          <p:grpSpPr>
            <a:xfrm>
              <a:off x="323528" y="2996952"/>
              <a:ext cx="3655228" cy="1292364"/>
              <a:chOff x="225213" y="3547533"/>
              <a:chExt cx="6439931" cy="2276940"/>
            </a:xfrm>
          </p:grpSpPr>
          <p:pic>
            <p:nvPicPr>
              <p:cNvPr id="22" name="Picture 21" descr="C:\Users\jwl\SaxonDev\papers\john\Balisage2015\tree3.PN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565" t="26192" r="16867" b="53753"/>
              <a:stretch/>
            </p:blipFill>
            <p:spPr bwMode="auto">
              <a:xfrm>
                <a:off x="467544" y="3547533"/>
                <a:ext cx="6197600" cy="22769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" name="Rectangle 22"/>
              <p:cNvSpPr/>
              <p:nvPr/>
            </p:nvSpPr>
            <p:spPr>
              <a:xfrm>
                <a:off x="5364088" y="3547533"/>
                <a:ext cx="1224136" cy="673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225213" y="3704551"/>
                <a:ext cx="612068" cy="3725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3367834" y="2996952"/>
              <a:ext cx="1688252" cy="1355484"/>
              <a:chOff x="2915816" y="3135407"/>
              <a:chExt cx="1688252" cy="1355484"/>
            </a:xfrm>
          </p:grpSpPr>
          <p:sp>
            <p:nvSpPr>
              <p:cNvPr id="20" name="Circular Arrow 19"/>
              <p:cNvSpPr/>
              <p:nvPr/>
            </p:nvSpPr>
            <p:spPr>
              <a:xfrm rot="8100000">
                <a:off x="3248584" y="3135407"/>
                <a:ext cx="1355484" cy="1355484"/>
              </a:xfrm>
              <a:prstGeom prst="circularArrow">
                <a:avLst>
                  <a:gd name="adj1" fmla="val 15514"/>
                  <a:gd name="adj2" fmla="val 1098370"/>
                  <a:gd name="adj3" fmla="val 1805492"/>
                  <a:gd name="adj4" fmla="val 11705475"/>
                  <a:gd name="adj5" fmla="val 14903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915816" y="3142709"/>
                <a:ext cx="1486567" cy="646331"/>
              </a:xfrm>
              <a:prstGeom prst="rect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rebuchet MS" panose="020B0603020202020204" pitchFamily="34" charset="0"/>
                  </a:rPr>
                  <a:t>Modify the parse tree</a:t>
                </a:r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1050587" y="4149076"/>
            <a:ext cx="8112721" cy="1578830"/>
            <a:chOff x="1050587" y="4149076"/>
            <a:chExt cx="8112721" cy="1578830"/>
          </a:xfrm>
        </p:grpSpPr>
        <p:sp>
          <p:nvSpPr>
            <p:cNvPr id="30" name="Bent Arrow 29"/>
            <p:cNvSpPr/>
            <p:nvPr/>
          </p:nvSpPr>
          <p:spPr>
            <a:xfrm flipV="1">
              <a:off x="1595588" y="4149076"/>
              <a:ext cx="2832396" cy="1240275"/>
            </a:xfrm>
            <a:prstGeom prst="bentArrow">
              <a:avLst>
                <a:gd name="adj1" fmla="val 25000"/>
                <a:gd name="adj2" fmla="val 21245"/>
                <a:gd name="adj3" fmla="val 25000"/>
                <a:gd name="adj4" fmla="val 4375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50587" y="4653136"/>
              <a:ext cx="1433181" cy="923330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rebuchet MS" panose="020B0603020202020204" pitchFamily="34" charset="0"/>
                </a:rPr>
                <a:t>Separate XPath and XSLT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699792" y="4797152"/>
              <a:ext cx="1204166" cy="646331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rebuchet MS" panose="020B0603020202020204" pitchFamily="34" charset="0"/>
                </a:rPr>
                <a:t>XPath </a:t>
              </a:r>
              <a: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rebuchet MS" panose="020B0603020202020204" pitchFamily="34" charset="0"/>
                  <a:sym typeface="Symbol"/>
                </a:rPr>
                <a:t></a:t>
              </a:r>
              <a: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rebuchet MS" panose="020B0603020202020204" pitchFamily="34" charset="0"/>
                </a:rPr>
                <a:t> strings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283968" y="4650688"/>
              <a:ext cx="4879340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en-GB" sz="16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xsl:variable</a:t>
              </a:r>
              <a:r>
                <a:rPr lang="en-GB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name="</a:t>
              </a:r>
              <a:r>
                <a:rPr lang="en-GB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hasAppendix</a:t>
              </a:r>
              <a:r>
                <a:rPr lang="en-GB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"</a:t>
              </a:r>
              <a:br>
                <a:rPr lang="en-GB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GB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 select</a:t>
              </a:r>
              <a:r>
                <a:rPr lang="en-GB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="exists($b/appendix)"/&gt;</a:t>
              </a:r>
            </a:p>
            <a:p>
              <a:r>
                <a:rPr lang="en-GB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en-GB" sz="16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xsl:sequence</a:t>
              </a:r>
              <a:r>
                <a:rPr lang="en-GB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GB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select="</a:t>
              </a:r>
              <a:br>
                <a:rPr lang="en-GB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GB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 if</a:t>
              </a:r>
              <a:r>
                <a:rPr lang="en-GB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($</a:t>
              </a:r>
              <a:r>
                <a:rPr lang="en-GB" sz="16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hasAppendix</a:t>
              </a:r>
              <a:r>
                <a:rPr lang="en-GB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) then $b else </a:t>
              </a:r>
              <a:r>
                <a:rPr lang="en-GB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()"/&gt;</a:t>
              </a:r>
              <a:endParaRPr lang="en-GB" sz="16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5139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Synopsis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4048" y="3651275"/>
            <a:ext cx="3757792" cy="2328922"/>
          </a:xfrm>
        </p:spPr>
        <p:txBody>
          <a:bodyPr>
            <a:noAutofit/>
          </a:bodyPr>
          <a:lstStyle/>
          <a:p>
            <a:r>
              <a:rPr lang="en-GB" sz="2400" dirty="0" smtClean="0"/>
              <a:t>Why?</a:t>
            </a:r>
          </a:p>
          <a:p>
            <a:r>
              <a:rPr lang="en-GB" sz="2400" dirty="0" smtClean="0"/>
              <a:t>XSLT3.0 Features</a:t>
            </a:r>
          </a:p>
          <a:p>
            <a:r>
              <a:rPr lang="en-GB" sz="2400" dirty="0" smtClean="0"/>
              <a:t>Some emulations in 2.0</a:t>
            </a:r>
          </a:p>
          <a:p>
            <a:r>
              <a:rPr lang="en-GB" sz="2400" dirty="0" smtClean="0"/>
              <a:t>Automated conversion</a:t>
            </a:r>
          </a:p>
          <a:p>
            <a:r>
              <a:rPr lang="en-GB" sz="2400" dirty="0" smtClean="0"/>
              <a:t>Testing</a:t>
            </a:r>
          </a:p>
          <a:p>
            <a:endParaRPr lang="en-GB" sz="2400" dirty="0"/>
          </a:p>
        </p:txBody>
      </p:sp>
      <p:sp>
        <p:nvSpPr>
          <p:cNvPr id="4" name="Rectangle 3"/>
          <p:cNvSpPr/>
          <p:nvPr/>
        </p:nvSpPr>
        <p:spPr>
          <a:xfrm>
            <a:off x="323528" y="1412776"/>
            <a:ext cx="4824536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GB" sz="2400" dirty="0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Can (some) programs defined in </a:t>
            </a:r>
            <a:r>
              <a:rPr lang="en-GB" sz="2400" b="1" dirty="0" smtClean="0">
                <a:solidFill>
                  <a:srgbClr val="FF0000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XSLT3.0</a:t>
            </a:r>
            <a:r>
              <a:rPr lang="en-GB" sz="2400" dirty="0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 be altered to run on an </a:t>
            </a:r>
            <a:r>
              <a:rPr lang="en-GB" sz="2400" b="1" dirty="0" smtClean="0">
                <a:solidFill>
                  <a:schemeClr val="accent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XSLT2.0</a:t>
            </a:r>
            <a:r>
              <a:rPr lang="en-GB" sz="2400" dirty="0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 implementation?</a:t>
            </a:r>
          </a:p>
          <a:p>
            <a:pPr lvl="0">
              <a:spcBef>
                <a:spcPct val="20000"/>
              </a:spcBef>
            </a:pPr>
            <a:r>
              <a:rPr lang="en-GB" sz="2400" dirty="0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How much work is involved? </a:t>
            </a:r>
            <a:endParaRPr lang="en-GB" sz="2400" dirty="0">
              <a:solidFill>
                <a:prstClr val="black"/>
              </a:solidFill>
              <a:latin typeface="Trebuchet MS" panose="020B0603020202020204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Down Arrow 4"/>
          <p:cNvSpPr/>
          <p:nvPr/>
        </p:nvSpPr>
        <p:spPr>
          <a:xfrm rot="18585893">
            <a:off x="4572000" y="2682053"/>
            <a:ext cx="1152128" cy="1008112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rebuchet MS" panose="020B0603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96367" y="3800072"/>
            <a:ext cx="3816423" cy="1015664"/>
            <a:chOff x="5436096" y="1404381"/>
            <a:chExt cx="3816423" cy="1015664"/>
          </a:xfrm>
        </p:grpSpPr>
        <p:sp>
          <p:nvSpPr>
            <p:cNvPr id="6" name="TextBox 5"/>
            <p:cNvSpPr txBox="1"/>
            <p:nvPr/>
          </p:nvSpPr>
          <p:spPr>
            <a:xfrm>
              <a:off x="5436096" y="2050713"/>
              <a:ext cx="38164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i="1" dirty="0" smtClean="0">
                <a:latin typeface="Trebuchet MS" panose="020B06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012160" y="1404381"/>
              <a:ext cx="2286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endParaRPr lang="en-GB" i="1" dirty="0"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395536" y="3640805"/>
            <a:ext cx="3888432" cy="198053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i="1" dirty="0">
                <a:solidFill>
                  <a:prstClr val="black"/>
                </a:solidFill>
                <a:latin typeface="Trebuchet MS" panose="020B0603020202020204" pitchFamily="34" charset="0"/>
              </a:rPr>
              <a:t>A self-referential </a:t>
            </a:r>
            <a:r>
              <a:rPr lang="en-GB" i="1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&amp;</a:t>
            </a:r>
            <a:br>
              <a:rPr lang="en-GB" i="1" dirty="0" smtClean="0">
                <a:solidFill>
                  <a:prstClr val="black"/>
                </a:solidFill>
                <a:latin typeface="Trebuchet MS" panose="020B0603020202020204" pitchFamily="34" charset="0"/>
              </a:rPr>
            </a:br>
            <a:r>
              <a:rPr lang="en-GB" i="1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 </a:t>
            </a:r>
            <a:r>
              <a:rPr lang="en-GB" i="1" dirty="0">
                <a:solidFill>
                  <a:prstClr val="black"/>
                </a:solidFill>
                <a:latin typeface="Trebuchet MS" panose="020B0603020202020204" pitchFamily="34" charset="0"/>
              </a:rPr>
              <a:t>recursive tale of </a:t>
            </a:r>
            <a:endParaRPr lang="en-GB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</a:rPr>
              <a:t>years of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</a:rPr>
              <a:t>standards, syntax &amp; semantics,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</a:rPr>
              <a:t>a trio of </a:t>
            </a:r>
            <a:r>
              <a:rPr lang="en-GB" i="1" dirty="0">
                <a:latin typeface="Trebuchet MS" panose="020B0603020202020204" pitchFamily="34" charset="0"/>
              </a:rPr>
              <a:t>ne'er-do-wells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</a:rPr>
              <a:t>and </a:t>
            </a:r>
            <a:r>
              <a:rPr lang="en-GB" i="1" dirty="0">
                <a:latin typeface="Trebuchet MS" panose="020B0603020202020204" pitchFamily="34" charset="0"/>
              </a:rPr>
              <a:t>daring-do</a:t>
            </a:r>
            <a:r>
              <a:rPr lang="en-GB" dirty="0">
                <a:latin typeface="Trebuchet MS" panose="020B0603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1125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jwl\SaxonDev\papers\john\Balisage2015\tree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9" r="59483" b="53753"/>
          <a:stretch/>
        </p:blipFill>
        <p:spPr bwMode="auto">
          <a:xfrm>
            <a:off x="2253819" y="2287483"/>
            <a:ext cx="6854686" cy="402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1" y="1268760"/>
            <a:ext cx="61712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match="/"&gt;</a:t>
            </a:r>
          </a:p>
          <a:p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xsl:for-each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select="</a:t>
            </a:r>
          </a:p>
          <a:p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$b in books return </a:t>
            </a:r>
          </a:p>
          <a:p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6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let</a:t>
            </a:r>
            <a:r>
              <a:rPr lang="en-GB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hasAppendix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:=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exists($</a:t>
            </a:r>
            <a:r>
              <a:rPr lang="en-GB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b/appendix)return</a:t>
            </a:r>
            <a:endParaRPr lang="en-GB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hasAppendix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then $b else ()"&gt;</a:t>
            </a:r>
          </a:p>
          <a:p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appendix&gt;</a:t>
            </a:r>
          </a:p>
          <a:p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xsl:value-of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select="@title"/&gt;</a:t>
            </a:r>
          </a:p>
          <a:p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&lt;/..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Separating XPath &amp; XSLT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5868144" y="1844825"/>
            <a:ext cx="2664296" cy="2376263"/>
            <a:chOff x="5868144" y="1844825"/>
            <a:chExt cx="2664296" cy="2376263"/>
          </a:xfrm>
        </p:grpSpPr>
        <p:sp>
          <p:nvSpPr>
            <p:cNvPr id="5" name="Rounded Rectangle 4"/>
            <p:cNvSpPr/>
            <p:nvPr/>
          </p:nvSpPr>
          <p:spPr>
            <a:xfrm>
              <a:off x="5868144" y="3933056"/>
              <a:ext cx="965146" cy="288032"/>
            </a:xfrm>
            <a:prstGeom prst="roundRect">
              <a:avLst>
                <a:gd name="adj" fmla="val 7934"/>
              </a:avLst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ounded Rectangular Callout 5"/>
            <p:cNvSpPr/>
            <p:nvPr/>
          </p:nvSpPr>
          <p:spPr>
            <a:xfrm>
              <a:off x="6732240" y="1844825"/>
              <a:ext cx="1800200" cy="1080120"/>
            </a:xfrm>
            <a:prstGeom prst="wedgeRoundRectCallout">
              <a:avLst>
                <a:gd name="adj1" fmla="val -68942"/>
                <a:gd name="adj2" fmla="val 143776"/>
                <a:gd name="adj3" fmla="val 1666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This </a:t>
              </a:r>
              <a:r>
                <a:rPr lang="en-GB" sz="2400" b="1" dirty="0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let</a:t>
              </a:r>
              <a:r>
                <a:rPr lang="en-GB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 will promote into XSLT space…</a:t>
              </a:r>
              <a:endParaRPr lang="en-GB" dirty="0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198589" y="3458835"/>
            <a:ext cx="2325739" cy="2850486"/>
            <a:chOff x="5198589" y="3458835"/>
            <a:chExt cx="2325739" cy="2850486"/>
          </a:xfrm>
        </p:grpSpPr>
        <p:sp>
          <p:nvSpPr>
            <p:cNvPr id="7" name="Rounded Rectangular Callout 6"/>
            <p:cNvSpPr/>
            <p:nvPr/>
          </p:nvSpPr>
          <p:spPr>
            <a:xfrm>
              <a:off x="5681162" y="5301209"/>
              <a:ext cx="1843166" cy="1008112"/>
            </a:xfrm>
            <a:prstGeom prst="wedgeRoundRectCallout">
              <a:avLst>
                <a:gd name="adj1" fmla="val -63255"/>
                <a:gd name="adj2" fmla="val -202324"/>
                <a:gd name="adj3" fmla="val 1666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… but is buried under an XPath </a:t>
              </a:r>
              <a:r>
                <a:rPr lang="en-GB" sz="2400" b="1" dirty="0" smtClean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</a:t>
              </a:r>
              <a:endParaRPr lang="en-GB" sz="24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198589" y="3458835"/>
              <a:ext cx="965146" cy="288032"/>
            </a:xfrm>
            <a:prstGeom prst="roundRect">
              <a:avLst>
                <a:gd name="adj" fmla="val 7934"/>
              </a:avLst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2516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jwl\SaxonDev\papers\john\Balisage2015\tree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66" t="9292" r="16867" b="53753"/>
          <a:stretch/>
        </p:blipFill>
        <p:spPr bwMode="auto">
          <a:xfrm>
            <a:off x="1672611" y="1628800"/>
            <a:ext cx="7471389" cy="419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7" y="548680"/>
            <a:ext cx="544732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match="/"&gt;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xsl:for-each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select="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$b in books return 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let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hasAppendix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:=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exists($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b/appendix) return</a:t>
            </a:r>
            <a:endParaRPr lang="en-GB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hasAppendix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then $b else ()"&gt;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appendix&gt;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xsl:value-of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select="@title"/&gt;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&lt;/..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83568" y="1196751"/>
            <a:ext cx="4608512" cy="4627722"/>
            <a:chOff x="683568" y="1196751"/>
            <a:chExt cx="4608512" cy="4627722"/>
          </a:xfrm>
        </p:grpSpPr>
        <p:sp>
          <p:nvSpPr>
            <p:cNvPr id="4" name="Rounded Rectangle 3"/>
            <p:cNvSpPr/>
            <p:nvPr/>
          </p:nvSpPr>
          <p:spPr>
            <a:xfrm>
              <a:off x="683568" y="1196751"/>
              <a:ext cx="4248472" cy="259869"/>
            </a:xfrm>
            <a:prstGeom prst="roundRect">
              <a:avLst/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991255" y="3596701"/>
              <a:ext cx="2300825" cy="2227772"/>
            </a:xfrm>
            <a:prstGeom prst="roundRect">
              <a:avLst>
                <a:gd name="adj" fmla="val 7934"/>
              </a:avLst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54240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jwl\SaxonDev\papers\john\Balisage2015\tree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 t="63055" r="54285" b="210"/>
          <a:stretch/>
        </p:blipFill>
        <p:spPr bwMode="auto">
          <a:xfrm>
            <a:off x="177304" y="2204864"/>
            <a:ext cx="8389180" cy="418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7" y="548680"/>
            <a:ext cx="544732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match="/"&gt;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xsl:for-each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select="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$b in books return 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let 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hasAppendix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:=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exists($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b/appendix) return</a:t>
            </a:r>
            <a:endParaRPr lang="en-GB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hasAppendix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then $b else ()"&gt;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appendix&gt;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xsl:value-of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select="@title"/&gt;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&lt;/..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179512" y="1037140"/>
            <a:ext cx="2052229" cy="3255956"/>
            <a:chOff x="179512" y="1037140"/>
            <a:chExt cx="2052229" cy="3255956"/>
          </a:xfrm>
        </p:grpSpPr>
        <p:sp>
          <p:nvSpPr>
            <p:cNvPr id="13" name="Rounded Rectangle 12"/>
            <p:cNvSpPr/>
            <p:nvPr/>
          </p:nvSpPr>
          <p:spPr>
            <a:xfrm>
              <a:off x="179512" y="3718395"/>
              <a:ext cx="996827" cy="574701"/>
            </a:xfrm>
            <a:prstGeom prst="roundRect">
              <a:avLst>
                <a:gd name="adj" fmla="val 7934"/>
              </a:avLst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 anchorCtr="0"/>
            <a:lstStyle/>
            <a:p>
              <a:pPr algn="ctr"/>
              <a:r>
                <a:rPr lang="en-GB" b="1" dirty="0" smtClean="0">
                  <a:solidFill>
                    <a:srgbClr val="FF0000"/>
                  </a:solidFill>
                  <a:latin typeface="Trebuchet MS" panose="020B0603020202020204" pitchFamily="34" charset="0"/>
                </a:rPr>
                <a:t>books</a:t>
              </a:r>
              <a:endParaRPr lang="en-GB" b="1" dirty="0">
                <a:solidFill>
                  <a:srgbClr val="FF0000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1619672" y="1037140"/>
              <a:ext cx="612069" cy="202435"/>
            </a:xfrm>
            <a:prstGeom prst="roundRect">
              <a:avLst/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8" name="Straight Connector 27"/>
            <p:cNvCxnSpPr>
              <a:stCxn id="13" idx="0"/>
              <a:endCxn id="15" idx="2"/>
            </p:cNvCxnSpPr>
            <p:nvPr/>
          </p:nvCxnSpPr>
          <p:spPr>
            <a:xfrm flipV="1">
              <a:off x="677926" y="1239575"/>
              <a:ext cx="1247781" cy="247882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611211" y="1037140"/>
            <a:ext cx="4320829" cy="2463868"/>
            <a:chOff x="611211" y="1037140"/>
            <a:chExt cx="4320829" cy="2463868"/>
          </a:xfrm>
        </p:grpSpPr>
        <p:sp>
          <p:nvSpPr>
            <p:cNvPr id="5" name="Rounded Rectangle 4"/>
            <p:cNvSpPr/>
            <p:nvPr/>
          </p:nvSpPr>
          <p:spPr>
            <a:xfrm>
              <a:off x="611211" y="1037140"/>
              <a:ext cx="360390" cy="202435"/>
            </a:xfrm>
            <a:prstGeom prst="roundRect">
              <a:avLst/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779912" y="3284984"/>
              <a:ext cx="1152128" cy="216024"/>
            </a:xfrm>
            <a:prstGeom prst="roundRect">
              <a:avLst>
                <a:gd name="adj" fmla="val 7934"/>
              </a:avLst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Connector 28"/>
            <p:cNvCxnSpPr>
              <a:stCxn id="6" idx="1"/>
              <a:endCxn id="5" idx="2"/>
            </p:cNvCxnSpPr>
            <p:nvPr/>
          </p:nvCxnSpPr>
          <p:spPr>
            <a:xfrm flipH="1" flipV="1">
              <a:off x="791406" y="1239575"/>
              <a:ext cx="2988506" cy="215342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1021039" y="1037140"/>
            <a:ext cx="814658" cy="3039932"/>
            <a:chOff x="1021039" y="1037140"/>
            <a:chExt cx="814658" cy="3039932"/>
          </a:xfrm>
        </p:grpSpPr>
        <p:sp>
          <p:nvSpPr>
            <p:cNvPr id="17" name="Rounded Rectangle 16"/>
            <p:cNvSpPr/>
            <p:nvPr/>
          </p:nvSpPr>
          <p:spPr>
            <a:xfrm>
              <a:off x="1021039" y="1037140"/>
              <a:ext cx="310601" cy="203457"/>
            </a:xfrm>
            <a:prstGeom prst="roundRect">
              <a:avLst/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1412033" y="3758147"/>
              <a:ext cx="423664" cy="318925"/>
            </a:xfrm>
            <a:prstGeom prst="roundRect">
              <a:avLst>
                <a:gd name="adj" fmla="val 7934"/>
              </a:avLst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Connector 31"/>
            <p:cNvCxnSpPr>
              <a:stCxn id="20" idx="0"/>
              <a:endCxn id="17" idx="2"/>
            </p:cNvCxnSpPr>
            <p:nvPr/>
          </p:nvCxnSpPr>
          <p:spPr>
            <a:xfrm flipH="1" flipV="1">
              <a:off x="1176340" y="1240597"/>
              <a:ext cx="447525" cy="251755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1021038" y="836712"/>
            <a:ext cx="6910228" cy="2556284"/>
            <a:chOff x="1021038" y="836712"/>
            <a:chExt cx="6910228" cy="2556284"/>
          </a:xfrm>
        </p:grpSpPr>
        <p:sp>
          <p:nvSpPr>
            <p:cNvPr id="23" name="Rounded Rectangle 22"/>
            <p:cNvSpPr/>
            <p:nvPr/>
          </p:nvSpPr>
          <p:spPr>
            <a:xfrm>
              <a:off x="1021038" y="836712"/>
              <a:ext cx="904667" cy="144016"/>
            </a:xfrm>
            <a:prstGeom prst="roundRect">
              <a:avLst/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6779138" y="2780928"/>
              <a:ext cx="1152128" cy="216024"/>
            </a:xfrm>
            <a:prstGeom prst="roundRect">
              <a:avLst>
                <a:gd name="adj" fmla="val 7934"/>
              </a:avLst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5" name="Straight Connector 34"/>
            <p:cNvCxnSpPr>
              <a:stCxn id="24" idx="1"/>
              <a:endCxn id="23" idx="3"/>
            </p:cNvCxnSpPr>
            <p:nvPr/>
          </p:nvCxnSpPr>
          <p:spPr>
            <a:xfrm flipH="1" flipV="1">
              <a:off x="1925705" y="908720"/>
              <a:ext cx="4853433" cy="198022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5004048" y="2996952"/>
              <a:ext cx="1368152" cy="396044"/>
            </a:xfrm>
            <a:prstGeom prst="line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6972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jwl\SaxonDev\papers\john\Balisage2015\tree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0" t="63055" r="980" b="18577"/>
          <a:stretch/>
        </p:blipFill>
        <p:spPr bwMode="auto">
          <a:xfrm>
            <a:off x="395536" y="1772816"/>
            <a:ext cx="8628184" cy="1910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3411" y="548680"/>
            <a:ext cx="544732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match="/"&gt;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xsl:for-each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select="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$b in books return 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let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hasAppendix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:=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exists($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b/appendix) return</a:t>
            </a:r>
            <a:endParaRPr lang="en-GB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hasAppendix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then $b else ()"&gt;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appendix&gt;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xsl:value-of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select="@title"/&gt;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&lt;/..</a:t>
            </a:r>
          </a:p>
        </p:txBody>
      </p:sp>
      <p:sp>
        <p:nvSpPr>
          <p:cNvPr id="4" name="Rectangle 3"/>
          <p:cNvSpPr/>
          <p:nvPr/>
        </p:nvSpPr>
        <p:spPr>
          <a:xfrm>
            <a:off x="179512" y="3703091"/>
            <a:ext cx="8640959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match="/"&gt;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xsl:variable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name="ForExpr.d274e8" as="item()*"&gt;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xsl:for-each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select="books"&gt;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xsl:variable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name="b" as="item()" select="."/&gt;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xsl:variable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name="</a:t>
            </a:r>
            <a:r>
              <a:rPr lang="en-GB" sz="1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hasAppendix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 select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="exists($b/appendix)"/&gt;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xsl:sequence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select="( if($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hasAppendix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then $b else () )"/&gt;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&lt;/..</a:t>
            </a:r>
            <a:endParaRPr lang="en-GB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xsl:for-each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select="$ForExpr.d274e8"&gt;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appendix&gt;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xsl:value-of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select="@title"/&gt;</a:t>
            </a: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&lt;/..</a:t>
            </a:r>
            <a:endParaRPr lang="en-GB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19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Testing - </a:t>
            </a:r>
            <a:r>
              <a:rPr lang="en-GB" dirty="0" err="1" smtClean="0"/>
              <a:t>i</a:t>
            </a:r>
            <a:endParaRPr lang="en-GB" dirty="0"/>
          </a:p>
        </p:txBody>
      </p:sp>
      <p:sp>
        <p:nvSpPr>
          <p:cNvPr id="4" name="Folded Corner 3"/>
          <p:cNvSpPr/>
          <p:nvPr/>
        </p:nvSpPr>
        <p:spPr>
          <a:xfrm>
            <a:off x="1618956" y="2855595"/>
            <a:ext cx="913704" cy="1221477"/>
          </a:xfrm>
          <a:prstGeom prst="foldedCorner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Test program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XSLT2.0</a:t>
            </a:r>
            <a:endParaRPr lang="en-GB" sz="14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27" name="Curved Connector 26"/>
          <p:cNvCxnSpPr>
            <a:stCxn id="1026" idx="3"/>
            <a:endCxn id="4" idx="0"/>
          </p:cNvCxnSpPr>
          <p:nvPr/>
        </p:nvCxnSpPr>
        <p:spPr>
          <a:xfrm>
            <a:off x="1642071" y="2099815"/>
            <a:ext cx="433737" cy="755780"/>
          </a:xfrm>
          <a:prstGeom prst="curvedConnector2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7" name="Group 1026"/>
          <p:cNvGrpSpPr/>
          <p:nvPr/>
        </p:nvGrpSpPr>
        <p:grpSpPr>
          <a:xfrm>
            <a:off x="2541188" y="1687798"/>
            <a:ext cx="6405288" cy="3685418"/>
            <a:chOff x="2541188" y="1687798"/>
            <a:chExt cx="6405288" cy="3685418"/>
          </a:xfrm>
        </p:grpSpPr>
        <p:sp>
          <p:nvSpPr>
            <p:cNvPr id="29" name="Right Arrow 28"/>
            <p:cNvSpPr/>
            <p:nvPr/>
          </p:nvSpPr>
          <p:spPr>
            <a:xfrm>
              <a:off x="2541188" y="3212976"/>
              <a:ext cx="267336" cy="504056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24" name="Picture 102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6314" y="1687798"/>
              <a:ext cx="6120162" cy="3685418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145498" y="1507789"/>
            <a:ext cx="1570401" cy="1206230"/>
            <a:chOff x="121279" y="2684835"/>
            <a:chExt cx="1570401" cy="1206230"/>
          </a:xfrm>
        </p:grpSpPr>
        <p:pic>
          <p:nvPicPr>
            <p:cNvPr id="3" name="Picture 2" descr="C:\Users\jwl\SaxonDev\papers\john\Balisage2015\images\new-folder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808" b="6382"/>
            <a:stretch/>
          </p:blipFill>
          <p:spPr bwMode="auto">
            <a:xfrm>
              <a:off x="121279" y="2684835"/>
              <a:ext cx="1570401" cy="12062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01129" y="2855595"/>
              <a:ext cx="117452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Display library</a:t>
              </a:r>
            </a:p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XSLT3/2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591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Testing - ii</a:t>
            </a:r>
            <a:endParaRPr lang="en-GB" dirty="0"/>
          </a:p>
        </p:txBody>
      </p:sp>
      <p:sp>
        <p:nvSpPr>
          <p:cNvPr id="4" name="Folded Corner 3"/>
          <p:cNvSpPr/>
          <p:nvPr/>
        </p:nvSpPr>
        <p:spPr>
          <a:xfrm>
            <a:off x="1618956" y="2855595"/>
            <a:ext cx="913704" cy="1221477"/>
          </a:xfrm>
          <a:prstGeom prst="foldedCorner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Test program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XSLT2.0</a:t>
            </a:r>
            <a:endParaRPr lang="en-GB" sz="14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27" name="Curved Connector 26"/>
          <p:cNvCxnSpPr>
            <a:stCxn id="35" idx="0"/>
            <a:endCxn id="4" idx="2"/>
          </p:cNvCxnSpPr>
          <p:nvPr/>
        </p:nvCxnSpPr>
        <p:spPr>
          <a:xfrm rot="5400000" flipH="1" flipV="1">
            <a:off x="1225795" y="3803123"/>
            <a:ext cx="576064" cy="1123962"/>
          </a:xfrm>
          <a:prstGeom prst="curvedConnector3">
            <a:avLst>
              <a:gd name="adj1" fmla="val 50000"/>
            </a:avLst>
          </a:prstGeom>
          <a:ln w="38100"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2541188" y="1484784"/>
            <a:ext cx="6473095" cy="4109774"/>
            <a:chOff x="2541188" y="1484784"/>
            <a:chExt cx="6473095" cy="410977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8524" y="1484784"/>
              <a:ext cx="6205759" cy="4109774"/>
            </a:xfrm>
            <a:prstGeom prst="rect">
              <a:avLst/>
            </a:prstGeom>
          </p:spPr>
        </p:pic>
        <p:sp>
          <p:nvSpPr>
            <p:cNvPr id="29" name="Right Arrow 28"/>
            <p:cNvSpPr/>
            <p:nvPr/>
          </p:nvSpPr>
          <p:spPr>
            <a:xfrm>
              <a:off x="2541188" y="3212976"/>
              <a:ext cx="267336" cy="504056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68279" y="4878972"/>
            <a:ext cx="11745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Display library</a:t>
            </a:r>
          </a:p>
          <a:p>
            <a:pPr algn="ctr"/>
            <a:r>
              <a:rPr lang="en-GB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XSLT2.0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145498" y="1507789"/>
            <a:ext cx="1570401" cy="1163086"/>
            <a:chOff x="121279" y="2684835"/>
            <a:chExt cx="1570401" cy="1163086"/>
          </a:xfrm>
        </p:grpSpPr>
        <p:pic>
          <p:nvPicPr>
            <p:cNvPr id="28" name="Picture 27" descr="C:\Users\jwl\SaxonDev\papers\john\Balisage2015\images\new-folder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808" b="9129"/>
            <a:stretch/>
          </p:blipFill>
          <p:spPr bwMode="auto">
            <a:xfrm>
              <a:off x="121279" y="2684835"/>
              <a:ext cx="1570401" cy="11630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301129" y="2855595"/>
              <a:ext cx="117452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Display library</a:t>
              </a:r>
            </a:p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XSLT3/2</a:t>
              </a:r>
            </a:p>
          </p:txBody>
        </p:sp>
      </p:grpSp>
      <p:grpSp>
        <p:nvGrpSpPr>
          <p:cNvPr id="2053" name="Group 2052"/>
          <p:cNvGrpSpPr/>
          <p:nvPr/>
        </p:nvGrpSpPr>
        <p:grpSpPr>
          <a:xfrm>
            <a:off x="231468" y="2670875"/>
            <a:ext cx="2468324" cy="3589652"/>
            <a:chOff x="231468" y="2670875"/>
            <a:chExt cx="2468324" cy="3589652"/>
          </a:xfrm>
        </p:grpSpPr>
        <p:grpSp>
          <p:nvGrpSpPr>
            <p:cNvPr id="11" name="Group 10"/>
            <p:cNvGrpSpPr/>
            <p:nvPr/>
          </p:nvGrpSpPr>
          <p:grpSpPr>
            <a:xfrm>
              <a:off x="1524449" y="5085184"/>
              <a:ext cx="1175343" cy="1175343"/>
              <a:chOff x="202161" y="1368536"/>
              <a:chExt cx="1175343" cy="1175343"/>
            </a:xfrm>
          </p:grpSpPr>
          <p:pic>
            <p:nvPicPr>
              <p:cNvPr id="12" name="Picture 2" descr="C:\Users\jwl\SaxonDev\papers\john\Balisage2015\Yellow_Generic_Folder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125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2161" y="1368536"/>
                <a:ext cx="1175343" cy="11753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303344" y="1663230"/>
                <a:ext cx="100215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>
                    <a:latin typeface="Trebuchet MS" panose="020B0603020202020204" pitchFamily="34" charset="0"/>
                  </a:rPr>
                  <a:t>XSLT3to2</a:t>
                </a:r>
                <a:br>
                  <a:rPr lang="en-GB" sz="1400" dirty="0" smtClean="0">
                    <a:latin typeface="Trebuchet MS" panose="020B0603020202020204" pitchFamily="34" charset="0"/>
                  </a:rPr>
                </a:br>
                <a:r>
                  <a:rPr lang="en-GB" sz="1400" dirty="0" smtClean="0">
                    <a:latin typeface="Trebuchet MS" panose="020B0603020202020204" pitchFamily="34" charset="0"/>
                  </a:rPr>
                  <a:t>support library</a:t>
                </a:r>
              </a:p>
            </p:txBody>
          </p:sp>
        </p:grpSp>
        <p:cxnSp>
          <p:nvCxnSpPr>
            <p:cNvPr id="25" name="Straight Arrow Connector 24"/>
            <p:cNvCxnSpPr>
              <a:stCxn id="28" idx="2"/>
              <a:endCxn id="35" idx="0"/>
            </p:cNvCxnSpPr>
            <p:nvPr/>
          </p:nvCxnSpPr>
          <p:spPr>
            <a:xfrm>
              <a:off x="930699" y="2670875"/>
              <a:ext cx="21147" cy="1982261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ube 22"/>
            <p:cNvSpPr/>
            <p:nvPr/>
          </p:nvSpPr>
          <p:spPr>
            <a:xfrm>
              <a:off x="274168" y="3212976"/>
              <a:ext cx="1283823" cy="720080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XSLT3to2</a:t>
              </a:r>
              <a:endParaRPr lang="en-GB" dirty="0"/>
            </a:p>
          </p:txBody>
        </p:sp>
        <p:grpSp>
          <p:nvGrpSpPr>
            <p:cNvPr id="2049" name="Group 2048"/>
            <p:cNvGrpSpPr/>
            <p:nvPr/>
          </p:nvGrpSpPr>
          <p:grpSpPr>
            <a:xfrm>
              <a:off x="231468" y="4653136"/>
              <a:ext cx="1440756" cy="1215475"/>
              <a:chOff x="403324" y="4820160"/>
              <a:chExt cx="1440756" cy="1215475"/>
            </a:xfrm>
          </p:grpSpPr>
          <p:pic>
            <p:nvPicPr>
              <p:cNvPr id="35" name="Picture 2" descr="C:\Users\jwl\SaxonDev\papers\john\Balisage2015\images\GenericBlue.png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459" b="5177"/>
              <a:stretch/>
            </p:blipFill>
            <p:spPr bwMode="auto">
              <a:xfrm>
                <a:off x="403324" y="4820160"/>
                <a:ext cx="1440756" cy="12154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453529" y="5031372"/>
                <a:ext cx="1174527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Display library</a:t>
                </a:r>
              </a:p>
              <a:p>
                <a:pPr algn="ctr"/>
                <a:r>
                  <a:rPr lang="en-GB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XSLT2.0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47417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 it process itself? - </a:t>
            </a:r>
            <a:r>
              <a:rPr lang="en-GB" dirty="0" err="1" smtClean="0"/>
              <a:t>i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627784" y="13372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 smtClean="0">
              <a:latin typeface="Trebuchet MS" panose="020B0603020202020204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438481"/>
              </p:ext>
            </p:extLst>
          </p:nvPr>
        </p:nvGraphicFramePr>
        <p:xfrm>
          <a:off x="2278759" y="1924040"/>
          <a:ext cx="2365249" cy="2225040"/>
        </p:xfrm>
        <a:graphic>
          <a:graphicData uri="http://schemas.openxmlformats.org/drawingml/2006/table">
            <a:tbl>
              <a:tblPr firstCol="1" bandCol="1">
                <a:tableStyleId>{5C22544A-7EE6-4342-B048-85BDC9FD1C3A}</a:tableStyleId>
              </a:tblPr>
              <a:tblGrid>
                <a:gridCol w="1911212"/>
                <a:gridCol w="45403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xsl:mode</a:t>
                      </a:r>
                      <a:endParaRPr lang="en-GB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0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xsl:iterate</a:t>
                      </a:r>
                      <a:endParaRPr lang="en-GB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0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xsl:evaluate</a:t>
                      </a:r>
                      <a:endParaRPr lang="en-GB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0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map{}</a:t>
                      </a:r>
                      <a:endParaRPr lang="en-GB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0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let</a:t>
                      </a:r>
                      <a:endParaRPr lang="en-GB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0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||</a:t>
                      </a:r>
                      <a:endParaRPr lang="en-GB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0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1835696" y="1475775"/>
            <a:ext cx="2644259" cy="2208138"/>
            <a:chOff x="1691680" y="2053647"/>
            <a:chExt cx="2644259" cy="2208138"/>
          </a:xfrm>
        </p:grpSpPr>
        <p:sp>
          <p:nvSpPr>
            <p:cNvPr id="8" name="TextBox 7"/>
            <p:cNvSpPr txBox="1"/>
            <p:nvPr/>
          </p:nvSpPr>
          <p:spPr>
            <a:xfrm>
              <a:off x="2267744" y="2053647"/>
              <a:ext cx="20681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latin typeface="Trebuchet MS" panose="020B0603020202020204" pitchFamily="34" charset="0"/>
                </a:rPr>
                <a:t>2 </a:t>
              </a:r>
              <a:r>
                <a:rPr lang="en-GB" sz="2400" dirty="0" smtClean="0">
                  <a:latin typeface="Trebuchet MS" panose="020B0603020202020204" pitchFamily="34" charset="0"/>
                </a:rPr>
                <a:t>stylesheets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1254092" y="3362532"/>
              <a:ext cx="13368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rebuchet MS" panose="020B0603020202020204" pitchFamily="34" charset="0"/>
                  <a:cs typeface="Courier New" panose="02070309020205020404" pitchFamily="49" charset="0"/>
                </a:rPr>
                <a:t>XSLT2.0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084168" y="136853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 smtClean="0">
              <a:latin typeface="Trebuchet MS" panose="020B0603020202020204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997962"/>
              </p:ext>
            </p:extLst>
          </p:nvPr>
        </p:nvGraphicFramePr>
        <p:xfrm>
          <a:off x="5735143" y="1933049"/>
          <a:ext cx="2365249" cy="2225040"/>
        </p:xfrm>
        <a:graphic>
          <a:graphicData uri="http://schemas.openxmlformats.org/drawingml/2006/table">
            <a:tbl>
              <a:tblPr firstCol="1" bandCol="1">
                <a:tableStyleId>{5C22544A-7EE6-4342-B048-85BDC9FD1C3A}</a:tableStyleId>
              </a:tblPr>
              <a:tblGrid>
                <a:gridCol w="1911212"/>
                <a:gridCol w="45403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xsl:mode</a:t>
                      </a:r>
                      <a:endParaRPr lang="en-GB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18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xsl:iterate</a:t>
                      </a:r>
                      <a:endParaRPr lang="en-GB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1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xsl:evaluate</a:t>
                      </a:r>
                      <a:endParaRPr lang="en-GB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6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map{}</a:t>
                      </a:r>
                      <a:endParaRPr lang="en-GB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10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let</a:t>
                      </a:r>
                      <a:endParaRPr lang="en-GB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1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||</a:t>
                      </a:r>
                      <a:endParaRPr lang="en-GB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9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5292080" y="1484784"/>
            <a:ext cx="2751660" cy="2208138"/>
            <a:chOff x="1691680" y="2053647"/>
            <a:chExt cx="2751660" cy="2208138"/>
          </a:xfrm>
        </p:grpSpPr>
        <p:sp>
          <p:nvSpPr>
            <p:cNvPr id="15" name="TextBox 14"/>
            <p:cNvSpPr txBox="1"/>
            <p:nvPr/>
          </p:nvSpPr>
          <p:spPr>
            <a:xfrm>
              <a:off x="2267744" y="2053647"/>
              <a:ext cx="21755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latin typeface="Trebuchet MS" panose="020B0603020202020204" pitchFamily="34" charset="0"/>
                </a:rPr>
                <a:t>15 </a:t>
              </a:r>
              <a:r>
                <a:rPr lang="en-GB" sz="2400" dirty="0" smtClean="0">
                  <a:latin typeface="Trebuchet MS" panose="020B0603020202020204" pitchFamily="34" charset="0"/>
                </a:rPr>
                <a:t>stylesheets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1254092" y="3362532"/>
              <a:ext cx="13368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FF0000"/>
                  </a:solidFill>
                  <a:latin typeface="Trebuchet MS" panose="020B0603020202020204" pitchFamily="34" charset="0"/>
                </a:rPr>
                <a:t>XSLT3.0</a:t>
              </a:r>
              <a:endParaRPr lang="en-GB" sz="2400" dirty="0" smtClean="0">
                <a:solidFill>
                  <a:srgbClr val="FF0000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15685" y="1752965"/>
            <a:ext cx="1570401" cy="1206230"/>
            <a:chOff x="121279" y="2684835"/>
            <a:chExt cx="1570401" cy="1206230"/>
          </a:xfrm>
        </p:grpSpPr>
        <p:pic>
          <p:nvPicPr>
            <p:cNvPr id="31" name="Picture 30" descr="C:\Users\jwl\SaxonDev\papers\john\Balisage2015\images\new-folder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808" b="6382"/>
            <a:stretch/>
          </p:blipFill>
          <p:spPr bwMode="auto">
            <a:xfrm>
              <a:off x="121279" y="2684835"/>
              <a:ext cx="1570401" cy="12062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TextBox 31"/>
            <p:cNvSpPr txBox="1"/>
            <p:nvPr/>
          </p:nvSpPr>
          <p:spPr>
            <a:xfrm>
              <a:off x="301129" y="3152050"/>
              <a:ext cx="1174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XSLT3to2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250924" y="4158089"/>
            <a:ext cx="6666844" cy="1638514"/>
            <a:chOff x="250924" y="4158089"/>
            <a:chExt cx="6666844" cy="1638514"/>
          </a:xfrm>
        </p:grpSpPr>
        <p:cxnSp>
          <p:nvCxnSpPr>
            <p:cNvPr id="24" name="Curved Connector 23"/>
            <p:cNvCxnSpPr>
              <a:stCxn id="13" idx="2"/>
              <a:endCxn id="33" idx="3"/>
            </p:cNvCxnSpPr>
            <p:nvPr/>
          </p:nvCxnSpPr>
          <p:spPr>
            <a:xfrm rot="5400000">
              <a:off x="3789336" y="2060434"/>
              <a:ext cx="1030777" cy="5226087"/>
            </a:xfrm>
            <a:prstGeom prst="bentConnector2">
              <a:avLst/>
            </a:prstGeom>
            <a:ln w="762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Group 34"/>
            <p:cNvGrpSpPr/>
            <p:nvPr/>
          </p:nvGrpSpPr>
          <p:grpSpPr>
            <a:xfrm>
              <a:off x="250924" y="4581128"/>
              <a:ext cx="1440756" cy="1215475"/>
              <a:chOff x="250924" y="4653136"/>
              <a:chExt cx="1440756" cy="1215475"/>
            </a:xfrm>
          </p:grpSpPr>
          <p:pic>
            <p:nvPicPr>
              <p:cNvPr id="33" name="Picture 2" descr="C:\Users\jwl\SaxonDev\papers\john\Balisage2015\images\GenericBlue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459" b="5177"/>
              <a:stretch/>
            </p:blipFill>
            <p:spPr bwMode="auto">
              <a:xfrm>
                <a:off x="250924" y="4653136"/>
                <a:ext cx="1440756" cy="12154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373137" y="4983724"/>
                <a:ext cx="117452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XSLT3to2</a:t>
                </a:r>
              </a:p>
              <a:p>
                <a:pPr algn="ctr"/>
                <a:r>
                  <a:rPr lang="en-GB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xslt2.0</a:t>
                </a: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3410089" y="4581128"/>
              <a:ext cx="1570401" cy="1206230"/>
              <a:chOff x="121279" y="2684835"/>
              <a:chExt cx="1570401" cy="1206230"/>
            </a:xfrm>
          </p:grpSpPr>
          <p:pic>
            <p:nvPicPr>
              <p:cNvPr id="39" name="Picture 38" descr="C:\Users\jwl\SaxonDev\papers\john\Balisage2015\images\new-folder.pn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6808" b="6382"/>
              <a:stretch/>
            </p:blipFill>
            <p:spPr bwMode="auto">
              <a:xfrm>
                <a:off x="121279" y="2684835"/>
                <a:ext cx="1570401" cy="12062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0" name="TextBox 39"/>
              <p:cNvSpPr txBox="1"/>
              <p:nvPr/>
            </p:nvSpPr>
            <p:spPr>
              <a:xfrm>
                <a:off x="301129" y="3152050"/>
                <a:ext cx="11745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XSLT3to2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975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Can it process itself? - ii</a:t>
            </a:r>
            <a:endParaRPr lang="en-GB" dirty="0"/>
          </a:p>
        </p:txBody>
      </p:sp>
      <p:grpSp>
        <p:nvGrpSpPr>
          <p:cNvPr id="3073" name="Group 3072"/>
          <p:cNvGrpSpPr/>
          <p:nvPr/>
        </p:nvGrpSpPr>
        <p:grpSpPr>
          <a:xfrm>
            <a:off x="5129069" y="3462096"/>
            <a:ext cx="3561292" cy="2720946"/>
            <a:chOff x="5129069" y="3462096"/>
            <a:chExt cx="3561292" cy="2720946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5129069" y="3896955"/>
              <a:ext cx="3561292" cy="2286087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79" name="Elbow Connector 78"/>
            <p:cNvCxnSpPr>
              <a:stCxn id="51" idx="2"/>
            </p:cNvCxnSpPr>
            <p:nvPr/>
          </p:nvCxnSpPr>
          <p:spPr>
            <a:xfrm>
              <a:off x="5574513" y="3471584"/>
              <a:ext cx="416720" cy="1037536"/>
            </a:xfrm>
            <a:prstGeom prst="straightConnector1">
              <a:avLst/>
            </a:prstGeom>
            <a:noFill/>
            <a:ln w="72000">
              <a:solidFill>
                <a:srgbClr val="000000"/>
              </a:solidFill>
              <a:prstDash val="solid"/>
              <a:headEnd type="none" w="med" len="med"/>
              <a:tailEnd type="triangle" w="med" len="med"/>
            </a:ln>
          </p:spPr>
        </p:cxnSp>
        <p:cxnSp>
          <p:nvCxnSpPr>
            <p:cNvPr id="82" name="Elbow Connector 78"/>
            <p:cNvCxnSpPr>
              <a:stCxn id="55" idx="2"/>
            </p:cNvCxnSpPr>
            <p:nvPr/>
          </p:nvCxnSpPr>
          <p:spPr>
            <a:xfrm flipH="1">
              <a:off x="7579368" y="3462096"/>
              <a:ext cx="598632" cy="1047024"/>
            </a:xfrm>
            <a:prstGeom prst="straightConnector1">
              <a:avLst/>
            </a:prstGeom>
            <a:noFill/>
            <a:ln w="72000">
              <a:solidFill>
                <a:srgbClr val="000000"/>
              </a:solidFill>
              <a:prstDash val="solid"/>
              <a:headEnd type="none" w="med" len="med"/>
              <a:tailEnd type="triangle" w="med" len="med"/>
            </a:ln>
          </p:spPr>
        </p:cxnSp>
      </p:grpSp>
      <p:grpSp>
        <p:nvGrpSpPr>
          <p:cNvPr id="38" name="Group 37"/>
          <p:cNvGrpSpPr/>
          <p:nvPr/>
        </p:nvGrpSpPr>
        <p:grpSpPr>
          <a:xfrm>
            <a:off x="21195" y="1396478"/>
            <a:ext cx="1490405" cy="1132619"/>
            <a:chOff x="121279" y="2684835"/>
            <a:chExt cx="1490405" cy="1132619"/>
          </a:xfrm>
        </p:grpSpPr>
        <p:pic>
          <p:nvPicPr>
            <p:cNvPr id="39" name="Picture 38" descr="C:\Users\jwl\SaxonDev\papers\john\Balisage2015\images\new-folder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808" r="5094" b="11069"/>
            <a:stretch/>
          </p:blipFill>
          <p:spPr bwMode="auto">
            <a:xfrm>
              <a:off x="121279" y="2684835"/>
              <a:ext cx="1490405" cy="11326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TextBox 39"/>
            <p:cNvSpPr txBox="1"/>
            <p:nvPr/>
          </p:nvSpPr>
          <p:spPr>
            <a:xfrm>
              <a:off x="301129" y="3152050"/>
              <a:ext cx="1174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XSLT3to2</a:t>
              </a: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981839" y="2420888"/>
            <a:ext cx="1593248" cy="1040968"/>
            <a:chOff x="1981839" y="2420888"/>
            <a:chExt cx="1593248" cy="1040968"/>
          </a:xfrm>
        </p:grpSpPr>
        <p:cxnSp>
          <p:nvCxnSpPr>
            <p:cNvPr id="22" name="Elbow Connector 21"/>
            <p:cNvCxnSpPr>
              <a:endCxn id="43" idx="1"/>
            </p:cNvCxnSpPr>
            <p:nvPr/>
          </p:nvCxnSpPr>
          <p:spPr>
            <a:xfrm>
              <a:off x="1981839" y="2940240"/>
              <a:ext cx="285905" cy="1132"/>
            </a:xfrm>
            <a:prstGeom prst="bentConnector3">
              <a:avLst>
                <a:gd name="adj1" fmla="val 50000"/>
              </a:avLst>
            </a:prstGeom>
            <a:noFill/>
            <a:ln w="72000">
              <a:solidFill>
                <a:srgbClr val="000000"/>
              </a:solidFill>
              <a:prstDash val="solid"/>
              <a:headEnd type="none" w="med" len="med"/>
              <a:tailEnd type="triangle" w="med" len="med"/>
            </a:ln>
          </p:spPr>
        </p:cxnSp>
        <p:grpSp>
          <p:nvGrpSpPr>
            <p:cNvPr id="6" name="Group 5"/>
            <p:cNvGrpSpPr/>
            <p:nvPr/>
          </p:nvGrpSpPr>
          <p:grpSpPr>
            <a:xfrm>
              <a:off x="2267744" y="2420888"/>
              <a:ext cx="1307343" cy="1040968"/>
              <a:chOff x="256694" y="4623005"/>
              <a:chExt cx="1307343" cy="1040968"/>
            </a:xfrm>
          </p:grpSpPr>
          <p:pic>
            <p:nvPicPr>
              <p:cNvPr id="43" name="Picture 2" descr="C:\Users\jwl\SaxonDev\papers\john\Balisage2015\images\GenericBlue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459" b="9916"/>
              <a:stretch/>
            </p:blipFill>
            <p:spPr bwMode="auto">
              <a:xfrm>
                <a:off x="256694" y="4623005"/>
                <a:ext cx="1307343" cy="104096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4" name="TextBox 43"/>
              <p:cNvSpPr txBox="1"/>
              <p:nvPr/>
            </p:nvSpPr>
            <p:spPr>
              <a:xfrm>
                <a:off x="328702" y="4797152"/>
                <a:ext cx="117452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XSLT3to2</a:t>
                </a:r>
              </a:p>
              <a:p>
                <a:pPr algn="ctr"/>
                <a:r>
                  <a:rPr lang="en-GB" sz="1600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xslt2.0</a:t>
                </a:r>
              </a:p>
              <a:p>
                <a:pPr algn="ctr"/>
                <a:r>
                  <a:rPr lang="en-GB" sz="1600" b="1" i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rebuchet MS" panose="020B0603020202020204" pitchFamily="34" charset="0"/>
                  </a:rPr>
                  <a:t>Version 1</a:t>
                </a:r>
              </a:p>
            </p:txBody>
          </p:sp>
        </p:grpSp>
      </p:grpSp>
      <p:grpSp>
        <p:nvGrpSpPr>
          <p:cNvPr id="85" name="Group 84"/>
          <p:cNvGrpSpPr/>
          <p:nvPr/>
        </p:nvGrpSpPr>
        <p:grpSpPr>
          <a:xfrm>
            <a:off x="4671924" y="2430616"/>
            <a:ext cx="1556260" cy="1040968"/>
            <a:chOff x="4692851" y="2430616"/>
            <a:chExt cx="1556260" cy="1040968"/>
          </a:xfrm>
        </p:grpSpPr>
        <p:grpSp>
          <p:nvGrpSpPr>
            <p:cNvPr id="50" name="Group 49"/>
            <p:cNvGrpSpPr/>
            <p:nvPr/>
          </p:nvGrpSpPr>
          <p:grpSpPr>
            <a:xfrm>
              <a:off x="4941768" y="2430616"/>
              <a:ext cx="1307343" cy="1040968"/>
              <a:chOff x="328702" y="4623005"/>
              <a:chExt cx="1307343" cy="1040968"/>
            </a:xfrm>
          </p:grpSpPr>
          <p:pic>
            <p:nvPicPr>
              <p:cNvPr id="51" name="Picture 2" descr="C:\Users\jwl\SaxonDev\papers\john\Balisage2015\images\GenericBlue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459" b="9916"/>
              <a:stretch/>
            </p:blipFill>
            <p:spPr bwMode="auto">
              <a:xfrm>
                <a:off x="328702" y="4623005"/>
                <a:ext cx="1307343" cy="104096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2" name="TextBox 51"/>
              <p:cNvSpPr txBox="1"/>
              <p:nvPr/>
            </p:nvSpPr>
            <p:spPr>
              <a:xfrm>
                <a:off x="384336" y="4797152"/>
                <a:ext cx="117452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XSLT3to2</a:t>
                </a:r>
              </a:p>
              <a:p>
                <a:pPr algn="ctr"/>
                <a:r>
                  <a:rPr lang="en-GB" sz="1600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xslt2.0</a:t>
                </a:r>
              </a:p>
              <a:p>
                <a:pPr algn="ctr"/>
                <a:r>
                  <a:rPr lang="en-GB" sz="1600" b="1" i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rebuchet MS" panose="020B0603020202020204" pitchFamily="34" charset="0"/>
                  </a:rPr>
                  <a:t>Version 2</a:t>
                </a:r>
              </a:p>
            </p:txBody>
          </p:sp>
        </p:grpSp>
        <p:cxnSp>
          <p:nvCxnSpPr>
            <p:cNvPr id="69" name="Elbow Connector 68"/>
            <p:cNvCxnSpPr>
              <a:stCxn id="2" idx="6"/>
              <a:endCxn id="51" idx="1"/>
            </p:cNvCxnSpPr>
            <p:nvPr/>
          </p:nvCxnSpPr>
          <p:spPr>
            <a:xfrm>
              <a:off x="4692851" y="2936663"/>
              <a:ext cx="248917" cy="14437"/>
            </a:xfrm>
            <a:prstGeom prst="bentConnector3">
              <a:avLst>
                <a:gd name="adj1" fmla="val 50000"/>
              </a:avLst>
            </a:prstGeom>
            <a:noFill/>
            <a:ln w="72000">
              <a:solidFill>
                <a:srgbClr val="000000"/>
              </a:solidFill>
              <a:prstDash val="solid"/>
              <a:headEnd type="none" w="med" len="med"/>
              <a:tailEnd type="triangle" w="med" len="med"/>
            </a:ln>
          </p:spPr>
        </p:cxnSp>
      </p:grpSp>
      <p:grpSp>
        <p:nvGrpSpPr>
          <p:cNvPr id="9" name="Group 8"/>
          <p:cNvGrpSpPr/>
          <p:nvPr/>
        </p:nvGrpSpPr>
        <p:grpSpPr>
          <a:xfrm>
            <a:off x="1511600" y="1962788"/>
            <a:ext cx="3381528" cy="1509036"/>
            <a:chOff x="1511600" y="1962788"/>
            <a:chExt cx="3381528" cy="1509036"/>
          </a:xfrm>
        </p:grpSpPr>
        <p:grpSp>
          <p:nvGrpSpPr>
            <p:cNvPr id="73" name="Group 72"/>
            <p:cNvGrpSpPr/>
            <p:nvPr/>
          </p:nvGrpSpPr>
          <p:grpSpPr>
            <a:xfrm>
              <a:off x="3561160" y="2336469"/>
              <a:ext cx="1331968" cy="1135355"/>
              <a:chOff x="1043728" y="2274636"/>
              <a:chExt cx="1331968" cy="1135355"/>
            </a:xfrm>
          </p:grpSpPr>
          <p:sp>
            <p:nvSpPr>
              <p:cNvPr id="74" name="TextBox 73"/>
              <p:cNvSpPr txBox="1"/>
              <p:nvPr/>
            </p:nvSpPr>
            <p:spPr>
              <a:xfrm>
                <a:off x="1835696" y="2274636"/>
                <a:ext cx="540000" cy="360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90000" tIns="45000" rIns="90000" bIns="45000" compatLnSpc="0"/>
              <a:lstStyle/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de-DE" sz="1600" b="0" i="0" u="none" strike="noStrike" kern="1200" dirty="0">
                    <a:ln>
                      <a:noFill/>
                    </a:ln>
                    <a:latin typeface="Arial" pitchFamily="18"/>
                    <a:ea typeface="Andale Sans UI" pitchFamily="2"/>
                    <a:cs typeface="Tahoma" pitchFamily="2"/>
                  </a:rPr>
                  <a:t>src</a:t>
                </a:r>
                <a:endParaRPr lang="de-DE" sz="1800" b="0" i="0" u="none" strike="noStrike" kern="1200" dirty="0">
                  <a:ln>
                    <a:noFill/>
                  </a:ln>
                  <a:latin typeface="Arial" pitchFamily="18"/>
                  <a:ea typeface="Andale Sans UI" pitchFamily="2"/>
                  <a:cs typeface="Tahoma" pitchFamily="2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1043728" y="3049991"/>
                <a:ext cx="540000" cy="360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90000" tIns="45000" rIns="90000" bIns="45000" compatLnSpc="0"/>
              <a:lstStyle/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de-DE" sz="1600" b="0" i="0" u="none" strike="noStrike" kern="1200" dirty="0">
                    <a:ln>
                      <a:noFill/>
                    </a:ln>
                    <a:latin typeface="Arial" pitchFamily="18"/>
                    <a:ea typeface="Andale Sans UI" pitchFamily="2"/>
                    <a:cs typeface="Tahoma" pitchFamily="2"/>
                  </a:rPr>
                  <a:t>xsl</a:t>
                </a:r>
                <a:endParaRPr lang="de-DE" sz="1800" b="0" i="0" u="none" strike="noStrike" kern="1200" dirty="0">
                  <a:ln>
                    <a:noFill/>
                  </a:ln>
                  <a:latin typeface="Arial" pitchFamily="18"/>
                  <a:ea typeface="Andale Sans UI" pitchFamily="2"/>
                  <a:cs typeface="Tahoma" pitchFamily="2"/>
                </a:endParaRPr>
              </a:p>
            </p:txBody>
          </p:sp>
        </p:grpSp>
        <p:cxnSp>
          <p:nvCxnSpPr>
            <p:cNvPr id="53" name="Elbow Connector 52"/>
            <p:cNvCxnSpPr>
              <a:stCxn id="43" idx="3"/>
              <a:endCxn id="2" idx="2"/>
            </p:cNvCxnSpPr>
            <p:nvPr/>
          </p:nvCxnSpPr>
          <p:spPr>
            <a:xfrm flipV="1">
              <a:off x="3575087" y="2936663"/>
              <a:ext cx="291475" cy="4709"/>
            </a:xfrm>
            <a:prstGeom prst="bentConnector3">
              <a:avLst>
                <a:gd name="adj1" fmla="val 50000"/>
              </a:avLst>
            </a:prstGeom>
            <a:noFill/>
            <a:ln w="72000">
              <a:solidFill>
                <a:srgbClr val="000000"/>
              </a:solidFill>
              <a:prstDash val="solid"/>
              <a:headEnd type="none" w="med" len="med"/>
              <a:tailEnd type="triangle" w="med" len="med"/>
            </a:ln>
          </p:spPr>
        </p:cxnSp>
        <p:cxnSp>
          <p:nvCxnSpPr>
            <p:cNvPr id="84" name="Elbow Connector 83"/>
            <p:cNvCxnSpPr>
              <a:stCxn id="39" idx="3"/>
              <a:endCxn id="2" idx="0"/>
            </p:cNvCxnSpPr>
            <p:nvPr/>
          </p:nvCxnSpPr>
          <p:spPr>
            <a:xfrm>
              <a:off x="1511600" y="1962788"/>
              <a:ext cx="2768107" cy="584338"/>
            </a:xfrm>
            <a:prstGeom prst="bentConnector2">
              <a:avLst/>
            </a:prstGeom>
            <a:noFill/>
            <a:ln w="72000">
              <a:solidFill>
                <a:srgbClr val="000000"/>
              </a:solidFill>
              <a:prstDash val="solid"/>
              <a:headEnd type="none" w="med" len="med"/>
              <a:tailEnd type="triangle" w="med" len="med"/>
            </a:ln>
          </p:spPr>
        </p:cxnSp>
        <p:sp>
          <p:nvSpPr>
            <p:cNvPr id="2" name="Oval 1"/>
            <p:cNvSpPr/>
            <p:nvPr/>
          </p:nvSpPr>
          <p:spPr>
            <a:xfrm>
              <a:off x="3866562" y="2547126"/>
              <a:ext cx="826289" cy="779074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dirty="0" smtClean="0">
                  <a:latin typeface="Trebuchet MS" panose="020B0603020202020204" pitchFamily="34" charset="0"/>
                </a:rPr>
                <a:t>XSLT2</a:t>
              </a:r>
              <a:endParaRPr lang="en-GB" sz="1600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66399" y="1962788"/>
            <a:ext cx="1429337" cy="1394204"/>
            <a:chOff x="766399" y="1962788"/>
            <a:chExt cx="1429337" cy="1394204"/>
          </a:xfrm>
        </p:grpSpPr>
        <p:grpSp>
          <p:nvGrpSpPr>
            <p:cNvPr id="93" name="Group 92"/>
            <p:cNvGrpSpPr/>
            <p:nvPr/>
          </p:nvGrpSpPr>
          <p:grpSpPr>
            <a:xfrm>
              <a:off x="766399" y="1962788"/>
              <a:ext cx="1429337" cy="1394204"/>
              <a:chOff x="946359" y="2026256"/>
              <a:chExt cx="1429337" cy="1394204"/>
            </a:xfrm>
          </p:grpSpPr>
          <p:cxnSp>
            <p:nvCxnSpPr>
              <p:cNvPr id="25" name="Elbow Connector 24"/>
              <p:cNvCxnSpPr>
                <a:stCxn id="39" idx="2"/>
              </p:cNvCxnSpPr>
              <p:nvPr/>
            </p:nvCxnSpPr>
            <p:spPr>
              <a:xfrm rot="16200000" flipH="1">
                <a:off x="955394" y="2583529"/>
                <a:ext cx="411143" cy="429214"/>
              </a:xfrm>
              <a:prstGeom prst="bentConnector2">
                <a:avLst/>
              </a:prstGeom>
              <a:noFill/>
              <a:ln w="72000">
                <a:solidFill>
                  <a:srgbClr val="000000"/>
                </a:solidFill>
                <a:prstDash val="solid"/>
                <a:headEnd type="none" w="med" len="med"/>
                <a:tailEnd type="triangle" w="med" len="med"/>
              </a:ln>
            </p:spPr>
          </p:cxnSp>
          <p:cxnSp>
            <p:nvCxnSpPr>
              <p:cNvPr id="28" name="Elbow Connector 27"/>
              <p:cNvCxnSpPr>
                <a:stCxn id="39" idx="3"/>
              </p:cNvCxnSpPr>
              <p:nvPr/>
            </p:nvCxnSpPr>
            <p:spPr>
              <a:xfrm>
                <a:off x="1691560" y="2026256"/>
                <a:ext cx="77126" cy="584338"/>
              </a:xfrm>
              <a:prstGeom prst="bentConnector2">
                <a:avLst/>
              </a:prstGeom>
              <a:noFill/>
              <a:ln w="72000">
                <a:solidFill>
                  <a:srgbClr val="000000"/>
                </a:solidFill>
                <a:prstDash val="solid"/>
                <a:headEnd type="none" w="med" len="med"/>
                <a:tailEnd type="triangle" w="med" len="med"/>
              </a:ln>
            </p:spPr>
          </p:cxnSp>
          <p:grpSp>
            <p:nvGrpSpPr>
              <p:cNvPr id="63" name="Group 62"/>
              <p:cNvGrpSpPr/>
              <p:nvPr/>
            </p:nvGrpSpPr>
            <p:grpSpPr>
              <a:xfrm>
                <a:off x="971600" y="2274636"/>
                <a:ext cx="1404096" cy="1145824"/>
                <a:chOff x="971600" y="2274636"/>
                <a:chExt cx="1404096" cy="1145824"/>
              </a:xfrm>
            </p:grpSpPr>
            <p:sp>
              <p:nvSpPr>
                <p:cNvPr id="33" name="TextBox 32"/>
                <p:cNvSpPr txBox="1"/>
                <p:nvPr/>
              </p:nvSpPr>
              <p:spPr>
                <a:xfrm>
                  <a:off x="1835696" y="2274636"/>
                  <a:ext cx="540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lIns="90000" tIns="45000" rIns="90000" bIns="45000" compatLnSpc="0"/>
                <a:lstStyle/>
                <a:p>
                  <a:pPr marL="0" marR="0" lvl="0" indent="0" algn="ctr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r>
                    <a:rPr lang="de-DE" sz="1600" b="0" i="0" u="none" strike="noStrike" kern="1200" dirty="0">
                      <a:ln>
                        <a:noFill/>
                      </a:ln>
                      <a:latin typeface="Arial" pitchFamily="18"/>
                      <a:ea typeface="Andale Sans UI" pitchFamily="2"/>
                      <a:cs typeface="Tahoma" pitchFamily="2"/>
                    </a:rPr>
                    <a:t>src</a:t>
                  </a:r>
                  <a:endParaRPr lang="de-DE" sz="1800" b="0" i="0" u="none" strike="noStrike" kern="1200" dirty="0">
                    <a:ln>
                      <a:noFill/>
                    </a:ln>
                    <a:latin typeface="Arial" pitchFamily="18"/>
                    <a:ea typeface="Andale Sans UI" pitchFamily="2"/>
                    <a:cs typeface="Tahoma" pitchFamily="2"/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971600" y="3060460"/>
                  <a:ext cx="540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lIns="90000" tIns="45000" rIns="90000" bIns="45000" compatLnSpc="0"/>
                <a:lstStyle/>
                <a:p>
                  <a:pPr marL="0" marR="0" lvl="0" indent="0" algn="ctr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r>
                    <a:rPr lang="de-DE" sz="1600" b="0" i="0" u="none" strike="noStrike" kern="1200" dirty="0">
                      <a:ln>
                        <a:noFill/>
                      </a:ln>
                      <a:latin typeface="Arial" pitchFamily="18"/>
                      <a:ea typeface="Andale Sans UI" pitchFamily="2"/>
                      <a:cs typeface="Tahoma" pitchFamily="2"/>
                    </a:rPr>
                    <a:t>xsl</a:t>
                  </a:r>
                  <a:endParaRPr lang="de-DE" sz="1800" b="0" i="0" u="none" strike="noStrike" kern="1200" dirty="0">
                    <a:ln>
                      <a:noFill/>
                    </a:ln>
                    <a:latin typeface="Arial" pitchFamily="18"/>
                    <a:ea typeface="Andale Sans UI" pitchFamily="2"/>
                    <a:cs typeface="Tahoma" pitchFamily="2"/>
                  </a:endParaRPr>
                </a:p>
              </p:txBody>
            </p:sp>
          </p:grpSp>
        </p:grpSp>
        <p:sp>
          <p:nvSpPr>
            <p:cNvPr id="57" name="Oval 56"/>
            <p:cNvSpPr/>
            <p:nvPr/>
          </p:nvSpPr>
          <p:spPr>
            <a:xfrm>
              <a:off x="1175581" y="2560062"/>
              <a:ext cx="826289" cy="779074"/>
            </a:xfrm>
            <a:prstGeom prst="ellipse">
              <a:avLst/>
            </a:prstGeom>
            <a:solidFill>
              <a:srgbClr val="C0000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dirty="0" smtClean="0">
                  <a:latin typeface="Trebuchet MS" panose="020B0603020202020204" pitchFamily="34" charset="0"/>
                </a:rPr>
                <a:t>XSLT3</a:t>
              </a:r>
              <a:endParaRPr lang="en-GB" sz="1600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511600" y="1962788"/>
            <a:ext cx="7320071" cy="1505124"/>
            <a:chOff x="1511600" y="1962788"/>
            <a:chExt cx="7320071" cy="1505124"/>
          </a:xfrm>
        </p:grpSpPr>
        <p:cxnSp>
          <p:nvCxnSpPr>
            <p:cNvPr id="81" name="Elbow Connector 80"/>
            <p:cNvCxnSpPr>
              <a:stCxn id="58" idx="6"/>
              <a:endCxn id="55" idx="1"/>
            </p:cNvCxnSpPr>
            <p:nvPr/>
          </p:nvCxnSpPr>
          <p:spPr>
            <a:xfrm flipV="1">
              <a:off x="7266495" y="2941612"/>
              <a:ext cx="257833" cy="15975"/>
            </a:xfrm>
            <a:prstGeom prst="bentConnector3">
              <a:avLst>
                <a:gd name="adj1" fmla="val 50000"/>
              </a:avLst>
            </a:prstGeom>
            <a:noFill/>
            <a:ln w="72000">
              <a:solidFill>
                <a:srgbClr val="000000"/>
              </a:solidFill>
              <a:prstDash val="solid"/>
              <a:headEnd type="none" w="med" len="med"/>
              <a:tailEnd type="triangle" w="med" len="med"/>
            </a:ln>
          </p:spPr>
        </p:cxnSp>
        <p:grpSp>
          <p:nvGrpSpPr>
            <p:cNvPr id="54" name="Group 53"/>
            <p:cNvGrpSpPr/>
            <p:nvPr/>
          </p:nvGrpSpPr>
          <p:grpSpPr>
            <a:xfrm>
              <a:off x="7524328" y="2421128"/>
              <a:ext cx="1307343" cy="1040968"/>
              <a:chOff x="328702" y="4623005"/>
              <a:chExt cx="1307343" cy="1040968"/>
            </a:xfrm>
          </p:grpSpPr>
          <p:pic>
            <p:nvPicPr>
              <p:cNvPr id="55" name="Picture 2" descr="C:\Users\jwl\SaxonDev\papers\john\Balisage2015\images\GenericBlue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459" b="9916"/>
              <a:stretch/>
            </p:blipFill>
            <p:spPr bwMode="auto">
              <a:xfrm>
                <a:off x="328702" y="4623005"/>
                <a:ext cx="1307343" cy="104096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6" name="TextBox 55"/>
              <p:cNvSpPr txBox="1"/>
              <p:nvPr/>
            </p:nvSpPr>
            <p:spPr>
              <a:xfrm>
                <a:off x="384336" y="4797152"/>
                <a:ext cx="117452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XSLT3to2</a:t>
                </a:r>
              </a:p>
              <a:p>
                <a:pPr algn="ctr"/>
                <a:r>
                  <a:rPr lang="en-GB" sz="1600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xslt2.0</a:t>
                </a:r>
              </a:p>
              <a:p>
                <a:pPr algn="ctr"/>
                <a:r>
                  <a:rPr lang="en-GB" sz="1600" b="1" i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rebuchet MS" panose="020B0603020202020204" pitchFamily="34" charset="0"/>
                  </a:rPr>
                  <a:t>Version 3</a:t>
                </a:r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6136720" y="2332557"/>
              <a:ext cx="1331968" cy="1135355"/>
              <a:chOff x="1043728" y="2274636"/>
              <a:chExt cx="1331968" cy="1135355"/>
            </a:xfrm>
          </p:grpSpPr>
          <p:sp>
            <p:nvSpPr>
              <p:cNvPr id="65" name="TextBox 64"/>
              <p:cNvSpPr txBox="1"/>
              <p:nvPr/>
            </p:nvSpPr>
            <p:spPr>
              <a:xfrm>
                <a:off x="1835696" y="2274636"/>
                <a:ext cx="540000" cy="360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90000" tIns="45000" rIns="90000" bIns="45000" compatLnSpc="0"/>
              <a:lstStyle/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de-DE" sz="1600" b="0" i="0" u="none" strike="noStrike" kern="1200" dirty="0">
                    <a:ln>
                      <a:noFill/>
                    </a:ln>
                    <a:latin typeface="Arial" pitchFamily="18"/>
                    <a:ea typeface="Andale Sans UI" pitchFamily="2"/>
                    <a:cs typeface="Tahoma" pitchFamily="2"/>
                  </a:rPr>
                  <a:t>src</a:t>
                </a:r>
                <a:endParaRPr lang="de-DE" sz="1800" b="0" i="0" u="none" strike="noStrike" kern="1200" dirty="0">
                  <a:ln>
                    <a:noFill/>
                  </a:ln>
                  <a:latin typeface="Arial" pitchFamily="18"/>
                  <a:ea typeface="Andale Sans UI" pitchFamily="2"/>
                  <a:cs typeface="Tahoma" pitchFamily="2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1043728" y="3049991"/>
                <a:ext cx="540000" cy="360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90000" tIns="45000" rIns="90000" bIns="45000" compatLnSpc="0"/>
              <a:lstStyle/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de-DE" sz="1600" b="0" i="0" u="none" strike="noStrike" kern="1200" dirty="0">
                    <a:ln>
                      <a:noFill/>
                    </a:ln>
                    <a:latin typeface="Arial" pitchFamily="18"/>
                    <a:ea typeface="Andale Sans UI" pitchFamily="2"/>
                    <a:cs typeface="Tahoma" pitchFamily="2"/>
                  </a:rPr>
                  <a:t>xsl</a:t>
                </a:r>
                <a:endParaRPr lang="de-DE" sz="1800" b="0" i="0" u="none" strike="noStrike" kern="1200" dirty="0">
                  <a:ln>
                    <a:noFill/>
                  </a:ln>
                  <a:latin typeface="Arial" pitchFamily="18"/>
                  <a:ea typeface="Andale Sans UI" pitchFamily="2"/>
                  <a:cs typeface="Tahoma" pitchFamily="2"/>
                </a:endParaRPr>
              </a:p>
            </p:txBody>
          </p:sp>
        </p:grpSp>
        <p:cxnSp>
          <p:nvCxnSpPr>
            <p:cNvPr id="80" name="Elbow Connector 79"/>
            <p:cNvCxnSpPr>
              <a:stCxn id="51" idx="3"/>
              <a:endCxn id="58" idx="2"/>
            </p:cNvCxnSpPr>
            <p:nvPr/>
          </p:nvCxnSpPr>
          <p:spPr>
            <a:xfrm>
              <a:off x="6228184" y="2951100"/>
              <a:ext cx="212022" cy="6487"/>
            </a:xfrm>
            <a:prstGeom prst="bentConnector3">
              <a:avLst>
                <a:gd name="adj1" fmla="val 50000"/>
              </a:avLst>
            </a:prstGeom>
            <a:noFill/>
            <a:ln w="72000">
              <a:solidFill>
                <a:srgbClr val="000000"/>
              </a:solidFill>
              <a:prstDash val="solid"/>
              <a:headEnd type="none" w="med" len="med"/>
              <a:tailEnd type="triangle" w="med" len="med"/>
            </a:ln>
          </p:spPr>
        </p:cxnSp>
        <p:cxnSp>
          <p:nvCxnSpPr>
            <p:cNvPr id="96" name="Elbow Connector 95"/>
            <p:cNvCxnSpPr>
              <a:stCxn id="39" idx="3"/>
              <a:endCxn id="58" idx="0"/>
            </p:cNvCxnSpPr>
            <p:nvPr/>
          </p:nvCxnSpPr>
          <p:spPr>
            <a:xfrm>
              <a:off x="1511600" y="1962788"/>
              <a:ext cx="5341751" cy="605262"/>
            </a:xfrm>
            <a:prstGeom prst="bentConnector2">
              <a:avLst/>
            </a:prstGeom>
            <a:noFill/>
            <a:ln w="72000">
              <a:solidFill>
                <a:srgbClr val="000000"/>
              </a:solidFill>
              <a:prstDash val="solid"/>
              <a:headEnd type="none" w="med" len="med"/>
              <a:tailEnd type="triangle" w="med" len="med"/>
            </a:ln>
          </p:spPr>
        </p:cxnSp>
        <p:sp>
          <p:nvSpPr>
            <p:cNvPr id="58" name="Oval 57"/>
            <p:cNvSpPr/>
            <p:nvPr/>
          </p:nvSpPr>
          <p:spPr>
            <a:xfrm>
              <a:off x="6440206" y="2568050"/>
              <a:ext cx="826289" cy="779074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dirty="0" smtClean="0">
                  <a:latin typeface="Trebuchet MS" panose="020B0603020202020204" pitchFamily="34" charset="0"/>
                </a:rPr>
                <a:t>XSLT2</a:t>
              </a:r>
              <a:endParaRPr lang="en-GB" sz="1600" dirty="0">
                <a:latin typeface="Trebuchet MS" panose="020B06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098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Static package conversion &amp; projection</a:t>
            </a:r>
          </a:p>
          <a:p>
            <a:pPr lvl="1"/>
            <a:r>
              <a:rPr lang="en-GB" dirty="0" smtClean="0"/>
              <a:t>Flattening, overriding etc… </a:t>
            </a:r>
          </a:p>
          <a:p>
            <a:r>
              <a:rPr lang="en-GB" dirty="0" smtClean="0"/>
              <a:t>Attaching to FXSL for HOF support</a:t>
            </a:r>
          </a:p>
          <a:p>
            <a:pPr lvl="1"/>
            <a:r>
              <a:rPr lang="en-GB" dirty="0" smtClean="0"/>
              <a:t>Compile-time functions only?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901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You </a:t>
            </a:r>
            <a:r>
              <a:rPr lang="en-GB" i="1" dirty="0" smtClean="0"/>
              <a:t>can</a:t>
            </a:r>
            <a:r>
              <a:rPr lang="en-GB" dirty="0" smtClean="0"/>
              <a:t> convert significant sections of XSLT3.0 to 2.0 equivalents</a:t>
            </a:r>
          </a:p>
          <a:p>
            <a:pPr lvl="1"/>
            <a:r>
              <a:rPr lang="en-GB" dirty="0" smtClean="0"/>
              <a:t>Encourage use of convenient features (</a:t>
            </a:r>
            <a:r>
              <a:rPr lang="en-GB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xsl:iterate</a:t>
            </a:r>
            <a:r>
              <a:rPr lang="en-GB" dirty="0" smtClean="0"/>
              <a:t>, text value templates…)</a:t>
            </a:r>
          </a:p>
          <a:p>
            <a:r>
              <a:rPr lang="en-GB" dirty="0" smtClean="0"/>
              <a:t>Not for the feint-hearted</a:t>
            </a:r>
          </a:p>
          <a:p>
            <a:pPr lvl="2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Code </a:t>
            </a:r>
            <a:r>
              <a:rPr lang="en-GB" i="1" dirty="0" smtClean="0">
                <a:solidFill>
                  <a:schemeClr val="bg1">
                    <a:lumMod val="65000"/>
                  </a:schemeClr>
                </a:solidFill>
              </a:rPr>
              <a:t>must 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be correct XSLT3.0 – static error tracking is erroneous</a:t>
            </a:r>
          </a:p>
        </p:txBody>
      </p:sp>
    </p:spTree>
    <p:extLst>
      <p:ext uri="{BB962C8B-B14F-4D97-AF65-F5344CB8AC3E}">
        <p14:creationId xmlns:p14="http://schemas.microsoft.com/office/powerpoint/2010/main" val="427976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introductory apologies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510" y="1844824"/>
            <a:ext cx="4955570" cy="3993307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GB" dirty="0" smtClean="0"/>
              <a:t>I assume you have some familiarity with XSLT</a:t>
            </a:r>
            <a:endParaRPr lang="en-GB" dirty="0" smtClean="0">
              <a:solidFill>
                <a:srgbClr val="B2B2B2"/>
              </a:solidFill>
            </a:endParaRPr>
          </a:p>
          <a:p>
            <a:pPr>
              <a:spcBef>
                <a:spcPts val="1200"/>
              </a:spcBef>
            </a:pPr>
            <a:r>
              <a:rPr lang="en-GB" dirty="0" smtClean="0"/>
              <a:t>This is not a </a:t>
            </a:r>
            <a:r>
              <a:rPr lang="en-GB" i="1" dirty="0" smtClean="0"/>
              <a:t>definitive</a:t>
            </a:r>
            <a:r>
              <a:rPr lang="en-GB" dirty="0" smtClean="0"/>
              <a:t> conversion!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Examples may be daft, but they're short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130062" y="1916832"/>
            <a:ext cx="3456384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GB" sz="2400" b="1" i="1" dirty="0" smtClean="0">
                <a:solidFill>
                  <a:schemeClr val="accent1"/>
                </a:solidFill>
              </a:rPr>
              <a:t>If not, then this talk might still amuse</a:t>
            </a:r>
            <a:endParaRPr lang="en-GB" sz="2400" b="1" i="1" dirty="0">
              <a:solidFill>
                <a:schemeClr val="accent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968044" y="2947248"/>
            <a:ext cx="3564396" cy="12897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GB" sz="2200" b="1" i="1" dirty="0" smtClean="0">
                <a:solidFill>
                  <a:schemeClr val="accent1"/>
                </a:solidFill>
              </a:rPr>
              <a:t>As the Americans caution:</a:t>
            </a:r>
          </a:p>
          <a:p>
            <a:pPr marL="0" indent="0" algn="ctr">
              <a:buFont typeface="Arial" pitchFamily="34" charset="0"/>
              <a:buNone/>
            </a:pPr>
            <a:r>
              <a:rPr lang="en-GB" sz="2200" b="1" i="1" dirty="0" smtClean="0">
                <a:solidFill>
                  <a:srgbClr val="FF0000"/>
                </a:solidFill>
              </a:rPr>
              <a:t>your mileage may vary</a:t>
            </a:r>
            <a:endParaRPr lang="en-GB" sz="2200" b="1" i="1" dirty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022050" y="4236979"/>
            <a:ext cx="3456384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GB" sz="2400" b="1" i="1" dirty="0" smtClean="0">
                <a:solidFill>
                  <a:schemeClr val="accent1"/>
                </a:solidFill>
              </a:rPr>
              <a:t>I wish to preserve your sanity</a:t>
            </a:r>
            <a:endParaRPr lang="en-GB" sz="2400" b="1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72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30865"/>
              </p:ext>
            </p:extLst>
          </p:nvPr>
        </p:nvGraphicFramePr>
        <p:xfrm>
          <a:off x="611560" y="404664"/>
          <a:ext cx="8064903" cy="5832648"/>
        </p:xfrm>
        <a:graphic>
          <a:graphicData uri="http://schemas.openxmlformats.org/drawingml/2006/table">
            <a:tbl>
              <a:tblPr bandCol="1">
                <a:tableStyleId>{5DA37D80-6434-44D0-A028-1B22A696006F}</a:tableStyleId>
              </a:tblPr>
              <a:tblGrid>
                <a:gridCol w="733173"/>
                <a:gridCol w="733173"/>
                <a:gridCol w="733173"/>
                <a:gridCol w="733173"/>
                <a:gridCol w="733173"/>
                <a:gridCol w="733173"/>
                <a:gridCol w="733173"/>
                <a:gridCol w="733173"/>
                <a:gridCol w="733173"/>
                <a:gridCol w="733173"/>
                <a:gridCol w="733173"/>
              </a:tblGrid>
              <a:tr h="583264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2005</a:t>
                      </a:r>
                      <a:endParaRPr lang="en-GB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Trebuchet MS" panose="020B060302020202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2006</a:t>
                      </a:r>
                      <a:endParaRPr lang="en-GB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Trebuchet MS" panose="020B060302020202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2007</a:t>
                      </a:r>
                      <a:endParaRPr lang="en-GB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Trebuchet MS" panose="020B060302020202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2008</a:t>
                      </a:r>
                      <a:endParaRPr lang="en-GB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Trebuchet MS" panose="020B060302020202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2009</a:t>
                      </a:r>
                      <a:endParaRPr lang="en-GB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Trebuchet MS" panose="020B060302020202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2010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2011</a:t>
                      </a:r>
                      <a:endParaRPr lang="en-GB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Trebuchet MS" panose="020B060302020202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2012</a:t>
                      </a:r>
                      <a:endParaRPr lang="en-GB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Trebuchet MS" panose="020B060302020202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2013</a:t>
                      </a:r>
                      <a:endParaRPr lang="en-GB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Trebuchet MS" panose="020B060302020202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2014</a:t>
                      </a:r>
                      <a:endParaRPr lang="en-GB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Trebuchet MS" panose="020B060302020202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2015</a:t>
                      </a:r>
                      <a:endParaRPr lang="en-GB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Trebuchet MS" panose="020B0603020202020204" pitchFamily="34" charset="0"/>
                      </a:endParaRPr>
                    </a:p>
                  </a:txBody>
                  <a:tcPr anchor="b"/>
                </a:tc>
              </a:tr>
            </a:tbl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2859208" y="3245428"/>
            <a:ext cx="1125628" cy="1047668"/>
            <a:chOff x="2859208" y="3017260"/>
            <a:chExt cx="1125628" cy="1047668"/>
          </a:xfrm>
        </p:grpSpPr>
        <p:pic>
          <p:nvPicPr>
            <p:cNvPr id="1027" name="Picture 3" descr="C:\Users\jwl\workspaceOLD\Thesis\images\univNott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898" y="3017260"/>
              <a:ext cx="654248" cy="1933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https://upload.wikimedia.org/wikipedia/commons/thumb/d/d0/Seal_of_the_University_of_Bologna.svg/225px-Seal_of_the_University_of_Bologna.svg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1413" y="3685403"/>
              <a:ext cx="381219" cy="379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2859208" y="3210642"/>
              <a:ext cx="11256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rebuchet MS" panose="020B0603020202020204" pitchFamily="34" charset="0"/>
                </a:rPr>
                <a:t>PhD students</a:t>
              </a:r>
              <a:b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rebuchet MS" panose="020B0603020202020204" pitchFamily="34" charset="0"/>
                </a:rPr>
              </a:br>
              <a:r>
                <a:rPr lang="en-GB" sz="12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rebuchet MS" panose="020B0603020202020204" pitchFamily="34" charset="0"/>
                </a:rPr>
                <a:t>PostDocs</a:t>
              </a:r>
              <a:endParaRPr lang="en-GB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16803" y="2823798"/>
            <a:ext cx="3457998" cy="1541306"/>
            <a:chOff x="716803" y="2576145"/>
            <a:chExt cx="3457998" cy="1541306"/>
          </a:xfrm>
        </p:grpSpPr>
        <p:pic>
          <p:nvPicPr>
            <p:cNvPr id="1026" name="Picture 2" descr="C:\Users\jwl\workspaceOLD\Thesis\images\LumleyGimsonRees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329"/>
            <a:stretch/>
          </p:blipFill>
          <p:spPr bwMode="auto">
            <a:xfrm>
              <a:off x="1187624" y="2986672"/>
              <a:ext cx="1687216" cy="10587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https://2015.appsecusa.org/c/wp-content/uploads/2014/07/HP-Banner-Logo.gif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20" t="12660" r="6451" b="11097"/>
            <a:stretch/>
          </p:blipFill>
          <p:spPr bwMode="auto">
            <a:xfrm rot="16200000">
              <a:off x="347133" y="3416212"/>
              <a:ext cx="1119624" cy="28285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716803" y="2576145"/>
              <a:ext cx="34579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rebuchet MS" panose="020B0603020202020204" pitchFamily="34" charset="0"/>
                </a:rPr>
                <a:t>Document Description Framework</a:t>
              </a:r>
            </a:p>
          </p:txBody>
        </p:sp>
      </p:grpSp>
      <p:sp>
        <p:nvSpPr>
          <p:cNvPr id="9" name="AutoShape 20" descr="data:image/jpeg;base64,/9j/4AAQSkZJRgABAQAAAQABAAD/2wCEAAkGBxQTEhQUEhQVFBUVGRUXFxcXFxcXHBQXFBcXGBcVFBcYHCggGBolHBUUITEhJSkrLi4uFx8zODMsNygtLisBCgoKDg0OGxAQGiwcHCQsLCwsLCwsLCwsLCwsLCwsLCwsLCwsLCwsLCwsLCwsLCwsLCwsLCwsLCwsLCwsLCwsLP/AABEIAQUAwQMBIgACEQEDEQH/xAAbAAABBQEBAAAAAAAAAAAAAAAEAAECAwUGB//EADgQAAEDAgMFBwMEAQMFAAAAAAEAAhEDIQQxQQUSUWFxBiKBkaGx8BPB0TJCUvHhFCMzBxZTYnL/xAAZAQADAQEBAAAAAAAAAAAAAAAAAQIDBAX/xAAhEQEBAAIDAAICAwAAAAAAAAAAAQIRAyExEkEEMhMiUf/aAAwDAQACEQMRAD8A48JykE5ClRJoTpBAIBNCkCkgGATymTgIB5TJ91IhAMpJgE+6gEUykQmIQZoUHqwBQegkmZJ4TU8lNARITQpFKEBEhKE6UIBoTQnSCAaE6W6kgK1JRUggEU4TJ0A6ZSASAQDQnhXU6V/nmimU2/umOYQYJlMlFMwLjlHz3RrGNOQt1si2O8BqY05JbOYs47MfkI9vJWM2YbSRKOY8RMQOefzkpNJdYd0a29zqVNyVMAJ2fxM/dJ+z7Wb5R91psocoGp/PNOTwsB6pfJX8bCrYGPxkgMTShdI6nKFq4FrjmWn3TmYvFfphUzZTKuxez3s03h/IfcaLPFaFcu2VlgkpKptVWSgkkk6iUAyQSISCAZJT3UyArISASCmEBFOE5ShAPKZPCQBkAZn0GpPAINe0xeCfuk5hJAmB8+eCK+lAA9ePOOGatoC6jLLTXDjuS6hSmG3HjkBkSjG4e0ZD5dQwdKSOZ8rrUczPy9vngltdx1dAXUpIGnuAim04EcIPVx06XCsFHPwHmVa/M8j7KD10odwzix5n+1VUba3FSqZW19E3XT1Sq8QlcDLxQxB1KLe2bqnc0UWt5h0ixx/tZ+0cA14kDddyyK0gLXQtesGnxjonMrvpOWEs7cy+mW55hSZVRmOrTMrNeLcl0Y3bhzx1Rgqq0OWY1yuZVVIGykFSyorWlMkkkySAgE6YpJBJNCQThAKEdsyn+px0Fp9T9vBBNC1yA2iLcz4/0lavCbqouJz+cFZTUKYlX0maLluW69Tjxkgmg6Ms1pUK8m/I+IN/RA0m3RlCmnKWXHKKpVB5ifx9kmwTI1z+fM1L6XBOKdrJ7R8IoNOeg9VXVAA43RrqdkPWCVp44dgajlSXIh7UHWYVnt0SJtjLisjaZgEnUrTJQW1MNvNHO3oR+FeHrDmmo5vEVSN3XKVHDOuRocxw6cFdi2d7djMDzgj7KrA/qBPDPmP7XRHn3tOrSi8qmUViIPeAMHMcChiqiLFlNyLpuQAKupPTIamVe+kgkk6ScBAMCknhMgLqLP7R+0KmQ6eihs6jcTlmo7SPfEdVnyXp0cE/svohG0qaDorSw65XpCabEVRp6qppBCJoOVxFq5jVIMAyTNhTD1UJB6EqNKOeQUC9wSyVjVD2IWqEXVKDrmAsWkoSq5Wm7CCLQDPAgod36kRQfmOJCvC9o5pvFh4uC9u6Mpn1+eBWTh6RJO6Zi/LMiQujxzWhrjxdBPASB91mYCmWvAIGU9b/AArpeZVDGwSON/JCVM1pvYQ+TkJH4QGKYAdbqsUZKFOmogJwqSI3kyjKSALThJOgjJ2hOkEBr7MbLfPyt+PVC4q9Q8oWjsQd0koF96jup9Fjyuz8b0RRbkj8O1DUWXstCkFzu1ZQEq4NhLDRKJqNBVxNQblmpBqZoVoYE5SD1SQhTUWgWmENUpJZVUBvdwQtdGuaqHtlZ1cA1BCsoeyVbNNRFxwRPTy8WbTptMC0SD1jNB4jBEwRcyR0GXutTEUQW35HxClgad92bEGOpXVPHl5Ttz26SdYM+t/crLxp0OcldU+gG7wPEHp8hc3tVvfdlfmfZXGeTOTpymCpB0k8JIA4KQSKQQDp25/lRlO1BOi2PSimdVkPqxJGZJ91rbMq/wC086/Pwsdh3RvEWWHL67OCdbPR2puZ70cx91qYLa1J2q5bGdpHNH/GI5gomjh3V6X1WBn/ALATLTAIBmJN/TVKYbjS8kl07BtUftKMGIsvP8NiatK+bZyz/ortMA36jQZzCizTWXYttZTFaShMXS+ncGQucxnafdcQ0C2aIdunab1lRXqQuKZ2qqk2DSORBRA2nVeJLTY5jI9U7imZzbpnQUJWKFw+KPTkfypmpJWVbSqn5qzCNkqNQK/Zzb+KMfRlemhUp2+cgqG0XNc35xR5ZPzgqa8QTwGfPRdMrgs2AxVyDByIPLX3XLbVpd6RJ6XhbtSoCZ+oCYjd94PFc1jqgLiRzTwy2z5cLjrYQp0oShasTpJJIDShNCcFMSgihIBIFSBQG5gxu4Yn+U+UQEOyhvUyFd9QnDjTT1VmCiAuXmvbv/H/AFZQwTHDdcGwOM+YKOwe7TaWMbY5wTe0a52RrsKCZ+eCkMKAJKWOVa/GBXUm7riQcjmZ8lpbGZusA4BZOPrSQMhZbGCNuQRbutJjqKtu1DukDMrmaexRuEkAnieOsroMW7fdbRSZSBG6UsMtDPDccPtLYVTdBY3ezBjMXzgeCPwGzav03Ok03bx3Wd6ItaDeM1vuwr2nu5c/zorXP/mwjnMj3W1y6c38U3tg0NoVGODazbH91rdYWtgxJnTirK2FFQbob6ZI2nhgxoC57W8gWqPNE7ObJ6GVQ9GbMb7/AJSw/ZWd1i1abbHqfssfa7ZbGhz8itbGYkU6cnMm3iucq4v6gka/IWufjn4p8sgmCwIN9FzdXMxxK7XEEUqZJ4W5kriqma04oj8qzqIJk6QC2cZ4SUoSSA8JJJ0yRhOAnCk30CA2agH0AMrAx1uq8HUsFZhmk0jOg+2aCw78ly83r0Pxv1btETmlWcPBVUalkFj682HwKJHSqaN51r3WyTDYWZslwuZ1Ws0iHGf8qpOlSs8VoKJwVbe0yQT3TUzsqKmK+nUkZHNTJ2q10VC+YV9TDNjIIDCYoESNUb9WQqrOyVBrAMrKmu7NRc9U1X+SxpA6j1p7PbEcyFmUmy5atAbkToT6THqVfHO9p5b1pV2iMu3Z/TYdYKysDR3WuByH5R+KZvVS48QfG0qjaFXdY6IDRfmTonbbbC45rFl7axUjMzy0XPuMq7F1i4yYVC65NR5uWVyu6SdoTK6iyVSUt1JE7iSASScJwgGCSdJAbez2zSPgByzn2QVD9SO2KyWHjPpZCVBDidDMeE39Cubmnbt/GvWhrnQFXRYHB2vzJAY6ue6Ab6/c+61tlVqdKm4FwnOc4J48xM9einGba58mvHO4mo+g82Ma8lEbdsYBJ4LU2xiA8HcEnQZ+fPTwWLT2W8Dfc2TMxxE/hVIXyyqyhRrv731C0RJEWHXVbuDwRgyd4/bkrtisbukO7riALkZjQevktilhIiBYgQOnw+QRo5ySdVz9GaTt28ZjpwWtSrSE20sLMEaCUNRbCMl45bXPKThayiXqFRxHzyWGu12q6Ikx0P8Aa0y4ucBkABH5VeCpRBzznnP+UXhWjenhbwEfhbYY6jn5MgjXSHE5y70Kwe0GIsImD6oqljN5zmgW7x8FnbbqggAaJ8c3dp58/jj8YxpUUkl0uEgEbQahqLbo9osgHSTJIJWCpJoThAPCSQKZAa2w6sOj+Vvnoi9rUt0THNYuEduua7gV0GMAfugxDhI8slnnNtuLLVY2GIJO9aCT6TlqsPauJe3/AI2g70yOU+8j0K1cY7cLxmZJGn6hET4OQ2Fwo3CTdxv4DILP9Y6J/bJgs2s9pEscLi59SYyWqe0ZEAlp5ggyrxQbqnOyKLrljT4BOWV0/wAef1dhh2gaHDeInOxg+C6DAdtaTRBMnwmbf5WTV2HRyDB5AKqlsOkD+n0T3jGefHl96d7RxTah3hk4SNZBN/RZmMO44jx9Ss/Y+JNFwY7vMg7o4Tp84rVx9IOfHIDwvJ9fRLKbY4W43VVm3XhxHyVdh23GozPjl6FNhWlzWu1ET5X9Qi8FRgX6+OgPQBRMF5ch8MIaTlJIPLNPiButOlvypsH6ZyMuPO9vuVDGNJmOXrmFpYyl3WN2bw84lrSLEPkeCye0WFdRrPpkGP2k6tNxC6/sdht/FOcRZoefOy63FbMp1mltRocCMj7jmlxTUH5N3k8MTLsNvdhK1NxNAfUZmBPeHIzmsNnZvFGYoVLcls5QtBqJCq+i5hh7S08HAj3VkphKUk1kkEgnARuzdk1a5/22EjVxs0eK6/ZXYlog1nb5/iLDzzKA4nD4Z7zDGlx4ASunwXYl5aHVXbvIXPieK77A7Na0AMa1jeAESr3UZMaDP8JhzNDs/RZG7TBPF1z6rE7R0Nwh4HplNpXeV6cArjO2FImg8tzAMKarF51tGX1LZmC7OBoSHaaeAWjh2uDAPYcY+SsKiSXNu5xG7YXyAgz6dSuo2VTtc3OeRzyaCdfBRlNxtx5ayBtpH9w15fJRH+haTYxkLHjw8itz/Q5aZADiq27PYRI1y8xflqVlJp1XLflYlNsdQ6Pf1sVax3evcQb/AHWnicBI879IzVTqMGDoD4wEvj2dy6BUxvXIu0/j7EI3C4j6lUtFrD1BJHLJZtVhptcRxIi94/wShMJtZoLi1u5IAJMlzjOsmwzsM1tpyZZduvpOkgC4mSeQz+dVPEYto1tnHRcW3brmgtkiARvHMmJgX5jJR2NinPMvJgmPLLPPMeaNJ27jBOLwS7MnTQZWVmLrRIHM+P8ASEpYgBtrT7Cx901VpeAP3Gwgam2im/5GmP8AtdJ2EwpFOrVP7zut6NzM9Z8l1GEbeeaD2Vhm0qTKbP0sbxm+pWphGWVya6ZZ5fK2jauDa4XQbcGGmAtN+QVQbcrSsYyto4KlUG7UY18/yErjdrdhKLpNImkeH6m+RuPBehmgNVRVohGht5V/2FW/8rPJyS9O3eSSRs/D4MNEAQBkALBGUsP5K/6YGZUt8aKoRiwWhQFOLqwVCoulMgWKbxKwtpUw8FpAvPqtzECT0WbUp5lQ0jx7EbK+lWqsOklnMEAkTwFx4rW2fVDe8Y0AaNS4cRyCM7W4TdqiqASSN0n0gT/9HyWbhTuvA/jMcy8xI6A+oUrbjq5fUOu7At6x4Ao5zd0QIJkgRkAMvAfZYmy8TuuM8QZOUSAADHX1Wn/rBA0Mz5mQpsVMkqlSC0H90+cAz5A+Sz9pktZDSCZIk8ATHp91HGYsuqd2bbwnhn5GN3z5oHH4oyYgBgzm1hMnxKJDuQHa+M77nZtdvSNLAzbhb1XLVcTugHQ3zNyLDn8KO2rjYad4jeg2yMEyIAym58eK5ljt7O50PBXIytH4cEklxm5vItfQakrqNnQDTGgueUuj0gny6Ln8JRIIgXkXMWtnHGfZb2FoAOBHIdDMk+nyVNqsZttfWdYZAFx6ScvVdP2G2eaj3V372407rZyLtT4Zea53ZeBqYis2jT/U+5OjG/ucenuvW6eDZRZToUhDWgAc+JPPVZ4S2/J0ctmGPwnqyk2QStHDM7o8EPUZutDQj2sgALaRx2riLhVPEFO9x0KhTqyLq7EEbpUqWpVjWNVjQgG3BySVX1CkjRM7PNQmSrSqaYunDENbZM7JTChWyRTgJ4shq9OxRzgqsQyym+Knrju0GE3guNxGEI7twZkHUbv9eq9JxtPIrHxmzw4XFwc+XyFnWkchRb3mggjiRqdJtwt4o+oDuNLjzI1PLkhNttdSd3dZv88FkvrPdb6ki/dB04OKA0MVjWU7k96ZAzuTYwMwOPiuU2vtZ75a0Wk9XE6nly5rQr4bVxLvY9eKAr4fMWk+EeCZWbc5/p3OMkk5yTx190bhsPu56Z28benmtRtEAXgtbkJsTJ7zuaZtITMzy4zzRcjnHU8OyCNSb9Jv4rVoPMhjQXOJgAXLibaIOlTc5wawFxMAAD2Xr3/TvsY3DgYiuJrH9INwwcufNR8bne/G/wAseKb9rT7H9nxgqJe+DXqAF5/jwYOQW1gKckvPgoYurvugIlxgQFo5crb3fUqbd944DNHnNVYSjut5lWKpEUxNghhZ3VEaFUVf1NKqeEsFyrd8jO6hRFymeUoKW+OBSTQkqAOkFWBDle0QFUc0Bc1QrZ9FOmqqhzSpxCm3VQqBWssFWUqcY+KZ3TyQVRsha1dn6ggTSsos6XL247bFMVTuxbvAczB/C8/FA0qpbFs2zw4eC9Yr4MMLXaB4J6Tf7rO7UdlA4SyA4XadDxaeRU5dReHrhi43vnwt5qhtO+S0W4cxlfIjhxTMwl1HbokgKpRnpMqLMNyWtToLtezWxG0mivUaC83YDlTGjiNXe3VGMtqs7jhNguzWxThG/WrNH1XRuUyJLWal3AnKNB1XpVbFgsBH7gIHAFcZXqF7ju5nMm5XQYKmS1jeQC2vUcNvyy3RuCpTdaeGoSZKjhqPDIIwndCJEWmcVCUxTSr8JJhQ9XIcirGOVNZ1j1HuiCiqOqYjVKjr4KO8lBS3kyjvJ0wpKp1VqrbmiBdoqKuSvdkqKqPsHGSqKuCg8JU4EqN73UKD8Pborqg7wRDAlFVz2NwwiDk63+VChXa6kWPID6dr/ui0ha+NwpJEED8ZrErYWXuIzacuNrqdeyq39xjbd7P90V6Q0G+3p+4c1gClqvTNmVA4Fvp7hc/tDs7GJYGgmnUMkDQC7h5SnljvuNOLl11WTsvYziWvcIbIO7BJeM7DIA810bqLnHvCODdfFb7aDchvDTpy5KiphxvwD1JTxjLPkuQRuFDWG9zAgdVsYChr88FCvhhAFrXtyRjqgZAymTe/yU+S6Rj2NpNgKp75PIepUjUkDQkKJaiETnKJUt1M0IoiLeKoqCw6ooiyrfmE9hdQzPQKioLq6l+o9FDVKCqY5pK+AknsBgotzTpIgqblS7NMkiCrAmckkiiBqmYVzckklMVUMWYE8Fkuox3hmYJ8bpJKvoojiae4BUbY6jQrTo1N4Akae6ZJSdXF0Cysw9ISCkkqnpXxLG1o3rDIDzRGH7zGlwBP44J0ksvChqF7nX05K+bJJICtxSYkkkZ6ipebhJJV9BfR/V4KFRJJKC+oynSSTJ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7813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3" name="Group 32"/>
          <p:cNvGrpSpPr/>
          <p:nvPr/>
        </p:nvGrpSpPr>
        <p:grpSpPr>
          <a:xfrm>
            <a:off x="1024865" y="613439"/>
            <a:ext cx="2109168" cy="1300613"/>
            <a:chOff x="3310231" y="2733751"/>
            <a:chExt cx="2716144" cy="1674903"/>
          </a:xfrm>
        </p:grpSpPr>
        <p:pic>
          <p:nvPicPr>
            <p:cNvPr id="34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0231" y="2733751"/>
              <a:ext cx="2716144" cy="167490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5" name="TextBox 34"/>
            <p:cNvSpPr txBox="1"/>
            <p:nvPr/>
          </p:nvSpPr>
          <p:spPr>
            <a:xfrm>
              <a:off x="4668302" y="2733751"/>
              <a:ext cx="1358073" cy="4756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b="1" dirty="0" smtClean="0">
                  <a:solidFill>
                    <a:srgbClr val="FF0000"/>
                  </a:solidFill>
                  <a:latin typeface="Trebuchet MS" panose="020B0603020202020204" pitchFamily="34" charset="0"/>
                </a:rPr>
                <a:t>XSLT2.0</a:t>
              </a:r>
              <a:endParaRPr lang="en-GB" b="1" dirty="0">
                <a:solidFill>
                  <a:srgbClr val="FF0000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14089" y="1340768"/>
            <a:ext cx="2606560" cy="777545"/>
            <a:chOff x="714089" y="1340768"/>
            <a:chExt cx="2606560" cy="777545"/>
          </a:xfrm>
        </p:grpSpPr>
        <p:pic>
          <p:nvPicPr>
            <p:cNvPr id="1047" name="Picture 23" descr="http://ecx.images-amazon.com/images/I/414KH5YA0RL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089" y="1340768"/>
              <a:ext cx="518364" cy="777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9" name="Picture 25" descr="http://ecx.images-amazon.com/images/I/71GcXZ8jJQL._SX258_BO1,204,203,200_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0520" y="1340768"/>
              <a:ext cx="620129" cy="777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6" name="Group 35"/>
          <p:cNvGrpSpPr/>
          <p:nvPr/>
        </p:nvGrpSpPr>
        <p:grpSpPr>
          <a:xfrm>
            <a:off x="4283968" y="700071"/>
            <a:ext cx="1643372" cy="1281394"/>
            <a:chOff x="5388187" y="2686961"/>
            <a:chExt cx="2393257" cy="1866106"/>
          </a:xfrm>
        </p:grpSpPr>
        <p:pic>
          <p:nvPicPr>
            <p:cNvPr id="37" name="Picture 7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8187" y="2686961"/>
              <a:ext cx="2380322" cy="18661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>
              <a:off x="6239346" y="2692836"/>
              <a:ext cx="1542098" cy="515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b="1" dirty="0" smtClean="0">
                  <a:solidFill>
                    <a:srgbClr val="FF0000"/>
                  </a:solidFill>
                  <a:latin typeface="Trebuchet MS" panose="020B0603020202020204" pitchFamily="34" charset="0"/>
                </a:rPr>
                <a:t>XSLT3.0</a:t>
              </a:r>
              <a:endParaRPr lang="en-GB" b="1" dirty="0">
                <a:solidFill>
                  <a:srgbClr val="FF0000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847800" y="991862"/>
            <a:ext cx="2015055" cy="1212101"/>
            <a:chOff x="5767491" y="1534779"/>
            <a:chExt cx="2015055" cy="1212101"/>
          </a:xfrm>
        </p:grpSpPr>
        <p:pic>
          <p:nvPicPr>
            <p:cNvPr id="1040" name="Picture 16" descr="O'Neil Delpratt"/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28"/>
            <a:stretch/>
          </p:blipFill>
          <p:spPr bwMode="auto">
            <a:xfrm>
              <a:off x="6876256" y="1534779"/>
              <a:ext cx="679021" cy="802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5" name="Picture 21" descr="C:\Users\jwl\SaxonDev\papers\john\Balisage2015\MichaelKay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7491" y="1547142"/>
              <a:ext cx="602342" cy="8109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8" name="Picture 14" descr="https://pbs.twimg.com/profile_images/862938044/me_400x400.png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65" r="4835"/>
            <a:stretch/>
          </p:blipFill>
          <p:spPr bwMode="auto">
            <a:xfrm>
              <a:off x="6335158" y="1700808"/>
              <a:ext cx="646202" cy="801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5806577" y="2296328"/>
              <a:ext cx="4876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latin typeface="Trebuchet MS" panose="020B0603020202020204" pitchFamily="34" charset="0"/>
                </a:rPr>
                <a:t>Kay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257306" y="2439103"/>
              <a:ext cx="7629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err="1" smtClean="0">
                  <a:latin typeface="Trebuchet MS" panose="020B0603020202020204" pitchFamily="34" charset="0"/>
                </a:rPr>
                <a:t>Fearon</a:t>
              </a:r>
              <a:endParaRPr lang="en-GB" sz="1400" b="1" dirty="0" smtClean="0">
                <a:latin typeface="Trebuchet MS" panose="020B0603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914231" y="2276872"/>
              <a:ext cx="8683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err="1" smtClean="0">
                  <a:latin typeface="Trebuchet MS" panose="020B0603020202020204" pitchFamily="34" charset="0"/>
                </a:rPr>
                <a:t>Delpratt</a:t>
              </a:r>
              <a:endParaRPr lang="en-GB" sz="1400" b="1" dirty="0" smtClean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03423" y="2278706"/>
            <a:ext cx="2885212" cy="369332"/>
            <a:chOff x="1303423" y="2278706"/>
            <a:chExt cx="2885212" cy="369332"/>
          </a:xfrm>
        </p:grpSpPr>
        <p:pic>
          <p:nvPicPr>
            <p:cNvPr id="39" name="Picture 2" descr="C:\Users\jwl\SaxonDev\tools\Streaming\publish\content\images\saxonica_logo.gif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3423" y="2323909"/>
              <a:ext cx="1317154" cy="278927"/>
            </a:xfrm>
            <a:prstGeom prst="rect">
              <a:avLst/>
            </a:prstGeom>
            <a:noFill/>
            <a:ln w="1270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2620577" y="2278706"/>
              <a:ext cx="15680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rebuchet MS" panose="020B0603020202020204" pitchFamily="34" charset="0"/>
                </a:rPr>
                <a:t>Saxon-B…9.0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45543" y="4446239"/>
            <a:ext cx="3391717" cy="1283887"/>
            <a:chOff x="745543" y="4446239"/>
            <a:chExt cx="3391717" cy="1283887"/>
          </a:xfrm>
        </p:grpSpPr>
        <p:pic>
          <p:nvPicPr>
            <p:cNvPr id="1029" name="Picture 5" descr="C:\Users\jwl\SaxonDev\papers\john\Balisage2015\DocEng\doceng2009a_Page_2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8237" y="4877940"/>
              <a:ext cx="639023" cy="82710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C:\Users\jwl\SaxonDev\papers\john\Balisage2015\DocEng\fp44102-lumley_Page_02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7067" y="4877940"/>
              <a:ext cx="657471" cy="85084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225791" y="4446239"/>
              <a:ext cx="2402411" cy="337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rebuchet MS" panose="020B0603020202020204" pitchFamily="34" charset="0"/>
                </a:rPr>
                <a:t>5 papers – ACM </a:t>
              </a:r>
              <a:r>
                <a:rPr lang="en-GB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rebuchet MS" panose="020B0603020202020204" pitchFamily="34" charset="0"/>
                </a:rPr>
                <a:t>DocEng</a:t>
              </a:r>
              <a:endPara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04640" y="5013176"/>
              <a:ext cx="3545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Trebuchet MS" panose="020B0603020202020204" pitchFamily="34" charset="0"/>
                </a:rPr>
                <a:t>…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029814" y="5075892"/>
              <a:ext cx="3545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Trebuchet MS" panose="020B0603020202020204" pitchFamily="34" charset="0"/>
                </a:rPr>
                <a:t>…</a:t>
              </a:r>
            </a:p>
          </p:txBody>
        </p:sp>
        <p:pic>
          <p:nvPicPr>
            <p:cNvPr id="1051" name="Picture 27" descr="C:\Users\jwl\SaxonDev\papers\john\Balisage2015\DocEng\fp9926-lumley_Page_03.png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543" y="4877940"/>
              <a:ext cx="658508" cy="852186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7" name="Group 26"/>
          <p:cNvGrpSpPr/>
          <p:nvPr/>
        </p:nvGrpSpPr>
        <p:grpSpPr>
          <a:xfrm>
            <a:off x="4340592" y="3900475"/>
            <a:ext cx="1667044" cy="1274383"/>
            <a:chOff x="4380251" y="3303934"/>
            <a:chExt cx="1667044" cy="1274383"/>
          </a:xfrm>
        </p:grpSpPr>
        <p:pic>
          <p:nvPicPr>
            <p:cNvPr id="16" name="Picture 3" descr="C:\Users\jwl\workspaceOLD\Thesis\images\univNott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0251" y="3303934"/>
              <a:ext cx="1290581" cy="381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2" name="Picture 28" descr="\\SEAGATE-3F4D0E\jwlresearch\Publications\images\633a00f488.jpg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1358" y="3708396"/>
              <a:ext cx="695937" cy="8699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3" name="Group 42"/>
          <p:cNvGrpSpPr/>
          <p:nvPr/>
        </p:nvGrpSpPr>
        <p:grpSpPr>
          <a:xfrm>
            <a:off x="6876256" y="2060848"/>
            <a:ext cx="1728662" cy="1692174"/>
            <a:chOff x="6876256" y="1984714"/>
            <a:chExt cx="1728662" cy="1692174"/>
          </a:xfrm>
        </p:grpSpPr>
        <p:pic>
          <p:nvPicPr>
            <p:cNvPr id="1054" name="Picture 30" descr="http://ostatic.com/files/images/firefox_0.jpg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6256" y="2258592"/>
              <a:ext cx="1728662" cy="14182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TextBox 40"/>
            <p:cNvSpPr txBox="1"/>
            <p:nvPr/>
          </p:nvSpPr>
          <p:spPr>
            <a:xfrm rot="20277074">
              <a:off x="6966013" y="1984714"/>
              <a:ext cx="1178528" cy="369332"/>
            </a:xfrm>
            <a:prstGeom prst="rect">
              <a:avLst/>
            </a:prstGeom>
            <a:solidFill>
              <a:schemeClr val="accent2"/>
            </a:solidFill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rebuchet MS" panose="020B0603020202020204" pitchFamily="34" charset="0"/>
                </a:rPr>
                <a:t>Saxon-CE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 rot="19796521">
              <a:off x="7216790" y="2783074"/>
              <a:ext cx="10475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rebuchet MS" panose="020B0603020202020204" pitchFamily="34" charset="0"/>
                </a:rPr>
                <a:t>XSLT2.0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308651" y="3162352"/>
            <a:ext cx="1987801" cy="623005"/>
            <a:chOff x="4308651" y="3162352"/>
            <a:chExt cx="1987801" cy="623005"/>
          </a:xfrm>
        </p:grpSpPr>
        <p:sp>
          <p:nvSpPr>
            <p:cNvPr id="28" name="Folded Corner 27"/>
            <p:cNvSpPr/>
            <p:nvPr/>
          </p:nvSpPr>
          <p:spPr>
            <a:xfrm>
              <a:off x="4308651" y="3162352"/>
              <a:ext cx="1987801" cy="623005"/>
            </a:xfrm>
            <a:prstGeom prst="foldedCorner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4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60 </a:t>
              </a:r>
              <a:r>
                <a:rPr lang="en-GB" sz="12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stylesheets</a:t>
              </a:r>
            </a:p>
            <a:p>
              <a:r>
                <a:rPr lang="en-GB" sz="14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800 </a:t>
              </a:r>
              <a:r>
                <a:rPr lang="en-GB" sz="12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templates, functions</a:t>
              </a:r>
              <a:endParaRPr lang="en-GB" sz="1400" dirty="0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 rot="19796521">
              <a:off x="4726426" y="3293620"/>
              <a:ext cx="10475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rebuchet MS" panose="020B0603020202020204" pitchFamily="34" charset="0"/>
                </a:rPr>
                <a:t>XSLT2.0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07636" y="3967136"/>
            <a:ext cx="2086845" cy="1318382"/>
            <a:chOff x="6007636" y="3967136"/>
            <a:chExt cx="2086845" cy="1318382"/>
          </a:xfrm>
        </p:grpSpPr>
        <p:grpSp>
          <p:nvGrpSpPr>
            <p:cNvPr id="56" name="Group 55"/>
            <p:cNvGrpSpPr/>
            <p:nvPr/>
          </p:nvGrpSpPr>
          <p:grpSpPr>
            <a:xfrm>
              <a:off x="6007636" y="3967136"/>
              <a:ext cx="1317154" cy="675602"/>
              <a:chOff x="1303423" y="2323909"/>
              <a:chExt cx="1317154" cy="675602"/>
            </a:xfrm>
          </p:grpSpPr>
          <p:pic>
            <p:nvPicPr>
              <p:cNvPr id="57" name="Picture 2" descr="C:\Users\jwl\SaxonDev\tools\Streaming\publish\content\images\saxonica_logo.gif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03423" y="2323909"/>
                <a:ext cx="1317154" cy="278927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8" name="TextBox 57"/>
              <p:cNvSpPr txBox="1"/>
              <p:nvPr/>
            </p:nvSpPr>
            <p:spPr>
              <a:xfrm>
                <a:off x="1445255" y="2630179"/>
                <a:ext cx="11753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rebuchet MS" panose="020B0603020202020204" pitchFamily="34" charset="0"/>
                  </a:rPr>
                  <a:t>Saxon9.3</a:t>
                </a:r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6106680" y="4662513"/>
              <a:ext cx="1987801" cy="623005"/>
              <a:chOff x="4308651" y="3162352"/>
              <a:chExt cx="1987801" cy="623005"/>
            </a:xfrm>
          </p:grpSpPr>
          <p:sp>
            <p:nvSpPr>
              <p:cNvPr id="65" name="Folded Corner 64"/>
              <p:cNvSpPr/>
              <p:nvPr/>
            </p:nvSpPr>
            <p:spPr>
              <a:xfrm>
                <a:off x="4308651" y="3162352"/>
                <a:ext cx="1987801" cy="623005"/>
              </a:xfrm>
              <a:prstGeom prst="foldedCorner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400" dirty="0" smtClean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60 </a:t>
                </a:r>
                <a:r>
                  <a:rPr lang="en-GB" sz="1200" dirty="0" smtClean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stylesheets</a:t>
                </a:r>
              </a:p>
              <a:p>
                <a:r>
                  <a:rPr lang="en-GB" sz="1400" dirty="0" smtClean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800 </a:t>
                </a:r>
                <a:r>
                  <a:rPr lang="en-GB" sz="1200" dirty="0" smtClean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templates, functions</a:t>
                </a:r>
                <a:endParaRPr lang="en-GB" sz="1400" dirty="0">
                  <a:solidFill>
                    <a:schemeClr val="tx1"/>
                  </a:solidFill>
                  <a:latin typeface="Trebuchet MS" panose="020B0603020202020204" pitchFamily="34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 rot="19796521">
                <a:off x="4726426" y="3293620"/>
                <a:ext cx="10475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rebuchet MS" panose="020B0603020202020204" pitchFamily="34" charset="0"/>
                  </a:rPr>
                  <a:t>XSLT3.0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37085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My problem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536745" y="2431404"/>
            <a:ext cx="2086845" cy="1318382"/>
            <a:chOff x="6007636" y="3967136"/>
            <a:chExt cx="2086845" cy="1318382"/>
          </a:xfrm>
        </p:grpSpPr>
        <p:grpSp>
          <p:nvGrpSpPr>
            <p:cNvPr id="4" name="Group 3"/>
            <p:cNvGrpSpPr/>
            <p:nvPr/>
          </p:nvGrpSpPr>
          <p:grpSpPr>
            <a:xfrm>
              <a:off x="6007636" y="3967136"/>
              <a:ext cx="1317154" cy="675602"/>
              <a:chOff x="1303423" y="2323909"/>
              <a:chExt cx="1317154" cy="675602"/>
            </a:xfrm>
          </p:grpSpPr>
          <p:pic>
            <p:nvPicPr>
              <p:cNvPr id="8" name="Picture 2" descr="C:\Users\jwl\SaxonDev\tools\Streaming\publish\content\images\saxonica_logo.gif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03423" y="2323909"/>
                <a:ext cx="1317154" cy="278927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1445255" y="2630179"/>
                <a:ext cx="11753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rebuchet MS" panose="020B0603020202020204" pitchFamily="34" charset="0"/>
                  </a:rPr>
                  <a:t>Saxon9.3</a:t>
                </a: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6106680" y="4662513"/>
              <a:ext cx="1987801" cy="623005"/>
              <a:chOff x="4308651" y="3162352"/>
              <a:chExt cx="1987801" cy="623005"/>
            </a:xfrm>
          </p:grpSpPr>
          <p:sp>
            <p:nvSpPr>
              <p:cNvPr id="6" name="Folded Corner 5"/>
              <p:cNvSpPr/>
              <p:nvPr/>
            </p:nvSpPr>
            <p:spPr>
              <a:xfrm>
                <a:off x="4308651" y="3162352"/>
                <a:ext cx="1987801" cy="623005"/>
              </a:xfrm>
              <a:prstGeom prst="foldedCorner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400" dirty="0" smtClean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60 </a:t>
                </a:r>
                <a:r>
                  <a:rPr lang="en-GB" sz="1200" dirty="0" smtClean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stylesheets</a:t>
                </a:r>
              </a:p>
              <a:p>
                <a:r>
                  <a:rPr lang="en-GB" sz="1400" dirty="0" smtClean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800 </a:t>
                </a:r>
                <a:r>
                  <a:rPr lang="en-GB" sz="1200" dirty="0" smtClean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templates, functions</a:t>
                </a:r>
                <a:endParaRPr lang="en-GB" sz="1400" dirty="0">
                  <a:solidFill>
                    <a:schemeClr val="tx1"/>
                  </a:solidFill>
                  <a:latin typeface="Trebuchet MS" panose="020B0603020202020204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 rot="19796521">
                <a:off x="5098565" y="3293620"/>
                <a:ext cx="10475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rebuchet MS" panose="020B0603020202020204" pitchFamily="34" charset="0"/>
                  </a:rPr>
                  <a:t>XSLT3.0</a:t>
                </a: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5879728" y="1219275"/>
            <a:ext cx="1728662" cy="1692174"/>
            <a:chOff x="6876256" y="1984714"/>
            <a:chExt cx="1728662" cy="1692174"/>
          </a:xfrm>
        </p:grpSpPr>
        <p:pic>
          <p:nvPicPr>
            <p:cNvPr id="11" name="Picture 30" descr="http://ostatic.com/files/images/firefox_0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6256" y="2258592"/>
              <a:ext cx="1728662" cy="14182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 rot="20277074">
              <a:off x="6966013" y="1984714"/>
              <a:ext cx="1178528" cy="369332"/>
            </a:xfrm>
            <a:prstGeom prst="rect">
              <a:avLst/>
            </a:prstGeom>
            <a:solidFill>
              <a:schemeClr val="accent2"/>
            </a:solidFill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rebuchet MS" panose="020B0603020202020204" pitchFamily="34" charset="0"/>
                </a:rPr>
                <a:t>Saxon-CE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 rot="19796521">
              <a:off x="7216790" y="2783074"/>
              <a:ext cx="10475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rebuchet MS" panose="020B0603020202020204" pitchFamily="34" charset="0"/>
                </a:rPr>
                <a:t>XSLT2.0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012379" y="3438284"/>
            <a:ext cx="7215437" cy="2138182"/>
            <a:chOff x="1012379" y="3438284"/>
            <a:chExt cx="7215437" cy="2138182"/>
          </a:xfrm>
        </p:grpSpPr>
        <p:cxnSp>
          <p:nvCxnSpPr>
            <p:cNvPr id="15" name="Curved Connector 14"/>
            <p:cNvCxnSpPr>
              <a:stCxn id="6" idx="3"/>
              <a:endCxn id="6" idx="2"/>
            </p:cNvCxnSpPr>
            <p:nvPr/>
          </p:nvCxnSpPr>
          <p:spPr>
            <a:xfrm flipH="1">
              <a:off x="1629690" y="3438284"/>
              <a:ext cx="993900" cy="311502"/>
            </a:xfrm>
            <a:prstGeom prst="curvedConnector4">
              <a:avLst>
                <a:gd name="adj1" fmla="val -23000"/>
                <a:gd name="adj2" fmla="val 357633"/>
              </a:avLst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012379" y="4653136"/>
              <a:ext cx="721543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Trebuchet MS" panose="020B0603020202020204" pitchFamily="34" charset="0"/>
                </a:rPr>
                <a:t>Rewrite with extensive conditionals:</a:t>
              </a:r>
            </a:p>
            <a:p>
              <a:endPara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174625" indent="98425"/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use-when="system-property('</a:t>
              </a:r>
              <a:r>
                <a:rPr lang="en-GB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xsl:version</a:t>
              </a:r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') &lt; '3.0'"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2623590" y="2911449"/>
            <a:ext cx="5604226" cy="1534955"/>
            <a:chOff x="2623590" y="2911449"/>
            <a:chExt cx="5604226" cy="1534955"/>
          </a:xfrm>
        </p:grpSpPr>
        <p:grpSp>
          <p:nvGrpSpPr>
            <p:cNvPr id="38" name="Group 37"/>
            <p:cNvGrpSpPr/>
            <p:nvPr/>
          </p:nvGrpSpPr>
          <p:grpSpPr>
            <a:xfrm>
              <a:off x="2623590" y="2911449"/>
              <a:ext cx="5604226" cy="1276621"/>
              <a:chOff x="2623590" y="2911449"/>
              <a:chExt cx="5604226" cy="1276621"/>
            </a:xfrm>
          </p:grpSpPr>
          <p:sp>
            <p:nvSpPr>
              <p:cNvPr id="23" name="Cube 22"/>
              <p:cNvSpPr/>
              <p:nvPr/>
            </p:nvSpPr>
            <p:spPr>
              <a:xfrm>
                <a:off x="3635896" y="3035340"/>
                <a:ext cx="1512403" cy="642780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467731" y="3541739"/>
                <a:ext cx="276008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latin typeface="Trebuchet MS" panose="020B0603020202020204" pitchFamily="34" charset="0"/>
                  </a:rPr>
                  <a:t>Write an XSLT3.0 to 2.0 converter!</a:t>
                </a:r>
              </a:p>
            </p:txBody>
          </p:sp>
          <p:cxnSp>
            <p:nvCxnSpPr>
              <p:cNvPr id="25" name="Curved Connector 24"/>
              <p:cNvCxnSpPr>
                <a:stCxn id="23" idx="4"/>
                <a:endCxn id="11" idx="2"/>
              </p:cNvCxnSpPr>
              <p:nvPr/>
            </p:nvCxnSpPr>
            <p:spPr>
              <a:xfrm flipV="1">
                <a:off x="4987604" y="2911449"/>
                <a:ext cx="1756455" cy="525629"/>
              </a:xfrm>
              <a:prstGeom prst="curvedConnector2">
                <a:avLst/>
              </a:prstGeom>
              <a:ln w="5715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urved Connector 33"/>
              <p:cNvCxnSpPr>
                <a:stCxn id="6" idx="3"/>
                <a:endCxn id="23" idx="2"/>
              </p:cNvCxnSpPr>
              <p:nvPr/>
            </p:nvCxnSpPr>
            <p:spPr>
              <a:xfrm flipV="1">
                <a:off x="2623590" y="3437078"/>
                <a:ext cx="1012306" cy="1206"/>
              </a:xfrm>
              <a:prstGeom prst="curvedConnector3">
                <a:avLst>
                  <a:gd name="adj1" fmla="val 50000"/>
                </a:avLst>
              </a:prstGeom>
              <a:ln w="57150"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TextBox 39"/>
            <p:cNvSpPr txBox="1"/>
            <p:nvPr/>
          </p:nvSpPr>
          <p:spPr>
            <a:xfrm>
              <a:off x="4649397" y="4077072"/>
              <a:ext cx="4042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smtClean="0">
                  <a:latin typeface="Trebuchet MS" panose="020B0603020202020204" pitchFamily="34" charset="0"/>
                </a:rPr>
                <a:t>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154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Related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Becker (2000): XSLT loop compiler:</a:t>
            </a:r>
          </a:p>
          <a:p>
            <a:pPr lvl="1"/>
            <a:r>
              <a:rPr lang="en-GB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loop:for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loop:update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loop:while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r>
              <a:rPr lang="en-GB" dirty="0" smtClean="0"/>
              <a:t>Carlisle (2006): XQuery in XSLT2.0</a:t>
            </a:r>
          </a:p>
          <a:p>
            <a:pPr lvl="1"/>
            <a:r>
              <a:rPr lang="en-GB" dirty="0" smtClean="0"/>
              <a:t>Parsing XQuery and generating equivalent. </a:t>
            </a:r>
          </a:p>
          <a:p>
            <a:r>
              <a:rPr lang="en-GB" dirty="0" err="1" smtClean="0"/>
              <a:t>Novatchev</a:t>
            </a:r>
            <a:r>
              <a:rPr lang="en-GB" dirty="0" smtClean="0"/>
              <a:t> (2007+): Functional XSLT</a:t>
            </a:r>
          </a:p>
          <a:p>
            <a:pPr lvl="1"/>
            <a:r>
              <a:rPr lang="en-GB" dirty="0" smtClean="0"/>
              <a:t>FXSL – using template references for function dispatch via XSLT push mode.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16th Febrary 2014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82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XSLT/XPath 3.0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Streaming: very large documents</a:t>
            </a:r>
            <a:endParaRPr lang="en-GB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 smtClean="0"/>
              <a:t>Packaging: separate development</a:t>
            </a:r>
          </a:p>
          <a:p>
            <a:r>
              <a:rPr lang="en-GB" dirty="0" smtClean="0"/>
              <a:t>Dynamic error handling</a:t>
            </a:r>
          </a:p>
          <a:p>
            <a:r>
              <a:rPr lang="en-GB" dirty="0" smtClean="0"/>
              <a:t>Static evaluation</a:t>
            </a:r>
          </a:p>
          <a:p>
            <a:r>
              <a:rPr lang="en-GB" dirty="0" smtClean="0"/>
              <a:t>Higher-order functions; </a:t>
            </a:r>
            <a:r>
              <a:rPr lang="en-GB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function() </a:t>
            </a:r>
            <a:r>
              <a:rPr lang="en-GB" dirty="0" smtClean="0"/>
              <a:t>items</a:t>
            </a:r>
          </a:p>
          <a:p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map{} </a:t>
            </a:r>
            <a:r>
              <a:rPr lang="en-GB" smtClean="0"/>
              <a:t>&amp; </a:t>
            </a:r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>array{} [] ?</a:t>
            </a:r>
            <a:endParaRPr lang="en-GB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 smtClean="0"/>
              <a:t>Convenience functions and operators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434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Assumptions</a:t>
            </a:r>
            <a:endParaRPr lang="en-GB" dirty="0"/>
          </a:p>
        </p:txBody>
      </p:sp>
      <p:pic>
        <p:nvPicPr>
          <p:cNvPr id="3" name="Picture 2" descr="http://www.wetcanvas.com/Community/images/16-Dec-2003/8214-delphic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5" r="19729"/>
          <a:stretch/>
        </p:blipFill>
        <p:spPr bwMode="auto">
          <a:xfrm>
            <a:off x="1078407" y="2839382"/>
            <a:ext cx="979828" cy="144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755576" y="1412776"/>
            <a:ext cx="1570401" cy="1206230"/>
            <a:chOff x="121279" y="2684835"/>
            <a:chExt cx="1570401" cy="1206230"/>
          </a:xfrm>
        </p:grpSpPr>
        <p:pic>
          <p:nvPicPr>
            <p:cNvPr id="5" name="Picture 4" descr="C:\Users\jwl\SaxonDev\papers\john\Balisage2015\images\new-folder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808" b="6382"/>
            <a:stretch/>
          </p:blipFill>
          <p:spPr bwMode="auto">
            <a:xfrm>
              <a:off x="121279" y="2684835"/>
              <a:ext cx="1570401" cy="12062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301129" y="2984602"/>
              <a:ext cx="11745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XSLT3.0 program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07704" y="1481710"/>
            <a:ext cx="84991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b="1" dirty="0" smtClean="0">
                <a:solidFill>
                  <a:srgbClr val="92D050"/>
                </a:solidFill>
                <a:latin typeface="Trebuchet MS" panose="020B0603020202020204" pitchFamily="34" charset="0"/>
                <a:sym typeface="Wingdings"/>
              </a:rPr>
              <a:t></a:t>
            </a:r>
            <a:endParaRPr lang="en-GB" sz="6600" b="1" dirty="0" smtClean="0">
              <a:solidFill>
                <a:srgbClr val="92D050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4764" y="1831225"/>
            <a:ext cx="4869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Trebuchet MS" panose="020B0603020202020204" pitchFamily="34" charset="0"/>
              </a:rPr>
              <a:t>The program works under XSLT3.0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1800" y="2924944"/>
            <a:ext cx="55117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2438" indent="-452438"/>
            <a:r>
              <a:rPr lang="en-GB" sz="2400" dirty="0" smtClean="0">
                <a:latin typeface="Trebuchet MS" panose="020B0603020202020204" pitchFamily="34" charset="0"/>
              </a:rPr>
              <a:t>The developer</a:t>
            </a:r>
          </a:p>
          <a:p>
            <a:pPr marL="452438" indent="-452438">
              <a:buFont typeface="+mj-lt"/>
              <a:buAutoNum type="romanLcPeriod"/>
            </a:pPr>
            <a:r>
              <a:rPr lang="en-GB" sz="2400" dirty="0" smtClean="0">
                <a:latin typeface="Trebuchet MS" panose="020B0603020202020204" pitchFamily="34" charset="0"/>
              </a:rPr>
              <a:t>is a "</a:t>
            </a:r>
            <a:r>
              <a:rPr lang="en-GB" sz="2400" i="1" dirty="0" smtClean="0">
                <a:latin typeface="Trebuchet MS" panose="020B0603020202020204" pitchFamily="34" charset="0"/>
              </a:rPr>
              <a:t>skilled practitioner in the art"</a:t>
            </a:r>
          </a:p>
          <a:p>
            <a:pPr marL="452438" indent="-452438">
              <a:buFont typeface="+mj-lt"/>
              <a:buAutoNum type="romanLcPeriod"/>
            </a:pPr>
            <a:r>
              <a:rPr lang="en-GB" sz="2400" dirty="0" smtClean="0">
                <a:latin typeface="Trebuchet MS" panose="020B0603020202020204" pitchFamily="34" charset="0"/>
              </a:rPr>
              <a:t>can act as the program </a:t>
            </a:r>
            <a:r>
              <a:rPr lang="en-GB" sz="2400" i="1" dirty="0" smtClean="0">
                <a:latin typeface="Trebuchet MS" panose="020B0603020202020204" pitchFamily="34" charset="0"/>
              </a:rPr>
              <a:t>ORACLE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9909" y="4725144"/>
            <a:ext cx="1838965" cy="36933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use-when="…"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71800" y="4632811"/>
            <a:ext cx="51736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rebuchet MS" panose="020B0603020202020204" pitchFamily="34" charset="0"/>
              </a:rPr>
              <a:t>Some code sections may* need platform-conditional alternatives</a:t>
            </a:r>
            <a:endParaRPr lang="en-GB" sz="2400" i="1" dirty="0" smtClean="0">
              <a:latin typeface="Trebuchet MS" panose="020B0603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67944" y="5579064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* read: </a:t>
            </a:r>
            <a:r>
              <a:rPr lang="en-GB" sz="2400" i="1" dirty="0" smtClean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almost certainly will</a:t>
            </a:r>
          </a:p>
        </p:txBody>
      </p:sp>
    </p:spTree>
    <p:extLst>
      <p:ext uri="{BB962C8B-B14F-4D97-AF65-F5344CB8AC3E}">
        <p14:creationId xmlns:p14="http://schemas.microsoft.com/office/powerpoint/2010/main" val="98309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Targets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866232"/>
              </p:ext>
            </p:extLst>
          </p:nvPr>
        </p:nvGraphicFramePr>
        <p:xfrm>
          <a:off x="395536" y="1412776"/>
          <a:ext cx="4176464" cy="453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2376264"/>
              </a:tblGrid>
              <a:tr h="485259">
                <a:tc gridSpan="2">
                  <a:txBody>
                    <a:bodyPr/>
                    <a:lstStyle/>
                    <a:p>
                      <a:pPr algn="ctr"/>
                      <a:r>
                        <a:rPr lang="en-GB" b="1" dirty="0" err="1" smtClean="0">
                          <a:latin typeface="Trebuchet MS" panose="020B0603020202020204" pitchFamily="34" charset="0"/>
                          <a:cs typeface="Courier New" panose="02070309020205020404" pitchFamily="49" charset="0"/>
                        </a:rPr>
                        <a:t>xsl</a:t>
                      </a:r>
                      <a:r>
                        <a:rPr lang="en-GB" b="1" dirty="0" smtClean="0">
                          <a:latin typeface="Trebuchet MS" panose="020B0603020202020204" pitchFamily="34" charset="0"/>
                          <a:cs typeface="Courier New" panose="02070309020205020404" pitchFamily="49" charset="0"/>
                        </a:rPr>
                        <a:t>:*</a:t>
                      </a:r>
                      <a:endParaRPr lang="en-GB" b="1" dirty="0">
                        <a:latin typeface="Trebuchet MS" panose="020B06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837570">
                <a:tc>
                  <a:txBody>
                    <a:bodyPr/>
                    <a:lstStyle/>
                    <a:p>
                      <a:r>
                        <a:rPr lang="en-GB" sz="16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xsl:mode</a:t>
                      </a:r>
                      <a:endParaRPr lang="en-GB" sz="16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Default behaviour for modes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837570">
                <a:tc>
                  <a:txBody>
                    <a:bodyPr/>
                    <a:lstStyle/>
                    <a:p>
                      <a:r>
                        <a:rPr lang="en-GB" sz="16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xsl:iterate</a:t>
                      </a:r>
                      <a:endParaRPr lang="en-GB" sz="16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Sequence</a:t>
                      </a:r>
                      <a:r>
                        <a:rPr lang="en-GB" baseline="0" dirty="0" smtClean="0">
                          <a:latin typeface="Trebuchet MS" panose="020B0603020202020204" pitchFamily="34" charset="0"/>
                        </a:rPr>
                        <a:t> iteration with 'accumulated' state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715099">
                <a:tc>
                  <a:txBody>
                    <a:bodyPr/>
                    <a:lstStyle/>
                    <a:p>
                      <a:r>
                        <a:rPr lang="en-GB" sz="16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xsl:evaluate</a:t>
                      </a:r>
                      <a:endParaRPr lang="en-GB" sz="16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Dynamic</a:t>
                      </a:r>
                      <a:r>
                        <a:rPr lang="en-GB" baseline="0" dirty="0" smtClean="0">
                          <a:latin typeface="Trebuchet MS" panose="020B0603020202020204" pitchFamily="34" charset="0"/>
                        </a:rPr>
                        <a:t> XPath evaluation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485259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static="yes"</a:t>
                      </a:r>
                      <a:endParaRPr lang="en-GB" sz="16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Static</a:t>
                      </a:r>
                      <a:r>
                        <a:rPr lang="en-GB" baseline="0" dirty="0" smtClean="0">
                          <a:latin typeface="Trebuchet MS" panose="020B0603020202020204" pitchFamily="34" charset="0"/>
                        </a:rPr>
                        <a:t> variables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485259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_</a:t>
                      </a:r>
                      <a:r>
                        <a:rPr lang="en-GB" sz="16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att</a:t>
                      </a:r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</a:t>
                      </a:r>
                      <a:r>
                        <a:rPr lang="en-GB" sz="1600" b="1" i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{</a:t>
                      </a:r>
                      <a:r>
                        <a:rPr lang="en-GB" sz="1600" b="1" i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expr</a:t>
                      </a:r>
                      <a:r>
                        <a:rPr lang="en-GB" sz="1600" b="1" i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}"</a:t>
                      </a:r>
                      <a:endParaRPr lang="en-GB" sz="16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Shadow attributes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613658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{</a:t>
                      </a:r>
                      <a:r>
                        <a:rPr lang="en-GB" sz="16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textVT</a:t>
                      </a:r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}</a:t>
                      </a:r>
                      <a:endParaRPr lang="en-GB" sz="16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Text value templates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958728"/>
              </p:ext>
            </p:extLst>
          </p:nvPr>
        </p:nvGraphicFramePr>
        <p:xfrm>
          <a:off x="4788024" y="1412776"/>
          <a:ext cx="4176464" cy="4032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2016224"/>
              </a:tblGrid>
              <a:tr h="485259">
                <a:tc gridSpan="2"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Trebuchet MS" panose="020B0603020202020204" pitchFamily="34" charset="0"/>
                          <a:cs typeface="Courier New" panose="02070309020205020404" pitchFamily="49" charset="0"/>
                        </a:rPr>
                        <a:t>XPath</a:t>
                      </a:r>
                      <a:endParaRPr lang="en-GB" b="1" dirty="0">
                        <a:latin typeface="Trebuchet MS" panose="020B06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83757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map{}, $map(</a:t>
                      </a:r>
                      <a:r>
                        <a:rPr lang="en-GB" sz="1600" b="1" i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key</a:t>
                      </a:r>
                      <a:r>
                        <a:rPr lang="en-GB" sz="1600" b="1" i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  <a:endParaRPr lang="en-GB" sz="16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Key-association</a:t>
                      </a:r>
                      <a:r>
                        <a:rPr lang="en-GB" baseline="0" dirty="0" smtClean="0">
                          <a:latin typeface="Trebuchet MS" panose="020B0603020202020204" pitchFamily="34" charset="0"/>
                        </a:rPr>
                        <a:t> maps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693395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let</a:t>
                      </a:r>
                      <a:r>
                        <a:rPr lang="en-GB" sz="16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$</a:t>
                      </a:r>
                      <a:r>
                        <a:rPr lang="en-GB" sz="1600" b="1" i="1" baseline="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var</a:t>
                      </a:r>
                      <a:r>
                        <a:rPr lang="en-GB" sz="16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:= </a:t>
                      </a:r>
                      <a:r>
                        <a:rPr lang="en-GB" sz="1600" b="1" i="1" baseline="0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</a:t>
                      </a:r>
                      <a:r>
                        <a:rPr lang="en-GB" sz="16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</a:t>
                      </a:r>
                      <a:r>
                        <a:rPr lang="en-GB" sz="1600" b="1" i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expr</a:t>
                      </a:r>
                      <a:endParaRPr lang="en-GB" sz="1600" b="1" i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Local variables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1296144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Trebuchet MS" panose="020B0603020202020204" pitchFamily="34" charset="0"/>
                          <a:cs typeface="Courier New" panose="02070309020205020404" pitchFamily="49" charset="0"/>
                        </a:rPr>
                        <a:t>'Convenience'</a:t>
                      </a:r>
                      <a:r>
                        <a:rPr lang="en-GB" sz="1600" b="1" baseline="0" dirty="0" smtClean="0">
                          <a:latin typeface="Trebuchet MS" panose="020B0603020202020204" pitchFamily="34" charset="0"/>
                          <a:cs typeface="Courier New" panose="02070309020205020404" pitchFamily="49" charset="0"/>
                        </a:rPr>
                        <a:t> functions</a:t>
                      </a:r>
                      <a:endParaRPr lang="en-GB" sz="1600" b="1" dirty="0">
                        <a:latin typeface="Trebuchet MS" panose="020B06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head(), innermost(),</a:t>
                      </a:r>
                    </a:p>
                    <a:p>
                      <a:r>
                        <a:rPr lang="en-GB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string-join#1</a:t>
                      </a:r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 etc…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Trebuchet MS" panose="020B0603020202020204" pitchFamily="34" charset="0"/>
                          <a:cs typeface="Courier New" panose="02070309020205020404" pitchFamily="49" charset="0"/>
                        </a:rPr>
                        <a:t>'Convenience'</a:t>
                      </a:r>
                      <a:r>
                        <a:rPr lang="en-GB" sz="1600" b="1" baseline="0" dirty="0" smtClean="0">
                          <a:latin typeface="Trebuchet MS" panose="020B0603020202020204" pitchFamily="34" charset="0"/>
                          <a:cs typeface="Courier New" panose="02070309020205020404" pitchFamily="49" charset="0"/>
                        </a:rPr>
                        <a:t> operators</a:t>
                      </a:r>
                      <a:endParaRPr lang="en-GB" sz="1600" b="1" dirty="0">
                        <a:latin typeface="Trebuchet MS" panose="020B06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||</a:t>
                      </a:r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 - string </a:t>
                      </a:r>
                      <a:r>
                        <a:rPr lang="en-GB" dirty="0" err="1" smtClean="0">
                          <a:latin typeface="Trebuchet MS" panose="020B0603020202020204" pitchFamily="34" charset="0"/>
                        </a:rPr>
                        <a:t>concat</a:t>
                      </a:r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. </a:t>
                      </a:r>
                      <a:r>
                        <a:rPr lang="en-GB" dirty="0" err="1" smtClean="0">
                          <a:latin typeface="Trebuchet MS" panose="020B0603020202020204" pitchFamily="34" charset="0"/>
                        </a:rPr>
                        <a:t>etc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74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wLResearch-iP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latin typeface="Trebuchet MS" panose="020B0603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jwLResearch-iPad</Template>
  <TotalTime>8041</TotalTime>
  <Words>1474</Words>
  <Application>Microsoft Office PowerPoint</Application>
  <PresentationFormat>On-screen Show (4:3)</PresentationFormat>
  <Paragraphs>403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jwLResearch-iPad</vt:lpstr>
      <vt:lpstr>Custom Design</vt:lpstr>
      <vt:lpstr>Two from Three (in XSLT)</vt:lpstr>
      <vt:lpstr>Synopsis</vt:lpstr>
      <vt:lpstr>introductory apologies</vt:lpstr>
      <vt:lpstr>PowerPoint Presentation</vt:lpstr>
      <vt:lpstr>My problem</vt:lpstr>
      <vt:lpstr>Related Work</vt:lpstr>
      <vt:lpstr>XSLT/XPath 3.0 features</vt:lpstr>
      <vt:lpstr>Assumptions</vt:lpstr>
      <vt:lpstr>Targets</vt:lpstr>
      <vt:lpstr>General process</vt:lpstr>
      <vt:lpstr>xsl:mode</vt:lpstr>
      <vt:lpstr>xsl:iterate</vt:lpstr>
      <vt:lpstr>Static evaluation</vt:lpstr>
      <vt:lpstr>xsl:evaluate</vt:lpstr>
      <vt:lpstr>let $var := $value  return …</vt:lpstr>
      <vt:lpstr>map{} – representation</vt:lpstr>
      <vt:lpstr>map{} – construction &amp; access</vt:lpstr>
      <vt:lpstr>Processing XPath changes - i</vt:lpstr>
      <vt:lpstr>Processing XPath changes - ii</vt:lpstr>
      <vt:lpstr>Separating XPath &amp; XSLT</vt:lpstr>
      <vt:lpstr>PowerPoint Presentation</vt:lpstr>
      <vt:lpstr>PowerPoint Presentation</vt:lpstr>
      <vt:lpstr>PowerPoint Presentation</vt:lpstr>
      <vt:lpstr>Testing - i</vt:lpstr>
      <vt:lpstr>Testing - ii</vt:lpstr>
      <vt:lpstr>Can it process itself? - i</vt:lpstr>
      <vt:lpstr>Can it process itself? - ii</vt:lpstr>
      <vt:lpstr>Future?</vt:lpstr>
      <vt:lpstr>Conclusions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Two from Three (in XSLT)</dc:title>
  <dc:creator>jwl</dc:creator>
  <cp:lastModifiedBy>jwl</cp:lastModifiedBy>
  <cp:revision>437</cp:revision>
  <cp:lastPrinted>2014-02-02T16:38:46Z</cp:lastPrinted>
  <dcterms:created xsi:type="dcterms:W3CDTF">2014-02-01T10:50:17Z</dcterms:created>
  <dcterms:modified xsi:type="dcterms:W3CDTF">2015-10-21T09:59:10Z</dcterms:modified>
</cp:coreProperties>
</file>