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2"/>
  </p:notesMasterIdLst>
  <p:handoutMasterIdLst>
    <p:handoutMasterId r:id="rId43"/>
  </p:handoutMasterIdLst>
  <p:sldIdLst>
    <p:sldId id="257" r:id="rId2"/>
    <p:sldId id="275" r:id="rId3"/>
    <p:sldId id="274" r:id="rId4"/>
    <p:sldId id="276" r:id="rId5"/>
    <p:sldId id="289" r:id="rId6"/>
    <p:sldId id="287" r:id="rId7"/>
    <p:sldId id="288" r:id="rId8"/>
    <p:sldId id="290" r:id="rId9"/>
    <p:sldId id="284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5" r:id="rId18"/>
    <p:sldId id="286" r:id="rId19"/>
    <p:sldId id="291" r:id="rId20"/>
    <p:sldId id="299" r:id="rId21"/>
    <p:sldId id="294" r:id="rId22"/>
    <p:sldId id="295" r:id="rId23"/>
    <p:sldId id="293" r:id="rId24"/>
    <p:sldId id="298" r:id="rId25"/>
    <p:sldId id="300" r:id="rId26"/>
    <p:sldId id="296" r:id="rId27"/>
    <p:sldId id="297" r:id="rId28"/>
    <p:sldId id="301" r:id="rId29"/>
    <p:sldId id="302" r:id="rId30"/>
    <p:sldId id="312" r:id="rId31"/>
    <p:sldId id="303" r:id="rId32"/>
    <p:sldId id="304" r:id="rId33"/>
    <p:sldId id="305" r:id="rId34"/>
    <p:sldId id="306" r:id="rId35"/>
    <p:sldId id="307" r:id="rId36"/>
    <p:sldId id="308" r:id="rId37"/>
    <p:sldId id="309" r:id="rId38"/>
    <p:sldId id="310" r:id="rId39"/>
    <p:sldId id="311" r:id="rId40"/>
    <p:sldId id="273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D0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4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C3A637-EE81-A144-8F8E-965F7B4AA5D0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C749D-A789-C14E-90C5-6AA937EE96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6240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F54650-1477-8740-A4A1-3AB105711E0D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37D39D-C62E-7F49-BE30-F9809BA0AB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75125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37D39D-C62E-7F49-BE30-F9809BA0AB07}" type="slidenum">
              <a:rPr lang="en-US" smtClean="0"/>
              <a:t>40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D19E339-43CE-6B4C-B24D-67B76BDC1675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74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B1DD2-0E40-1444-9A34-2AE6931D7486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891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CECFD-F0DB-F542-877A-F9F4E1AA7B94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871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B3144-C50D-6045-BB88-00C813B8AA7E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903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9666" y="1498066"/>
            <a:ext cx="8575468" cy="0"/>
          </a:xfrm>
          <a:prstGeom prst="line">
            <a:avLst/>
          </a:prstGeom>
          <a:ln>
            <a:solidFill>
              <a:srgbClr val="4D06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8338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49E0-D97C-984A-9A7E-120325C4102E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87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b="0" i="0">
                <a:latin typeface="Futura"/>
                <a:cs typeface="Futura"/>
              </a:defRPr>
            </a:lvl1pPr>
            <a:lvl2pPr>
              <a:defRPr sz="2400" b="0" i="0">
                <a:latin typeface="Futura"/>
                <a:cs typeface="Futura"/>
              </a:defRPr>
            </a:lvl2pPr>
            <a:lvl3pPr>
              <a:defRPr sz="2000" b="0" i="0">
                <a:latin typeface="Futura"/>
                <a:cs typeface="Futura"/>
              </a:defRPr>
            </a:lvl3pPr>
            <a:lvl4pPr>
              <a:defRPr sz="1800" b="0" i="0">
                <a:latin typeface="Futura"/>
                <a:cs typeface="Futura"/>
              </a:defRPr>
            </a:lvl4pPr>
            <a:lvl5pPr>
              <a:defRPr sz="1800" b="0" i="0">
                <a:latin typeface="Futura"/>
                <a:cs typeface="Futur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Futura"/>
                <a:cs typeface="Futura"/>
              </a:defRPr>
            </a:lvl1pPr>
            <a:lvl2pPr>
              <a:defRPr sz="2400">
                <a:latin typeface="Futura"/>
                <a:cs typeface="Futura"/>
              </a:defRPr>
            </a:lvl2pPr>
            <a:lvl3pPr>
              <a:defRPr sz="2000">
                <a:latin typeface="Futura"/>
                <a:cs typeface="Futura"/>
              </a:defRPr>
            </a:lvl3pPr>
            <a:lvl4pPr>
              <a:defRPr sz="1800">
                <a:latin typeface="Futura"/>
                <a:cs typeface="Futura"/>
              </a:defRPr>
            </a:lvl4pPr>
            <a:lvl5pPr>
              <a:defRPr sz="1800">
                <a:latin typeface="Futura"/>
                <a:cs typeface="Futur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F75CA-8144-B548-AC47-39D40208A4B4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9666" y="1498066"/>
            <a:ext cx="8575468" cy="0"/>
          </a:xfrm>
          <a:prstGeom prst="line">
            <a:avLst/>
          </a:prstGeom>
          <a:ln>
            <a:solidFill>
              <a:srgbClr val="4D06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1346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55136-3406-3D40-8486-7AECC8EE92BC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428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FA31B-630D-0047-A1F0-F3315FAA137D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49666" y="1498066"/>
            <a:ext cx="8575468" cy="0"/>
          </a:xfrm>
          <a:prstGeom prst="line">
            <a:avLst/>
          </a:prstGeom>
          <a:ln>
            <a:solidFill>
              <a:srgbClr val="4D06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0224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3CA3-BD4A-CC4B-BD10-348A7B181503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728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6108D-FAC8-D143-9AF7-00553F3AB234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639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E08F-DDA1-4148-A29E-A7FF01217BF5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715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43000"/>
                </a:schemeClr>
              </a:gs>
              <a:gs pos="100000">
                <a:srgbClr val="FFFFFF">
                  <a:alpha val="26000"/>
                </a:srgbClr>
              </a:gs>
            </a:gsLst>
            <a:lin ang="5760000" scaled="0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mfortaa"/>
                <a:cs typeface="Comfortaa"/>
              </a:defRPr>
            </a:lvl1pPr>
          </a:lstStyle>
          <a:p>
            <a:fld id="{75E9EBF8-B350-FC49-AFB6-4E2CD432CE7F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6581" y="6356350"/>
            <a:ext cx="33976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 i="0">
                <a:solidFill>
                  <a:schemeClr val="tx2">
                    <a:lumMod val="75000"/>
                  </a:schemeClr>
                </a:solidFill>
                <a:latin typeface="Comfortaa"/>
                <a:cs typeface="Comfortaa"/>
              </a:defRPr>
            </a:lvl1pPr>
          </a:lstStyle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4686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mfortaa"/>
                <a:cs typeface="Comfortaa"/>
              </a:defRPr>
            </a:lvl1pPr>
          </a:lstStyle>
          <a:p>
            <a:fld id="{47C51089-83E1-DF4F-A5B2-E9FF569BDB5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269956" y="6248842"/>
            <a:ext cx="684338" cy="548625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355095" y="6205418"/>
            <a:ext cx="8575468" cy="0"/>
          </a:xfrm>
          <a:prstGeom prst="line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15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000090"/>
          </a:solidFill>
          <a:latin typeface="Comfortaa"/>
          <a:ea typeface="+mj-ea"/>
          <a:cs typeface="Comforta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+mn-lt"/>
          <a:ea typeface="+mn-ea"/>
          <a:cs typeface="Futur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+mn-lt"/>
          <a:ea typeface="+mn-ea"/>
          <a:cs typeface="Futur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Futura"/>
          <a:ea typeface="+mn-ea"/>
          <a:cs typeface="Futur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Futura"/>
          <a:ea typeface="+mn-ea"/>
          <a:cs typeface="Futur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png"/><Relationship Id="rId5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ita-for-small-teams" TargetMode="External"/><Relationship Id="rId4" Type="http://schemas.openxmlformats.org/officeDocument/2006/relationships/hyperlink" Target="mailto:ekimber@contrext.com" TargetMode="External"/><Relationship Id="rId5" Type="http://schemas.openxmlformats.org/officeDocument/2006/relationships/hyperlink" Target="http://contrext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492" y="660400"/>
            <a:ext cx="8660630" cy="1470025"/>
          </a:xfrm>
        </p:spPr>
        <p:txBody>
          <a:bodyPr>
            <a:noAutofit/>
          </a:bodyPr>
          <a:lstStyle/>
          <a:p>
            <a:r>
              <a:rPr lang="en-US" sz="3200" dirty="0" smtClean="0"/>
              <a:t>No Ki Magic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371600" y="2467402"/>
            <a:ext cx="6400800" cy="1752600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en-US" dirty="0" smtClean="0"/>
              <a:t>Or</a:t>
            </a:r>
          </a:p>
          <a:p>
            <a:pPr lvl="0"/>
            <a:r>
              <a:rPr lang="en-US" dirty="0"/>
              <a:t>Hyperdocument Authoring Link Management Using Git and XQuery in Service of an Abstract Hyperdocument Management Model Applied to DITA Hyperdocuments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A9E0-D7EB-2A48-8DB1-F2FB36349366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35598" y="4220002"/>
            <a:ext cx="678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Eliot Kimber</a:t>
            </a:r>
          </a:p>
          <a:p>
            <a:pPr algn="ctr"/>
            <a:r>
              <a:rPr lang="en-US" sz="4000" dirty="0" smtClean="0"/>
              <a:t>Contrext, LLC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371600" y="5663751"/>
            <a:ext cx="6650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Balisage 2015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49E0-D97C-984A-9A7E-120325C4102E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826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Aikido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defensive martial art based on blending with an attacker's energy, capturing their balance, and redirecting their energy in order to return them to harmony</a:t>
            </a:r>
          </a:p>
          <a:p>
            <a:r>
              <a:rPr lang="en-US" dirty="0" smtClean="0"/>
              <a:t>Goal of Aikido is ultimately universal peace and harmony</a:t>
            </a:r>
          </a:p>
          <a:p>
            <a:r>
              <a:rPr lang="en-US" dirty="0" smtClean="0"/>
              <a:t>There is no one true way to do Aikido</a:t>
            </a:r>
          </a:p>
          <a:p>
            <a:pPr lvl="1"/>
            <a:r>
              <a:rPr lang="en-US" dirty="0" smtClean="0"/>
              <a:t>Aikidosa are expected to develop their own expression and interpretation of Aikido as they develop their skills</a:t>
            </a:r>
          </a:p>
          <a:p>
            <a:r>
              <a:rPr lang="en-US" dirty="0" smtClean="0"/>
              <a:t>It's all about connection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11</a:t>
            </a:fld>
            <a:endParaRPr lang="en-US" dirty="0"/>
          </a:p>
        </p:txBody>
      </p:sp>
      <p:pic>
        <p:nvPicPr>
          <p:cNvPr id="7" name="Picture 6" descr="morihei-ueshiba-portrait-57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733" y="274638"/>
            <a:ext cx="1113067" cy="11924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aikido-drawing-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7522"/>
            <a:ext cx="1255122" cy="1143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57417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 standard XML application architecture for human-consumed documents</a:t>
            </a:r>
          </a:p>
          <a:p>
            <a:r>
              <a:rPr lang="en-US" dirty="0" smtClean="0"/>
              <a:t>Optimized for interchange and interoperation of content, processing, and DITA-specific knowledge</a:t>
            </a:r>
          </a:p>
          <a:p>
            <a:r>
              <a:rPr lang="en-US" dirty="0" smtClean="0"/>
              <a:t>Distinguishing architectural features:</a:t>
            </a:r>
          </a:p>
          <a:p>
            <a:pPr lvl="1"/>
            <a:r>
              <a:rPr lang="en-US" dirty="0" smtClean="0"/>
              <a:t>Specialization: enables controlled extension from base DITA markup vocabulary</a:t>
            </a:r>
          </a:p>
          <a:p>
            <a:pPr lvl="1"/>
            <a:r>
              <a:rPr lang="en-US" dirty="0" smtClean="0"/>
              <a:t>Use-by reference: Content components can be used in multiple contexts (DITA maps, content reference)</a:t>
            </a:r>
          </a:p>
          <a:p>
            <a:pPr lvl="1"/>
            <a:r>
              <a:rPr lang="en-US" dirty="0" smtClean="0"/>
              <a:t>Indirect addressing: keys and key references</a:t>
            </a:r>
          </a:p>
          <a:p>
            <a:pPr lvl="1"/>
            <a:r>
              <a:rPr lang="en-US" dirty="0" smtClean="0"/>
              <a:t>Designed to work entirely from a file system</a:t>
            </a:r>
          </a:p>
          <a:p>
            <a:r>
              <a:rPr lang="en-US" dirty="0" smtClean="0"/>
              <a:t>DITA is all about connection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12</a:t>
            </a:fld>
            <a:endParaRPr lang="en-US" dirty="0"/>
          </a:p>
        </p:txBody>
      </p:sp>
      <p:pic>
        <p:nvPicPr>
          <p:cNvPr id="7" name="Picture 6" descr="dita_logo.pn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817" y="297522"/>
            <a:ext cx="1747983" cy="629274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77176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0367" y="1830707"/>
            <a:ext cx="6075026" cy="42725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latin typeface="Times New Roman"/>
                <a:cs typeface="Times New Roman"/>
              </a:rPr>
              <a:t>If you have not</a:t>
            </a:r>
          </a:p>
          <a:p>
            <a:pPr marL="0" indent="0">
              <a:buNone/>
            </a:pPr>
            <a:r>
              <a:rPr lang="en-US" dirty="0">
                <a:latin typeface="Times New Roman"/>
                <a:cs typeface="Times New Roman"/>
              </a:rPr>
              <a:t>Linked yourself</a:t>
            </a:r>
          </a:p>
          <a:p>
            <a:pPr marL="0" indent="0">
              <a:buNone/>
            </a:pPr>
            <a:r>
              <a:rPr lang="en-US" dirty="0">
                <a:latin typeface="Times New Roman"/>
                <a:cs typeface="Times New Roman"/>
              </a:rPr>
              <a:t>To true emptiness,</a:t>
            </a:r>
          </a:p>
          <a:p>
            <a:pPr marL="0" indent="0">
              <a:buNone/>
            </a:pPr>
            <a:r>
              <a:rPr lang="en-US" dirty="0">
                <a:latin typeface="Times New Roman"/>
                <a:cs typeface="Times New Roman"/>
              </a:rPr>
              <a:t>You will never understand</a:t>
            </a:r>
          </a:p>
          <a:p>
            <a:pPr marL="0" indent="0">
              <a:buNone/>
            </a:pPr>
            <a:r>
              <a:rPr lang="en-US" dirty="0">
                <a:latin typeface="Times New Roman"/>
                <a:cs typeface="Times New Roman"/>
              </a:rPr>
              <a:t>The Art of Peace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—</a:t>
            </a:r>
            <a:r>
              <a:rPr lang="en-US" dirty="0"/>
              <a:t>Morihei </a:t>
            </a:r>
            <a:r>
              <a:rPr lang="en-US" dirty="0" smtClean="0"/>
              <a:t>Ueshiba, </a:t>
            </a:r>
            <a:r>
              <a:rPr lang="en-US" i="1" dirty="0" smtClean="0"/>
              <a:t>The </a:t>
            </a:r>
            <a:r>
              <a:rPr lang="en-US" i="1" dirty="0"/>
              <a:t>Art of </a:t>
            </a:r>
            <a:r>
              <a:rPr lang="en-US" i="1" dirty="0" smtClean="0"/>
              <a:t>Peace,</a:t>
            </a:r>
            <a:r>
              <a:rPr lang="en-US" dirty="0" smtClean="0"/>
              <a:t> translated </a:t>
            </a:r>
            <a:r>
              <a:rPr lang="en-US" dirty="0"/>
              <a:t>by John Stevens.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13</a:t>
            </a:fld>
            <a:endParaRPr lang="en-US" dirty="0"/>
          </a:p>
        </p:txBody>
      </p:sp>
      <p:pic>
        <p:nvPicPr>
          <p:cNvPr id="7" name="Picture 6" descr="morihei-ueshiba-portrait-57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733" y="298590"/>
            <a:ext cx="1113067" cy="119243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8456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vs. Indirect Addressing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14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35455" y="4089867"/>
            <a:ext cx="5556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Blend and redirect to appropriate target 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Harder to learn and execute but more effective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Many options at time of action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Death does not result</a:t>
            </a:r>
            <a:endParaRPr lang="en-US" sz="24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354663" y="3960418"/>
            <a:ext cx="2875733" cy="2150778"/>
            <a:chOff x="354663" y="3960418"/>
            <a:chExt cx="2875733" cy="2150778"/>
          </a:xfrm>
        </p:grpSpPr>
        <p:pic>
          <p:nvPicPr>
            <p:cNvPr id="9" name="Picture 8" descr="aikido-harmony-01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4551273"/>
              <a:ext cx="2773196" cy="1559923"/>
            </a:xfrm>
            <a:prstGeom prst="rect">
              <a:avLst/>
            </a:prstGeom>
            <a:ln>
              <a:noFill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354663" y="3960418"/>
              <a:ext cx="26212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Indirect addressing</a:t>
              </a:r>
              <a:r>
                <a:rPr lang="en-US" sz="2400" dirty="0" smtClean="0"/>
                <a:t> </a:t>
              </a:r>
              <a:endParaRPr lang="en-US" sz="24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235455" y="1935120"/>
            <a:ext cx="569899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Quick, effective, fragile.</a:t>
            </a: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Relatively easy to learn and execute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Predetermined response to a given attack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Death results</a:t>
            </a:r>
            <a:endParaRPr lang="en-US" sz="24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354663" y="1440402"/>
            <a:ext cx="2439490" cy="2408208"/>
            <a:chOff x="354663" y="1440402"/>
            <a:chExt cx="2439490" cy="2408208"/>
          </a:xfrm>
        </p:grpSpPr>
        <p:pic>
          <p:nvPicPr>
            <p:cNvPr id="7" name="Picture 6" descr="Karate-girl-450x450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1877191"/>
              <a:ext cx="1971419" cy="1971419"/>
            </a:xfrm>
            <a:prstGeom prst="rect">
              <a:avLst/>
            </a:prstGeom>
            <a:ln>
              <a:noFill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354663" y="1440402"/>
              <a:ext cx="24394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Direct </a:t>
              </a:r>
              <a:r>
                <a:rPr lang="en-US" sz="2400" b="1" dirty="0" smtClean="0"/>
                <a:t>addressing</a:t>
              </a:r>
              <a:r>
                <a:rPr lang="en-US" sz="2400" dirty="0" smtClean="0"/>
                <a:t> </a:t>
              </a:r>
              <a:endParaRPr lang="en-US" sz="2400" dirty="0"/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457200" y="3895352"/>
            <a:ext cx="8432243" cy="0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44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Indirection Is Necessary For Survival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Direct addressing is preferred for </a:t>
            </a:r>
            <a:r>
              <a:rPr lang="en-US" i="1" dirty="0" smtClean="0"/>
              <a:t>delivery</a:t>
            </a:r>
          </a:p>
          <a:p>
            <a:pPr lvl="1"/>
            <a:r>
              <a:rPr lang="en-US" dirty="0" smtClean="0"/>
              <a:t>Fast, uncomplicated, reliable,</a:t>
            </a:r>
          </a:p>
          <a:p>
            <a:r>
              <a:rPr lang="en-US" dirty="0" smtClean="0"/>
              <a:t>Indirect addressing is required for </a:t>
            </a:r>
            <a:r>
              <a:rPr lang="en-US" i="1" dirty="0" smtClean="0"/>
              <a:t>authoring</a:t>
            </a:r>
          </a:p>
          <a:p>
            <a:pPr lvl="1"/>
            <a:r>
              <a:rPr lang="en-US" dirty="0" smtClean="0"/>
              <a:t>Flexible, robust, complicated</a:t>
            </a:r>
          </a:p>
          <a:p>
            <a:pPr lvl="1"/>
            <a:r>
              <a:rPr lang="en-US" dirty="0"/>
              <a:t>The link must live to link another </a:t>
            </a:r>
            <a:r>
              <a:rPr lang="en-US" dirty="0" smtClean="0"/>
              <a:t>day</a:t>
            </a:r>
          </a:p>
          <a:p>
            <a:r>
              <a:rPr lang="en-US" dirty="0" smtClean="0"/>
              <a:t>Allows binding same address to different targets in different use contexts</a:t>
            </a:r>
          </a:p>
          <a:p>
            <a:r>
              <a:rPr lang="en-US" dirty="0" smtClean="0"/>
              <a:t>Without indirection many authoring and configuration use cases cannot be satisfied</a:t>
            </a:r>
          </a:p>
          <a:p>
            <a:r>
              <a:rPr lang="en-US" dirty="0" smtClean="0"/>
              <a:t>Prefer a standard, interoperable way to do indirect addressing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10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Use Contexts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286" y="1600200"/>
            <a:ext cx="5191229" cy="4525963"/>
          </a:xfrm>
        </p:spPr>
        <p:txBody>
          <a:bodyPr/>
          <a:lstStyle/>
          <a:p>
            <a:r>
              <a:rPr lang="en-US" dirty="0" smtClean="0"/>
              <a:t>Same component used multiple times in the same hyperdocument</a:t>
            </a:r>
          </a:p>
          <a:p>
            <a:r>
              <a:rPr lang="en-US" dirty="0" smtClean="0"/>
              <a:t>Same component used in different hyperdocuments</a:t>
            </a:r>
          </a:p>
          <a:p>
            <a:r>
              <a:rPr lang="en-US" dirty="0" smtClean="0"/>
              <a:t>Same component used in different versions in time of a given hyperdocument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16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6099811" y="1630762"/>
            <a:ext cx="1544498" cy="1339615"/>
            <a:chOff x="5594515" y="1616006"/>
            <a:chExt cx="1544498" cy="1339615"/>
          </a:xfrm>
        </p:grpSpPr>
        <p:sp>
          <p:nvSpPr>
            <p:cNvPr id="7" name="Folded Corner 6"/>
            <p:cNvSpPr/>
            <p:nvPr/>
          </p:nvSpPr>
          <p:spPr>
            <a:xfrm>
              <a:off x="5594515" y="1882486"/>
              <a:ext cx="537770" cy="537770"/>
            </a:xfrm>
            <a:prstGeom prst="foldedCorne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Map 1</a:t>
              </a:r>
              <a:endParaRPr lang="en-US" sz="1400" dirty="0"/>
            </a:p>
          </p:txBody>
        </p:sp>
        <p:sp>
          <p:nvSpPr>
            <p:cNvPr id="8" name="Folded Corner 7"/>
            <p:cNvSpPr/>
            <p:nvPr/>
          </p:nvSpPr>
          <p:spPr>
            <a:xfrm>
              <a:off x="6603648" y="1616006"/>
              <a:ext cx="535365" cy="535365"/>
            </a:xfrm>
            <a:prstGeom prst="foldedCorner">
              <a:avLst/>
            </a:prstGeom>
            <a:gradFill>
              <a:gsLst>
                <a:gs pos="0">
                  <a:srgbClr val="FFFF00"/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Topic 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9" name="Folded Corner 8"/>
            <p:cNvSpPr/>
            <p:nvPr/>
          </p:nvSpPr>
          <p:spPr>
            <a:xfrm>
              <a:off x="6603648" y="2420256"/>
              <a:ext cx="535365" cy="535365"/>
            </a:xfrm>
            <a:prstGeom prst="foldedCorner">
              <a:avLst/>
            </a:prstGeom>
            <a:gradFill>
              <a:gsLst>
                <a:gs pos="0">
                  <a:srgbClr val="FFFF00"/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Topic 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Elbow Connector 10"/>
            <p:cNvCxnSpPr>
              <a:stCxn id="7" idx="3"/>
              <a:endCxn id="8" idx="1"/>
            </p:cNvCxnSpPr>
            <p:nvPr/>
          </p:nvCxnSpPr>
          <p:spPr>
            <a:xfrm flipV="1">
              <a:off x="6132285" y="1883689"/>
              <a:ext cx="471363" cy="267682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Elbow Connector 11"/>
            <p:cNvCxnSpPr>
              <a:stCxn id="7" idx="3"/>
              <a:endCxn id="9" idx="1"/>
            </p:cNvCxnSpPr>
            <p:nvPr/>
          </p:nvCxnSpPr>
          <p:spPr>
            <a:xfrm>
              <a:off x="6132285" y="2151371"/>
              <a:ext cx="471363" cy="536568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6111173" y="3276041"/>
            <a:ext cx="1544498" cy="1344808"/>
            <a:chOff x="6397198" y="3298925"/>
            <a:chExt cx="1544498" cy="1344808"/>
          </a:xfrm>
        </p:grpSpPr>
        <p:sp>
          <p:nvSpPr>
            <p:cNvPr id="18" name="Folded Corner 17"/>
            <p:cNvSpPr/>
            <p:nvPr/>
          </p:nvSpPr>
          <p:spPr>
            <a:xfrm>
              <a:off x="6397198" y="3298925"/>
              <a:ext cx="537770" cy="537770"/>
            </a:xfrm>
            <a:prstGeom prst="foldedCorne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Map 1</a:t>
              </a:r>
              <a:endParaRPr lang="en-US" sz="1400" dirty="0"/>
            </a:p>
          </p:txBody>
        </p:sp>
        <p:sp>
          <p:nvSpPr>
            <p:cNvPr id="19" name="Folded Corner 18"/>
            <p:cNvSpPr/>
            <p:nvPr/>
          </p:nvSpPr>
          <p:spPr>
            <a:xfrm>
              <a:off x="7406331" y="3745160"/>
              <a:ext cx="535365" cy="535365"/>
            </a:xfrm>
            <a:prstGeom prst="foldedCorner">
              <a:avLst/>
            </a:prstGeom>
            <a:gradFill>
              <a:gsLst>
                <a:gs pos="0">
                  <a:srgbClr val="FFFF00"/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Topic 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21" name="Elbow Connector 20"/>
            <p:cNvCxnSpPr>
              <a:stCxn id="18" idx="3"/>
              <a:endCxn id="19" idx="1"/>
            </p:cNvCxnSpPr>
            <p:nvPr/>
          </p:nvCxnSpPr>
          <p:spPr>
            <a:xfrm>
              <a:off x="6934968" y="3567810"/>
              <a:ext cx="471363" cy="445033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25" idx="3"/>
              <a:endCxn id="19" idx="1"/>
            </p:cNvCxnSpPr>
            <p:nvPr/>
          </p:nvCxnSpPr>
          <p:spPr>
            <a:xfrm flipV="1">
              <a:off x="6934968" y="4012843"/>
              <a:ext cx="471363" cy="362005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olded Corner 24"/>
            <p:cNvSpPr/>
            <p:nvPr/>
          </p:nvSpPr>
          <p:spPr>
            <a:xfrm>
              <a:off x="6397198" y="4105963"/>
              <a:ext cx="537770" cy="537770"/>
            </a:xfrm>
            <a:prstGeom prst="foldedCorne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Map 2</a:t>
              </a:r>
              <a:endParaRPr lang="en-US" sz="1400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142754" y="5053027"/>
            <a:ext cx="2687874" cy="656489"/>
            <a:chOff x="6142754" y="5053027"/>
            <a:chExt cx="2687874" cy="656489"/>
          </a:xfrm>
        </p:grpSpPr>
        <p:sp>
          <p:nvSpPr>
            <p:cNvPr id="33" name="Folded Corner 32"/>
            <p:cNvSpPr/>
            <p:nvPr/>
          </p:nvSpPr>
          <p:spPr>
            <a:xfrm>
              <a:off x="6142754" y="5053027"/>
              <a:ext cx="656489" cy="656489"/>
            </a:xfrm>
            <a:prstGeom prst="foldedCorne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Map 1</a:t>
              </a:r>
            </a:p>
            <a:p>
              <a:pPr algn="ctr"/>
              <a:r>
                <a:rPr lang="en-US" sz="1400" dirty="0" smtClean="0"/>
                <a:t>V1</a:t>
              </a:r>
              <a:endParaRPr lang="en-US" sz="1400" dirty="0"/>
            </a:p>
          </p:txBody>
        </p:sp>
        <p:sp>
          <p:nvSpPr>
            <p:cNvPr id="34" name="Folded Corner 33"/>
            <p:cNvSpPr/>
            <p:nvPr/>
          </p:nvSpPr>
          <p:spPr>
            <a:xfrm>
              <a:off x="7147807" y="5070926"/>
              <a:ext cx="711972" cy="620446"/>
            </a:xfrm>
            <a:prstGeom prst="foldedCorner">
              <a:avLst/>
            </a:prstGeom>
            <a:gradFill>
              <a:gsLst>
                <a:gs pos="0">
                  <a:srgbClr val="FFFF00"/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Topic A</a:t>
              </a: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V1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36" name="Elbow Connector 35"/>
            <p:cNvCxnSpPr>
              <a:stCxn id="33" idx="3"/>
              <a:endCxn id="34" idx="1"/>
            </p:cNvCxnSpPr>
            <p:nvPr/>
          </p:nvCxnSpPr>
          <p:spPr>
            <a:xfrm flipV="1">
              <a:off x="6799243" y="5381149"/>
              <a:ext cx="348564" cy="123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olded Corner 40"/>
            <p:cNvSpPr/>
            <p:nvPr/>
          </p:nvSpPr>
          <p:spPr>
            <a:xfrm>
              <a:off x="8174139" y="5053027"/>
              <a:ext cx="656489" cy="656489"/>
            </a:xfrm>
            <a:prstGeom prst="foldedCorne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Map 1</a:t>
              </a:r>
            </a:p>
            <a:p>
              <a:pPr algn="ctr"/>
              <a:r>
                <a:rPr lang="en-US" sz="1400" dirty="0" smtClean="0"/>
                <a:t>V2</a:t>
              </a:r>
              <a:endParaRPr lang="en-US" sz="1400" dirty="0"/>
            </a:p>
          </p:txBody>
        </p:sp>
        <p:cxnSp>
          <p:nvCxnSpPr>
            <p:cNvPr id="42" name="Elbow Connector 41"/>
            <p:cNvCxnSpPr>
              <a:stCxn id="41" idx="1"/>
              <a:endCxn id="34" idx="3"/>
            </p:cNvCxnSpPr>
            <p:nvPr/>
          </p:nvCxnSpPr>
          <p:spPr>
            <a:xfrm rot="10800000">
              <a:off x="7859779" y="5381150"/>
              <a:ext cx="314360" cy="123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73782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DITA Maps and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Topics: XML documents that contain content</a:t>
            </a:r>
          </a:p>
          <a:p>
            <a:pPr lvl="1"/>
            <a:r>
              <a:rPr lang="en-US" dirty="0" smtClean="0"/>
              <a:t>All content is contained by topics</a:t>
            </a:r>
          </a:p>
          <a:p>
            <a:pPr lvl="1"/>
            <a:r>
              <a:rPr lang="en-US" dirty="0" smtClean="0"/>
              <a:t>Topics are intended to be more-or-less context independent</a:t>
            </a:r>
          </a:p>
          <a:p>
            <a:r>
              <a:rPr lang="en-US" dirty="0" smtClean="0"/>
              <a:t>Maps: XML documents containing nothing but links</a:t>
            </a:r>
          </a:p>
          <a:p>
            <a:pPr lvl="1"/>
            <a:r>
              <a:rPr lang="en-US" dirty="0" smtClean="0"/>
              <a:t>Links to other maps</a:t>
            </a:r>
          </a:p>
          <a:p>
            <a:pPr lvl="1"/>
            <a:r>
              <a:rPr lang="en-US" dirty="0" smtClean="0"/>
              <a:t>Links to topics</a:t>
            </a:r>
          </a:p>
          <a:p>
            <a:pPr lvl="1"/>
            <a:r>
              <a:rPr lang="en-US" dirty="0" smtClean="0"/>
              <a:t>Links to non-DITA things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17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548752" y="4142717"/>
            <a:ext cx="2100332" cy="1821715"/>
            <a:chOff x="5594515" y="1616006"/>
            <a:chExt cx="1544498" cy="1339615"/>
          </a:xfrm>
        </p:grpSpPr>
        <p:sp>
          <p:nvSpPr>
            <p:cNvPr id="8" name="Folded Corner 7"/>
            <p:cNvSpPr/>
            <p:nvPr/>
          </p:nvSpPr>
          <p:spPr>
            <a:xfrm>
              <a:off x="5594515" y="1882486"/>
              <a:ext cx="537770" cy="537770"/>
            </a:xfrm>
            <a:prstGeom prst="foldedCorner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Map 1</a:t>
              </a:r>
              <a:endParaRPr lang="en-US" sz="1400" dirty="0"/>
            </a:p>
          </p:txBody>
        </p:sp>
        <p:sp>
          <p:nvSpPr>
            <p:cNvPr id="9" name="Folded Corner 8"/>
            <p:cNvSpPr/>
            <p:nvPr/>
          </p:nvSpPr>
          <p:spPr>
            <a:xfrm>
              <a:off x="6603648" y="1616006"/>
              <a:ext cx="535365" cy="535365"/>
            </a:xfrm>
            <a:prstGeom prst="foldedCorner">
              <a:avLst/>
            </a:prstGeom>
            <a:gradFill>
              <a:gsLst>
                <a:gs pos="0">
                  <a:srgbClr val="FFFF00"/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Topic 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" name="Folded Corner 9"/>
            <p:cNvSpPr/>
            <p:nvPr/>
          </p:nvSpPr>
          <p:spPr>
            <a:xfrm>
              <a:off x="6603648" y="2420256"/>
              <a:ext cx="535365" cy="535365"/>
            </a:xfrm>
            <a:prstGeom prst="foldedCorner">
              <a:avLst/>
            </a:prstGeom>
            <a:gradFill>
              <a:gsLst>
                <a:gs pos="0">
                  <a:srgbClr val="FFFF00"/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Topic B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Elbow Connector 10"/>
            <p:cNvCxnSpPr>
              <a:stCxn id="8" idx="3"/>
              <a:endCxn id="9" idx="1"/>
            </p:cNvCxnSpPr>
            <p:nvPr/>
          </p:nvCxnSpPr>
          <p:spPr>
            <a:xfrm flipV="1">
              <a:off x="6132285" y="1883689"/>
              <a:ext cx="471363" cy="267682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Elbow Connector 11"/>
            <p:cNvCxnSpPr>
              <a:stCxn id="8" idx="3"/>
              <a:endCxn id="10" idx="1"/>
            </p:cNvCxnSpPr>
            <p:nvPr/>
          </p:nvCxnSpPr>
          <p:spPr>
            <a:xfrm>
              <a:off x="6132285" y="2151371"/>
              <a:ext cx="471363" cy="536568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86346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DITA Keys (No Magic)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Keys are defined in maps</a:t>
            </a:r>
          </a:p>
          <a:p>
            <a:r>
              <a:rPr lang="en-US" dirty="0" smtClean="0"/>
              <a:t>Key definition binds a key name to a resource</a:t>
            </a:r>
          </a:p>
          <a:p>
            <a:r>
              <a:rPr lang="en-US" dirty="0" smtClean="0"/>
              <a:t>Resource can be a topic, a map, or a non-DITA thing (image, Web site, etc.)</a:t>
            </a:r>
          </a:p>
          <a:p>
            <a:r>
              <a:rPr lang="en-US" dirty="0" smtClean="0"/>
              <a:t>Same key name can have different bindings in different maps</a:t>
            </a:r>
          </a:p>
          <a:p>
            <a:r>
              <a:rPr lang="en-US" dirty="0" smtClean="0"/>
              <a:t>A key reference can be used any place a direct URI reference is allowed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796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 Version and Link Management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49E0-D97C-984A-9A7E-120325C4102E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19</a:t>
            </a:fld>
            <a:endParaRPr lang="en-US" dirty="0"/>
          </a:p>
        </p:txBody>
      </p:sp>
      <p:pic>
        <p:nvPicPr>
          <p:cNvPr id="8" name="Picture 7" descr="AbstractHyperdocMod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824" y="485862"/>
            <a:ext cx="2718635" cy="1932576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solidFill>
              <a:schemeClr val="tx1"/>
            </a:solidFill>
          </a:ln>
        </p:spPr>
      </p:pic>
      <p:pic>
        <p:nvPicPr>
          <p:cNvPr id="9" name="Picture 8" descr="BaseRepositoryMod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890" y="1245570"/>
            <a:ext cx="4215782" cy="2029507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solidFill>
              <a:schemeClr val="tx1"/>
            </a:solidFill>
          </a:ln>
        </p:spPr>
      </p:pic>
      <p:pic>
        <p:nvPicPr>
          <p:cNvPr id="10" name="Picture 9" descr="BranchingandMergi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544" y="1785237"/>
            <a:ext cx="2276586" cy="2120448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solidFill>
              <a:schemeClr val="tx1"/>
            </a:solidFill>
          </a:ln>
        </p:spPr>
      </p:pic>
      <p:pic>
        <p:nvPicPr>
          <p:cNvPr id="11" name="Picture 10" descr="DependencyMode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914" y="2043902"/>
            <a:ext cx="2970743" cy="1602696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solidFill>
              <a:schemeClr val="tx1"/>
            </a:solidFill>
          </a:ln>
        </p:spPr>
      </p:pic>
      <p:pic>
        <p:nvPicPr>
          <p:cNvPr id="12" name="Picture 11" descr="HyperlinkObject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171" y="485862"/>
            <a:ext cx="3100665" cy="1246062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solidFill>
              <a:schemeClr val="tx1"/>
            </a:solidFill>
          </a:ln>
        </p:spPr>
      </p:pic>
      <p:pic>
        <p:nvPicPr>
          <p:cNvPr id="13" name="Picture 12" descr="VersionType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411" y="2043902"/>
            <a:ext cx="2118524" cy="2126931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82534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am I Talking About?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49E0-D97C-984A-9A7E-120325C4102E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2</a:t>
            </a:fld>
            <a:endParaRPr lang="en-US" dirty="0"/>
          </a:p>
        </p:txBody>
      </p:sp>
      <p:pic>
        <p:nvPicPr>
          <p:cNvPr id="7" name="Picture 6" descr="300px-ExoStrang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435" y="4406900"/>
            <a:ext cx="977566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585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Snapshot-Based Configuration Management (SnapCM)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First formulated around 1999 by </a:t>
            </a:r>
            <a:r>
              <a:rPr lang="en-US" dirty="0" smtClean="0"/>
              <a:t>Heintz</a:t>
            </a:r>
            <a:r>
              <a:rPr lang="en-US" dirty="0" smtClean="0"/>
              <a:t>, Kimber, et. al.</a:t>
            </a:r>
          </a:p>
          <a:p>
            <a:r>
              <a:rPr lang="en-US" dirty="0" smtClean="0"/>
              <a:t>Combines </a:t>
            </a:r>
            <a:r>
              <a:rPr lang="en-US" dirty="0" smtClean="0"/>
              <a:t>Heintz</a:t>
            </a:r>
            <a:r>
              <a:rPr lang="en-US" dirty="0" smtClean="0"/>
              <a:t>' version management insights with </a:t>
            </a:r>
            <a:r>
              <a:rPr lang="en-US" dirty="0" smtClean="0"/>
              <a:t>Kimber's</a:t>
            </a:r>
            <a:r>
              <a:rPr lang="en-US" dirty="0" smtClean="0"/>
              <a:t> hyperdocument representation and management insights </a:t>
            </a:r>
          </a:p>
          <a:p>
            <a:r>
              <a:rPr lang="en-US" dirty="0" smtClean="0"/>
              <a:t>Driven in large part by experience with legislative document management workflows and business requirements (bill drafting)</a:t>
            </a:r>
          </a:p>
          <a:p>
            <a:pPr lvl="1"/>
            <a:r>
              <a:rPr lang="en-US" dirty="0" smtClean="0"/>
              <a:t>Arguably the hardest set of requirements one could have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82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Branches and Snapshots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17003" cy="45555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Repository contains Resources</a:t>
            </a:r>
          </a:p>
          <a:p>
            <a:r>
              <a:rPr lang="en-US" dirty="0" smtClean="0"/>
              <a:t>Resources have  Versions</a:t>
            </a:r>
          </a:p>
          <a:p>
            <a:r>
              <a:rPr lang="en-US" dirty="0" smtClean="0"/>
              <a:t>A Repository has one or more Branches</a:t>
            </a:r>
          </a:p>
          <a:p>
            <a:r>
              <a:rPr lang="en-US" dirty="0" smtClean="0"/>
              <a:t>A Branch is a linear sequence of Snapshots</a:t>
            </a:r>
          </a:p>
          <a:p>
            <a:r>
              <a:rPr lang="en-US" dirty="0" smtClean="0"/>
              <a:t>A Snapshot points to zero or more Versions</a:t>
            </a:r>
          </a:p>
          <a:p>
            <a:pPr lvl="1"/>
            <a:r>
              <a:rPr lang="en-US" dirty="0" smtClean="0"/>
              <a:t>Constraint: no two Versions have the same Resource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21</a:t>
            </a:fld>
            <a:endParaRPr lang="en-US" dirty="0"/>
          </a:p>
        </p:txBody>
      </p:sp>
      <p:pic>
        <p:nvPicPr>
          <p:cNvPr id="9" name="Picture 8" descr="RepositoryAndResourc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686" y="1084698"/>
            <a:ext cx="4041436" cy="2412330"/>
          </a:xfrm>
          <a:prstGeom prst="rect">
            <a:avLst/>
          </a:prstGeom>
        </p:spPr>
      </p:pic>
      <p:pic>
        <p:nvPicPr>
          <p:cNvPr id="10" name="Picture 9" descr="RepositoryAndResource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322" y="1002744"/>
            <a:ext cx="5213635" cy="3852553"/>
          </a:xfrm>
          <a:prstGeom prst="rect">
            <a:avLst/>
          </a:prstGeom>
        </p:spPr>
      </p:pic>
      <p:pic>
        <p:nvPicPr>
          <p:cNvPr id="11" name="Picture 10" descr="RepositoryAndResource-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70" y="1002744"/>
            <a:ext cx="5523583" cy="4081586"/>
          </a:xfrm>
          <a:prstGeom prst="rect">
            <a:avLst/>
          </a:prstGeom>
        </p:spPr>
      </p:pic>
      <p:pic>
        <p:nvPicPr>
          <p:cNvPr id="12" name="Picture 11" descr="RepositoryAndResource-0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203" y="946892"/>
            <a:ext cx="5702300" cy="6311900"/>
          </a:xfrm>
          <a:prstGeom prst="rect">
            <a:avLst/>
          </a:prstGeom>
        </p:spPr>
      </p:pic>
      <p:pic>
        <p:nvPicPr>
          <p:cNvPr id="13" name="Picture 12" descr="RepositoryAndResource-0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203" y="1002744"/>
            <a:ext cx="5676188" cy="615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279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default, can only see versions on Branch</a:t>
            </a:r>
          </a:p>
          <a:p>
            <a:pPr lvl="1"/>
            <a:r>
              <a:rPr lang="en-US" dirty="0" smtClean="0"/>
              <a:t>Current Snapshot</a:t>
            </a:r>
          </a:p>
          <a:p>
            <a:pPr lvl="1"/>
            <a:r>
              <a:rPr lang="en-US" dirty="0" smtClean="0"/>
              <a:t>Earlier Snapshots</a:t>
            </a:r>
          </a:p>
          <a:p>
            <a:r>
              <a:rPr lang="en-US" dirty="0" smtClean="0"/>
              <a:t>A link to a Resource is resolved using a "resolution policy""</a:t>
            </a:r>
          </a:p>
          <a:p>
            <a:r>
              <a:rPr lang="en-US" dirty="0" smtClean="0"/>
              <a:t>Default policy is "on Snapshot" </a:t>
            </a:r>
          </a:p>
          <a:p>
            <a:r>
              <a:rPr lang="en-US" dirty="0" smtClean="0"/>
              <a:t>Thus</a:t>
            </a:r>
            <a:r>
              <a:rPr lang="en-US" dirty="0"/>
              <a:t>, a Snapshot </a:t>
            </a:r>
            <a:r>
              <a:rPr lang="en-US" dirty="0" smtClean="0"/>
              <a:t>represents </a:t>
            </a:r>
            <a:r>
              <a:rPr lang="en-US" dirty="0"/>
              <a:t>a version-specific configuration of a set of </a:t>
            </a:r>
            <a:r>
              <a:rPr lang="en-US" dirty="0" smtClean="0"/>
              <a:t>Resources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745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DITA For Small Teams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49E0-D97C-984A-9A7E-120325C4102E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9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DITA for Small Teams (DFST)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Show how open-source tools can be combined to create a reasonable DITA authoring and production support system</a:t>
            </a:r>
          </a:p>
          <a:p>
            <a:r>
              <a:rPr lang="en-US" dirty="0"/>
              <a:t>Four main parts:</a:t>
            </a:r>
          </a:p>
          <a:p>
            <a:pPr lvl="1"/>
            <a:r>
              <a:rPr lang="en-US" dirty="0"/>
              <a:t>Versioned content storage: git, mercurial, etc.</a:t>
            </a:r>
          </a:p>
          <a:p>
            <a:pPr lvl="1"/>
            <a:r>
              <a:rPr lang="en-US" dirty="0"/>
              <a:t>Authoring: oXygen XML, etc.</a:t>
            </a:r>
          </a:p>
          <a:p>
            <a:pPr lvl="1"/>
            <a:r>
              <a:rPr lang="en-US" dirty="0"/>
              <a:t>Production and delivery: Continuous integration + DITA Open Toolkit</a:t>
            </a:r>
          </a:p>
          <a:p>
            <a:pPr lvl="1"/>
            <a:r>
              <a:rPr lang="en-US" dirty="0"/>
              <a:t>Link Management: Under development</a:t>
            </a:r>
          </a:p>
          <a:p>
            <a:r>
              <a:rPr lang="en-US" dirty="0" smtClean="0"/>
              <a:t>Link management is the one missing piece</a:t>
            </a:r>
          </a:p>
          <a:p>
            <a:r>
              <a:rPr lang="en-US" dirty="0" smtClean="0"/>
              <a:t>I'm implementing link management for use in the DFST context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767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Git-Based DFST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25</a:t>
            </a:fld>
            <a:endParaRPr lang="en-US" dirty="0"/>
          </a:p>
        </p:txBody>
      </p:sp>
      <p:grpSp>
        <p:nvGrpSpPr>
          <p:cNvPr id="72" name="Group 71"/>
          <p:cNvGrpSpPr/>
          <p:nvPr/>
        </p:nvGrpSpPr>
        <p:grpSpPr>
          <a:xfrm>
            <a:off x="320340" y="1667330"/>
            <a:ext cx="8702946" cy="4244014"/>
            <a:chOff x="320340" y="1667330"/>
            <a:chExt cx="8702946" cy="4244014"/>
          </a:xfrm>
        </p:grpSpPr>
        <p:sp>
          <p:nvSpPr>
            <p:cNvPr id="7" name="Can 6"/>
            <p:cNvSpPr/>
            <p:nvPr/>
          </p:nvSpPr>
          <p:spPr>
            <a:xfrm>
              <a:off x="618178" y="3516323"/>
              <a:ext cx="1292802" cy="1270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Git</a:t>
              </a:r>
            </a:p>
            <a:p>
              <a:pPr algn="ctr"/>
              <a:r>
                <a:rPr lang="en-US" dirty="0" smtClean="0"/>
                <a:t>Repository</a:t>
              </a:r>
              <a:endParaRPr lang="en-US" dirty="0"/>
            </a:p>
          </p:txBody>
        </p:sp>
        <p:sp>
          <p:nvSpPr>
            <p:cNvPr id="8" name="Cube 7"/>
            <p:cNvSpPr/>
            <p:nvPr/>
          </p:nvSpPr>
          <p:spPr>
            <a:xfrm>
              <a:off x="2235376" y="3817120"/>
              <a:ext cx="1292802" cy="697957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Git Hooks</a:t>
              </a:r>
              <a:endParaRPr lang="en-US" dirty="0"/>
            </a:p>
          </p:txBody>
        </p:sp>
        <p:sp>
          <p:nvSpPr>
            <p:cNvPr id="9" name="Cube 8"/>
            <p:cNvSpPr/>
            <p:nvPr/>
          </p:nvSpPr>
          <p:spPr>
            <a:xfrm>
              <a:off x="3859192" y="4616811"/>
              <a:ext cx="1723881" cy="1109867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Link management Processing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0340" y="1667330"/>
              <a:ext cx="27109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Authoring Environment</a:t>
              </a:r>
              <a:endParaRPr lang="en-US" sz="2000" b="1" dirty="0"/>
            </a:p>
          </p:txBody>
        </p:sp>
        <p:sp>
          <p:nvSpPr>
            <p:cNvPr id="11" name="Can 10"/>
            <p:cNvSpPr/>
            <p:nvPr/>
          </p:nvSpPr>
          <p:spPr>
            <a:xfrm>
              <a:off x="4042245" y="3150179"/>
              <a:ext cx="1426421" cy="1270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Link Management</a:t>
              </a:r>
            </a:p>
            <a:p>
              <a:pPr algn="ctr"/>
              <a:r>
                <a:rPr lang="en-US" dirty="0" smtClean="0"/>
                <a:t>Repository</a:t>
              </a:r>
              <a:endParaRPr lang="en-US" dirty="0"/>
            </a:p>
          </p:txBody>
        </p:sp>
        <p:sp>
          <p:nvSpPr>
            <p:cNvPr id="12" name="Cube 11"/>
            <p:cNvSpPr/>
            <p:nvPr/>
          </p:nvSpPr>
          <p:spPr>
            <a:xfrm>
              <a:off x="3946834" y="2225451"/>
              <a:ext cx="1655235" cy="697957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Web App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53268" y="1667330"/>
              <a:ext cx="21082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Link Management</a:t>
              </a:r>
              <a:endParaRPr lang="en-US" sz="20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82675" y="1667330"/>
              <a:ext cx="26312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Deliverable Production</a:t>
              </a:r>
            </a:p>
          </p:txBody>
        </p:sp>
        <p:pic>
          <p:nvPicPr>
            <p:cNvPr id="15" name="Picture 14" descr="ec_author_fram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751" y="2235706"/>
              <a:ext cx="1487521" cy="945148"/>
            </a:xfrm>
            <a:prstGeom prst="rect">
              <a:avLst/>
            </a:prstGeom>
          </p:spPr>
        </p:pic>
        <p:cxnSp>
          <p:nvCxnSpPr>
            <p:cNvPr id="17" name="Straight Arrow Connector 16"/>
            <p:cNvCxnSpPr>
              <a:stCxn id="15" idx="2"/>
            </p:cNvCxnSpPr>
            <p:nvPr/>
          </p:nvCxnSpPr>
          <p:spPr>
            <a:xfrm>
              <a:off x="1304512" y="3180854"/>
              <a:ext cx="0" cy="48056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8" idx="5"/>
              <a:endCxn id="11" idx="2"/>
            </p:cNvCxnSpPr>
            <p:nvPr/>
          </p:nvCxnSpPr>
          <p:spPr>
            <a:xfrm flipV="1">
              <a:off x="3528178" y="3785206"/>
              <a:ext cx="514067" cy="29364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endCxn id="11" idx="3"/>
            </p:cNvCxnSpPr>
            <p:nvPr/>
          </p:nvCxnSpPr>
          <p:spPr>
            <a:xfrm flipV="1">
              <a:off x="4755456" y="4420232"/>
              <a:ext cx="0" cy="351045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endCxn id="12" idx="3"/>
            </p:cNvCxnSpPr>
            <p:nvPr/>
          </p:nvCxnSpPr>
          <p:spPr>
            <a:xfrm flipH="1" flipV="1">
              <a:off x="4687207" y="2923408"/>
              <a:ext cx="68249" cy="37186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7" idx="4"/>
              <a:endCxn id="8" idx="2"/>
            </p:cNvCxnSpPr>
            <p:nvPr/>
          </p:nvCxnSpPr>
          <p:spPr>
            <a:xfrm>
              <a:off x="1910980" y="4151350"/>
              <a:ext cx="324396" cy="10199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35" descr="dfst-web-app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8328" y="2184937"/>
              <a:ext cx="1370708" cy="995917"/>
            </a:xfrm>
            <a:prstGeom prst="rect">
              <a:avLst/>
            </a:prstGeom>
          </p:spPr>
        </p:pic>
        <p:cxnSp>
          <p:nvCxnSpPr>
            <p:cNvPr id="40" name="Straight Arrow Connector 39"/>
            <p:cNvCxnSpPr>
              <a:stCxn id="12" idx="2"/>
              <a:endCxn id="36" idx="3"/>
            </p:cNvCxnSpPr>
            <p:nvPr/>
          </p:nvCxnSpPr>
          <p:spPr>
            <a:xfrm flipH="1">
              <a:off x="3699036" y="2661674"/>
              <a:ext cx="247798" cy="2122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Cube 40"/>
            <p:cNvSpPr/>
            <p:nvPr/>
          </p:nvSpPr>
          <p:spPr>
            <a:xfrm>
              <a:off x="6269514" y="2625921"/>
              <a:ext cx="1216152" cy="1216152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CI Server</a:t>
              </a:r>
              <a:endParaRPr lang="en-US" dirty="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1178661" y="3180854"/>
              <a:ext cx="97359" cy="335469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Can 42"/>
            <p:cNvSpPr/>
            <p:nvPr/>
          </p:nvSpPr>
          <p:spPr>
            <a:xfrm>
              <a:off x="6553200" y="4136250"/>
              <a:ext cx="1292802" cy="1270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Git</a:t>
              </a:r>
            </a:p>
            <a:p>
              <a:pPr algn="ctr"/>
              <a:r>
                <a:rPr lang="en-US" dirty="0" smtClean="0"/>
                <a:t>Repository</a:t>
              </a:r>
              <a:endParaRPr lang="en-US" dirty="0"/>
            </a:p>
          </p:txBody>
        </p:sp>
        <p:sp>
          <p:nvSpPr>
            <p:cNvPr id="51" name="Cube 50"/>
            <p:cNvSpPr/>
            <p:nvPr/>
          </p:nvSpPr>
          <p:spPr>
            <a:xfrm>
              <a:off x="7597772" y="2591595"/>
              <a:ext cx="1216152" cy="1216152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DITA OT</a:t>
              </a:r>
              <a:endParaRPr lang="en-US" dirty="0"/>
            </a:p>
          </p:txBody>
        </p:sp>
        <p:cxnSp>
          <p:nvCxnSpPr>
            <p:cNvPr id="55" name="Curved Connector 54"/>
            <p:cNvCxnSpPr>
              <a:stCxn id="7" idx="3"/>
              <a:endCxn id="43" idx="2"/>
            </p:cNvCxnSpPr>
            <p:nvPr/>
          </p:nvCxnSpPr>
          <p:spPr>
            <a:xfrm rot="5400000" flipH="1" flipV="1">
              <a:off x="3901339" y="2134516"/>
              <a:ext cx="15099" cy="5288621"/>
            </a:xfrm>
            <a:prstGeom prst="curvedConnector4">
              <a:avLst>
                <a:gd name="adj1" fmla="val -8864600"/>
                <a:gd name="adj2" fmla="val 88127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1751935" y="5542012"/>
              <a:ext cx="966881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Git push</a:t>
              </a:r>
              <a:endParaRPr lang="en-US" dirty="0"/>
            </a:p>
          </p:txBody>
        </p:sp>
        <p:cxnSp>
          <p:nvCxnSpPr>
            <p:cNvPr id="63" name="Straight Arrow Connector 62"/>
            <p:cNvCxnSpPr>
              <a:stCxn id="41" idx="3"/>
            </p:cNvCxnSpPr>
            <p:nvPr/>
          </p:nvCxnSpPr>
          <p:spPr>
            <a:xfrm>
              <a:off x="6725571" y="3842073"/>
              <a:ext cx="333357" cy="41127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>
              <a:endCxn id="51" idx="3"/>
            </p:cNvCxnSpPr>
            <p:nvPr/>
          </p:nvCxnSpPr>
          <p:spPr>
            <a:xfrm flipV="1">
              <a:off x="7485666" y="3807747"/>
              <a:ext cx="568163" cy="52874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 68"/>
            <p:cNvGrpSpPr/>
            <p:nvPr/>
          </p:nvGrpSpPr>
          <p:grpSpPr>
            <a:xfrm>
              <a:off x="8002250" y="4347929"/>
              <a:ext cx="1021036" cy="890910"/>
              <a:chOff x="8060749" y="4420232"/>
              <a:chExt cx="1112564" cy="890910"/>
            </a:xfrm>
          </p:grpSpPr>
          <p:sp>
            <p:nvSpPr>
              <p:cNvPr id="68" name="Document 67"/>
              <p:cNvSpPr/>
              <p:nvPr/>
            </p:nvSpPr>
            <p:spPr>
              <a:xfrm>
                <a:off x="8258913" y="4698494"/>
                <a:ext cx="914400" cy="612648"/>
              </a:xfrm>
              <a:prstGeom prst="flowChartDocumen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Deliverable</a:t>
                </a:r>
                <a:endParaRPr lang="en-US" sz="1200" dirty="0"/>
              </a:p>
            </p:txBody>
          </p:sp>
          <p:sp>
            <p:nvSpPr>
              <p:cNvPr id="67" name="Document 66"/>
              <p:cNvSpPr/>
              <p:nvPr/>
            </p:nvSpPr>
            <p:spPr>
              <a:xfrm>
                <a:off x="8167385" y="4549748"/>
                <a:ext cx="914400" cy="612648"/>
              </a:xfrm>
              <a:prstGeom prst="flowChartDocumen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Deliverable</a:t>
                </a:r>
                <a:endParaRPr lang="en-US" sz="1200" dirty="0"/>
              </a:p>
            </p:txBody>
          </p:sp>
          <p:sp>
            <p:nvSpPr>
              <p:cNvPr id="66" name="Document 65"/>
              <p:cNvSpPr/>
              <p:nvPr/>
            </p:nvSpPr>
            <p:spPr>
              <a:xfrm>
                <a:off x="8060749" y="4420232"/>
                <a:ext cx="914400" cy="612648"/>
              </a:xfrm>
              <a:prstGeom prst="flowChartDocumen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/>
                  <a:t>Deliverable</a:t>
                </a:r>
                <a:endParaRPr lang="en-US" sz="1200" dirty="0"/>
              </a:p>
            </p:txBody>
          </p:sp>
        </p:grpSp>
        <p:cxnSp>
          <p:nvCxnSpPr>
            <p:cNvPr id="71" name="Straight Arrow Connector 70"/>
            <p:cNvCxnSpPr>
              <a:stCxn id="51" idx="3"/>
              <a:endCxn id="66" idx="0"/>
            </p:cNvCxnSpPr>
            <p:nvPr/>
          </p:nvCxnSpPr>
          <p:spPr>
            <a:xfrm>
              <a:off x="8053829" y="3807747"/>
              <a:ext cx="368008" cy="54018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1550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Git As the Repository  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Git's</a:t>
            </a:r>
            <a:r>
              <a:rPr lang="en-US" dirty="0" smtClean="0"/>
              <a:t> versioning model close match to the abstract model</a:t>
            </a:r>
          </a:p>
          <a:p>
            <a:r>
              <a:rPr lang="en-US" dirty="0" smtClean="0"/>
              <a:t>Does not, by itself, provide branch-specific access control</a:t>
            </a:r>
          </a:p>
          <a:p>
            <a:r>
              <a:rPr lang="en-US" dirty="0" smtClean="0"/>
              <a:t>Can get the effect by having multiple clones with different branches exposed</a:t>
            </a:r>
          </a:p>
          <a:p>
            <a:r>
              <a:rPr lang="en-US" dirty="0" smtClean="0"/>
              <a:t>Git hooks feed updates to Link Manager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26</a:t>
            </a:fld>
            <a:endParaRPr lang="en-US" dirty="0"/>
          </a:p>
        </p:txBody>
      </p:sp>
      <p:pic>
        <p:nvPicPr>
          <p:cNvPr id="7" name="Picture 6" descr="BaseRepositoryMod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803" y="251720"/>
            <a:ext cx="1624876" cy="782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886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DITA-specific XQuery application: BaseX, XQuery 3.1</a:t>
            </a:r>
          </a:p>
          <a:p>
            <a:r>
              <a:rPr lang="en-US" dirty="0" smtClean="0"/>
              <a:t>Maintains where-used index based on links in the source documents</a:t>
            </a:r>
          </a:p>
          <a:p>
            <a:r>
              <a:rPr lang="en-US" dirty="0" smtClean="0"/>
              <a:t>Implements DITA key space construction and key resolution</a:t>
            </a:r>
          </a:p>
          <a:p>
            <a:r>
              <a:rPr lang="en-US" dirty="0" smtClean="0"/>
              <a:t>Fundamentally just data processing</a:t>
            </a:r>
          </a:p>
          <a:p>
            <a:r>
              <a:rPr lang="en-US" dirty="0" smtClean="0"/>
              <a:t>Some tricky bits due to DITA features:</a:t>
            </a:r>
          </a:p>
          <a:p>
            <a:pPr lvl="1"/>
            <a:r>
              <a:rPr lang="en-US" dirty="0" smtClean="0"/>
              <a:t>Map trees</a:t>
            </a:r>
          </a:p>
          <a:p>
            <a:pPr lvl="1"/>
            <a:r>
              <a:rPr lang="en-US" dirty="0" smtClean="0"/>
              <a:t>Conditional key definitions and map references</a:t>
            </a:r>
          </a:p>
          <a:p>
            <a:pPr lvl="1"/>
            <a:r>
              <a:rPr lang="en-US" dirty="0" smtClean="0"/>
              <a:t>Key scopes (DITA 1.3)</a:t>
            </a:r>
          </a:p>
          <a:p>
            <a:pPr lvl="1"/>
            <a:r>
              <a:rPr lang="en-US" dirty="0" smtClean="0"/>
              <a:t>Branch filtering (DITA 1.3)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27</a:t>
            </a:fld>
            <a:endParaRPr lang="en-US" dirty="0"/>
          </a:p>
        </p:txBody>
      </p:sp>
      <p:pic>
        <p:nvPicPr>
          <p:cNvPr id="7" name="Picture 6" descr="HyperlinkObjec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822" y="240343"/>
            <a:ext cx="1878978" cy="75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487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Git For Versioning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Git branch = SnapCM Branch</a:t>
            </a:r>
          </a:p>
          <a:p>
            <a:r>
              <a:rPr lang="en-US" dirty="0"/>
              <a:t>Git commit = </a:t>
            </a:r>
            <a:r>
              <a:rPr lang="en-US" dirty="0" smtClean="0"/>
              <a:t>SnapCM Snapshot</a:t>
            </a:r>
            <a:endParaRPr lang="en-US" dirty="0"/>
          </a:p>
          <a:p>
            <a:r>
              <a:rPr lang="en-US" dirty="0" smtClean="0"/>
              <a:t>Link management repository mirrors git repository/branch organization</a:t>
            </a:r>
          </a:p>
          <a:p>
            <a:r>
              <a:rPr lang="en-US" dirty="0" smtClean="0"/>
              <a:t>Current implementation only reflects current commit</a:t>
            </a:r>
          </a:p>
          <a:p>
            <a:pPr lvl="1"/>
            <a:r>
              <a:rPr lang="en-US" dirty="0" smtClean="0"/>
              <a:t>Could reflect any commits, just costs storage</a:t>
            </a:r>
          </a:p>
          <a:p>
            <a:r>
              <a:rPr lang="en-US" dirty="0" smtClean="0"/>
              <a:t>Git atomic commit of multiple objects allows consistent link management state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642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 Key Magic:</a:t>
            </a:r>
            <a:br>
              <a:rPr lang="en-US" dirty="0" smtClean="0"/>
            </a:br>
            <a:r>
              <a:rPr lang="en-US" dirty="0" smtClean="0"/>
              <a:t>Link Management (LM)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XQuery database (BaseX)</a:t>
            </a:r>
          </a:p>
          <a:p>
            <a:pPr lvl="1"/>
            <a:r>
              <a:rPr lang="en-US" dirty="0" smtClean="0"/>
              <a:t>Heavy dependence on XPath 3.1 (maps)</a:t>
            </a:r>
          </a:p>
          <a:p>
            <a:pPr lvl="1"/>
            <a:r>
              <a:rPr lang="en-US" dirty="0" smtClean="0"/>
              <a:t>Would be much less convenient without maps</a:t>
            </a:r>
          </a:p>
          <a:p>
            <a:r>
              <a:rPr lang="en-US" dirty="0" smtClean="0"/>
              <a:t>One top-level collection per git repo/branch pair</a:t>
            </a:r>
          </a:p>
          <a:p>
            <a:r>
              <a:rPr lang="en-US" dirty="0" smtClean="0"/>
              <a:t>Parallel link metadata database with link management "index"</a:t>
            </a:r>
          </a:p>
          <a:p>
            <a:r>
              <a:rPr lang="en-US" dirty="0" smtClean="0"/>
              <a:t>Functions to encapsulate the git nature of the database organization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29</a:t>
            </a:fld>
            <a:endParaRPr lang="en-US" dirty="0"/>
          </a:p>
        </p:txBody>
      </p:sp>
      <p:pic>
        <p:nvPicPr>
          <p:cNvPr id="8" name="Picture 7" descr="saotome-sensei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862" y="274638"/>
            <a:ext cx="793656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668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Link Management and Configuration Management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3</a:t>
            </a:fld>
            <a:endParaRPr lang="en-US" dirty="0"/>
          </a:p>
        </p:txBody>
      </p:sp>
      <p:pic>
        <p:nvPicPr>
          <p:cNvPr id="7" name="Picture 6" descr="switchboard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61949"/>
            <a:ext cx="2964007" cy="2327954"/>
          </a:xfrm>
          <a:prstGeom prst="rect">
            <a:avLst/>
          </a:prstGeom>
        </p:spPr>
      </p:pic>
      <p:pic>
        <p:nvPicPr>
          <p:cNvPr id="9" name="Picture 8" descr="amazon-warehouse-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963" y="1777991"/>
            <a:ext cx="4245046" cy="2820597"/>
          </a:xfrm>
          <a:prstGeom prst="rect">
            <a:avLst/>
          </a:prstGeom>
        </p:spPr>
      </p:pic>
      <p:pic>
        <p:nvPicPr>
          <p:cNvPr id="10" name="Picture 9" descr="lego-chaos-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432" y="3548922"/>
            <a:ext cx="3551368" cy="2439491"/>
          </a:xfrm>
          <a:prstGeom prst="rect">
            <a:avLst/>
          </a:prstGeom>
        </p:spPr>
      </p:pic>
      <p:pic>
        <p:nvPicPr>
          <p:cNvPr id="8" name="Picture 7" descr="assembly-line-0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169" y="3731992"/>
            <a:ext cx="2634823" cy="2150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438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Where-Used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target doc has a directory in </a:t>
            </a:r>
            <a:r>
              <a:rPr lang="en-US" dirty="0" smtClean="0"/>
              <a:t>the LM </a:t>
            </a:r>
            <a:r>
              <a:rPr lang="en-US" dirty="0"/>
              <a:t>database</a:t>
            </a:r>
          </a:p>
          <a:p>
            <a:r>
              <a:rPr lang="en-US" dirty="0" smtClean="0"/>
              <a:t>Directory contains one </a:t>
            </a:r>
            <a:r>
              <a:rPr lang="en-US" dirty="0"/>
              <a:t>or more use records recording details of the linking </a:t>
            </a:r>
            <a:r>
              <a:rPr lang="en-US" dirty="0" smtClean="0"/>
              <a:t>element</a:t>
            </a:r>
          </a:p>
          <a:p>
            <a:r>
              <a:rPr lang="en-US" dirty="0" smtClean="0"/>
              <a:t>Where</a:t>
            </a:r>
            <a:r>
              <a:rPr lang="en-US" dirty="0"/>
              <a:t>-used query:</a:t>
            </a:r>
          </a:p>
          <a:p>
            <a:pPr lvl="1"/>
            <a:r>
              <a:rPr lang="en-US" dirty="0"/>
              <a:t>Is there a directory for </a:t>
            </a:r>
            <a:r>
              <a:rPr lang="en-US" dirty="0" smtClean="0"/>
              <a:t>the target </a:t>
            </a:r>
            <a:r>
              <a:rPr lang="en-US" dirty="0"/>
              <a:t>doc</a:t>
            </a:r>
            <a:r>
              <a:rPr lang="en-US" dirty="0" smtClean="0"/>
              <a:t>? </a:t>
            </a:r>
          </a:p>
          <a:p>
            <a:pPr lvl="2"/>
            <a:r>
              <a:rPr lang="en-US" dirty="0" smtClean="0"/>
              <a:t>No: Not used</a:t>
            </a:r>
            <a:endParaRPr lang="en-US" dirty="0"/>
          </a:p>
          <a:p>
            <a:pPr lvl="2"/>
            <a:r>
              <a:rPr lang="en-US" dirty="0" smtClean="0"/>
              <a:t>Yes: </a:t>
            </a:r>
            <a:r>
              <a:rPr lang="en-US" dirty="0"/>
              <a:t>get use records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30</a:t>
            </a:fld>
            <a:endParaRPr lang="en-US" dirty="0"/>
          </a:p>
        </p:txBody>
      </p:sp>
      <p:pic>
        <p:nvPicPr>
          <p:cNvPr id="7" name="Picture 6" descr="randori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869" y="274639"/>
            <a:ext cx="1973647" cy="114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542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 all links: //*[@</a:t>
            </a:r>
            <a:r>
              <a:rPr lang="en-US" dirty="0" smtClean="0"/>
              <a:t>href</a:t>
            </a:r>
            <a:r>
              <a:rPr lang="en-US" dirty="0" smtClean="0"/>
              <a:t>]</a:t>
            </a:r>
          </a:p>
          <a:p>
            <a:r>
              <a:rPr lang="en-US" dirty="0" smtClean="0"/>
              <a:t>Resolve the addresses</a:t>
            </a:r>
          </a:p>
          <a:p>
            <a:r>
              <a:rPr lang="en-US" dirty="0" smtClean="0"/>
              <a:t>Record use records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31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8184" y="3373258"/>
            <a:ext cx="8058616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urier Prime"/>
                <a:cs typeface="Courier Prime"/>
              </a:rPr>
              <a:t>&lt;</a:t>
            </a:r>
            <a:r>
              <a:rPr lang="en-US" sz="1600" dirty="0">
                <a:latin typeface="Courier Prime"/>
                <a:cs typeface="Courier Prime"/>
              </a:rPr>
              <a:t>dfst:useRecord</a:t>
            </a:r>
            <a:r>
              <a:rPr lang="en-US" sz="1600" dirty="0">
                <a:latin typeface="Courier Prime"/>
                <a:cs typeface="Courier Prime"/>
              </a:rPr>
              <a:t> </a:t>
            </a:r>
            <a:r>
              <a:rPr lang="en-US" sz="1600" dirty="0">
                <a:latin typeface="Courier Prime"/>
                <a:cs typeface="Courier Prime"/>
              </a:rPr>
              <a:t>xmlns:dfst</a:t>
            </a:r>
            <a:r>
              <a:rPr lang="en-US" sz="1600" dirty="0">
                <a:latin typeface="Courier Prime"/>
                <a:cs typeface="Courier Prime"/>
              </a:rPr>
              <a:t>="http://dita-for-small-</a:t>
            </a:r>
            <a:r>
              <a:rPr lang="en-US" sz="1600" dirty="0">
                <a:latin typeface="Courier Prime"/>
                <a:cs typeface="Courier Prime"/>
              </a:rPr>
              <a:t>teams.org</a:t>
            </a:r>
            <a:r>
              <a:rPr lang="en-US" sz="1600" dirty="0">
                <a:latin typeface="Courier Prime"/>
                <a:cs typeface="Courier Prime"/>
              </a:rPr>
              <a:t>" </a:t>
            </a:r>
            <a:endParaRPr lang="en-US" sz="1600" dirty="0" smtClean="0">
              <a:latin typeface="Courier Prime"/>
              <a:cs typeface="Courier Prime"/>
            </a:endParaRPr>
          </a:p>
          <a:p>
            <a:r>
              <a:rPr lang="en-US" sz="1600" dirty="0">
                <a:latin typeface="Courier Prime"/>
                <a:cs typeface="Courier Prime"/>
              </a:rPr>
              <a:t> </a:t>
            </a:r>
            <a:r>
              <a:rPr lang="en-US" sz="1600" dirty="0" smtClean="0">
                <a:latin typeface="Courier Prime"/>
                <a:cs typeface="Courier Prime"/>
              </a:rPr>
              <a:t> </a:t>
            </a:r>
            <a:r>
              <a:rPr lang="en-US" sz="1600" dirty="0" smtClean="0">
                <a:latin typeface="Courier Prime"/>
                <a:cs typeface="Courier Prime"/>
              </a:rPr>
              <a:t>resourceKey</a:t>
            </a:r>
            <a:r>
              <a:rPr lang="en-US" sz="1600" dirty="0">
                <a:latin typeface="Courier Prime"/>
                <a:cs typeface="Courier Prime"/>
              </a:rPr>
              <a:t>="bL1LeEVFr4lAgv77oEaECA==^1.2" </a:t>
            </a:r>
            <a:endParaRPr lang="en-US" sz="1600" dirty="0" smtClean="0">
              <a:latin typeface="Courier Prime"/>
              <a:cs typeface="Courier Prime"/>
            </a:endParaRPr>
          </a:p>
          <a:p>
            <a:r>
              <a:rPr lang="en-US" sz="1600" dirty="0">
                <a:latin typeface="Courier Prime"/>
                <a:cs typeface="Courier Prime"/>
              </a:rPr>
              <a:t> </a:t>
            </a:r>
            <a:r>
              <a:rPr lang="en-US" sz="1600" dirty="0" smtClean="0">
                <a:latin typeface="Courier Prime"/>
                <a:cs typeface="Courier Prime"/>
              </a:rPr>
              <a:t> </a:t>
            </a:r>
            <a:r>
              <a:rPr lang="en-US" sz="1600" dirty="0" smtClean="0">
                <a:latin typeface="Courier Prime"/>
                <a:cs typeface="Courier Prime"/>
              </a:rPr>
              <a:t>targetDoc</a:t>
            </a:r>
            <a:r>
              <a:rPr lang="en-US" sz="1600" dirty="0">
                <a:latin typeface="Courier Prime"/>
                <a:cs typeface="Courier Prime"/>
              </a:rPr>
              <a:t>="</a:t>
            </a:r>
            <a:r>
              <a:rPr lang="en-US" sz="1600" dirty="0">
                <a:latin typeface="Courier Prime"/>
                <a:cs typeface="Courier Prime"/>
              </a:rPr>
              <a:t>dfst^dfst-sample-project^master</a:t>
            </a:r>
            <a:r>
              <a:rPr lang="en-US" sz="1600" dirty="0">
                <a:latin typeface="Courier Prime"/>
                <a:cs typeface="Courier Prime"/>
              </a:rPr>
              <a:t>/docs/topic-01.dita" </a:t>
            </a:r>
            <a:endParaRPr lang="en-US" sz="1600" dirty="0" smtClean="0">
              <a:latin typeface="Courier Prime"/>
              <a:cs typeface="Courier Prime"/>
            </a:endParaRPr>
          </a:p>
          <a:p>
            <a:r>
              <a:rPr lang="en-US" sz="1600" dirty="0">
                <a:latin typeface="Courier Prime"/>
                <a:cs typeface="Courier Prime"/>
              </a:rPr>
              <a:t> </a:t>
            </a:r>
            <a:r>
              <a:rPr lang="en-US" sz="1600" dirty="0" smtClean="0">
                <a:latin typeface="Courier Prime"/>
                <a:cs typeface="Courier Prime"/>
              </a:rPr>
              <a:t> </a:t>
            </a:r>
            <a:r>
              <a:rPr lang="en-US" sz="1600" dirty="0" smtClean="0">
                <a:latin typeface="Courier Prime"/>
                <a:cs typeface="Courier Prime"/>
              </a:rPr>
              <a:t>usingDoc</a:t>
            </a:r>
            <a:r>
              <a:rPr lang="en-US" sz="1600" dirty="0">
                <a:latin typeface="Courier Prime"/>
                <a:cs typeface="Courier Prime"/>
              </a:rPr>
              <a:t>="</a:t>
            </a:r>
            <a:r>
              <a:rPr lang="en-US" sz="1600" dirty="0">
                <a:latin typeface="Courier Prime"/>
                <a:cs typeface="Courier Prime"/>
              </a:rPr>
              <a:t>dfst^dfst-sample-project^master</a:t>
            </a:r>
            <a:r>
              <a:rPr lang="en-US" sz="1600" dirty="0">
                <a:latin typeface="Courier Prime"/>
                <a:cs typeface="Courier Prime"/>
              </a:rPr>
              <a:t>/docs/pub-02.ditamap" </a:t>
            </a:r>
            <a:endParaRPr lang="en-US" sz="1600" dirty="0" smtClean="0">
              <a:latin typeface="Courier Prime"/>
              <a:cs typeface="Courier Prime"/>
            </a:endParaRPr>
          </a:p>
          <a:p>
            <a:r>
              <a:rPr lang="en-US" sz="1600" dirty="0">
                <a:latin typeface="Courier Prime"/>
                <a:cs typeface="Courier Prime"/>
              </a:rPr>
              <a:t> </a:t>
            </a:r>
            <a:r>
              <a:rPr lang="en-US" sz="1600" dirty="0" smtClean="0">
                <a:latin typeface="Courier Prime"/>
                <a:cs typeface="Courier Prime"/>
              </a:rPr>
              <a:t> </a:t>
            </a:r>
            <a:r>
              <a:rPr lang="en-US" sz="1600" dirty="0" smtClean="0">
                <a:latin typeface="Courier Prime"/>
                <a:cs typeface="Courier Prime"/>
              </a:rPr>
              <a:t>linkType</a:t>
            </a:r>
            <a:r>
              <a:rPr lang="en-US" sz="1600" dirty="0">
                <a:latin typeface="Courier Prime"/>
                <a:cs typeface="Courier Prime"/>
              </a:rPr>
              <a:t>="</a:t>
            </a:r>
            <a:r>
              <a:rPr lang="en-US" sz="1600" dirty="0">
                <a:latin typeface="Courier Prime"/>
                <a:cs typeface="Courier Prime"/>
              </a:rPr>
              <a:t>topicref</a:t>
            </a:r>
            <a:r>
              <a:rPr lang="en-US" sz="1600" dirty="0">
                <a:latin typeface="Courier Prime"/>
                <a:cs typeface="Courier Prime"/>
              </a:rPr>
              <a:t>" </a:t>
            </a:r>
            <a:endParaRPr lang="en-US" sz="1600" dirty="0" smtClean="0">
              <a:latin typeface="Courier Prime"/>
              <a:cs typeface="Courier Prime"/>
            </a:endParaRPr>
          </a:p>
          <a:p>
            <a:r>
              <a:rPr lang="en-US" sz="1600" dirty="0">
                <a:latin typeface="Courier Prime"/>
                <a:cs typeface="Courier Prime"/>
              </a:rPr>
              <a:t> </a:t>
            </a:r>
            <a:r>
              <a:rPr lang="en-US" sz="1600" dirty="0" smtClean="0">
                <a:latin typeface="Courier Prime"/>
                <a:cs typeface="Courier Prime"/>
              </a:rPr>
              <a:t> </a:t>
            </a:r>
            <a:r>
              <a:rPr lang="en-US" sz="1600" dirty="0" smtClean="0">
                <a:latin typeface="Courier Prime"/>
                <a:cs typeface="Courier Prime"/>
              </a:rPr>
              <a:t>linkClass</a:t>
            </a:r>
            <a:r>
              <a:rPr lang="en-US" sz="1600" dirty="0">
                <a:latin typeface="Courier Prime"/>
                <a:cs typeface="Courier Prime"/>
              </a:rPr>
              <a:t>="- map/</a:t>
            </a:r>
            <a:r>
              <a:rPr lang="en-US" sz="1600" dirty="0">
                <a:latin typeface="Courier Prime"/>
                <a:cs typeface="Courier Prime"/>
              </a:rPr>
              <a:t>topicref</a:t>
            </a:r>
            <a:r>
              <a:rPr lang="en-US" sz="1600" dirty="0">
                <a:latin typeface="Courier Prime"/>
                <a:cs typeface="Courier Prime"/>
              </a:rPr>
              <a:t> " </a:t>
            </a:r>
            <a:endParaRPr lang="en-US" sz="1600" dirty="0" smtClean="0">
              <a:latin typeface="Courier Prime"/>
              <a:cs typeface="Courier Prime"/>
            </a:endParaRPr>
          </a:p>
          <a:p>
            <a:r>
              <a:rPr lang="en-US" sz="1600" dirty="0">
                <a:latin typeface="Courier Prime"/>
                <a:cs typeface="Courier Prime"/>
              </a:rPr>
              <a:t> </a:t>
            </a:r>
            <a:r>
              <a:rPr lang="en-US" sz="1600" dirty="0" smtClean="0">
                <a:latin typeface="Courier Prime"/>
                <a:cs typeface="Courier Prime"/>
              </a:rPr>
              <a:t> </a:t>
            </a:r>
            <a:r>
              <a:rPr lang="en-US" sz="1600" dirty="0" smtClean="0">
                <a:latin typeface="Courier Prime"/>
                <a:cs typeface="Courier Prime"/>
              </a:rPr>
              <a:t>linkContext</a:t>
            </a:r>
            <a:r>
              <a:rPr lang="en-US" sz="1600" dirty="0">
                <a:latin typeface="Courier Prime"/>
                <a:cs typeface="Courier Prime"/>
              </a:rPr>
              <a:t>="</a:t>
            </a:r>
            <a:r>
              <a:rPr lang="en-US" sz="1600" dirty="0">
                <a:latin typeface="Courier Prime"/>
                <a:cs typeface="Courier Prime"/>
              </a:rPr>
              <a:t>navtree</a:t>
            </a:r>
            <a:r>
              <a:rPr lang="en-US" sz="1600" dirty="0">
                <a:latin typeface="Courier Prime"/>
                <a:cs typeface="Courier Prime"/>
              </a:rPr>
              <a:t>" </a:t>
            </a:r>
            <a:endParaRPr lang="en-US" sz="1600" dirty="0" smtClean="0">
              <a:latin typeface="Courier Prime"/>
              <a:cs typeface="Courier Prime"/>
            </a:endParaRPr>
          </a:p>
          <a:p>
            <a:r>
              <a:rPr lang="en-US" sz="1600" dirty="0">
                <a:latin typeface="Courier Prime"/>
                <a:cs typeface="Courier Prime"/>
              </a:rPr>
              <a:t> </a:t>
            </a:r>
            <a:r>
              <a:rPr lang="en-US" sz="1600" dirty="0" smtClean="0">
                <a:latin typeface="Courier Prime"/>
                <a:cs typeface="Courier Prime"/>
              </a:rPr>
              <a:t> format</a:t>
            </a:r>
            <a:r>
              <a:rPr lang="en-US" sz="1600" dirty="0">
                <a:latin typeface="Courier Prime"/>
                <a:cs typeface="Courier Prime"/>
              </a:rPr>
              <a:t>="dita" </a:t>
            </a:r>
            <a:endParaRPr lang="en-US" sz="1600" dirty="0" smtClean="0">
              <a:latin typeface="Courier Prime"/>
              <a:cs typeface="Courier Prime"/>
            </a:endParaRPr>
          </a:p>
          <a:p>
            <a:r>
              <a:rPr lang="en-US" sz="1600" dirty="0">
                <a:latin typeface="Courier Prime"/>
                <a:cs typeface="Courier Prime"/>
              </a:rPr>
              <a:t> </a:t>
            </a:r>
            <a:r>
              <a:rPr lang="en-US" sz="1600" dirty="0" smtClean="0">
                <a:latin typeface="Courier Prime"/>
                <a:cs typeface="Courier Prime"/>
              </a:rPr>
              <a:t> scope</a:t>
            </a:r>
            <a:r>
              <a:rPr lang="en-US" sz="1600" dirty="0">
                <a:latin typeface="Courier Prime"/>
                <a:cs typeface="Courier Prime"/>
              </a:rPr>
              <a:t>="local"&gt;</a:t>
            </a:r>
          </a:p>
          <a:p>
            <a:r>
              <a:rPr lang="en-US" sz="1600" dirty="0">
                <a:latin typeface="Courier Prime"/>
                <a:cs typeface="Courier Prime"/>
              </a:rPr>
              <a:t>  </a:t>
            </a:r>
            <a:r>
              <a:rPr lang="en-US" sz="1600" dirty="0" smtClean="0">
                <a:latin typeface="Courier Prime"/>
                <a:cs typeface="Courier Prime"/>
              </a:rPr>
              <a:t>&lt;</a:t>
            </a:r>
            <a:r>
              <a:rPr lang="en-US" sz="1600" dirty="0">
                <a:latin typeface="Courier Prime"/>
                <a:cs typeface="Courier Prime"/>
              </a:rPr>
              <a:t>title&gt;Publication Two&lt;/title&gt;</a:t>
            </a:r>
          </a:p>
          <a:p>
            <a:r>
              <a:rPr lang="en-US" sz="1600" dirty="0" smtClean="0">
                <a:latin typeface="Courier Prime"/>
                <a:cs typeface="Courier Prime"/>
              </a:rPr>
              <a:t>&lt;</a:t>
            </a:r>
            <a:r>
              <a:rPr lang="en-US" sz="1600" dirty="0">
                <a:latin typeface="Courier Prime"/>
                <a:cs typeface="Courier Prime"/>
              </a:rPr>
              <a:t>/</a:t>
            </a:r>
            <a:r>
              <a:rPr lang="en-US" sz="1600" dirty="0">
                <a:latin typeface="Courier Prime"/>
                <a:cs typeface="Courier Prime"/>
              </a:rPr>
              <a:t>dfst:useRecord</a:t>
            </a:r>
            <a:r>
              <a:rPr lang="en-US" sz="1600" dirty="0">
                <a:latin typeface="Courier Prime"/>
                <a:cs typeface="Courier Prime"/>
              </a:rPr>
              <a:t>&gt;</a:t>
            </a:r>
          </a:p>
        </p:txBody>
      </p:sp>
      <p:pic>
        <p:nvPicPr>
          <p:cNvPr id="10" name="Picture 9" descr="Karate-girl-450x4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682" y="46038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119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Find all maps: </a:t>
            </a:r>
            <a:r>
              <a:rPr lang="en-US" sz="2800" dirty="0" smtClean="0"/>
              <a:t>/*[contains(@class, ' map/map ')]</a:t>
            </a:r>
          </a:p>
          <a:p>
            <a:r>
              <a:rPr lang="en-US" sz="2800" dirty="0" smtClean="0"/>
              <a:t>Generate resolved maps that reflect directly-referenced </a:t>
            </a:r>
            <a:r>
              <a:rPr lang="en-US" sz="2800" dirty="0" smtClean="0"/>
              <a:t>submaps</a:t>
            </a:r>
            <a:r>
              <a:rPr lang="en-US" sz="2800" dirty="0" smtClean="0"/>
              <a:t>—store in LM database.</a:t>
            </a:r>
          </a:p>
          <a:p>
            <a:r>
              <a:rPr lang="en-US" sz="2800" dirty="0" smtClean="0"/>
              <a:t>Construct key space documents from resolved maps.</a:t>
            </a:r>
          </a:p>
          <a:p>
            <a:r>
              <a:rPr lang="en-US" sz="3000" dirty="0" smtClean="0"/>
              <a:t>Use generated IDs to correlate key definitions in resolved maps and keys spaces to content key definitions</a:t>
            </a:r>
          </a:p>
          <a:p>
            <a:r>
              <a:rPr lang="en-US" sz="3000" dirty="0" smtClean="0"/>
              <a:t>Find all indirect links: //*[@</a:t>
            </a:r>
            <a:r>
              <a:rPr lang="en-US" sz="3000" dirty="0" smtClean="0"/>
              <a:t>keyref</a:t>
            </a:r>
            <a:r>
              <a:rPr lang="en-US" sz="3000" dirty="0" smtClean="0"/>
              <a:t>]</a:t>
            </a:r>
          </a:p>
          <a:p>
            <a:r>
              <a:rPr lang="en-US" sz="3000" dirty="0" smtClean="0"/>
              <a:t>Resolve indirect links to targets</a:t>
            </a:r>
          </a:p>
          <a:p>
            <a:r>
              <a:rPr lang="en-US" sz="3000" dirty="0" smtClean="0"/>
              <a:t>Record use records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32</a:t>
            </a:fld>
            <a:endParaRPr lang="en-US" dirty="0"/>
          </a:p>
        </p:txBody>
      </p:sp>
      <p:pic>
        <p:nvPicPr>
          <p:cNvPr id="7" name="Picture 6" descr="aikido-harmony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201" y="274638"/>
            <a:ext cx="1586558" cy="89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767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Management Web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RESTXQ Web app</a:t>
            </a:r>
          </a:p>
          <a:p>
            <a:pPr lvl="1"/>
            <a:r>
              <a:rPr lang="en-US" dirty="0" smtClean="0"/>
              <a:t>Web pages</a:t>
            </a:r>
          </a:p>
          <a:p>
            <a:pPr lvl="1"/>
            <a:r>
              <a:rPr lang="en-US" dirty="0" smtClean="0"/>
              <a:t>REST API </a:t>
            </a:r>
          </a:p>
          <a:p>
            <a:pPr lvl="1"/>
            <a:r>
              <a:rPr lang="en-US" dirty="0" smtClean="0"/>
              <a:t>Quick and easy to implement</a:t>
            </a:r>
          </a:p>
          <a:p>
            <a:r>
              <a:rPr lang="en-US" dirty="0" smtClean="0"/>
              <a:t>Report on whatever is interesting about the link nature of the content</a:t>
            </a:r>
          </a:p>
          <a:p>
            <a:pPr lvl="1"/>
            <a:r>
              <a:rPr lang="en-US" dirty="0" smtClean="0"/>
              <a:t>Where is something used?</a:t>
            </a:r>
          </a:p>
          <a:p>
            <a:pPr lvl="1"/>
            <a:r>
              <a:rPr lang="en-US" dirty="0" smtClean="0"/>
              <a:t>What are the links?</a:t>
            </a:r>
          </a:p>
          <a:p>
            <a:pPr lvl="1"/>
            <a:r>
              <a:rPr lang="en-US" dirty="0" smtClean="0"/>
              <a:t>Map structures</a:t>
            </a:r>
          </a:p>
          <a:p>
            <a:pPr lvl="1"/>
            <a:r>
              <a:rPr lang="en-US" dirty="0" smtClean="0"/>
              <a:t>Dependencies emanating from a given object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57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Oops, out of 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244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Future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49E0-D97C-984A-9A7E-120325C4102E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499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Easy?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Git for versioned hyperdocument source management: direct match to SnapCM model</a:t>
            </a:r>
          </a:p>
          <a:p>
            <a:r>
              <a:rPr lang="en-US" dirty="0" smtClean="0"/>
              <a:t>BaseX: Easy to set up and use for DITA content</a:t>
            </a:r>
          </a:p>
          <a:p>
            <a:pPr lvl="1"/>
            <a:r>
              <a:rPr lang="en-US" dirty="0" smtClean="0"/>
              <a:t>Direct support for XML catalogs</a:t>
            </a:r>
          </a:p>
          <a:p>
            <a:pPr lvl="1"/>
            <a:r>
              <a:rPr lang="en-US" dirty="0" smtClean="0"/>
              <a:t>RESTXQ implementation</a:t>
            </a:r>
          </a:p>
          <a:p>
            <a:pPr lvl="1"/>
            <a:r>
              <a:rPr lang="en-US" dirty="0" smtClean="0"/>
              <a:t>Lightweight installation</a:t>
            </a:r>
          </a:p>
          <a:p>
            <a:r>
              <a:rPr lang="en-US" dirty="0" smtClean="0"/>
              <a:t>Direct address resolution</a:t>
            </a:r>
          </a:p>
          <a:p>
            <a:r>
              <a:rPr lang="en-US" dirty="0" smtClean="0"/>
              <a:t>DITA map resolution (ignored harder bits for now)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561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Hard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 space construction</a:t>
            </a:r>
          </a:p>
          <a:p>
            <a:pPr lvl="1"/>
            <a:r>
              <a:rPr lang="en-US" dirty="0" smtClean="0"/>
              <a:t>I struggled to work with XQuery 3.1 maps</a:t>
            </a:r>
          </a:p>
          <a:p>
            <a:pPr lvl="1"/>
            <a:r>
              <a:rPr lang="en-US" dirty="0" smtClean="0"/>
              <a:t>No code authoring support for complex maps</a:t>
            </a:r>
          </a:p>
          <a:p>
            <a:pPr lvl="2"/>
            <a:r>
              <a:rPr lang="en-US" dirty="0" smtClean="0"/>
              <a:t>I miss my Java IDE (I am weak and feeble from my dependence on strongly-typed language programming)</a:t>
            </a:r>
          </a:p>
          <a:p>
            <a:pPr lvl="1"/>
            <a:r>
              <a:rPr lang="en-US" dirty="0" smtClean="0"/>
              <a:t>Scoped keys add data processing complexity aggravated by my weak map </a:t>
            </a:r>
            <a:r>
              <a:rPr lang="en-US" dirty="0" smtClean="0"/>
              <a:t>fu</a:t>
            </a:r>
            <a:endParaRPr lang="en-US" dirty="0" smtClean="0"/>
          </a:p>
          <a:p>
            <a:r>
              <a:rPr lang="en-US" dirty="0" smtClean="0"/>
              <a:t>XQuery update does not allow naïve approaches to LM database population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597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Finish out DITA key space construction (key scopes, branch filtering, dynamic conditional processing)</a:t>
            </a:r>
          </a:p>
          <a:p>
            <a:r>
              <a:rPr lang="en-US" dirty="0" smtClean="0"/>
              <a:t>Finish out basic link management reporting features</a:t>
            </a:r>
          </a:p>
          <a:p>
            <a:r>
              <a:rPr lang="en-US" dirty="0" smtClean="0"/>
              <a:t>Implement basic REST API for accessing link management information</a:t>
            </a:r>
          </a:p>
          <a:p>
            <a:r>
              <a:rPr lang="en-US" dirty="0" smtClean="0"/>
              <a:t>Docker</a:t>
            </a:r>
            <a:r>
              <a:rPr lang="en-US" dirty="0" smtClean="0"/>
              <a:t> container packaging for ease of deployment</a:t>
            </a:r>
          </a:p>
          <a:p>
            <a:r>
              <a:rPr lang="en-US" dirty="0" smtClean="0"/>
              <a:t>Tighter integration with authoring tools</a:t>
            </a:r>
          </a:p>
          <a:p>
            <a:r>
              <a:rPr lang="en-US" dirty="0" smtClean="0"/>
              <a:t>Better error reporting for link management data processing</a:t>
            </a:r>
          </a:p>
          <a:p>
            <a:r>
              <a:rPr lang="en-US" dirty="0" smtClean="0"/>
              <a:t>Oh, yeah, documentation…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701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39</a:t>
            </a:fld>
            <a:endParaRPr lang="en-US" dirty="0"/>
          </a:p>
        </p:txBody>
      </p:sp>
      <p:pic>
        <p:nvPicPr>
          <p:cNvPr id="8" name="Picture 7" descr="questions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864" y="2082429"/>
            <a:ext cx="4676529" cy="285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4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4</a:t>
            </a:fld>
            <a:endParaRPr lang="en-US" dirty="0"/>
          </a:p>
        </p:txBody>
      </p:sp>
      <p:pic>
        <p:nvPicPr>
          <p:cNvPr id="8" name="Picture 7" descr="dita-sunglasses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146" y="1713692"/>
            <a:ext cx="3031792" cy="27811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dita-von-teese-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21" y="2621013"/>
            <a:ext cx="1876279" cy="28296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dita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996" y="4306393"/>
            <a:ext cx="3493883" cy="12577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10" name="Picture 9" descr="saotome-sensei-0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020" y="1982966"/>
            <a:ext cx="2049983" cy="295232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58577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DITA for Small Teams: 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https://github.com/dita-for-small-</a:t>
            </a:r>
            <a:r>
              <a:rPr lang="en-US" dirty="0" smtClean="0">
                <a:hlinkClick r:id="rId3"/>
              </a:rPr>
              <a:t>teams</a:t>
            </a:r>
            <a:endParaRPr lang="en-US" dirty="0" smtClean="0"/>
          </a:p>
          <a:p>
            <a:pPr lvl="0"/>
            <a:r>
              <a:rPr lang="en-US" dirty="0" smtClean="0"/>
              <a:t>Me: </a:t>
            </a:r>
            <a:r>
              <a:rPr lang="en-US" dirty="0" smtClean="0">
                <a:hlinkClick r:id="rId4"/>
              </a:rPr>
              <a:t>ekimber@contrext.com</a:t>
            </a:r>
            <a:r>
              <a:rPr lang="en-US" dirty="0" smtClean="0"/>
              <a:t>, </a:t>
            </a:r>
            <a:r>
              <a:rPr lang="en-US" dirty="0" smtClean="0">
                <a:hlinkClick r:id="rId5"/>
              </a:rPr>
              <a:t>http://contrext.com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CBC2-013D-5B49-B8C5-F4827B9AA0AE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40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Implementation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Picture 6" descr="bearskins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42228"/>
            <a:ext cx="3947479" cy="2900434"/>
          </a:xfrm>
          <a:prstGeom prst="rect">
            <a:avLst/>
          </a:prstGeom>
        </p:spPr>
      </p:pic>
      <p:pic>
        <p:nvPicPr>
          <p:cNvPr id="40" name="Picture 39" descr="impl-diagram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619" y="3397130"/>
            <a:ext cx="5194041" cy="26910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8" name="Picture 7" descr="watch-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730" y="1725956"/>
            <a:ext cx="3446121" cy="2427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310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and Configuration Management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049E0-D97C-984A-9A7E-120325C4102E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46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As an author: What can I link to and how do I address it?</a:t>
            </a:r>
          </a:p>
          <a:p>
            <a:r>
              <a:rPr lang="en-US" dirty="0" smtClean="0"/>
              <a:t>As an authoring tool: What does this indirect address point to?</a:t>
            </a:r>
          </a:p>
          <a:p>
            <a:r>
              <a:rPr lang="en-US" dirty="0" smtClean="0"/>
              <a:t>As a deliverable producer: What is the set of resources I require in order to produce a deliverable from the input publication source?</a:t>
            </a:r>
          </a:p>
          <a:p>
            <a:r>
              <a:rPr lang="en-US" dirty="0" smtClean="0"/>
              <a:t>As a manager: What is the version-specific configuration of this publication in a specific repository access context?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067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Essential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Given a collection of source components with links among them and managed through asynchronous revision processes, what is the time-specific configuration of those components at any moment in time as viewed by a given agent for a specific purpose?</a:t>
            </a:r>
          </a:p>
          <a:p>
            <a:r>
              <a:rPr lang="en-US" dirty="0" smtClean="0"/>
              <a:t>In DITA terms: When I process a map in a specific access context, what </a:t>
            </a:r>
            <a:r>
              <a:rPr lang="en-US" i="1" dirty="0" smtClean="0"/>
              <a:t>do</a:t>
            </a:r>
            <a:r>
              <a:rPr lang="en-US" dirty="0" smtClean="0"/>
              <a:t> I see and what </a:t>
            </a:r>
            <a:r>
              <a:rPr lang="en-US" i="1" dirty="0" smtClean="0"/>
              <a:t>can</a:t>
            </a:r>
            <a:r>
              <a:rPr lang="en-US" dirty="0" smtClean="0"/>
              <a:t> I see?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558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Interlude: A (bit of a) Poem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2657" y="1600200"/>
            <a:ext cx="4313583" cy="4525963"/>
          </a:xfrm>
        </p:spPr>
        <p:txBody>
          <a:bodyPr numCol="1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800" i="1" dirty="0">
                <a:latin typeface="Times New Roman"/>
                <a:cs typeface="Times New Roman"/>
              </a:rPr>
              <a:t>Time present and time past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i="1" dirty="0">
                <a:latin typeface="Times New Roman"/>
                <a:cs typeface="Times New Roman"/>
              </a:rPr>
              <a:t>Are both perhaps present in time future,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i="1" dirty="0">
                <a:latin typeface="Times New Roman"/>
                <a:cs typeface="Times New Roman"/>
              </a:rPr>
              <a:t>And time future contained in time past.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i="1" dirty="0">
                <a:latin typeface="Times New Roman"/>
                <a:cs typeface="Times New Roman"/>
              </a:rPr>
              <a:t>If all time is eternally present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i="1" dirty="0">
                <a:latin typeface="Times New Roman"/>
                <a:cs typeface="Times New Roman"/>
              </a:rPr>
              <a:t>All time is unredeemable.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i="1" dirty="0">
                <a:latin typeface="Times New Roman"/>
                <a:cs typeface="Times New Roman"/>
              </a:rPr>
              <a:t>What might have been is an abstraction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i="1" dirty="0">
                <a:latin typeface="Times New Roman"/>
                <a:cs typeface="Times New Roman"/>
              </a:rPr>
              <a:t>Remaining a perpetual possibility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i="1" dirty="0">
                <a:latin typeface="Times New Roman"/>
                <a:cs typeface="Times New Roman"/>
              </a:rPr>
              <a:t>Only in a world of speculation.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i="1" dirty="0">
                <a:latin typeface="Times New Roman"/>
                <a:cs typeface="Times New Roman"/>
              </a:rPr>
              <a:t>What might have been and what has been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i="1" dirty="0">
                <a:latin typeface="Times New Roman"/>
                <a:cs typeface="Times New Roman"/>
              </a:rPr>
              <a:t>Point to one end, which is always present.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800" i="1" baseline="-25000" dirty="0" smtClean="0">
                <a:latin typeface="Times New Roman"/>
                <a:cs typeface="Times New Roman"/>
              </a:rPr>
              <a:t>…</a:t>
            </a:r>
            <a:endParaRPr lang="de-DE" sz="1800" baseline="-250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de-DE" sz="1400" baseline="-250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de-DE" sz="1400" baseline="-25000" dirty="0" smtClean="0">
                <a:latin typeface="Times New Roman"/>
                <a:cs typeface="Times New Roman"/>
              </a:rPr>
              <a:t> </a:t>
            </a:r>
            <a:r>
              <a:rPr lang="de-DE" sz="1400" dirty="0" smtClean="0">
                <a:latin typeface="Times New Roman"/>
                <a:cs typeface="Times New Roman"/>
              </a:rPr>
              <a:t>—</a:t>
            </a:r>
            <a:r>
              <a:rPr lang="de-DE" sz="1600" dirty="0" smtClean="0">
                <a:latin typeface="Times New Roman"/>
                <a:cs typeface="Times New Roman"/>
              </a:rPr>
              <a:t>T.S </a:t>
            </a:r>
            <a:r>
              <a:rPr lang="de-DE" sz="1600" dirty="0" smtClean="0">
                <a:latin typeface="Times New Roman"/>
                <a:cs typeface="Times New Roman"/>
              </a:rPr>
              <a:t>Eliot, "</a:t>
            </a:r>
            <a:r>
              <a:rPr lang="en-US" sz="1600" i="1" dirty="0"/>
              <a:t>Four Quartets 1: Burnt Norton</a:t>
            </a:r>
            <a:r>
              <a:rPr lang="en-US" sz="1600" dirty="0" smtClean="0"/>
              <a:t>"</a:t>
            </a:r>
            <a:endParaRPr lang="de-DE" sz="1600" baseline="-250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1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C6B7-0D8F-BF45-88A7-BEE44DB89B00}" type="datetime1">
              <a:rPr lang="en-US" smtClean="0"/>
              <a:t>8/12/15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Contrext,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089-83E1-DF4F-A5B2-E9FF569BDB5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635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ontrext-conf-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contrext-conf-slides.potx</Template>
  <TotalTime>7914</TotalTime>
  <Words>1993</Words>
  <Application>Microsoft Macintosh PowerPoint</Application>
  <PresentationFormat>On-screen Show (4:3)</PresentationFormat>
  <Paragraphs>381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contrext-conf-slides</vt:lpstr>
      <vt:lpstr>No Ki Magic</vt:lpstr>
      <vt:lpstr>What am I Talking About?</vt:lpstr>
      <vt:lpstr>Link Management and Configuration Management</vt:lpstr>
      <vt:lpstr>DITA</vt:lpstr>
      <vt:lpstr>Solution Implementation</vt:lpstr>
      <vt:lpstr>Link and Configuration Management</vt:lpstr>
      <vt:lpstr>The Problems</vt:lpstr>
      <vt:lpstr>The Essential Issue</vt:lpstr>
      <vt:lpstr>Interlude: A (bit of a) Poem</vt:lpstr>
      <vt:lpstr>Background</vt:lpstr>
      <vt:lpstr>Aikido</vt:lpstr>
      <vt:lpstr>DITA</vt:lpstr>
      <vt:lpstr>Another Poem</vt:lpstr>
      <vt:lpstr>Direct vs. Indirect Addressing</vt:lpstr>
      <vt:lpstr>Indirection Is Necessary For Survival</vt:lpstr>
      <vt:lpstr>Different Use Contexts</vt:lpstr>
      <vt:lpstr>DITA Maps and Topics</vt:lpstr>
      <vt:lpstr>DITA Keys (No Magic)</vt:lpstr>
      <vt:lpstr>Abstract Version and Link Management Model</vt:lpstr>
      <vt:lpstr>Snapshot-Based Configuration Management (SnapCM)</vt:lpstr>
      <vt:lpstr>Branches and Snapshots</vt:lpstr>
      <vt:lpstr>Configuration Management</vt:lpstr>
      <vt:lpstr>Solution: DITA For Small Teams</vt:lpstr>
      <vt:lpstr>DITA for Small Teams (DFST)</vt:lpstr>
      <vt:lpstr>Git-Based DFST</vt:lpstr>
      <vt:lpstr>Git As the Repository         </vt:lpstr>
      <vt:lpstr>Link Management</vt:lpstr>
      <vt:lpstr>Git For Versioning Model</vt:lpstr>
      <vt:lpstr>No Key Magic: Link Management (LM) Database</vt:lpstr>
      <vt:lpstr>Where-Used Index</vt:lpstr>
      <vt:lpstr>Direct Links</vt:lpstr>
      <vt:lpstr>Indirect Links</vt:lpstr>
      <vt:lpstr>Link Management Web App</vt:lpstr>
      <vt:lpstr>Demo</vt:lpstr>
      <vt:lpstr>Conclusions and Future Work</vt:lpstr>
      <vt:lpstr>What Was Easy?</vt:lpstr>
      <vt:lpstr>What Was Hard</vt:lpstr>
      <vt:lpstr>Future Work</vt:lpstr>
      <vt:lpstr>Questions?</vt:lpstr>
      <vt:lpstr>Resources</vt:lpstr>
    </vt:vector>
  </TitlesOfParts>
  <Manager/>
  <Company>Contrext, LLC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Ki Magic</dc:title>
  <dc:subject/>
  <dc:creator>Eliot Kimber</dc:creator>
  <cp:keywords/>
  <dc:description/>
  <cp:lastModifiedBy>Eliot Kimber</cp:lastModifiedBy>
  <cp:revision>356</cp:revision>
  <dcterms:created xsi:type="dcterms:W3CDTF">2013-06-13T11:21:56Z</dcterms:created>
  <dcterms:modified xsi:type="dcterms:W3CDTF">2015-08-13T20:51:44Z</dcterms:modified>
  <cp:category/>
</cp:coreProperties>
</file>