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0"/>
  </p:notesMasterIdLst>
  <p:sldIdLst>
    <p:sldId id="256" r:id="rId2"/>
    <p:sldId id="257" r:id="rId3"/>
    <p:sldId id="352" r:id="rId4"/>
    <p:sldId id="260" r:id="rId5"/>
    <p:sldId id="349" r:id="rId6"/>
    <p:sldId id="265" r:id="rId7"/>
    <p:sldId id="351" r:id="rId8"/>
    <p:sldId id="359" r:id="rId9"/>
    <p:sldId id="360" r:id="rId10"/>
    <p:sldId id="353" r:id="rId11"/>
    <p:sldId id="354" r:id="rId12"/>
    <p:sldId id="355" r:id="rId13"/>
    <p:sldId id="315" r:id="rId14"/>
    <p:sldId id="313" r:id="rId15"/>
    <p:sldId id="370" r:id="rId16"/>
    <p:sldId id="362" r:id="rId17"/>
    <p:sldId id="383" r:id="rId18"/>
    <p:sldId id="384" r:id="rId19"/>
    <p:sldId id="308" r:id="rId20"/>
    <p:sldId id="385" r:id="rId21"/>
    <p:sldId id="331" r:id="rId22"/>
    <p:sldId id="332" r:id="rId23"/>
    <p:sldId id="356" r:id="rId24"/>
    <p:sldId id="357" r:id="rId25"/>
    <p:sldId id="364" r:id="rId26"/>
    <p:sldId id="290" r:id="rId27"/>
    <p:sldId id="381" r:id="rId28"/>
    <p:sldId id="367" r:id="rId29"/>
    <p:sldId id="369" r:id="rId30"/>
    <p:sldId id="373" r:id="rId31"/>
    <p:sldId id="301" r:id="rId32"/>
    <p:sldId id="377" r:id="rId33"/>
    <p:sldId id="347" r:id="rId34"/>
    <p:sldId id="324" r:id="rId35"/>
    <p:sldId id="304" r:id="rId36"/>
    <p:sldId id="319" r:id="rId37"/>
    <p:sldId id="388" r:id="rId38"/>
    <p:sldId id="350" r:id="rId39"/>
    <p:sldId id="363" r:id="rId40"/>
    <p:sldId id="379" r:id="rId41"/>
    <p:sldId id="374" r:id="rId42"/>
    <p:sldId id="375" r:id="rId43"/>
    <p:sldId id="376" r:id="rId44"/>
    <p:sldId id="277" r:id="rId45"/>
    <p:sldId id="348" r:id="rId46"/>
    <p:sldId id="292" r:id="rId47"/>
    <p:sldId id="291" r:id="rId48"/>
    <p:sldId id="344" r:id="rId49"/>
    <p:sldId id="361" r:id="rId50"/>
    <p:sldId id="282" r:id="rId51"/>
    <p:sldId id="327" r:id="rId52"/>
    <p:sldId id="387" r:id="rId53"/>
    <p:sldId id="386" r:id="rId54"/>
    <p:sldId id="337" r:id="rId55"/>
    <p:sldId id="338" r:id="rId56"/>
    <p:sldId id="339" r:id="rId57"/>
    <p:sldId id="340" r:id="rId58"/>
    <p:sldId id="341" r:id="rId5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3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586"/>
    </p:cViewPr>
  </p:sorter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23457E-F169-42B0-9D04-4892985C5D55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AF547-6E80-438C-95D8-60DFFA32EAF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05655AFB-DBEB-412F-93EA-5E208CC4F220}" type="slidenum">
              <a:rPr lang="en-US"/>
              <a:pPr/>
              <a:t>3</a:t>
            </a:fld>
            <a:endParaRPr lang="en-US"/>
          </a:p>
        </p:txBody>
      </p:sp>
      <p:sp>
        <p:nvSpPr>
          <p:cNvPr id="5427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427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6360" y="4342535"/>
            <a:ext cx="5486681" cy="4114511"/>
          </a:xfrm>
          <a:noFill/>
          <a:ln/>
        </p:spPr>
        <p:txBody>
          <a:bodyPr tIns="15830"/>
          <a:lstStyle/>
          <a:p>
            <a:pPr marL="193749" indent="-192324">
              <a:lnSpc>
                <a:spcPct val="93000"/>
              </a:lnSpc>
              <a:spcBef>
                <a:spcPct val="0"/>
              </a:spcBef>
              <a:tabLst>
                <a:tab pos="649628" algn="l"/>
                <a:tab pos="1299256" algn="l"/>
                <a:tab pos="1948884" algn="l"/>
                <a:tab pos="2598511" algn="l"/>
                <a:tab pos="3248139" algn="l"/>
                <a:tab pos="3897767" algn="l"/>
                <a:tab pos="4547395" algn="l"/>
                <a:tab pos="5197023" algn="l"/>
              </a:tabLst>
            </a:pPr>
            <a:endParaRPr lang="en-US" sz="1800" dirty="0">
              <a:latin typeface="Arial" charset="0"/>
              <a:ea typeface="WenQuanYi Zen Hei Sharp" charset="0"/>
              <a:cs typeface="WenQuanYi Zen Hei Sharp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3C67EBF8-127F-4033-92D6-F44FB71543D3}" type="slidenum">
              <a:rPr lang="en-US"/>
              <a:pPr/>
              <a:t>37</a:t>
            </a:fld>
            <a:endParaRPr lang="en-US"/>
          </a:p>
        </p:txBody>
      </p:sp>
      <p:sp>
        <p:nvSpPr>
          <p:cNvPr id="4813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8132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6360" y="4342535"/>
            <a:ext cx="5486681" cy="4114511"/>
          </a:xfrm>
          <a:noFill/>
          <a:ln/>
        </p:spPr>
        <p:txBody>
          <a:bodyPr tIns="15830"/>
          <a:lstStyle/>
          <a:p>
            <a:pPr marL="193749" indent="-192324">
              <a:lnSpc>
                <a:spcPct val="93000"/>
              </a:lnSpc>
              <a:spcBef>
                <a:spcPct val="0"/>
              </a:spcBef>
              <a:tabLst>
                <a:tab pos="649628" algn="l"/>
                <a:tab pos="1299256" algn="l"/>
                <a:tab pos="1948884" algn="l"/>
                <a:tab pos="2598511" algn="l"/>
                <a:tab pos="3248139" algn="l"/>
                <a:tab pos="3897767" algn="l"/>
                <a:tab pos="4547395" algn="l"/>
                <a:tab pos="5197023" algn="l"/>
              </a:tabLst>
            </a:pPr>
            <a:endParaRPr lang="en-US" sz="1800" dirty="0">
              <a:latin typeface="Arial" charset="0"/>
              <a:ea typeface="WenQuanYi Zen Hei Sharp" charset="0"/>
              <a:cs typeface="WenQuanYi Zen Hei Sharp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489791C8-700B-4E6A-B533-174A0F4CADB0}" type="slidenum">
              <a:rPr lang="en-US"/>
              <a:pPr/>
              <a:t>39</a:t>
            </a:fld>
            <a:endParaRPr lang="en-US"/>
          </a:p>
        </p:txBody>
      </p:sp>
      <p:sp>
        <p:nvSpPr>
          <p:cNvPr id="5325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325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6360" y="4342535"/>
            <a:ext cx="5486681" cy="4114511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6AF547-6E80-438C-95D8-60DFFA32EAF6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6AF547-6E80-438C-95D8-60DFFA32EAF6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122DBBFC-A081-4FEA-8A7E-5C5E7BF55BA3}" type="slidenum">
              <a:rPr lang="en-US"/>
              <a:pPr/>
              <a:t>4</a:t>
            </a:fld>
            <a:endParaRPr lang="en-US"/>
          </a:p>
        </p:txBody>
      </p:sp>
      <p:sp>
        <p:nvSpPr>
          <p:cNvPr id="3993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9940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6360" y="4342535"/>
            <a:ext cx="5486681" cy="4114511"/>
          </a:xfrm>
          <a:noFill/>
          <a:ln/>
        </p:spPr>
        <p:txBody>
          <a:bodyPr tIns="15830"/>
          <a:lstStyle/>
          <a:p>
            <a:pPr marL="193749" indent="-192324">
              <a:lnSpc>
                <a:spcPct val="93000"/>
              </a:lnSpc>
              <a:spcBef>
                <a:spcPct val="0"/>
              </a:spcBef>
              <a:tabLst>
                <a:tab pos="649628" algn="l"/>
                <a:tab pos="1299256" algn="l"/>
                <a:tab pos="1948884" algn="l"/>
                <a:tab pos="2598511" algn="l"/>
                <a:tab pos="3248139" algn="l"/>
                <a:tab pos="3897767" algn="l"/>
                <a:tab pos="4547395" algn="l"/>
                <a:tab pos="5197023" algn="l"/>
              </a:tabLst>
            </a:pPr>
            <a:r>
              <a:rPr lang="en-US" sz="1800" dirty="0">
                <a:latin typeface="Arial" charset="0"/>
                <a:ea typeface="WenQuanYi Zen Hei Sharp" charset="0"/>
                <a:cs typeface="WenQuanYi Zen Hei Sharp" charset="0"/>
              </a:rPr>
              <a:t>Just text for now. </a:t>
            </a:r>
          </a:p>
          <a:p>
            <a:pPr marL="193749" indent="-192324">
              <a:lnSpc>
                <a:spcPct val="93000"/>
              </a:lnSpc>
              <a:spcBef>
                <a:spcPct val="0"/>
              </a:spcBef>
              <a:tabLst>
                <a:tab pos="649628" algn="l"/>
                <a:tab pos="1299256" algn="l"/>
                <a:tab pos="1948884" algn="l"/>
                <a:tab pos="2598511" algn="l"/>
                <a:tab pos="3248139" algn="l"/>
                <a:tab pos="3897767" algn="l"/>
                <a:tab pos="4547395" algn="l"/>
                <a:tab pos="5197023" algn="l"/>
              </a:tabLst>
            </a:pPr>
            <a:r>
              <a:rPr lang="en-US" sz="1800" dirty="0">
                <a:latin typeface="Arial" charset="0"/>
                <a:ea typeface="WenQuanYi Zen Hei Sharp" charset="0"/>
                <a:cs typeface="WenQuanYi Zen Hei Sharp" charset="0"/>
              </a:rPr>
              <a:t>Documents have document ids.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4509381C-E75E-4A75-A4CD-220312001FF4}" type="slidenum">
              <a:rPr lang="en-US"/>
              <a:pPr/>
              <a:t>6</a:t>
            </a:fld>
            <a:endParaRPr lang="en-US"/>
          </a:p>
        </p:txBody>
      </p:sp>
      <p:sp>
        <p:nvSpPr>
          <p:cNvPr id="4505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5060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6360" y="4342535"/>
            <a:ext cx="5486681" cy="4114511"/>
          </a:xfrm>
          <a:noFill/>
          <a:ln/>
        </p:spPr>
        <p:txBody>
          <a:bodyPr tIns="15830"/>
          <a:lstStyle/>
          <a:p>
            <a:pPr marL="193749" indent="-192324">
              <a:lnSpc>
                <a:spcPct val="93000"/>
              </a:lnSpc>
              <a:spcBef>
                <a:spcPct val="0"/>
              </a:spcBef>
              <a:tabLst>
                <a:tab pos="649628" algn="l"/>
                <a:tab pos="1299256" algn="l"/>
                <a:tab pos="1948884" algn="l"/>
                <a:tab pos="2598511" algn="l"/>
                <a:tab pos="3248139" algn="l"/>
                <a:tab pos="3897767" algn="l"/>
                <a:tab pos="4547395" algn="l"/>
                <a:tab pos="5197023" algn="l"/>
              </a:tabLst>
            </a:pPr>
            <a:r>
              <a:rPr lang="en-US" sz="1800" dirty="0">
                <a:latin typeface="Arial" charset="0"/>
                <a:ea typeface="WenQuanYi Zen Hei Sharp" charset="0"/>
                <a:cs typeface="WenQuanYi Zen Hei Sharp" charset="0"/>
              </a:rPr>
              <a:t>All about intersection and union or ordered sets.</a:t>
            </a:r>
          </a:p>
          <a:p>
            <a:pPr marL="193749" indent="-192324">
              <a:lnSpc>
                <a:spcPct val="93000"/>
              </a:lnSpc>
              <a:spcBef>
                <a:spcPct val="0"/>
              </a:spcBef>
              <a:tabLst>
                <a:tab pos="649628" algn="l"/>
                <a:tab pos="1299256" algn="l"/>
                <a:tab pos="1948884" algn="l"/>
                <a:tab pos="2598511" algn="l"/>
                <a:tab pos="3248139" algn="l"/>
                <a:tab pos="3897767" algn="l"/>
                <a:tab pos="4547395" algn="l"/>
                <a:tab pos="5197023" algn="l"/>
              </a:tabLst>
            </a:pPr>
            <a:r>
              <a:rPr lang="en-US" sz="1800" dirty="0">
                <a:latin typeface="Arial" charset="0"/>
                <a:ea typeface="WenQuanYi Zen Hei Sharp" charset="0"/>
                <a:cs typeface="WenQuanYi Zen Hei Sharp" charset="0"/>
              </a:rPr>
              <a:t>Index resolution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05655AFB-DBEB-412F-93EA-5E208CC4F220}" type="slidenum">
              <a:rPr lang="en-US"/>
              <a:pPr/>
              <a:t>10</a:t>
            </a:fld>
            <a:endParaRPr lang="en-US"/>
          </a:p>
        </p:txBody>
      </p:sp>
      <p:sp>
        <p:nvSpPr>
          <p:cNvPr id="5427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427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6360" y="4342535"/>
            <a:ext cx="5486681" cy="4114511"/>
          </a:xfrm>
          <a:noFill/>
          <a:ln/>
        </p:spPr>
        <p:txBody>
          <a:bodyPr tIns="15830"/>
          <a:lstStyle/>
          <a:p>
            <a:pPr marL="193749" indent="-192324">
              <a:lnSpc>
                <a:spcPct val="93000"/>
              </a:lnSpc>
              <a:spcBef>
                <a:spcPct val="0"/>
              </a:spcBef>
              <a:tabLst>
                <a:tab pos="649628" algn="l"/>
                <a:tab pos="1299256" algn="l"/>
                <a:tab pos="1948884" algn="l"/>
                <a:tab pos="2598511" algn="l"/>
                <a:tab pos="3248139" algn="l"/>
                <a:tab pos="3897767" algn="l"/>
                <a:tab pos="4547395" algn="l"/>
                <a:tab pos="5197023" algn="l"/>
              </a:tabLst>
            </a:pPr>
            <a:endParaRPr lang="en-US" sz="1800" dirty="0">
              <a:latin typeface="Arial" charset="0"/>
              <a:ea typeface="WenQuanYi Zen Hei Sharp" charset="0"/>
              <a:cs typeface="WenQuanYi Zen Hei Sharp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05655AFB-DBEB-412F-93EA-5E208CC4F220}" type="slidenum">
              <a:rPr lang="en-US"/>
              <a:pPr/>
              <a:t>11</a:t>
            </a:fld>
            <a:endParaRPr lang="en-US"/>
          </a:p>
        </p:txBody>
      </p:sp>
      <p:sp>
        <p:nvSpPr>
          <p:cNvPr id="5427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427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6360" y="4342535"/>
            <a:ext cx="5486681" cy="4114511"/>
          </a:xfrm>
          <a:noFill/>
          <a:ln/>
        </p:spPr>
        <p:txBody>
          <a:bodyPr tIns="15830"/>
          <a:lstStyle/>
          <a:p>
            <a:pPr marL="193749" indent="-192324">
              <a:lnSpc>
                <a:spcPct val="93000"/>
              </a:lnSpc>
              <a:spcBef>
                <a:spcPct val="0"/>
              </a:spcBef>
              <a:tabLst>
                <a:tab pos="649628" algn="l"/>
                <a:tab pos="1299256" algn="l"/>
                <a:tab pos="1948884" algn="l"/>
                <a:tab pos="2598511" algn="l"/>
                <a:tab pos="3248139" algn="l"/>
                <a:tab pos="3897767" algn="l"/>
                <a:tab pos="4547395" algn="l"/>
                <a:tab pos="5197023" algn="l"/>
              </a:tabLst>
            </a:pPr>
            <a:endParaRPr lang="en-US" sz="1800" dirty="0">
              <a:latin typeface="Arial" charset="0"/>
              <a:ea typeface="WenQuanYi Zen Hei Sharp" charset="0"/>
              <a:cs typeface="WenQuanYi Zen Hei Sharp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05655AFB-DBEB-412F-93EA-5E208CC4F220}" type="slidenum">
              <a:rPr lang="en-US"/>
              <a:pPr/>
              <a:t>12</a:t>
            </a:fld>
            <a:endParaRPr lang="en-US"/>
          </a:p>
        </p:txBody>
      </p:sp>
      <p:sp>
        <p:nvSpPr>
          <p:cNvPr id="5427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427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6360" y="4342535"/>
            <a:ext cx="5486681" cy="4114511"/>
          </a:xfrm>
          <a:noFill/>
          <a:ln/>
        </p:spPr>
        <p:txBody>
          <a:bodyPr tIns="15830"/>
          <a:lstStyle/>
          <a:p>
            <a:pPr marL="193749" indent="-192324">
              <a:lnSpc>
                <a:spcPct val="93000"/>
              </a:lnSpc>
              <a:spcBef>
                <a:spcPct val="0"/>
              </a:spcBef>
              <a:tabLst>
                <a:tab pos="649628" algn="l"/>
                <a:tab pos="1299256" algn="l"/>
                <a:tab pos="1948884" algn="l"/>
                <a:tab pos="2598511" algn="l"/>
                <a:tab pos="3248139" algn="l"/>
                <a:tab pos="3897767" algn="l"/>
                <a:tab pos="4547395" algn="l"/>
                <a:tab pos="5197023" algn="l"/>
              </a:tabLst>
            </a:pPr>
            <a:endParaRPr lang="en-US" sz="1800" dirty="0">
              <a:latin typeface="Arial" charset="0"/>
              <a:ea typeface="WenQuanYi Zen Hei Sharp" charset="0"/>
              <a:cs typeface="WenQuanYi Zen Hei Sharp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05655AFB-DBEB-412F-93EA-5E208CC4F220}" type="slidenum">
              <a:rPr lang="en-US"/>
              <a:pPr/>
              <a:t>17</a:t>
            </a:fld>
            <a:endParaRPr lang="en-US"/>
          </a:p>
        </p:txBody>
      </p:sp>
      <p:sp>
        <p:nvSpPr>
          <p:cNvPr id="54275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427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6360" y="4342535"/>
            <a:ext cx="5486681" cy="4114511"/>
          </a:xfrm>
          <a:noFill/>
          <a:ln/>
        </p:spPr>
        <p:txBody>
          <a:bodyPr tIns="15830"/>
          <a:lstStyle/>
          <a:p>
            <a:pPr marL="193749" indent="-192324">
              <a:lnSpc>
                <a:spcPct val="93000"/>
              </a:lnSpc>
              <a:spcBef>
                <a:spcPct val="0"/>
              </a:spcBef>
              <a:tabLst>
                <a:tab pos="649628" algn="l"/>
                <a:tab pos="1299256" algn="l"/>
                <a:tab pos="1948884" algn="l"/>
                <a:tab pos="2598511" algn="l"/>
                <a:tab pos="3248139" algn="l"/>
                <a:tab pos="3897767" algn="l"/>
                <a:tab pos="4547395" algn="l"/>
                <a:tab pos="5197023" algn="l"/>
              </a:tabLst>
            </a:pPr>
            <a:endParaRPr lang="en-US" sz="1800" dirty="0">
              <a:latin typeface="Arial" charset="0"/>
              <a:ea typeface="WenQuanYi Zen Hei Sharp" charset="0"/>
              <a:cs typeface="WenQuanYi Zen Hei Sharp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4509381C-E75E-4A75-A4CD-220312001FF4}" type="slidenum">
              <a:rPr lang="en-US"/>
              <a:pPr/>
              <a:t>23</a:t>
            </a:fld>
            <a:endParaRPr lang="en-US"/>
          </a:p>
        </p:txBody>
      </p:sp>
      <p:sp>
        <p:nvSpPr>
          <p:cNvPr id="45059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5060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86360" y="4342535"/>
            <a:ext cx="5486681" cy="4114511"/>
          </a:xfrm>
          <a:noFill/>
          <a:ln/>
        </p:spPr>
        <p:txBody>
          <a:bodyPr tIns="15830"/>
          <a:lstStyle/>
          <a:p>
            <a:pPr marL="193749" indent="-192324">
              <a:lnSpc>
                <a:spcPct val="93000"/>
              </a:lnSpc>
              <a:spcBef>
                <a:spcPct val="0"/>
              </a:spcBef>
              <a:tabLst>
                <a:tab pos="649628" algn="l"/>
                <a:tab pos="1299256" algn="l"/>
                <a:tab pos="1948884" algn="l"/>
                <a:tab pos="2598511" algn="l"/>
                <a:tab pos="3248139" algn="l"/>
                <a:tab pos="3897767" algn="l"/>
                <a:tab pos="4547395" algn="l"/>
                <a:tab pos="5197023" algn="l"/>
              </a:tabLst>
            </a:pPr>
            <a:endParaRPr lang="en-US" sz="1800" dirty="0">
              <a:latin typeface="Arial" charset="0"/>
              <a:ea typeface="WenQuanYi Zen Hei Sharp" charset="0"/>
              <a:cs typeface="WenQuanYi Zen Hei Sharp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489791C8-700B-4E6A-B533-174A0F4CADB0}" type="slidenum">
              <a:rPr lang="en-US"/>
              <a:pPr/>
              <a:t>25</a:t>
            </a:fld>
            <a:endParaRPr lang="en-US"/>
          </a:p>
        </p:txBody>
      </p:sp>
      <p:sp>
        <p:nvSpPr>
          <p:cNvPr id="53251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3738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3252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6360" y="4342535"/>
            <a:ext cx="5486681" cy="4114511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63E75-5C3E-4B96-8914-3AC38CA5A65A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A394A-88BB-4C48-958D-D8EDF5C02E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63E75-5C3E-4B96-8914-3AC38CA5A65A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A394A-88BB-4C48-958D-D8EDF5C02E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63E75-5C3E-4B96-8914-3AC38CA5A65A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A394A-88BB-4C48-958D-D8EDF5C02E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63E75-5C3E-4B96-8914-3AC38CA5A65A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A394A-88BB-4C48-958D-D8EDF5C02E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63E75-5C3E-4B96-8914-3AC38CA5A65A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A394A-88BB-4C48-958D-D8EDF5C02E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63E75-5C3E-4B96-8914-3AC38CA5A65A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A394A-88BB-4C48-958D-D8EDF5C02E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63E75-5C3E-4B96-8914-3AC38CA5A65A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A394A-88BB-4C48-958D-D8EDF5C02E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63E75-5C3E-4B96-8914-3AC38CA5A65A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A394A-88BB-4C48-958D-D8EDF5C02E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63E75-5C3E-4B96-8914-3AC38CA5A65A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A394A-88BB-4C48-958D-D8EDF5C02E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63E75-5C3E-4B96-8914-3AC38CA5A65A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A394A-88BB-4C48-958D-D8EDF5C02E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C63E75-5C3E-4B96-8914-3AC38CA5A65A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A394A-88BB-4C48-958D-D8EDF5C02E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C63E75-5C3E-4B96-8914-3AC38CA5A65A}" type="datetimeFigureOut">
              <a:rPr lang="en-US" smtClean="0"/>
              <a:pPr/>
              <a:t>8/26/2015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A394A-88BB-4C48-958D-D8EDF5C02E6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wmf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Markup as Index Interface:</a:t>
            </a:r>
            <a:br>
              <a:rPr lang="en-US" dirty="0" smtClean="0"/>
            </a:br>
            <a:r>
              <a:rPr lang="en-US" dirty="0" smtClean="0"/>
              <a:t>Thinking Like a Search Engine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Mary Holstege</a:t>
            </a:r>
          </a:p>
          <a:p>
            <a:r>
              <a:rPr lang="en-US" dirty="0" err="1" smtClean="0"/>
              <a:t>Balisage</a:t>
            </a:r>
            <a:r>
              <a:rPr lang="en-US" dirty="0" smtClean="0"/>
              <a:t> 2015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273629"/>
            <a:ext cx="8228160" cy="1144921"/>
          </a:xfrm>
        </p:spPr>
        <p:txBody>
          <a:bodyPr tIns="35203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 smtClean="0"/>
              <a:t>Some Documents, Again</a:t>
            </a:r>
          </a:p>
        </p:txBody>
      </p:sp>
      <p:sp>
        <p:nvSpPr>
          <p:cNvPr id="21507" name="AutoShape 2"/>
          <p:cNvSpPr>
            <a:spLocks noChangeArrowheads="1"/>
          </p:cNvSpPr>
          <p:nvPr/>
        </p:nvSpPr>
        <p:spPr bwMode="auto">
          <a:xfrm>
            <a:off x="1281598" y="1660495"/>
            <a:ext cx="6938877" cy="820886"/>
          </a:xfrm>
          <a:prstGeom prst="roundRect">
            <a:avLst>
              <a:gd name="adj" fmla="val 171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</p:spPr>
        <p:txBody>
          <a:bodyPr lIns="81639" tIns="53162" rIns="81639" bIns="40820" anchor="ctr"/>
          <a:lstStyle/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endParaRPr lang="en-US" sz="1600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&lt;p status="true"&gt;The &lt;</a:t>
            </a:r>
            <a:r>
              <a:rPr lang="en-US" sz="1600" dirty="0" err="1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&gt;quick&lt;/</a:t>
            </a:r>
            <a:r>
              <a:rPr lang="en-US" sz="1600" dirty="0" err="1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&gt; brown fox jumped.&lt;/p&gt;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endParaRPr lang="en-US" sz="1600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endParaRPr lang="en-US" sz="1600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</p:txBody>
      </p:sp>
      <p:sp>
        <p:nvSpPr>
          <p:cNvPr id="21508" name="AutoShape 3"/>
          <p:cNvSpPr>
            <a:spLocks noChangeArrowheads="1"/>
          </p:cNvSpPr>
          <p:nvPr/>
        </p:nvSpPr>
        <p:spPr bwMode="auto">
          <a:xfrm>
            <a:off x="1261440" y="2644118"/>
            <a:ext cx="7688730" cy="820886"/>
          </a:xfrm>
          <a:prstGeom prst="roundRect">
            <a:avLst>
              <a:gd name="adj" fmla="val 171"/>
            </a:avLst>
          </a:prstGeom>
          <a:solidFill>
            <a:srgbClr val="CFE7F5">
              <a:alpha val="70195"/>
            </a:srgbClr>
          </a:solidFill>
          <a:ln w="9525">
            <a:solidFill>
              <a:srgbClr val="808080">
                <a:alpha val="74901"/>
              </a:srgbClr>
            </a:solidFill>
            <a:round/>
            <a:headEnd/>
            <a:tailEnd/>
          </a:ln>
        </p:spPr>
        <p:txBody>
          <a:bodyPr lIns="81639" tIns="53162" rIns="81639" bIns="40820" anchor="ctr"/>
          <a:lstStyle/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endParaRPr lang="en-US" sz="1600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&lt;p&gt;It jumped over the &lt;span status="opinion"&gt;lazy&lt;/span&gt; dog, 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   that fox did.&lt;/p&gt;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endParaRPr lang="en-US" sz="1600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endParaRPr lang="en-US" sz="1600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</p:txBody>
      </p:sp>
      <p:sp>
        <p:nvSpPr>
          <p:cNvPr id="21509" name="Text Box 4"/>
          <p:cNvSpPr txBox="1">
            <a:spLocks noChangeArrowheads="1"/>
          </p:cNvSpPr>
          <p:nvPr/>
        </p:nvSpPr>
        <p:spPr bwMode="auto">
          <a:xfrm>
            <a:off x="663841" y="1679216"/>
            <a:ext cx="480960" cy="31683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53162" rIns="81639" bIns="40820"/>
          <a:lstStyle/>
          <a:p>
            <a:pPr>
              <a:lnSpc>
                <a:spcPct val="94000"/>
              </a:lnSpc>
            </a:pPr>
            <a:r>
              <a:rPr lang="en-US" dirty="0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0</a:t>
            </a:r>
            <a:endParaRPr lang="en-US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</p:txBody>
      </p:sp>
      <p:sp>
        <p:nvSpPr>
          <p:cNvPr id="21510" name="Text Box 5"/>
          <p:cNvSpPr txBox="1">
            <a:spLocks noChangeArrowheads="1"/>
          </p:cNvSpPr>
          <p:nvPr/>
        </p:nvSpPr>
        <p:spPr bwMode="auto">
          <a:xfrm>
            <a:off x="663841" y="2668601"/>
            <a:ext cx="480960" cy="31683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53162" rIns="81639" bIns="40820"/>
          <a:lstStyle/>
          <a:p>
            <a:pPr>
              <a:lnSpc>
                <a:spcPct val="94000"/>
              </a:lnSpc>
            </a:pPr>
            <a:r>
              <a:rPr lang="en-US" dirty="0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1</a:t>
            </a:r>
            <a:endParaRPr lang="en-US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</p:txBody>
      </p:sp>
      <p:sp>
        <p:nvSpPr>
          <p:cNvPr id="21511" name="Text Box 6"/>
          <p:cNvSpPr txBox="1">
            <a:spLocks noChangeArrowheads="1"/>
          </p:cNvSpPr>
          <p:nvPr/>
        </p:nvSpPr>
        <p:spPr bwMode="auto">
          <a:xfrm>
            <a:off x="663841" y="3878328"/>
            <a:ext cx="480960" cy="31683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53162" rIns="81639" bIns="40820"/>
          <a:lstStyle/>
          <a:p>
            <a:pPr>
              <a:lnSpc>
                <a:spcPct val="94000"/>
              </a:lnSpc>
            </a:pPr>
            <a:r>
              <a:rPr lang="en-US" dirty="0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2</a:t>
            </a:r>
            <a:endParaRPr lang="en-US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</p:txBody>
      </p:sp>
      <p:sp>
        <p:nvSpPr>
          <p:cNvPr id="21512" name="AutoShape 7"/>
          <p:cNvSpPr>
            <a:spLocks noChangeArrowheads="1"/>
          </p:cNvSpPr>
          <p:nvPr/>
        </p:nvSpPr>
        <p:spPr bwMode="auto">
          <a:xfrm>
            <a:off x="1265761" y="3675266"/>
            <a:ext cx="6532259" cy="820886"/>
          </a:xfrm>
          <a:prstGeom prst="roundRect">
            <a:avLst>
              <a:gd name="adj" fmla="val 171"/>
            </a:avLst>
          </a:prstGeom>
          <a:solidFill>
            <a:srgbClr val="CFE7F5">
              <a:alpha val="70195"/>
            </a:srgbClr>
          </a:solidFill>
          <a:ln w="9525">
            <a:solidFill>
              <a:srgbClr val="808080">
                <a:alpha val="74901"/>
              </a:srgbClr>
            </a:solidFill>
            <a:round/>
            <a:headEnd/>
            <a:tailEnd/>
          </a:ln>
        </p:spPr>
        <p:txBody>
          <a:bodyPr lIns="81639" tIns="53162" rIns="81639" bIns="40820" anchor="ctr"/>
          <a:lstStyle/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endParaRPr lang="en-US" sz="1600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&lt;p status="false"&gt;Dogs let foxes jump over them.&lt;/p&gt;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    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endParaRPr lang="en-US" sz="1600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 descr="Rubin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1625" y="1143000"/>
            <a:ext cx="6000750" cy="4572000"/>
          </a:xfrm>
          <a:prstGeom prst="rect">
            <a:avLst/>
          </a:prstGeom>
        </p:spPr>
      </p:pic>
      <p:sp>
        <p:nvSpPr>
          <p:cNvPr id="21506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273629"/>
            <a:ext cx="8228160" cy="1144921"/>
          </a:xfrm>
        </p:spPr>
        <p:txBody>
          <a:bodyPr tIns="35203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 smtClean="0"/>
              <a:t>Markup Prism</a:t>
            </a:r>
          </a:p>
        </p:txBody>
      </p:sp>
      <p:sp>
        <p:nvSpPr>
          <p:cNvPr id="21507" name="AutoShape 2"/>
          <p:cNvSpPr>
            <a:spLocks noChangeArrowheads="1"/>
          </p:cNvSpPr>
          <p:nvPr/>
        </p:nvSpPr>
        <p:spPr bwMode="auto">
          <a:xfrm>
            <a:off x="1281598" y="1660495"/>
            <a:ext cx="6938877" cy="820886"/>
          </a:xfrm>
          <a:prstGeom prst="roundRect">
            <a:avLst>
              <a:gd name="adj" fmla="val 171"/>
            </a:avLst>
          </a:prstGeom>
          <a:solidFill>
            <a:srgbClr val="CFE7F5">
              <a:alpha val="90000"/>
            </a:srgbClr>
          </a:solidFill>
          <a:ln w="9525">
            <a:solidFill>
              <a:srgbClr val="808080"/>
            </a:solidFill>
            <a:round/>
            <a:headEnd/>
            <a:tailEnd/>
          </a:ln>
        </p:spPr>
        <p:txBody>
          <a:bodyPr lIns="81639" tIns="53162" rIns="81639" bIns="40820" anchor="ctr"/>
          <a:lstStyle/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endParaRPr lang="en-US" sz="1600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&lt;p status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="{value}"&gt;{text}&lt;</a:t>
            </a:r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i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&gt;{text}&lt;/</a:t>
            </a:r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i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&gt;{text}&lt;/</a:t>
            </a: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p&gt;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endParaRPr lang="en-US" sz="1600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endParaRPr lang="en-US" sz="1600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</p:txBody>
      </p:sp>
      <p:sp>
        <p:nvSpPr>
          <p:cNvPr id="21508" name="AutoShape 3"/>
          <p:cNvSpPr>
            <a:spLocks noChangeArrowheads="1"/>
          </p:cNvSpPr>
          <p:nvPr/>
        </p:nvSpPr>
        <p:spPr bwMode="auto">
          <a:xfrm>
            <a:off x="1261440" y="2644118"/>
            <a:ext cx="7688730" cy="820886"/>
          </a:xfrm>
          <a:prstGeom prst="roundRect">
            <a:avLst>
              <a:gd name="adj" fmla="val 171"/>
            </a:avLst>
          </a:prstGeom>
          <a:solidFill>
            <a:srgbClr val="CFE7F5">
              <a:alpha val="90000"/>
            </a:srgbClr>
          </a:solidFill>
          <a:ln w="9525">
            <a:solidFill>
              <a:srgbClr val="808080">
                <a:alpha val="74901"/>
              </a:srgbClr>
            </a:solidFill>
            <a:round/>
            <a:headEnd/>
            <a:tailEnd/>
          </a:ln>
        </p:spPr>
        <p:txBody>
          <a:bodyPr lIns="81639" tIns="53162" rIns="81639" bIns="40820" anchor="ctr"/>
          <a:lstStyle/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endParaRPr lang="en-US" sz="1600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&lt;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p&gt;{text}&lt;span </a:t>
            </a: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status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="{value}"&gt;{text}&lt;/span&gt;{text}&lt;/</a:t>
            </a: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p&gt;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endParaRPr lang="en-US" sz="1600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endParaRPr lang="en-US" sz="1600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</p:txBody>
      </p:sp>
      <p:sp>
        <p:nvSpPr>
          <p:cNvPr id="21509" name="Text Box 4"/>
          <p:cNvSpPr txBox="1">
            <a:spLocks noChangeArrowheads="1"/>
          </p:cNvSpPr>
          <p:nvPr/>
        </p:nvSpPr>
        <p:spPr bwMode="auto">
          <a:xfrm>
            <a:off x="663841" y="1679216"/>
            <a:ext cx="480960" cy="31683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53162" rIns="81639" bIns="40820"/>
          <a:lstStyle/>
          <a:p>
            <a:pPr>
              <a:lnSpc>
                <a:spcPct val="94000"/>
              </a:lnSpc>
            </a:pPr>
            <a:r>
              <a:rPr lang="en-US" dirty="0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0</a:t>
            </a:r>
            <a:endParaRPr lang="en-US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</p:txBody>
      </p:sp>
      <p:sp>
        <p:nvSpPr>
          <p:cNvPr id="21510" name="Text Box 5"/>
          <p:cNvSpPr txBox="1">
            <a:spLocks noChangeArrowheads="1"/>
          </p:cNvSpPr>
          <p:nvPr/>
        </p:nvSpPr>
        <p:spPr bwMode="auto">
          <a:xfrm>
            <a:off x="663841" y="2668601"/>
            <a:ext cx="480960" cy="31683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53162" rIns="81639" bIns="40820"/>
          <a:lstStyle/>
          <a:p>
            <a:pPr>
              <a:lnSpc>
                <a:spcPct val="94000"/>
              </a:lnSpc>
            </a:pPr>
            <a:r>
              <a:rPr lang="en-US" dirty="0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1</a:t>
            </a:r>
            <a:endParaRPr lang="en-US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</p:txBody>
      </p:sp>
      <p:sp>
        <p:nvSpPr>
          <p:cNvPr id="21511" name="Text Box 6"/>
          <p:cNvSpPr txBox="1">
            <a:spLocks noChangeArrowheads="1"/>
          </p:cNvSpPr>
          <p:nvPr/>
        </p:nvSpPr>
        <p:spPr bwMode="auto">
          <a:xfrm>
            <a:off x="663841" y="3878328"/>
            <a:ext cx="480960" cy="31683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53162" rIns="81639" bIns="40820"/>
          <a:lstStyle/>
          <a:p>
            <a:pPr>
              <a:lnSpc>
                <a:spcPct val="94000"/>
              </a:lnSpc>
            </a:pPr>
            <a:r>
              <a:rPr lang="en-US" dirty="0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2</a:t>
            </a:r>
            <a:endParaRPr lang="en-US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</p:txBody>
      </p:sp>
      <p:sp>
        <p:nvSpPr>
          <p:cNvPr id="21512" name="AutoShape 7"/>
          <p:cNvSpPr>
            <a:spLocks noChangeArrowheads="1"/>
          </p:cNvSpPr>
          <p:nvPr/>
        </p:nvSpPr>
        <p:spPr bwMode="auto">
          <a:xfrm>
            <a:off x="1265761" y="3675266"/>
            <a:ext cx="6532259" cy="820886"/>
          </a:xfrm>
          <a:prstGeom prst="roundRect">
            <a:avLst>
              <a:gd name="adj" fmla="val 171"/>
            </a:avLst>
          </a:prstGeom>
          <a:solidFill>
            <a:srgbClr val="CFE7F5">
              <a:alpha val="90000"/>
            </a:srgbClr>
          </a:solidFill>
          <a:ln w="9525">
            <a:solidFill>
              <a:srgbClr val="808080">
                <a:alpha val="74901"/>
              </a:srgbClr>
            </a:solidFill>
            <a:round/>
            <a:headEnd/>
            <a:tailEnd/>
          </a:ln>
        </p:spPr>
        <p:txBody>
          <a:bodyPr lIns="81639" tIns="53162" rIns="81639" bIns="40820" anchor="ctr"/>
          <a:lstStyle/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endParaRPr lang="en-US" sz="1600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&lt;p status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="{value}"&gt;{text}&lt;/</a:t>
            </a: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p&gt;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    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endParaRPr lang="en-US" sz="1600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arallelogram 48"/>
          <p:cNvSpPr/>
          <p:nvPr/>
        </p:nvSpPr>
        <p:spPr>
          <a:xfrm>
            <a:off x="731500" y="5005435"/>
            <a:ext cx="457200" cy="228600"/>
          </a:xfrm>
          <a:prstGeom prst="parallelogram">
            <a:avLst/>
          </a:prstGeom>
          <a:solidFill>
            <a:schemeClr val="accent1">
              <a:lumMod val="20000"/>
              <a:lumOff val="8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1506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273629"/>
            <a:ext cx="8228160" cy="1144921"/>
          </a:xfrm>
        </p:spPr>
        <p:txBody>
          <a:bodyPr tIns="35203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 smtClean="0"/>
              <a:t>Markup in Inverted Index </a:t>
            </a:r>
          </a:p>
        </p:txBody>
      </p:sp>
      <p:sp>
        <p:nvSpPr>
          <p:cNvPr id="21507" name="AutoShape 2"/>
          <p:cNvSpPr>
            <a:spLocks noChangeArrowheads="1"/>
          </p:cNvSpPr>
          <p:nvPr/>
        </p:nvSpPr>
        <p:spPr bwMode="auto">
          <a:xfrm>
            <a:off x="1281598" y="1660495"/>
            <a:ext cx="6938877" cy="820886"/>
          </a:xfrm>
          <a:prstGeom prst="roundRect">
            <a:avLst>
              <a:gd name="adj" fmla="val 171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</p:spPr>
        <p:txBody>
          <a:bodyPr lIns="81639" tIns="53162" rIns="81639" bIns="40820" anchor="ctr"/>
          <a:lstStyle/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endParaRPr lang="en-US" sz="1600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&lt;p status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="{value}"&gt;{text}&lt;</a:t>
            </a:r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i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&gt;{text}&lt;/</a:t>
            </a:r>
            <a:r>
              <a:rPr lang="en-US" sz="1600" dirty="0" err="1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i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&gt;{text}&lt;/</a:t>
            </a: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p&gt;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endParaRPr lang="en-US" sz="1600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endParaRPr lang="en-US" sz="1600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</p:txBody>
      </p:sp>
      <p:sp>
        <p:nvSpPr>
          <p:cNvPr id="21508" name="AutoShape 3"/>
          <p:cNvSpPr>
            <a:spLocks noChangeArrowheads="1"/>
          </p:cNvSpPr>
          <p:nvPr/>
        </p:nvSpPr>
        <p:spPr bwMode="auto">
          <a:xfrm>
            <a:off x="1261440" y="2644118"/>
            <a:ext cx="7688730" cy="820886"/>
          </a:xfrm>
          <a:prstGeom prst="roundRect">
            <a:avLst>
              <a:gd name="adj" fmla="val 171"/>
            </a:avLst>
          </a:prstGeom>
          <a:solidFill>
            <a:srgbClr val="CFE7F5">
              <a:alpha val="70195"/>
            </a:srgbClr>
          </a:solidFill>
          <a:ln w="9525">
            <a:solidFill>
              <a:srgbClr val="808080">
                <a:alpha val="74901"/>
              </a:srgbClr>
            </a:solidFill>
            <a:round/>
            <a:headEnd/>
            <a:tailEnd/>
          </a:ln>
        </p:spPr>
        <p:txBody>
          <a:bodyPr lIns="81639" tIns="53162" rIns="81639" bIns="40820" anchor="ctr"/>
          <a:lstStyle/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endParaRPr lang="en-US" sz="1600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&lt;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p&gt;{text}&lt;span </a:t>
            </a: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status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="{value}"&gt;{text}&lt;/span&gt;{text}&lt;/</a:t>
            </a: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p&gt;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endParaRPr lang="en-US" sz="1600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endParaRPr lang="en-US" sz="1600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</p:txBody>
      </p:sp>
      <p:sp>
        <p:nvSpPr>
          <p:cNvPr id="21509" name="Text Box 4"/>
          <p:cNvSpPr txBox="1">
            <a:spLocks noChangeArrowheads="1"/>
          </p:cNvSpPr>
          <p:nvPr/>
        </p:nvSpPr>
        <p:spPr bwMode="auto">
          <a:xfrm>
            <a:off x="663841" y="1679216"/>
            <a:ext cx="480960" cy="31683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53162" rIns="81639" bIns="40820"/>
          <a:lstStyle/>
          <a:p>
            <a:pPr>
              <a:lnSpc>
                <a:spcPct val="94000"/>
              </a:lnSpc>
            </a:pPr>
            <a:r>
              <a:rPr lang="en-US" dirty="0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0</a:t>
            </a:r>
            <a:endParaRPr lang="en-US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</p:txBody>
      </p:sp>
      <p:sp>
        <p:nvSpPr>
          <p:cNvPr id="21510" name="Text Box 5"/>
          <p:cNvSpPr txBox="1">
            <a:spLocks noChangeArrowheads="1"/>
          </p:cNvSpPr>
          <p:nvPr/>
        </p:nvSpPr>
        <p:spPr bwMode="auto">
          <a:xfrm>
            <a:off x="663841" y="2668601"/>
            <a:ext cx="480960" cy="31683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53162" rIns="81639" bIns="40820"/>
          <a:lstStyle/>
          <a:p>
            <a:pPr>
              <a:lnSpc>
                <a:spcPct val="94000"/>
              </a:lnSpc>
            </a:pPr>
            <a:r>
              <a:rPr lang="en-US" dirty="0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1</a:t>
            </a:r>
            <a:endParaRPr lang="en-US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</p:txBody>
      </p:sp>
      <p:sp>
        <p:nvSpPr>
          <p:cNvPr id="21511" name="Text Box 6"/>
          <p:cNvSpPr txBox="1">
            <a:spLocks noChangeArrowheads="1"/>
          </p:cNvSpPr>
          <p:nvPr/>
        </p:nvSpPr>
        <p:spPr bwMode="auto">
          <a:xfrm>
            <a:off x="663841" y="3878328"/>
            <a:ext cx="480960" cy="31683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53162" rIns="81639" bIns="40820"/>
          <a:lstStyle/>
          <a:p>
            <a:pPr>
              <a:lnSpc>
                <a:spcPct val="94000"/>
              </a:lnSpc>
            </a:pPr>
            <a:r>
              <a:rPr lang="en-US" dirty="0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2</a:t>
            </a:r>
            <a:endParaRPr lang="en-US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</p:txBody>
      </p:sp>
      <p:sp>
        <p:nvSpPr>
          <p:cNvPr id="21512" name="AutoShape 7"/>
          <p:cNvSpPr>
            <a:spLocks noChangeArrowheads="1"/>
          </p:cNvSpPr>
          <p:nvPr/>
        </p:nvSpPr>
        <p:spPr bwMode="auto">
          <a:xfrm>
            <a:off x="1265761" y="3675266"/>
            <a:ext cx="6532259" cy="820886"/>
          </a:xfrm>
          <a:prstGeom prst="roundRect">
            <a:avLst>
              <a:gd name="adj" fmla="val 171"/>
            </a:avLst>
          </a:prstGeom>
          <a:solidFill>
            <a:srgbClr val="CFE7F5">
              <a:alpha val="70195"/>
            </a:srgbClr>
          </a:solidFill>
          <a:ln w="9525">
            <a:solidFill>
              <a:srgbClr val="808080">
                <a:alpha val="74901"/>
              </a:srgbClr>
            </a:solidFill>
            <a:round/>
            <a:headEnd/>
            <a:tailEnd/>
          </a:ln>
        </p:spPr>
        <p:txBody>
          <a:bodyPr lIns="81639" tIns="53162" rIns="81639" bIns="40820" anchor="ctr"/>
          <a:lstStyle/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endParaRPr lang="en-US" sz="1600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&lt;p status</a:t>
            </a:r>
            <a:r>
              <a:rPr lang="en-US" sz="1600" dirty="0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="{value}"&gt;{text}&lt;/</a:t>
            </a: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p&gt;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    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endParaRPr lang="en-US" sz="1600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</p:txBody>
      </p:sp>
      <p:sp>
        <p:nvSpPr>
          <p:cNvPr id="10" name="Parallelogram 9"/>
          <p:cNvSpPr/>
          <p:nvPr/>
        </p:nvSpPr>
        <p:spPr>
          <a:xfrm>
            <a:off x="2766965" y="5005435"/>
            <a:ext cx="457200" cy="228600"/>
          </a:xfrm>
          <a:prstGeom prst="parallelogram">
            <a:avLst/>
          </a:prstGeom>
          <a:solidFill>
            <a:schemeClr val="accent1">
              <a:lumMod val="20000"/>
              <a:lumOff val="8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Parallelogram 10"/>
          <p:cNvSpPr/>
          <p:nvPr/>
        </p:nvSpPr>
        <p:spPr>
          <a:xfrm>
            <a:off x="3275831" y="5005435"/>
            <a:ext cx="457200" cy="228600"/>
          </a:xfrm>
          <a:prstGeom prst="parallelogram">
            <a:avLst/>
          </a:prstGeom>
          <a:solidFill>
            <a:schemeClr val="accent1">
              <a:lumMod val="20000"/>
              <a:lumOff val="8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Parallelogram 11"/>
          <p:cNvSpPr/>
          <p:nvPr/>
        </p:nvSpPr>
        <p:spPr>
          <a:xfrm>
            <a:off x="3784697" y="5005435"/>
            <a:ext cx="457200" cy="228600"/>
          </a:xfrm>
          <a:prstGeom prst="parallelogram">
            <a:avLst/>
          </a:prstGeom>
          <a:solidFill>
            <a:schemeClr val="accent1">
              <a:lumMod val="20000"/>
              <a:lumOff val="8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3" name="Parallelogram 12"/>
          <p:cNvSpPr/>
          <p:nvPr/>
        </p:nvSpPr>
        <p:spPr>
          <a:xfrm>
            <a:off x="4293563" y="5005435"/>
            <a:ext cx="457200" cy="228600"/>
          </a:xfrm>
          <a:prstGeom prst="parallelogram">
            <a:avLst/>
          </a:prstGeom>
          <a:solidFill>
            <a:schemeClr val="accent1">
              <a:lumMod val="20000"/>
              <a:lumOff val="8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Parallelogram 13"/>
          <p:cNvSpPr/>
          <p:nvPr/>
        </p:nvSpPr>
        <p:spPr>
          <a:xfrm>
            <a:off x="4802429" y="5005435"/>
            <a:ext cx="457200" cy="228600"/>
          </a:xfrm>
          <a:prstGeom prst="parallelogram">
            <a:avLst/>
          </a:prstGeom>
          <a:solidFill>
            <a:schemeClr val="accent1">
              <a:lumMod val="20000"/>
              <a:lumOff val="8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Parallelogram 14"/>
          <p:cNvSpPr/>
          <p:nvPr/>
        </p:nvSpPr>
        <p:spPr>
          <a:xfrm>
            <a:off x="4879240" y="4888390"/>
            <a:ext cx="457200" cy="228600"/>
          </a:xfrm>
          <a:prstGeom prst="parallelogram">
            <a:avLst/>
          </a:prstGeom>
          <a:solidFill>
            <a:schemeClr val="accent1">
              <a:lumMod val="20000"/>
              <a:lumOff val="8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Parallelogram 15"/>
          <p:cNvSpPr/>
          <p:nvPr/>
        </p:nvSpPr>
        <p:spPr>
          <a:xfrm>
            <a:off x="5311295" y="5005435"/>
            <a:ext cx="457200" cy="228600"/>
          </a:xfrm>
          <a:prstGeom prst="parallelogram">
            <a:avLst/>
          </a:prstGeom>
          <a:solidFill>
            <a:schemeClr val="accent1">
              <a:lumMod val="20000"/>
              <a:lumOff val="8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7" name="Parallelogram 16"/>
          <p:cNvSpPr/>
          <p:nvPr/>
        </p:nvSpPr>
        <p:spPr>
          <a:xfrm>
            <a:off x="5820161" y="5005435"/>
            <a:ext cx="457200" cy="228600"/>
          </a:xfrm>
          <a:prstGeom prst="parallelogram">
            <a:avLst/>
          </a:prstGeom>
          <a:solidFill>
            <a:schemeClr val="accent1">
              <a:lumMod val="20000"/>
              <a:lumOff val="8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Parallelogram 17"/>
          <p:cNvSpPr/>
          <p:nvPr/>
        </p:nvSpPr>
        <p:spPr>
          <a:xfrm>
            <a:off x="6329027" y="5005435"/>
            <a:ext cx="457200" cy="228600"/>
          </a:xfrm>
          <a:prstGeom prst="parallelogram">
            <a:avLst/>
          </a:prstGeom>
          <a:solidFill>
            <a:schemeClr val="accent1">
              <a:lumMod val="20000"/>
              <a:lumOff val="8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9" name="Parallelogram 18"/>
          <p:cNvSpPr/>
          <p:nvPr/>
        </p:nvSpPr>
        <p:spPr>
          <a:xfrm>
            <a:off x="8364491" y="5005435"/>
            <a:ext cx="457200" cy="228600"/>
          </a:xfrm>
          <a:prstGeom prst="parallelogram">
            <a:avLst/>
          </a:prstGeom>
          <a:solidFill>
            <a:schemeClr val="accent1">
              <a:lumMod val="20000"/>
              <a:lumOff val="8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0" name="Parallelogram 19"/>
          <p:cNvSpPr/>
          <p:nvPr/>
        </p:nvSpPr>
        <p:spPr>
          <a:xfrm>
            <a:off x="6837893" y="5005435"/>
            <a:ext cx="457200" cy="228600"/>
          </a:xfrm>
          <a:prstGeom prst="parallelogram">
            <a:avLst/>
          </a:prstGeom>
          <a:solidFill>
            <a:schemeClr val="accent1">
              <a:lumMod val="20000"/>
              <a:lumOff val="8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Parallelogram 20"/>
          <p:cNvSpPr/>
          <p:nvPr/>
        </p:nvSpPr>
        <p:spPr>
          <a:xfrm>
            <a:off x="6953110" y="4888390"/>
            <a:ext cx="457200" cy="228600"/>
          </a:xfrm>
          <a:prstGeom prst="parallelogram">
            <a:avLst/>
          </a:prstGeom>
          <a:solidFill>
            <a:schemeClr val="accent1">
              <a:lumMod val="20000"/>
              <a:lumOff val="8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Parallelogram 21"/>
          <p:cNvSpPr/>
          <p:nvPr/>
        </p:nvSpPr>
        <p:spPr>
          <a:xfrm>
            <a:off x="7346759" y="5005435"/>
            <a:ext cx="457200" cy="228600"/>
          </a:xfrm>
          <a:prstGeom prst="parallelogram">
            <a:avLst/>
          </a:prstGeom>
          <a:solidFill>
            <a:schemeClr val="accent1">
              <a:lumMod val="20000"/>
              <a:lumOff val="8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" name="Parallelogram 22"/>
          <p:cNvSpPr/>
          <p:nvPr/>
        </p:nvSpPr>
        <p:spPr>
          <a:xfrm>
            <a:off x="7855625" y="5005435"/>
            <a:ext cx="457200" cy="228600"/>
          </a:xfrm>
          <a:prstGeom prst="parallelogram">
            <a:avLst/>
          </a:prstGeom>
          <a:solidFill>
            <a:schemeClr val="accent1">
              <a:lumMod val="20000"/>
              <a:lumOff val="8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29" name="Parallelogram 28"/>
          <p:cNvSpPr/>
          <p:nvPr/>
        </p:nvSpPr>
        <p:spPr>
          <a:xfrm>
            <a:off x="8454565" y="4888390"/>
            <a:ext cx="457200" cy="228600"/>
          </a:xfrm>
          <a:prstGeom prst="parallelogram">
            <a:avLst/>
          </a:prstGeom>
          <a:solidFill>
            <a:schemeClr val="accent1">
              <a:lumMod val="20000"/>
              <a:lumOff val="8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 rot="16200000">
            <a:off x="2548381" y="5452621"/>
            <a:ext cx="806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brown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 rot="16200000">
            <a:off x="3062362" y="5222191"/>
            <a:ext cx="806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dog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 rot="16200000">
            <a:off x="3600032" y="5299001"/>
            <a:ext cx="806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dogs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 rot="16200000">
            <a:off x="4084580" y="5145381"/>
            <a:ext cx="806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did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 rot="16200000">
            <a:off x="4598562" y="5145382"/>
            <a:ext cx="806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fox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 rot="16200000">
            <a:off x="5121515" y="5337406"/>
            <a:ext cx="806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foxes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 rot="16200000">
            <a:off x="5635497" y="4991761"/>
            <a:ext cx="806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It</a:t>
            </a:r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 rot="16200000">
            <a:off x="6134762" y="5337407"/>
            <a:ext cx="806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jump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 rot="16200000">
            <a:off x="6600107" y="5510228"/>
            <a:ext cx="921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jumped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 rot="16200000">
            <a:off x="7171697" y="5222191"/>
            <a:ext cx="806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lazy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 rot="16200000">
            <a:off x="7656245" y="5106976"/>
            <a:ext cx="806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let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 rot="16200000">
            <a:off x="8170227" y="5299001"/>
            <a:ext cx="806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over</a:t>
            </a:r>
            <a:endParaRPr lang="en-US" dirty="0"/>
          </a:p>
        </p:txBody>
      </p:sp>
      <p:sp>
        <p:nvSpPr>
          <p:cNvPr id="24" name="Parallelogram 23"/>
          <p:cNvSpPr/>
          <p:nvPr/>
        </p:nvSpPr>
        <p:spPr>
          <a:xfrm>
            <a:off x="232235" y="5005435"/>
            <a:ext cx="457200" cy="228600"/>
          </a:xfrm>
          <a:prstGeom prst="parallelogram">
            <a:avLst/>
          </a:prstGeom>
          <a:solidFill>
            <a:schemeClr val="accent1">
              <a:lumMod val="20000"/>
              <a:lumOff val="8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Parallelogram 24"/>
          <p:cNvSpPr/>
          <p:nvPr/>
        </p:nvSpPr>
        <p:spPr>
          <a:xfrm>
            <a:off x="811970" y="4849985"/>
            <a:ext cx="457200" cy="228600"/>
          </a:xfrm>
          <a:prstGeom prst="parallelogram">
            <a:avLst/>
          </a:prstGeom>
          <a:solidFill>
            <a:schemeClr val="accent1">
              <a:lumMod val="20000"/>
              <a:lumOff val="8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Parallelogram 25"/>
          <p:cNvSpPr/>
          <p:nvPr/>
        </p:nvSpPr>
        <p:spPr>
          <a:xfrm>
            <a:off x="1249967" y="5005435"/>
            <a:ext cx="457200" cy="228600"/>
          </a:xfrm>
          <a:prstGeom prst="parallelogram">
            <a:avLst/>
          </a:prstGeom>
          <a:solidFill>
            <a:schemeClr val="accent1">
              <a:lumMod val="20000"/>
              <a:lumOff val="8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7" name="Parallelogram 26"/>
          <p:cNvSpPr/>
          <p:nvPr/>
        </p:nvSpPr>
        <p:spPr>
          <a:xfrm>
            <a:off x="1758833" y="5005435"/>
            <a:ext cx="457200" cy="228600"/>
          </a:xfrm>
          <a:prstGeom prst="parallelogram">
            <a:avLst/>
          </a:prstGeom>
          <a:solidFill>
            <a:schemeClr val="accent1">
              <a:lumMod val="20000"/>
              <a:lumOff val="8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8" name="Parallelogram 27"/>
          <p:cNvSpPr/>
          <p:nvPr/>
        </p:nvSpPr>
        <p:spPr>
          <a:xfrm>
            <a:off x="2267703" y="5005435"/>
            <a:ext cx="457200" cy="228600"/>
          </a:xfrm>
          <a:prstGeom prst="parallelogram">
            <a:avLst/>
          </a:prstGeom>
          <a:solidFill>
            <a:schemeClr val="accent1">
              <a:lumMod val="20000"/>
              <a:lumOff val="8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42" name="TextBox 41"/>
          <p:cNvSpPr txBox="1"/>
          <p:nvPr/>
        </p:nvSpPr>
        <p:spPr>
          <a:xfrm rot="16200000">
            <a:off x="43087" y="5106976"/>
            <a:ext cx="806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//</a:t>
            </a:r>
            <a:r>
              <a:rPr lang="en-US" dirty="0" err="1" smtClean="0"/>
              <a:t>i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 rot="16200000">
            <a:off x="557069" y="5145381"/>
            <a:ext cx="806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//p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 rot="16200000">
            <a:off x="667798" y="5625444"/>
            <a:ext cx="1613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//p/@status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 rot="16200000">
            <a:off x="1585033" y="5491027"/>
            <a:ext cx="806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//span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 rot="16200000">
            <a:off x="1638155" y="5836672"/>
            <a:ext cx="1728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//span/@status</a:t>
            </a:r>
            <a:endParaRPr lang="en-US" dirty="0"/>
          </a:p>
        </p:txBody>
      </p:sp>
      <p:sp>
        <p:nvSpPr>
          <p:cNvPr id="50" name="Parallelogram 49"/>
          <p:cNvSpPr/>
          <p:nvPr/>
        </p:nvSpPr>
        <p:spPr>
          <a:xfrm>
            <a:off x="927185" y="4734770"/>
            <a:ext cx="457200" cy="228600"/>
          </a:xfrm>
          <a:prstGeom prst="parallelogram">
            <a:avLst/>
          </a:prstGeom>
          <a:solidFill>
            <a:schemeClr val="accent1">
              <a:lumMod val="20000"/>
              <a:lumOff val="8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1" name="Parallelogram 50"/>
          <p:cNvSpPr/>
          <p:nvPr/>
        </p:nvSpPr>
        <p:spPr>
          <a:xfrm>
            <a:off x="1345980" y="4888390"/>
            <a:ext cx="457200" cy="228600"/>
          </a:xfrm>
          <a:prstGeom prst="parallelogram">
            <a:avLst/>
          </a:prstGeom>
          <a:solidFill>
            <a:schemeClr val="accent1">
              <a:lumMod val="20000"/>
              <a:lumOff val="8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2" name="Parallelogram 51"/>
          <p:cNvSpPr/>
          <p:nvPr/>
        </p:nvSpPr>
        <p:spPr>
          <a:xfrm>
            <a:off x="2344510" y="4890220"/>
            <a:ext cx="457200" cy="228600"/>
          </a:xfrm>
          <a:prstGeom prst="parallelogram">
            <a:avLst/>
          </a:prstGeom>
          <a:solidFill>
            <a:schemeClr val="accent1">
              <a:lumMod val="20000"/>
              <a:lumOff val="8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1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Markup Atoms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457199" y="1600200"/>
            <a:ext cx="4460445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&lt;</a:t>
            </a:r>
            <a:r>
              <a:rPr lang="en-US" sz="2000" dirty="0" err="1" smtClean="0">
                <a:latin typeface="Lucida Console" pitchFamily="49" charset="0"/>
              </a:rPr>
              <a:t>apidoc:function</a:t>
            </a:r>
            <a:r>
              <a:rPr lang="en-US" sz="2000" dirty="0" smtClean="0">
                <a:latin typeface="Lucida Console" pitchFamily="49" charset="0"/>
              </a:rPr>
              <a:t> name="distance" type="</a:t>
            </a:r>
            <a:r>
              <a:rPr lang="en-US" sz="2000" dirty="0" err="1" smtClean="0">
                <a:latin typeface="Lucida Console" pitchFamily="49" charset="0"/>
              </a:rPr>
              <a:t>builtin</a:t>
            </a:r>
            <a:r>
              <a:rPr lang="en-US" sz="2000" dirty="0" smtClean="0">
                <a:latin typeface="Lucida Console" pitchFamily="49" charset="0"/>
              </a:rPr>
              <a:t>"</a:t>
            </a:r>
          </a:p>
          <a:p>
            <a:pPr>
              <a:buNone/>
            </a:pPr>
            <a:r>
              <a:rPr lang="en-US" sz="2000" dirty="0">
                <a:latin typeface="Lucida Console" pitchFamily="49" charset="0"/>
              </a:rPr>
              <a:t>	</a:t>
            </a:r>
            <a:r>
              <a:rPr lang="en-US" sz="2000" dirty="0" smtClean="0">
                <a:latin typeface="Lucida Console" pitchFamily="49" charset="0"/>
              </a:rPr>
              <a:t>lib="geo"&gt; &lt;</a:t>
            </a:r>
            <a:r>
              <a:rPr lang="en-US" sz="2000" dirty="0" err="1" smtClean="0">
                <a:latin typeface="Lucida Console" pitchFamily="49" charset="0"/>
              </a:rPr>
              <a:t>apidoc:summary</a:t>
            </a:r>
            <a:r>
              <a:rPr lang="en-US" sz="2000" dirty="0" smtClean="0">
                <a:latin typeface="Lucida Console" pitchFamily="49" charset="0"/>
              </a:rPr>
              <a:t>&gt;Returns the distance between two points.&lt;/</a:t>
            </a:r>
            <a:r>
              <a:rPr lang="en-US" sz="2000" dirty="0" err="1" smtClean="0">
                <a:latin typeface="Lucida Console" pitchFamily="49" charset="0"/>
              </a:rPr>
              <a:t>apidoc:summary</a:t>
            </a:r>
            <a:r>
              <a:rPr lang="en-US" sz="2000" dirty="0" smtClean="0">
                <a:latin typeface="Lucida Console" pitchFamily="49" charset="0"/>
              </a:rPr>
              <a:t>&gt;</a:t>
            </a: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&lt;/</a:t>
            </a:r>
            <a:r>
              <a:rPr lang="en-US" sz="2000" dirty="0" err="1" smtClean="0">
                <a:latin typeface="Lucida Console" pitchFamily="49" charset="0"/>
              </a:rPr>
              <a:t>apidoc:function</a:t>
            </a:r>
            <a:r>
              <a:rPr lang="en-US" sz="2000" dirty="0" smtClean="0">
                <a:latin typeface="Lucida Console" pitchFamily="49" charset="0"/>
              </a:rPr>
              <a:t>&gt; </a:t>
            </a:r>
            <a:endParaRPr lang="en-US" sz="2000" dirty="0">
              <a:latin typeface="Lucida Console" pitchFamily="49" charset="0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4994454" y="1600200"/>
            <a:ext cx="3692345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//</a:t>
            </a:r>
            <a:r>
              <a:rPr lang="en-US" sz="2000" dirty="0" err="1" smtClean="0">
                <a:latin typeface="Lucida Console" pitchFamily="49" charset="0"/>
              </a:rPr>
              <a:t>apidoc:function</a:t>
            </a:r>
            <a:r>
              <a:rPr lang="en-US" sz="2000" dirty="0" smtClean="0">
                <a:latin typeface="Lucida Console" pitchFamily="49" charset="0"/>
              </a:rPr>
              <a:t> </a:t>
            </a: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//</a:t>
            </a:r>
            <a:r>
              <a:rPr lang="en-US" sz="2000" dirty="0" err="1" smtClean="0">
                <a:latin typeface="Lucida Console" pitchFamily="49" charset="0"/>
              </a:rPr>
              <a:t>apidoc:function</a:t>
            </a:r>
            <a:r>
              <a:rPr lang="en-US" sz="2000" dirty="0" smtClean="0">
                <a:latin typeface="Lucida Console" pitchFamily="49" charset="0"/>
              </a:rPr>
              <a:t>/@lib </a:t>
            </a: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//</a:t>
            </a:r>
            <a:r>
              <a:rPr lang="en-US" sz="2000" dirty="0" err="1" smtClean="0">
                <a:latin typeface="Lucida Console" pitchFamily="49" charset="0"/>
              </a:rPr>
              <a:t>apidoc:function</a:t>
            </a:r>
            <a:r>
              <a:rPr lang="en-US" sz="2000" dirty="0" smtClean="0">
                <a:latin typeface="Lucida Console" pitchFamily="49" charset="0"/>
              </a:rPr>
              <a:t>/@name</a:t>
            </a: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//</a:t>
            </a:r>
            <a:r>
              <a:rPr lang="en-US" sz="2000" dirty="0" err="1" smtClean="0">
                <a:latin typeface="Lucida Console" pitchFamily="49" charset="0"/>
              </a:rPr>
              <a:t>apidoc:function</a:t>
            </a:r>
            <a:r>
              <a:rPr lang="en-US" sz="2000" dirty="0" smtClean="0">
                <a:latin typeface="Lucida Console" pitchFamily="49" charset="0"/>
              </a:rPr>
              <a:t>/@type</a:t>
            </a: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//</a:t>
            </a:r>
            <a:r>
              <a:rPr lang="en-US" sz="2000" dirty="0" err="1" smtClean="0">
                <a:latin typeface="Lucida Console" pitchFamily="49" charset="0"/>
              </a:rPr>
              <a:t>apidoc:summary</a:t>
            </a:r>
            <a:r>
              <a:rPr lang="en-US" sz="2000" dirty="0" smtClean="0">
                <a:latin typeface="Lucida Console" pitchFamily="49" charset="0"/>
              </a:rPr>
              <a:t> </a:t>
            </a:r>
            <a:endParaRPr lang="en-US" sz="2000" dirty="0">
              <a:latin typeface="Lucida Console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Markup Atoms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511333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600" dirty="0" smtClean="0">
                <a:latin typeface="Lucida Console" pitchFamily="49" charset="0"/>
              </a:rPr>
              <a:t>Content-Type: text/plain; </a:t>
            </a:r>
            <a:r>
              <a:rPr lang="en-US" sz="1600" dirty="0" err="1" smtClean="0">
                <a:latin typeface="Lucida Console" pitchFamily="49" charset="0"/>
              </a:rPr>
              <a:t>charset</a:t>
            </a:r>
            <a:r>
              <a:rPr lang="en-US" sz="1600" dirty="0" smtClean="0">
                <a:latin typeface="Lucida Console" pitchFamily="49" charset="0"/>
              </a:rPr>
              <a:t>=utf-8; format=flowed; </a:t>
            </a:r>
            <a:r>
              <a:rPr lang="en-US" sz="1600" dirty="0" err="1" smtClean="0">
                <a:latin typeface="Lucida Console" pitchFamily="49" charset="0"/>
              </a:rPr>
              <a:t>delsp</a:t>
            </a:r>
            <a:r>
              <a:rPr lang="en-US" sz="1600" dirty="0" smtClean="0">
                <a:latin typeface="Lucida Console" pitchFamily="49" charset="0"/>
              </a:rPr>
              <a:t>=yes </a:t>
            </a:r>
          </a:p>
          <a:p>
            <a:pPr>
              <a:buNone/>
            </a:pPr>
            <a:r>
              <a:rPr lang="en-US" sz="1600" dirty="0" smtClean="0">
                <a:latin typeface="Lucida Console" pitchFamily="49" charset="0"/>
              </a:rPr>
              <a:t>To: "Nupoor Kotasthane" &lt;Nupoor.Kotasthane@marklogic.com&gt; </a:t>
            </a:r>
          </a:p>
          <a:p>
            <a:pPr>
              <a:buNone/>
            </a:pPr>
            <a:r>
              <a:rPr lang="en-US" sz="1600" dirty="0" smtClean="0">
                <a:latin typeface="Lucida Console" pitchFamily="49" charset="0"/>
              </a:rPr>
              <a:t>Date: Wed, 24 Jun 2015 12:20:28 -0700 </a:t>
            </a:r>
          </a:p>
          <a:p>
            <a:pPr>
              <a:buNone/>
            </a:pPr>
            <a:r>
              <a:rPr lang="en-US" sz="1600" dirty="0" smtClean="0">
                <a:latin typeface="Lucida Console" pitchFamily="49" charset="0"/>
              </a:rPr>
              <a:t>Subject: </a:t>
            </a:r>
            <a:r>
              <a:rPr lang="en-US" sz="1600" dirty="0" err="1" smtClean="0">
                <a:latin typeface="Lucida Console" pitchFamily="49" charset="0"/>
              </a:rPr>
              <a:t>interiorPoint</a:t>
            </a:r>
            <a:r>
              <a:rPr lang="en-US" sz="1600" dirty="0" smtClean="0">
                <a:latin typeface="Lucida Console" pitchFamily="49" charset="0"/>
              </a:rPr>
              <a:t> </a:t>
            </a:r>
          </a:p>
          <a:p>
            <a:pPr>
              <a:buNone/>
            </a:pPr>
            <a:r>
              <a:rPr lang="en-US" sz="1600" dirty="0" smtClean="0">
                <a:latin typeface="Lucida Console" pitchFamily="49" charset="0"/>
              </a:rPr>
              <a:t>MIME-Version: 1.0 </a:t>
            </a:r>
          </a:p>
          <a:p>
            <a:pPr>
              <a:buNone/>
            </a:pPr>
            <a:r>
              <a:rPr lang="en-US" sz="1600" dirty="0" smtClean="0">
                <a:latin typeface="Lucida Console" pitchFamily="49" charset="0"/>
              </a:rPr>
              <a:t>Content-Transfer-Encoding: 7bit </a:t>
            </a:r>
          </a:p>
          <a:p>
            <a:pPr>
              <a:buNone/>
            </a:pPr>
            <a:r>
              <a:rPr lang="en-US" sz="1600" dirty="0" smtClean="0">
                <a:latin typeface="Lucida Console" pitchFamily="49" charset="0"/>
              </a:rPr>
              <a:t>From: "Mary Holstege" mary.holstege@marklogic.com&gt; </a:t>
            </a:r>
          </a:p>
          <a:p>
            <a:pPr>
              <a:buNone/>
            </a:pPr>
            <a:r>
              <a:rPr lang="en-US" sz="1600" dirty="0" smtClean="0">
                <a:latin typeface="Lucida Console" pitchFamily="49" charset="0"/>
              </a:rPr>
              <a:t>Organization: Mark Logic </a:t>
            </a:r>
          </a:p>
          <a:p>
            <a:pPr>
              <a:buNone/>
            </a:pPr>
            <a:r>
              <a:rPr lang="en-US" sz="1600" dirty="0" smtClean="0">
                <a:latin typeface="Lucida Console" pitchFamily="49" charset="0"/>
              </a:rPr>
              <a:t>Message-ID: &lt;op.x0q1cezwfi7tae@mary-z620.marklogic.com&gt; </a:t>
            </a:r>
          </a:p>
          <a:p>
            <a:pPr>
              <a:buNone/>
            </a:pPr>
            <a:r>
              <a:rPr lang="en-US" sz="1600" dirty="0" smtClean="0">
                <a:latin typeface="Lucida Console" pitchFamily="49" charset="0"/>
              </a:rPr>
              <a:t>User-Agent: Opera Mail/12.16 (Linux) </a:t>
            </a:r>
          </a:p>
          <a:p>
            <a:pPr>
              <a:buNone/>
            </a:pPr>
            <a:endParaRPr lang="en-US" sz="1600" dirty="0">
              <a:latin typeface="Lucida Console" pitchFamily="49" charset="0"/>
            </a:endParaRPr>
          </a:p>
          <a:p>
            <a:pPr>
              <a:buNone/>
            </a:pPr>
            <a:r>
              <a:rPr lang="en-US" sz="1600" dirty="0" smtClean="0">
                <a:latin typeface="Lucida Console" pitchFamily="49" charset="0"/>
              </a:rPr>
              <a:t>That looks good to me. //</a:t>
            </a:r>
            <a:r>
              <a:rPr lang="en-US" sz="1600" dirty="0" err="1" smtClean="0">
                <a:latin typeface="Lucida Console" pitchFamily="49" charset="0"/>
              </a:rPr>
              <a:t>mh</a:t>
            </a:r>
            <a:endParaRPr lang="en-US" sz="1600" dirty="0">
              <a:latin typeface="Lucida Console" pitchFamily="49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5647340" y="1600200"/>
            <a:ext cx="303946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>
                <a:latin typeface="Lucida Console" pitchFamily="49" charset="0"/>
              </a:rPr>
              <a:t>//Content-Transfer-Encoding </a:t>
            </a:r>
          </a:p>
          <a:p>
            <a:pPr>
              <a:buNone/>
            </a:pPr>
            <a:r>
              <a:rPr lang="en-US" sz="1800" dirty="0" smtClean="0">
                <a:latin typeface="Lucida Console" pitchFamily="49" charset="0"/>
              </a:rPr>
              <a:t>//Content-Type </a:t>
            </a:r>
          </a:p>
          <a:p>
            <a:pPr>
              <a:buNone/>
            </a:pPr>
            <a:r>
              <a:rPr lang="en-US" sz="1800" dirty="0" smtClean="0">
                <a:latin typeface="Lucida Console" pitchFamily="49" charset="0"/>
              </a:rPr>
              <a:t>//Date </a:t>
            </a:r>
          </a:p>
          <a:p>
            <a:pPr>
              <a:buNone/>
            </a:pPr>
            <a:r>
              <a:rPr lang="en-US" sz="1800" dirty="0" smtClean="0">
                <a:latin typeface="Lucida Console" pitchFamily="49" charset="0"/>
              </a:rPr>
              <a:t>//From </a:t>
            </a:r>
          </a:p>
          <a:p>
            <a:pPr>
              <a:buNone/>
            </a:pPr>
            <a:r>
              <a:rPr lang="en-US" sz="1800" dirty="0" smtClean="0">
                <a:latin typeface="Lucida Console" pitchFamily="49" charset="0"/>
              </a:rPr>
              <a:t>//Message-ID </a:t>
            </a:r>
          </a:p>
          <a:p>
            <a:pPr>
              <a:buNone/>
            </a:pPr>
            <a:r>
              <a:rPr lang="en-US" sz="1800" dirty="0" smtClean="0">
                <a:latin typeface="Lucida Console" pitchFamily="49" charset="0"/>
              </a:rPr>
              <a:t>//MIME-Version </a:t>
            </a:r>
          </a:p>
          <a:p>
            <a:pPr>
              <a:buNone/>
            </a:pPr>
            <a:r>
              <a:rPr lang="en-US" sz="1800" dirty="0" smtClean="0">
                <a:latin typeface="Lucida Console" pitchFamily="49" charset="0"/>
              </a:rPr>
              <a:t>//Organization </a:t>
            </a:r>
          </a:p>
          <a:p>
            <a:pPr>
              <a:buNone/>
            </a:pPr>
            <a:r>
              <a:rPr lang="en-US" sz="1800" dirty="0" smtClean="0">
                <a:latin typeface="Lucida Console" pitchFamily="49" charset="0"/>
              </a:rPr>
              <a:t>//Subject </a:t>
            </a:r>
          </a:p>
          <a:p>
            <a:pPr>
              <a:buNone/>
            </a:pPr>
            <a:r>
              <a:rPr lang="en-US" sz="1800" dirty="0" smtClean="0">
                <a:latin typeface="Lucida Console" pitchFamily="49" charset="0"/>
              </a:rPr>
              <a:t>//To </a:t>
            </a:r>
          </a:p>
          <a:p>
            <a:pPr>
              <a:buNone/>
            </a:pPr>
            <a:r>
              <a:rPr lang="en-US" sz="1800" dirty="0" smtClean="0">
                <a:latin typeface="Lucida Console" pitchFamily="49" charset="0"/>
              </a:rPr>
              <a:t>//User-Agent</a:t>
            </a:r>
            <a:endParaRPr lang="en-US" sz="1800" dirty="0">
              <a:latin typeface="Lucida Console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Equivalence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199" y="1600200"/>
            <a:ext cx="4767685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sz="2400" dirty="0" smtClean="0">
                <a:latin typeface="Lucida Console" pitchFamily="49" charset="0"/>
              </a:rPr>
              <a:t>{"example": {</a:t>
            </a:r>
          </a:p>
          <a:p>
            <a:pPr>
              <a:buNone/>
            </a:pPr>
            <a:r>
              <a:rPr lang="en-US" sz="2400" dirty="0">
                <a:latin typeface="Lucida Console" pitchFamily="49" charset="0"/>
              </a:rPr>
              <a:t> </a:t>
            </a:r>
            <a:r>
              <a:rPr lang="en-US" sz="2400" dirty="0" smtClean="0">
                <a:latin typeface="Lucida Console" pitchFamily="49" charset="0"/>
              </a:rPr>
              <a:t> "nested": "some stuff",</a:t>
            </a:r>
          </a:p>
          <a:p>
            <a:pPr>
              <a:buNone/>
            </a:pPr>
            <a:r>
              <a:rPr lang="en-US" sz="2400" dirty="0">
                <a:latin typeface="Lucida Console" pitchFamily="49" charset="0"/>
              </a:rPr>
              <a:t> </a:t>
            </a:r>
            <a:r>
              <a:rPr lang="en-US" sz="2400" dirty="0" smtClean="0">
                <a:latin typeface="Lucida Console" pitchFamily="49" charset="0"/>
              </a:rPr>
              <a:t> "mixed": false } </a:t>
            </a:r>
          </a:p>
          <a:p>
            <a:pPr>
              <a:buNone/>
            </a:pPr>
            <a:r>
              <a:rPr lang="en-US" sz="2400" dirty="0" smtClean="0">
                <a:latin typeface="Lucida Console" pitchFamily="49" charset="0"/>
              </a:rPr>
              <a:t>}</a:t>
            </a:r>
          </a:p>
          <a:p>
            <a:pPr>
              <a:buNone/>
            </a:pPr>
            <a:endParaRPr lang="en-US" sz="2400" dirty="0" smtClean="0">
              <a:latin typeface="Lucida Console" pitchFamily="49" charset="0"/>
            </a:endParaRPr>
          </a:p>
          <a:p>
            <a:pPr>
              <a:buNone/>
            </a:pPr>
            <a:r>
              <a:rPr lang="en-US" sz="2400" dirty="0" smtClean="0">
                <a:latin typeface="Lucida Console" pitchFamily="49" charset="0"/>
              </a:rPr>
              <a:t>&lt;example&gt; </a:t>
            </a:r>
          </a:p>
          <a:p>
            <a:pPr>
              <a:buNone/>
            </a:pPr>
            <a:r>
              <a:rPr lang="en-US" sz="2400" dirty="0">
                <a:latin typeface="Lucida Console" pitchFamily="49" charset="0"/>
              </a:rPr>
              <a:t> </a:t>
            </a:r>
            <a:r>
              <a:rPr lang="en-US" sz="2400" dirty="0" smtClean="0">
                <a:latin typeface="Lucida Console" pitchFamily="49" charset="0"/>
              </a:rPr>
              <a:t> &lt;nested&gt;some stuff&lt;/nested&gt;</a:t>
            </a:r>
          </a:p>
          <a:p>
            <a:pPr>
              <a:buNone/>
            </a:pPr>
            <a:r>
              <a:rPr lang="en-US" sz="2400" dirty="0">
                <a:latin typeface="Lucida Console" pitchFamily="49" charset="0"/>
              </a:rPr>
              <a:t> </a:t>
            </a:r>
            <a:r>
              <a:rPr lang="en-US" sz="2400" dirty="0" smtClean="0">
                <a:latin typeface="Lucida Console" pitchFamily="49" charset="0"/>
              </a:rPr>
              <a:t> &lt;mixed&gt;false&lt;/mixed&gt;</a:t>
            </a:r>
          </a:p>
          <a:p>
            <a:pPr>
              <a:buNone/>
            </a:pPr>
            <a:r>
              <a:rPr lang="en-US" sz="2400" dirty="0" smtClean="0">
                <a:latin typeface="Lucida Console" pitchFamily="49" charset="0"/>
              </a:rPr>
              <a:t>&lt;/example&gt;</a:t>
            </a:r>
          </a:p>
          <a:p>
            <a:pPr>
              <a:buNone/>
            </a:pPr>
            <a:endParaRPr lang="en-US" sz="2400" dirty="0" smtClean="0">
              <a:latin typeface="Lucida Console" pitchFamily="49" charset="0"/>
            </a:endParaRPr>
          </a:p>
          <a:p>
            <a:pPr>
              <a:buNone/>
            </a:pPr>
            <a:r>
              <a:rPr lang="en-US" sz="2400" dirty="0" smtClean="0">
                <a:latin typeface="Lucida Console" pitchFamily="49" charset="0"/>
              </a:rPr>
              <a:t>[example]</a:t>
            </a:r>
          </a:p>
          <a:p>
            <a:pPr>
              <a:buNone/>
            </a:pPr>
            <a:r>
              <a:rPr lang="en-US" sz="2400" dirty="0" smtClean="0">
                <a:latin typeface="Lucida Console" pitchFamily="49" charset="0"/>
              </a:rPr>
              <a:t>nested: some stuff</a:t>
            </a:r>
          </a:p>
          <a:p>
            <a:pPr>
              <a:buNone/>
            </a:pPr>
            <a:r>
              <a:rPr lang="en-US" sz="2400" dirty="0" smtClean="0">
                <a:latin typeface="Lucida Console" pitchFamily="49" charset="0"/>
              </a:rPr>
              <a:t>mixed: false </a:t>
            </a:r>
            <a:endParaRPr lang="en-US" sz="2400" dirty="0">
              <a:latin typeface="Lucida Console" pitchFamily="49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340100" y="1600200"/>
            <a:ext cx="3346699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//example </a:t>
            </a: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//example/mixed </a:t>
            </a: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//example/nested </a:t>
            </a: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//mixed </a:t>
            </a: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//nested</a:t>
            </a:r>
            <a:endParaRPr lang="en-US" sz="2000" dirty="0">
              <a:latin typeface="Lucida Console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Remember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Contents define the view</a:t>
            </a:r>
          </a:p>
          <a:p>
            <a:pPr lvl="1"/>
            <a:r>
              <a:rPr lang="en-US" dirty="0" smtClean="0"/>
              <a:t>Atomic units (markup) present in documents define index slots </a:t>
            </a:r>
          </a:p>
          <a:p>
            <a:r>
              <a:rPr lang="en-US" dirty="0" smtClean="0"/>
              <a:t>From one, many</a:t>
            </a:r>
          </a:p>
          <a:p>
            <a:pPr lvl="1"/>
            <a:r>
              <a:rPr lang="en-US" dirty="0" smtClean="0"/>
              <a:t>Parsing applies generic method to generate limitless set of atomic units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273629"/>
            <a:ext cx="8228160" cy="1144921"/>
          </a:xfrm>
        </p:spPr>
        <p:txBody>
          <a:bodyPr tIns="35203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 smtClean="0"/>
              <a:t>Some Documents, Once More</a:t>
            </a:r>
          </a:p>
        </p:txBody>
      </p:sp>
      <p:sp>
        <p:nvSpPr>
          <p:cNvPr id="21507" name="AutoShape 2"/>
          <p:cNvSpPr>
            <a:spLocks noChangeArrowheads="1"/>
          </p:cNvSpPr>
          <p:nvPr/>
        </p:nvSpPr>
        <p:spPr bwMode="auto">
          <a:xfrm>
            <a:off x="1281598" y="1660495"/>
            <a:ext cx="6938877" cy="820886"/>
          </a:xfrm>
          <a:prstGeom prst="roundRect">
            <a:avLst>
              <a:gd name="adj" fmla="val 171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</p:spPr>
        <p:txBody>
          <a:bodyPr lIns="81639" tIns="53162" rIns="81639" bIns="40820" anchor="ctr"/>
          <a:lstStyle/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endParaRPr lang="en-US" sz="1600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&lt;p status="true"&gt;The &lt;</a:t>
            </a:r>
            <a:r>
              <a:rPr lang="en-US" sz="1600" dirty="0" err="1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&gt;quick&lt;/</a:t>
            </a:r>
            <a:r>
              <a:rPr lang="en-US" sz="1600" dirty="0" err="1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&gt; brown fox jumped.&lt;/p&gt;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endParaRPr lang="en-US" sz="1600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endParaRPr lang="en-US" sz="1600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</p:txBody>
      </p:sp>
      <p:sp>
        <p:nvSpPr>
          <p:cNvPr id="21508" name="AutoShape 3"/>
          <p:cNvSpPr>
            <a:spLocks noChangeArrowheads="1"/>
          </p:cNvSpPr>
          <p:nvPr/>
        </p:nvSpPr>
        <p:spPr bwMode="auto">
          <a:xfrm>
            <a:off x="1261440" y="2644118"/>
            <a:ext cx="7688730" cy="820886"/>
          </a:xfrm>
          <a:prstGeom prst="roundRect">
            <a:avLst>
              <a:gd name="adj" fmla="val 171"/>
            </a:avLst>
          </a:prstGeom>
          <a:solidFill>
            <a:srgbClr val="CFE7F5">
              <a:alpha val="70195"/>
            </a:srgbClr>
          </a:solidFill>
          <a:ln w="9525">
            <a:solidFill>
              <a:srgbClr val="808080">
                <a:alpha val="74901"/>
              </a:srgbClr>
            </a:solidFill>
            <a:round/>
            <a:headEnd/>
            <a:tailEnd/>
          </a:ln>
        </p:spPr>
        <p:txBody>
          <a:bodyPr lIns="81639" tIns="53162" rIns="81639" bIns="40820" anchor="ctr"/>
          <a:lstStyle/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endParaRPr lang="en-US" sz="1600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&lt;p&gt;It jumped over the &lt;span status="opinion"&gt;lazy&lt;/span&gt; dog, 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   that fox did.&lt;/p&gt;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endParaRPr lang="en-US" sz="1600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endParaRPr lang="en-US" sz="1600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</p:txBody>
      </p:sp>
      <p:sp>
        <p:nvSpPr>
          <p:cNvPr id="21509" name="Text Box 4"/>
          <p:cNvSpPr txBox="1">
            <a:spLocks noChangeArrowheads="1"/>
          </p:cNvSpPr>
          <p:nvPr/>
        </p:nvSpPr>
        <p:spPr bwMode="auto">
          <a:xfrm>
            <a:off x="663841" y="1679216"/>
            <a:ext cx="480960" cy="31683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53162" rIns="81639" bIns="40820"/>
          <a:lstStyle/>
          <a:p>
            <a:pPr>
              <a:lnSpc>
                <a:spcPct val="94000"/>
              </a:lnSpc>
            </a:pPr>
            <a:r>
              <a:rPr lang="en-US" dirty="0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0</a:t>
            </a:r>
            <a:endParaRPr lang="en-US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</p:txBody>
      </p:sp>
      <p:sp>
        <p:nvSpPr>
          <p:cNvPr id="21510" name="Text Box 5"/>
          <p:cNvSpPr txBox="1">
            <a:spLocks noChangeArrowheads="1"/>
          </p:cNvSpPr>
          <p:nvPr/>
        </p:nvSpPr>
        <p:spPr bwMode="auto">
          <a:xfrm>
            <a:off x="663841" y="2668601"/>
            <a:ext cx="480960" cy="31683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53162" rIns="81639" bIns="40820"/>
          <a:lstStyle/>
          <a:p>
            <a:pPr>
              <a:lnSpc>
                <a:spcPct val="94000"/>
              </a:lnSpc>
            </a:pPr>
            <a:r>
              <a:rPr lang="en-US" dirty="0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1</a:t>
            </a:r>
            <a:endParaRPr lang="en-US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</p:txBody>
      </p:sp>
      <p:sp>
        <p:nvSpPr>
          <p:cNvPr id="21511" name="Text Box 6"/>
          <p:cNvSpPr txBox="1">
            <a:spLocks noChangeArrowheads="1"/>
          </p:cNvSpPr>
          <p:nvPr/>
        </p:nvSpPr>
        <p:spPr bwMode="auto">
          <a:xfrm>
            <a:off x="663841" y="3878328"/>
            <a:ext cx="480960" cy="31683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53162" rIns="81639" bIns="40820"/>
          <a:lstStyle/>
          <a:p>
            <a:pPr>
              <a:lnSpc>
                <a:spcPct val="94000"/>
              </a:lnSpc>
            </a:pPr>
            <a:r>
              <a:rPr lang="en-US" dirty="0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2</a:t>
            </a:r>
            <a:endParaRPr lang="en-US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</p:txBody>
      </p:sp>
      <p:sp>
        <p:nvSpPr>
          <p:cNvPr id="21512" name="AutoShape 7"/>
          <p:cNvSpPr>
            <a:spLocks noChangeArrowheads="1"/>
          </p:cNvSpPr>
          <p:nvPr/>
        </p:nvSpPr>
        <p:spPr bwMode="auto">
          <a:xfrm>
            <a:off x="1265761" y="3675266"/>
            <a:ext cx="6532259" cy="820886"/>
          </a:xfrm>
          <a:prstGeom prst="roundRect">
            <a:avLst>
              <a:gd name="adj" fmla="val 171"/>
            </a:avLst>
          </a:prstGeom>
          <a:solidFill>
            <a:srgbClr val="CFE7F5">
              <a:alpha val="70195"/>
            </a:srgbClr>
          </a:solidFill>
          <a:ln w="9525">
            <a:solidFill>
              <a:srgbClr val="808080">
                <a:alpha val="74901"/>
              </a:srgbClr>
            </a:solidFill>
            <a:round/>
            <a:headEnd/>
            <a:tailEnd/>
          </a:ln>
        </p:spPr>
        <p:txBody>
          <a:bodyPr lIns="81639" tIns="53162" rIns="81639" bIns="40820" anchor="ctr"/>
          <a:lstStyle/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endParaRPr lang="en-US" sz="1600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&lt;p status="false"&gt;Dogs let foxes jump over them.&lt;/p&gt;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    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endParaRPr lang="en-US" sz="1600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Identified piece of document</a:t>
            </a:r>
          </a:p>
          <a:p>
            <a:r>
              <a:rPr lang="en-US" dirty="0" smtClean="0"/>
              <a:t>Terms constrained to that piece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[status]</a:t>
            </a: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false</a:t>
            </a: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opinion</a:t>
            </a: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true</a:t>
            </a:r>
          </a:p>
          <a:p>
            <a:pPr>
              <a:buNone/>
            </a:pPr>
            <a:endParaRPr lang="en-US" sz="2000" dirty="0" smtClean="0">
              <a:latin typeface="Lucida Console" pitchFamily="49" charset="0"/>
            </a:endParaRPr>
          </a:p>
          <a:p>
            <a:pPr>
              <a:buNone/>
            </a:pPr>
            <a:endParaRPr lang="en-US" sz="2000" dirty="0">
              <a:latin typeface="Lucida Console" pitchFamily="49" charset="0"/>
            </a:endParaRP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//status contains false</a:t>
            </a: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//status contains opinion</a:t>
            </a: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//status contains true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Typed Fields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Scalar types: special index for ordering/comparison</a:t>
            </a:r>
          </a:p>
          <a:p>
            <a:r>
              <a:rPr lang="en-US" dirty="0" smtClean="0"/>
              <a:t>Specialized types: specialized operations</a:t>
            </a:r>
          </a:p>
          <a:p>
            <a:pPr lvl="1"/>
            <a:r>
              <a:rPr lang="en-US" dirty="0" smtClean="0"/>
              <a:t>Date/time</a:t>
            </a:r>
          </a:p>
          <a:p>
            <a:pPr lvl="1"/>
            <a:r>
              <a:rPr lang="en-US" dirty="0" smtClean="0"/>
              <a:t>Geospatial</a:t>
            </a:r>
          </a:p>
          <a:p>
            <a:pPr lvl="1"/>
            <a:r>
              <a:rPr lang="en-US" dirty="0" smtClean="0"/>
              <a:t>Triples?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nventors River Walk 06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742950"/>
            <a:ext cx="7086600" cy="5314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Markup induces fields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19161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{</a:t>
            </a:r>
          </a:p>
          <a:p>
            <a:pPr>
              <a:buNone/>
            </a:pPr>
            <a:r>
              <a:rPr lang="en-US" sz="2000" dirty="0">
                <a:latin typeface="Lucida Console" pitchFamily="49" charset="0"/>
              </a:rPr>
              <a:t> </a:t>
            </a:r>
            <a:r>
              <a:rPr lang="en-US" sz="2000" dirty="0" smtClean="0">
                <a:latin typeface="Lucida Console" pitchFamily="49" charset="0"/>
              </a:rPr>
              <a:t> "example":"these words",</a:t>
            </a:r>
          </a:p>
          <a:p>
            <a:pPr>
              <a:buNone/>
            </a:pPr>
            <a:r>
              <a:rPr lang="en-US" sz="2000" dirty="0">
                <a:latin typeface="Lucida Console" pitchFamily="49" charset="0"/>
              </a:rPr>
              <a:t> </a:t>
            </a:r>
            <a:r>
              <a:rPr lang="en-US" sz="2000" dirty="0" smtClean="0">
                <a:latin typeface="Lucida Console" pitchFamily="49" charset="0"/>
              </a:rPr>
              <a:t> "value": 47</a:t>
            </a: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}</a:t>
            </a:r>
            <a:endParaRPr lang="en-US" sz="2000" dirty="0">
              <a:latin typeface="Lucida Console" pitchFamily="49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719545" y="1600200"/>
            <a:ext cx="4038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//example contains these</a:t>
            </a: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//example contains words</a:t>
            </a: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//example=these words</a:t>
            </a: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//value=47(number)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Value wrapped in markup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600200"/>
            <a:ext cx="6687935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sz="2000" dirty="0" smtClean="0">
                <a:latin typeface="Lucida Console" pitchFamily="49" charset="0"/>
              </a:rPr>
              <a:t>&lt;Location </a:t>
            </a:r>
            <a:r>
              <a:rPr lang="fr-FR" sz="2000" dirty="0" err="1" smtClean="0">
                <a:latin typeface="Lucida Console" pitchFamily="49" charset="0"/>
              </a:rPr>
              <a:t>xmlns</a:t>
            </a:r>
            <a:r>
              <a:rPr lang="fr-FR" sz="2000" dirty="0" smtClean="0">
                <a:latin typeface="Lucida Console" pitchFamily="49" charset="0"/>
              </a:rPr>
              <a:t>="http://www.opengis.net/kml/2.2"&gt;</a:t>
            </a:r>
          </a:p>
          <a:p>
            <a:pPr>
              <a:buNone/>
            </a:pPr>
            <a:r>
              <a:rPr lang="fr-FR" sz="2000" dirty="0" smtClean="0">
                <a:latin typeface="Lucida Console" pitchFamily="49" charset="0"/>
              </a:rPr>
              <a:t> &lt;longitude&gt;-122.0&lt;/longitude&gt;</a:t>
            </a:r>
          </a:p>
          <a:p>
            <a:pPr>
              <a:buNone/>
            </a:pPr>
            <a:r>
              <a:rPr lang="fr-FR" sz="2000" dirty="0" smtClean="0">
                <a:latin typeface="Lucida Console" pitchFamily="49" charset="0"/>
              </a:rPr>
              <a:t> &lt;latitude&gt;37.3&lt;/latitude&gt;</a:t>
            </a:r>
          </a:p>
          <a:p>
            <a:pPr>
              <a:buNone/>
            </a:pPr>
            <a:r>
              <a:rPr lang="fr-FR" sz="2000" dirty="0" smtClean="0">
                <a:latin typeface="Lucida Console" pitchFamily="49" charset="0"/>
              </a:rPr>
              <a:t> &lt;altitude&gt;72&lt;/altitude&gt; </a:t>
            </a:r>
          </a:p>
          <a:p>
            <a:pPr>
              <a:buNone/>
            </a:pPr>
            <a:r>
              <a:rPr lang="fr-FR" sz="2000" dirty="0" smtClean="0">
                <a:latin typeface="Lucida Console" pitchFamily="49" charset="0"/>
              </a:rPr>
              <a:t>&lt;/Location&gt; </a:t>
            </a:r>
            <a:endParaRPr lang="en-US" sz="2000" dirty="0">
              <a:latin typeface="Lucida Console" pitchFamily="49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260" y="4696365"/>
            <a:ext cx="6067990" cy="142098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//Location=(37.3,-122.0)</a:t>
            </a:r>
            <a:endParaRPr lang="en-US" sz="2000" dirty="0">
              <a:latin typeface="Lucida Console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Value defined by markup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33935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&lt;apply </a:t>
            </a:r>
            <a:r>
              <a:rPr lang="en-US" sz="2000" dirty="0" err="1" smtClean="0">
                <a:latin typeface="Lucida Console" pitchFamily="49" charset="0"/>
              </a:rPr>
              <a:t>xmlns</a:t>
            </a:r>
            <a:r>
              <a:rPr lang="en-US" sz="2000" dirty="0" smtClean="0">
                <a:latin typeface="Lucida Console" pitchFamily="49" charset="0"/>
              </a:rPr>
              <a:t>="http://www.w3.org/1998/Math/MathML"&gt;</a:t>
            </a:r>
          </a:p>
          <a:p>
            <a:pPr>
              <a:buNone/>
            </a:pPr>
            <a:r>
              <a:rPr lang="en-US" sz="2000" dirty="0">
                <a:latin typeface="Lucida Console" pitchFamily="49" charset="0"/>
              </a:rPr>
              <a:t> </a:t>
            </a:r>
            <a:r>
              <a:rPr lang="en-US" sz="2000" dirty="0" smtClean="0">
                <a:latin typeface="Lucida Console" pitchFamily="49" charset="0"/>
              </a:rPr>
              <a:t> &lt;sin/&gt;&lt;ci&gt;x&lt;/</a:t>
            </a:r>
            <a:r>
              <a:rPr lang="en-US" sz="2000" dirty="0" err="1" smtClean="0">
                <a:latin typeface="Lucida Console" pitchFamily="49" charset="0"/>
              </a:rPr>
              <a:t>ci</a:t>
            </a:r>
            <a:r>
              <a:rPr lang="en-US" sz="2000" dirty="0" smtClean="0">
                <a:latin typeface="Lucida Console" pitchFamily="49" charset="0"/>
              </a:rPr>
              <a:t>&gt;</a:t>
            </a: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&lt;/apply&gt; </a:t>
            </a:r>
          </a:p>
          <a:p>
            <a:pPr>
              <a:buNone/>
            </a:pPr>
            <a:endParaRPr lang="en-US" sz="2000" dirty="0" smtClean="0">
              <a:latin typeface="Lucida Console" pitchFamily="49" charset="0"/>
            </a:endParaRP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&lt;</a:t>
            </a:r>
            <a:r>
              <a:rPr lang="en-US" sz="2000" dirty="0" err="1" smtClean="0">
                <a:latin typeface="Lucida Console" pitchFamily="49" charset="0"/>
              </a:rPr>
              <a:t>mrow</a:t>
            </a:r>
            <a:r>
              <a:rPr lang="en-US" sz="2000" dirty="0" smtClean="0">
                <a:latin typeface="Lucida Console" pitchFamily="49" charset="0"/>
              </a:rPr>
              <a:t> </a:t>
            </a:r>
            <a:r>
              <a:rPr lang="en-US" sz="2000" dirty="0" err="1" smtClean="0">
                <a:latin typeface="Lucida Console" pitchFamily="49" charset="0"/>
              </a:rPr>
              <a:t>xmlns</a:t>
            </a:r>
            <a:r>
              <a:rPr lang="en-US" sz="2000" dirty="0" smtClean="0">
                <a:latin typeface="Lucida Console" pitchFamily="49" charset="0"/>
              </a:rPr>
              <a:t>="http://www.w3.org/1998/Math/MathML"&gt;</a:t>
            </a:r>
          </a:p>
          <a:p>
            <a:pPr>
              <a:buNone/>
            </a:pPr>
            <a:r>
              <a:rPr lang="en-US" sz="2000" dirty="0">
                <a:latin typeface="Lucida Console" pitchFamily="49" charset="0"/>
              </a:rPr>
              <a:t> </a:t>
            </a:r>
            <a:r>
              <a:rPr lang="en-US" sz="2000" dirty="0" smtClean="0">
                <a:latin typeface="Lucida Console" pitchFamily="49" charset="0"/>
              </a:rPr>
              <a:t> &lt;mi&gt;sin&lt;/mi&gt;&lt;mo&gt;&amp;#x2061;&lt;/mo&gt;&lt;mi&gt;x&lt;/mi&gt;</a:t>
            </a: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&lt;/mrow&gt; </a:t>
            </a:r>
            <a:endParaRPr lang="en-US" sz="2000" dirty="0">
              <a:latin typeface="Lucida Console" pitchFamily="49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475" y="4965200"/>
            <a:ext cx="4038600" cy="140634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//sin</a:t>
            </a: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//sin=x</a:t>
            </a:r>
            <a:endParaRPr lang="en-US" sz="2000" dirty="0">
              <a:latin typeface="Lucida Console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273629"/>
            <a:ext cx="8228160" cy="1144921"/>
          </a:xfrm>
        </p:spPr>
        <p:txBody>
          <a:bodyPr tIns="35203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 smtClean="0"/>
              <a:t>fox</a:t>
            </a:r>
          </a:p>
        </p:txBody>
      </p:sp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912961" y="1575525"/>
            <a:ext cx="1824480" cy="407994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53162" rIns="81639" bIns="40820"/>
          <a:lstStyle/>
          <a:p>
            <a:pPr>
              <a:lnSpc>
                <a:spcPct val="94000"/>
              </a:lnSpc>
              <a:tabLst>
                <a:tab pos="656650" algn="l"/>
                <a:tab pos="1313299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brown    0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dog      1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Dogs     2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did      1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fox      0,1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foxes    2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It       1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jump     2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jumped   0,1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lazy     1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let      2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over     1,2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quick    0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that     1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The      0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the      1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them     2</a:t>
            </a:r>
          </a:p>
        </p:txBody>
      </p:sp>
      <p:sp>
        <p:nvSpPr>
          <p:cNvPr id="12292" name="AutoShape 3"/>
          <p:cNvSpPr>
            <a:spLocks noChangeArrowheads="1"/>
          </p:cNvSpPr>
          <p:nvPr/>
        </p:nvSpPr>
        <p:spPr bwMode="auto">
          <a:xfrm>
            <a:off x="912959" y="2699305"/>
            <a:ext cx="1777195" cy="177206"/>
          </a:xfrm>
          <a:prstGeom prst="roundRect">
            <a:avLst>
              <a:gd name="adj" fmla="val 875"/>
            </a:avLst>
          </a:prstGeom>
          <a:solidFill>
            <a:srgbClr val="FFFF00">
              <a:alpha val="29803"/>
            </a:srgbClr>
          </a:solidFill>
          <a:ln w="9525">
            <a:solidFill>
              <a:srgbClr val="80808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2293" name="Text Box 4"/>
          <p:cNvSpPr txBox="1">
            <a:spLocks noChangeArrowheads="1"/>
          </p:cNvSpPr>
          <p:nvPr/>
        </p:nvSpPr>
        <p:spPr bwMode="auto">
          <a:xfrm>
            <a:off x="3385440" y="2641766"/>
            <a:ext cx="1824480" cy="31683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53162" rIns="81639" bIns="40820"/>
          <a:lstStyle/>
          <a:p>
            <a:pPr>
              <a:lnSpc>
                <a:spcPct val="94000"/>
              </a:lnSpc>
              <a:tabLst>
                <a:tab pos="656650" algn="l"/>
                <a:tab pos="1313299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(0,1)</a:t>
            </a:r>
          </a:p>
        </p:txBody>
      </p:sp>
      <p:sp>
        <p:nvSpPr>
          <p:cNvPr id="12294" name="Line 5"/>
          <p:cNvSpPr>
            <a:spLocks noChangeShapeType="1"/>
          </p:cNvSpPr>
          <p:nvPr/>
        </p:nvSpPr>
        <p:spPr bwMode="auto">
          <a:xfrm>
            <a:off x="2704321" y="2808823"/>
            <a:ext cx="580320" cy="1441"/>
          </a:xfrm>
          <a:prstGeom prst="line">
            <a:avLst/>
          </a:prstGeom>
          <a:noFill/>
          <a:ln w="57240">
            <a:solidFill>
              <a:srgbClr val="000000"/>
            </a:solidFill>
            <a:round/>
            <a:headEnd/>
            <a:tailEnd type="stealth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3343041" y="5310845"/>
            <a:ext cx="5376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Hey! What about "foxes" in document 2?</a:t>
            </a:r>
            <a:endParaRPr lang="en-US" sz="24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 Engines Lie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46715" y="2392065"/>
            <a:ext cx="7604190" cy="2765160"/>
          </a:xfrm>
          <a:prstGeom prst="rect">
            <a:avLst/>
          </a:prstGeom>
          <a:solidFill>
            <a:schemeClr val="bg1">
              <a:lumMod val="85000"/>
            </a:schemeClr>
          </a:solidFill>
          <a:ln w="508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Failing to return what you thought was a match 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is not unexpected, unusual, or evil.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273629"/>
            <a:ext cx="8228160" cy="1144921"/>
          </a:xfrm>
        </p:spPr>
        <p:txBody>
          <a:bodyPr tIns="35203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 smtClean="0"/>
              <a:t>Recall</a:t>
            </a:r>
          </a:p>
        </p:txBody>
      </p:sp>
      <p:sp>
        <p:nvSpPr>
          <p:cNvPr id="20483" name="Rectangle 2"/>
          <p:cNvSpPr>
            <a:spLocks noGrp="1" noChangeArrowheads="1"/>
          </p:cNvSpPr>
          <p:nvPr>
            <p:ph idx="1"/>
          </p:nvPr>
        </p:nvSpPr>
        <p:spPr>
          <a:xfrm>
            <a:off x="456481" y="1604329"/>
            <a:ext cx="8228160" cy="4526396"/>
          </a:xfrm>
        </p:spPr>
        <p:txBody>
          <a:bodyPr>
            <a:normAutofit/>
          </a:bodyPr>
          <a:lstStyle/>
          <a:p>
            <a:pPr marL="391686" indent="-293764">
              <a:buSzPct val="45000"/>
              <a:buFont typeface="Wingdings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 smtClean="0"/>
              <a:t>Recall = P(D is retrieved | D is relevant)</a:t>
            </a:r>
          </a:p>
          <a:p>
            <a:pPr marL="791736" lvl="1" indent="-293764">
              <a:buSzPct val="45000"/>
              <a:buFont typeface="Wingdings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 smtClean="0"/>
              <a:t>Fraction of relevant documents that were retrieved</a:t>
            </a:r>
          </a:p>
          <a:p>
            <a:pPr marL="391686" indent="-293764">
              <a:buSzPct val="45000"/>
              <a:buFont typeface="Wingdings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 smtClean="0"/>
              <a:t>High recall: return more documents, at risk of false positives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Universe of Documents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1499600" y="1239915"/>
            <a:ext cx="5415105" cy="522308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730030" y="2200040"/>
            <a:ext cx="2726755" cy="2803565"/>
          </a:xfrm>
          <a:prstGeom prst="ellipse">
            <a:avLst/>
          </a:prstGeom>
          <a:solidFill>
            <a:srgbClr val="00B050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458254" y="3083355"/>
            <a:ext cx="2496325" cy="2381110"/>
          </a:xfrm>
          <a:prstGeom prst="ellipse">
            <a:avLst/>
          </a:prstGeom>
          <a:solidFill>
            <a:srgbClr val="0070C0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995925" y="2008015"/>
            <a:ext cx="2227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All documents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764025" y="3813050"/>
            <a:ext cx="13825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Retrieved documents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152485" y="2468875"/>
            <a:ext cx="14593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Relevant documents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Improving Recall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1499600" y="1239915"/>
            <a:ext cx="5415105" cy="522308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730030" y="2200040"/>
            <a:ext cx="2726755" cy="2803565"/>
          </a:xfrm>
          <a:prstGeom prst="ellipse">
            <a:avLst/>
          </a:prstGeom>
          <a:solidFill>
            <a:srgbClr val="00B050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306105" y="2276850"/>
            <a:ext cx="3379640" cy="3302830"/>
          </a:xfrm>
          <a:prstGeom prst="ellipse">
            <a:avLst/>
          </a:prstGeom>
          <a:solidFill>
            <a:srgbClr val="0070C0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Improving Recall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derived terms that define equivalence classes over the basic terms</a:t>
            </a:r>
          </a:p>
          <a:p>
            <a:pPr lvl="1"/>
            <a:r>
              <a:rPr lang="en-US" dirty="0" smtClean="0"/>
              <a:t>Functions that map multiple inputs to a single output (or a few outputs).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Recall-enhancing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Case/diacritic folding: "Fox"="fox" =&gt; "fox"</a:t>
            </a:r>
          </a:p>
          <a:p>
            <a:r>
              <a:rPr lang="en-US" dirty="0" smtClean="0"/>
              <a:t>Inflectional stemming: "foxes"="fox" =&gt; "fox"</a:t>
            </a:r>
          </a:p>
          <a:p>
            <a:r>
              <a:rPr lang="en-US" dirty="0" smtClean="0"/>
              <a:t>Derivational stemming: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love"="lover"="lovely" =&gt; "love"</a:t>
            </a:r>
          </a:p>
          <a:p>
            <a:r>
              <a:rPr lang="en-US" dirty="0" err="1" smtClean="0"/>
              <a:t>Soundex</a:t>
            </a:r>
            <a:r>
              <a:rPr lang="en-US" dirty="0" smtClean="0"/>
              <a:t>: 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"Holstege"="</a:t>
            </a:r>
            <a:r>
              <a:rPr lang="en-US" dirty="0" err="1" smtClean="0"/>
              <a:t>Holstage</a:t>
            </a:r>
            <a:r>
              <a:rPr lang="en-US" dirty="0" smtClean="0"/>
              <a:t>"="Halsted"=&gt; "H423"</a:t>
            </a:r>
          </a:p>
          <a:p>
            <a:r>
              <a:rPr lang="en-US" dirty="0" smtClean="0"/>
              <a:t>Synonyms: "hound"="mutt"="dog" =&gt; "dog"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273629"/>
            <a:ext cx="8228160" cy="1144921"/>
          </a:xfrm>
        </p:spPr>
        <p:txBody>
          <a:bodyPr tIns="35203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 smtClean="0"/>
              <a:t>Some Documents</a:t>
            </a:r>
          </a:p>
        </p:txBody>
      </p:sp>
      <p:sp>
        <p:nvSpPr>
          <p:cNvPr id="21507" name="AutoShape 2"/>
          <p:cNvSpPr>
            <a:spLocks noChangeArrowheads="1"/>
          </p:cNvSpPr>
          <p:nvPr/>
        </p:nvSpPr>
        <p:spPr bwMode="auto">
          <a:xfrm>
            <a:off x="1281598" y="1660495"/>
            <a:ext cx="6938877" cy="820886"/>
          </a:xfrm>
          <a:prstGeom prst="roundRect">
            <a:avLst>
              <a:gd name="adj" fmla="val 171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</p:spPr>
        <p:txBody>
          <a:bodyPr lIns="81639" tIns="53162" rIns="81639" bIns="40820" anchor="ctr"/>
          <a:lstStyle/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endParaRPr lang="en-US" sz="1600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&lt;p status="true"&gt;The &lt;</a:t>
            </a:r>
            <a:r>
              <a:rPr lang="en-US" sz="1600" dirty="0" err="1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&gt;quick&lt;/</a:t>
            </a:r>
            <a:r>
              <a:rPr lang="en-US" sz="1600" dirty="0" err="1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i</a:t>
            </a: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&gt; brown fox jumped.&lt;/p&gt;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endParaRPr lang="en-US" sz="1600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endParaRPr lang="en-US" sz="1600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</p:txBody>
      </p:sp>
      <p:sp>
        <p:nvSpPr>
          <p:cNvPr id="21508" name="AutoShape 3"/>
          <p:cNvSpPr>
            <a:spLocks noChangeArrowheads="1"/>
          </p:cNvSpPr>
          <p:nvPr/>
        </p:nvSpPr>
        <p:spPr bwMode="auto">
          <a:xfrm>
            <a:off x="1261440" y="2644118"/>
            <a:ext cx="7688730" cy="820886"/>
          </a:xfrm>
          <a:prstGeom prst="roundRect">
            <a:avLst>
              <a:gd name="adj" fmla="val 171"/>
            </a:avLst>
          </a:prstGeom>
          <a:solidFill>
            <a:srgbClr val="CFE7F5">
              <a:alpha val="70195"/>
            </a:srgbClr>
          </a:solidFill>
          <a:ln w="9525">
            <a:solidFill>
              <a:srgbClr val="808080">
                <a:alpha val="74901"/>
              </a:srgbClr>
            </a:solidFill>
            <a:round/>
            <a:headEnd/>
            <a:tailEnd/>
          </a:ln>
        </p:spPr>
        <p:txBody>
          <a:bodyPr lIns="81639" tIns="53162" rIns="81639" bIns="40820" anchor="ctr"/>
          <a:lstStyle/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endParaRPr lang="en-US" sz="1600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&lt;p&gt;It jumped over the &lt;span status="opinion"&gt;lazy&lt;/span&gt; dog, 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   that fox did.&lt;/p&gt;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endParaRPr lang="en-US" sz="1600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endParaRPr lang="en-US" sz="1600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</p:txBody>
      </p:sp>
      <p:sp>
        <p:nvSpPr>
          <p:cNvPr id="21509" name="Text Box 4"/>
          <p:cNvSpPr txBox="1">
            <a:spLocks noChangeArrowheads="1"/>
          </p:cNvSpPr>
          <p:nvPr/>
        </p:nvSpPr>
        <p:spPr bwMode="auto">
          <a:xfrm>
            <a:off x="663841" y="1679216"/>
            <a:ext cx="480960" cy="31683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53162" rIns="81639" bIns="40820"/>
          <a:lstStyle/>
          <a:p>
            <a:pPr>
              <a:lnSpc>
                <a:spcPct val="94000"/>
              </a:lnSpc>
            </a:pPr>
            <a:r>
              <a:rPr lang="en-US" dirty="0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0</a:t>
            </a:r>
            <a:endParaRPr lang="en-US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</p:txBody>
      </p:sp>
      <p:sp>
        <p:nvSpPr>
          <p:cNvPr id="21510" name="Text Box 5"/>
          <p:cNvSpPr txBox="1">
            <a:spLocks noChangeArrowheads="1"/>
          </p:cNvSpPr>
          <p:nvPr/>
        </p:nvSpPr>
        <p:spPr bwMode="auto">
          <a:xfrm>
            <a:off x="663841" y="2668601"/>
            <a:ext cx="480960" cy="31683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53162" rIns="81639" bIns="40820"/>
          <a:lstStyle/>
          <a:p>
            <a:pPr>
              <a:lnSpc>
                <a:spcPct val="94000"/>
              </a:lnSpc>
            </a:pPr>
            <a:r>
              <a:rPr lang="en-US" dirty="0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1</a:t>
            </a:r>
            <a:endParaRPr lang="en-US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</p:txBody>
      </p:sp>
      <p:sp>
        <p:nvSpPr>
          <p:cNvPr id="21511" name="Text Box 6"/>
          <p:cNvSpPr txBox="1">
            <a:spLocks noChangeArrowheads="1"/>
          </p:cNvSpPr>
          <p:nvPr/>
        </p:nvSpPr>
        <p:spPr bwMode="auto">
          <a:xfrm>
            <a:off x="663841" y="3878328"/>
            <a:ext cx="480960" cy="31683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53162" rIns="81639" bIns="40820"/>
          <a:lstStyle/>
          <a:p>
            <a:pPr>
              <a:lnSpc>
                <a:spcPct val="94000"/>
              </a:lnSpc>
            </a:pPr>
            <a:r>
              <a:rPr lang="en-US" dirty="0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2</a:t>
            </a:r>
            <a:endParaRPr lang="en-US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</p:txBody>
      </p:sp>
      <p:sp>
        <p:nvSpPr>
          <p:cNvPr id="21512" name="AutoShape 7"/>
          <p:cNvSpPr>
            <a:spLocks noChangeArrowheads="1"/>
          </p:cNvSpPr>
          <p:nvPr/>
        </p:nvSpPr>
        <p:spPr bwMode="auto">
          <a:xfrm>
            <a:off x="1265761" y="3675266"/>
            <a:ext cx="6532259" cy="820886"/>
          </a:xfrm>
          <a:prstGeom prst="roundRect">
            <a:avLst>
              <a:gd name="adj" fmla="val 171"/>
            </a:avLst>
          </a:prstGeom>
          <a:solidFill>
            <a:srgbClr val="CFE7F5">
              <a:alpha val="70195"/>
            </a:srgbClr>
          </a:solidFill>
          <a:ln w="9525">
            <a:solidFill>
              <a:srgbClr val="808080">
                <a:alpha val="74901"/>
              </a:srgbClr>
            </a:solidFill>
            <a:round/>
            <a:headEnd/>
            <a:tailEnd/>
          </a:ln>
        </p:spPr>
        <p:txBody>
          <a:bodyPr lIns="81639" tIns="53162" rIns="81639" bIns="40820" anchor="ctr"/>
          <a:lstStyle/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endParaRPr lang="en-US" sz="1600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&lt;p status="false"&gt;Dogs let foxes jump over them.&lt;/p&gt;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    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</a:tabLst>
            </a:pPr>
            <a:endParaRPr lang="en-US" sz="1600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Recall-enhancing Functions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Case-folding: p = P</a:t>
            </a:r>
          </a:p>
          <a:p>
            <a:r>
              <a:rPr lang="en-US" dirty="0" smtClean="0"/>
              <a:t>X- stripping: X-Reference = Reference</a:t>
            </a:r>
          </a:p>
          <a:p>
            <a:r>
              <a:rPr lang="en-US" dirty="0" smtClean="0"/>
              <a:t>Namespace collapsing: KML variants</a:t>
            </a:r>
          </a:p>
          <a:p>
            <a:r>
              <a:rPr lang="en-US" dirty="0" smtClean="0"/>
              <a:t>Simple vocabulary mapping: p = </a:t>
            </a:r>
            <a:r>
              <a:rPr lang="en-US" dirty="0" err="1" smtClean="0"/>
              <a:t>para</a:t>
            </a:r>
            <a:endParaRPr lang="en-US" dirty="0" smtClean="0"/>
          </a:p>
          <a:p>
            <a:r>
              <a:rPr lang="en-US" dirty="0" err="1" smtClean="0"/>
              <a:t>rdf:Description</a:t>
            </a:r>
            <a:r>
              <a:rPr lang="en-US" dirty="0" smtClean="0"/>
              <a:t> element = </a:t>
            </a:r>
            <a:r>
              <a:rPr lang="en-US" dirty="0" err="1" smtClean="0"/>
              <a:t>rdf:Description</a:t>
            </a:r>
            <a:r>
              <a:rPr lang="en-US" dirty="0" smtClean="0"/>
              <a:t> attribute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Enhancing Recall: Alternative readings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Decompounding: </a:t>
            </a:r>
          </a:p>
          <a:p>
            <a:pPr lvl="1"/>
            <a:r>
              <a:rPr lang="de-DE" dirty="0" smtClean="0"/>
              <a:t>Schiffskollisionen =&gt; </a:t>
            </a:r>
            <a:r>
              <a:rPr lang="de-DE" dirty="0" smtClean="0"/>
              <a:t>Schiff+Kollision</a:t>
            </a:r>
            <a:endParaRPr lang="de-DE" dirty="0" smtClean="0"/>
          </a:p>
          <a:p>
            <a:r>
              <a:rPr lang="de-DE" dirty="0" smtClean="0"/>
              <a:t>Dehyphenation: </a:t>
            </a:r>
          </a:p>
          <a:p>
            <a:pPr lvl="1"/>
            <a:r>
              <a:rPr lang="en-US" dirty="0" smtClean="0"/>
              <a:t>wild card = wild-card = wildcard =&gt; wildcard</a:t>
            </a:r>
          </a:p>
          <a:p>
            <a:r>
              <a:rPr lang="en-US" dirty="0" smtClean="0"/>
              <a:t>Ambiguous tokenization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Enhanced Recall: Alternative Readings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MathML</a:t>
            </a:r>
            <a:r>
              <a:rPr lang="en-US" dirty="0" smtClean="0"/>
              <a:t>: </a:t>
            </a:r>
            <a:r>
              <a:rPr lang="en-US" sz="2800" dirty="0" smtClean="0">
                <a:latin typeface="Lucida Console" pitchFamily="49" charset="0"/>
              </a:rPr>
              <a:t>&lt;mi&gt;sin&lt;/mi&gt; </a:t>
            </a:r>
            <a:r>
              <a:rPr lang="en-US" dirty="0" smtClean="0"/>
              <a:t>as </a:t>
            </a:r>
            <a:r>
              <a:rPr lang="en-US" sz="2800" dirty="0" smtClean="0">
                <a:latin typeface="Lucida Console" pitchFamily="49" charset="0"/>
              </a:rPr>
              <a:t>//mi </a:t>
            </a:r>
            <a:r>
              <a:rPr lang="en-US" dirty="0" smtClean="0"/>
              <a:t>and </a:t>
            </a:r>
            <a:r>
              <a:rPr lang="en-US" sz="2800" dirty="0" smtClean="0">
                <a:latin typeface="Lucida Console" pitchFamily="49" charset="0"/>
              </a:rPr>
              <a:t>//sin</a:t>
            </a:r>
          </a:p>
          <a:p>
            <a:r>
              <a:rPr lang="en-US" dirty="0" smtClean="0"/>
              <a:t>"De-</a:t>
            </a:r>
            <a:r>
              <a:rPr lang="en-US" dirty="0" err="1" smtClean="0"/>
              <a:t>milestoning</a:t>
            </a:r>
            <a:r>
              <a:rPr lang="en-US" dirty="0" smtClean="0"/>
              <a:t>"</a:t>
            </a:r>
          </a:p>
          <a:p>
            <a:r>
              <a:rPr lang="en-US" dirty="0" smtClean="0"/>
              <a:t>Markup formats designed for overlap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De-</a:t>
            </a:r>
            <a:r>
              <a:rPr lang="en-US" dirty="0" err="1" smtClean="0"/>
              <a:t>milestoning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600200"/>
            <a:ext cx="8377755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&lt;example&gt;Here is the &lt;start id="2"/&gt; milestones marking &lt;start id="1"/&gt; something &lt;end id="2"/&gt; where there is </a:t>
            </a:r>
            <a:r>
              <a:rPr lang="en-US" sz="2000" dirty="0" err="1" smtClean="0">
                <a:latin typeface="Lucida Console" pitchFamily="49" charset="0"/>
              </a:rPr>
              <a:t>intertwingling</a:t>
            </a:r>
            <a:r>
              <a:rPr lang="en-US" sz="2000" dirty="0" smtClean="0">
                <a:latin typeface="Lucida Console" pitchFamily="49" charset="0"/>
              </a:rPr>
              <a:t> &lt;end id="1"/&gt; of milestones.&lt;/example&gt; </a:t>
            </a:r>
            <a:endParaRPr lang="en-US" sz="2000" dirty="0">
              <a:latin typeface="Lucida Console" pitchFamily="49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474" y="3697835"/>
            <a:ext cx="8333885" cy="19440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//milestone="milestones marking something"</a:t>
            </a: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//milestone="something where there is </a:t>
            </a:r>
            <a:r>
              <a:rPr lang="en-US" sz="2000" dirty="0" err="1" smtClean="0">
                <a:latin typeface="Lucida Console" pitchFamily="49" charset="0"/>
              </a:rPr>
              <a:t>intertwingling</a:t>
            </a:r>
            <a:r>
              <a:rPr lang="en-US" sz="2000" dirty="0" smtClean="0">
                <a:latin typeface="Lucida Console" pitchFamily="49" charset="0"/>
              </a:rPr>
              <a:t>"</a:t>
            </a:r>
            <a:endParaRPr lang="en-US" sz="2000" dirty="0">
              <a:latin typeface="Lucida Console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Markup designed for overlap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>
                <a:latin typeface="Lucida Console" pitchFamily="49" charset="0"/>
              </a:rPr>
              <a:t>[s}[l}He manages to keep the upper hand{l] </a:t>
            </a:r>
          </a:p>
          <a:p>
            <a:pPr>
              <a:buNone/>
            </a:pPr>
            <a:r>
              <a:rPr lang="en-US" sz="1800" dirty="0" smtClean="0">
                <a:latin typeface="Lucida Console" pitchFamily="49" charset="0"/>
              </a:rPr>
              <a:t>[l}On his own farm.{s] [s}He's boss.{s] [s}But as to hens:{l] </a:t>
            </a:r>
          </a:p>
          <a:p>
            <a:pPr>
              <a:buNone/>
            </a:pPr>
            <a:r>
              <a:rPr lang="en-US" sz="1800" dirty="0" smtClean="0">
                <a:latin typeface="Lucida Console" pitchFamily="49" charset="0"/>
              </a:rPr>
              <a:t>[l}We fence our flowers in and the hens range.{l]{s] </a:t>
            </a:r>
            <a:endParaRPr lang="en-US" sz="1800" dirty="0">
              <a:latin typeface="Lucida Console" pitchFamily="49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>
                <a:latin typeface="Lucida Console" pitchFamily="49" charset="0"/>
              </a:rPr>
              <a:t>//s=He manages to keep the upper hand\</a:t>
            </a:r>
            <a:r>
              <a:rPr lang="en-US" sz="1800" dirty="0" err="1" smtClean="0">
                <a:latin typeface="Lucida Console" pitchFamily="49" charset="0"/>
              </a:rPr>
              <a:t>nOn</a:t>
            </a:r>
            <a:r>
              <a:rPr lang="en-US" sz="1800" dirty="0" smtClean="0">
                <a:latin typeface="Lucida Console" pitchFamily="49" charset="0"/>
              </a:rPr>
              <a:t> his own farm.</a:t>
            </a:r>
          </a:p>
          <a:p>
            <a:pPr>
              <a:buNone/>
            </a:pPr>
            <a:r>
              <a:rPr lang="en-US" sz="1800" dirty="0" smtClean="0">
                <a:latin typeface="Lucida Console" pitchFamily="49" charset="0"/>
              </a:rPr>
              <a:t>//s=He's boss.</a:t>
            </a:r>
          </a:p>
          <a:p>
            <a:pPr>
              <a:buNone/>
            </a:pPr>
            <a:r>
              <a:rPr lang="en-US" sz="1800" dirty="0" smtClean="0">
                <a:latin typeface="Lucida Console" pitchFamily="49" charset="0"/>
              </a:rPr>
              <a:t>//s=But as to hens: We fence out flowers in and the hens range.</a:t>
            </a:r>
            <a:endParaRPr lang="en-US" sz="1800" dirty="0">
              <a:latin typeface="Lucida Console" pitchFamily="49" charset="0"/>
            </a:endParaRPr>
          </a:p>
          <a:p>
            <a:pPr>
              <a:buNone/>
            </a:pPr>
            <a:r>
              <a:rPr lang="en-US" sz="1800" dirty="0" smtClean="0">
                <a:latin typeface="Lucida Console" pitchFamily="49" charset="0"/>
              </a:rPr>
              <a:t>//l=He manages to keep the upper hand</a:t>
            </a:r>
          </a:p>
          <a:p>
            <a:pPr>
              <a:buNone/>
            </a:pPr>
            <a:r>
              <a:rPr lang="en-US" sz="1800" dirty="0" smtClean="0">
                <a:latin typeface="Lucida Console" pitchFamily="49" charset="0"/>
              </a:rPr>
              <a:t>//l=On his own farm. He's </a:t>
            </a:r>
            <a:r>
              <a:rPr lang="en-US" sz="1800" dirty="0" err="1" smtClean="0">
                <a:latin typeface="Lucida Console" pitchFamily="49" charset="0"/>
              </a:rPr>
              <a:t>oss</a:t>
            </a:r>
            <a:r>
              <a:rPr lang="en-US" sz="1800" dirty="0" smtClean="0">
                <a:latin typeface="Lucida Console" pitchFamily="49" charset="0"/>
              </a:rPr>
              <a:t>. But as to hens:</a:t>
            </a:r>
          </a:p>
          <a:p>
            <a:pPr>
              <a:buNone/>
            </a:pPr>
            <a:r>
              <a:rPr lang="en-US" sz="1800" dirty="0" smtClean="0">
                <a:latin typeface="Lucida Console" pitchFamily="49" charset="0"/>
              </a:rPr>
              <a:t>//l=We fence our flowers in and the hens range.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Breaking atomic units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Character N-grams: "amazing" =&gt; "</a:t>
            </a:r>
            <a:r>
              <a:rPr lang="en-US" dirty="0" err="1" smtClean="0"/>
              <a:t>ama</a:t>
            </a:r>
            <a:r>
              <a:rPr lang="en-US" dirty="0" smtClean="0"/>
              <a:t>"+"</a:t>
            </a:r>
            <a:r>
              <a:rPr lang="en-US" dirty="0" err="1" smtClean="0"/>
              <a:t>maz</a:t>
            </a:r>
            <a:r>
              <a:rPr lang="en-US" dirty="0" smtClean="0"/>
              <a:t>"+"</a:t>
            </a:r>
            <a:r>
              <a:rPr lang="en-US" dirty="0" err="1" smtClean="0"/>
              <a:t>azi</a:t>
            </a:r>
            <a:r>
              <a:rPr lang="en-US" dirty="0" smtClean="0"/>
              <a:t>"+"</a:t>
            </a:r>
            <a:r>
              <a:rPr lang="en-US" dirty="0" err="1" smtClean="0"/>
              <a:t>zin</a:t>
            </a:r>
            <a:r>
              <a:rPr lang="en-US" dirty="0" smtClean="0"/>
              <a:t>"+"</a:t>
            </a:r>
            <a:r>
              <a:rPr lang="en-US" dirty="0" err="1" smtClean="0"/>
              <a:t>ing</a:t>
            </a:r>
            <a:r>
              <a:rPr lang="en-US" dirty="0" smtClean="0"/>
              <a:t>"</a:t>
            </a:r>
          </a:p>
          <a:p>
            <a:endParaRPr lang="en-US" dirty="0"/>
          </a:p>
          <a:p>
            <a:r>
              <a:rPr lang="en-US" dirty="0" smtClean="0"/>
              <a:t>Or, perhaps: A different set of atomic units?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Breaking Atomic Units: </a:t>
            </a:r>
            <a:r>
              <a:rPr lang="en-US" dirty="0" err="1" smtClean="0"/>
              <a:t>Microparsing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199" y="1600200"/>
            <a:ext cx="7840086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000" dirty="0" smtClean="0">
              <a:latin typeface="Lucida Console" pitchFamily="49" charset="0"/>
            </a:endParaRP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&lt;p style="background-color=</a:t>
            </a:r>
            <a:r>
              <a:rPr lang="en-US" sz="2000" dirty="0" err="1" smtClean="0">
                <a:latin typeface="Lucida Console" pitchFamily="49" charset="0"/>
              </a:rPr>
              <a:t>red;font</a:t>
            </a:r>
            <a:r>
              <a:rPr lang="en-US" sz="2000" dirty="0" smtClean="0">
                <a:latin typeface="Lucida Console" pitchFamily="49" charset="0"/>
              </a:rPr>
              <a:t>-style=italic"&gt;</a:t>
            </a: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Exciting!</a:t>
            </a: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&lt;/p&gt;</a:t>
            </a:r>
            <a:endParaRPr lang="en-US" sz="2000" dirty="0">
              <a:latin typeface="Lucida Console" pitchFamily="49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39475" y="4058120"/>
            <a:ext cx="7066520" cy="140634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>
                <a:latin typeface="Lucida Console" pitchFamily="49" charset="0"/>
              </a:rPr>
              <a:t>//p/@style/@background-color</a:t>
            </a:r>
          </a:p>
          <a:p>
            <a:pPr>
              <a:buNone/>
            </a:pPr>
            <a:r>
              <a:rPr lang="en-US" sz="1800" dirty="0" smtClean="0">
                <a:latin typeface="Lucida Console" pitchFamily="49" charset="0"/>
              </a:rPr>
              <a:t>//p/@style/@font-style</a:t>
            </a:r>
            <a:endParaRPr lang="en-US" sz="1800" dirty="0">
              <a:latin typeface="Lucida Console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273629"/>
            <a:ext cx="8228160" cy="1144921"/>
          </a:xfrm>
        </p:spPr>
        <p:txBody>
          <a:bodyPr tIns="35203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 smtClean="0"/>
              <a:t>"the lazy fox jumped"</a:t>
            </a:r>
          </a:p>
        </p:txBody>
      </p:sp>
      <p:sp>
        <p:nvSpPr>
          <p:cNvPr id="15363" name="Text Box 2"/>
          <p:cNvSpPr txBox="1">
            <a:spLocks noChangeArrowheads="1"/>
          </p:cNvSpPr>
          <p:nvPr/>
        </p:nvSpPr>
        <p:spPr bwMode="auto">
          <a:xfrm>
            <a:off x="912961" y="1575525"/>
            <a:ext cx="3898080" cy="407994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53162" rIns="81639" bIns="40820"/>
          <a:lstStyle/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brown    </a:t>
            </a:r>
            <a:r>
              <a:rPr lang="en-US" dirty="0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0</a:t>
            </a:r>
            <a:endParaRPr lang="en-US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dog      </a:t>
            </a:r>
            <a:r>
              <a:rPr lang="en-US" dirty="0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1</a:t>
            </a:r>
            <a:endParaRPr lang="en-US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Dogs     </a:t>
            </a:r>
            <a:r>
              <a:rPr lang="en-US" dirty="0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2</a:t>
            </a:r>
            <a:endParaRPr lang="en-US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did      </a:t>
            </a:r>
            <a:r>
              <a:rPr lang="en-US" dirty="0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1</a:t>
            </a:r>
            <a:endParaRPr lang="en-US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fox      </a:t>
            </a:r>
            <a:r>
              <a:rPr lang="en-US" dirty="0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0,1</a:t>
            </a:r>
            <a:endParaRPr lang="en-US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foxes    </a:t>
            </a:r>
            <a:r>
              <a:rPr lang="en-US" dirty="0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2</a:t>
            </a:r>
            <a:endParaRPr lang="en-US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It       </a:t>
            </a:r>
            <a:r>
              <a:rPr lang="en-US" dirty="0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1</a:t>
            </a:r>
            <a:endParaRPr lang="en-US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jump     </a:t>
            </a:r>
            <a:r>
              <a:rPr lang="en-US" dirty="0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2</a:t>
            </a:r>
            <a:endParaRPr lang="en-US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jumped   </a:t>
            </a:r>
            <a:r>
              <a:rPr lang="en-US" dirty="0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0,1</a:t>
            </a:r>
            <a:endParaRPr lang="en-US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lazy     </a:t>
            </a:r>
            <a:r>
              <a:rPr lang="en-US" dirty="0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1</a:t>
            </a:r>
            <a:endParaRPr lang="en-US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let      </a:t>
            </a:r>
            <a:r>
              <a:rPr lang="en-US" dirty="0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2</a:t>
            </a:r>
            <a:endParaRPr lang="en-US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over     </a:t>
            </a:r>
            <a:r>
              <a:rPr lang="en-US" dirty="0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1,2</a:t>
            </a:r>
            <a:endParaRPr lang="en-US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quick    </a:t>
            </a:r>
            <a:r>
              <a:rPr lang="en-US" dirty="0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0</a:t>
            </a:r>
            <a:endParaRPr lang="en-US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that     </a:t>
            </a:r>
            <a:r>
              <a:rPr lang="en-US" dirty="0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1</a:t>
            </a:r>
            <a:endParaRPr lang="en-US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The      </a:t>
            </a:r>
            <a:r>
              <a:rPr lang="en-US" dirty="0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0</a:t>
            </a:r>
            <a:endParaRPr lang="en-US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the      </a:t>
            </a:r>
            <a:r>
              <a:rPr lang="en-US" dirty="0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1</a:t>
            </a:r>
            <a:endParaRPr lang="en-US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them     </a:t>
            </a:r>
            <a:r>
              <a:rPr lang="en-US" dirty="0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2</a:t>
            </a:r>
            <a:endParaRPr lang="en-US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</p:txBody>
      </p:sp>
      <p:sp>
        <p:nvSpPr>
          <p:cNvPr id="15364" name="AutoShape 3"/>
          <p:cNvSpPr>
            <a:spLocks noChangeArrowheads="1"/>
          </p:cNvSpPr>
          <p:nvPr/>
        </p:nvSpPr>
        <p:spPr bwMode="auto">
          <a:xfrm>
            <a:off x="912960" y="2710892"/>
            <a:ext cx="1969220" cy="180438"/>
          </a:xfrm>
          <a:prstGeom prst="roundRect">
            <a:avLst>
              <a:gd name="adj" fmla="val 875"/>
            </a:avLst>
          </a:prstGeom>
          <a:solidFill>
            <a:srgbClr val="FFFF00">
              <a:alpha val="29803"/>
            </a:srgbClr>
          </a:solidFill>
          <a:ln w="9525">
            <a:solidFill>
              <a:srgbClr val="80808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5365" name="Text Box 4"/>
          <p:cNvSpPr txBox="1">
            <a:spLocks noChangeArrowheads="1"/>
          </p:cNvSpPr>
          <p:nvPr/>
        </p:nvSpPr>
        <p:spPr bwMode="auto">
          <a:xfrm>
            <a:off x="4014265" y="2641766"/>
            <a:ext cx="1824480" cy="31683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53162" rIns="81639" bIns="40820"/>
          <a:lstStyle/>
          <a:p>
            <a:pPr>
              <a:lnSpc>
                <a:spcPct val="94000"/>
              </a:lnSpc>
              <a:tabLst>
                <a:tab pos="656650" algn="l"/>
                <a:tab pos="1313299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(</a:t>
            </a:r>
            <a:r>
              <a:rPr lang="en-US" dirty="0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0,1)</a:t>
            </a:r>
            <a:endParaRPr lang="en-US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</p:txBody>
      </p:sp>
      <p:sp>
        <p:nvSpPr>
          <p:cNvPr id="15366" name="Line 5"/>
          <p:cNvSpPr>
            <a:spLocks noChangeShapeType="1"/>
          </p:cNvSpPr>
          <p:nvPr/>
        </p:nvSpPr>
        <p:spPr bwMode="auto">
          <a:xfrm>
            <a:off x="3528986" y="2808823"/>
            <a:ext cx="580320" cy="1441"/>
          </a:xfrm>
          <a:prstGeom prst="line">
            <a:avLst/>
          </a:prstGeom>
          <a:noFill/>
          <a:ln w="57240">
            <a:solidFill>
              <a:srgbClr val="000000"/>
            </a:solidFill>
            <a:round/>
            <a:headEnd/>
            <a:tailEnd type="stealth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67" name="AutoShape 6"/>
          <p:cNvSpPr>
            <a:spLocks noChangeArrowheads="1"/>
          </p:cNvSpPr>
          <p:nvPr/>
        </p:nvSpPr>
        <p:spPr bwMode="auto">
          <a:xfrm>
            <a:off x="961930" y="3697835"/>
            <a:ext cx="1881845" cy="230429"/>
          </a:xfrm>
          <a:prstGeom prst="roundRect">
            <a:avLst>
              <a:gd name="adj" fmla="val 875"/>
            </a:avLst>
          </a:prstGeom>
          <a:solidFill>
            <a:srgbClr val="FFFF00">
              <a:alpha val="29803"/>
            </a:srgbClr>
          </a:solidFill>
          <a:ln w="9525">
            <a:solidFill>
              <a:srgbClr val="80808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5368" name="Line 7"/>
          <p:cNvSpPr>
            <a:spLocks noChangeShapeType="1"/>
          </p:cNvSpPr>
          <p:nvPr/>
        </p:nvSpPr>
        <p:spPr bwMode="auto">
          <a:xfrm>
            <a:off x="3528986" y="4081885"/>
            <a:ext cx="580320" cy="1440"/>
          </a:xfrm>
          <a:prstGeom prst="line">
            <a:avLst/>
          </a:prstGeom>
          <a:noFill/>
          <a:ln w="57240">
            <a:solidFill>
              <a:srgbClr val="000000"/>
            </a:solidFill>
            <a:round/>
            <a:headEnd/>
            <a:tailEnd type="stealth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69" name="Text Box 8"/>
          <p:cNvSpPr txBox="1">
            <a:spLocks noChangeArrowheads="1"/>
          </p:cNvSpPr>
          <p:nvPr/>
        </p:nvSpPr>
        <p:spPr bwMode="auto">
          <a:xfrm>
            <a:off x="4014265" y="3928265"/>
            <a:ext cx="1824480" cy="31683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53162" rIns="81639" bIns="40820"/>
          <a:lstStyle/>
          <a:p>
            <a:pPr>
              <a:lnSpc>
                <a:spcPct val="94000"/>
              </a:lnSpc>
              <a:tabLst>
                <a:tab pos="656650" algn="l"/>
                <a:tab pos="1313299" algn="l"/>
              </a:tabLst>
            </a:pPr>
            <a:r>
              <a:rPr lang="en-US" dirty="0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(1)</a:t>
            </a:r>
            <a:endParaRPr lang="en-US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</p:txBody>
      </p:sp>
      <p:sp>
        <p:nvSpPr>
          <p:cNvPr id="15370" name="Line 9"/>
          <p:cNvSpPr>
            <a:spLocks noChangeShapeType="1"/>
          </p:cNvSpPr>
          <p:nvPr/>
        </p:nvSpPr>
        <p:spPr bwMode="auto">
          <a:xfrm>
            <a:off x="6833650" y="3850015"/>
            <a:ext cx="426700" cy="1440"/>
          </a:xfrm>
          <a:prstGeom prst="line">
            <a:avLst/>
          </a:prstGeom>
          <a:noFill/>
          <a:ln w="57240">
            <a:solidFill>
              <a:srgbClr val="000000"/>
            </a:solidFill>
            <a:round/>
            <a:headEnd/>
            <a:tailEnd type="stealth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71" name="Text Box 10"/>
          <p:cNvSpPr txBox="1">
            <a:spLocks noChangeArrowheads="1"/>
          </p:cNvSpPr>
          <p:nvPr/>
        </p:nvSpPr>
        <p:spPr bwMode="auto">
          <a:xfrm>
            <a:off x="7202500" y="3688242"/>
            <a:ext cx="1824480" cy="31683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53162" rIns="81639" bIns="40820"/>
          <a:lstStyle/>
          <a:p>
            <a:pPr>
              <a:lnSpc>
                <a:spcPct val="94000"/>
              </a:lnSpc>
              <a:tabLst>
                <a:tab pos="656650" algn="l"/>
                <a:tab pos="1313299" algn="l"/>
              </a:tabLst>
            </a:pPr>
            <a:r>
              <a:rPr lang="en-US" dirty="0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(1)</a:t>
            </a:r>
            <a:endParaRPr lang="en-US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</p:txBody>
      </p:sp>
      <p:sp>
        <p:nvSpPr>
          <p:cNvPr id="15372" name="Text Box 11"/>
          <p:cNvSpPr txBox="1">
            <a:spLocks noChangeArrowheads="1"/>
          </p:cNvSpPr>
          <p:nvPr/>
        </p:nvSpPr>
        <p:spPr bwMode="auto">
          <a:xfrm>
            <a:off x="6156805" y="3639797"/>
            <a:ext cx="911520" cy="31395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55221" rIns="81639" bIns="40820"/>
          <a:lstStyle/>
          <a:p>
            <a:pPr>
              <a:tabLst>
                <a:tab pos="656650" algn="l"/>
              </a:tabLst>
            </a:pPr>
            <a:r>
              <a:rPr lang="en-US" dirty="0" smtClean="0">
                <a:solidFill>
                  <a:srgbClr val="000000"/>
                </a:solidFill>
                <a:ea typeface="WenQuanYi Zen Hei Sharp" charset="0"/>
                <a:cs typeface="WenQuanYi Zen Hei Sharp" charset="0"/>
              </a:rPr>
              <a:t>AND</a:t>
            </a:r>
            <a:endParaRPr lang="en-US" dirty="0">
              <a:solidFill>
                <a:srgbClr val="000000"/>
              </a:solidFill>
              <a:ea typeface="WenQuanYi Zen Hei Sharp" charset="0"/>
              <a:cs typeface="WenQuanYi Zen Hei Sharp" charset="0"/>
            </a:endParaRPr>
          </a:p>
        </p:txBody>
      </p:sp>
      <p:sp>
        <p:nvSpPr>
          <p:cNvPr id="15373" name="Line 12"/>
          <p:cNvSpPr>
            <a:spLocks noChangeShapeType="1"/>
          </p:cNvSpPr>
          <p:nvPr/>
        </p:nvSpPr>
        <p:spPr bwMode="auto">
          <a:xfrm>
            <a:off x="4926359" y="3004684"/>
            <a:ext cx="1143435" cy="616341"/>
          </a:xfrm>
          <a:prstGeom prst="line">
            <a:avLst/>
          </a:prstGeom>
          <a:noFill/>
          <a:ln w="57240">
            <a:solidFill>
              <a:srgbClr val="000000"/>
            </a:solidFill>
            <a:round/>
            <a:headEnd/>
            <a:tailEnd type="stealth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74" name="Line 13"/>
          <p:cNvSpPr>
            <a:spLocks noChangeShapeType="1"/>
          </p:cNvSpPr>
          <p:nvPr/>
        </p:nvSpPr>
        <p:spPr bwMode="auto">
          <a:xfrm flipV="1">
            <a:off x="4919106" y="3928265"/>
            <a:ext cx="958664" cy="187254"/>
          </a:xfrm>
          <a:prstGeom prst="line">
            <a:avLst/>
          </a:prstGeom>
          <a:noFill/>
          <a:ln w="57240">
            <a:solidFill>
              <a:srgbClr val="000000"/>
            </a:solidFill>
            <a:round/>
            <a:headEnd/>
            <a:tailEnd type="stealth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75" name="AutoShape 14"/>
          <p:cNvSpPr>
            <a:spLocks noChangeArrowheads="1"/>
          </p:cNvSpPr>
          <p:nvPr/>
        </p:nvSpPr>
        <p:spPr bwMode="auto">
          <a:xfrm>
            <a:off x="923525" y="5541275"/>
            <a:ext cx="1892410" cy="165618"/>
          </a:xfrm>
          <a:prstGeom prst="roundRect">
            <a:avLst>
              <a:gd name="adj" fmla="val 875"/>
            </a:avLst>
          </a:prstGeom>
          <a:solidFill>
            <a:srgbClr val="FFFF00">
              <a:alpha val="29803"/>
            </a:srgbClr>
          </a:solidFill>
          <a:ln w="9525">
            <a:solidFill>
              <a:srgbClr val="80808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5376" name="Line 15"/>
          <p:cNvSpPr>
            <a:spLocks noChangeShapeType="1"/>
          </p:cNvSpPr>
          <p:nvPr/>
        </p:nvSpPr>
        <p:spPr bwMode="auto">
          <a:xfrm>
            <a:off x="3458255" y="5656490"/>
            <a:ext cx="580320" cy="1441"/>
          </a:xfrm>
          <a:prstGeom prst="line">
            <a:avLst/>
          </a:prstGeom>
          <a:noFill/>
          <a:ln w="57240">
            <a:solidFill>
              <a:srgbClr val="000000"/>
            </a:solidFill>
            <a:round/>
            <a:headEnd/>
            <a:tailEnd type="stealth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5377" name="Text Box 16"/>
          <p:cNvSpPr txBox="1">
            <a:spLocks noChangeArrowheads="1"/>
          </p:cNvSpPr>
          <p:nvPr/>
        </p:nvSpPr>
        <p:spPr bwMode="auto">
          <a:xfrm>
            <a:off x="4014265" y="5493277"/>
            <a:ext cx="1824480" cy="31683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53162" rIns="81639" bIns="40820"/>
          <a:lstStyle/>
          <a:p>
            <a:pPr>
              <a:lnSpc>
                <a:spcPct val="94000"/>
              </a:lnSpc>
              <a:tabLst>
                <a:tab pos="656650" algn="l"/>
                <a:tab pos="1313299" algn="l"/>
              </a:tabLst>
            </a:pPr>
            <a:r>
              <a:rPr lang="en-US" dirty="0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(1)</a:t>
            </a:r>
            <a:endParaRPr lang="en-US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</p:txBody>
      </p:sp>
      <p:sp>
        <p:nvSpPr>
          <p:cNvPr id="15379" name="Line 18"/>
          <p:cNvSpPr>
            <a:spLocks noChangeShapeType="1"/>
          </p:cNvSpPr>
          <p:nvPr/>
        </p:nvSpPr>
        <p:spPr bwMode="auto">
          <a:xfrm flipV="1">
            <a:off x="4533596" y="4005073"/>
            <a:ext cx="1613010" cy="1459391"/>
          </a:xfrm>
          <a:prstGeom prst="line">
            <a:avLst/>
          </a:prstGeom>
          <a:noFill/>
          <a:ln w="57240">
            <a:solidFill>
              <a:srgbClr val="000000"/>
            </a:solidFill>
            <a:round/>
            <a:headEnd/>
            <a:tailEnd type="stealth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23" name="AutoShape 3"/>
          <p:cNvSpPr>
            <a:spLocks noChangeArrowheads="1"/>
          </p:cNvSpPr>
          <p:nvPr/>
        </p:nvSpPr>
        <p:spPr bwMode="auto">
          <a:xfrm>
            <a:off x="961930" y="3966670"/>
            <a:ext cx="1497795" cy="192025"/>
          </a:xfrm>
          <a:prstGeom prst="roundRect">
            <a:avLst>
              <a:gd name="adj" fmla="val 875"/>
            </a:avLst>
          </a:prstGeom>
          <a:solidFill>
            <a:srgbClr val="FFFF00">
              <a:alpha val="29803"/>
            </a:srgbClr>
          </a:solidFill>
          <a:ln w="9525">
            <a:solidFill>
              <a:srgbClr val="80808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24" name="Line 5"/>
          <p:cNvSpPr>
            <a:spLocks noChangeShapeType="1"/>
          </p:cNvSpPr>
          <p:nvPr/>
        </p:nvSpPr>
        <p:spPr bwMode="auto">
          <a:xfrm>
            <a:off x="3528986" y="3773204"/>
            <a:ext cx="580320" cy="1441"/>
          </a:xfrm>
          <a:prstGeom prst="line">
            <a:avLst/>
          </a:prstGeom>
          <a:noFill/>
          <a:ln w="57240">
            <a:solidFill>
              <a:srgbClr val="000000"/>
            </a:solidFill>
            <a:round/>
            <a:headEnd/>
            <a:tailEnd type="stealth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25" name="Text Box 8"/>
          <p:cNvSpPr txBox="1">
            <a:spLocks noChangeArrowheads="1"/>
          </p:cNvSpPr>
          <p:nvPr/>
        </p:nvSpPr>
        <p:spPr bwMode="auto">
          <a:xfrm>
            <a:off x="4014265" y="3582620"/>
            <a:ext cx="1824480" cy="31683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53162" rIns="81639" bIns="40820"/>
          <a:lstStyle/>
          <a:p>
            <a:pPr>
              <a:lnSpc>
                <a:spcPct val="94000"/>
              </a:lnSpc>
              <a:tabLst>
                <a:tab pos="656650" algn="l"/>
                <a:tab pos="1313299" algn="l"/>
              </a:tabLst>
            </a:pPr>
            <a:r>
              <a:rPr lang="en-US" dirty="0" smtClean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(0,1)</a:t>
            </a:r>
            <a:endParaRPr lang="en-US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</p:txBody>
      </p:sp>
      <p:sp>
        <p:nvSpPr>
          <p:cNvPr id="26" name="Line 12"/>
          <p:cNvSpPr>
            <a:spLocks noChangeShapeType="1"/>
          </p:cNvSpPr>
          <p:nvPr/>
        </p:nvSpPr>
        <p:spPr bwMode="auto">
          <a:xfrm>
            <a:off x="4879239" y="3736241"/>
            <a:ext cx="1036936" cy="38404"/>
          </a:xfrm>
          <a:prstGeom prst="line">
            <a:avLst/>
          </a:prstGeom>
          <a:noFill/>
          <a:ln w="57240">
            <a:solidFill>
              <a:srgbClr val="000000"/>
            </a:solidFill>
            <a:round/>
            <a:headEnd/>
            <a:tailEnd type="stealth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 Engines Lie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46715" y="2392065"/>
            <a:ext cx="7604190" cy="2765160"/>
          </a:xfrm>
          <a:prstGeom prst="rect">
            <a:avLst/>
          </a:prstGeom>
          <a:solidFill>
            <a:schemeClr val="bg1">
              <a:lumMod val="85000"/>
            </a:schemeClr>
          </a:solidFill>
          <a:ln w="508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Returning what you thought was not a match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is not unusual, unexpected, or evil.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273629"/>
            <a:ext cx="8228160" cy="1144921"/>
          </a:xfrm>
        </p:spPr>
        <p:txBody>
          <a:bodyPr tIns="35203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 smtClean="0"/>
              <a:t>Precision</a:t>
            </a:r>
          </a:p>
        </p:txBody>
      </p:sp>
      <p:sp>
        <p:nvSpPr>
          <p:cNvPr id="20483" name="Rectangle 2"/>
          <p:cNvSpPr>
            <a:spLocks noGrp="1" noChangeArrowheads="1"/>
          </p:cNvSpPr>
          <p:nvPr>
            <p:ph idx="1"/>
          </p:nvPr>
        </p:nvSpPr>
        <p:spPr>
          <a:xfrm>
            <a:off x="456481" y="1604329"/>
            <a:ext cx="8228160" cy="4526396"/>
          </a:xfrm>
        </p:spPr>
        <p:txBody>
          <a:bodyPr>
            <a:normAutofit/>
          </a:bodyPr>
          <a:lstStyle/>
          <a:p>
            <a:pPr marL="391686" indent="-293764">
              <a:buSzPct val="45000"/>
              <a:buFont typeface="Wingdings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 smtClean="0"/>
              <a:t>Precision = P(D is relevant | D is retrieved)</a:t>
            </a:r>
          </a:p>
          <a:p>
            <a:pPr marL="791736" lvl="1" indent="-293764">
              <a:buSzPct val="45000"/>
              <a:buFont typeface="Wingdings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 smtClean="0"/>
              <a:t>Fraction of retrieved documents that were relevant</a:t>
            </a:r>
          </a:p>
          <a:p>
            <a:pPr marL="391686" indent="-293764">
              <a:buSzPct val="45000"/>
              <a:buFont typeface="Wingdings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 smtClean="0"/>
              <a:t>High precision: return fewer documents, at risk of false negatives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273629"/>
            <a:ext cx="8228160" cy="1144921"/>
          </a:xfrm>
        </p:spPr>
        <p:txBody>
          <a:bodyPr tIns="35203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 smtClean="0"/>
              <a:t>Traditional Search Engine View</a:t>
            </a:r>
          </a:p>
        </p:txBody>
      </p:sp>
      <p:sp>
        <p:nvSpPr>
          <p:cNvPr id="7171" name="AutoShape 2"/>
          <p:cNvSpPr>
            <a:spLocks noChangeArrowheads="1"/>
          </p:cNvSpPr>
          <p:nvPr/>
        </p:nvSpPr>
        <p:spPr bwMode="auto">
          <a:xfrm>
            <a:off x="1313281" y="1659055"/>
            <a:ext cx="3535200" cy="820886"/>
          </a:xfrm>
          <a:prstGeom prst="roundRect">
            <a:avLst>
              <a:gd name="adj" fmla="val 171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</p:spPr>
        <p:txBody>
          <a:bodyPr lIns="81639" tIns="53162" rIns="81639" bIns="40820" anchor="ctr"/>
          <a:lstStyle/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endParaRPr lang="en-US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The quick brown fox jumped.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endParaRPr lang="en-US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endParaRPr lang="en-US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</p:txBody>
      </p:sp>
      <p:sp>
        <p:nvSpPr>
          <p:cNvPr id="7172" name="AutoShape 3"/>
          <p:cNvSpPr>
            <a:spLocks noChangeArrowheads="1"/>
          </p:cNvSpPr>
          <p:nvPr/>
        </p:nvSpPr>
        <p:spPr bwMode="auto">
          <a:xfrm>
            <a:off x="1274401" y="2662841"/>
            <a:ext cx="5371200" cy="820886"/>
          </a:xfrm>
          <a:prstGeom prst="roundRect">
            <a:avLst>
              <a:gd name="adj" fmla="val 171"/>
            </a:avLst>
          </a:prstGeom>
          <a:solidFill>
            <a:srgbClr val="CFE7F5">
              <a:alpha val="70195"/>
            </a:srgbClr>
          </a:solidFill>
          <a:ln w="9525">
            <a:solidFill>
              <a:srgbClr val="808080">
                <a:alpha val="74901"/>
              </a:srgbClr>
            </a:solidFill>
            <a:round/>
            <a:headEnd/>
            <a:tailEnd/>
          </a:ln>
        </p:spPr>
        <p:txBody>
          <a:bodyPr lIns="81639" tIns="53162" rIns="81639" bIns="40820" anchor="ctr"/>
          <a:lstStyle/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endParaRPr lang="en-US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It jumped over the lazy dog, that fox did.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endParaRPr lang="en-US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endParaRPr lang="en-US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</p:txBody>
      </p:sp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829441" y="1679216"/>
            <a:ext cx="315360" cy="31683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53162" rIns="81639" bIns="40820"/>
          <a:lstStyle/>
          <a:p>
            <a:pPr>
              <a:lnSpc>
                <a:spcPct val="94000"/>
              </a:lnSpc>
            </a:pPr>
            <a:r>
              <a:rPr lang="en-US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0</a:t>
            </a:r>
          </a:p>
        </p:txBody>
      </p:sp>
      <p:sp>
        <p:nvSpPr>
          <p:cNvPr id="7174" name="Text Box 5"/>
          <p:cNvSpPr txBox="1">
            <a:spLocks noChangeArrowheads="1"/>
          </p:cNvSpPr>
          <p:nvPr/>
        </p:nvSpPr>
        <p:spPr bwMode="auto">
          <a:xfrm>
            <a:off x="829441" y="2668601"/>
            <a:ext cx="315360" cy="31683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53162" rIns="81639" bIns="40820"/>
          <a:lstStyle/>
          <a:p>
            <a:pPr>
              <a:lnSpc>
                <a:spcPct val="94000"/>
              </a:lnSpc>
            </a:pPr>
            <a:r>
              <a:rPr lang="en-US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1</a:t>
            </a:r>
          </a:p>
        </p:txBody>
      </p:sp>
      <p:sp>
        <p:nvSpPr>
          <p:cNvPr id="7175" name="Text Box 6"/>
          <p:cNvSpPr txBox="1">
            <a:spLocks noChangeArrowheads="1"/>
          </p:cNvSpPr>
          <p:nvPr/>
        </p:nvSpPr>
        <p:spPr bwMode="auto">
          <a:xfrm>
            <a:off x="829441" y="3878328"/>
            <a:ext cx="315360" cy="31683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53162" rIns="81639" bIns="40820"/>
          <a:lstStyle/>
          <a:p>
            <a:pPr>
              <a:lnSpc>
                <a:spcPct val="94000"/>
              </a:lnSpc>
            </a:pPr>
            <a:r>
              <a:rPr lang="en-US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2</a:t>
            </a:r>
          </a:p>
        </p:txBody>
      </p:sp>
      <p:sp>
        <p:nvSpPr>
          <p:cNvPr id="7176" name="AutoShape 7"/>
          <p:cNvSpPr>
            <a:spLocks noChangeArrowheads="1"/>
          </p:cNvSpPr>
          <p:nvPr/>
        </p:nvSpPr>
        <p:spPr bwMode="auto">
          <a:xfrm>
            <a:off x="1267201" y="3675266"/>
            <a:ext cx="3926880" cy="820886"/>
          </a:xfrm>
          <a:prstGeom prst="roundRect">
            <a:avLst>
              <a:gd name="adj" fmla="val 171"/>
            </a:avLst>
          </a:prstGeom>
          <a:solidFill>
            <a:srgbClr val="CFE7F5">
              <a:alpha val="70195"/>
            </a:srgbClr>
          </a:solidFill>
          <a:ln w="9525">
            <a:solidFill>
              <a:srgbClr val="808080">
                <a:alpha val="74901"/>
              </a:srgbClr>
            </a:solidFill>
            <a:round/>
            <a:headEnd/>
            <a:tailEnd/>
          </a:ln>
        </p:spPr>
        <p:txBody>
          <a:bodyPr lIns="81639" tIns="53162" rIns="81639" bIns="40820" anchor="ctr"/>
          <a:lstStyle/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endParaRPr lang="en-US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Dogs let foxes jump over them.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    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endParaRPr lang="en-US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Improving precision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1499600" y="1239915"/>
            <a:ext cx="5415105" cy="522308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730030" y="2200040"/>
            <a:ext cx="2726755" cy="2803565"/>
          </a:xfrm>
          <a:prstGeom prst="ellipse">
            <a:avLst/>
          </a:prstGeom>
          <a:solidFill>
            <a:srgbClr val="00B050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419850" y="3352190"/>
            <a:ext cx="1190555" cy="1152150"/>
          </a:xfrm>
          <a:prstGeom prst="ellipse">
            <a:avLst/>
          </a:prstGeom>
          <a:solidFill>
            <a:srgbClr val="0070C0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Enhancing Precision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 derived terms that split basic terms</a:t>
            </a:r>
          </a:p>
          <a:p>
            <a:pPr lvl="1"/>
            <a:r>
              <a:rPr lang="en-US" dirty="0" smtClean="0"/>
              <a:t>Functions that map single terms to multiple distinct terms, generally by applying some contextual information</a:t>
            </a:r>
          </a:p>
          <a:p>
            <a:pPr lvl="1"/>
            <a:r>
              <a:rPr lang="en-US" dirty="0" smtClean="0"/>
              <a:t>Functions that combine multiple distinct terms into a single compound term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Precision-enhancing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Part of speech + inflectional stemming:</a:t>
            </a:r>
          </a:p>
          <a:p>
            <a:pPr lvl="1"/>
            <a:r>
              <a:rPr lang="en-US" dirty="0" smtClean="0"/>
              <a:t>running(noun) =&gt; running, running(verb) =&gt; run</a:t>
            </a:r>
          </a:p>
          <a:p>
            <a:r>
              <a:rPr lang="en-US" dirty="0" smtClean="0"/>
              <a:t>Language + stem:</a:t>
            </a:r>
          </a:p>
          <a:p>
            <a:pPr lvl="1"/>
            <a:r>
              <a:rPr lang="en-US" dirty="0" smtClean="0"/>
              <a:t>font(</a:t>
            </a:r>
            <a:r>
              <a:rPr lang="en-US" dirty="0" err="1" smtClean="0"/>
              <a:t>fr</a:t>
            </a:r>
            <a:r>
              <a:rPr lang="en-US" dirty="0" smtClean="0"/>
              <a:t>) =&gt; faire, font(en) =&gt; font</a:t>
            </a:r>
          </a:p>
          <a:p>
            <a:r>
              <a:rPr lang="en-US" dirty="0" smtClean="0"/>
              <a:t>N-grams: </a:t>
            </a:r>
          </a:p>
          <a:p>
            <a:pPr lvl="1"/>
            <a:r>
              <a:rPr lang="en-US" dirty="0" smtClean="0"/>
              <a:t>"the lazy fox jumped" =&gt; "the lazy fox" + "lazy fox jumped"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Precision-enhancing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Markup type + markup atom</a:t>
            </a:r>
          </a:p>
          <a:p>
            <a:pPr lvl="1"/>
            <a:r>
              <a:rPr lang="en-US" dirty="0" smtClean="0"/>
              <a:t>Element X </a:t>
            </a:r>
            <a:r>
              <a:rPr lang="en-US" dirty="0" err="1" smtClean="0"/>
              <a:t>vs</a:t>
            </a:r>
            <a:r>
              <a:rPr lang="en-US" dirty="0" smtClean="0"/>
              <a:t> Attribute X </a:t>
            </a:r>
            <a:r>
              <a:rPr lang="en-US" dirty="0" err="1" smtClean="0"/>
              <a:t>vs</a:t>
            </a:r>
            <a:r>
              <a:rPr lang="en-US" dirty="0" smtClean="0"/>
              <a:t> Property X</a:t>
            </a:r>
          </a:p>
          <a:p>
            <a:r>
              <a:rPr lang="en-US" dirty="0" smtClean="0"/>
              <a:t>Element N-grams:</a:t>
            </a:r>
          </a:p>
          <a:p>
            <a:pPr lvl="1"/>
            <a:r>
              <a:rPr lang="en-US" dirty="0" smtClean="0"/>
              <a:t>Siblings (</a:t>
            </a:r>
            <a:r>
              <a:rPr lang="en-US" dirty="0" err="1" smtClean="0"/>
              <a:t>title,para,para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Parent/child (section/title </a:t>
            </a:r>
            <a:r>
              <a:rPr lang="en-US" dirty="0" err="1" smtClean="0"/>
              <a:t>vs</a:t>
            </a:r>
            <a:r>
              <a:rPr lang="en-US" dirty="0" smtClean="0"/>
              <a:t> figure/title)</a:t>
            </a:r>
          </a:p>
          <a:p>
            <a:pPr lvl="1"/>
            <a:r>
              <a:rPr lang="en-US" dirty="0" smtClean="0"/>
              <a:t>Other axes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Relevance, Precision, Recall</a:t>
            </a:r>
          </a:p>
        </p:txBody>
      </p:sp>
      <p:pic>
        <p:nvPicPr>
          <p:cNvPr id="24579" name="Content Placeholder 3" descr="SmartDogs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85920" y="1205407"/>
            <a:ext cx="4345920" cy="5334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Relevance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46715" y="2392065"/>
            <a:ext cx="7604190" cy="2765160"/>
          </a:xfrm>
          <a:prstGeom prst="rect">
            <a:avLst/>
          </a:prstGeom>
          <a:solidFill>
            <a:schemeClr val="bg1">
              <a:lumMod val="85000"/>
            </a:schemeClr>
          </a:solidFill>
          <a:ln w="508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Relevance is a psychological concept.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Good precision; bad recall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1499600" y="1239915"/>
            <a:ext cx="5415105" cy="522308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730030" y="2200040"/>
            <a:ext cx="2726755" cy="2803565"/>
          </a:xfrm>
          <a:prstGeom prst="ellipse">
            <a:avLst/>
          </a:prstGeom>
          <a:solidFill>
            <a:srgbClr val="00B050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419850" y="3352190"/>
            <a:ext cx="1190555" cy="1152150"/>
          </a:xfrm>
          <a:prstGeom prst="ellipse">
            <a:avLst/>
          </a:prstGeom>
          <a:solidFill>
            <a:srgbClr val="0070C0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Good recall; bad precision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1499600" y="1239915"/>
            <a:ext cx="5415105" cy="522308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730030" y="2200040"/>
            <a:ext cx="2726755" cy="2803565"/>
          </a:xfrm>
          <a:prstGeom prst="ellipse">
            <a:avLst/>
          </a:prstGeom>
          <a:solidFill>
            <a:srgbClr val="00B050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806840" y="1969610"/>
            <a:ext cx="4301360" cy="4147740"/>
          </a:xfrm>
          <a:prstGeom prst="ellipse">
            <a:avLst/>
          </a:prstGeom>
          <a:solidFill>
            <a:srgbClr val="0070C0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Good scoring fixing bad precision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1499600" y="1239915"/>
            <a:ext cx="5415105" cy="5223080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730030" y="2200040"/>
            <a:ext cx="2726755" cy="2803565"/>
          </a:xfrm>
          <a:prstGeom prst="ellipse">
            <a:avLst/>
          </a:prstGeom>
          <a:solidFill>
            <a:srgbClr val="00B050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806840" y="1969610"/>
            <a:ext cx="4301360" cy="4147740"/>
          </a:xfrm>
          <a:prstGeom prst="ellipse">
            <a:avLst/>
          </a:prstGeom>
          <a:solidFill>
            <a:srgbClr val="0070C0">
              <a:alpha val="8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344510" y="3006545"/>
            <a:ext cx="499265" cy="499265"/>
          </a:xfrm>
          <a:prstGeom prst="ellipse">
            <a:avLst/>
          </a:prstGeom>
          <a:solidFill>
            <a:srgbClr val="FFFF00">
              <a:alpha val="9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Lie*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46715" y="2392065"/>
            <a:ext cx="7604190" cy="2765160"/>
          </a:xfrm>
          <a:prstGeom prst="rect">
            <a:avLst/>
          </a:prstGeom>
          <a:solidFill>
            <a:schemeClr val="bg1">
              <a:lumMod val="85000"/>
            </a:schemeClr>
          </a:solidFill>
          <a:ln w="508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Hide the bad stuff at the bottom of the pile.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5424" y="5925325"/>
            <a:ext cx="86411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* Not responsible for harm to interpersonal relationships caused by attempting this strategy in real life 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Inverted Index</a:t>
            </a:r>
            <a:endParaRPr lang="en-US" dirty="0"/>
          </a:p>
        </p:txBody>
      </p:sp>
      <p:grpSp>
        <p:nvGrpSpPr>
          <p:cNvPr id="88" name="Group 87"/>
          <p:cNvGrpSpPr/>
          <p:nvPr/>
        </p:nvGrpSpPr>
        <p:grpSpPr>
          <a:xfrm>
            <a:off x="232235" y="4888390"/>
            <a:ext cx="8599060" cy="1382579"/>
            <a:chOff x="155425" y="2276850"/>
            <a:chExt cx="8599060" cy="1382579"/>
          </a:xfrm>
        </p:grpSpPr>
        <p:sp>
          <p:nvSpPr>
            <p:cNvPr id="6" name="Parallelogram 5"/>
            <p:cNvSpPr/>
            <p:nvPr/>
          </p:nvSpPr>
          <p:spPr>
            <a:xfrm>
              <a:off x="155425" y="2509110"/>
              <a:ext cx="457200" cy="228600"/>
            </a:xfrm>
            <a:prstGeom prst="parallelogram">
              <a:avLst/>
            </a:prstGeom>
            <a:solidFill>
              <a:schemeClr val="accent1">
                <a:lumMod val="20000"/>
                <a:lumOff val="80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isometricRightUp"/>
                <a:lightRig rig="threePt" dir="t"/>
              </a:scene3d>
            </a:bodyPr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0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7" name="Parallelogram 6"/>
            <p:cNvSpPr/>
            <p:nvPr/>
          </p:nvSpPr>
          <p:spPr>
            <a:xfrm>
              <a:off x="664291" y="2509110"/>
              <a:ext cx="457200" cy="228600"/>
            </a:xfrm>
            <a:prstGeom prst="parallelogram">
              <a:avLst/>
            </a:prstGeom>
            <a:solidFill>
              <a:schemeClr val="accent1">
                <a:lumMod val="20000"/>
                <a:lumOff val="80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isometricRightUp"/>
                <a:lightRig rig="threePt" dir="t"/>
              </a:scene3d>
            </a:bodyPr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8" name="Parallelogram 7"/>
            <p:cNvSpPr/>
            <p:nvPr/>
          </p:nvSpPr>
          <p:spPr>
            <a:xfrm>
              <a:off x="1173157" y="2509110"/>
              <a:ext cx="457200" cy="228600"/>
            </a:xfrm>
            <a:prstGeom prst="parallelogram">
              <a:avLst/>
            </a:prstGeom>
            <a:solidFill>
              <a:schemeClr val="accent1">
                <a:lumMod val="20000"/>
                <a:lumOff val="80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isometricRightUp"/>
                <a:lightRig rig="threePt" dir="t"/>
              </a:scene3d>
            </a:bodyPr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9" name="Parallelogram 8"/>
            <p:cNvSpPr/>
            <p:nvPr/>
          </p:nvSpPr>
          <p:spPr>
            <a:xfrm>
              <a:off x="1682023" y="2509110"/>
              <a:ext cx="457200" cy="228600"/>
            </a:xfrm>
            <a:prstGeom prst="parallelogram">
              <a:avLst/>
            </a:prstGeom>
            <a:solidFill>
              <a:schemeClr val="accent1">
                <a:lumMod val="20000"/>
                <a:lumOff val="80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isometricRightUp"/>
                <a:lightRig rig="threePt" dir="t"/>
              </a:scene3d>
            </a:bodyPr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0" name="Parallelogram 9"/>
            <p:cNvSpPr/>
            <p:nvPr/>
          </p:nvSpPr>
          <p:spPr>
            <a:xfrm>
              <a:off x="2190889" y="2509110"/>
              <a:ext cx="457200" cy="228600"/>
            </a:xfrm>
            <a:prstGeom prst="parallelogram">
              <a:avLst/>
            </a:prstGeom>
            <a:solidFill>
              <a:schemeClr val="accent1">
                <a:lumMod val="20000"/>
                <a:lumOff val="80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isometricRightUp"/>
                <a:lightRig rig="threePt" dir="t"/>
              </a:scene3d>
            </a:bodyPr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1" name="Parallelogram 10"/>
            <p:cNvSpPr/>
            <p:nvPr/>
          </p:nvSpPr>
          <p:spPr>
            <a:xfrm>
              <a:off x="2267700" y="2392065"/>
              <a:ext cx="457200" cy="228600"/>
            </a:xfrm>
            <a:prstGeom prst="parallelogram">
              <a:avLst/>
            </a:prstGeom>
            <a:solidFill>
              <a:schemeClr val="accent1">
                <a:lumMod val="20000"/>
                <a:lumOff val="80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isometricRightUp"/>
                <a:lightRig rig="threePt" dir="t"/>
              </a:scene3d>
            </a:bodyPr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0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2" name="Parallelogram 11"/>
            <p:cNvSpPr/>
            <p:nvPr/>
          </p:nvSpPr>
          <p:spPr>
            <a:xfrm>
              <a:off x="2699755" y="2509110"/>
              <a:ext cx="457200" cy="228600"/>
            </a:xfrm>
            <a:prstGeom prst="parallelogram">
              <a:avLst/>
            </a:prstGeom>
            <a:solidFill>
              <a:schemeClr val="accent1">
                <a:lumMod val="20000"/>
                <a:lumOff val="80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isometricRightUp"/>
                <a:lightRig rig="threePt" dir="t"/>
              </a:scene3d>
            </a:bodyPr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13" name="Parallelogram 12"/>
            <p:cNvSpPr/>
            <p:nvPr/>
          </p:nvSpPr>
          <p:spPr>
            <a:xfrm>
              <a:off x="3208621" y="2509110"/>
              <a:ext cx="457200" cy="228600"/>
            </a:xfrm>
            <a:prstGeom prst="parallelogram">
              <a:avLst/>
            </a:prstGeom>
            <a:solidFill>
              <a:schemeClr val="accent1">
                <a:lumMod val="20000"/>
                <a:lumOff val="80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isometricRightUp"/>
                <a:lightRig rig="threePt" dir="t"/>
              </a:scene3d>
            </a:bodyPr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4" name="Parallelogram 13"/>
            <p:cNvSpPr/>
            <p:nvPr/>
          </p:nvSpPr>
          <p:spPr>
            <a:xfrm>
              <a:off x="3717487" y="2509110"/>
              <a:ext cx="457200" cy="228600"/>
            </a:xfrm>
            <a:prstGeom prst="parallelogram">
              <a:avLst/>
            </a:prstGeom>
            <a:solidFill>
              <a:schemeClr val="accent1">
                <a:lumMod val="20000"/>
                <a:lumOff val="80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isometricRightUp"/>
                <a:lightRig rig="threePt" dir="t"/>
              </a:scene3d>
            </a:bodyPr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17" name="Parallelogram 16"/>
            <p:cNvSpPr/>
            <p:nvPr/>
          </p:nvSpPr>
          <p:spPr>
            <a:xfrm>
              <a:off x="5752951" y="2509110"/>
              <a:ext cx="457200" cy="228600"/>
            </a:xfrm>
            <a:prstGeom prst="parallelogram">
              <a:avLst/>
            </a:prstGeom>
            <a:solidFill>
              <a:schemeClr val="accent1">
                <a:lumMod val="20000"/>
                <a:lumOff val="80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isometricRightUp"/>
                <a:lightRig rig="threePt" dir="t"/>
              </a:scene3d>
            </a:bodyPr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18" name="Parallelogram 17"/>
            <p:cNvSpPr/>
            <p:nvPr/>
          </p:nvSpPr>
          <p:spPr>
            <a:xfrm>
              <a:off x="4226353" y="2509110"/>
              <a:ext cx="457200" cy="228600"/>
            </a:xfrm>
            <a:prstGeom prst="parallelogram">
              <a:avLst/>
            </a:prstGeom>
            <a:solidFill>
              <a:schemeClr val="accent1">
                <a:lumMod val="20000"/>
                <a:lumOff val="80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isometricRightUp"/>
                <a:lightRig rig="threePt" dir="t"/>
              </a:scene3d>
            </a:bodyPr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9" name="Parallelogram 18"/>
            <p:cNvSpPr/>
            <p:nvPr/>
          </p:nvSpPr>
          <p:spPr>
            <a:xfrm>
              <a:off x="4341570" y="2392065"/>
              <a:ext cx="457200" cy="228600"/>
            </a:xfrm>
            <a:prstGeom prst="parallelogram">
              <a:avLst/>
            </a:prstGeom>
            <a:solidFill>
              <a:schemeClr val="accent1">
                <a:lumMod val="20000"/>
                <a:lumOff val="80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isometricRightUp"/>
                <a:lightRig rig="threePt" dir="t"/>
              </a:scene3d>
            </a:bodyPr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0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0" name="Parallelogram 19"/>
            <p:cNvSpPr/>
            <p:nvPr/>
          </p:nvSpPr>
          <p:spPr>
            <a:xfrm>
              <a:off x="4735219" y="2509110"/>
              <a:ext cx="457200" cy="228600"/>
            </a:xfrm>
            <a:prstGeom prst="parallelogram">
              <a:avLst/>
            </a:prstGeom>
            <a:solidFill>
              <a:schemeClr val="accent1">
                <a:lumMod val="20000"/>
                <a:lumOff val="80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isometricRightUp"/>
                <a:lightRig rig="threePt" dir="t"/>
              </a:scene3d>
            </a:bodyPr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1" name="Parallelogram 20"/>
            <p:cNvSpPr/>
            <p:nvPr/>
          </p:nvSpPr>
          <p:spPr>
            <a:xfrm>
              <a:off x="5244085" y="2509110"/>
              <a:ext cx="457200" cy="228600"/>
            </a:xfrm>
            <a:prstGeom prst="parallelogram">
              <a:avLst/>
            </a:prstGeom>
            <a:solidFill>
              <a:schemeClr val="accent1">
                <a:lumMod val="20000"/>
                <a:lumOff val="80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isometricRightUp"/>
                <a:lightRig rig="threePt" dir="t"/>
              </a:scene3d>
            </a:bodyPr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22" name="Parallelogram 21"/>
            <p:cNvSpPr/>
            <p:nvPr/>
          </p:nvSpPr>
          <p:spPr>
            <a:xfrm>
              <a:off x="6261817" y="2509110"/>
              <a:ext cx="457200" cy="228600"/>
            </a:xfrm>
            <a:prstGeom prst="parallelogram">
              <a:avLst/>
            </a:prstGeom>
            <a:solidFill>
              <a:schemeClr val="accent1">
                <a:lumMod val="20000"/>
                <a:lumOff val="80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isometricRightUp"/>
                <a:lightRig rig="threePt" dir="t"/>
              </a:scene3d>
            </a:bodyPr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0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3" name="Parallelogram 22"/>
            <p:cNvSpPr/>
            <p:nvPr/>
          </p:nvSpPr>
          <p:spPr>
            <a:xfrm>
              <a:off x="6770683" y="2509110"/>
              <a:ext cx="457200" cy="228600"/>
            </a:xfrm>
            <a:prstGeom prst="parallelogram">
              <a:avLst/>
            </a:prstGeom>
            <a:solidFill>
              <a:schemeClr val="accent1">
                <a:lumMod val="20000"/>
                <a:lumOff val="80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isometricRightUp"/>
                <a:lightRig rig="threePt" dir="t"/>
              </a:scene3d>
            </a:bodyPr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4" name="Parallelogram 23"/>
            <p:cNvSpPr/>
            <p:nvPr/>
          </p:nvSpPr>
          <p:spPr>
            <a:xfrm>
              <a:off x="7279549" y="2509110"/>
              <a:ext cx="457200" cy="228600"/>
            </a:xfrm>
            <a:prstGeom prst="parallelogram">
              <a:avLst/>
            </a:prstGeom>
            <a:solidFill>
              <a:schemeClr val="accent1">
                <a:lumMod val="20000"/>
                <a:lumOff val="80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isometricRightUp"/>
                <a:lightRig rig="threePt" dir="t"/>
              </a:scene3d>
            </a:bodyPr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0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5" name="Parallelogram 24"/>
            <p:cNvSpPr/>
            <p:nvPr/>
          </p:nvSpPr>
          <p:spPr>
            <a:xfrm>
              <a:off x="7788415" y="2509110"/>
              <a:ext cx="457200" cy="228600"/>
            </a:xfrm>
            <a:prstGeom prst="parallelogram">
              <a:avLst/>
            </a:prstGeom>
            <a:solidFill>
              <a:schemeClr val="accent1">
                <a:lumMod val="20000"/>
                <a:lumOff val="80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isometricRightUp"/>
                <a:lightRig rig="threePt" dir="t"/>
              </a:scene3d>
            </a:bodyPr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6" name="Parallelogram 25"/>
            <p:cNvSpPr/>
            <p:nvPr/>
          </p:nvSpPr>
          <p:spPr>
            <a:xfrm>
              <a:off x="8297285" y="2509110"/>
              <a:ext cx="457200" cy="228600"/>
            </a:xfrm>
            <a:prstGeom prst="parallelogram">
              <a:avLst/>
            </a:prstGeom>
            <a:solidFill>
              <a:schemeClr val="accent1">
                <a:lumMod val="20000"/>
                <a:lumOff val="80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isometricRightUp"/>
                <a:lightRig rig="threePt" dir="t"/>
              </a:scene3d>
            </a:bodyPr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16" name="Parallelogram 15"/>
            <p:cNvSpPr/>
            <p:nvPr/>
          </p:nvSpPr>
          <p:spPr>
            <a:xfrm>
              <a:off x="5843025" y="2392065"/>
              <a:ext cx="457200" cy="228600"/>
            </a:xfrm>
            <a:prstGeom prst="parallelogram">
              <a:avLst/>
            </a:prstGeom>
            <a:solidFill>
              <a:schemeClr val="accent1">
                <a:lumMod val="20000"/>
                <a:lumOff val="80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scene3d>
                <a:camera prst="isometricRightUp"/>
                <a:lightRig rig="threePt" dir="t"/>
              </a:scene3d>
            </a:bodyPr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 rot="16200000">
              <a:off x="-63159" y="2956296"/>
              <a:ext cx="8065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brown</a:t>
              </a:r>
              <a:endParaRPr lang="en-US" dirty="0"/>
            </a:p>
          </p:txBody>
        </p:sp>
        <p:sp>
          <p:nvSpPr>
            <p:cNvPr id="28" name="TextBox 27"/>
            <p:cNvSpPr txBox="1"/>
            <p:nvPr/>
          </p:nvSpPr>
          <p:spPr>
            <a:xfrm rot="16200000">
              <a:off x="450822" y="2725866"/>
              <a:ext cx="8065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dog</a:t>
              </a:r>
              <a:endParaRPr lang="en-US" dirty="0"/>
            </a:p>
          </p:txBody>
        </p:sp>
        <p:sp>
          <p:nvSpPr>
            <p:cNvPr id="29" name="TextBox 28"/>
            <p:cNvSpPr txBox="1"/>
            <p:nvPr/>
          </p:nvSpPr>
          <p:spPr>
            <a:xfrm rot="16200000">
              <a:off x="988492" y="2802676"/>
              <a:ext cx="8065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dogs</a:t>
              </a:r>
              <a:endParaRPr lang="en-US" dirty="0"/>
            </a:p>
          </p:txBody>
        </p:sp>
        <p:sp>
          <p:nvSpPr>
            <p:cNvPr id="30" name="TextBox 29"/>
            <p:cNvSpPr txBox="1"/>
            <p:nvPr/>
          </p:nvSpPr>
          <p:spPr>
            <a:xfrm rot="16200000">
              <a:off x="1473040" y="2649056"/>
              <a:ext cx="8065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did</a:t>
              </a:r>
              <a:endParaRPr lang="en-US" dirty="0"/>
            </a:p>
          </p:txBody>
        </p:sp>
        <p:sp>
          <p:nvSpPr>
            <p:cNvPr id="31" name="TextBox 30"/>
            <p:cNvSpPr txBox="1"/>
            <p:nvPr/>
          </p:nvSpPr>
          <p:spPr>
            <a:xfrm rot="16200000">
              <a:off x="1987022" y="2649057"/>
              <a:ext cx="8065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fox</a:t>
              </a:r>
              <a:endParaRPr lang="en-US" dirty="0"/>
            </a:p>
          </p:txBody>
        </p:sp>
        <p:sp>
          <p:nvSpPr>
            <p:cNvPr id="32" name="TextBox 31"/>
            <p:cNvSpPr txBox="1"/>
            <p:nvPr/>
          </p:nvSpPr>
          <p:spPr>
            <a:xfrm rot="16200000">
              <a:off x="2509975" y="2841081"/>
              <a:ext cx="8065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foxes</a:t>
              </a:r>
              <a:endParaRPr lang="en-US" dirty="0"/>
            </a:p>
          </p:txBody>
        </p:sp>
        <p:sp>
          <p:nvSpPr>
            <p:cNvPr id="33" name="TextBox 32"/>
            <p:cNvSpPr txBox="1"/>
            <p:nvPr/>
          </p:nvSpPr>
          <p:spPr>
            <a:xfrm rot="16200000">
              <a:off x="3023957" y="2495436"/>
              <a:ext cx="8065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It</a:t>
              </a:r>
              <a:endParaRPr lang="en-US" dirty="0"/>
            </a:p>
          </p:txBody>
        </p:sp>
        <p:sp>
          <p:nvSpPr>
            <p:cNvPr id="34" name="TextBox 33"/>
            <p:cNvSpPr txBox="1"/>
            <p:nvPr/>
          </p:nvSpPr>
          <p:spPr>
            <a:xfrm rot="16200000">
              <a:off x="3523222" y="2841082"/>
              <a:ext cx="8065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jump</a:t>
              </a:r>
              <a:endParaRPr lang="en-US" dirty="0"/>
            </a:p>
          </p:txBody>
        </p:sp>
        <p:sp>
          <p:nvSpPr>
            <p:cNvPr id="35" name="TextBox 34"/>
            <p:cNvSpPr txBox="1"/>
            <p:nvPr/>
          </p:nvSpPr>
          <p:spPr>
            <a:xfrm rot="16200000">
              <a:off x="3988567" y="3013903"/>
              <a:ext cx="9217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jumped</a:t>
              </a:r>
              <a:endParaRPr lang="en-US" dirty="0"/>
            </a:p>
          </p:txBody>
        </p:sp>
        <p:sp>
          <p:nvSpPr>
            <p:cNvPr id="36" name="TextBox 35"/>
            <p:cNvSpPr txBox="1"/>
            <p:nvPr/>
          </p:nvSpPr>
          <p:spPr>
            <a:xfrm rot="16200000">
              <a:off x="4560157" y="2725866"/>
              <a:ext cx="8065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lazy</a:t>
              </a:r>
              <a:endParaRPr lang="en-US" dirty="0"/>
            </a:p>
          </p:txBody>
        </p:sp>
        <p:sp>
          <p:nvSpPr>
            <p:cNvPr id="37" name="TextBox 36"/>
            <p:cNvSpPr txBox="1"/>
            <p:nvPr/>
          </p:nvSpPr>
          <p:spPr>
            <a:xfrm rot="16200000">
              <a:off x="5044705" y="2610651"/>
              <a:ext cx="8065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let</a:t>
              </a:r>
              <a:endParaRPr lang="en-US" dirty="0"/>
            </a:p>
          </p:txBody>
        </p:sp>
        <p:sp>
          <p:nvSpPr>
            <p:cNvPr id="38" name="TextBox 37"/>
            <p:cNvSpPr txBox="1"/>
            <p:nvPr/>
          </p:nvSpPr>
          <p:spPr>
            <a:xfrm rot="16200000">
              <a:off x="5558687" y="2802676"/>
              <a:ext cx="8065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over</a:t>
              </a:r>
              <a:endParaRPr lang="en-US" dirty="0"/>
            </a:p>
          </p:txBody>
        </p:sp>
        <p:sp>
          <p:nvSpPr>
            <p:cNvPr id="39" name="TextBox 38"/>
            <p:cNvSpPr txBox="1"/>
            <p:nvPr/>
          </p:nvSpPr>
          <p:spPr>
            <a:xfrm rot="16200000">
              <a:off x="6072669" y="2879486"/>
              <a:ext cx="8065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quick</a:t>
              </a:r>
              <a:endParaRPr lang="en-US" dirty="0"/>
            </a:p>
          </p:txBody>
        </p:sp>
        <p:sp>
          <p:nvSpPr>
            <p:cNvPr id="40" name="TextBox 39"/>
            <p:cNvSpPr txBox="1"/>
            <p:nvPr/>
          </p:nvSpPr>
          <p:spPr>
            <a:xfrm rot="16200000">
              <a:off x="6586651" y="2764271"/>
              <a:ext cx="8065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that</a:t>
              </a:r>
              <a:endParaRPr lang="en-US" dirty="0"/>
            </a:p>
          </p:txBody>
        </p:sp>
        <p:sp>
          <p:nvSpPr>
            <p:cNvPr id="41" name="TextBox 40"/>
            <p:cNvSpPr txBox="1"/>
            <p:nvPr/>
          </p:nvSpPr>
          <p:spPr>
            <a:xfrm rot="16200000">
              <a:off x="7100633" y="2687461"/>
              <a:ext cx="8065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the</a:t>
              </a:r>
              <a:endParaRPr lang="en-US" dirty="0"/>
            </a:p>
          </p:txBody>
        </p:sp>
        <p:sp>
          <p:nvSpPr>
            <p:cNvPr id="42" name="TextBox 41"/>
            <p:cNvSpPr txBox="1"/>
            <p:nvPr/>
          </p:nvSpPr>
          <p:spPr>
            <a:xfrm rot="16200000">
              <a:off x="7614615" y="2725866"/>
              <a:ext cx="8065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The</a:t>
              </a:r>
              <a:endParaRPr lang="en-US" dirty="0"/>
            </a:p>
          </p:txBody>
        </p:sp>
        <p:sp>
          <p:nvSpPr>
            <p:cNvPr id="43" name="TextBox 42"/>
            <p:cNvSpPr txBox="1"/>
            <p:nvPr/>
          </p:nvSpPr>
          <p:spPr>
            <a:xfrm rot="16200000">
              <a:off x="8128597" y="2879486"/>
              <a:ext cx="80650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them</a:t>
              </a:r>
              <a:endParaRPr lang="en-US" dirty="0"/>
            </a:p>
          </p:txBody>
        </p:sp>
      </p:grpSp>
      <p:sp>
        <p:nvSpPr>
          <p:cNvPr id="44" name="AutoShape 2"/>
          <p:cNvSpPr>
            <a:spLocks noChangeArrowheads="1"/>
          </p:cNvSpPr>
          <p:nvPr/>
        </p:nvSpPr>
        <p:spPr bwMode="auto">
          <a:xfrm>
            <a:off x="1313279" y="1657161"/>
            <a:ext cx="3527556" cy="820886"/>
          </a:xfrm>
          <a:prstGeom prst="roundRect">
            <a:avLst>
              <a:gd name="adj" fmla="val 171"/>
            </a:avLst>
          </a:prstGeom>
          <a:solidFill>
            <a:srgbClr val="CFE7F5"/>
          </a:solidFill>
          <a:ln w="9525">
            <a:solidFill>
              <a:srgbClr val="808080"/>
            </a:solidFill>
            <a:round/>
            <a:headEnd/>
            <a:tailEnd/>
          </a:ln>
        </p:spPr>
        <p:txBody>
          <a:bodyPr lIns="81639" tIns="53162" rIns="81639" bIns="40820" anchor="ctr"/>
          <a:lstStyle/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endParaRPr lang="en-US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The quick brown fox jumped.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0   1     2     3   4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endParaRPr lang="en-US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</p:txBody>
      </p:sp>
      <p:sp>
        <p:nvSpPr>
          <p:cNvPr id="45" name="AutoShape 3"/>
          <p:cNvSpPr>
            <a:spLocks noChangeArrowheads="1"/>
          </p:cNvSpPr>
          <p:nvPr/>
        </p:nvSpPr>
        <p:spPr bwMode="auto">
          <a:xfrm>
            <a:off x="1274401" y="2660947"/>
            <a:ext cx="5333064" cy="820886"/>
          </a:xfrm>
          <a:prstGeom prst="roundRect">
            <a:avLst>
              <a:gd name="adj" fmla="val 171"/>
            </a:avLst>
          </a:prstGeom>
          <a:solidFill>
            <a:srgbClr val="CFE7F5">
              <a:alpha val="70195"/>
            </a:srgbClr>
          </a:solidFill>
          <a:ln w="9525">
            <a:solidFill>
              <a:srgbClr val="808080">
                <a:alpha val="74901"/>
              </a:srgbClr>
            </a:solidFill>
            <a:round/>
            <a:headEnd/>
            <a:tailEnd/>
          </a:ln>
        </p:spPr>
        <p:txBody>
          <a:bodyPr lIns="81639" tIns="53162" rIns="81639" bIns="40820" anchor="ctr"/>
          <a:lstStyle/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endParaRPr lang="en-US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It jumped over the lazy dog, that fox did.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0  1      2    3   4    5    6    7   8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</a:tabLst>
            </a:pPr>
            <a:endParaRPr lang="en-US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</p:txBody>
      </p:sp>
      <p:sp>
        <p:nvSpPr>
          <p:cNvPr id="46" name="Text Box 4"/>
          <p:cNvSpPr txBox="1">
            <a:spLocks noChangeArrowheads="1"/>
          </p:cNvSpPr>
          <p:nvPr/>
        </p:nvSpPr>
        <p:spPr bwMode="auto">
          <a:xfrm>
            <a:off x="829441" y="1677322"/>
            <a:ext cx="315360" cy="31683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53162" rIns="81639" bIns="40820"/>
          <a:lstStyle/>
          <a:p>
            <a:pPr>
              <a:lnSpc>
                <a:spcPct val="94000"/>
              </a:lnSpc>
            </a:pPr>
            <a:r>
              <a:rPr lang="en-US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0</a:t>
            </a:r>
          </a:p>
        </p:txBody>
      </p:sp>
      <p:sp>
        <p:nvSpPr>
          <p:cNvPr id="47" name="Text Box 5"/>
          <p:cNvSpPr txBox="1">
            <a:spLocks noChangeArrowheads="1"/>
          </p:cNvSpPr>
          <p:nvPr/>
        </p:nvSpPr>
        <p:spPr bwMode="auto">
          <a:xfrm>
            <a:off x="829441" y="2666707"/>
            <a:ext cx="315360" cy="31683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53162" rIns="81639" bIns="40820"/>
          <a:lstStyle/>
          <a:p>
            <a:pPr>
              <a:lnSpc>
                <a:spcPct val="94000"/>
              </a:lnSpc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1</a:t>
            </a:r>
          </a:p>
        </p:txBody>
      </p:sp>
      <p:sp>
        <p:nvSpPr>
          <p:cNvPr id="48" name="Text Box 6"/>
          <p:cNvSpPr txBox="1">
            <a:spLocks noChangeArrowheads="1"/>
          </p:cNvSpPr>
          <p:nvPr/>
        </p:nvSpPr>
        <p:spPr bwMode="auto">
          <a:xfrm>
            <a:off x="829441" y="3876434"/>
            <a:ext cx="315360" cy="31683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53162" rIns="81639" bIns="40820"/>
          <a:lstStyle/>
          <a:p>
            <a:pPr>
              <a:lnSpc>
                <a:spcPct val="94000"/>
              </a:lnSpc>
            </a:pPr>
            <a:r>
              <a:rPr lang="en-US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2</a:t>
            </a:r>
          </a:p>
        </p:txBody>
      </p:sp>
      <p:sp>
        <p:nvSpPr>
          <p:cNvPr id="49" name="AutoShape 7"/>
          <p:cNvSpPr>
            <a:spLocks noChangeArrowheads="1"/>
          </p:cNvSpPr>
          <p:nvPr/>
        </p:nvSpPr>
        <p:spPr bwMode="auto">
          <a:xfrm>
            <a:off x="1267201" y="3673372"/>
            <a:ext cx="3880874" cy="820886"/>
          </a:xfrm>
          <a:prstGeom prst="roundRect">
            <a:avLst>
              <a:gd name="adj" fmla="val 171"/>
            </a:avLst>
          </a:prstGeom>
          <a:solidFill>
            <a:srgbClr val="CFE7F5">
              <a:alpha val="70195"/>
            </a:srgbClr>
          </a:solidFill>
          <a:ln w="9525">
            <a:solidFill>
              <a:srgbClr val="808080">
                <a:alpha val="74901"/>
              </a:srgbClr>
            </a:solidFill>
            <a:round/>
            <a:headEnd/>
            <a:tailEnd/>
          </a:ln>
        </p:spPr>
        <p:txBody>
          <a:bodyPr lIns="81639" tIns="53162" rIns="81639" bIns="40820" anchor="ctr"/>
          <a:lstStyle/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endParaRPr lang="en-US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Dogs let foxes jump over them.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r>
              <a:rPr lang="en-US" sz="1600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0    1   2     3    4    5    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</a:tabLst>
            </a:pPr>
            <a:endParaRPr lang="en-US" dirty="0">
              <a:solidFill>
                <a:srgbClr val="000000"/>
              </a:solidFill>
              <a:latin typeface="Courier New" pitchFamily="49" charset="0"/>
              <a:ea typeface="WenQuanYi Zen Hei Sharp" charset="0"/>
              <a:cs typeface="WenQuanYi Zen Hei Sharp" charset="0"/>
            </a:endParaRPr>
          </a:p>
        </p:txBody>
      </p:sp>
      <p:sp>
        <p:nvSpPr>
          <p:cNvPr id="50" name="Line 8"/>
          <p:cNvSpPr>
            <a:spLocks noChangeShapeType="1"/>
          </p:cNvSpPr>
          <p:nvPr/>
        </p:nvSpPr>
        <p:spPr bwMode="auto">
          <a:xfrm>
            <a:off x="1766995" y="1657161"/>
            <a:ext cx="1440" cy="82088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51" name="Line 9"/>
          <p:cNvSpPr>
            <a:spLocks noChangeShapeType="1"/>
          </p:cNvSpPr>
          <p:nvPr/>
        </p:nvSpPr>
        <p:spPr bwMode="auto">
          <a:xfrm>
            <a:off x="2498130" y="1657161"/>
            <a:ext cx="1440" cy="82088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52" name="Line 10"/>
          <p:cNvSpPr>
            <a:spLocks noChangeShapeType="1"/>
          </p:cNvSpPr>
          <p:nvPr/>
        </p:nvSpPr>
        <p:spPr bwMode="auto">
          <a:xfrm>
            <a:off x="3244321" y="1657161"/>
            <a:ext cx="1440" cy="82088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53" name="Line 11"/>
          <p:cNvSpPr>
            <a:spLocks noChangeShapeType="1"/>
          </p:cNvSpPr>
          <p:nvPr/>
        </p:nvSpPr>
        <p:spPr bwMode="auto">
          <a:xfrm>
            <a:off x="3842305" y="1657161"/>
            <a:ext cx="1440" cy="82088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54" name="Line 12"/>
          <p:cNvSpPr>
            <a:spLocks noChangeShapeType="1"/>
          </p:cNvSpPr>
          <p:nvPr/>
        </p:nvSpPr>
        <p:spPr bwMode="auto">
          <a:xfrm>
            <a:off x="1598400" y="2669587"/>
            <a:ext cx="1440" cy="82088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55" name="Line 13"/>
          <p:cNvSpPr>
            <a:spLocks noChangeShapeType="1"/>
          </p:cNvSpPr>
          <p:nvPr/>
        </p:nvSpPr>
        <p:spPr bwMode="auto">
          <a:xfrm>
            <a:off x="2427840" y="2669587"/>
            <a:ext cx="1440" cy="82088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56" name="Line 14"/>
          <p:cNvSpPr>
            <a:spLocks noChangeShapeType="1"/>
          </p:cNvSpPr>
          <p:nvPr/>
        </p:nvSpPr>
        <p:spPr bwMode="auto">
          <a:xfrm>
            <a:off x="3048481" y="2669587"/>
            <a:ext cx="1440" cy="82088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57" name="Line 15"/>
          <p:cNvSpPr>
            <a:spLocks noChangeShapeType="1"/>
          </p:cNvSpPr>
          <p:nvPr/>
        </p:nvSpPr>
        <p:spPr bwMode="auto">
          <a:xfrm>
            <a:off x="3538081" y="2671027"/>
            <a:ext cx="1440" cy="82088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58" name="Line 16"/>
          <p:cNvSpPr>
            <a:spLocks noChangeShapeType="1"/>
          </p:cNvSpPr>
          <p:nvPr/>
        </p:nvSpPr>
        <p:spPr bwMode="auto">
          <a:xfrm>
            <a:off x="4158720" y="2671027"/>
            <a:ext cx="1440" cy="82088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59" name="Line 17"/>
          <p:cNvSpPr>
            <a:spLocks noChangeShapeType="1"/>
          </p:cNvSpPr>
          <p:nvPr/>
        </p:nvSpPr>
        <p:spPr bwMode="auto">
          <a:xfrm>
            <a:off x="4570560" y="1658601"/>
            <a:ext cx="1440" cy="82088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60" name="Line 18"/>
          <p:cNvSpPr>
            <a:spLocks noChangeShapeType="1"/>
          </p:cNvSpPr>
          <p:nvPr/>
        </p:nvSpPr>
        <p:spPr bwMode="auto">
          <a:xfrm>
            <a:off x="4681441" y="2671027"/>
            <a:ext cx="1440" cy="82088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61" name="Line 19"/>
          <p:cNvSpPr>
            <a:spLocks noChangeShapeType="1"/>
          </p:cNvSpPr>
          <p:nvPr/>
        </p:nvSpPr>
        <p:spPr bwMode="auto">
          <a:xfrm>
            <a:off x="5398561" y="2672468"/>
            <a:ext cx="1440" cy="82088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62" name="Line 20"/>
          <p:cNvSpPr>
            <a:spLocks noChangeShapeType="1"/>
          </p:cNvSpPr>
          <p:nvPr/>
        </p:nvSpPr>
        <p:spPr bwMode="auto">
          <a:xfrm>
            <a:off x="5877770" y="2672468"/>
            <a:ext cx="1440" cy="82088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63" name="Line 21"/>
          <p:cNvSpPr>
            <a:spLocks noChangeShapeType="1"/>
          </p:cNvSpPr>
          <p:nvPr/>
        </p:nvSpPr>
        <p:spPr bwMode="auto">
          <a:xfrm>
            <a:off x="6377035" y="2672468"/>
            <a:ext cx="1440" cy="82088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64" name="Line 22"/>
          <p:cNvSpPr>
            <a:spLocks noChangeShapeType="1"/>
          </p:cNvSpPr>
          <p:nvPr/>
        </p:nvSpPr>
        <p:spPr bwMode="auto">
          <a:xfrm>
            <a:off x="1840320" y="3682013"/>
            <a:ext cx="1440" cy="82088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65" name="Line 23"/>
          <p:cNvSpPr>
            <a:spLocks noChangeShapeType="1"/>
          </p:cNvSpPr>
          <p:nvPr/>
        </p:nvSpPr>
        <p:spPr bwMode="auto">
          <a:xfrm>
            <a:off x="2329920" y="3682013"/>
            <a:ext cx="1440" cy="82088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66" name="Line 24"/>
          <p:cNvSpPr>
            <a:spLocks noChangeShapeType="1"/>
          </p:cNvSpPr>
          <p:nvPr/>
        </p:nvSpPr>
        <p:spPr bwMode="auto">
          <a:xfrm>
            <a:off x="3035800" y="3683454"/>
            <a:ext cx="1440" cy="82088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67" name="Line 25"/>
          <p:cNvSpPr>
            <a:spLocks noChangeShapeType="1"/>
          </p:cNvSpPr>
          <p:nvPr/>
        </p:nvSpPr>
        <p:spPr bwMode="auto">
          <a:xfrm>
            <a:off x="3688685" y="3683454"/>
            <a:ext cx="1440" cy="82088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68" name="Line 26"/>
          <p:cNvSpPr>
            <a:spLocks noChangeShapeType="1"/>
          </p:cNvSpPr>
          <p:nvPr/>
        </p:nvSpPr>
        <p:spPr bwMode="auto">
          <a:xfrm>
            <a:off x="4264760" y="3683454"/>
            <a:ext cx="1440" cy="82088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69" name="Line 27"/>
          <p:cNvSpPr>
            <a:spLocks noChangeShapeType="1"/>
          </p:cNvSpPr>
          <p:nvPr/>
        </p:nvSpPr>
        <p:spPr bwMode="auto">
          <a:xfrm>
            <a:off x="4917645" y="3683454"/>
            <a:ext cx="1440" cy="82088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70" name="Line 28"/>
          <p:cNvSpPr>
            <a:spLocks noChangeShapeType="1"/>
          </p:cNvSpPr>
          <p:nvPr/>
        </p:nvSpPr>
        <p:spPr bwMode="auto">
          <a:xfrm>
            <a:off x="1872000" y="1657161"/>
            <a:ext cx="1440" cy="82088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71" name="Line 29"/>
          <p:cNvSpPr>
            <a:spLocks noChangeShapeType="1"/>
          </p:cNvSpPr>
          <p:nvPr/>
        </p:nvSpPr>
        <p:spPr bwMode="auto">
          <a:xfrm>
            <a:off x="2611905" y="1657161"/>
            <a:ext cx="1440" cy="82088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72" name="Line 30"/>
          <p:cNvSpPr>
            <a:spLocks noChangeShapeType="1"/>
          </p:cNvSpPr>
          <p:nvPr/>
        </p:nvSpPr>
        <p:spPr bwMode="auto">
          <a:xfrm>
            <a:off x="3373921" y="1657161"/>
            <a:ext cx="1440" cy="82088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73" name="Line 31"/>
          <p:cNvSpPr>
            <a:spLocks noChangeShapeType="1"/>
          </p:cNvSpPr>
          <p:nvPr/>
        </p:nvSpPr>
        <p:spPr bwMode="auto">
          <a:xfrm>
            <a:off x="3732360" y="1658601"/>
            <a:ext cx="1440" cy="82088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74" name="Line 32"/>
          <p:cNvSpPr>
            <a:spLocks noChangeShapeType="1"/>
          </p:cNvSpPr>
          <p:nvPr/>
        </p:nvSpPr>
        <p:spPr bwMode="auto">
          <a:xfrm>
            <a:off x="1736640" y="2669587"/>
            <a:ext cx="1440" cy="82088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75" name="Line 33"/>
          <p:cNvSpPr>
            <a:spLocks noChangeShapeType="1"/>
          </p:cNvSpPr>
          <p:nvPr/>
        </p:nvSpPr>
        <p:spPr bwMode="auto">
          <a:xfrm>
            <a:off x="2558881" y="2669587"/>
            <a:ext cx="1440" cy="82088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76" name="Line 34"/>
          <p:cNvSpPr>
            <a:spLocks noChangeShapeType="1"/>
          </p:cNvSpPr>
          <p:nvPr/>
        </p:nvSpPr>
        <p:spPr bwMode="auto">
          <a:xfrm>
            <a:off x="3178081" y="2671027"/>
            <a:ext cx="1440" cy="82088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77" name="Line 35"/>
          <p:cNvSpPr>
            <a:spLocks noChangeShapeType="1"/>
          </p:cNvSpPr>
          <p:nvPr/>
        </p:nvSpPr>
        <p:spPr bwMode="auto">
          <a:xfrm>
            <a:off x="3669120" y="2671027"/>
            <a:ext cx="1440" cy="82088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78" name="Line 36"/>
          <p:cNvSpPr>
            <a:spLocks noChangeShapeType="1"/>
          </p:cNvSpPr>
          <p:nvPr/>
        </p:nvSpPr>
        <p:spPr bwMode="auto">
          <a:xfrm>
            <a:off x="4288320" y="2671027"/>
            <a:ext cx="1440" cy="82088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79" name="Line 37"/>
          <p:cNvSpPr>
            <a:spLocks noChangeShapeType="1"/>
          </p:cNvSpPr>
          <p:nvPr/>
        </p:nvSpPr>
        <p:spPr bwMode="auto">
          <a:xfrm>
            <a:off x="4779361" y="2672468"/>
            <a:ext cx="1440" cy="82088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80" name="Line 38"/>
          <p:cNvSpPr>
            <a:spLocks noChangeShapeType="1"/>
          </p:cNvSpPr>
          <p:nvPr/>
        </p:nvSpPr>
        <p:spPr bwMode="auto">
          <a:xfrm>
            <a:off x="4879240" y="2672468"/>
            <a:ext cx="1440" cy="82088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81" name="Line 39"/>
          <p:cNvSpPr>
            <a:spLocks noChangeShapeType="1"/>
          </p:cNvSpPr>
          <p:nvPr/>
        </p:nvSpPr>
        <p:spPr bwMode="auto">
          <a:xfrm>
            <a:off x="5493720" y="2672468"/>
            <a:ext cx="1440" cy="82088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82" name="Line 40"/>
          <p:cNvSpPr>
            <a:spLocks noChangeShapeType="1"/>
          </p:cNvSpPr>
          <p:nvPr/>
        </p:nvSpPr>
        <p:spPr bwMode="auto">
          <a:xfrm>
            <a:off x="5992985" y="2672468"/>
            <a:ext cx="1440" cy="82088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83" name="Line 41"/>
          <p:cNvSpPr>
            <a:spLocks noChangeShapeType="1"/>
          </p:cNvSpPr>
          <p:nvPr/>
        </p:nvSpPr>
        <p:spPr bwMode="auto">
          <a:xfrm>
            <a:off x="1969920" y="3682013"/>
            <a:ext cx="1440" cy="82088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84" name="Line 42"/>
          <p:cNvSpPr>
            <a:spLocks noChangeShapeType="1"/>
          </p:cNvSpPr>
          <p:nvPr/>
        </p:nvSpPr>
        <p:spPr bwMode="auto">
          <a:xfrm>
            <a:off x="2459520" y="3683454"/>
            <a:ext cx="1440" cy="82088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85" name="Line 43"/>
          <p:cNvSpPr>
            <a:spLocks noChangeShapeType="1"/>
          </p:cNvSpPr>
          <p:nvPr/>
        </p:nvSpPr>
        <p:spPr bwMode="auto">
          <a:xfrm>
            <a:off x="3189420" y="3683454"/>
            <a:ext cx="1440" cy="82088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86" name="Line 44"/>
          <p:cNvSpPr>
            <a:spLocks noChangeShapeType="1"/>
          </p:cNvSpPr>
          <p:nvPr/>
        </p:nvSpPr>
        <p:spPr bwMode="auto">
          <a:xfrm>
            <a:off x="3803900" y="3683454"/>
            <a:ext cx="1440" cy="82088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87" name="Line 45"/>
          <p:cNvSpPr>
            <a:spLocks noChangeShapeType="1"/>
          </p:cNvSpPr>
          <p:nvPr/>
        </p:nvSpPr>
        <p:spPr bwMode="auto">
          <a:xfrm>
            <a:off x="4379975" y="3683454"/>
            <a:ext cx="1440" cy="82088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89" name="Line 21"/>
          <p:cNvSpPr>
            <a:spLocks noChangeShapeType="1"/>
          </p:cNvSpPr>
          <p:nvPr/>
        </p:nvSpPr>
        <p:spPr bwMode="auto">
          <a:xfrm>
            <a:off x="6492250" y="2684924"/>
            <a:ext cx="1440" cy="82088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90" name="Line 17"/>
          <p:cNvSpPr>
            <a:spLocks noChangeShapeType="1"/>
          </p:cNvSpPr>
          <p:nvPr/>
        </p:nvSpPr>
        <p:spPr bwMode="auto">
          <a:xfrm>
            <a:off x="4687215" y="1647989"/>
            <a:ext cx="1440" cy="82088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91" name="Line 27"/>
          <p:cNvSpPr>
            <a:spLocks noChangeShapeType="1"/>
          </p:cNvSpPr>
          <p:nvPr/>
        </p:nvSpPr>
        <p:spPr bwMode="auto">
          <a:xfrm>
            <a:off x="5031420" y="3683454"/>
            <a:ext cx="1440" cy="820886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82945" tIns="41473" rIns="82945" bIns="41473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indent="0">
              <a:buNone/>
              <a:defRPr/>
            </a:pPr>
            <a:endParaRPr lang="en-US" dirty="0" smtClean="0"/>
          </a:p>
          <a:p>
            <a:pPr indent="0">
              <a:buNone/>
              <a:defRPr/>
            </a:pPr>
            <a:endParaRPr lang="en-US" dirty="0" smtClean="0"/>
          </a:p>
          <a:p>
            <a:pPr indent="0">
              <a:buNone/>
              <a:defRPr/>
            </a:pPr>
            <a:r>
              <a:rPr lang="en-US" dirty="0" smtClean="0"/>
              <a:t>Term Frequency: how often a term appears in the document</a:t>
            </a:r>
          </a:p>
          <a:p>
            <a:pPr indent="0">
              <a:buNone/>
              <a:defRPr/>
            </a:pPr>
            <a:endParaRPr lang="en-US" dirty="0" smtClean="0"/>
          </a:p>
          <a:p>
            <a:pPr indent="0">
              <a:buNone/>
              <a:defRPr/>
            </a:pPr>
            <a:r>
              <a:rPr lang="en-US" dirty="0" smtClean="0"/>
              <a:t>Intuition: A document with 500 occurrences of “dog” is better than a document with 1 occurrence of “dog”</a:t>
            </a:r>
          </a:p>
          <a:p>
            <a:pPr>
              <a:defRPr/>
            </a:pPr>
            <a:endParaRPr lang="en-US" dirty="0"/>
          </a:p>
        </p:txBody>
      </p:sp>
      <p:pic>
        <p:nvPicPr>
          <p:cNvPr id="29700" name="Picture 1033" descr="document-base-gra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64641" y="524215"/>
            <a:ext cx="878400" cy="1562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1033" descr="document-base-gra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33441" y="604864"/>
            <a:ext cx="830880" cy="1481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3" descr="C:\Users\mary\AppData\Local\Microsoft\Windows\Temporary Internet Files\Content.IE5\GQLMWBZU\MC90012871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67521" y="637988"/>
            <a:ext cx="324000" cy="383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3" descr="C:\Users\mary\AppData\Local\Microsoft\Windows\Temporary Internet Files\Content.IE5\GQLMWBZU\MC90012871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36800" y="709996"/>
            <a:ext cx="324000" cy="383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4" name="Picture 3" descr="C:\Users\mary\AppData\Local\Microsoft\Windows\Temporary Internet Files\Content.IE5\GQLMWBZU\MC90012871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13921" y="681193"/>
            <a:ext cx="325440" cy="383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5" name="Picture 3" descr="C:\Users\mary\AppData\Local\Microsoft\Windows\Temporary Internet Files\Content.IE5\GQLMWBZU\MC90012871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4320" y="1013867"/>
            <a:ext cx="325440" cy="383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6" name="Picture 3" descr="C:\Users\mary\AppData\Local\Microsoft\Windows\Temporary Internet Files\Content.IE5\GQLMWBZU\MC90012871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83521" y="999465"/>
            <a:ext cx="324000" cy="383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7" name="Picture 3" descr="C:\Users\mary\AppData\Local\Microsoft\Windows\Temporary Internet Files\Content.IE5\GQLMWBZU\MC90012871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8481" y="1525121"/>
            <a:ext cx="325440" cy="383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8" name="Picture 3" descr="C:\Users\mary\AppData\Local\Microsoft\Windows\Temporary Internet Files\Content.IE5\GQLMWBZU\MC90012871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0961" y="1411349"/>
            <a:ext cx="324000" cy="383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9" name="Picture 3" descr="C:\Users\mary\AppData\Local\Microsoft\Windows\Temporary Internet Files\Content.IE5\GQLMWBZU\MC900128719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5440" y="1152122"/>
            <a:ext cx="324000" cy="383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7137575" y="862720"/>
            <a:ext cx="480096" cy="837809"/>
          </a:xfrm>
          <a:prstGeom prst="rect">
            <a:avLst/>
          </a:prstGeom>
          <a:noFill/>
        </p:spPr>
        <p:txBody>
          <a:bodyPr wrap="none" lIns="82945" tIns="41473" rIns="82945" bIns="41473">
            <a:spAutoFit/>
          </a:bodyPr>
          <a:lstStyle/>
          <a:p>
            <a:pPr algn="ctr">
              <a:defRPr/>
            </a:pPr>
            <a:r>
              <a:rPr lang="en-US" sz="49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&gt;</a:t>
            </a:r>
          </a:p>
        </p:txBody>
      </p:sp>
      <p:pic>
        <p:nvPicPr>
          <p:cNvPr id="29711" name="Picture 19" descr="C:\Users\mary\AppData\Local\Microsoft\Windows\Temporary Internet Files\Content.IE5\ZL7CNEC5\MC900384172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5681" y="4673291"/>
            <a:ext cx="313920" cy="496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section/title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Document 1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sz="2600" dirty="0" smtClean="0">
                <a:latin typeface="Lucida Console" pitchFamily="49" charset="0"/>
              </a:rPr>
              <a:t>&lt;doc&gt; </a:t>
            </a:r>
          </a:p>
          <a:p>
            <a:pPr>
              <a:buNone/>
            </a:pPr>
            <a:r>
              <a:rPr lang="en-US" sz="2600" dirty="0">
                <a:latin typeface="Lucida Console" pitchFamily="49" charset="0"/>
              </a:rPr>
              <a:t> </a:t>
            </a:r>
            <a:r>
              <a:rPr lang="en-US" sz="2600" dirty="0" smtClean="0">
                <a:latin typeface="Lucida Console" pitchFamily="49" charset="0"/>
              </a:rPr>
              <a:t> &lt;section&gt; </a:t>
            </a:r>
          </a:p>
          <a:p>
            <a:pPr>
              <a:buNone/>
            </a:pPr>
            <a:r>
              <a:rPr lang="en-US" sz="2600" dirty="0">
                <a:latin typeface="Lucida Console" pitchFamily="49" charset="0"/>
              </a:rPr>
              <a:t> </a:t>
            </a:r>
            <a:r>
              <a:rPr lang="en-US" sz="2600" dirty="0" smtClean="0">
                <a:latin typeface="Lucida Console" pitchFamily="49" charset="0"/>
              </a:rPr>
              <a:t>   &lt;title&gt;One&lt;/title&gt; </a:t>
            </a:r>
          </a:p>
          <a:p>
            <a:pPr>
              <a:buNone/>
            </a:pPr>
            <a:r>
              <a:rPr lang="en-US" sz="2600" dirty="0">
                <a:latin typeface="Lucida Console" pitchFamily="49" charset="0"/>
              </a:rPr>
              <a:t> </a:t>
            </a:r>
            <a:r>
              <a:rPr lang="en-US" sz="2600" dirty="0" smtClean="0">
                <a:latin typeface="Lucida Console" pitchFamily="49" charset="0"/>
              </a:rPr>
              <a:t> &lt;/section&gt;</a:t>
            </a:r>
          </a:p>
          <a:p>
            <a:pPr>
              <a:buNone/>
            </a:pPr>
            <a:r>
              <a:rPr lang="en-US" sz="2600" dirty="0">
                <a:latin typeface="Lucida Console" pitchFamily="49" charset="0"/>
              </a:rPr>
              <a:t> </a:t>
            </a:r>
            <a:r>
              <a:rPr lang="en-US" sz="2600" dirty="0" smtClean="0">
                <a:latin typeface="Lucida Console" pitchFamily="49" charset="0"/>
              </a:rPr>
              <a:t> &lt;section&gt;</a:t>
            </a:r>
          </a:p>
          <a:p>
            <a:pPr>
              <a:buNone/>
            </a:pPr>
            <a:r>
              <a:rPr lang="en-US" sz="2600" dirty="0">
                <a:latin typeface="Lucida Console" pitchFamily="49" charset="0"/>
              </a:rPr>
              <a:t> </a:t>
            </a:r>
            <a:r>
              <a:rPr lang="en-US" sz="2600" dirty="0" smtClean="0">
                <a:latin typeface="Lucida Console" pitchFamily="49" charset="0"/>
              </a:rPr>
              <a:t>   &lt;title&gt;Two&lt;/title&gt;</a:t>
            </a:r>
          </a:p>
          <a:p>
            <a:pPr>
              <a:buNone/>
            </a:pPr>
            <a:r>
              <a:rPr lang="en-US" sz="2600" dirty="0">
                <a:latin typeface="Lucida Console" pitchFamily="49" charset="0"/>
              </a:rPr>
              <a:t> </a:t>
            </a:r>
            <a:r>
              <a:rPr lang="en-US" sz="2600" dirty="0" smtClean="0">
                <a:latin typeface="Lucida Console" pitchFamily="49" charset="0"/>
              </a:rPr>
              <a:t> &lt;/section&gt;</a:t>
            </a:r>
          </a:p>
          <a:p>
            <a:pPr>
              <a:buNone/>
            </a:pPr>
            <a:r>
              <a:rPr lang="en-US" sz="2600" dirty="0">
                <a:latin typeface="Lucida Console" pitchFamily="49" charset="0"/>
              </a:rPr>
              <a:t> </a:t>
            </a:r>
            <a:r>
              <a:rPr lang="en-US" sz="2600" dirty="0" smtClean="0">
                <a:latin typeface="Lucida Console" pitchFamily="49" charset="0"/>
              </a:rPr>
              <a:t> &lt;section&gt;</a:t>
            </a:r>
          </a:p>
          <a:p>
            <a:pPr>
              <a:buNone/>
            </a:pPr>
            <a:r>
              <a:rPr lang="en-US" sz="2600" dirty="0">
                <a:latin typeface="Lucida Console" pitchFamily="49" charset="0"/>
              </a:rPr>
              <a:t> </a:t>
            </a:r>
            <a:r>
              <a:rPr lang="en-US" sz="2600" dirty="0" smtClean="0">
                <a:latin typeface="Lucida Console" pitchFamily="49" charset="0"/>
              </a:rPr>
              <a:t>  &lt;title&gt;Three&lt;/title&gt;</a:t>
            </a:r>
          </a:p>
          <a:p>
            <a:pPr>
              <a:buNone/>
            </a:pPr>
            <a:r>
              <a:rPr lang="en-US" sz="2600" dirty="0" smtClean="0">
                <a:latin typeface="Lucida Console" pitchFamily="49" charset="0"/>
              </a:rPr>
              <a:t> &lt;/section&gt;</a:t>
            </a:r>
          </a:p>
          <a:p>
            <a:pPr>
              <a:buNone/>
            </a:pPr>
            <a:r>
              <a:rPr lang="en-US" sz="2600" dirty="0" smtClean="0">
                <a:latin typeface="Lucida Console" pitchFamily="49" charset="0"/>
              </a:rPr>
              <a:t>&lt;/doc&gt; </a:t>
            </a:r>
          </a:p>
          <a:p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Document 2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&lt;doc&gt; </a:t>
            </a:r>
          </a:p>
          <a:p>
            <a:pPr>
              <a:buNone/>
            </a:pPr>
            <a:r>
              <a:rPr lang="en-US" sz="2000" dirty="0">
                <a:latin typeface="Lucida Console" pitchFamily="49" charset="0"/>
              </a:rPr>
              <a:t> </a:t>
            </a:r>
            <a:r>
              <a:rPr lang="en-US" sz="2000" dirty="0" smtClean="0">
                <a:latin typeface="Lucida Console" pitchFamily="49" charset="0"/>
              </a:rPr>
              <a:t> &lt;section&gt;</a:t>
            </a:r>
          </a:p>
          <a:p>
            <a:pPr>
              <a:buNone/>
            </a:pPr>
            <a:r>
              <a:rPr lang="en-US" sz="2000" dirty="0">
                <a:latin typeface="Lucida Console" pitchFamily="49" charset="0"/>
              </a:rPr>
              <a:t> </a:t>
            </a:r>
            <a:r>
              <a:rPr lang="en-US" sz="2000" dirty="0" smtClean="0">
                <a:latin typeface="Lucida Console" pitchFamily="49" charset="0"/>
              </a:rPr>
              <a:t>   &lt;title&gt;One&lt;/title&gt;</a:t>
            </a:r>
          </a:p>
          <a:p>
            <a:pPr>
              <a:buNone/>
            </a:pPr>
            <a:r>
              <a:rPr lang="en-US" sz="2000" dirty="0">
                <a:latin typeface="Lucida Console" pitchFamily="49" charset="0"/>
              </a:rPr>
              <a:t> </a:t>
            </a:r>
            <a:r>
              <a:rPr lang="en-US" sz="2000" dirty="0" smtClean="0">
                <a:latin typeface="Lucida Console" pitchFamily="49" charset="0"/>
              </a:rPr>
              <a:t> &lt;/section&gt;</a:t>
            </a:r>
          </a:p>
          <a:p>
            <a:pPr>
              <a:buNone/>
            </a:pPr>
            <a:r>
              <a:rPr lang="en-US" sz="2000" dirty="0" smtClean="0">
                <a:latin typeface="Lucida Console" pitchFamily="49" charset="0"/>
              </a:rPr>
              <a:t>&lt;/doc&gt; </a:t>
            </a:r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034330" y="5349250"/>
            <a:ext cx="4531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about </a:t>
            </a:r>
            <a:r>
              <a:rPr lang="en-US" dirty="0" smtClean="0">
                <a:latin typeface="Lucida Console" pitchFamily="49" charset="0"/>
              </a:rPr>
              <a:t>drug/adverse-reaction</a:t>
            </a:r>
            <a:r>
              <a:rPr lang="en-US" dirty="0" smtClean="0"/>
              <a:t>?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Thinking Like a Search Engine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 of terms = view of document</a:t>
            </a:r>
          </a:p>
          <a:p>
            <a:r>
              <a:rPr lang="en-US" dirty="0" smtClean="0"/>
              <a:t>Recall-enhancing functions create equivalences</a:t>
            </a:r>
          </a:p>
          <a:p>
            <a:r>
              <a:rPr lang="en-US" dirty="0" smtClean="0"/>
              <a:t>Precision-enhancing functions create distinctions</a:t>
            </a:r>
          </a:p>
          <a:p>
            <a:r>
              <a:rPr lang="en-US" dirty="0" smtClean="0"/>
              <a:t>Good scoring trumps bad precision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tepstoMakeBetterChoices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27090" y="2584090"/>
            <a:ext cx="4336937" cy="29791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 generating functions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Atoms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words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elements, attributes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characters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classes, properties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micro-parsing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 generating functions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Molecules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word</a:t>
                      </a:r>
                      <a:r>
                        <a:rPr lang="en-US" baseline="0" dirty="0" smtClean="0"/>
                        <a:t> N-grams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element N-grams, siblings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character N-grams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other</a:t>
                      </a:r>
                      <a:r>
                        <a:rPr lang="en-US" baseline="0" dirty="0" smtClean="0"/>
                        <a:t> element relationships (ancestor)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noun phrases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attribute/attribute relationships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JSON</a:t>
                      </a:r>
                      <a:r>
                        <a:rPr lang="en-US" baseline="0" dirty="0" smtClean="0"/>
                        <a:t> property relationships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 generating functions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Classes</a:t>
                      </a:r>
                      <a:r>
                        <a:rPr lang="en-US" baseline="0" dirty="0" smtClean="0"/>
                        <a:t> (recall)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case-folding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cross-vocabulary mapping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stemming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simplification</a:t>
                      </a:r>
                      <a:r>
                        <a:rPr lang="en-US" baseline="0" dirty="0" smtClean="0"/>
                        <a:t> (e.g. X-stripping)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namespace dropping/folding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OCR correction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specialized</a:t>
                      </a:r>
                      <a:r>
                        <a:rPr lang="en-US" baseline="0" dirty="0" smtClean="0"/>
                        <a:t> vocabulary variation (e.g. RDF/XML element=attribute)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Soundex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reconceptualization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synonyms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entity recognition (normalization)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 generating functions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Annotations</a:t>
                      </a:r>
                      <a:r>
                        <a:rPr lang="en-US" baseline="0" dirty="0" smtClean="0"/>
                        <a:t> (precision)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 word/sentence/paragrap</a:t>
                      </a:r>
                      <a:r>
                        <a:rPr lang="en-US" baseline="0" dirty="0" smtClean="0"/>
                        <a:t>h positions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element in context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stem+language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CSV: columns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stem+POS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values in structure (e.g. geospatial)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word-in-field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values from markup (e.g. </a:t>
                      </a:r>
                      <a:r>
                        <a:rPr lang="en-US" dirty="0" err="1" smtClean="0"/>
                        <a:t>MathML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value-in-field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entity recognition (disambiguation)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Term generating functions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Overlays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decompounding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unrolling</a:t>
                      </a:r>
                      <a:r>
                        <a:rPr lang="en-US" baseline="0" dirty="0" smtClean="0"/>
                        <a:t> milestone markup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dehyphenation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overlap markup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ambiguous tokenization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RDFa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vs</a:t>
                      </a:r>
                      <a:r>
                        <a:rPr lang="en-US" dirty="0" smtClean="0"/>
                        <a:t> HTML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N-grams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N-grams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273629"/>
            <a:ext cx="8228160" cy="1144921"/>
          </a:xfrm>
        </p:spPr>
        <p:txBody>
          <a:bodyPr tIns="35203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dirty="0" smtClean="0"/>
              <a:t>(fox AND over) OR The</a:t>
            </a:r>
          </a:p>
        </p:txBody>
      </p:sp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912961" y="1575525"/>
            <a:ext cx="1824480" cy="407994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53162" rIns="81639" bIns="40820"/>
          <a:lstStyle/>
          <a:p>
            <a:pPr>
              <a:lnSpc>
                <a:spcPct val="94000"/>
              </a:lnSpc>
              <a:tabLst>
                <a:tab pos="656650" algn="l"/>
                <a:tab pos="1313299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brown    0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dog      1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Dogs     2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did      1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fox      0,1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foxes    2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It       1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jump     2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jumped   0,1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lazy     1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let      2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over     1,2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quick    0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that     1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The      0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the      1</a:t>
            </a:r>
          </a:p>
          <a:p>
            <a:pPr>
              <a:lnSpc>
                <a:spcPct val="94000"/>
              </a:lnSpc>
              <a:tabLst>
                <a:tab pos="656650" algn="l"/>
                <a:tab pos="1313299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them     2</a:t>
            </a:r>
          </a:p>
        </p:txBody>
      </p:sp>
      <p:sp>
        <p:nvSpPr>
          <p:cNvPr id="12292" name="AutoShape 3"/>
          <p:cNvSpPr>
            <a:spLocks noChangeArrowheads="1"/>
          </p:cNvSpPr>
          <p:nvPr/>
        </p:nvSpPr>
        <p:spPr bwMode="auto">
          <a:xfrm>
            <a:off x="912959" y="2699305"/>
            <a:ext cx="1777195" cy="177206"/>
          </a:xfrm>
          <a:prstGeom prst="roundRect">
            <a:avLst>
              <a:gd name="adj" fmla="val 875"/>
            </a:avLst>
          </a:prstGeom>
          <a:solidFill>
            <a:srgbClr val="FFFF00">
              <a:alpha val="29803"/>
            </a:srgbClr>
          </a:solidFill>
          <a:ln w="9525">
            <a:solidFill>
              <a:srgbClr val="80808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2293" name="Text Box 4"/>
          <p:cNvSpPr txBox="1">
            <a:spLocks noChangeArrowheads="1"/>
          </p:cNvSpPr>
          <p:nvPr/>
        </p:nvSpPr>
        <p:spPr bwMode="auto">
          <a:xfrm>
            <a:off x="3385440" y="2641766"/>
            <a:ext cx="1824480" cy="31683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53162" rIns="81639" bIns="40820"/>
          <a:lstStyle/>
          <a:p>
            <a:pPr>
              <a:lnSpc>
                <a:spcPct val="94000"/>
              </a:lnSpc>
              <a:tabLst>
                <a:tab pos="656650" algn="l"/>
                <a:tab pos="1313299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(0,1)</a:t>
            </a:r>
          </a:p>
        </p:txBody>
      </p:sp>
      <p:sp>
        <p:nvSpPr>
          <p:cNvPr id="12294" name="Line 5"/>
          <p:cNvSpPr>
            <a:spLocks noChangeShapeType="1"/>
          </p:cNvSpPr>
          <p:nvPr/>
        </p:nvSpPr>
        <p:spPr bwMode="auto">
          <a:xfrm>
            <a:off x="2704321" y="2808823"/>
            <a:ext cx="580320" cy="1441"/>
          </a:xfrm>
          <a:prstGeom prst="line">
            <a:avLst/>
          </a:prstGeom>
          <a:noFill/>
          <a:ln w="57240">
            <a:solidFill>
              <a:srgbClr val="000000"/>
            </a:solidFill>
            <a:round/>
            <a:headEnd/>
            <a:tailEnd type="stealth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2295" name="AutoShape 6"/>
          <p:cNvSpPr>
            <a:spLocks noChangeArrowheads="1"/>
          </p:cNvSpPr>
          <p:nvPr/>
        </p:nvSpPr>
        <p:spPr bwMode="auto">
          <a:xfrm>
            <a:off x="912960" y="4504340"/>
            <a:ext cx="1815600" cy="192025"/>
          </a:xfrm>
          <a:prstGeom prst="roundRect">
            <a:avLst>
              <a:gd name="adj" fmla="val 875"/>
            </a:avLst>
          </a:prstGeom>
          <a:solidFill>
            <a:srgbClr val="FFFF00">
              <a:alpha val="29803"/>
            </a:srgbClr>
          </a:solidFill>
          <a:ln w="9525">
            <a:solidFill>
              <a:srgbClr val="80808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2296" name="Line 7"/>
          <p:cNvSpPr>
            <a:spLocks noChangeShapeType="1"/>
          </p:cNvSpPr>
          <p:nvPr/>
        </p:nvSpPr>
        <p:spPr bwMode="auto">
          <a:xfrm>
            <a:off x="2691360" y="4632540"/>
            <a:ext cx="580320" cy="1440"/>
          </a:xfrm>
          <a:prstGeom prst="line">
            <a:avLst/>
          </a:prstGeom>
          <a:noFill/>
          <a:ln w="57240">
            <a:solidFill>
              <a:srgbClr val="000000"/>
            </a:solidFill>
            <a:round/>
            <a:headEnd/>
            <a:tailEnd type="stealth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2297" name="Text Box 8"/>
          <p:cNvSpPr txBox="1">
            <a:spLocks noChangeArrowheads="1"/>
          </p:cNvSpPr>
          <p:nvPr/>
        </p:nvSpPr>
        <p:spPr bwMode="auto">
          <a:xfrm>
            <a:off x="3385440" y="4466922"/>
            <a:ext cx="1824480" cy="31683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53162" rIns="81639" bIns="40820"/>
          <a:lstStyle/>
          <a:p>
            <a:pPr>
              <a:lnSpc>
                <a:spcPct val="94000"/>
              </a:lnSpc>
              <a:tabLst>
                <a:tab pos="656650" algn="l"/>
                <a:tab pos="1313299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(1,2)</a:t>
            </a:r>
          </a:p>
        </p:txBody>
      </p:sp>
      <p:sp>
        <p:nvSpPr>
          <p:cNvPr id="12298" name="Line 9"/>
          <p:cNvSpPr>
            <a:spLocks noChangeShapeType="1"/>
          </p:cNvSpPr>
          <p:nvPr/>
        </p:nvSpPr>
        <p:spPr bwMode="auto">
          <a:xfrm>
            <a:off x="5225760" y="3614312"/>
            <a:ext cx="580320" cy="1440"/>
          </a:xfrm>
          <a:prstGeom prst="line">
            <a:avLst/>
          </a:prstGeom>
          <a:noFill/>
          <a:ln w="57240">
            <a:solidFill>
              <a:srgbClr val="000000"/>
            </a:solidFill>
            <a:round/>
            <a:headEnd/>
            <a:tailEnd type="stealth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2299" name="Text Box 10"/>
          <p:cNvSpPr txBox="1">
            <a:spLocks noChangeArrowheads="1"/>
          </p:cNvSpPr>
          <p:nvPr/>
        </p:nvSpPr>
        <p:spPr bwMode="auto">
          <a:xfrm>
            <a:off x="5868000" y="3429000"/>
            <a:ext cx="1824480" cy="31683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53162" rIns="81639" bIns="40820"/>
          <a:lstStyle/>
          <a:p>
            <a:pPr>
              <a:lnSpc>
                <a:spcPct val="94000"/>
              </a:lnSpc>
              <a:tabLst>
                <a:tab pos="656650" algn="l"/>
                <a:tab pos="1313299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(1)</a:t>
            </a:r>
          </a:p>
        </p:txBody>
      </p:sp>
      <p:sp>
        <p:nvSpPr>
          <p:cNvPr id="12300" name="Text Box 11"/>
          <p:cNvSpPr txBox="1">
            <a:spLocks noChangeArrowheads="1"/>
          </p:cNvSpPr>
          <p:nvPr/>
        </p:nvSpPr>
        <p:spPr bwMode="auto">
          <a:xfrm>
            <a:off x="4508641" y="3422287"/>
            <a:ext cx="600480" cy="31395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55221" rIns="81639" bIns="40820"/>
          <a:lstStyle/>
          <a:p>
            <a:r>
              <a:rPr lang="en-US" dirty="0">
                <a:solidFill>
                  <a:srgbClr val="000000"/>
                </a:solidFill>
                <a:ea typeface="WenQuanYi Zen Hei Sharp" charset="0"/>
                <a:cs typeface="WenQuanYi Zen Hei Sharp" charset="0"/>
              </a:rPr>
              <a:t>AND</a:t>
            </a:r>
          </a:p>
        </p:txBody>
      </p:sp>
      <p:sp>
        <p:nvSpPr>
          <p:cNvPr id="12301" name="Line 12"/>
          <p:cNvSpPr>
            <a:spLocks noChangeShapeType="1"/>
          </p:cNvSpPr>
          <p:nvPr/>
        </p:nvSpPr>
        <p:spPr bwMode="auto">
          <a:xfrm>
            <a:off x="3906721" y="3004684"/>
            <a:ext cx="567360" cy="289471"/>
          </a:xfrm>
          <a:prstGeom prst="line">
            <a:avLst/>
          </a:prstGeom>
          <a:noFill/>
          <a:ln w="57240">
            <a:solidFill>
              <a:srgbClr val="000000"/>
            </a:solidFill>
            <a:round/>
            <a:headEnd/>
            <a:tailEnd type="stealth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2302" name="Line 13"/>
          <p:cNvSpPr>
            <a:spLocks noChangeShapeType="1"/>
          </p:cNvSpPr>
          <p:nvPr/>
        </p:nvSpPr>
        <p:spPr bwMode="auto">
          <a:xfrm flipV="1">
            <a:off x="3984481" y="3945588"/>
            <a:ext cx="492480" cy="400362"/>
          </a:xfrm>
          <a:prstGeom prst="line">
            <a:avLst/>
          </a:prstGeom>
          <a:noFill/>
          <a:ln w="57240">
            <a:solidFill>
              <a:srgbClr val="000000"/>
            </a:solidFill>
            <a:round/>
            <a:headEnd/>
            <a:tailEnd type="stealth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2303" name="AutoShape 14"/>
          <p:cNvSpPr>
            <a:spLocks noChangeArrowheads="1"/>
          </p:cNvSpPr>
          <p:nvPr/>
        </p:nvSpPr>
        <p:spPr bwMode="auto">
          <a:xfrm>
            <a:off x="912960" y="5298847"/>
            <a:ext cx="1575360" cy="165618"/>
          </a:xfrm>
          <a:prstGeom prst="roundRect">
            <a:avLst>
              <a:gd name="adj" fmla="val 875"/>
            </a:avLst>
          </a:prstGeom>
          <a:solidFill>
            <a:srgbClr val="FFFF00">
              <a:alpha val="29803"/>
            </a:srgbClr>
          </a:solidFill>
          <a:ln w="9525">
            <a:solidFill>
              <a:srgbClr val="80808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12304" name="Line 15"/>
          <p:cNvSpPr>
            <a:spLocks noChangeShapeType="1"/>
          </p:cNvSpPr>
          <p:nvPr/>
        </p:nvSpPr>
        <p:spPr bwMode="auto">
          <a:xfrm>
            <a:off x="2678401" y="5351175"/>
            <a:ext cx="580320" cy="1441"/>
          </a:xfrm>
          <a:prstGeom prst="line">
            <a:avLst/>
          </a:prstGeom>
          <a:noFill/>
          <a:ln w="57240">
            <a:solidFill>
              <a:srgbClr val="000000"/>
            </a:solidFill>
            <a:round/>
            <a:headEnd/>
            <a:tailEnd type="stealth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2305" name="Text Box 16"/>
          <p:cNvSpPr txBox="1">
            <a:spLocks noChangeArrowheads="1"/>
          </p:cNvSpPr>
          <p:nvPr/>
        </p:nvSpPr>
        <p:spPr bwMode="auto">
          <a:xfrm>
            <a:off x="3401281" y="5224442"/>
            <a:ext cx="1824480" cy="31683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53162" rIns="81639" bIns="40820"/>
          <a:lstStyle/>
          <a:p>
            <a:pPr>
              <a:lnSpc>
                <a:spcPct val="94000"/>
              </a:lnSpc>
              <a:tabLst>
                <a:tab pos="656650" algn="l"/>
                <a:tab pos="1313299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(0)</a:t>
            </a:r>
          </a:p>
        </p:txBody>
      </p:sp>
      <p:sp>
        <p:nvSpPr>
          <p:cNvPr id="12306" name="Text Box 17"/>
          <p:cNvSpPr txBox="1">
            <a:spLocks noChangeArrowheads="1"/>
          </p:cNvSpPr>
          <p:nvPr/>
        </p:nvSpPr>
        <p:spPr bwMode="auto">
          <a:xfrm>
            <a:off x="6739200" y="4394915"/>
            <a:ext cx="475200" cy="31395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55221" rIns="81639" bIns="40820"/>
          <a:lstStyle/>
          <a:p>
            <a:r>
              <a:rPr lang="en-US">
                <a:solidFill>
                  <a:srgbClr val="000000"/>
                </a:solidFill>
                <a:ea typeface="WenQuanYi Zen Hei Sharp" charset="0"/>
                <a:cs typeface="WenQuanYi Zen Hei Sharp" charset="0"/>
              </a:rPr>
              <a:t>OR</a:t>
            </a:r>
          </a:p>
        </p:txBody>
      </p:sp>
      <p:sp>
        <p:nvSpPr>
          <p:cNvPr id="12307" name="Line 18"/>
          <p:cNvSpPr>
            <a:spLocks noChangeShapeType="1"/>
          </p:cNvSpPr>
          <p:nvPr/>
        </p:nvSpPr>
        <p:spPr bwMode="auto">
          <a:xfrm flipV="1">
            <a:off x="3951361" y="4708867"/>
            <a:ext cx="2786400" cy="600544"/>
          </a:xfrm>
          <a:prstGeom prst="line">
            <a:avLst/>
          </a:prstGeom>
          <a:noFill/>
          <a:ln w="57240">
            <a:solidFill>
              <a:srgbClr val="000000"/>
            </a:solidFill>
            <a:round/>
            <a:headEnd/>
            <a:tailEnd type="stealth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2308" name="Line 19"/>
          <p:cNvSpPr>
            <a:spLocks noChangeShapeType="1"/>
          </p:cNvSpPr>
          <p:nvPr/>
        </p:nvSpPr>
        <p:spPr bwMode="auto">
          <a:xfrm>
            <a:off x="6377034" y="3851455"/>
            <a:ext cx="537671" cy="537670"/>
          </a:xfrm>
          <a:prstGeom prst="line">
            <a:avLst/>
          </a:prstGeom>
          <a:noFill/>
          <a:ln w="57240">
            <a:solidFill>
              <a:srgbClr val="000000"/>
            </a:solidFill>
            <a:round/>
            <a:headEnd/>
            <a:tailEnd type="stealth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2309" name="Line 20"/>
          <p:cNvSpPr>
            <a:spLocks noChangeShapeType="1"/>
          </p:cNvSpPr>
          <p:nvPr/>
        </p:nvSpPr>
        <p:spPr bwMode="auto">
          <a:xfrm>
            <a:off x="7269121" y="4567733"/>
            <a:ext cx="580320" cy="1441"/>
          </a:xfrm>
          <a:prstGeom prst="line">
            <a:avLst/>
          </a:prstGeom>
          <a:noFill/>
          <a:ln w="57240">
            <a:solidFill>
              <a:srgbClr val="000000"/>
            </a:solidFill>
            <a:round/>
            <a:headEnd/>
            <a:tailEnd type="stealth" w="med" len="med"/>
          </a:ln>
        </p:spPr>
        <p:txBody>
          <a:bodyPr lIns="82945" tIns="41473" rIns="82945" bIns="41473"/>
          <a:lstStyle/>
          <a:p>
            <a:endParaRPr lang="en-US"/>
          </a:p>
        </p:txBody>
      </p:sp>
      <p:sp>
        <p:nvSpPr>
          <p:cNvPr id="12310" name="Text Box 21"/>
          <p:cNvSpPr txBox="1">
            <a:spLocks noChangeArrowheads="1"/>
          </p:cNvSpPr>
          <p:nvPr/>
        </p:nvSpPr>
        <p:spPr bwMode="auto">
          <a:xfrm>
            <a:off x="7924321" y="4402116"/>
            <a:ext cx="866880" cy="31683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81639" tIns="53162" rIns="81639" bIns="40820"/>
          <a:lstStyle/>
          <a:p>
            <a:pPr>
              <a:lnSpc>
                <a:spcPct val="94000"/>
              </a:lnSpc>
              <a:tabLst>
                <a:tab pos="656650" algn="l"/>
              </a:tabLst>
            </a:pPr>
            <a:r>
              <a:rPr lang="en-US" dirty="0">
                <a:solidFill>
                  <a:srgbClr val="000000"/>
                </a:solidFill>
                <a:latin typeface="Courier New" pitchFamily="49" charset="0"/>
                <a:ea typeface="WenQuanYi Zen Hei Sharp" charset="0"/>
                <a:cs typeface="WenQuanYi Zen Hei Sharp" charset="0"/>
              </a:rPr>
              <a:t>(0,1)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 Define the View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46715" y="2392065"/>
            <a:ext cx="7604190" cy="2765160"/>
          </a:xfrm>
          <a:prstGeom prst="rect">
            <a:avLst/>
          </a:prstGeom>
          <a:solidFill>
            <a:schemeClr val="bg1">
              <a:lumMod val="85000"/>
            </a:schemeClr>
          </a:solidFill>
          <a:ln w="508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Index slots are defined by the atomic units found in the documents, 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not the other way around.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Tokenization Defines Atomic Units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r>
              <a:rPr lang="en-US" dirty="0" smtClean="0"/>
              <a:t>Not always obvious</a:t>
            </a:r>
          </a:p>
          <a:p>
            <a:pPr lvl="1"/>
            <a:r>
              <a:rPr lang="zh-CN" altLang="en-US" dirty="0" smtClean="0"/>
              <a:t>年的纽约时报诉沙利文案和</a:t>
            </a:r>
            <a:endParaRPr lang="en-US" dirty="0" smtClean="0"/>
          </a:p>
          <a:p>
            <a:pPr lvl="1"/>
            <a:r>
              <a:rPr lang="en-US" dirty="0" smtClean="0"/>
              <a:t>"don't" =&gt; "do"+"</a:t>
            </a:r>
            <a:r>
              <a:rPr lang="en-US" dirty="0" err="1" smtClean="0"/>
              <a:t>n't</a:t>
            </a:r>
            <a:r>
              <a:rPr lang="en-US" dirty="0" smtClean="0"/>
              <a:t>" or "don"+"t" or "</a:t>
            </a:r>
            <a:r>
              <a:rPr lang="en-US" dirty="0" err="1" smtClean="0"/>
              <a:t>dont</a:t>
            </a:r>
            <a:r>
              <a:rPr lang="en-US" dirty="0" smtClean="0"/>
              <a:t>"?</a:t>
            </a:r>
          </a:p>
          <a:p>
            <a:pPr lvl="1"/>
            <a:r>
              <a:rPr lang="en-US" dirty="0" smtClean="0"/>
              <a:t>"</a:t>
            </a:r>
            <a:r>
              <a:rPr lang="en-US" dirty="0" err="1" smtClean="0"/>
              <a:t>aujourd'hui</a:t>
            </a:r>
            <a:r>
              <a:rPr lang="en-US" dirty="0" smtClean="0"/>
              <a:t>" =&gt; ???</a:t>
            </a:r>
          </a:p>
          <a:p>
            <a:r>
              <a:rPr lang="en-US" dirty="0" smtClean="0"/>
              <a:t>Not all atomic units indexed</a:t>
            </a:r>
          </a:p>
          <a:p>
            <a:pPr lvl="1"/>
            <a:r>
              <a:rPr lang="en-US" dirty="0" smtClean="0"/>
              <a:t>punctuation, space, stop words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One, Many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46715" y="2392065"/>
            <a:ext cx="7604190" cy="2765160"/>
          </a:xfrm>
          <a:prstGeom prst="rect">
            <a:avLst/>
          </a:prstGeom>
          <a:solidFill>
            <a:schemeClr val="bg1">
              <a:lumMod val="85000"/>
            </a:schemeClr>
          </a:solidFill>
          <a:ln w="508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Tokenization applies a generic method 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to generate a limitless set of atomic units.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30179</TotalTime>
  <Words>2086</Words>
  <Application>Microsoft Office PowerPoint</Application>
  <PresentationFormat>On-screen Show (4:3)</PresentationFormat>
  <Paragraphs>546</Paragraphs>
  <Slides>58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59" baseType="lpstr">
      <vt:lpstr>Office Theme</vt:lpstr>
      <vt:lpstr>Markup as Index Interface: Thinking Like a Search Engine</vt:lpstr>
      <vt:lpstr>Slide 2</vt:lpstr>
      <vt:lpstr>Some Documents</vt:lpstr>
      <vt:lpstr>Traditional Search Engine View</vt:lpstr>
      <vt:lpstr>Inverted Index</vt:lpstr>
      <vt:lpstr>(fox AND over) OR The</vt:lpstr>
      <vt:lpstr>Contents Define the View</vt:lpstr>
      <vt:lpstr>Tokenization Defines Atomic Units</vt:lpstr>
      <vt:lpstr>From One, Many</vt:lpstr>
      <vt:lpstr>Some Documents, Again</vt:lpstr>
      <vt:lpstr>Markup Prism</vt:lpstr>
      <vt:lpstr>Markup in Inverted Index </vt:lpstr>
      <vt:lpstr>Markup Atoms</vt:lpstr>
      <vt:lpstr>Markup Atoms</vt:lpstr>
      <vt:lpstr>Equivalence</vt:lpstr>
      <vt:lpstr>Remember</vt:lpstr>
      <vt:lpstr>Some Documents, Once More</vt:lpstr>
      <vt:lpstr>Fields</vt:lpstr>
      <vt:lpstr>Typed Fields</vt:lpstr>
      <vt:lpstr>Markup induces fields</vt:lpstr>
      <vt:lpstr>Value wrapped in markup</vt:lpstr>
      <vt:lpstr>Value defined by markup</vt:lpstr>
      <vt:lpstr>fox</vt:lpstr>
      <vt:lpstr>Search Engines Lie</vt:lpstr>
      <vt:lpstr>Recall</vt:lpstr>
      <vt:lpstr>The Universe of Documents</vt:lpstr>
      <vt:lpstr>Improving Recall</vt:lpstr>
      <vt:lpstr>Improving Recall</vt:lpstr>
      <vt:lpstr>Recall-enhancing functions</vt:lpstr>
      <vt:lpstr>Recall-enhancing Functions</vt:lpstr>
      <vt:lpstr>Enhancing Recall: Alternative readings</vt:lpstr>
      <vt:lpstr>Enhanced Recall: Alternative Readings</vt:lpstr>
      <vt:lpstr>De-milestoning</vt:lpstr>
      <vt:lpstr>Markup designed for overlap</vt:lpstr>
      <vt:lpstr>Breaking atomic units</vt:lpstr>
      <vt:lpstr>Breaking Atomic Units: Microparsing</vt:lpstr>
      <vt:lpstr>"the lazy fox jumped"</vt:lpstr>
      <vt:lpstr>Search Engines Lie</vt:lpstr>
      <vt:lpstr>Precision</vt:lpstr>
      <vt:lpstr>Improving precision</vt:lpstr>
      <vt:lpstr>Enhancing Precision</vt:lpstr>
      <vt:lpstr>Precision-enhancing Functions</vt:lpstr>
      <vt:lpstr>Precision-enhancing Functions</vt:lpstr>
      <vt:lpstr>Relevance, Precision, Recall</vt:lpstr>
      <vt:lpstr>Relevance</vt:lpstr>
      <vt:lpstr>Good precision; bad recall</vt:lpstr>
      <vt:lpstr>Good recall; bad precision</vt:lpstr>
      <vt:lpstr>Good scoring fixing bad precision</vt:lpstr>
      <vt:lpstr>How to Lie*</vt:lpstr>
      <vt:lpstr>TF</vt:lpstr>
      <vt:lpstr>section/title</vt:lpstr>
      <vt:lpstr>Thinking Like a Search Engine</vt:lpstr>
      <vt:lpstr>Questions?</vt:lpstr>
      <vt:lpstr>Term generating functions</vt:lpstr>
      <vt:lpstr>Term generating functions</vt:lpstr>
      <vt:lpstr>Term generating functions</vt:lpstr>
      <vt:lpstr>Term generating functions</vt:lpstr>
      <vt:lpstr>Term generating functions</vt:lpstr>
    </vt:vector>
  </TitlesOfParts>
  <Company>Mark Logic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Markup as Index Interface: Thinking Like a Search Engine</dc:title>
  <dc:creator>Mary Holstege</dc:creator>
  <cp:lastModifiedBy>Mary Holstege</cp:lastModifiedBy>
  <cp:revision>196</cp:revision>
  <dcterms:created xsi:type="dcterms:W3CDTF">2015-07-15T20:20:53Z</dcterms:created>
  <dcterms:modified xsi:type="dcterms:W3CDTF">2015-08-26T15:58:08Z</dcterms:modified>
</cp:coreProperties>
</file>