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handoutMasterIdLst>
    <p:handoutMasterId r:id="rId25"/>
  </p:handoutMasterIdLst>
  <p:sldIdLst>
    <p:sldId id="258" r:id="rId2"/>
    <p:sldId id="261" r:id="rId3"/>
    <p:sldId id="262" r:id="rId4"/>
    <p:sldId id="263" r:id="rId5"/>
    <p:sldId id="264" r:id="rId6"/>
    <p:sldId id="265" r:id="rId7"/>
    <p:sldId id="266" r:id="rId8"/>
    <p:sldId id="267" r:id="rId9"/>
    <p:sldId id="277" r:id="rId10"/>
    <p:sldId id="273" r:id="rId11"/>
    <p:sldId id="274" r:id="rId12"/>
    <p:sldId id="275" r:id="rId13"/>
    <p:sldId id="276" r:id="rId14"/>
    <p:sldId id="278" r:id="rId15"/>
    <p:sldId id="279" r:id="rId16"/>
    <p:sldId id="281" r:id="rId17"/>
    <p:sldId id="268" r:id="rId18"/>
    <p:sldId id="269" r:id="rId19"/>
    <p:sldId id="270" r:id="rId20"/>
    <p:sldId id="271" r:id="rId21"/>
    <p:sldId id="272" r:id="rId22"/>
    <p:sldId id="259" r:id="rId23"/>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446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2456" autoAdjust="0"/>
  </p:normalViewPr>
  <p:slideViewPr>
    <p:cSldViewPr snapToGrid="0" snapToObjects="1">
      <p:cViewPr varScale="1">
        <p:scale>
          <a:sx n="84" d="100"/>
          <a:sy n="84" d="100"/>
        </p:scale>
        <p:origin x="-78" y="-2142"/>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950A3BB-CAF4-1D4E-B3B2-E95D9B9E66DF}" type="datetimeFigureOut">
              <a:rPr lang="en-US" smtClean="0">
                <a:latin typeface="Segoe UI"/>
              </a:rPr>
              <a:t>8/6/2015</a:t>
            </a:fld>
            <a:endParaRPr lang="en-US" dirty="0">
              <a:latin typeface="Segoe UI"/>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Segoe UI"/>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44BD52-4119-7642-B93F-8F4EDBD635EC}" type="slidenum">
              <a:rPr lang="en-US" smtClean="0">
                <a:latin typeface="Segoe UI"/>
              </a:rPr>
              <a:t>‹#›</a:t>
            </a:fld>
            <a:endParaRPr lang="en-US" dirty="0">
              <a:latin typeface="Segoe UI"/>
            </a:endParaRPr>
          </a:p>
        </p:txBody>
      </p:sp>
    </p:spTree>
    <p:extLst>
      <p:ext uri="{BB962C8B-B14F-4D97-AF65-F5344CB8AC3E}">
        <p14:creationId xmlns:p14="http://schemas.microsoft.com/office/powerpoint/2010/main" val="35876647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a:defRPr>
            </a:lvl1pPr>
          </a:lstStyle>
          <a:p>
            <a:fld id="{139B48F8-1A14-4941-902A-1D33547A0B6A}" type="datetimeFigureOut">
              <a:rPr lang="en-US" smtClean="0"/>
              <a:pPr/>
              <a:t>8/6/2015</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Segoe UI"/>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Segoe UI"/>
              </a:defRPr>
            </a:lvl1pPr>
          </a:lstStyle>
          <a:p>
            <a:fld id="{C74B1ACE-5EB2-B245-8DCB-331A9858E083}" type="slidenum">
              <a:rPr lang="en-US" smtClean="0"/>
              <a:pPr/>
              <a:t>‹#›</a:t>
            </a:fld>
            <a:endParaRPr lang="en-US" dirty="0"/>
          </a:p>
        </p:txBody>
      </p:sp>
    </p:spTree>
    <p:extLst>
      <p:ext uri="{BB962C8B-B14F-4D97-AF65-F5344CB8AC3E}">
        <p14:creationId xmlns:p14="http://schemas.microsoft.com/office/powerpoint/2010/main" val="417893179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Segoe UI"/>
        <a:ea typeface="+mn-ea"/>
        <a:cs typeface="+mn-cs"/>
      </a:defRPr>
    </a:lvl1pPr>
    <a:lvl2pPr marL="457200" algn="l" defTabSz="457200" rtl="0" eaLnBrk="1" latinLnBrk="0" hangingPunct="1">
      <a:defRPr sz="1200" kern="1200">
        <a:solidFill>
          <a:schemeClr val="tx1"/>
        </a:solidFill>
        <a:latin typeface="Segoe UI"/>
        <a:ea typeface="+mn-ea"/>
        <a:cs typeface="+mn-cs"/>
      </a:defRPr>
    </a:lvl2pPr>
    <a:lvl3pPr marL="914400" algn="l" defTabSz="457200" rtl="0" eaLnBrk="1" latinLnBrk="0" hangingPunct="1">
      <a:defRPr sz="1200" kern="1200">
        <a:solidFill>
          <a:schemeClr val="tx1"/>
        </a:solidFill>
        <a:latin typeface="Segoe UI"/>
        <a:ea typeface="+mn-ea"/>
        <a:cs typeface="+mn-cs"/>
      </a:defRPr>
    </a:lvl3pPr>
    <a:lvl4pPr marL="1371600" algn="l" defTabSz="457200" rtl="0" eaLnBrk="1" latinLnBrk="0" hangingPunct="1">
      <a:defRPr sz="1200" kern="1200">
        <a:solidFill>
          <a:schemeClr val="tx1"/>
        </a:solidFill>
        <a:latin typeface="Segoe UI"/>
        <a:ea typeface="+mn-ea"/>
        <a:cs typeface="+mn-cs"/>
      </a:defRPr>
    </a:lvl4pPr>
    <a:lvl5pPr marL="1828800" algn="l" defTabSz="457200" rtl="0" eaLnBrk="1" latinLnBrk="0" hangingPunct="1">
      <a:defRPr sz="1200" kern="1200">
        <a:solidFill>
          <a:schemeClr val="tx1"/>
        </a:solidFill>
        <a:latin typeface="Segoe UI"/>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4B1ACE-5EB2-B245-8DCB-331A9858E083}" type="slidenum">
              <a:rPr lang="en-US" smtClean="0"/>
              <a:pPr/>
              <a:t>2</a:t>
            </a:fld>
            <a:endParaRPr lang="en-US" dirty="0"/>
          </a:p>
        </p:txBody>
      </p:sp>
    </p:spTree>
    <p:extLst>
      <p:ext uri="{BB962C8B-B14F-4D97-AF65-F5344CB8AC3E}">
        <p14:creationId xmlns:p14="http://schemas.microsoft.com/office/powerpoint/2010/main" val="3205404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11</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12</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13</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14</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15</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16</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Mark</a:t>
            </a:r>
            <a:r>
              <a:rPr lang="en-US" baseline="0" dirty="0" smtClean="0"/>
              <a:t> has described for you what we’ve done to produce the XML based product we have today. But it does not have value on its own.  To justify this effort, you have to use the data.  This XML was designed with the use of the data in mind.  The next few slides are screenshots of our new internal tool that will show this data being leveraged to provide functionality to our examiners.</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17</a:t>
            </a:fld>
            <a:endParaRPr lang="en-US" dirty="0"/>
          </a:p>
        </p:txBody>
      </p:sp>
    </p:spTree>
    <p:extLst>
      <p:ext uri="{BB962C8B-B14F-4D97-AF65-F5344CB8AC3E}">
        <p14:creationId xmlns:p14="http://schemas.microsoft.com/office/powerpoint/2010/main" val="2520353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application document,</a:t>
            </a:r>
            <a:r>
              <a:rPr lang="en-US" baseline="0" dirty="0" smtClean="0"/>
              <a:t> particularly a claim set.  You can see that the XML is used to create a claim tree for an examiner.  They can do this pretty easily when there are only a few claims, but for those cases with hundreds of claims, this can take a while and it is critical to good examination.</a:t>
            </a:r>
          </a:p>
          <a:p>
            <a:endParaRPr lang="en-US" baseline="0" dirty="0" smtClean="0"/>
          </a:p>
          <a:p>
            <a:r>
              <a:rPr lang="en-US" baseline="0" dirty="0" smtClean="0"/>
              <a:t>Also note that the body of the text from this document include a chemical formula.  The process extracted it, converted it to SVG then reinserted properly placed in the XML.  We render it for the examiner for consideration during the examination.  OCR would have obliterated this formula and forced the examiner to refer back to the original image.</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18</a:t>
            </a:fld>
            <a:endParaRPr lang="en-US" dirty="0"/>
          </a:p>
        </p:txBody>
      </p:sp>
    </p:spTree>
    <p:extLst>
      <p:ext uri="{BB962C8B-B14F-4D97-AF65-F5344CB8AC3E}">
        <p14:creationId xmlns:p14="http://schemas.microsoft.com/office/powerpoint/2010/main" val="2152398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also start</a:t>
            </a:r>
            <a:r>
              <a:rPr lang="en-US" baseline="0" dirty="0" smtClean="0"/>
              <a:t> evaluating the data of the document.  </a:t>
            </a:r>
          </a:p>
          <a:p>
            <a:r>
              <a:rPr lang="en-US" baseline="0" dirty="0" smtClean="0"/>
              <a:t>Here we do an automated summary of the status of the claims.</a:t>
            </a:r>
          </a:p>
          <a:p>
            <a:r>
              <a:rPr lang="en-US" baseline="0" dirty="0" smtClean="0"/>
              <a:t>We also provide term and phrase identification, including frequency of use.</a:t>
            </a:r>
          </a:p>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19</a:t>
            </a:fld>
            <a:endParaRPr lang="en-US" dirty="0"/>
          </a:p>
        </p:txBody>
      </p:sp>
    </p:spTree>
    <p:extLst>
      <p:ext uri="{BB962C8B-B14F-4D97-AF65-F5344CB8AC3E}">
        <p14:creationId xmlns:p14="http://schemas.microsoft.com/office/powerpoint/2010/main" val="2256230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last slide shows that we can leverage the XML to compare</a:t>
            </a:r>
            <a:r>
              <a:rPr lang="en-US" baseline="0" dirty="0" smtClean="0"/>
              <a:t> two documents and show the examiner the difference between them marked-up as if done by track changes.</a:t>
            </a:r>
          </a:p>
          <a:p>
            <a:endParaRPr lang="en-US" baseline="0" dirty="0" smtClean="0"/>
          </a:p>
          <a:p>
            <a:r>
              <a:rPr lang="en-US" baseline="0" dirty="0" smtClean="0"/>
              <a:t>These slides only show the beginning of the functionality we have envisioned that is powered by the data from the content of our documents.  </a:t>
            </a:r>
          </a:p>
          <a:p>
            <a:endParaRPr lang="en-US" baseline="0" dirty="0" smtClean="0"/>
          </a:p>
          <a:p>
            <a:r>
              <a:rPr lang="en-US" baseline="0" dirty="0" smtClean="0"/>
              <a:t>We hope you find this presentation interesting and look forward to your questions.</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20</a:t>
            </a:fld>
            <a:endParaRPr lang="en-US" dirty="0"/>
          </a:p>
        </p:txBody>
      </p:sp>
    </p:spTree>
    <p:extLst>
      <p:ext uri="{BB962C8B-B14F-4D97-AF65-F5344CB8AC3E}">
        <p14:creationId xmlns:p14="http://schemas.microsoft.com/office/powerpoint/2010/main" val="2434127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a:t>
            </a:r>
            <a:r>
              <a:rPr lang="en-US" baseline="0" dirty="0" smtClean="0"/>
              <a:t> My name is Terrel Morris.  </a:t>
            </a:r>
          </a:p>
          <a:p>
            <a:endParaRPr lang="en-US" baseline="0" dirty="0" smtClean="0"/>
          </a:p>
          <a:p>
            <a:r>
              <a:rPr lang="en-US" baseline="0" dirty="0" smtClean="0"/>
              <a:t>Today I work for the US Patent and Trademark Office as a Business IT Program Manager, meaning, I am a liaison be Patents Business and the Office of the Chief Information Officer, i.e. developers.  My job is to translate business need into IT tools.  Before this, I was a patent examiner for 9 years, then a manager of patent examiners for another 9 years and now I’ve been doing this for 7 years.  </a:t>
            </a:r>
          </a:p>
          <a:p>
            <a:endParaRPr lang="en-US" baseline="0" dirty="0" smtClean="0"/>
          </a:p>
          <a:p>
            <a:r>
              <a:rPr lang="en-US" baseline="0" dirty="0" smtClean="0"/>
              <a:t>To understand how we’ve come to where we are today, Mark and I thought it would be useful to give you some background on Patents.  Bare with me as this is Patent geeky and not IT geeky and I would bet that at least some of you are named inventors on a patent.</a:t>
            </a:r>
          </a:p>
          <a:p>
            <a:endParaRPr lang="en-US" baseline="0" dirty="0" smtClean="0"/>
          </a:p>
          <a:p>
            <a:r>
              <a:rPr lang="en-US" baseline="0" dirty="0" smtClean="0"/>
              <a:t>A Patent is a grant of property rights; very much like the deed to the property on which your home sits. If you go up to the courthouse and look up your deed, you’ll find that it provides a description of boundaries to your property so you know what’s yours and what’s your neighbors.  A patent does the same thing, but it applies to Intellectual Property, i.e. Ideas.  A patent includes a description that details the idea, then a set of claims.  These claims circumscribe the boundary of protection of the idea.  </a:t>
            </a:r>
          </a:p>
          <a:p>
            <a:endParaRPr lang="en-US" baseline="0" dirty="0" smtClean="0"/>
          </a:p>
          <a:p>
            <a:r>
              <a:rPr lang="en-US" baseline="0" dirty="0" smtClean="0"/>
              <a:t>Examiners read these descriptions and claims, evaluate them against several Laws and Rule and make decisions patentability.</a:t>
            </a:r>
          </a:p>
          <a:p>
            <a:endParaRPr lang="en-US" baseline="0" dirty="0" smtClean="0"/>
          </a:p>
          <a:p>
            <a:r>
              <a:rPr lang="en-US" dirty="0" smtClean="0"/>
              <a:t>Examiners have been doing this since 1790 when Thomas</a:t>
            </a:r>
            <a:r>
              <a:rPr lang="en-US" baseline="0" dirty="0" smtClean="0"/>
              <a:t> Jefferson became the first patent examiner.  In those days patent applications were handwritten and then published in calligraphy.  They were very pretty.  Not many survive due to a fire in 1836.  Today we work in electronic paper, so really, not much has changed.  </a:t>
            </a:r>
          </a:p>
          <a:p>
            <a:endParaRPr lang="en-US" baseline="0" dirty="0" smtClean="0"/>
          </a:p>
          <a:p>
            <a:r>
              <a:rPr lang="en-US" baseline="0" dirty="0" smtClean="0"/>
              <a:t>But it needs to…</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3</a:t>
            </a:fld>
            <a:endParaRPr lang="en-US" dirty="0"/>
          </a:p>
        </p:txBody>
      </p:sp>
    </p:spTree>
    <p:extLst>
      <p:ext uri="{BB962C8B-B14F-4D97-AF65-F5344CB8AC3E}">
        <p14:creationId xmlns:p14="http://schemas.microsoft.com/office/powerpoint/2010/main" val="943054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Applicants (i.e. inventors) file</a:t>
            </a:r>
            <a:r>
              <a:rPr lang="en-US" baseline="0" dirty="0" smtClean="0"/>
              <a:t> application for patent with the USPTO.  These filings contain a lot of data, including who the inventors are, who the rights are assigned to, when they invented, all the addresses of all the involved parties and their contact information, whether they have any related filings, and whether they have filed in a foreign country.  Not least in this is the actual content of the application, the specification, claims, drawings, and abstract of the invention. </a:t>
            </a:r>
          </a:p>
          <a:p>
            <a:endParaRPr lang="en-US" baseline="0" dirty="0" smtClean="0"/>
          </a:p>
          <a:p>
            <a:r>
              <a:rPr lang="en-US" baseline="0" dirty="0" smtClean="0"/>
              <a:t>The Office has a mixed process that scrapes this data, manual and electronic depending on how it’s filed, and loads it into our databases, then adds our own data including a classification, filing dates, statuses, security screenings and assignment to a work unit and examiner for examination.  The application content, the real meat of the application, is converted from whatever format the Office receives into G4 compressed TIFF images and loaded into our image retrieval system.</a:t>
            </a:r>
          </a:p>
          <a:p>
            <a:endParaRPr lang="en-US" baseline="0" dirty="0" smtClean="0"/>
          </a:p>
          <a:p>
            <a:r>
              <a:rPr lang="en-US" baseline="0" dirty="0" smtClean="0"/>
              <a:t>Once assigned to them, examiners use an in-house tool to review (i.e. read) the patent application content and begin the process of examination.  But they are reading the contents from an image viewer, though one customized for their use.  Examiners make notes (mainly on paper), perform searches against other patents or pertinent references, evaluate the contents for compliance with numerous rules and laws, then create a communication document that is formally transmitted to applicants.  </a:t>
            </a:r>
          </a:p>
          <a:p>
            <a:endParaRPr lang="en-US" baseline="0" dirty="0" smtClean="0"/>
          </a:p>
          <a:p>
            <a:r>
              <a:rPr lang="en-US" baseline="0" dirty="0" smtClean="0"/>
              <a:t>Once an examiner allows an application, it becomes a patent.  At that time, the Office pays to have the contents converted to extremely high quality text that is loaded into our search systems for use by examiners and disseminated to others (such as Google Patents and </a:t>
            </a:r>
            <a:r>
              <a:rPr lang="en-US" baseline="0" dirty="0" err="1" smtClean="0"/>
              <a:t>Chem</a:t>
            </a:r>
            <a:r>
              <a:rPr lang="en-US" baseline="0" dirty="0" smtClean="0"/>
              <a:t> Abstracts).  But this doesn’t help the examiners actually examine the applications and that’s the problem.  </a:t>
            </a:r>
          </a:p>
          <a:p>
            <a:endParaRPr lang="en-US" baseline="0" dirty="0" smtClean="0"/>
          </a:p>
          <a:p>
            <a:r>
              <a:rPr lang="en-US" baseline="0" dirty="0" smtClean="0"/>
              <a:t>There</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4</a:t>
            </a:fld>
            <a:endParaRPr lang="en-US" dirty="0"/>
          </a:p>
        </p:txBody>
      </p:sp>
    </p:spTree>
    <p:extLst>
      <p:ext uri="{BB962C8B-B14F-4D97-AF65-F5344CB8AC3E}">
        <p14:creationId xmlns:p14="http://schemas.microsoft.com/office/powerpoint/2010/main" val="99738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any number of operations that patent examiner have to perform where access to the DATA of the application content would simplify or make more efficient.  </a:t>
            </a:r>
          </a:p>
          <a:p>
            <a:endParaRPr lang="en-US" baseline="0" dirty="0" smtClean="0"/>
          </a:p>
          <a:p>
            <a:r>
              <a:rPr lang="en-US" baseline="0" dirty="0" smtClean="0"/>
              <a:t>For example, examiners have to review whether applicants have already received a patent for the invention of THIS application.  Computers can easily compare 2 documents and show the user the similarities or differences.  But it can’t when the data is in an image, so examiners have to perform this comparison manually today.</a:t>
            </a:r>
          </a:p>
          <a:p>
            <a:endParaRPr lang="en-US" baseline="0" dirty="0" smtClean="0"/>
          </a:p>
          <a:p>
            <a:r>
              <a:rPr lang="en-US" baseline="0" dirty="0" smtClean="0"/>
              <a:t>Also, claims are cumulative.  I described a patent claim earlier but a patent application contains many claims, usually.  And the way they depend from each other defines different boundaries for their protection.  Computers could quickly map these dependencies for examiners, if the data wasn’t locked in images.</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5</a:t>
            </a:fld>
            <a:endParaRPr lang="en-US" dirty="0"/>
          </a:p>
        </p:txBody>
      </p:sp>
    </p:spTree>
    <p:extLst>
      <p:ext uri="{BB962C8B-B14F-4D97-AF65-F5344CB8AC3E}">
        <p14:creationId xmlns:p14="http://schemas.microsoft.com/office/powerpoint/2010/main" val="699466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Transcribing 46 million pages manually is untenable.  No one can afford</a:t>
            </a:r>
            <a:r>
              <a:rPr lang="en-US" baseline="0" dirty="0" smtClean="0"/>
              <a:t> that.  Affording a portion of that is difficult to justify because merely transcription isn’t good enough.  To be really useful, business elements within these documents should be tagged so they can be leveraged by machines in various processes.</a:t>
            </a:r>
          </a:p>
          <a:p>
            <a:endParaRPr lang="en-US" baseline="0" dirty="0" smtClean="0"/>
          </a:p>
          <a:p>
            <a:r>
              <a:rPr lang="en-US" baseline="0" dirty="0" smtClean="0"/>
              <a:t>With all this, the Office asked our partners to develop a process that would;</a:t>
            </a:r>
          </a:p>
          <a:p>
            <a:pPr marL="171450" indent="-171450">
              <a:buFont typeface="Arial" panose="020B0604020202020204" pitchFamily="34" charset="0"/>
              <a:buChar char="•"/>
            </a:pPr>
            <a:r>
              <a:rPr lang="en-US" baseline="0" dirty="0" smtClean="0"/>
              <a:t>Continuously receive incoming documents from us in the form of G4 Compressed TIFF single page images</a:t>
            </a:r>
          </a:p>
          <a:p>
            <a:pPr marL="171450" indent="-171450">
              <a:buFont typeface="Arial" panose="020B0604020202020204" pitchFamily="34" charset="0"/>
              <a:buChar char="•"/>
            </a:pPr>
            <a:r>
              <a:rPr lang="en-US" baseline="0" dirty="0" smtClean="0"/>
              <a:t>Perform OCR on these images</a:t>
            </a:r>
          </a:p>
          <a:p>
            <a:pPr marL="171450" indent="-171450">
              <a:buFont typeface="Arial" panose="020B0604020202020204" pitchFamily="34" charset="0"/>
              <a:buChar char="•"/>
            </a:pPr>
            <a:r>
              <a:rPr lang="en-US" baseline="0" dirty="0" smtClean="0"/>
              <a:t>Tag in a custom XML important business elements</a:t>
            </a:r>
          </a:p>
          <a:p>
            <a:pPr marL="171450" indent="-171450">
              <a:buFont typeface="Arial" panose="020B0604020202020204" pitchFamily="34" charset="0"/>
              <a:buChar char="•"/>
            </a:pPr>
            <a:r>
              <a:rPr lang="en-US" baseline="0" dirty="0" smtClean="0"/>
              <a:t>Identify characters where the OCR engine was uncertain of the accuracy of the conversion</a:t>
            </a:r>
          </a:p>
          <a:p>
            <a:pPr marL="171450" indent="-171450">
              <a:buFont typeface="Arial" panose="020B0604020202020204" pitchFamily="34" charset="0"/>
              <a:buChar char="•"/>
            </a:pPr>
            <a:r>
              <a:rPr lang="en-US" baseline="0" dirty="0" smtClean="0"/>
              <a:t>Do not OCR embedded diagrams or artifacts but rather remove and covert them to SVG (Scalable Vector Graphics) and reinsert them in the finished XML at the appropriate location.</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It was a requirement that all this be done and sent back to the USPTO within 4 hours of the document being received.</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6</a:t>
            </a:fld>
            <a:endParaRPr lang="en-US" dirty="0"/>
          </a:p>
        </p:txBody>
      </p:sp>
    </p:spTree>
    <p:extLst>
      <p:ext uri="{BB962C8B-B14F-4D97-AF65-F5344CB8AC3E}">
        <p14:creationId xmlns:p14="http://schemas.microsoft.com/office/powerpoint/2010/main" val="240606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Patent content document</a:t>
            </a:r>
            <a:r>
              <a:rPr lang="en-US" baseline="0" dirty="0" smtClean="0"/>
              <a:t> are that simple.  </a:t>
            </a:r>
          </a:p>
          <a:p>
            <a:r>
              <a:rPr lang="en-US" baseline="0" dirty="0" smtClean="0"/>
              <a:t>They include what we call “complex work units”.  This is actually a term derived by our publication contractor for special images embedded in our content.</a:t>
            </a:r>
          </a:p>
          <a:p>
            <a:r>
              <a:rPr lang="en-US" baseline="0" dirty="0" smtClean="0"/>
              <a:t>CWUs are typically chemical and mathematical formulas  but can also include complex tables and wet signatures.</a:t>
            </a:r>
          </a:p>
          <a:p>
            <a:r>
              <a:rPr lang="en-US" baseline="0" dirty="0" smtClean="0"/>
              <a:t>In addition to CWUs, our documents can include underline, strikethrough, superscript, subscript, line numbers, headers, footers, and processing marks such as staple holes.</a:t>
            </a:r>
          </a:p>
          <a:p>
            <a:r>
              <a:rPr lang="en-US" baseline="0" dirty="0" smtClean="0"/>
              <a:t>There is also a lot of formality around our documents and the USPTO worked with our partners to define what inputs the process could expect and what logic to create deal with it.</a:t>
            </a:r>
          </a:p>
          <a:p>
            <a:endParaRPr lang="en-US" baseline="0" dirty="0" smtClean="0"/>
          </a:p>
          <a:p>
            <a:r>
              <a:rPr lang="en-US" baseline="0" dirty="0" smtClean="0"/>
              <a:t>I now turn the presentation over to Mark who will show how they came up with a solution that meets our needs.  I’d say the devil is in the details, but Mark is likely to say the devil is standing up here with him…</a:t>
            </a:r>
          </a:p>
          <a:p>
            <a:endParaRPr lang="en-US" baseline="0" dirty="0" smtClean="0"/>
          </a:p>
          <a:p>
            <a:r>
              <a:rPr lang="en-US" baseline="0" dirty="0" smtClean="0"/>
              <a:t>Mark…</a:t>
            </a:r>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7</a:t>
            </a:fld>
            <a:endParaRPr lang="en-US" dirty="0"/>
          </a:p>
        </p:txBody>
      </p:sp>
    </p:spTree>
    <p:extLst>
      <p:ext uri="{BB962C8B-B14F-4D97-AF65-F5344CB8AC3E}">
        <p14:creationId xmlns:p14="http://schemas.microsoft.com/office/powerpoint/2010/main" val="943854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8</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9</a:t>
            </a:fld>
            <a:endParaRPr lang="en-US" dirty="0"/>
          </a:p>
        </p:txBody>
      </p:sp>
    </p:spTree>
    <p:extLst>
      <p:ext uri="{BB962C8B-B14F-4D97-AF65-F5344CB8AC3E}">
        <p14:creationId xmlns:p14="http://schemas.microsoft.com/office/powerpoint/2010/main" val="3044128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B1ACE-5EB2-B245-8DCB-331A9858E083}" type="slidenum">
              <a:rPr lang="en-US" smtClean="0"/>
              <a:pPr/>
              <a:t>10</a:t>
            </a:fld>
            <a:endParaRPr lang="en-US" dirty="0"/>
          </a:p>
        </p:txBody>
      </p:sp>
    </p:spTree>
    <p:extLst>
      <p:ext uri="{BB962C8B-B14F-4D97-AF65-F5344CB8AC3E}">
        <p14:creationId xmlns:p14="http://schemas.microsoft.com/office/powerpoint/2010/main" val="3044128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77208"/>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658241"/>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296959"/>
            <a:ext cx="2133600" cy="304271"/>
          </a:xfrm>
          <a:prstGeom prst="rect">
            <a:avLst/>
          </a:prstGeom>
        </p:spPr>
        <p:txBody>
          <a:bodyPr/>
          <a:lstStyle>
            <a:lvl1pPr>
              <a:defRPr>
                <a:latin typeface="Segoe UI"/>
              </a:defRPr>
            </a:lvl1pPr>
          </a:lstStyle>
          <a:p>
            <a:endParaRPr lang="en-US" dirty="0"/>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lvl1pPr>
              <a:defRPr>
                <a:latin typeface="Segoe UI"/>
              </a:defRPr>
            </a:lvl1pPr>
          </a:lstStyle>
          <a:p>
            <a:endParaRPr lang="en-US" dirty="0"/>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lvl1pPr>
              <a:defRPr>
                <a:latin typeface="Segoe UI"/>
              </a:defRPr>
            </a:lvl1pPr>
          </a:lstStyle>
          <a:p>
            <a:fld id="{FD0CF2A8-0F06-0B4F-A023-17698AFBF42D}" type="slidenum">
              <a:rPr lang="en-US" smtClean="0"/>
              <a:pPr/>
              <a:t>‹#›</a:t>
            </a:fld>
            <a:endParaRPr lang="en-US" dirty="0"/>
          </a:p>
        </p:txBody>
      </p:sp>
      <p:sp>
        <p:nvSpPr>
          <p:cNvPr id="10" name="Rectangle 9"/>
          <p:cNvSpPr/>
          <p:nvPr userDrawn="1"/>
        </p:nvSpPr>
        <p:spPr>
          <a:xfrm>
            <a:off x="-6196" y="4283558"/>
            <a:ext cx="9150195" cy="1431441"/>
          </a:xfrm>
          <a:custGeom>
            <a:avLst/>
            <a:gdLst>
              <a:gd name="connsiteX0" fmla="*/ 0 w 9144000"/>
              <a:gd name="connsiteY0" fmla="*/ 0 h 1762512"/>
              <a:gd name="connsiteX1" fmla="*/ 9144000 w 9144000"/>
              <a:gd name="connsiteY1" fmla="*/ 0 h 1762512"/>
              <a:gd name="connsiteX2" fmla="*/ 9144000 w 9144000"/>
              <a:gd name="connsiteY2" fmla="*/ 1762512 h 1762512"/>
              <a:gd name="connsiteX3" fmla="*/ 0 w 9144000"/>
              <a:gd name="connsiteY3" fmla="*/ 1762512 h 1762512"/>
              <a:gd name="connsiteX4" fmla="*/ 0 w 9144000"/>
              <a:gd name="connsiteY4" fmla="*/ 0 h 1762512"/>
              <a:gd name="connsiteX0" fmla="*/ 80537 w 9144000"/>
              <a:gd name="connsiteY0" fmla="*/ 613317 h 1762512"/>
              <a:gd name="connsiteX1" fmla="*/ 9144000 w 9144000"/>
              <a:gd name="connsiteY1" fmla="*/ 0 h 1762512"/>
              <a:gd name="connsiteX2" fmla="*/ 9144000 w 9144000"/>
              <a:gd name="connsiteY2" fmla="*/ 1762512 h 1762512"/>
              <a:gd name="connsiteX3" fmla="*/ 0 w 9144000"/>
              <a:gd name="connsiteY3" fmla="*/ 1762512 h 1762512"/>
              <a:gd name="connsiteX4" fmla="*/ 80537 w 9144000"/>
              <a:gd name="connsiteY4" fmla="*/ 613317 h 1762512"/>
              <a:gd name="connsiteX0" fmla="*/ 0 w 9150195"/>
              <a:gd name="connsiteY0" fmla="*/ 229219 h 1762512"/>
              <a:gd name="connsiteX1" fmla="*/ 9150195 w 9150195"/>
              <a:gd name="connsiteY1" fmla="*/ 0 h 1762512"/>
              <a:gd name="connsiteX2" fmla="*/ 9150195 w 9150195"/>
              <a:gd name="connsiteY2" fmla="*/ 1762512 h 1762512"/>
              <a:gd name="connsiteX3" fmla="*/ 6195 w 9150195"/>
              <a:gd name="connsiteY3" fmla="*/ 1762512 h 1762512"/>
              <a:gd name="connsiteX4" fmla="*/ 0 w 9150195"/>
              <a:gd name="connsiteY4" fmla="*/ 229219 h 1762512"/>
              <a:gd name="connsiteX0" fmla="*/ 0 w 9150195"/>
              <a:gd name="connsiteY0" fmla="*/ 229219 h 1762512"/>
              <a:gd name="connsiteX1" fmla="*/ 4161872 w 9150195"/>
              <a:gd name="connsiteY1" fmla="*/ 125335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 name="connsiteX0" fmla="*/ 0 w 9150195"/>
              <a:gd name="connsiteY0" fmla="*/ 229219 h 1762512"/>
              <a:gd name="connsiteX1" fmla="*/ 3997718 w 9150195"/>
              <a:gd name="connsiteY1" fmla="*/ 1252784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 name="connsiteX0" fmla="*/ 0 w 9150195"/>
              <a:gd name="connsiteY0" fmla="*/ 229219 h 1762512"/>
              <a:gd name="connsiteX1" fmla="*/ 3086234 w 9150195"/>
              <a:gd name="connsiteY1" fmla="*/ 475233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0195" h="1762512">
                <a:moveTo>
                  <a:pt x="0" y="229219"/>
                </a:moveTo>
                <a:lnTo>
                  <a:pt x="3086234" y="475233"/>
                </a:lnTo>
                <a:lnTo>
                  <a:pt x="9150195" y="0"/>
                </a:lnTo>
                <a:lnTo>
                  <a:pt x="9150195" y="1762512"/>
                </a:lnTo>
                <a:lnTo>
                  <a:pt x="6195" y="1762512"/>
                </a:lnTo>
                <a:lnTo>
                  <a:pt x="0" y="229219"/>
                </a:lnTo>
                <a:close/>
              </a:path>
            </a:pathLst>
          </a:cu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pic>
        <p:nvPicPr>
          <p:cNvPr id="8" name="Picture 7" descr="USPTO-logo-reverse-stacked-500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04527" y="4701650"/>
            <a:ext cx="1338876" cy="662731"/>
          </a:xfrm>
          <a:prstGeom prst="rect">
            <a:avLst/>
          </a:prstGeom>
        </p:spPr>
      </p:pic>
      <p:sp>
        <p:nvSpPr>
          <p:cNvPr id="12" name="Rectangle 9"/>
          <p:cNvSpPr/>
          <p:nvPr userDrawn="1"/>
        </p:nvSpPr>
        <p:spPr>
          <a:xfrm>
            <a:off x="-815" y="0"/>
            <a:ext cx="9144000" cy="378022"/>
          </a:xfrm>
          <a:custGeom>
            <a:avLst/>
            <a:gdLst>
              <a:gd name="connsiteX0" fmla="*/ 0 w 9144000"/>
              <a:gd name="connsiteY0" fmla="*/ 0 h 242186"/>
              <a:gd name="connsiteX1" fmla="*/ 9144000 w 9144000"/>
              <a:gd name="connsiteY1" fmla="*/ 0 h 242186"/>
              <a:gd name="connsiteX2" fmla="*/ 9144000 w 9144000"/>
              <a:gd name="connsiteY2" fmla="*/ 242186 h 242186"/>
              <a:gd name="connsiteX3" fmla="*/ 0 w 9144000"/>
              <a:gd name="connsiteY3" fmla="*/ 242186 h 242186"/>
              <a:gd name="connsiteX4" fmla="*/ 0 w 9144000"/>
              <a:gd name="connsiteY4" fmla="*/ 0 h 242186"/>
              <a:gd name="connsiteX0" fmla="*/ 0 w 9144000"/>
              <a:gd name="connsiteY0" fmla="*/ 0 h 472558"/>
              <a:gd name="connsiteX1" fmla="*/ 9144000 w 9144000"/>
              <a:gd name="connsiteY1" fmla="*/ 0 h 472558"/>
              <a:gd name="connsiteX2" fmla="*/ 9144000 w 9144000"/>
              <a:gd name="connsiteY2" fmla="*/ 242186 h 472558"/>
              <a:gd name="connsiteX3" fmla="*/ 6119628 w 9144000"/>
              <a:gd name="connsiteY3" fmla="*/ 472558 h 472558"/>
              <a:gd name="connsiteX4" fmla="*/ 0 w 9144000"/>
              <a:gd name="connsiteY4" fmla="*/ 0 h 4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472558">
                <a:moveTo>
                  <a:pt x="0" y="0"/>
                </a:moveTo>
                <a:lnTo>
                  <a:pt x="9144000" y="0"/>
                </a:lnTo>
                <a:lnTo>
                  <a:pt x="9144000" y="242186"/>
                </a:lnTo>
                <a:lnTo>
                  <a:pt x="6119628" y="472558"/>
                </a:lnTo>
                <a:lnTo>
                  <a:pt x="0" y="0"/>
                </a:lnTo>
                <a:close/>
              </a:path>
            </a:pathLst>
          </a:cu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spTree>
    <p:extLst>
      <p:ext uri="{BB962C8B-B14F-4D97-AF65-F5344CB8AC3E}">
        <p14:creationId xmlns:p14="http://schemas.microsoft.com/office/powerpoint/2010/main" val="26619635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3064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3" name="Rectangle 2"/>
          <p:cNvSpPr/>
          <p:nvPr userDrawn="1"/>
        </p:nvSpPr>
        <p:spPr>
          <a:xfrm>
            <a:off x="0" y="0"/>
            <a:ext cx="9144000" cy="5715000"/>
          </a:xfrm>
          <a:prstGeom prst="rect">
            <a:avLst/>
          </a:pr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pic>
        <p:nvPicPr>
          <p:cNvPr id="5" name="Picture 4" descr="USPTO-logo-reverse-stacked-1000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61450" y="1852118"/>
            <a:ext cx="4021100" cy="1990444"/>
          </a:xfrm>
          <a:prstGeom prst="rect">
            <a:avLst/>
          </a:prstGeom>
        </p:spPr>
      </p:pic>
    </p:spTree>
    <p:extLst>
      <p:ext uri="{BB962C8B-B14F-4D97-AF65-F5344CB8AC3E}">
        <p14:creationId xmlns:p14="http://schemas.microsoft.com/office/powerpoint/2010/main" val="274598681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3" name="Rectangle 2"/>
          <p:cNvSpPr/>
          <p:nvPr userDrawn="1"/>
        </p:nvSpPr>
        <p:spPr>
          <a:xfrm>
            <a:off x="0" y="0"/>
            <a:ext cx="9144000" cy="5715000"/>
          </a:xfrm>
          <a:prstGeom prst="rect">
            <a:avLst/>
          </a:pr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pic>
        <p:nvPicPr>
          <p:cNvPr id="4" name="Picture 3" descr="uspto_seal_1000px-colo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31406" y="916906"/>
            <a:ext cx="3881188" cy="3881188"/>
          </a:xfrm>
          <a:prstGeom prst="rect">
            <a:avLst/>
          </a:prstGeom>
        </p:spPr>
      </p:pic>
    </p:spTree>
    <p:extLst>
      <p:ext uri="{BB962C8B-B14F-4D97-AF65-F5344CB8AC3E}">
        <p14:creationId xmlns:p14="http://schemas.microsoft.com/office/powerpoint/2010/main" val="8436196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ith background">
    <p:spTree>
      <p:nvGrpSpPr>
        <p:cNvPr id="1" name=""/>
        <p:cNvGrpSpPr/>
        <p:nvPr/>
      </p:nvGrpSpPr>
      <p:grpSpPr>
        <a:xfrm>
          <a:off x="0" y="0"/>
          <a:ext cx="0" cy="0"/>
          <a:chOff x="0" y="0"/>
          <a:chExt cx="0" cy="0"/>
        </a:xfrm>
      </p:grpSpPr>
      <p:sp>
        <p:nvSpPr>
          <p:cNvPr id="9" name="Rectangle 8"/>
          <p:cNvSpPr/>
          <p:nvPr userDrawn="1"/>
        </p:nvSpPr>
        <p:spPr>
          <a:xfrm>
            <a:off x="0" y="0"/>
            <a:ext cx="9144000" cy="5714999"/>
          </a:xfrm>
          <a:prstGeom prst="rect">
            <a:avLst/>
          </a:prstGeom>
          <a:blipFill dpi="0" rotWithShape="1">
            <a:blip r:embed="rId2">
              <a:alphaModFix amt="5000"/>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277208"/>
            <a:ext cx="7772400" cy="1225021"/>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2658241"/>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5296959"/>
            <a:ext cx="2133600" cy="304271"/>
          </a:xfrm>
          <a:prstGeom prst="rect">
            <a:avLst/>
          </a:prstGeom>
        </p:spPr>
        <p:txBody>
          <a:bodyPr/>
          <a:lstStyle>
            <a:lvl1pPr>
              <a:defRPr>
                <a:latin typeface="Segoe UI"/>
              </a:defRPr>
            </a:lvl1pPr>
          </a:lstStyle>
          <a:p>
            <a:endParaRPr lang="en-US" dirty="0"/>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lvl1pPr>
              <a:defRPr>
                <a:latin typeface="Segoe UI"/>
              </a:defRPr>
            </a:lvl1pPr>
          </a:lstStyle>
          <a:p>
            <a:endParaRPr lang="en-US" dirty="0"/>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lvl1pPr>
              <a:defRPr>
                <a:latin typeface="Segoe UI"/>
              </a:defRPr>
            </a:lvl1pPr>
          </a:lstStyle>
          <a:p>
            <a:fld id="{FD0CF2A8-0F06-0B4F-A023-17698AFBF42D}" type="slidenum">
              <a:rPr lang="en-US" smtClean="0"/>
              <a:pPr/>
              <a:t>‹#›</a:t>
            </a:fld>
            <a:endParaRPr lang="en-US" dirty="0"/>
          </a:p>
        </p:txBody>
      </p:sp>
      <p:sp>
        <p:nvSpPr>
          <p:cNvPr id="10" name="Rectangle 9"/>
          <p:cNvSpPr/>
          <p:nvPr userDrawn="1"/>
        </p:nvSpPr>
        <p:spPr>
          <a:xfrm>
            <a:off x="-6196" y="4283558"/>
            <a:ext cx="9150195" cy="1431441"/>
          </a:xfrm>
          <a:custGeom>
            <a:avLst/>
            <a:gdLst>
              <a:gd name="connsiteX0" fmla="*/ 0 w 9144000"/>
              <a:gd name="connsiteY0" fmla="*/ 0 h 1762512"/>
              <a:gd name="connsiteX1" fmla="*/ 9144000 w 9144000"/>
              <a:gd name="connsiteY1" fmla="*/ 0 h 1762512"/>
              <a:gd name="connsiteX2" fmla="*/ 9144000 w 9144000"/>
              <a:gd name="connsiteY2" fmla="*/ 1762512 h 1762512"/>
              <a:gd name="connsiteX3" fmla="*/ 0 w 9144000"/>
              <a:gd name="connsiteY3" fmla="*/ 1762512 h 1762512"/>
              <a:gd name="connsiteX4" fmla="*/ 0 w 9144000"/>
              <a:gd name="connsiteY4" fmla="*/ 0 h 1762512"/>
              <a:gd name="connsiteX0" fmla="*/ 80537 w 9144000"/>
              <a:gd name="connsiteY0" fmla="*/ 613317 h 1762512"/>
              <a:gd name="connsiteX1" fmla="*/ 9144000 w 9144000"/>
              <a:gd name="connsiteY1" fmla="*/ 0 h 1762512"/>
              <a:gd name="connsiteX2" fmla="*/ 9144000 w 9144000"/>
              <a:gd name="connsiteY2" fmla="*/ 1762512 h 1762512"/>
              <a:gd name="connsiteX3" fmla="*/ 0 w 9144000"/>
              <a:gd name="connsiteY3" fmla="*/ 1762512 h 1762512"/>
              <a:gd name="connsiteX4" fmla="*/ 80537 w 9144000"/>
              <a:gd name="connsiteY4" fmla="*/ 613317 h 1762512"/>
              <a:gd name="connsiteX0" fmla="*/ 0 w 9150195"/>
              <a:gd name="connsiteY0" fmla="*/ 229219 h 1762512"/>
              <a:gd name="connsiteX1" fmla="*/ 9150195 w 9150195"/>
              <a:gd name="connsiteY1" fmla="*/ 0 h 1762512"/>
              <a:gd name="connsiteX2" fmla="*/ 9150195 w 9150195"/>
              <a:gd name="connsiteY2" fmla="*/ 1762512 h 1762512"/>
              <a:gd name="connsiteX3" fmla="*/ 6195 w 9150195"/>
              <a:gd name="connsiteY3" fmla="*/ 1762512 h 1762512"/>
              <a:gd name="connsiteX4" fmla="*/ 0 w 9150195"/>
              <a:gd name="connsiteY4" fmla="*/ 229219 h 1762512"/>
              <a:gd name="connsiteX0" fmla="*/ 0 w 9150195"/>
              <a:gd name="connsiteY0" fmla="*/ 229219 h 1762512"/>
              <a:gd name="connsiteX1" fmla="*/ 4161872 w 9150195"/>
              <a:gd name="connsiteY1" fmla="*/ 125335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 name="connsiteX0" fmla="*/ 0 w 9150195"/>
              <a:gd name="connsiteY0" fmla="*/ 229219 h 1762512"/>
              <a:gd name="connsiteX1" fmla="*/ 3997718 w 9150195"/>
              <a:gd name="connsiteY1" fmla="*/ 1252784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 name="connsiteX0" fmla="*/ 0 w 9150195"/>
              <a:gd name="connsiteY0" fmla="*/ 229219 h 1762512"/>
              <a:gd name="connsiteX1" fmla="*/ 3086234 w 9150195"/>
              <a:gd name="connsiteY1" fmla="*/ 475233 h 1762512"/>
              <a:gd name="connsiteX2" fmla="*/ 9150195 w 9150195"/>
              <a:gd name="connsiteY2" fmla="*/ 0 h 1762512"/>
              <a:gd name="connsiteX3" fmla="*/ 9150195 w 9150195"/>
              <a:gd name="connsiteY3" fmla="*/ 1762512 h 1762512"/>
              <a:gd name="connsiteX4" fmla="*/ 6195 w 9150195"/>
              <a:gd name="connsiteY4" fmla="*/ 1762512 h 1762512"/>
              <a:gd name="connsiteX5" fmla="*/ 0 w 9150195"/>
              <a:gd name="connsiteY5" fmla="*/ 229219 h 176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0195" h="1762512">
                <a:moveTo>
                  <a:pt x="0" y="229219"/>
                </a:moveTo>
                <a:lnTo>
                  <a:pt x="3086234" y="475233"/>
                </a:lnTo>
                <a:lnTo>
                  <a:pt x="9150195" y="0"/>
                </a:lnTo>
                <a:lnTo>
                  <a:pt x="9150195" y="1762512"/>
                </a:lnTo>
                <a:lnTo>
                  <a:pt x="6195" y="1762512"/>
                </a:lnTo>
                <a:lnTo>
                  <a:pt x="0" y="229219"/>
                </a:lnTo>
                <a:close/>
              </a:path>
            </a:pathLst>
          </a:cu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pic>
        <p:nvPicPr>
          <p:cNvPr id="8" name="Picture 7" descr="USPTO-logo-reverse-stacked-500px.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04527" y="4701650"/>
            <a:ext cx="1338876" cy="662731"/>
          </a:xfrm>
          <a:prstGeom prst="rect">
            <a:avLst/>
          </a:prstGeom>
        </p:spPr>
      </p:pic>
      <p:sp>
        <p:nvSpPr>
          <p:cNvPr id="12" name="Rectangle 9"/>
          <p:cNvSpPr/>
          <p:nvPr userDrawn="1"/>
        </p:nvSpPr>
        <p:spPr>
          <a:xfrm>
            <a:off x="-815" y="0"/>
            <a:ext cx="9144000" cy="378022"/>
          </a:xfrm>
          <a:custGeom>
            <a:avLst/>
            <a:gdLst>
              <a:gd name="connsiteX0" fmla="*/ 0 w 9144000"/>
              <a:gd name="connsiteY0" fmla="*/ 0 h 242186"/>
              <a:gd name="connsiteX1" fmla="*/ 9144000 w 9144000"/>
              <a:gd name="connsiteY1" fmla="*/ 0 h 242186"/>
              <a:gd name="connsiteX2" fmla="*/ 9144000 w 9144000"/>
              <a:gd name="connsiteY2" fmla="*/ 242186 h 242186"/>
              <a:gd name="connsiteX3" fmla="*/ 0 w 9144000"/>
              <a:gd name="connsiteY3" fmla="*/ 242186 h 242186"/>
              <a:gd name="connsiteX4" fmla="*/ 0 w 9144000"/>
              <a:gd name="connsiteY4" fmla="*/ 0 h 242186"/>
              <a:gd name="connsiteX0" fmla="*/ 0 w 9144000"/>
              <a:gd name="connsiteY0" fmla="*/ 0 h 472558"/>
              <a:gd name="connsiteX1" fmla="*/ 9144000 w 9144000"/>
              <a:gd name="connsiteY1" fmla="*/ 0 h 472558"/>
              <a:gd name="connsiteX2" fmla="*/ 9144000 w 9144000"/>
              <a:gd name="connsiteY2" fmla="*/ 242186 h 472558"/>
              <a:gd name="connsiteX3" fmla="*/ 6119628 w 9144000"/>
              <a:gd name="connsiteY3" fmla="*/ 472558 h 472558"/>
              <a:gd name="connsiteX4" fmla="*/ 0 w 9144000"/>
              <a:gd name="connsiteY4" fmla="*/ 0 h 4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472558">
                <a:moveTo>
                  <a:pt x="0" y="0"/>
                </a:moveTo>
                <a:lnTo>
                  <a:pt x="9144000" y="0"/>
                </a:lnTo>
                <a:lnTo>
                  <a:pt x="9144000" y="242186"/>
                </a:lnTo>
                <a:lnTo>
                  <a:pt x="6119628" y="472558"/>
                </a:lnTo>
                <a:lnTo>
                  <a:pt x="0" y="0"/>
                </a:lnTo>
                <a:close/>
              </a:path>
            </a:pathLst>
          </a:custGeom>
          <a:solidFill>
            <a:srgbClr val="16446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spTree>
    <p:extLst>
      <p:ext uri="{BB962C8B-B14F-4D97-AF65-F5344CB8AC3E}">
        <p14:creationId xmlns:p14="http://schemas.microsoft.com/office/powerpoint/2010/main" val="16824248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447584"/>
            <a:ext cx="8229600" cy="33479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p>
            <a:fld id="{7901DEE8-9E7D-4E5C-BC3D-0BED03B2388F}" type="slidenum">
              <a:rPr lang="en-US" smtClean="0"/>
              <a:t>‹#›</a:t>
            </a:fld>
            <a:endParaRPr lang="en-US"/>
          </a:p>
        </p:txBody>
      </p:sp>
    </p:spTree>
    <p:extLst>
      <p:ext uri="{BB962C8B-B14F-4D97-AF65-F5344CB8AC3E}">
        <p14:creationId xmlns:p14="http://schemas.microsoft.com/office/powerpoint/2010/main" val="261867229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3222312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4223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4223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34054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0030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0030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43498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921306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20294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58208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582082"/>
            <a:ext cx="5111750" cy="45230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1550457"/>
            <a:ext cx="3008313" cy="35546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59727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9580"/>
            <a:ext cx="8229600" cy="9525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47584"/>
            <a:ext cx="8229600" cy="365755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9"/>
          <p:cNvSpPr/>
          <p:nvPr/>
        </p:nvSpPr>
        <p:spPr>
          <a:xfrm>
            <a:off x="-815" y="0"/>
            <a:ext cx="9144000" cy="378022"/>
          </a:xfrm>
          <a:custGeom>
            <a:avLst/>
            <a:gdLst>
              <a:gd name="connsiteX0" fmla="*/ 0 w 9144000"/>
              <a:gd name="connsiteY0" fmla="*/ 0 h 242186"/>
              <a:gd name="connsiteX1" fmla="*/ 9144000 w 9144000"/>
              <a:gd name="connsiteY1" fmla="*/ 0 h 242186"/>
              <a:gd name="connsiteX2" fmla="*/ 9144000 w 9144000"/>
              <a:gd name="connsiteY2" fmla="*/ 242186 h 242186"/>
              <a:gd name="connsiteX3" fmla="*/ 0 w 9144000"/>
              <a:gd name="connsiteY3" fmla="*/ 242186 h 242186"/>
              <a:gd name="connsiteX4" fmla="*/ 0 w 9144000"/>
              <a:gd name="connsiteY4" fmla="*/ 0 h 242186"/>
              <a:gd name="connsiteX0" fmla="*/ 0 w 9144000"/>
              <a:gd name="connsiteY0" fmla="*/ 0 h 472558"/>
              <a:gd name="connsiteX1" fmla="*/ 9144000 w 9144000"/>
              <a:gd name="connsiteY1" fmla="*/ 0 h 472558"/>
              <a:gd name="connsiteX2" fmla="*/ 9144000 w 9144000"/>
              <a:gd name="connsiteY2" fmla="*/ 242186 h 472558"/>
              <a:gd name="connsiteX3" fmla="*/ 6119628 w 9144000"/>
              <a:gd name="connsiteY3" fmla="*/ 472558 h 472558"/>
              <a:gd name="connsiteX4" fmla="*/ 0 w 9144000"/>
              <a:gd name="connsiteY4" fmla="*/ 0 h 4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472558">
                <a:moveTo>
                  <a:pt x="0" y="0"/>
                </a:moveTo>
                <a:lnTo>
                  <a:pt x="9144000" y="0"/>
                </a:lnTo>
                <a:lnTo>
                  <a:pt x="9144000" y="242186"/>
                </a:lnTo>
                <a:lnTo>
                  <a:pt x="6119628" y="472558"/>
                </a:lnTo>
                <a:lnTo>
                  <a:pt x="0" y="0"/>
                </a:lnTo>
                <a:close/>
              </a:path>
            </a:pathLst>
          </a:custGeom>
          <a:solidFill>
            <a:srgbClr val="164469">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dirty="0">
              <a:effectLst/>
              <a:latin typeface="Segoe UI"/>
            </a:endParaRPr>
          </a:p>
        </p:txBody>
      </p:sp>
      <p:pic>
        <p:nvPicPr>
          <p:cNvPr id="5" name="Picture 4" descr="USPTO-logo-black-bug-only-500px.png"/>
          <p:cNvPicPr>
            <a:picLocks noChangeAspect="1"/>
          </p:cNvPicPr>
          <p:nvPr/>
        </p:nvPicPr>
        <p:blipFill>
          <a:blip r:embed="rId14">
            <a:alphaModFix amt="4000"/>
            <a:extLst>
              <a:ext uri="{28A0092B-C50C-407E-A947-70E740481C1C}">
                <a14:useLocalDpi xmlns:a14="http://schemas.microsoft.com/office/drawing/2010/main" val="0"/>
              </a:ext>
            </a:extLst>
          </a:blip>
          <a:stretch>
            <a:fillRect/>
          </a:stretch>
        </p:blipFill>
        <p:spPr>
          <a:xfrm>
            <a:off x="7404527" y="4897519"/>
            <a:ext cx="1338875" cy="466862"/>
          </a:xfrm>
          <a:prstGeom prst="rect">
            <a:avLst/>
          </a:prstGeom>
        </p:spPr>
      </p:pic>
      <p:sp>
        <p:nvSpPr>
          <p:cNvPr id="4" name="Slide Number Placeholder 3"/>
          <p:cNvSpPr>
            <a:spLocks noGrp="1"/>
          </p:cNvSpPr>
          <p:nvPr>
            <p:ph type="sldNum" sz="quarter" idx="4"/>
          </p:nvPr>
        </p:nvSpPr>
        <p:spPr>
          <a:xfrm>
            <a:off x="6919526" y="5382544"/>
            <a:ext cx="1939636"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7901DEE8-9E7D-4E5C-BC3D-0BED03B2388F}" type="slidenum">
              <a:rPr lang="en-US" smtClean="0"/>
              <a:t>‹#›</a:t>
            </a:fld>
            <a:endParaRPr lang="en-US"/>
          </a:p>
        </p:txBody>
      </p:sp>
    </p:spTree>
    <p:extLst>
      <p:ext uri="{BB962C8B-B14F-4D97-AF65-F5344CB8AC3E}">
        <p14:creationId xmlns:p14="http://schemas.microsoft.com/office/powerpoint/2010/main" val="63284703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hf hdr="0" ftr="0" dt="0"/>
  <p:txStyles>
    <p:titleStyle>
      <a:lvl1pPr algn="ctr" defTabSz="457200" rtl="0" eaLnBrk="1" latinLnBrk="0" hangingPunct="1">
        <a:spcBef>
          <a:spcPct val="0"/>
        </a:spcBef>
        <a:buNone/>
        <a:defRPr sz="4400" b="1" kern="1200">
          <a:solidFill>
            <a:schemeClr val="tx1"/>
          </a:solidFill>
          <a:latin typeface="Segoe UI"/>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Segoe UI"/>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Segoe UI"/>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Segoe UI"/>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Segoe UI"/>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Segoe UI"/>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7.tiff"/><Relationship Id="rId5" Type="http://schemas.openxmlformats.org/officeDocument/2006/relationships/image" Target="../media/image16.tiff"/><Relationship Id="rId4" Type="http://schemas.openxmlformats.org/officeDocument/2006/relationships/image" Target="../media/image15.tiff"/></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9124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872" y="309580"/>
            <a:ext cx="8530682" cy="952500"/>
          </a:xfrm>
        </p:spPr>
        <p:txBody>
          <a:bodyPr>
            <a:noAutofit/>
          </a:bodyPr>
          <a:lstStyle/>
          <a:p>
            <a:r>
              <a:rPr lang="en-US" sz="3400" dirty="0" smtClean="0"/>
              <a:t>Challenges in the Quest </a:t>
            </a:r>
            <a:r>
              <a:rPr lang="en-US" sz="3400" dirty="0"/>
              <a:t>for </a:t>
            </a:r>
            <a:r>
              <a:rPr lang="en-US" sz="3400" dirty="0" smtClean="0"/>
              <a:t>an </a:t>
            </a:r>
            <a:r>
              <a:rPr lang="en-US" sz="3400" dirty="0"/>
              <a:t>Automated Process</a:t>
            </a:r>
          </a:p>
        </p:txBody>
      </p:sp>
      <p:sp>
        <p:nvSpPr>
          <p:cNvPr id="4" name="Rectangle 3"/>
          <p:cNvSpPr/>
          <p:nvPr/>
        </p:nvSpPr>
        <p:spPr>
          <a:xfrm>
            <a:off x="747133" y="1352748"/>
            <a:ext cx="7772400" cy="4001095"/>
          </a:xfrm>
          <a:prstGeom prst="rect">
            <a:avLst/>
          </a:prstGeom>
        </p:spPr>
        <p:txBody>
          <a:bodyPr wrap="square">
            <a:spAutoFit/>
          </a:bodyPr>
          <a:lstStyle/>
          <a:p>
            <a:pPr marL="285750" indent="-285750">
              <a:spcBef>
                <a:spcPts val="600"/>
              </a:spcBef>
              <a:buFont typeface="Arial" panose="020B0604020202020204" pitchFamily="34" charset="0"/>
              <a:buChar char="•"/>
            </a:pPr>
            <a:r>
              <a:rPr lang="en-US" sz="1700" dirty="0" smtClean="0"/>
              <a:t>Software robustness</a:t>
            </a:r>
          </a:p>
          <a:p>
            <a:pPr marL="742950" lvl="1" indent="-285750">
              <a:spcBef>
                <a:spcPts val="600"/>
              </a:spcBef>
              <a:buFont typeface="Arial" panose="020B0604020202020204" pitchFamily="34" charset="0"/>
              <a:buChar char="•"/>
            </a:pPr>
            <a:r>
              <a:rPr lang="en-US" sz="1700" dirty="0" smtClean="0"/>
              <a:t>wide variety of document types </a:t>
            </a:r>
            <a:r>
              <a:rPr lang="en-US" sz="1700" dirty="0"/>
              <a:t>and </a:t>
            </a:r>
            <a:r>
              <a:rPr lang="en-US" sz="1700" dirty="0" smtClean="0"/>
              <a:t>content</a:t>
            </a:r>
          </a:p>
          <a:p>
            <a:pPr marL="742950" lvl="1" indent="-285750">
              <a:spcBef>
                <a:spcPts val="600"/>
              </a:spcBef>
              <a:buFont typeface="Arial" panose="020B0604020202020204" pitchFamily="34" charset="0"/>
              <a:buChar char="•"/>
            </a:pPr>
            <a:r>
              <a:rPr lang="en-US" sz="1700" dirty="0" smtClean="0"/>
              <a:t>document </a:t>
            </a:r>
            <a:r>
              <a:rPr lang="en-US" sz="1700" dirty="0"/>
              <a:t>quality varies due to the wide audience of patent filers</a:t>
            </a:r>
          </a:p>
          <a:p>
            <a:pPr marL="285750" lvl="0" indent="-285750">
              <a:spcBef>
                <a:spcPts val="600"/>
              </a:spcBef>
              <a:buFont typeface="Arial" panose="020B0604020202020204" pitchFamily="34" charset="0"/>
              <a:buChar char="•"/>
            </a:pPr>
            <a:r>
              <a:rPr lang="en-US" sz="1700" dirty="0" smtClean="0"/>
              <a:t>Process flexibility and scalability</a:t>
            </a:r>
          </a:p>
          <a:p>
            <a:pPr marL="742950" lvl="1" indent="-285750">
              <a:spcBef>
                <a:spcPts val="600"/>
              </a:spcBef>
              <a:buFont typeface="Arial" panose="020B0604020202020204" pitchFamily="34" charset="0"/>
              <a:buChar char="•"/>
            </a:pPr>
            <a:r>
              <a:rPr lang="en-US" sz="1700" dirty="0" smtClean="0"/>
              <a:t>wide variances in volume – have done as many as 180,000 pages in a single day</a:t>
            </a:r>
          </a:p>
          <a:p>
            <a:pPr marL="742950" lvl="1" indent="-285750">
              <a:spcBef>
                <a:spcPts val="600"/>
              </a:spcBef>
              <a:buFont typeface="Arial" panose="020B0604020202020204" pitchFamily="34" charset="0"/>
              <a:buChar char="•"/>
            </a:pPr>
            <a:r>
              <a:rPr lang="en-US" sz="1700" dirty="0" smtClean="0"/>
              <a:t>how to keep a 5000 page document from clogging the works</a:t>
            </a:r>
          </a:p>
          <a:p>
            <a:pPr marL="285750" indent="-285750">
              <a:spcBef>
                <a:spcPts val="600"/>
              </a:spcBef>
              <a:buFont typeface="Arial" panose="020B0604020202020204" pitchFamily="34" charset="0"/>
              <a:buChar char="•"/>
            </a:pPr>
            <a:r>
              <a:rPr lang="en-US" sz="1700" dirty="0" smtClean="0"/>
              <a:t>The </a:t>
            </a:r>
            <a:r>
              <a:rPr lang="en-US" sz="1700" dirty="0"/>
              <a:t>psychological barrier – “perfect” vs. “good enough”</a:t>
            </a:r>
          </a:p>
          <a:p>
            <a:pPr marL="285750" indent="-285750">
              <a:spcBef>
                <a:spcPts val="600"/>
              </a:spcBef>
              <a:buFont typeface="Arial" panose="020B0604020202020204" pitchFamily="34" charset="0"/>
              <a:buChar char="•"/>
            </a:pPr>
            <a:r>
              <a:rPr lang="en-US" sz="1700" dirty="0"/>
              <a:t>Identifying </a:t>
            </a:r>
            <a:r>
              <a:rPr lang="en-US" sz="1700" dirty="0" smtClean="0"/>
              <a:t>and categorizing documents </a:t>
            </a:r>
            <a:r>
              <a:rPr lang="en-US" sz="1700" dirty="0"/>
              <a:t>that fail - automated quality </a:t>
            </a:r>
            <a:r>
              <a:rPr lang="en-US" sz="1700" dirty="0" smtClean="0"/>
              <a:t>review</a:t>
            </a:r>
          </a:p>
          <a:p>
            <a:pPr marL="742950" lvl="1" indent="-285750">
              <a:spcBef>
                <a:spcPts val="600"/>
              </a:spcBef>
              <a:buFont typeface="Arial" panose="020B0604020202020204" pitchFamily="34" charset="0"/>
              <a:buChar char="•"/>
            </a:pPr>
            <a:r>
              <a:rPr lang="en-US" sz="1700" dirty="0" smtClean="0"/>
              <a:t>Comprehensive </a:t>
            </a:r>
            <a:r>
              <a:rPr lang="en-US" sz="1700" dirty="0"/>
              <a:t>metrics and reconciliation </a:t>
            </a:r>
            <a:r>
              <a:rPr lang="en-US" sz="1700" dirty="0" smtClean="0"/>
              <a:t>requirements</a:t>
            </a:r>
          </a:p>
          <a:p>
            <a:pPr marL="742950" lvl="1" indent="-285750">
              <a:spcBef>
                <a:spcPts val="600"/>
              </a:spcBef>
              <a:buFont typeface="Arial" panose="020B0604020202020204" pitchFamily="34" charset="0"/>
              <a:buChar char="•"/>
            </a:pPr>
            <a:r>
              <a:rPr lang="en-US" sz="1700" dirty="0" smtClean="0"/>
              <a:t>Confirmation </a:t>
            </a:r>
            <a:r>
              <a:rPr lang="en-US" sz="1700" dirty="0"/>
              <a:t>messages to address all possible scenarios</a:t>
            </a:r>
          </a:p>
          <a:p>
            <a:pPr marL="285750" indent="-285750">
              <a:spcBef>
                <a:spcPts val="600"/>
              </a:spcBef>
              <a:buFont typeface="Arial" panose="020B0604020202020204" pitchFamily="34" charset="0"/>
              <a:buChar char="•"/>
            </a:pPr>
            <a:r>
              <a:rPr lang="en-US" sz="1700" dirty="0" smtClean="0"/>
              <a:t>Continuous </a:t>
            </a:r>
            <a:r>
              <a:rPr lang="en-US" sz="1700" dirty="0"/>
              <a:t>feedback and </a:t>
            </a:r>
            <a:r>
              <a:rPr lang="en-US" sz="1700" dirty="0" smtClean="0"/>
              <a:t>refinement</a:t>
            </a:r>
            <a:endParaRPr lang="en-US" sz="1700" dirty="0"/>
          </a:p>
        </p:txBody>
      </p:sp>
      <p:sp>
        <p:nvSpPr>
          <p:cNvPr id="3" name="Slide Number Placeholder 2"/>
          <p:cNvSpPr>
            <a:spLocks noGrp="1"/>
          </p:cNvSpPr>
          <p:nvPr>
            <p:ph type="sldNum" sz="quarter" idx="10"/>
          </p:nvPr>
        </p:nvSpPr>
        <p:spPr/>
        <p:txBody>
          <a:bodyPr/>
          <a:lstStyle/>
          <a:p>
            <a:fld id="{7901DEE8-9E7D-4E5C-BC3D-0BED03B2388F}" type="slidenum">
              <a:rPr lang="en-US" smtClean="0"/>
              <a:t>10</a:t>
            </a:fld>
            <a:endParaRPr lang="en-US"/>
          </a:p>
        </p:txBody>
      </p:sp>
    </p:spTree>
    <p:extLst>
      <p:ext uri="{BB962C8B-B14F-4D97-AF65-F5344CB8AC3E}">
        <p14:creationId xmlns:p14="http://schemas.microsoft.com/office/powerpoint/2010/main" val="582253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309580"/>
            <a:ext cx="8920976" cy="952500"/>
          </a:xfrm>
        </p:spPr>
        <p:txBody>
          <a:bodyPr>
            <a:normAutofit/>
          </a:bodyPr>
          <a:lstStyle/>
          <a:p>
            <a:r>
              <a:rPr lang="en-US" dirty="0"/>
              <a:t>Overview of the </a:t>
            </a:r>
            <a:r>
              <a:rPr lang="en-US" dirty="0" smtClean="0"/>
              <a:t>DCL Process </a:t>
            </a:r>
            <a:endParaRPr lang="en-US" dirty="0"/>
          </a:p>
        </p:txBody>
      </p:sp>
      <p:pic>
        <p:nvPicPr>
          <p:cNvPr id="5" name="Picture 4" descr="13-069-011_LoadBalanceData_fullpage"/>
          <p:cNvPicPr/>
          <p:nvPr/>
        </p:nvPicPr>
        <p:blipFill rotWithShape="1">
          <a:blip r:embed="rId3" cstate="print"/>
          <a:srcRect l="38026" t="30413" r="35471" b="17572"/>
          <a:stretch/>
        </p:blipFill>
        <p:spPr bwMode="auto">
          <a:xfrm>
            <a:off x="3044281" y="1611328"/>
            <a:ext cx="2436510" cy="3127941"/>
          </a:xfrm>
          <a:prstGeom prst="rect">
            <a:avLst/>
          </a:prstGeom>
          <a:noFill/>
          <a:ln>
            <a:noFill/>
          </a:ln>
          <a:extLst>
            <a:ext uri="{53640926-AAD7-44D8-BBD7-CCE9431645EC}">
              <a14:shadowObscured xmlns:a14="http://schemas.microsoft.com/office/drawing/2010/main"/>
            </a:ext>
          </a:extLst>
        </p:spPr>
      </p:pic>
      <p:sp>
        <p:nvSpPr>
          <p:cNvPr id="3" name="Slide Number Placeholder 2"/>
          <p:cNvSpPr>
            <a:spLocks noGrp="1"/>
          </p:cNvSpPr>
          <p:nvPr>
            <p:ph type="sldNum" sz="quarter" idx="10"/>
          </p:nvPr>
        </p:nvSpPr>
        <p:spPr/>
        <p:txBody>
          <a:bodyPr/>
          <a:lstStyle/>
          <a:p>
            <a:fld id="{7901DEE8-9E7D-4E5C-BC3D-0BED03B2388F}" type="slidenum">
              <a:rPr lang="en-US" smtClean="0"/>
              <a:t>11</a:t>
            </a:fld>
            <a:endParaRPr lang="en-US"/>
          </a:p>
        </p:txBody>
      </p:sp>
    </p:spTree>
    <p:extLst>
      <p:ext uri="{BB962C8B-B14F-4D97-AF65-F5344CB8AC3E}">
        <p14:creationId xmlns:p14="http://schemas.microsoft.com/office/powerpoint/2010/main" val="4108534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118042"/>
            <a:ext cx="8920976" cy="602825"/>
          </a:xfrm>
        </p:spPr>
        <p:txBody>
          <a:bodyPr>
            <a:normAutofit/>
          </a:bodyPr>
          <a:lstStyle/>
          <a:p>
            <a:r>
              <a:rPr lang="en-US" sz="2800" dirty="0"/>
              <a:t>Preprocessing Documents </a:t>
            </a:r>
            <a:r>
              <a:rPr lang="en-US" sz="2800" dirty="0" smtClean="0"/>
              <a:t>to Prepare for </a:t>
            </a:r>
            <a:r>
              <a:rPr lang="en-US" sz="2800" dirty="0"/>
              <a:t>OCR</a:t>
            </a:r>
          </a:p>
        </p:txBody>
      </p:sp>
      <p:pic>
        <p:nvPicPr>
          <p:cNvPr id="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455" y="1320877"/>
            <a:ext cx="3780006" cy="4217313"/>
          </a:xfrm>
          <a:prstGeom prst="rect">
            <a:avLst/>
          </a:prstGeom>
          <a:ln w="9525">
            <a:solidFill>
              <a:schemeClr val="accent1">
                <a:lumMod val="50000"/>
              </a:schemeClr>
            </a:solidFill>
          </a:ln>
        </p:spPr>
        <p:style>
          <a:lnRef idx="2">
            <a:schemeClr val="accent1"/>
          </a:lnRef>
          <a:fillRef idx="1">
            <a:schemeClr val="lt1"/>
          </a:fillRef>
          <a:effectRef idx="0">
            <a:schemeClr val="accent1"/>
          </a:effectRef>
          <a:fontRef idx="minor">
            <a:schemeClr val="dk1"/>
          </a:fontRef>
        </p:style>
      </p:pic>
      <p:pic>
        <p:nvPicPr>
          <p:cNvPr id="8" name="Picture 3" descr="C:\Desktop_Backup\3_27_2013\artifact_extraction\image_extraction_sample\original-uspto-prototype-sample\Out\ChemicalFormulae.Figure_1_3.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0312" y="4386310"/>
            <a:ext cx="569912" cy="774700"/>
          </a:xfrm>
          <a:prstGeom prst="rect">
            <a:avLst/>
          </a:prstGeom>
          <a:solidFill>
            <a:schemeClr val="accent1"/>
          </a:solidFill>
          <a:extLst/>
        </p:spPr>
      </p:pic>
      <p:pic>
        <p:nvPicPr>
          <p:cNvPr id="9" name="Picture 4" descr="C:\Desktop_Backup\3_27_2013\artifact_extraction\image_extraction_sample\original-uspto-prototype-sample\Out\ChemicalFormulae.Figure_1_1.t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47835" y="2876290"/>
            <a:ext cx="1195388" cy="110648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Desktop_Backup\3_27_2013\artifact_extraction\image_extraction_sample\original-uspto-prototype-sample\Out\ChemicalFormulae.Figure_1_2.t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5355" y="4395835"/>
            <a:ext cx="722312" cy="7651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bwMode="auto">
          <a:xfrm>
            <a:off x="5286062" y="828340"/>
            <a:ext cx="3431753" cy="1800493"/>
          </a:xfrm>
          <a:prstGeom prst="rect">
            <a:avLst/>
          </a:prstGeom>
          <a:noFill/>
          <a:ln w="9525" algn="ctr">
            <a:noFill/>
            <a:miter lim="800000"/>
            <a:headEnd/>
            <a:tailEnd/>
          </a:ln>
          <a:effectLst/>
        </p:spPr>
        <p:txBody>
          <a:bodyPr wrap="square" lIns="0" tIns="0" rIns="0" bIns="0" rtlCol="0">
            <a:spAutoFit/>
          </a:bodyPr>
          <a:lstStyle/>
          <a:p>
            <a:pPr algn="ctr"/>
            <a:r>
              <a:rPr lang="en-US" sz="1400" u="sng" dirty="0" smtClean="0">
                <a:cs typeface="Arial" pitchFamily="34" charset="0"/>
              </a:rPr>
              <a:t>Artifact Removal</a:t>
            </a:r>
          </a:p>
          <a:p>
            <a:pPr algn="ctr"/>
            <a:endParaRPr lang="en-US" sz="1400" u="sng" dirty="0" smtClean="0">
              <a:cs typeface="Arial" pitchFamily="34" charset="0"/>
            </a:endParaRPr>
          </a:p>
          <a:p>
            <a:pPr marL="285750" indent="-285750">
              <a:buFont typeface="Arial" pitchFamily="34" charset="0"/>
              <a:buChar char="•"/>
            </a:pPr>
            <a:r>
              <a:rPr lang="en-US" sz="1400" dirty="0" smtClean="0">
                <a:cs typeface="Arial" pitchFamily="34" charset="0"/>
              </a:rPr>
              <a:t>Our </a:t>
            </a:r>
            <a:r>
              <a:rPr lang="en-US" sz="1400" dirty="0">
                <a:cs typeface="Arial" pitchFamily="34" charset="0"/>
              </a:rPr>
              <a:t>s</a:t>
            </a:r>
            <a:r>
              <a:rPr lang="en-US" sz="1400" dirty="0" smtClean="0">
                <a:cs typeface="Arial" pitchFamily="34" charset="0"/>
              </a:rPr>
              <a:t>olution extracts anything which is not text or can create problems for OCR conversion i.e. tables, extensive math, subscript, superscript. </a:t>
            </a:r>
          </a:p>
          <a:p>
            <a:pPr marL="285750" indent="-285750">
              <a:spcBef>
                <a:spcPts val="600"/>
              </a:spcBef>
              <a:buFont typeface="Arial" pitchFamily="34" charset="0"/>
              <a:buChar char="•"/>
            </a:pPr>
            <a:r>
              <a:rPr lang="en-US" sz="1400" dirty="0" smtClean="0">
                <a:cs typeface="Arial" pitchFamily="34" charset="0"/>
              </a:rPr>
              <a:t>It stores the location of that image to help us in recreating the document.</a:t>
            </a:r>
          </a:p>
        </p:txBody>
      </p:sp>
      <p:sp>
        <p:nvSpPr>
          <p:cNvPr id="12" name="TextBox 11"/>
          <p:cNvSpPr txBox="1"/>
          <p:nvPr/>
        </p:nvSpPr>
        <p:spPr bwMode="auto">
          <a:xfrm>
            <a:off x="1567359" y="847575"/>
            <a:ext cx="1414170" cy="338554"/>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defPPr>
              <a:defRPr lang="en-US"/>
            </a:defPPr>
            <a:lvl1pPr>
              <a:defRPr sz="1600"/>
            </a:lvl1pPr>
          </a:lstStyle>
          <a:p>
            <a:r>
              <a:rPr lang="en-US" dirty="0"/>
              <a:t>Sample Page</a:t>
            </a:r>
          </a:p>
        </p:txBody>
      </p:sp>
      <p:sp>
        <p:nvSpPr>
          <p:cNvPr id="3" name="Slide Number Placeholder 2"/>
          <p:cNvSpPr>
            <a:spLocks noGrp="1"/>
          </p:cNvSpPr>
          <p:nvPr>
            <p:ph type="sldNum" sz="quarter" idx="10"/>
          </p:nvPr>
        </p:nvSpPr>
        <p:spPr/>
        <p:txBody>
          <a:bodyPr/>
          <a:lstStyle/>
          <a:p>
            <a:fld id="{7901DEE8-9E7D-4E5C-BC3D-0BED03B2388F}" type="slidenum">
              <a:rPr lang="en-US" smtClean="0"/>
              <a:t>12</a:t>
            </a:fld>
            <a:endParaRPr lang="en-US"/>
          </a:p>
        </p:txBody>
      </p:sp>
    </p:spTree>
    <p:extLst>
      <p:ext uri="{BB962C8B-B14F-4D97-AF65-F5344CB8AC3E}">
        <p14:creationId xmlns:p14="http://schemas.microsoft.com/office/powerpoint/2010/main" val="3342322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118042"/>
            <a:ext cx="8920976" cy="602825"/>
          </a:xfrm>
        </p:spPr>
        <p:txBody>
          <a:bodyPr>
            <a:normAutofit/>
          </a:bodyPr>
          <a:lstStyle/>
          <a:p>
            <a:r>
              <a:rPr lang="en-US" sz="2800" dirty="0"/>
              <a:t>Preprocessing Documents </a:t>
            </a:r>
            <a:r>
              <a:rPr lang="en-US" sz="2800" dirty="0" smtClean="0"/>
              <a:t>to Prepare for </a:t>
            </a:r>
            <a:r>
              <a:rPr lang="en-US" sz="2800" dirty="0"/>
              <a:t>OCR</a:t>
            </a:r>
          </a:p>
        </p:txBody>
      </p:sp>
      <p:sp>
        <p:nvSpPr>
          <p:cNvPr id="15" name="TextBox 14"/>
          <p:cNvSpPr txBox="1"/>
          <p:nvPr/>
        </p:nvSpPr>
        <p:spPr bwMode="auto">
          <a:xfrm>
            <a:off x="489278" y="2329047"/>
            <a:ext cx="3366050" cy="24622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rtlCol="0">
            <a:spAutoFit/>
          </a:bodyPr>
          <a:lstStyle/>
          <a:p>
            <a:r>
              <a:rPr lang="en-US" sz="1600" dirty="0" smtClean="0">
                <a:cs typeface="Arial" pitchFamily="34" charset="0"/>
              </a:rPr>
              <a:t>Sample Page After Artifact Extraction</a:t>
            </a:r>
          </a:p>
        </p:txBody>
      </p:sp>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8926" y="844937"/>
            <a:ext cx="3883181" cy="4630312"/>
          </a:xfrm>
          <a:prstGeom prst="rect">
            <a:avLst/>
          </a:prstGeom>
          <a:noFill/>
          <a:ln w="9525">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0"/>
          </p:nvPr>
        </p:nvSpPr>
        <p:spPr/>
        <p:txBody>
          <a:bodyPr/>
          <a:lstStyle/>
          <a:p>
            <a:fld id="{7901DEE8-9E7D-4E5C-BC3D-0BED03B2388F}" type="slidenum">
              <a:rPr lang="en-US" smtClean="0"/>
              <a:t>13</a:t>
            </a:fld>
            <a:endParaRPr lang="en-US"/>
          </a:p>
        </p:txBody>
      </p:sp>
    </p:spTree>
    <p:extLst>
      <p:ext uri="{BB962C8B-B14F-4D97-AF65-F5344CB8AC3E}">
        <p14:creationId xmlns:p14="http://schemas.microsoft.com/office/powerpoint/2010/main" val="7431686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251854"/>
            <a:ext cx="8920976" cy="602825"/>
          </a:xfrm>
        </p:spPr>
        <p:txBody>
          <a:bodyPr>
            <a:normAutofit/>
          </a:bodyPr>
          <a:lstStyle/>
          <a:p>
            <a:r>
              <a:rPr lang="en-US" sz="2800" dirty="0"/>
              <a:t>Building a Robust Conversion Process</a:t>
            </a:r>
          </a:p>
        </p:txBody>
      </p:sp>
      <p:sp>
        <p:nvSpPr>
          <p:cNvPr id="3" name="Rectangle 2"/>
          <p:cNvSpPr/>
          <p:nvPr/>
        </p:nvSpPr>
        <p:spPr>
          <a:xfrm>
            <a:off x="1974497" y="1158465"/>
            <a:ext cx="5951095" cy="3908762"/>
          </a:xfrm>
          <a:prstGeom prst="rect">
            <a:avLst/>
          </a:prstGeom>
        </p:spPr>
        <p:txBody>
          <a:bodyPr wrap="square">
            <a:spAutoFit/>
          </a:bodyPr>
          <a:lstStyle/>
          <a:p>
            <a:pPr marL="285750" lvl="0" indent="-285750">
              <a:spcBef>
                <a:spcPts val="600"/>
              </a:spcBef>
              <a:buFont typeface="Arial" panose="020B0604020202020204" pitchFamily="34" charset="0"/>
              <a:buChar char="•"/>
            </a:pPr>
            <a:r>
              <a:rPr lang="en-US" dirty="0" smtClean="0"/>
              <a:t>Tracking page topography</a:t>
            </a:r>
          </a:p>
          <a:p>
            <a:pPr marL="742950" lvl="1" indent="-285750">
              <a:spcBef>
                <a:spcPts val="600"/>
              </a:spcBef>
              <a:buFont typeface="Arial" panose="020B0604020202020204" pitchFamily="34" charset="0"/>
              <a:buChar char="•"/>
            </a:pPr>
            <a:r>
              <a:rPr lang="en-US" dirty="0" smtClean="0"/>
              <a:t>Paragraphs</a:t>
            </a:r>
          </a:p>
          <a:p>
            <a:pPr marL="742950" lvl="1" indent="-285750">
              <a:spcBef>
                <a:spcPts val="600"/>
              </a:spcBef>
              <a:buFont typeface="Arial" panose="020B0604020202020204" pitchFamily="34" charset="0"/>
              <a:buChar char="•"/>
            </a:pPr>
            <a:r>
              <a:rPr lang="en-US" dirty="0" smtClean="0"/>
              <a:t>Headings and subheadings</a:t>
            </a:r>
          </a:p>
          <a:p>
            <a:pPr marL="742950" lvl="1" indent="-285750">
              <a:spcBef>
                <a:spcPts val="600"/>
              </a:spcBef>
              <a:buFont typeface="Arial" panose="020B0604020202020204" pitchFamily="34" charset="0"/>
              <a:buChar char="•"/>
            </a:pPr>
            <a:r>
              <a:rPr lang="en-US" dirty="0" smtClean="0"/>
              <a:t>lists</a:t>
            </a:r>
          </a:p>
          <a:p>
            <a:pPr marL="285750" lvl="0" indent="-285750">
              <a:spcBef>
                <a:spcPts val="600"/>
              </a:spcBef>
              <a:buFont typeface="Arial" panose="020B0604020202020204" pitchFamily="34" charset="0"/>
              <a:buChar char="•"/>
            </a:pPr>
            <a:r>
              <a:rPr lang="en-US" dirty="0"/>
              <a:t>Identifying extraneous elements as boundary data </a:t>
            </a:r>
            <a:endParaRPr lang="en-US" dirty="0" smtClean="0"/>
          </a:p>
          <a:p>
            <a:pPr marL="742950" lvl="1" indent="-285750">
              <a:spcBef>
                <a:spcPts val="600"/>
              </a:spcBef>
              <a:buFont typeface="Arial" panose="020B0604020202020204" pitchFamily="34" charset="0"/>
              <a:buChar char="•"/>
            </a:pPr>
            <a:r>
              <a:rPr lang="en-US" dirty="0" smtClean="0"/>
              <a:t>line numbering</a:t>
            </a:r>
          </a:p>
          <a:p>
            <a:pPr marL="742950" lvl="1" indent="-285750">
              <a:spcBef>
                <a:spcPts val="600"/>
              </a:spcBef>
              <a:buFont typeface="Arial" panose="020B0604020202020204" pitchFamily="34" charset="0"/>
              <a:buChar char="•"/>
            </a:pPr>
            <a:r>
              <a:rPr lang="en-US" dirty="0" smtClean="0"/>
              <a:t>headers/footers</a:t>
            </a:r>
          </a:p>
          <a:p>
            <a:pPr marL="285750" lvl="0" indent="-285750">
              <a:spcBef>
                <a:spcPts val="600"/>
              </a:spcBef>
              <a:buFont typeface="Arial" panose="020B0604020202020204" pitchFamily="34" charset="0"/>
              <a:buChar char="•"/>
            </a:pPr>
            <a:r>
              <a:rPr lang="en-US" dirty="0" smtClean="0"/>
              <a:t>Tracking location to reinsert artifacts</a:t>
            </a:r>
          </a:p>
          <a:p>
            <a:pPr marL="285750" lvl="0" indent="-285750">
              <a:spcBef>
                <a:spcPts val="600"/>
              </a:spcBef>
              <a:buFont typeface="Arial" panose="020B0604020202020204" pitchFamily="34" charset="0"/>
              <a:buChar char="•"/>
            </a:pPr>
            <a:r>
              <a:rPr lang="en-US" dirty="0" smtClean="0"/>
              <a:t>Identifying tag-able content &amp; metadata</a:t>
            </a:r>
          </a:p>
          <a:p>
            <a:pPr marL="285750" lvl="0" indent="-285750">
              <a:spcBef>
                <a:spcPts val="600"/>
              </a:spcBef>
              <a:buFont typeface="Arial" panose="020B0604020202020204" pitchFamily="34" charset="0"/>
              <a:buChar char="•"/>
            </a:pPr>
            <a:r>
              <a:rPr lang="en-US" dirty="0" smtClean="0"/>
              <a:t>Forms, and extracting data fields</a:t>
            </a:r>
          </a:p>
          <a:p>
            <a:pPr marL="285750" lvl="0" indent="-285750">
              <a:spcBef>
                <a:spcPts val="600"/>
              </a:spcBef>
              <a:buFont typeface="Arial" panose="020B0604020202020204" pitchFamily="34" charset="0"/>
              <a:buChar char="•"/>
            </a:pPr>
            <a:r>
              <a:rPr lang="en-US" dirty="0" smtClean="0"/>
              <a:t>Linking artifacts back in</a:t>
            </a:r>
          </a:p>
        </p:txBody>
      </p:sp>
      <p:sp>
        <p:nvSpPr>
          <p:cNvPr id="4" name="Slide Number Placeholder 3"/>
          <p:cNvSpPr>
            <a:spLocks noGrp="1"/>
          </p:cNvSpPr>
          <p:nvPr>
            <p:ph type="sldNum" sz="quarter" idx="10"/>
          </p:nvPr>
        </p:nvSpPr>
        <p:spPr/>
        <p:txBody>
          <a:bodyPr/>
          <a:lstStyle/>
          <a:p>
            <a:fld id="{7901DEE8-9E7D-4E5C-BC3D-0BED03B2388F}" type="slidenum">
              <a:rPr lang="en-US" smtClean="0"/>
              <a:t>14</a:t>
            </a:fld>
            <a:endParaRPr lang="en-US"/>
          </a:p>
        </p:txBody>
      </p:sp>
    </p:spTree>
    <p:extLst>
      <p:ext uri="{BB962C8B-B14F-4D97-AF65-F5344CB8AC3E}">
        <p14:creationId xmlns:p14="http://schemas.microsoft.com/office/powerpoint/2010/main" val="3339777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263" y="691375"/>
            <a:ext cx="5993687" cy="858643"/>
          </a:xfrm>
        </p:spPr>
        <p:txBody>
          <a:bodyPr>
            <a:noAutofit/>
          </a:bodyPr>
          <a:lstStyle/>
          <a:p>
            <a:r>
              <a:rPr lang="en-US" sz="3200" dirty="0"/>
              <a:t>Automated </a:t>
            </a:r>
            <a:r>
              <a:rPr lang="en-US" sz="3200" dirty="0" smtClean="0"/>
              <a:t>Error Reporting and Quality Verification</a:t>
            </a:r>
            <a:endParaRPr lang="en-US" sz="3200" dirty="0"/>
          </a:p>
        </p:txBody>
      </p:sp>
      <p:sp>
        <p:nvSpPr>
          <p:cNvPr id="3" name="Rectangle 2"/>
          <p:cNvSpPr/>
          <p:nvPr/>
        </p:nvSpPr>
        <p:spPr>
          <a:xfrm>
            <a:off x="1662263" y="1963807"/>
            <a:ext cx="6528216" cy="2677656"/>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Building a process that doesn’t stop on unexpected </a:t>
            </a:r>
            <a:r>
              <a:rPr lang="en-US" dirty="0" smtClean="0"/>
              <a:t>situations</a:t>
            </a:r>
          </a:p>
          <a:p>
            <a:pPr marL="285750" indent="-285750">
              <a:spcBef>
                <a:spcPts val="1800"/>
              </a:spcBef>
              <a:buFont typeface="Arial" panose="020B0604020202020204" pitchFamily="34" charset="0"/>
              <a:buChar char="•"/>
            </a:pPr>
            <a:r>
              <a:rPr lang="en-US" dirty="0" smtClean="0"/>
              <a:t>Logging and communicating unexpected situations</a:t>
            </a:r>
          </a:p>
          <a:p>
            <a:pPr marL="285750" indent="-285750">
              <a:spcBef>
                <a:spcPts val="1800"/>
              </a:spcBef>
              <a:buFont typeface="Arial" panose="020B0604020202020204" pitchFamily="34" charset="0"/>
              <a:buChar char="•"/>
            </a:pPr>
            <a:r>
              <a:rPr lang="en-US" dirty="0" smtClean="0"/>
              <a:t>Leveraging analytics to eliminate false positives</a:t>
            </a:r>
          </a:p>
          <a:p>
            <a:pPr marL="285750" indent="-285750">
              <a:spcBef>
                <a:spcPts val="1800"/>
              </a:spcBef>
              <a:buFont typeface="Arial" panose="020B0604020202020204" pitchFamily="34" charset="0"/>
              <a:buChar char="•"/>
            </a:pPr>
            <a:r>
              <a:rPr lang="en-US" dirty="0" smtClean="0"/>
              <a:t>Identifying anomalies for further review</a:t>
            </a:r>
          </a:p>
          <a:p>
            <a:pPr marL="285750" indent="-285750">
              <a:spcBef>
                <a:spcPts val="1800"/>
              </a:spcBef>
              <a:buFont typeface="Arial" panose="020B0604020202020204" pitchFamily="34" charset="0"/>
              <a:buChar char="•"/>
            </a:pPr>
            <a:r>
              <a:rPr lang="en-US" dirty="0" smtClean="0"/>
              <a:t>Reporting metrics on OCR quality and ambiguities</a:t>
            </a:r>
          </a:p>
        </p:txBody>
      </p:sp>
      <p:sp>
        <p:nvSpPr>
          <p:cNvPr id="4" name="Slide Number Placeholder 3"/>
          <p:cNvSpPr>
            <a:spLocks noGrp="1"/>
          </p:cNvSpPr>
          <p:nvPr>
            <p:ph type="sldNum" sz="quarter" idx="10"/>
          </p:nvPr>
        </p:nvSpPr>
        <p:spPr/>
        <p:txBody>
          <a:bodyPr/>
          <a:lstStyle/>
          <a:p>
            <a:fld id="{7901DEE8-9E7D-4E5C-BC3D-0BED03B2388F}" type="slidenum">
              <a:rPr lang="en-US" smtClean="0"/>
              <a:t>15</a:t>
            </a:fld>
            <a:endParaRPr lang="en-US"/>
          </a:p>
        </p:txBody>
      </p:sp>
    </p:spTree>
    <p:extLst>
      <p:ext uri="{BB962C8B-B14F-4D97-AF65-F5344CB8AC3E}">
        <p14:creationId xmlns:p14="http://schemas.microsoft.com/office/powerpoint/2010/main" val="3976172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196099"/>
            <a:ext cx="8920976" cy="602825"/>
          </a:xfrm>
        </p:spPr>
        <p:txBody>
          <a:bodyPr>
            <a:normAutofit/>
          </a:bodyPr>
          <a:lstStyle/>
          <a:p>
            <a:r>
              <a:rPr lang="en-US" sz="2800" dirty="0"/>
              <a:t>Building for Scalability</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504" y="810075"/>
            <a:ext cx="6662954" cy="4609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0"/>
          </p:nvPr>
        </p:nvSpPr>
        <p:spPr/>
        <p:txBody>
          <a:bodyPr/>
          <a:lstStyle/>
          <a:p>
            <a:fld id="{7901DEE8-9E7D-4E5C-BC3D-0BED03B2388F}" type="slidenum">
              <a:rPr lang="en-US" smtClean="0"/>
              <a:t>16</a:t>
            </a:fld>
            <a:endParaRPr lang="en-US"/>
          </a:p>
        </p:txBody>
      </p:sp>
    </p:spTree>
    <p:extLst>
      <p:ext uri="{BB962C8B-B14F-4D97-AF65-F5344CB8AC3E}">
        <p14:creationId xmlns:p14="http://schemas.microsoft.com/office/powerpoint/2010/main" val="9943442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Value</a:t>
            </a:r>
            <a:endParaRPr lang="en-US" dirty="0"/>
          </a:p>
        </p:txBody>
      </p:sp>
      <p:sp>
        <p:nvSpPr>
          <p:cNvPr id="3" name="Content Placeholder 2"/>
          <p:cNvSpPr>
            <a:spLocks noGrp="1"/>
          </p:cNvSpPr>
          <p:nvPr>
            <p:ph idx="1"/>
          </p:nvPr>
        </p:nvSpPr>
        <p:spPr>
          <a:xfrm>
            <a:off x="457200" y="1447584"/>
            <a:ext cx="8229600" cy="3931240"/>
          </a:xfrm>
        </p:spPr>
        <p:txBody>
          <a:bodyPr>
            <a:normAutofit/>
          </a:bodyPr>
          <a:lstStyle/>
          <a:p>
            <a:r>
              <a:rPr lang="en-US" dirty="0" smtClean="0"/>
              <a:t>Structured text provides the ability to execute business functionality</a:t>
            </a:r>
          </a:p>
          <a:p>
            <a:r>
              <a:rPr lang="en-US" dirty="0" smtClean="0"/>
              <a:t>Examples:</a:t>
            </a:r>
          </a:p>
          <a:p>
            <a:pPr lvl="1"/>
            <a:r>
              <a:rPr lang="en-US" dirty="0" smtClean="0"/>
              <a:t>Claim trees</a:t>
            </a:r>
          </a:p>
          <a:p>
            <a:pPr lvl="1"/>
            <a:r>
              <a:rPr lang="en-US" dirty="0" smtClean="0"/>
              <a:t>Analytic reports</a:t>
            </a:r>
          </a:p>
          <a:p>
            <a:pPr lvl="1"/>
            <a:r>
              <a:rPr lang="en-US" dirty="0" smtClean="0"/>
              <a:t>Search</a:t>
            </a:r>
          </a:p>
          <a:p>
            <a:pPr lvl="1"/>
            <a:r>
              <a:rPr lang="en-US" dirty="0" smtClean="0"/>
              <a:t>Comparison views</a:t>
            </a:r>
            <a:endParaRPr lang="en-US" dirty="0"/>
          </a:p>
        </p:txBody>
      </p:sp>
      <p:sp>
        <p:nvSpPr>
          <p:cNvPr id="4" name="Slide Number Placeholder 3"/>
          <p:cNvSpPr>
            <a:spLocks noGrp="1"/>
          </p:cNvSpPr>
          <p:nvPr>
            <p:ph type="sldNum" sz="quarter" idx="10"/>
          </p:nvPr>
        </p:nvSpPr>
        <p:spPr/>
        <p:txBody>
          <a:bodyPr/>
          <a:lstStyle/>
          <a:p>
            <a:fld id="{7901DEE8-9E7D-4E5C-BC3D-0BED03B2388F}" type="slidenum">
              <a:rPr lang="en-US" smtClean="0"/>
              <a:t>17</a:t>
            </a:fld>
            <a:endParaRPr lang="en-US"/>
          </a:p>
        </p:txBody>
      </p:sp>
    </p:spTree>
    <p:extLst>
      <p:ext uri="{BB962C8B-B14F-4D97-AF65-F5344CB8AC3E}">
        <p14:creationId xmlns:p14="http://schemas.microsoft.com/office/powerpoint/2010/main" val="291436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655" y="0"/>
            <a:ext cx="8035730" cy="5714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0"/>
          </p:nvPr>
        </p:nvSpPr>
        <p:spPr/>
        <p:txBody>
          <a:bodyPr/>
          <a:lstStyle/>
          <a:p>
            <a:fld id="{7901DEE8-9E7D-4E5C-BC3D-0BED03B2388F}" type="slidenum">
              <a:rPr lang="en-US" smtClean="0"/>
              <a:t>18</a:t>
            </a:fld>
            <a:endParaRPr lang="en-US"/>
          </a:p>
        </p:txBody>
      </p:sp>
    </p:spTree>
    <p:extLst>
      <p:ext uri="{BB962C8B-B14F-4D97-AF65-F5344CB8AC3E}">
        <p14:creationId xmlns:p14="http://schemas.microsoft.com/office/powerpoint/2010/main" val="3923118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066" y="0"/>
            <a:ext cx="7557712" cy="5710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0"/>
          </p:nvPr>
        </p:nvSpPr>
        <p:spPr/>
        <p:txBody>
          <a:bodyPr/>
          <a:lstStyle/>
          <a:p>
            <a:fld id="{7901DEE8-9E7D-4E5C-BC3D-0BED03B2388F}" type="slidenum">
              <a:rPr lang="en-US" smtClean="0"/>
              <a:t>19</a:t>
            </a:fld>
            <a:endParaRPr lang="en-US"/>
          </a:p>
        </p:txBody>
      </p:sp>
    </p:spTree>
    <p:extLst>
      <p:ext uri="{BB962C8B-B14F-4D97-AF65-F5344CB8AC3E}">
        <p14:creationId xmlns:p14="http://schemas.microsoft.com/office/powerpoint/2010/main" val="410952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31886"/>
            <a:ext cx="7772400" cy="1566353"/>
          </a:xfrm>
        </p:spPr>
        <p:txBody>
          <a:bodyPr>
            <a:noAutofit/>
          </a:bodyPr>
          <a:lstStyle/>
          <a:p>
            <a:r>
              <a:rPr lang="en-US" sz="2800" dirty="0"/>
              <a:t>Implementing a System </a:t>
            </a:r>
            <a:r>
              <a:rPr lang="en-US" sz="2800" dirty="0" smtClean="0"/>
              <a:t/>
            </a:r>
            <a:br>
              <a:rPr lang="en-US" sz="2800" dirty="0" smtClean="0"/>
            </a:br>
            <a:r>
              <a:rPr lang="en-US" sz="2800" dirty="0" smtClean="0"/>
              <a:t>at </a:t>
            </a:r>
            <a:r>
              <a:rPr lang="en-US" sz="2800" dirty="0"/>
              <a:t>the US Patent and Trademark </a:t>
            </a:r>
            <a:r>
              <a:rPr lang="en-US" sz="2800" dirty="0" smtClean="0"/>
              <a:t>Office</a:t>
            </a:r>
            <a:br>
              <a:rPr lang="en-US" sz="2800" dirty="0" smtClean="0"/>
            </a:br>
            <a:r>
              <a:rPr lang="en-US" sz="2800" dirty="0" smtClean="0"/>
              <a:t>to </a:t>
            </a:r>
            <a:r>
              <a:rPr lang="en-US" sz="2800" dirty="0"/>
              <a:t>Fully Automate </a:t>
            </a:r>
            <a:r>
              <a:rPr lang="en-US" sz="2800" dirty="0" smtClean="0"/>
              <a:t/>
            </a:r>
            <a:br>
              <a:rPr lang="en-US" sz="2800" dirty="0" smtClean="0"/>
            </a:br>
            <a:r>
              <a:rPr lang="en-US" sz="2800" dirty="0" smtClean="0"/>
              <a:t>the </a:t>
            </a:r>
            <a:r>
              <a:rPr lang="en-US" sz="2800" dirty="0"/>
              <a:t>Conversion of Filing Documents to XML</a:t>
            </a:r>
          </a:p>
        </p:txBody>
      </p:sp>
      <p:sp>
        <p:nvSpPr>
          <p:cNvPr id="3" name="Subtitle 2"/>
          <p:cNvSpPr>
            <a:spLocks noGrp="1"/>
          </p:cNvSpPr>
          <p:nvPr>
            <p:ph type="subTitle" idx="1"/>
          </p:nvPr>
        </p:nvSpPr>
        <p:spPr>
          <a:xfrm>
            <a:off x="730404" y="2974312"/>
            <a:ext cx="7450667" cy="1460500"/>
          </a:xfrm>
        </p:spPr>
        <p:txBody>
          <a:bodyPr>
            <a:normAutofit fontScale="77500" lnSpcReduction="20000"/>
          </a:bodyPr>
          <a:lstStyle/>
          <a:p>
            <a:r>
              <a:rPr lang="en-US" sz="2000" dirty="0" smtClean="0">
                <a:solidFill>
                  <a:schemeClr val="tx1">
                    <a:lumMod val="65000"/>
                    <a:lumOff val="35000"/>
                  </a:schemeClr>
                </a:solidFill>
              </a:rPr>
              <a:t>Presented by</a:t>
            </a:r>
          </a:p>
          <a:p>
            <a:r>
              <a:rPr lang="en-US" sz="2000" dirty="0" smtClean="0">
                <a:solidFill>
                  <a:schemeClr val="tx1">
                    <a:lumMod val="65000"/>
                    <a:lumOff val="35000"/>
                  </a:schemeClr>
                </a:solidFill>
              </a:rPr>
              <a:t>Terrel Morris, US Patent and Trademark Office</a:t>
            </a:r>
          </a:p>
          <a:p>
            <a:r>
              <a:rPr lang="en-US" sz="2000" dirty="0" smtClean="0">
                <a:solidFill>
                  <a:schemeClr val="tx1">
                    <a:lumMod val="65000"/>
                    <a:lumOff val="35000"/>
                  </a:schemeClr>
                </a:solidFill>
              </a:rPr>
              <a:t>Mark Gross, Data Conversion Laboratory</a:t>
            </a:r>
          </a:p>
          <a:p>
            <a:r>
              <a:rPr lang="en-US" sz="2000" dirty="0" smtClean="0">
                <a:solidFill>
                  <a:schemeClr val="tx1">
                    <a:lumMod val="65000"/>
                    <a:lumOff val="35000"/>
                  </a:schemeClr>
                </a:solidFill>
              </a:rPr>
              <a:t>Amit Khare, CGI Federal</a:t>
            </a:r>
            <a:br>
              <a:rPr lang="en-US" sz="2000" dirty="0" smtClean="0">
                <a:solidFill>
                  <a:schemeClr val="tx1">
                    <a:lumMod val="65000"/>
                    <a:lumOff val="35000"/>
                  </a:schemeClr>
                </a:solidFill>
              </a:rPr>
            </a:br>
            <a:endParaRPr lang="en-US" sz="2000" dirty="0" smtClean="0">
              <a:solidFill>
                <a:schemeClr val="tx1">
                  <a:lumMod val="65000"/>
                  <a:lumOff val="35000"/>
                </a:schemeClr>
              </a:solidFill>
            </a:endParaRPr>
          </a:p>
          <a:p>
            <a:r>
              <a:rPr lang="en-US" sz="2000" dirty="0" smtClean="0">
                <a:solidFill>
                  <a:schemeClr val="tx1">
                    <a:lumMod val="65000"/>
                    <a:lumOff val="35000"/>
                  </a:schemeClr>
                </a:solidFill>
              </a:rPr>
              <a:t>August 11, 2015</a:t>
            </a:r>
            <a:endParaRPr lang="en-US" sz="2000" dirty="0">
              <a:solidFill>
                <a:schemeClr val="tx1">
                  <a:lumMod val="65000"/>
                  <a:lumOff val="35000"/>
                </a:schemeClr>
              </a:solidFill>
            </a:endParaRPr>
          </a:p>
        </p:txBody>
      </p:sp>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931" y="4847063"/>
            <a:ext cx="1625511" cy="65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2024" y="4905236"/>
            <a:ext cx="1495425"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538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671" y="0"/>
            <a:ext cx="8076214"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0"/>
          </p:nvPr>
        </p:nvSpPr>
        <p:spPr/>
        <p:txBody>
          <a:bodyPr/>
          <a:lstStyle/>
          <a:p>
            <a:fld id="{7901DEE8-9E7D-4E5C-BC3D-0BED03B2388F}" type="slidenum">
              <a:rPr lang="en-US" smtClean="0"/>
              <a:t>20</a:t>
            </a:fld>
            <a:endParaRPr lang="en-US"/>
          </a:p>
        </p:txBody>
      </p:sp>
    </p:spTree>
    <p:extLst>
      <p:ext uri="{BB962C8B-B14F-4D97-AF65-F5344CB8AC3E}">
        <p14:creationId xmlns:p14="http://schemas.microsoft.com/office/powerpoint/2010/main" val="11308806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 A</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35891" y="1262080"/>
            <a:ext cx="4416730" cy="3845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559" y="4891553"/>
            <a:ext cx="1483114" cy="431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0"/>
          </p:nvPr>
        </p:nvSpPr>
        <p:spPr/>
        <p:txBody>
          <a:bodyPr/>
          <a:lstStyle/>
          <a:p>
            <a:fld id="{7901DEE8-9E7D-4E5C-BC3D-0BED03B2388F}" type="slidenum">
              <a:rPr lang="en-US" smtClean="0"/>
              <a:t>21</a:t>
            </a:fld>
            <a:endParaRPr lang="en-US"/>
          </a:p>
        </p:txBody>
      </p:sp>
      <p:pic>
        <p:nvPicPr>
          <p:cNvPr id="2050" name="Picture 2" descr="CGI logo.svg"/>
          <p:cNvPicPr>
            <a:picLocks noChangeAspect="1" noChangeArrowheads="1"/>
          </p:cNvPicPr>
          <p:nvPr/>
        </p:nvPicPr>
        <p:blipFill>
          <a:blip r:embed="rId4">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090987" y="4868975"/>
            <a:ext cx="962025" cy="596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7579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9344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Overview of Patents</a:t>
            </a:r>
            <a:endParaRPr lang="en-US" dirty="0"/>
          </a:p>
        </p:txBody>
      </p:sp>
      <p:sp>
        <p:nvSpPr>
          <p:cNvPr id="3" name="Content Placeholder 2"/>
          <p:cNvSpPr>
            <a:spLocks noGrp="1"/>
          </p:cNvSpPr>
          <p:nvPr>
            <p:ph idx="1"/>
          </p:nvPr>
        </p:nvSpPr>
        <p:spPr/>
        <p:txBody>
          <a:bodyPr>
            <a:normAutofit lnSpcReduction="10000"/>
          </a:bodyPr>
          <a:lstStyle/>
          <a:p>
            <a:r>
              <a:rPr lang="en-US" dirty="0" smtClean="0"/>
              <a:t>A grant of property rights</a:t>
            </a:r>
          </a:p>
          <a:p>
            <a:r>
              <a:rPr lang="en-US" dirty="0" smtClean="0"/>
              <a:t>Started in 1790</a:t>
            </a:r>
          </a:p>
          <a:p>
            <a:r>
              <a:rPr lang="en-US" dirty="0" smtClean="0"/>
              <a:t>Thomas Jefferson was the first Patent Examiner</a:t>
            </a:r>
          </a:p>
          <a:p>
            <a:r>
              <a:rPr lang="en-US" dirty="0" smtClean="0"/>
              <a:t>First applications were hand written</a:t>
            </a:r>
          </a:p>
          <a:p>
            <a:r>
              <a:rPr lang="en-US" dirty="0" smtClean="0"/>
              <a:t>Today we work in electronic paper</a:t>
            </a:r>
            <a:endParaRPr lang="en-US" dirty="0"/>
          </a:p>
        </p:txBody>
      </p:sp>
      <p:sp>
        <p:nvSpPr>
          <p:cNvPr id="4" name="Slide Number Placeholder 3"/>
          <p:cNvSpPr>
            <a:spLocks noGrp="1"/>
          </p:cNvSpPr>
          <p:nvPr>
            <p:ph type="sldNum" sz="quarter" idx="10"/>
          </p:nvPr>
        </p:nvSpPr>
        <p:spPr/>
        <p:txBody>
          <a:bodyPr/>
          <a:lstStyle/>
          <a:p>
            <a:fld id="{7901DEE8-9E7D-4E5C-BC3D-0BED03B2388F}" type="slidenum">
              <a:rPr lang="en-US" smtClean="0"/>
              <a:t>3</a:t>
            </a:fld>
            <a:endParaRPr lang="en-US"/>
          </a:p>
        </p:txBody>
      </p:sp>
    </p:spTree>
    <p:extLst>
      <p:ext uri="{BB962C8B-B14F-4D97-AF65-F5344CB8AC3E}">
        <p14:creationId xmlns:p14="http://schemas.microsoft.com/office/powerpoint/2010/main" val="3685067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Patent Process</a:t>
            </a:r>
            <a:endParaRPr lang="en-US" dirty="0"/>
          </a:p>
        </p:txBody>
      </p:sp>
      <p:sp>
        <p:nvSpPr>
          <p:cNvPr id="3" name="Content Placeholder 2"/>
          <p:cNvSpPr>
            <a:spLocks noGrp="1"/>
          </p:cNvSpPr>
          <p:nvPr>
            <p:ph idx="1"/>
          </p:nvPr>
        </p:nvSpPr>
        <p:spPr>
          <a:xfrm>
            <a:off x="457200" y="1447584"/>
            <a:ext cx="8229600" cy="3866694"/>
          </a:xfrm>
        </p:spPr>
        <p:txBody>
          <a:bodyPr>
            <a:normAutofit fontScale="92500" lnSpcReduction="10000"/>
          </a:bodyPr>
          <a:lstStyle/>
          <a:p>
            <a:r>
              <a:rPr lang="en-US" dirty="0" smtClean="0"/>
              <a:t>Applicants file patent applications</a:t>
            </a:r>
          </a:p>
          <a:p>
            <a:r>
              <a:rPr lang="en-US" dirty="0" smtClean="0"/>
              <a:t>The Patent Office loads the application into our system</a:t>
            </a:r>
          </a:p>
          <a:p>
            <a:r>
              <a:rPr lang="en-US" dirty="0" smtClean="0"/>
              <a:t>Patent examiners evaluate the merits of the application and communicate with applicants</a:t>
            </a:r>
          </a:p>
          <a:p>
            <a:r>
              <a:rPr lang="en-US" dirty="0" smtClean="0"/>
              <a:t>Those approved are issued into Patents and loaded in search systems and disseminated to the public</a:t>
            </a:r>
            <a:endParaRPr lang="en-US" dirty="0"/>
          </a:p>
        </p:txBody>
      </p:sp>
      <p:sp>
        <p:nvSpPr>
          <p:cNvPr id="4" name="Slide Number Placeholder 3"/>
          <p:cNvSpPr>
            <a:spLocks noGrp="1"/>
          </p:cNvSpPr>
          <p:nvPr>
            <p:ph type="sldNum" sz="quarter" idx="10"/>
          </p:nvPr>
        </p:nvSpPr>
        <p:spPr/>
        <p:txBody>
          <a:bodyPr/>
          <a:lstStyle/>
          <a:p>
            <a:fld id="{7901DEE8-9E7D-4E5C-BC3D-0BED03B2388F}" type="slidenum">
              <a:rPr lang="en-US" smtClean="0"/>
              <a:t>4</a:t>
            </a:fld>
            <a:endParaRPr lang="en-US"/>
          </a:p>
        </p:txBody>
      </p:sp>
    </p:spTree>
    <p:extLst>
      <p:ext uri="{BB962C8B-B14F-4D97-AF65-F5344CB8AC3E}">
        <p14:creationId xmlns:p14="http://schemas.microsoft.com/office/powerpoint/2010/main" val="1163674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a:xfrm>
            <a:off x="457200" y="1447584"/>
            <a:ext cx="8229600" cy="3877451"/>
          </a:xfrm>
        </p:spPr>
        <p:txBody>
          <a:bodyPr>
            <a:normAutofit/>
          </a:bodyPr>
          <a:lstStyle/>
          <a:p>
            <a:r>
              <a:rPr lang="en-US" dirty="0" smtClean="0"/>
              <a:t>Vast wealth of information contained in Patent Applications</a:t>
            </a:r>
          </a:p>
          <a:p>
            <a:r>
              <a:rPr lang="en-US" dirty="0" smtClean="0"/>
              <a:t>Application content is trapped in images</a:t>
            </a:r>
          </a:p>
          <a:p>
            <a:r>
              <a:rPr lang="en-US" dirty="0" smtClean="0"/>
              <a:t>Data cannot be leveraged from image format</a:t>
            </a:r>
          </a:p>
          <a:p>
            <a:r>
              <a:rPr lang="en-US" dirty="0" smtClean="0"/>
              <a:t>Just text is not as useful as structured text (i.e. XML)</a:t>
            </a:r>
            <a:endParaRPr lang="en-US" dirty="0"/>
          </a:p>
        </p:txBody>
      </p:sp>
      <p:sp>
        <p:nvSpPr>
          <p:cNvPr id="4" name="Slide Number Placeholder 3"/>
          <p:cNvSpPr>
            <a:spLocks noGrp="1"/>
          </p:cNvSpPr>
          <p:nvPr>
            <p:ph type="sldNum" sz="quarter" idx="10"/>
          </p:nvPr>
        </p:nvSpPr>
        <p:spPr/>
        <p:txBody>
          <a:bodyPr/>
          <a:lstStyle/>
          <a:p>
            <a:fld id="{7901DEE8-9E7D-4E5C-BC3D-0BED03B2388F}" type="slidenum">
              <a:rPr lang="en-US" smtClean="0"/>
              <a:t>5</a:t>
            </a:fld>
            <a:endParaRPr lang="en-US"/>
          </a:p>
        </p:txBody>
      </p:sp>
    </p:spTree>
    <p:extLst>
      <p:ext uri="{BB962C8B-B14F-4D97-AF65-F5344CB8AC3E}">
        <p14:creationId xmlns:p14="http://schemas.microsoft.com/office/powerpoint/2010/main" val="53608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617"/>
            <a:ext cx="8229600" cy="952500"/>
          </a:xfrm>
        </p:spPr>
        <p:txBody>
          <a:bodyPr/>
          <a:lstStyle/>
          <a:p>
            <a:r>
              <a:rPr lang="en-US" dirty="0" smtClean="0"/>
              <a:t>Scale</a:t>
            </a:r>
            <a:endParaRPr lang="en-US" dirty="0"/>
          </a:p>
        </p:txBody>
      </p:sp>
      <p:sp>
        <p:nvSpPr>
          <p:cNvPr id="6" name="Content Placeholder 2"/>
          <p:cNvSpPr>
            <a:spLocks noGrp="1"/>
          </p:cNvSpPr>
          <p:nvPr>
            <p:ph idx="1"/>
          </p:nvPr>
        </p:nvSpPr>
        <p:spPr>
          <a:xfrm>
            <a:off x="360969" y="938081"/>
            <a:ext cx="8602133" cy="4687711"/>
          </a:xfrm>
        </p:spPr>
        <p:txBody>
          <a:bodyPr>
            <a:normAutofit fontScale="85000" lnSpcReduction="10000"/>
          </a:bodyPr>
          <a:lstStyle/>
          <a:p>
            <a:r>
              <a:rPr lang="en-US" dirty="0"/>
              <a:t>2014 the USPTO received 578,802 utility </a:t>
            </a:r>
            <a:r>
              <a:rPr lang="en-US" dirty="0" smtClean="0"/>
              <a:t>applications. </a:t>
            </a:r>
          </a:p>
          <a:p>
            <a:r>
              <a:rPr lang="en-US" dirty="0" smtClean="0"/>
              <a:t>USPTO </a:t>
            </a:r>
            <a:r>
              <a:rPr lang="en-US" dirty="0"/>
              <a:t>maintains about 1.2 million active applications in the </a:t>
            </a:r>
            <a:r>
              <a:rPr lang="en-US" dirty="0" smtClean="0"/>
              <a:t>backlog. </a:t>
            </a:r>
          </a:p>
          <a:p>
            <a:r>
              <a:rPr lang="en-US" dirty="0"/>
              <a:t>E</a:t>
            </a:r>
            <a:r>
              <a:rPr lang="en-US" dirty="0" smtClean="0"/>
              <a:t>ach </a:t>
            </a:r>
            <a:r>
              <a:rPr lang="en-US" dirty="0"/>
              <a:t>application requires at least a specification, claim set, and abstract.</a:t>
            </a:r>
          </a:p>
          <a:p>
            <a:pPr lvl="1"/>
            <a:r>
              <a:rPr lang="en-US" dirty="0" smtClean="0"/>
              <a:t>Specification </a:t>
            </a:r>
            <a:r>
              <a:rPr lang="en-US" dirty="0"/>
              <a:t>average size = ~18 pages </a:t>
            </a:r>
          </a:p>
          <a:p>
            <a:pPr lvl="1"/>
            <a:r>
              <a:rPr lang="en-US" dirty="0" smtClean="0"/>
              <a:t>Claims </a:t>
            </a:r>
            <a:r>
              <a:rPr lang="en-US" dirty="0"/>
              <a:t>set average size = ~5 pages </a:t>
            </a:r>
          </a:p>
          <a:p>
            <a:pPr lvl="1"/>
            <a:r>
              <a:rPr lang="en-US" dirty="0" smtClean="0"/>
              <a:t>Abstract </a:t>
            </a:r>
            <a:r>
              <a:rPr lang="en-US" dirty="0"/>
              <a:t>(by rule) = 1 page</a:t>
            </a:r>
          </a:p>
          <a:p>
            <a:r>
              <a:rPr lang="en-US" dirty="0"/>
              <a:t>Total pages processed in 2014 = ~32 million</a:t>
            </a:r>
          </a:p>
          <a:p>
            <a:pPr lvl="1"/>
            <a:r>
              <a:rPr lang="en-US" dirty="0" smtClean="0"/>
              <a:t>Monthly </a:t>
            </a:r>
            <a:r>
              <a:rPr lang="en-US" dirty="0"/>
              <a:t>average = ~2.6 million pages</a:t>
            </a:r>
          </a:p>
          <a:p>
            <a:pPr lvl="1"/>
            <a:r>
              <a:rPr lang="en-US" dirty="0" smtClean="0"/>
              <a:t>2015 </a:t>
            </a:r>
            <a:r>
              <a:rPr lang="en-US" dirty="0"/>
              <a:t>is averaging 3.7 million pages/month </a:t>
            </a:r>
            <a:endParaRPr lang="en-US" dirty="0" smtClean="0"/>
          </a:p>
        </p:txBody>
      </p:sp>
      <p:sp>
        <p:nvSpPr>
          <p:cNvPr id="3" name="Slide Number Placeholder 2"/>
          <p:cNvSpPr>
            <a:spLocks noGrp="1"/>
          </p:cNvSpPr>
          <p:nvPr>
            <p:ph type="sldNum" sz="quarter" idx="10"/>
          </p:nvPr>
        </p:nvSpPr>
        <p:spPr/>
        <p:txBody>
          <a:bodyPr/>
          <a:lstStyle/>
          <a:p>
            <a:fld id="{7901DEE8-9E7D-4E5C-BC3D-0BED03B2388F}" type="slidenum">
              <a:rPr lang="en-US" smtClean="0"/>
              <a:t>6</a:t>
            </a:fld>
            <a:endParaRPr lang="en-US"/>
          </a:p>
        </p:txBody>
      </p:sp>
    </p:spTree>
    <p:extLst>
      <p:ext uri="{BB962C8B-B14F-4D97-AF65-F5344CB8AC3E}">
        <p14:creationId xmlns:p14="http://schemas.microsoft.com/office/powerpoint/2010/main" val="1103123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Work Units</a:t>
            </a:r>
            <a:endParaRPr lang="en-US" dirty="0"/>
          </a:p>
        </p:txBody>
      </p:sp>
      <p:sp>
        <p:nvSpPr>
          <p:cNvPr id="3" name="Content Placeholder 2"/>
          <p:cNvSpPr>
            <a:spLocks noGrp="1"/>
          </p:cNvSpPr>
          <p:nvPr>
            <p:ph idx="1"/>
          </p:nvPr>
        </p:nvSpPr>
        <p:spPr>
          <a:xfrm>
            <a:off x="457200" y="1262080"/>
            <a:ext cx="8229600" cy="3533493"/>
          </a:xfrm>
        </p:spPr>
        <p:txBody>
          <a:bodyPr/>
          <a:lstStyle/>
          <a:p>
            <a:r>
              <a:rPr lang="en-US" dirty="0" smtClean="0"/>
              <a:t>A CWU is a diagram or artifact embedded in a patent application document</a:t>
            </a:r>
          </a:p>
          <a:p>
            <a:r>
              <a:rPr lang="en-US" dirty="0" smtClean="0"/>
              <a:t>Generally chemical and mathematical formulas</a:t>
            </a:r>
          </a:p>
          <a:p>
            <a:r>
              <a:rPr lang="en-US" dirty="0" smtClean="0"/>
              <a:t>Example: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4532" y="2967169"/>
            <a:ext cx="4329113" cy="2674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0"/>
          </p:nvPr>
        </p:nvSpPr>
        <p:spPr/>
        <p:txBody>
          <a:bodyPr/>
          <a:lstStyle/>
          <a:p>
            <a:fld id="{7901DEE8-9E7D-4E5C-BC3D-0BED03B2388F}" type="slidenum">
              <a:rPr lang="en-US" smtClean="0"/>
              <a:t>7</a:t>
            </a:fld>
            <a:endParaRPr lang="en-US"/>
          </a:p>
        </p:txBody>
      </p:sp>
    </p:spTree>
    <p:extLst>
      <p:ext uri="{BB962C8B-B14F-4D97-AF65-F5344CB8AC3E}">
        <p14:creationId xmlns:p14="http://schemas.microsoft.com/office/powerpoint/2010/main" val="1665350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USPTO Was Looking For </a:t>
            </a:r>
            <a:endParaRPr lang="en-US" dirty="0"/>
          </a:p>
        </p:txBody>
      </p:sp>
      <p:sp>
        <p:nvSpPr>
          <p:cNvPr id="4" name="Rectangle 3"/>
          <p:cNvSpPr/>
          <p:nvPr/>
        </p:nvSpPr>
        <p:spPr>
          <a:xfrm>
            <a:off x="814039" y="1196634"/>
            <a:ext cx="7772400" cy="4231928"/>
          </a:xfrm>
          <a:prstGeom prst="rect">
            <a:avLst/>
          </a:prstGeom>
        </p:spPr>
        <p:txBody>
          <a:bodyPr wrap="square">
            <a:spAutoFit/>
          </a:bodyPr>
          <a:lstStyle/>
          <a:p>
            <a:pPr marL="285750" lvl="0" indent="-285750">
              <a:spcBef>
                <a:spcPts val="600"/>
              </a:spcBef>
              <a:buFont typeface="Arial" panose="020B0604020202020204" pitchFamily="34" charset="0"/>
              <a:buChar char="•"/>
            </a:pPr>
            <a:r>
              <a:rPr lang="en-US" dirty="0" smtClean="0"/>
              <a:t>Accept continuous document flow from USPTO </a:t>
            </a:r>
            <a:r>
              <a:rPr lang="en-US" dirty="0"/>
              <a:t>in the form of G4 Compressed TIFF single page images</a:t>
            </a:r>
          </a:p>
          <a:p>
            <a:pPr marL="285750" indent="-285750">
              <a:spcBef>
                <a:spcPts val="600"/>
              </a:spcBef>
              <a:buFont typeface="Arial" panose="020B0604020202020204" pitchFamily="34" charset="0"/>
              <a:buChar char="•"/>
            </a:pPr>
            <a:r>
              <a:rPr lang="en-US" dirty="0"/>
              <a:t>Perform accurate Optical Character Recognition (OCR) on these </a:t>
            </a:r>
            <a:r>
              <a:rPr lang="en-US" dirty="0" smtClean="0"/>
              <a:t>images</a:t>
            </a:r>
          </a:p>
          <a:p>
            <a:pPr marL="285750" indent="-285750">
              <a:spcBef>
                <a:spcPts val="600"/>
              </a:spcBef>
              <a:buFont typeface="Arial" panose="020B0604020202020204" pitchFamily="34" charset="0"/>
              <a:buChar char="•"/>
            </a:pPr>
            <a:r>
              <a:rPr lang="en-US" dirty="0"/>
              <a:t>Create XML to the USPTO Incoming Patent Document Schemas </a:t>
            </a:r>
            <a:r>
              <a:rPr lang="en-US" dirty="0" smtClean="0"/>
              <a:t>(based </a:t>
            </a:r>
            <a:r>
              <a:rPr lang="en-US" dirty="0"/>
              <a:t>on WIPO </a:t>
            </a:r>
            <a:r>
              <a:rPr lang="en-US" dirty="0" smtClean="0"/>
              <a:t>ST.96) </a:t>
            </a:r>
          </a:p>
          <a:p>
            <a:pPr marL="285750" indent="-285750">
              <a:spcBef>
                <a:spcPts val="600"/>
              </a:spcBef>
              <a:buFont typeface="Arial" panose="020B0604020202020204" pitchFamily="34" charset="0"/>
              <a:buChar char="•"/>
            </a:pPr>
            <a:r>
              <a:rPr lang="en-US" dirty="0" smtClean="0"/>
              <a:t>Bypass </a:t>
            </a:r>
            <a:r>
              <a:rPr lang="en-US" dirty="0" err="1"/>
              <a:t>OCR’ing</a:t>
            </a:r>
            <a:r>
              <a:rPr lang="en-US" dirty="0"/>
              <a:t> </a:t>
            </a:r>
            <a:r>
              <a:rPr lang="en-US" dirty="0" smtClean="0"/>
              <a:t>embedded diagrams (artifacts), but rather convert </a:t>
            </a:r>
            <a:r>
              <a:rPr lang="en-US" dirty="0"/>
              <a:t>them to SVG (Scalable Vector Graphics), </a:t>
            </a:r>
            <a:r>
              <a:rPr lang="en-US" dirty="0" smtClean="0"/>
              <a:t>and link appropriately into the XML</a:t>
            </a:r>
            <a:endParaRPr lang="en-US" dirty="0"/>
          </a:p>
          <a:p>
            <a:pPr marL="285750" lvl="0" indent="-285750">
              <a:spcBef>
                <a:spcPts val="600"/>
              </a:spcBef>
              <a:buFont typeface="Arial" panose="020B0604020202020204" pitchFamily="34" charset="0"/>
              <a:buChar char="•"/>
            </a:pPr>
            <a:r>
              <a:rPr lang="en-US" dirty="0" smtClean="0"/>
              <a:t>Identify </a:t>
            </a:r>
            <a:r>
              <a:rPr lang="en-US" dirty="0"/>
              <a:t>characters where the OCR engine was uncertain of the accuracy of the conversion</a:t>
            </a:r>
          </a:p>
          <a:p>
            <a:pPr marL="285750" lvl="0" indent="-285750">
              <a:spcBef>
                <a:spcPts val="600"/>
              </a:spcBef>
              <a:buFont typeface="Arial" panose="020B0604020202020204" pitchFamily="34" charset="0"/>
              <a:buChar char="•"/>
            </a:pPr>
            <a:r>
              <a:rPr lang="en-US" dirty="0"/>
              <a:t>Tag important business elements in a custom XML vocabulary</a:t>
            </a:r>
          </a:p>
          <a:p>
            <a:pPr marL="285750" indent="-285750">
              <a:spcBef>
                <a:spcPts val="600"/>
              </a:spcBef>
              <a:buFont typeface="Arial" panose="020B0604020202020204" pitchFamily="34" charset="0"/>
              <a:buChar char="•"/>
            </a:pPr>
            <a:r>
              <a:rPr lang="en-US" dirty="0"/>
              <a:t>Return the completed documents to the USPTO within 4 hours of the document being </a:t>
            </a:r>
            <a:r>
              <a:rPr lang="en-US" dirty="0" smtClean="0"/>
              <a:t>received</a:t>
            </a:r>
          </a:p>
          <a:p>
            <a:pPr marL="285750" indent="-285750">
              <a:spcBef>
                <a:spcPts val="600"/>
              </a:spcBef>
              <a:buFont typeface="Arial" panose="020B0604020202020204" pitchFamily="34" charset="0"/>
              <a:buChar char="•"/>
            </a:pPr>
            <a:r>
              <a:rPr lang="en-US" dirty="0" smtClean="0"/>
              <a:t>Automatically … 24/7 …untouched </a:t>
            </a:r>
            <a:r>
              <a:rPr lang="en-US" dirty="0"/>
              <a:t>by human </a:t>
            </a:r>
            <a:r>
              <a:rPr lang="en-US" dirty="0" smtClean="0"/>
              <a:t>hands</a:t>
            </a:r>
          </a:p>
        </p:txBody>
      </p:sp>
      <p:sp>
        <p:nvSpPr>
          <p:cNvPr id="3" name="Slide Number Placeholder 2"/>
          <p:cNvSpPr>
            <a:spLocks noGrp="1"/>
          </p:cNvSpPr>
          <p:nvPr>
            <p:ph type="sldNum" sz="quarter" idx="10"/>
          </p:nvPr>
        </p:nvSpPr>
        <p:spPr/>
        <p:txBody>
          <a:bodyPr/>
          <a:lstStyle/>
          <a:p>
            <a:fld id="{7901DEE8-9E7D-4E5C-BC3D-0BED03B2388F}" type="slidenum">
              <a:rPr lang="en-US" smtClean="0"/>
              <a:t>8</a:t>
            </a:fld>
            <a:endParaRPr lang="en-US"/>
          </a:p>
        </p:txBody>
      </p:sp>
    </p:spTree>
    <p:extLst>
      <p:ext uri="{BB962C8B-B14F-4D97-AF65-F5344CB8AC3E}">
        <p14:creationId xmlns:p14="http://schemas.microsoft.com/office/powerpoint/2010/main" val="2588723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3" y="30805"/>
            <a:ext cx="8920976" cy="952500"/>
          </a:xfrm>
        </p:spPr>
        <p:txBody>
          <a:bodyPr>
            <a:noAutofit/>
          </a:bodyPr>
          <a:lstStyle/>
          <a:p>
            <a:r>
              <a:rPr lang="en-US" sz="3200" i="1" dirty="0"/>
              <a:t>Why Off-the-Shelf OCR Tools </a:t>
            </a:r>
            <a:r>
              <a:rPr lang="en-US" sz="3200" i="1" dirty="0" smtClean="0"/>
              <a:t>Doesn’t </a:t>
            </a:r>
            <a:r>
              <a:rPr lang="en-US" sz="3200" i="1" dirty="0"/>
              <a:t>Work</a:t>
            </a:r>
            <a:endParaRPr lang="en-US" sz="3200" dirty="0"/>
          </a:p>
        </p:txBody>
      </p:sp>
      <p:pic>
        <p:nvPicPr>
          <p:cNvPr id="4" name="Picture 2" descr="C:\Users\amikhare\Desktop\cinchonine.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8959" y="1466041"/>
            <a:ext cx="2559336" cy="1741844"/>
          </a:xfrm>
          <a:prstGeom prst="rect">
            <a:avLst/>
          </a:prstGeom>
          <a:noFill/>
          <a:ln w="19050">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6" name="Picture 2" descr="C:\Users\amikhare\Desktop\gsed_0001_0027_0_img839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9428" y="3509150"/>
            <a:ext cx="2568868" cy="1960691"/>
          </a:xfrm>
          <a:prstGeom prst="rect">
            <a:avLst/>
          </a:prstGeom>
          <a:noFill/>
          <a:ln w="19050">
            <a:solidFill>
              <a:schemeClr val="accent1">
                <a:lumMod val="50000"/>
              </a:schemeClr>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1298295" y="938393"/>
            <a:ext cx="2301399" cy="338554"/>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sz="1600" dirty="0" smtClean="0"/>
              <a:t>Sample Document Text</a:t>
            </a:r>
            <a:endParaRPr lang="en-US" sz="1600" dirty="0"/>
          </a:p>
        </p:txBody>
      </p:sp>
      <p:sp>
        <p:nvSpPr>
          <p:cNvPr id="8" name="Rectangle 7"/>
          <p:cNvSpPr/>
          <p:nvPr/>
        </p:nvSpPr>
        <p:spPr>
          <a:xfrm>
            <a:off x="6415156" y="850736"/>
            <a:ext cx="1314784" cy="338554"/>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sz="1600" dirty="0" smtClean="0"/>
              <a:t>OCR Output</a:t>
            </a:r>
            <a:endParaRPr lang="en-US" sz="1600" dirty="0"/>
          </a:p>
        </p:txBody>
      </p:sp>
      <p:sp>
        <p:nvSpPr>
          <p:cNvPr id="9" name="Right Arrow 8"/>
          <p:cNvSpPr/>
          <p:nvPr/>
        </p:nvSpPr>
        <p:spPr>
          <a:xfrm>
            <a:off x="4068768" y="2334227"/>
            <a:ext cx="1615936" cy="1615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4068768" y="4489495"/>
            <a:ext cx="1615936" cy="1615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24455" y="3448880"/>
            <a:ext cx="2459680" cy="2163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73284" y="1236270"/>
            <a:ext cx="2162022" cy="217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0"/>
          </p:nvPr>
        </p:nvSpPr>
        <p:spPr/>
        <p:txBody>
          <a:bodyPr/>
          <a:lstStyle/>
          <a:p>
            <a:fld id="{7901DEE8-9E7D-4E5C-BC3D-0BED03B2388F}" type="slidenum">
              <a:rPr lang="en-US" smtClean="0"/>
              <a:t>9</a:t>
            </a:fld>
            <a:endParaRPr lang="en-US"/>
          </a:p>
        </p:txBody>
      </p:sp>
    </p:spTree>
    <p:extLst>
      <p:ext uri="{BB962C8B-B14F-4D97-AF65-F5344CB8AC3E}">
        <p14:creationId xmlns:p14="http://schemas.microsoft.com/office/powerpoint/2010/main" val="1115761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Brand master green">
  <a:themeElements>
    <a:clrScheme name="USPTO Brand 1">
      <a:dk1>
        <a:sysClr val="windowText" lastClr="000000"/>
      </a:dk1>
      <a:lt1>
        <a:sysClr val="window" lastClr="FFFFFF"/>
      </a:lt1>
      <a:dk2>
        <a:srgbClr val="004C97"/>
      </a:dk2>
      <a:lt2>
        <a:srgbClr val="D9D9D6"/>
      </a:lt2>
      <a:accent1>
        <a:srgbClr val="1596D1"/>
      </a:accent1>
      <a:accent2>
        <a:srgbClr val="AC2B37"/>
      </a:accent2>
      <a:accent3>
        <a:srgbClr val="88A620"/>
      </a:accent3>
      <a:accent4>
        <a:srgbClr val="6B2F75"/>
      </a:accent4>
      <a:accent5>
        <a:srgbClr val="97B8D4"/>
      </a:accent5>
      <a:accent6>
        <a:srgbClr val="C88242"/>
      </a:accent6>
      <a:hlink>
        <a:srgbClr val="004C97"/>
      </a:hlink>
      <a:folHlink>
        <a:srgbClr val="3C1053"/>
      </a:folHlink>
    </a:clrScheme>
    <a:fontScheme name="USPTO Brand 1">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5419</TotalTime>
  <Words>2128</Words>
  <Application>Microsoft Office PowerPoint</Application>
  <PresentationFormat>On-screen Show (16:10)</PresentationFormat>
  <Paragraphs>192</Paragraphs>
  <Slides>22</Slides>
  <Notes>19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Brand master green</vt:lpstr>
      <vt:lpstr>PowerPoint Presentation</vt:lpstr>
      <vt:lpstr>Implementing a System  at the US Patent and Trademark Office to Fully Automate  the Conversion of Filing Documents to XML</vt:lpstr>
      <vt:lpstr>Brief Overview of Patents</vt:lpstr>
      <vt:lpstr>The Patent Process</vt:lpstr>
      <vt:lpstr>The Problem</vt:lpstr>
      <vt:lpstr>Scale</vt:lpstr>
      <vt:lpstr>Complex Work Units</vt:lpstr>
      <vt:lpstr>What USPTO Was Looking For </vt:lpstr>
      <vt:lpstr>Why Off-the-Shelf OCR Tools Doesn’t Work</vt:lpstr>
      <vt:lpstr>Challenges in the Quest for an Automated Process</vt:lpstr>
      <vt:lpstr>Overview of the DCL Process </vt:lpstr>
      <vt:lpstr>Preprocessing Documents to Prepare for OCR</vt:lpstr>
      <vt:lpstr>Preprocessing Documents to Prepare for OCR</vt:lpstr>
      <vt:lpstr>Building a Robust Conversion Process</vt:lpstr>
      <vt:lpstr>Automated Error Reporting and Quality Verification</vt:lpstr>
      <vt:lpstr>Building for Scalability</vt:lpstr>
      <vt:lpstr>Business Value</vt:lpstr>
      <vt:lpstr>PowerPoint Presentation</vt:lpstr>
      <vt:lpstr>PowerPoint Presentation</vt:lpstr>
      <vt:lpstr>PowerPoint Presentation</vt:lpstr>
      <vt:lpstr>Q &amp; A</vt:lpstr>
      <vt:lpstr>PowerPoint Presentation</vt:lpstr>
    </vt:vector>
  </TitlesOfParts>
  <Company>U.S. Patent and Trademark Office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Isaacs</dc:creator>
  <cp:lastModifiedBy>Yasmine Bhandal</cp:lastModifiedBy>
  <cp:revision>45</cp:revision>
  <dcterms:created xsi:type="dcterms:W3CDTF">2015-03-20T13:07:13Z</dcterms:created>
  <dcterms:modified xsi:type="dcterms:W3CDTF">2015-08-06T20:30:10Z</dcterms:modified>
</cp:coreProperties>
</file>