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25"/>
  </p:notesMasterIdLst>
  <p:handoutMasterIdLst>
    <p:handoutMasterId r:id="rId26"/>
  </p:handoutMasterIdLst>
  <p:sldIdLst>
    <p:sldId id="256" r:id="rId3"/>
    <p:sldId id="257" r:id="rId4"/>
    <p:sldId id="270" r:id="rId5"/>
    <p:sldId id="272" r:id="rId6"/>
    <p:sldId id="283" r:id="rId7"/>
    <p:sldId id="280" r:id="rId8"/>
    <p:sldId id="271" r:id="rId9"/>
    <p:sldId id="273" r:id="rId10"/>
    <p:sldId id="276" r:id="rId11"/>
    <p:sldId id="281" r:id="rId12"/>
    <p:sldId id="277" r:id="rId13"/>
    <p:sldId id="286" r:id="rId14"/>
    <p:sldId id="278" r:id="rId15"/>
    <p:sldId id="279" r:id="rId16"/>
    <p:sldId id="289" r:id="rId17"/>
    <p:sldId id="282" r:id="rId18"/>
    <p:sldId id="287" r:id="rId19"/>
    <p:sldId id="288" r:id="rId20"/>
    <p:sldId id="274" r:id="rId21"/>
    <p:sldId id="284" r:id="rId22"/>
    <p:sldId id="285" r:id="rId23"/>
    <p:sldId id="275" r:id="rId24"/>
  </p:sldIdLst>
  <p:sldSz cx="12188825" cy="6858000"/>
  <p:notesSz cx="7077075" cy="9051925"/>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51" userDrawn="1">
          <p15:clr>
            <a:srgbClr val="A4A3A4"/>
          </p15:clr>
        </p15:guide>
        <p15:guide id="2" pos="222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A3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58228" autoAdjust="0"/>
  </p:normalViewPr>
  <p:slideViewPr>
    <p:cSldViewPr>
      <p:cViewPr varScale="1">
        <p:scale>
          <a:sx n="41" d="100"/>
          <a:sy n="41" d="100"/>
        </p:scale>
        <p:origin x="-1818" y="-108"/>
      </p:cViewPr>
      <p:guideLst>
        <p:guide pos="3839"/>
        <p:guide orient="horz" pos="2160"/>
      </p:guideLst>
    </p:cSldViewPr>
  </p:slideViewPr>
  <p:notesTextViewPr>
    <p:cViewPr>
      <p:scale>
        <a:sx n="1" d="1"/>
        <a:sy n="1" d="1"/>
      </p:scale>
      <p:origin x="0" y="0"/>
    </p:cViewPr>
  </p:notesTextViewPr>
  <p:notesViewPr>
    <p:cSldViewPr showGuides="1">
      <p:cViewPr varScale="1">
        <p:scale>
          <a:sx n="88" d="100"/>
          <a:sy n="88" d="100"/>
        </p:scale>
        <p:origin x="2964" y="108"/>
      </p:cViewPr>
      <p:guideLst>
        <p:guide orient="horz" pos="2851"/>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800" dirty="0"/>
              <a:t>2013 Educational Publishing Revenue</a:t>
            </a:r>
          </a:p>
        </c:rich>
      </c:tx>
      <c:layout/>
      <c:overlay val="0"/>
    </c:title>
    <c:autoTitleDeleted val="0"/>
    <c:plotArea>
      <c:layout/>
      <c:pieChart>
        <c:varyColors val="1"/>
        <c:ser>
          <c:idx val="0"/>
          <c:order val="0"/>
          <c:tx>
            <c:strRef>
              <c:f>Sheet1!$B$1</c:f>
              <c:strCache>
                <c:ptCount val="1"/>
                <c:pt idx="0">
                  <c:v>2013 Educational Publishing Revenue</c:v>
                </c:pt>
              </c:strCache>
            </c:strRef>
          </c:tx>
          <c:dLbls>
            <c:dLbl>
              <c:idx val="2"/>
              <c:layout>
                <c:manualLayout>
                  <c:x val="6.9260365229770013E-2"/>
                  <c:y val="0.10053266779152606"/>
                </c:manualLayout>
              </c:layou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0-ACEB-41CB-9950-D328064CC116}"/>
                </c:ext>
              </c:extLst>
            </c:dLbl>
            <c:spPr>
              <a:noFill/>
              <a:ln>
                <a:noFill/>
              </a:ln>
              <a:effectLst/>
            </c:spPr>
            <c:txPr>
              <a:bodyPr/>
              <a:lstStyle/>
              <a:p>
                <a:pPr>
                  <a:defRPr sz="2400"/>
                </a:pPr>
                <a:endParaRPr lang="en-US"/>
              </a:p>
            </c:txPr>
            <c:showLegendKey val="0"/>
            <c:showVal val="0"/>
            <c:showCatName val="1"/>
            <c:showSerName val="0"/>
            <c:showPercent val="1"/>
            <c:showBubbleSize val="0"/>
            <c:showLeaderLines val="0"/>
            <c:extLst>
              <c:ext xmlns:c15="http://schemas.microsoft.com/office/drawing/2012/chart" uri="{CE6537A1-D6FC-4f65-9D91-7224C49458BB}">
                <c15:layout/>
              </c:ext>
            </c:extLst>
          </c:dLbls>
          <c:cat>
            <c:strRef>
              <c:f>Sheet1!$A$2:$A$4</c:f>
              <c:strCache>
                <c:ptCount val="3"/>
                <c:pt idx="0">
                  <c:v>Physical Sales</c:v>
                </c:pt>
                <c:pt idx="1">
                  <c:v>Digital Book Sales</c:v>
                </c:pt>
                <c:pt idx="2">
                  <c:v>Bundles</c:v>
                </c:pt>
              </c:strCache>
            </c:strRef>
          </c:cat>
          <c:val>
            <c:numRef>
              <c:f>Sheet1!$B$2:$B$4</c:f>
              <c:numCache>
                <c:formatCode>General</c:formatCode>
                <c:ptCount val="3"/>
                <c:pt idx="0">
                  <c:v>70</c:v>
                </c:pt>
                <c:pt idx="1">
                  <c:v>20</c:v>
                </c:pt>
                <c:pt idx="2">
                  <c:v>10</c:v>
                </c:pt>
              </c:numCache>
            </c:numRef>
          </c:val>
          <c:extLst>
            <c:ext xmlns:c16="http://schemas.microsoft.com/office/drawing/2014/chart" uri="{C3380CC4-5D6E-409C-BE32-E72D297353CC}">
              <c16:uniqueId val="{00000001-ACEB-41CB-9950-D328064CC116}"/>
            </c:ext>
          </c:extLst>
        </c:ser>
        <c:dLbls>
          <c:showLegendKey val="0"/>
          <c:showVal val="0"/>
          <c:showCatName val="1"/>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52596"/>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4008705" y="0"/>
            <a:ext cx="3066733" cy="452596"/>
          </a:xfrm>
          <a:prstGeom prst="rect">
            <a:avLst/>
          </a:prstGeom>
        </p:spPr>
        <p:txBody>
          <a:bodyPr vert="horz" lIns="91440" tIns="45720" rIns="91440" bIns="45720" rtlCol="0"/>
          <a:lstStyle>
            <a:lvl1pPr algn="r">
              <a:defRPr sz="1200"/>
            </a:lvl1pPr>
          </a:lstStyle>
          <a:p>
            <a:fld id="{784AA43A-3F76-4A13-9CD6-36134EB429E3}" type="datetimeFigureOut">
              <a:rPr lang="en-US"/>
              <a:t>8/11/2015</a:t>
            </a:fld>
            <a:endParaRPr/>
          </a:p>
        </p:txBody>
      </p:sp>
      <p:sp>
        <p:nvSpPr>
          <p:cNvPr id="4" name="Footer Placeholder 3"/>
          <p:cNvSpPr>
            <a:spLocks noGrp="1"/>
          </p:cNvSpPr>
          <p:nvPr>
            <p:ph type="ftr" sz="quarter" idx="2"/>
          </p:nvPr>
        </p:nvSpPr>
        <p:spPr>
          <a:xfrm>
            <a:off x="0" y="8597758"/>
            <a:ext cx="3066733" cy="452596"/>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4008705" y="8597758"/>
            <a:ext cx="3066733" cy="452596"/>
          </a:xfrm>
          <a:prstGeom prst="rect">
            <a:avLst/>
          </a:prstGeom>
        </p:spPr>
        <p:txBody>
          <a:bodyPr vert="horz" lIns="91440" tIns="45720" rIns="91440" bIns="45720" rtlCol="0" anchor="b"/>
          <a:lstStyle>
            <a:lvl1pPr algn="r">
              <a:defRPr sz="1200"/>
            </a:lvl1pPr>
          </a:lstStyle>
          <a:p>
            <a:fld id="{A850423A-8BCE-448E-A97B-03A88B2B12C1}" type="slidenum">
              <a:rPr/>
              <a:t>0</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52596"/>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4008705" y="0"/>
            <a:ext cx="3066733" cy="452596"/>
          </a:xfrm>
          <a:prstGeom prst="rect">
            <a:avLst/>
          </a:prstGeom>
        </p:spPr>
        <p:txBody>
          <a:bodyPr vert="horz" lIns="91440" tIns="45720" rIns="91440" bIns="45720" rtlCol="0"/>
          <a:lstStyle>
            <a:lvl1pPr algn="r">
              <a:defRPr sz="1200"/>
            </a:lvl1pPr>
          </a:lstStyle>
          <a:p>
            <a:fld id="{5F674A4F-2B7A-4ECB-A400-260B2FFC03C1}" type="datetimeFigureOut">
              <a:rPr lang="en-US"/>
              <a:t>8/11/2015</a:t>
            </a:fld>
            <a:endParaRPr/>
          </a:p>
        </p:txBody>
      </p:sp>
      <p:sp>
        <p:nvSpPr>
          <p:cNvPr id="4" name="Slide Image Placeholder 3"/>
          <p:cNvSpPr>
            <a:spLocks noGrp="1" noRot="1" noChangeAspect="1"/>
          </p:cNvSpPr>
          <p:nvPr>
            <p:ph type="sldImg" idx="2"/>
          </p:nvPr>
        </p:nvSpPr>
        <p:spPr>
          <a:xfrm>
            <a:off x="522288" y="679450"/>
            <a:ext cx="6032500" cy="3394075"/>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707708" y="4299665"/>
            <a:ext cx="5661660" cy="4073366"/>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597758"/>
            <a:ext cx="3066733" cy="452596"/>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4008705" y="8597758"/>
            <a:ext cx="3066733" cy="452596"/>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company logos</a:t>
            </a: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1</a:t>
            </a:fld>
            <a:endParaRPr lang="en-US"/>
          </a:p>
        </p:txBody>
      </p:sp>
    </p:spTree>
    <p:extLst>
      <p:ext uri="{BB962C8B-B14F-4D97-AF65-F5344CB8AC3E}">
        <p14:creationId xmlns:p14="http://schemas.microsoft.com/office/powerpoint/2010/main" val="29530528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Pros:</a:t>
            </a:r>
          </a:p>
          <a:p>
            <a:pPr marL="171450" indent="-171450">
              <a:buFont typeface="Arial" panose="020B0604020202020204" pitchFamily="34" charset="0"/>
              <a:buChar char="•"/>
            </a:pPr>
            <a:r>
              <a:rPr lang="en-US" dirty="0" smtClean="0"/>
              <a:t>Free to use, open source</a:t>
            </a:r>
          </a:p>
          <a:p>
            <a:pPr marL="171450" indent="-171450">
              <a:buFont typeface="Arial" panose="020B0604020202020204" pitchFamily="34" charset="0"/>
              <a:buChar char="•"/>
            </a:pPr>
            <a:r>
              <a:rPr lang="en-US" dirty="0" smtClean="0"/>
              <a:t>JS library, works wherever</a:t>
            </a:r>
            <a:r>
              <a:rPr lang="en-US" baseline="0" dirty="0" smtClean="0"/>
              <a:t> JS works incl. browsers and some e-readers</a:t>
            </a:r>
          </a:p>
          <a:p>
            <a:pPr marL="171450" indent="-171450">
              <a:buFont typeface="Arial" panose="020B0604020202020204" pitchFamily="34" charset="0"/>
              <a:buChar char="•"/>
            </a:pPr>
            <a:r>
              <a:rPr lang="en-US" baseline="0" dirty="0" smtClean="0"/>
              <a:t>Supports much of the MathML 3.0 spec and is being improved on</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Cons</a:t>
            </a:r>
          </a:p>
          <a:p>
            <a:pPr marL="171450" indent="-171450">
              <a:buFont typeface="Arial" panose="020B0604020202020204" pitchFamily="34" charset="0"/>
              <a:buChar char="•"/>
            </a:pPr>
            <a:r>
              <a:rPr lang="en-US" baseline="0" dirty="0" smtClean="0"/>
              <a:t>Modifies DOM, which can interfere with other applications’ use of DOM (ex. Braille devices that work with iOS cannot be used when </a:t>
            </a:r>
            <a:r>
              <a:rPr lang="en-US" baseline="0" dirty="0" err="1" smtClean="0"/>
              <a:t>MathJax</a:t>
            </a:r>
            <a:r>
              <a:rPr lang="en-US" baseline="0" dirty="0" smtClean="0"/>
              <a:t> is present)</a:t>
            </a:r>
          </a:p>
          <a:p>
            <a:pPr marL="171450" indent="-171450">
              <a:buFont typeface="Arial" panose="020B0604020202020204" pitchFamily="34" charset="0"/>
              <a:buChar char="•"/>
            </a:pPr>
            <a:r>
              <a:rPr lang="en-US" baseline="0" dirty="0" smtClean="0"/>
              <a:t>Steep learning curve to configure</a:t>
            </a:r>
          </a:p>
          <a:p>
            <a:pPr marL="171450" indent="-171450">
              <a:buFont typeface="Arial" panose="020B0604020202020204" pitchFamily="34" charset="0"/>
              <a:buChar char="•"/>
            </a:pPr>
            <a:r>
              <a:rPr lang="en-US" baseline="0" dirty="0" smtClean="0"/>
              <a:t>Being not native to the browser, limits potential use of MathML (ex. Combination of SVG and MathML)</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10</a:t>
            </a:fld>
            <a:endParaRPr lang="en-US"/>
          </a:p>
        </p:txBody>
      </p:sp>
    </p:spTree>
    <p:extLst>
      <p:ext uri="{BB962C8B-B14F-4D97-AF65-F5344CB8AC3E}">
        <p14:creationId xmlns:p14="http://schemas.microsoft.com/office/powerpoint/2010/main" val="1091259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Inconsistent support of MathML 3, which has new</a:t>
            </a:r>
            <a:r>
              <a:rPr lang="en-US" baseline="0" dirty="0"/>
              <a:t> features specific to K-12 education (stacked operations incl. long division)</a:t>
            </a:r>
          </a:p>
          <a:p>
            <a:pPr marL="171450" indent="-171450">
              <a:buFont typeface="Arial" panose="020B0604020202020204" pitchFamily="34" charset="0"/>
              <a:buChar char="•"/>
            </a:pPr>
            <a:r>
              <a:rPr lang="en-US" baseline="0" dirty="0"/>
              <a:t>Annotations</a:t>
            </a:r>
          </a:p>
          <a:p>
            <a:pPr marL="171450" indent="-171450">
              <a:buFont typeface="Arial" panose="020B0604020202020204" pitchFamily="34" charset="0"/>
              <a:buChar char="•"/>
            </a:pPr>
            <a:r>
              <a:rPr lang="en-US" baseline="0" dirty="0"/>
              <a:t>Other visual elements best handled by SVG</a:t>
            </a:r>
          </a:p>
          <a:p>
            <a:pPr marL="171450" indent="-171450">
              <a:buFont typeface="Arial" panose="020B0604020202020204" pitchFamily="34" charset="0"/>
              <a:buChar char="•"/>
            </a:pPr>
            <a:r>
              <a:rPr lang="en-US" baseline="0" dirty="0"/>
              <a:t>MathML designed by people (PhDs) far removed from elementary math</a:t>
            </a:r>
          </a:p>
          <a:p>
            <a:pPr marL="171450" indent="-171450">
              <a:buFont typeface="Arial" panose="020B0604020202020204" pitchFamily="34" charset="0"/>
              <a:buChar char="•"/>
            </a:pPr>
            <a:r>
              <a:rPr lang="en-US" dirty="0"/>
              <a:t>Content and presentation are sometimes inseparable</a:t>
            </a:r>
          </a:p>
        </p:txBody>
      </p:sp>
      <p:sp>
        <p:nvSpPr>
          <p:cNvPr id="4" name="Slide Number Placeholder 3"/>
          <p:cNvSpPr>
            <a:spLocks noGrp="1"/>
          </p:cNvSpPr>
          <p:nvPr>
            <p:ph type="sldNum" sz="quarter" idx="10"/>
          </p:nvPr>
        </p:nvSpPr>
        <p:spPr/>
        <p:txBody>
          <a:bodyPr/>
          <a:lstStyle/>
          <a:p>
            <a:fld id="{01F2A70B-78F2-4DCF-B53B-C990D2FAFB8A}" type="slidenum">
              <a:rPr lang="en-US" smtClean="0"/>
              <a:t>11</a:t>
            </a:fld>
            <a:endParaRPr lang="en-US"/>
          </a:p>
        </p:txBody>
      </p:sp>
    </p:spTree>
    <p:extLst>
      <p:ext uri="{BB962C8B-B14F-4D97-AF65-F5344CB8AC3E}">
        <p14:creationId xmlns:p14="http://schemas.microsoft.com/office/powerpoint/2010/main" val="716082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orbel"/>
              </a:rPr>
              <a:t>What do we mean by other visual elements best handled as SVG?</a:t>
            </a:r>
          </a:p>
          <a:p>
            <a:endParaRPr lang="en-US">
              <a:latin typeface="Corbel"/>
            </a:endParaRPr>
          </a:p>
          <a:p>
            <a:pPr marL="171450" indent="-171450">
              <a:buFont typeface="Arial" panose="020B0604020202020204" pitchFamily="34" charset="0"/>
              <a:buChar char="•"/>
            </a:pPr>
            <a:r>
              <a:rPr lang="en-US">
                <a:latin typeface="Corbel"/>
              </a:rPr>
              <a:t>coin sorting and adding (real life practical skills)</a:t>
            </a:r>
          </a:p>
          <a:p>
            <a:pPr marL="171450" indent="-171450">
              <a:buFont typeface="Arial" panose="020B0604020202020204" pitchFamily="34" charset="0"/>
              <a:buChar char="•"/>
            </a:pPr>
            <a:r>
              <a:rPr lang="en-US">
                <a:latin typeface="Corbel"/>
              </a:rPr>
              <a:t>tick counting and adding</a:t>
            </a:r>
          </a:p>
          <a:p>
            <a:pPr marL="171450" indent="-171450">
              <a:buFont typeface="Arial" panose="020B0604020202020204" pitchFamily="34" charset="0"/>
              <a:buChar char="•"/>
            </a:pPr>
            <a:r>
              <a:rPr lang="en-US">
                <a:latin typeface="Corbel"/>
              </a:rPr>
              <a:t>visualized explanations</a:t>
            </a:r>
          </a:p>
          <a:p>
            <a:endParaRPr lang="en-US">
              <a:latin typeface="Corbel"/>
            </a:endParaRPr>
          </a:p>
        </p:txBody>
      </p:sp>
      <p:sp>
        <p:nvSpPr>
          <p:cNvPr id="4" name="Slide Number Placeholder 3"/>
          <p:cNvSpPr>
            <a:spLocks noGrp="1"/>
          </p:cNvSpPr>
          <p:nvPr>
            <p:ph type="sldNum" sz="quarter" idx="10"/>
          </p:nvPr>
        </p:nvSpPr>
        <p:spPr/>
        <p:txBody>
          <a:bodyPr/>
          <a:lstStyle/>
          <a:p>
            <a:fld id="{01F2A70B-78F2-4DCF-B53B-C990D2FAFB8A}" type="slidenum">
              <a:rPr lang="en-US"/>
              <a:t>12</a:t>
            </a:fld>
            <a:endParaRPr lang="en-US"/>
          </a:p>
        </p:txBody>
      </p:sp>
    </p:spTree>
    <p:extLst>
      <p:ext uri="{BB962C8B-B14F-4D97-AF65-F5344CB8AC3E}">
        <p14:creationId xmlns:p14="http://schemas.microsoft.com/office/powerpoint/2010/main" val="2158462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Alttxt</a:t>
            </a:r>
            <a:r>
              <a:rPr lang="en-US" baseline="0" dirty="0"/>
              <a:t>/image or MathML Cloud (creating) + MJ with </a:t>
            </a:r>
            <a:r>
              <a:rPr lang="en-US" baseline="0" dirty="0" err="1"/>
              <a:t>ChromeVox</a:t>
            </a:r>
            <a:r>
              <a:rPr lang="en-US" baseline="0" dirty="0"/>
              <a:t> (accessing)</a:t>
            </a: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13</a:t>
            </a:fld>
            <a:endParaRPr lang="en-US"/>
          </a:p>
        </p:txBody>
      </p:sp>
    </p:spTree>
    <p:extLst>
      <p:ext uri="{BB962C8B-B14F-4D97-AF65-F5344CB8AC3E}">
        <p14:creationId xmlns:p14="http://schemas.microsoft.com/office/powerpoint/2010/main" val="9211360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IMS</a:t>
            </a:r>
            <a:r>
              <a:rPr lang="en-US" baseline="0" dirty="0"/>
              <a:t> QTI</a:t>
            </a:r>
          </a:p>
          <a:p>
            <a:r>
              <a:rPr lang="en-US" baseline="0" dirty="0" err="1"/>
              <a:t>Edtech</a:t>
            </a:r>
            <a:endParaRPr lang="en-US" baseline="0" dirty="0"/>
          </a:p>
          <a:p>
            <a:r>
              <a:rPr lang="en-US" baseline="0" dirty="0"/>
              <a:t>Systems out there delivering modules …</a:t>
            </a:r>
          </a:p>
          <a:p>
            <a:r>
              <a:rPr lang="en-US" dirty="0"/>
              <a:t>Systems decide what to display next based on student's previous correct/incorrect answer history.</a:t>
            </a:r>
          </a:p>
        </p:txBody>
      </p:sp>
      <p:sp>
        <p:nvSpPr>
          <p:cNvPr id="4" name="Slide Number Placeholder 3"/>
          <p:cNvSpPr>
            <a:spLocks noGrp="1"/>
          </p:cNvSpPr>
          <p:nvPr>
            <p:ph type="sldNum" sz="quarter" idx="10"/>
          </p:nvPr>
        </p:nvSpPr>
        <p:spPr/>
        <p:txBody>
          <a:bodyPr/>
          <a:lstStyle/>
          <a:p>
            <a:fld id="{01F2A70B-78F2-4DCF-B53B-C990D2FAFB8A}" type="slidenum">
              <a:rPr lang="en-US" smtClean="0"/>
              <a:t>14</a:t>
            </a:fld>
            <a:endParaRPr lang="en-US"/>
          </a:p>
        </p:txBody>
      </p:sp>
    </p:spTree>
    <p:extLst>
      <p:ext uri="{BB962C8B-B14F-4D97-AF65-F5344CB8AC3E}">
        <p14:creationId xmlns:p14="http://schemas.microsoft.com/office/powerpoint/2010/main" val="2178335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F2A70B-78F2-4DCF-B53B-C990D2FAFB8A}" type="slidenum">
              <a:rPr lang="en-US"/>
              <a:t>‹#›</a:t>
            </a:fld>
            <a:endParaRPr lang="en-US"/>
          </a:p>
        </p:txBody>
      </p:sp>
    </p:spTree>
    <p:extLst>
      <p:ext uri="{BB962C8B-B14F-4D97-AF65-F5344CB8AC3E}">
        <p14:creationId xmlns:p14="http://schemas.microsoft.com/office/powerpoint/2010/main" val="25451021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Our commitment is to making digital solutions that are usable by the widest range of students, with or without disabilities.</a:t>
            </a:r>
          </a:p>
          <a:p>
            <a:r>
              <a:rPr lang="en-US" sz="1200" b="0" i="0" kern="1200" dirty="0" smtClean="0">
                <a:solidFill>
                  <a:schemeClr val="tx1"/>
                </a:solidFill>
                <a:effectLst/>
                <a:latin typeface="+mn-lt"/>
                <a:ea typeface="+mn-ea"/>
                <a:cs typeface="+mn-cs"/>
              </a:rPr>
              <a:t>To fulfilling our continued commitment to accessibility, this is the first step in moving the dial towards better accessibility of math content. This first step of authoring math content using MathML is the ideal solution.</a:t>
            </a:r>
          </a:p>
          <a:p>
            <a:r>
              <a:rPr lang="en-US" sz="1200" b="0" i="0" kern="1200" dirty="0" smtClean="0">
                <a:solidFill>
                  <a:schemeClr val="tx1"/>
                </a:solidFill>
                <a:effectLst/>
                <a:latin typeface="+mn-lt"/>
                <a:ea typeface="+mn-ea"/>
                <a:cs typeface="+mn-cs"/>
              </a:rPr>
              <a:t>Education content publisher with approximately 60 math titles available in proprietary PLE product as </a:t>
            </a:r>
            <a:r>
              <a:rPr lang="en-US" sz="1200" b="0" i="0" kern="1200" dirty="0" err="1" smtClean="0">
                <a:solidFill>
                  <a:schemeClr val="tx1"/>
                </a:solidFill>
                <a:effectLst/>
                <a:latin typeface="+mn-lt"/>
                <a:ea typeface="+mn-ea"/>
                <a:cs typeface="+mn-cs"/>
              </a:rPr>
              <a:t>ebooks</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All books contain MathML and corresponding rendered images.</a:t>
            </a:r>
          </a:p>
          <a:p>
            <a:r>
              <a:rPr lang="en-US" sz="1200" b="0" i="0" kern="1200" dirty="0" smtClean="0">
                <a:solidFill>
                  <a:schemeClr val="tx1"/>
                </a:solidFill>
                <a:effectLst/>
                <a:latin typeface="+mn-lt"/>
                <a:ea typeface="+mn-ea"/>
                <a:cs typeface="+mn-cs"/>
              </a:rPr>
              <a:t>Use Case: Presentation MathML and make it accessible to screen readers within the personal learning environment portal.</a:t>
            </a:r>
          </a:p>
          <a:p>
            <a:r>
              <a:rPr lang="en-US" sz="1200" b="0" i="0" kern="1200" dirty="0" smtClean="0">
                <a:solidFill>
                  <a:schemeClr val="tx1"/>
                </a:solidFill>
                <a:effectLst/>
                <a:latin typeface="+mn-lt"/>
                <a:ea typeface="+mn-ea"/>
                <a:cs typeface="+mn-cs"/>
              </a:rPr>
              <a:t>Display Solution: </a:t>
            </a:r>
            <a:r>
              <a:rPr lang="en-US" sz="1200" b="0" i="0" kern="1200" dirty="0" err="1" smtClean="0">
                <a:solidFill>
                  <a:schemeClr val="tx1"/>
                </a:solidFill>
                <a:effectLst/>
                <a:latin typeface="+mn-lt"/>
                <a:ea typeface="+mn-ea"/>
                <a:cs typeface="+mn-cs"/>
              </a:rPr>
              <a:t>MathJax</a:t>
            </a:r>
            <a:r>
              <a:rPr lang="en-US" sz="1200" b="0" i="0" kern="1200" dirty="0" smtClean="0">
                <a:solidFill>
                  <a:schemeClr val="tx1"/>
                </a:solidFill>
                <a:effectLst/>
                <a:latin typeface="+mn-lt"/>
                <a:ea typeface="+mn-ea"/>
                <a:cs typeface="+mn-cs"/>
              </a:rPr>
              <a:t> to display MathML. Images for really complex math where required.</a:t>
            </a:r>
          </a:p>
          <a:p>
            <a:r>
              <a:rPr lang="en-US" sz="1200" b="0" i="0" kern="1200" dirty="0" smtClean="0">
                <a:solidFill>
                  <a:schemeClr val="tx1"/>
                </a:solidFill>
                <a:effectLst/>
                <a:latin typeface="+mn-lt"/>
                <a:ea typeface="+mn-ea"/>
                <a:cs typeface="+mn-cs"/>
              </a:rPr>
              <a:t>Accessibility Solution: </a:t>
            </a:r>
            <a:r>
              <a:rPr lang="en-US" sz="1200" b="0" i="0" kern="1200" dirty="0" err="1" smtClean="0">
                <a:solidFill>
                  <a:schemeClr val="tx1"/>
                </a:solidFill>
                <a:effectLst/>
                <a:latin typeface="+mn-lt"/>
                <a:ea typeface="+mn-ea"/>
                <a:cs typeface="+mn-cs"/>
              </a:rPr>
              <a:t>MathSpeak</a:t>
            </a:r>
            <a:r>
              <a:rPr lang="en-US" sz="1200" b="0" i="0" kern="1200" dirty="0" smtClean="0">
                <a:solidFill>
                  <a:schemeClr val="tx1"/>
                </a:solidFill>
                <a:effectLst/>
                <a:latin typeface="+mn-lt"/>
                <a:ea typeface="+mn-ea"/>
                <a:cs typeface="+mn-cs"/>
              </a:rPr>
              <a:t> from </a:t>
            </a:r>
            <a:r>
              <a:rPr lang="en-US" sz="1200" b="0" i="0" kern="1200" dirty="0" err="1" smtClean="0">
                <a:solidFill>
                  <a:schemeClr val="tx1"/>
                </a:solidFill>
                <a:effectLst/>
                <a:latin typeface="+mn-lt"/>
                <a:ea typeface="+mn-ea"/>
                <a:cs typeface="+mn-cs"/>
              </a:rPr>
              <a:t>gh</a:t>
            </a:r>
            <a:r>
              <a:rPr lang="en-US" sz="1200" b="0" i="0" kern="1200" dirty="0" smtClean="0">
                <a:solidFill>
                  <a:schemeClr val="tx1"/>
                </a:solidFill>
                <a:effectLst/>
                <a:latin typeface="+mn-lt"/>
                <a:ea typeface="+mn-ea"/>
                <a:cs typeface="+mn-cs"/>
              </a:rPr>
              <a:t>, LLC. to generate screen readable alt text for each MathML instance. Bolt screen readable alt text descriptions back on to MathML and related images in portal.</a:t>
            </a:r>
          </a:p>
          <a:p>
            <a:r>
              <a:rPr lang="en-US" sz="1200" b="0" i="0" kern="1200" dirty="0" smtClean="0">
                <a:solidFill>
                  <a:schemeClr val="tx1"/>
                </a:solidFill>
                <a:effectLst/>
                <a:latin typeface="+mn-lt"/>
                <a:ea typeface="+mn-ea"/>
                <a:cs typeface="+mn-cs"/>
              </a:rPr>
              <a:t>Current Status: Implementation is in progress and ongoing. Publisher's MathML is structured correctly in order to have </a:t>
            </a:r>
            <a:r>
              <a:rPr lang="en-US" sz="1200" b="0" i="0" kern="1200" dirty="0" err="1" smtClean="0">
                <a:solidFill>
                  <a:schemeClr val="tx1"/>
                </a:solidFill>
                <a:effectLst/>
                <a:latin typeface="+mn-lt"/>
                <a:ea typeface="+mn-ea"/>
                <a:cs typeface="+mn-cs"/>
              </a:rPr>
              <a:t>gh</a:t>
            </a:r>
            <a:r>
              <a:rPr lang="en-US" sz="1200" b="0" i="0" kern="1200" dirty="0" smtClean="0">
                <a:solidFill>
                  <a:schemeClr val="tx1"/>
                </a:solidFill>
                <a:effectLst/>
                <a:latin typeface="+mn-lt"/>
                <a:ea typeface="+mn-ea"/>
                <a:cs typeface="+mn-cs"/>
              </a:rPr>
              <a:t>, LLC. generate screen readable alt text descriptions.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Mention customized</a:t>
            </a:r>
            <a:r>
              <a:rPr lang="en-US" sz="1200" b="0" i="0" kern="1200" baseline="0" dirty="0" smtClean="0">
                <a:solidFill>
                  <a:schemeClr val="tx1"/>
                </a:solidFill>
                <a:effectLst/>
                <a:latin typeface="+mn-lt"/>
                <a:ea typeface="+mn-ea"/>
                <a:cs typeface="+mn-cs"/>
              </a:rPr>
              <a:t> toolbar, tweaks that editorial staff must make</a:t>
            </a:r>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15</a:t>
            </a:fld>
            <a:endParaRPr lang="en-US"/>
          </a:p>
        </p:txBody>
      </p:sp>
    </p:spTree>
    <p:extLst>
      <p:ext uri="{BB962C8B-B14F-4D97-AF65-F5344CB8AC3E}">
        <p14:creationId xmlns:p14="http://schemas.microsoft.com/office/powerpoint/2010/main" val="1758016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orbel"/>
              </a:rPr>
              <a:t>1. The Master toolbar - &gt;500 individual Presentation MathML templates. Master can be divided into K-2, 3-6, 6-9, 9-12 specific toolbars</a:t>
            </a:r>
          </a:p>
          <a:p>
            <a:r>
              <a:rPr lang="en-US">
                <a:latin typeface="Corbel"/>
              </a:rPr>
              <a:t>2. Each template must be further tweaked by editorial staff to line up specific problems "just so."</a:t>
            </a:r>
          </a:p>
          <a:p>
            <a:r>
              <a:rPr lang="en-US">
                <a:latin typeface="Corbel"/>
              </a:rPr>
              <a:t>3. Each problem must be tested in MathJax, tweaked, and re-tested - wash, rinse, repeat to perfection.</a:t>
            </a:r>
          </a:p>
        </p:txBody>
      </p:sp>
      <p:sp>
        <p:nvSpPr>
          <p:cNvPr id="4" name="Slide Number Placeholder 3"/>
          <p:cNvSpPr>
            <a:spLocks noGrp="1"/>
          </p:cNvSpPr>
          <p:nvPr>
            <p:ph type="sldNum" sz="quarter" idx="10"/>
          </p:nvPr>
        </p:nvSpPr>
        <p:spPr/>
        <p:txBody>
          <a:bodyPr/>
          <a:lstStyle/>
          <a:p>
            <a:fld id="{01F2A70B-78F2-4DCF-B53B-C990D2FAFB8A}" type="slidenum">
              <a:rPr lang="en-US"/>
              <a:t>16</a:t>
            </a:fld>
            <a:endParaRPr lang="en-US"/>
          </a:p>
        </p:txBody>
      </p:sp>
    </p:spTree>
    <p:extLst>
      <p:ext uri="{BB962C8B-B14F-4D97-AF65-F5344CB8AC3E}">
        <p14:creationId xmlns:p14="http://schemas.microsoft.com/office/powerpoint/2010/main" val="3290309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wash, rinse, repeat...bang head a few times... start over.</a:t>
            </a:r>
          </a:p>
        </p:txBody>
      </p:sp>
      <p:sp>
        <p:nvSpPr>
          <p:cNvPr id="4" name="Slide Number Placeholder 3"/>
          <p:cNvSpPr>
            <a:spLocks noGrp="1"/>
          </p:cNvSpPr>
          <p:nvPr>
            <p:ph type="sldNum" sz="quarter" idx="10"/>
          </p:nvPr>
        </p:nvSpPr>
        <p:spPr/>
        <p:txBody>
          <a:bodyPr/>
          <a:lstStyle/>
          <a:p>
            <a:fld id="{01F2A70B-78F2-4DCF-B53B-C990D2FAFB8A}" type="slidenum">
              <a:rPr lang="en-US"/>
              <a:t>17</a:t>
            </a:fld>
            <a:endParaRPr lang="en-US"/>
          </a:p>
        </p:txBody>
      </p:sp>
    </p:spTree>
    <p:extLst>
      <p:ext uri="{BB962C8B-B14F-4D97-AF65-F5344CB8AC3E}">
        <p14:creationId xmlns:p14="http://schemas.microsoft.com/office/powerpoint/2010/main" val="27674634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Mention</a:t>
            </a:r>
            <a:r>
              <a:rPr lang="en-US" baseline="0" dirty="0" smtClean="0"/>
              <a:t> lawsuits – defendants &amp; plaintiffs</a:t>
            </a:r>
          </a:p>
          <a:p>
            <a:r>
              <a:rPr lang="en-US" baseline="0" dirty="0" smtClean="0"/>
              <a:t>FSU - $150k</a:t>
            </a:r>
          </a:p>
          <a:p>
            <a:r>
              <a:rPr lang="en-US" baseline="0" dirty="0" smtClean="0"/>
              <a:t>Others - millions</a:t>
            </a:r>
          </a:p>
          <a:p>
            <a:r>
              <a:rPr lang="en-US" baseline="0" dirty="0" smtClean="0"/>
              <a:t>Publishers – take it to management, needs to be prioritized, need to talk to right people (can’t take pitchforks to W3C)</a:t>
            </a: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18</a:t>
            </a:fld>
            <a:endParaRPr lang="en-US"/>
          </a:p>
        </p:txBody>
      </p:sp>
    </p:spTree>
    <p:extLst>
      <p:ext uri="{BB962C8B-B14F-4D97-AF65-F5344CB8AC3E}">
        <p14:creationId xmlns:p14="http://schemas.microsoft.com/office/powerpoint/2010/main" val="2244236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Add space between lines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MathML Content Production Challenges – And how publishers are working around those challenges currently</a:t>
            </a:r>
          </a:p>
          <a:p>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2</a:t>
            </a:fld>
            <a:endParaRPr lang="en-US"/>
          </a:p>
        </p:txBody>
      </p:sp>
    </p:spTree>
    <p:extLst>
      <p:ext uri="{BB962C8B-B14F-4D97-AF65-F5344CB8AC3E}">
        <p14:creationId xmlns:p14="http://schemas.microsoft.com/office/powerpoint/2010/main" val="41025673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F2A70B-78F2-4DCF-B53B-C990D2FAFB8A}" type="slidenum">
              <a:rPr lang="en-US" smtClean="0"/>
              <a:t>19</a:t>
            </a:fld>
            <a:endParaRPr lang="en-US"/>
          </a:p>
        </p:txBody>
      </p:sp>
    </p:spTree>
    <p:extLst>
      <p:ext uri="{BB962C8B-B14F-4D97-AF65-F5344CB8AC3E}">
        <p14:creationId xmlns:p14="http://schemas.microsoft.com/office/powerpoint/2010/main" val="40317154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orbel"/>
              </a:rPr>
              <a:t>Talk to the browser rendering engine production managers. Publishers have a history of not speaking up at the right time to the right people regarding their math publishing requirements.</a:t>
            </a:r>
          </a:p>
        </p:txBody>
      </p:sp>
      <p:sp>
        <p:nvSpPr>
          <p:cNvPr id="4" name="Slide Number Placeholder 3"/>
          <p:cNvSpPr>
            <a:spLocks noGrp="1"/>
          </p:cNvSpPr>
          <p:nvPr>
            <p:ph type="sldNum" sz="quarter" idx="10"/>
          </p:nvPr>
        </p:nvSpPr>
        <p:spPr/>
        <p:txBody>
          <a:bodyPr/>
          <a:lstStyle/>
          <a:p>
            <a:fld id="{01F2A70B-78F2-4DCF-B53B-C990D2FAFB8A}" type="slidenum">
              <a:rPr lang="en-US" smtClean="0"/>
              <a:t>20</a:t>
            </a:fld>
            <a:endParaRPr lang="en-US"/>
          </a:p>
        </p:txBody>
      </p:sp>
    </p:spTree>
    <p:extLst>
      <p:ext uri="{BB962C8B-B14F-4D97-AF65-F5344CB8AC3E}">
        <p14:creationId xmlns:p14="http://schemas.microsoft.com/office/powerpoint/2010/main" val="22526299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21</a:t>
            </a:fld>
            <a:endParaRPr lang="en-US"/>
          </a:p>
        </p:txBody>
      </p:sp>
    </p:spTree>
    <p:extLst>
      <p:ext uri="{BB962C8B-B14F-4D97-AF65-F5344CB8AC3E}">
        <p14:creationId xmlns:p14="http://schemas.microsoft.com/office/powerpoint/2010/main" val="2259227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Digital Content Revolution</a:t>
            </a:r>
          </a:p>
          <a:p>
            <a:r>
              <a:rPr lang="en-US" dirty="0" smtClean="0"/>
              <a:t>Timeline:</a:t>
            </a:r>
          </a:p>
          <a:p>
            <a:pPr marL="171450" indent="-171450">
              <a:buFont typeface="Arial" panose="020B0604020202020204" pitchFamily="34" charset="0"/>
              <a:buChar char="•"/>
            </a:pPr>
            <a:r>
              <a:rPr lang="en-US" smtClean="0"/>
              <a:t>Text </a:t>
            </a:r>
            <a:r>
              <a:rPr lang="en-US" dirty="0" smtClean="0"/>
              <a:t>and slide rules</a:t>
            </a:r>
          </a:p>
          <a:p>
            <a:pPr marL="171450" indent="-171450">
              <a:buFont typeface="Arial" panose="020B0604020202020204" pitchFamily="34" charset="0"/>
              <a:buChar char="•"/>
            </a:pPr>
            <a:r>
              <a:rPr lang="en-US" dirty="0" smtClean="0"/>
              <a:t>1984 – </a:t>
            </a:r>
            <a:r>
              <a:rPr lang="en-US" dirty="0" err="1" smtClean="0"/>
              <a:t>LaTeX</a:t>
            </a:r>
            <a:r>
              <a:rPr lang="en-US" dirty="0" smtClean="0"/>
              <a:t>, word processor and document markup language, intended strictly for typesetting</a:t>
            </a:r>
            <a:r>
              <a:rPr lang="en-US" baseline="0" dirty="0" smtClean="0"/>
              <a:t> – semantics are often lost</a:t>
            </a:r>
            <a:endParaRPr lang="en-US" dirty="0" smtClean="0"/>
          </a:p>
          <a:p>
            <a:pPr marL="171450" indent="-171450">
              <a:buFont typeface="Arial" panose="020B0604020202020204" pitchFamily="34" charset="0"/>
              <a:buChar char="•"/>
            </a:pPr>
            <a:r>
              <a:rPr lang="en-US" dirty="0" smtClean="0"/>
              <a:t>1990</a:t>
            </a:r>
            <a:r>
              <a:rPr lang="en-US" baseline="0" dirty="0" smtClean="0"/>
              <a:t> – HTML (equations as images)</a:t>
            </a:r>
            <a:endParaRPr lang="en-US"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baseline="0" dirty="0" smtClean="0">
                <a:solidFill>
                  <a:schemeClr val="tx1"/>
                </a:solidFill>
                <a:effectLst/>
                <a:latin typeface="+mn-lt"/>
                <a:ea typeface="+mn-ea"/>
                <a:cs typeface="+mn-cs"/>
              </a:rPr>
              <a:t>1991 – World Wide Web opens to the public</a:t>
            </a:r>
          </a:p>
          <a:p>
            <a:pPr marL="171450" indent="-171450">
              <a:buFont typeface="Arial" panose="020B0604020202020204" pitchFamily="34" charset="0"/>
              <a:buChar char="•"/>
            </a:pPr>
            <a:r>
              <a:rPr lang="en-US" dirty="0" smtClean="0"/>
              <a:t>1996 – First draft of XML</a:t>
            </a:r>
          </a:p>
          <a:p>
            <a:pPr marL="171450" indent="-171450">
              <a:buFont typeface="Arial" panose="020B0604020202020204" pitchFamily="34" charset="0"/>
              <a:buChar char="•"/>
            </a:pPr>
            <a:r>
              <a:rPr lang="en-US" dirty="0" smtClean="0"/>
              <a:t>1998 – MathML becomes a W3C</a:t>
            </a:r>
            <a:r>
              <a:rPr lang="en-US" baseline="0" dirty="0" smtClean="0"/>
              <a:t> recommendation, shortly thereafter IBM and Design Science made free browser plug-ins available for rendering MathML</a:t>
            </a:r>
          </a:p>
          <a:p>
            <a:pPr marL="171450" indent="-171450">
              <a:buFont typeface="Arial" panose="020B0604020202020204" pitchFamily="34" charset="0"/>
              <a:buChar char="•"/>
            </a:pPr>
            <a:r>
              <a:rPr lang="en-US" baseline="0" dirty="0" smtClean="0"/>
              <a:t>2002 – Mozilla 1.0 released with support for MathML. Gecko rendering engine embraces standards</a:t>
            </a:r>
          </a:p>
          <a:p>
            <a:pPr marL="171450" indent="-171450">
              <a:buFont typeface="Arial" panose="020B0604020202020204" pitchFamily="34" charset="0"/>
              <a:buChar char="•"/>
            </a:pPr>
            <a:r>
              <a:rPr lang="en-US" baseline="0" dirty="0" smtClean="0"/>
              <a:t>2010 – MathML 3.0 finalized</a:t>
            </a:r>
            <a:endParaRPr lang="en-US" dirty="0" smtClean="0"/>
          </a:p>
          <a:p>
            <a:pPr marL="171450" indent="-171450">
              <a:buFont typeface="Arial" panose="020B0604020202020204" pitchFamily="34" charset="0"/>
              <a:buChar char="•"/>
            </a:pPr>
            <a:r>
              <a:rPr lang="en-US" baseline="0" dirty="0" smtClean="0"/>
              <a:t>2011 - EPUB 3 includes MathML</a:t>
            </a:r>
          </a:p>
          <a:p>
            <a:pPr marL="171450" indent="-171450">
              <a:buFont typeface="Arial" panose="020B0604020202020204" pitchFamily="34" charset="0"/>
              <a:buChar char="•"/>
            </a:pPr>
            <a:r>
              <a:rPr lang="en-US" baseline="0" dirty="0" smtClean="0"/>
              <a:t>2014 – HTML5 includes MathML</a:t>
            </a:r>
          </a:p>
          <a:p>
            <a:pPr marL="171450" indent="-171450">
              <a:buFont typeface="Arial" panose="020B0604020202020204" pitchFamily="34" charset="0"/>
              <a:buChar cha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smtClean="0">
                <a:solidFill>
                  <a:schemeClr val="tx1"/>
                </a:solidFill>
                <a:effectLst/>
                <a:latin typeface="+mn-lt"/>
                <a:ea typeface="+mn-ea"/>
                <a:cs typeface="+mn-cs"/>
              </a:rPr>
              <a:t>This might be</a:t>
            </a:r>
            <a:r>
              <a:rPr lang="en-US" sz="1200" b="0" i="0" kern="1200" baseline="0" dirty="0" smtClean="0">
                <a:solidFill>
                  <a:schemeClr val="tx1"/>
                </a:solidFill>
                <a:effectLst/>
                <a:latin typeface="+mn-lt"/>
                <a:ea typeface="+mn-ea"/>
                <a:cs typeface="+mn-cs"/>
              </a:rPr>
              <a:t> a good point at which to mention </a:t>
            </a:r>
            <a:r>
              <a:rPr lang="en-US" sz="1200" b="0" i="0" kern="1200" baseline="0" dirty="0" err="1" smtClean="0">
                <a:solidFill>
                  <a:schemeClr val="tx1"/>
                </a:solidFill>
                <a:effectLst/>
                <a:latin typeface="+mn-lt"/>
                <a:ea typeface="+mn-ea"/>
                <a:cs typeface="+mn-cs"/>
              </a:rPr>
              <a:t>LaTeX</a:t>
            </a:r>
            <a:r>
              <a:rPr lang="en-US" sz="1200" b="0" i="0" kern="1200" baseline="0" dirty="0" smtClean="0">
                <a:solidFill>
                  <a:schemeClr val="tx1"/>
                </a:solidFill>
                <a:effectLst/>
                <a:latin typeface="+mn-lt"/>
                <a:ea typeface="+mn-ea"/>
                <a:cs typeface="+mn-cs"/>
              </a:rPr>
              <a:t> as being beyond the scope of this presentation.</a:t>
            </a:r>
            <a:endParaRPr lang="en-US" dirty="0" smtClean="0"/>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3</a:t>
            </a:fld>
            <a:endParaRPr lang="en-US"/>
          </a:p>
        </p:txBody>
      </p:sp>
    </p:spTree>
    <p:extLst>
      <p:ext uri="{BB962C8B-B14F-4D97-AF65-F5344CB8AC3E}">
        <p14:creationId xmlns:p14="http://schemas.microsoft.com/office/powerpoint/2010/main" val="4106273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2013, educational publishing revenue:</a:t>
            </a:r>
          </a:p>
          <a:p>
            <a:pPr marL="171450" indent="-171450">
              <a:buFont typeface="Arial" panose="020B0604020202020204" pitchFamily="34" charset="0"/>
              <a:buChar char="•"/>
            </a:pPr>
            <a:r>
              <a:rPr lang="en-US" dirty="0" smtClean="0"/>
              <a:t>70%</a:t>
            </a:r>
            <a:r>
              <a:rPr lang="en-US" baseline="0" dirty="0" smtClean="0"/>
              <a:t> physical sales (printed books, </a:t>
            </a:r>
            <a:r>
              <a:rPr lang="en-US" baseline="0" dirty="0" err="1" smtClean="0"/>
              <a:t>cds</a:t>
            </a:r>
            <a:r>
              <a:rPr lang="en-US" baseline="0" dirty="0" smtClean="0"/>
              <a:t>, etc.)</a:t>
            </a:r>
          </a:p>
          <a:p>
            <a:pPr marL="171450" indent="-171450">
              <a:buFont typeface="Arial" panose="020B0604020202020204" pitchFamily="34" charset="0"/>
              <a:buChar char="•"/>
            </a:pPr>
            <a:r>
              <a:rPr lang="en-US" baseline="0" dirty="0" smtClean="0"/>
              <a:t>20% digital book sales</a:t>
            </a:r>
          </a:p>
          <a:p>
            <a:pPr marL="171450" indent="-171450">
              <a:buFont typeface="Arial" panose="020B0604020202020204" pitchFamily="34" charset="0"/>
              <a:buChar char="•"/>
            </a:pPr>
            <a:r>
              <a:rPr lang="en-US" baseline="0" dirty="0" smtClean="0"/>
              <a:t>10% bundles, includes software and web component, such as quizzes</a:t>
            </a:r>
          </a:p>
          <a:p>
            <a:pPr marL="0" indent="0">
              <a:buFont typeface="Arial" panose="020B0604020202020204" pitchFamily="34" charset="0"/>
              <a:buNone/>
            </a:pPr>
            <a:endParaRPr lang="en-US"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smtClean="0"/>
              <a:t>School budgets are shrinking, textbook revenue is declining – landscape is becoming more competitive</a:t>
            </a:r>
            <a:endParaRPr lang="en-US" dirty="0" smtClean="0"/>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Digital content sales have grown 201% since 2009. </a:t>
            </a:r>
            <a:r>
              <a:rPr lang="en-US" baseline="0" dirty="0" err="1" smtClean="0"/>
              <a:t>Incl</a:t>
            </a:r>
            <a:r>
              <a:rPr lang="en-US" baseline="0" dirty="0" smtClean="0"/>
              <a:t>:</a:t>
            </a:r>
          </a:p>
          <a:p>
            <a:pPr marL="171450" indent="-171450">
              <a:buFont typeface="Arial" panose="020B0604020202020204" pitchFamily="34" charset="0"/>
              <a:buChar char="•"/>
            </a:pPr>
            <a:r>
              <a:rPr lang="en-US" baseline="0" dirty="0" err="1" smtClean="0"/>
              <a:t>Ebooks</a:t>
            </a:r>
            <a:endParaRPr lang="en-US" baseline="0" dirty="0" smtClean="0"/>
          </a:p>
          <a:p>
            <a:pPr marL="171450" indent="-171450">
              <a:buFont typeface="Arial" panose="020B0604020202020204" pitchFamily="34" charset="0"/>
              <a:buChar char="•"/>
            </a:pPr>
            <a:r>
              <a:rPr lang="en-US" baseline="0" dirty="0" smtClean="0"/>
              <a:t>Audiobooks</a:t>
            </a:r>
          </a:p>
          <a:p>
            <a:pPr marL="171450" indent="-171450">
              <a:buFont typeface="Arial" panose="020B0604020202020204" pitchFamily="34" charset="0"/>
              <a:buChar char="•"/>
            </a:pPr>
            <a:r>
              <a:rPr lang="en-US" baseline="0" dirty="0" smtClean="0"/>
              <a:t>Question banks</a:t>
            </a:r>
          </a:p>
          <a:p>
            <a:pPr marL="171450" indent="-171450">
              <a:buFont typeface="Arial" panose="020B0604020202020204" pitchFamily="34" charset="0"/>
              <a:buChar char="•"/>
            </a:pPr>
            <a:r>
              <a:rPr lang="en-US" baseline="0" dirty="0" smtClean="0"/>
              <a:t>Supplemental videos</a:t>
            </a:r>
          </a:p>
          <a:p>
            <a:pPr marL="171450" indent="-171450">
              <a:buFont typeface="Arial" panose="020B0604020202020204" pitchFamily="34" charset="0"/>
              <a:buChar char="•"/>
            </a:pPr>
            <a:r>
              <a:rPr lang="en-US" baseline="0" dirty="0" smtClean="0"/>
              <a:t>Etc.</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Add source</a:t>
            </a:r>
          </a:p>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01F2A70B-78F2-4DCF-B53B-C990D2FAFB8A}" type="slidenum">
              <a:rPr lang="en-US" smtClean="0"/>
              <a:t>4</a:t>
            </a:fld>
            <a:endParaRPr lang="en-US"/>
          </a:p>
        </p:txBody>
      </p:sp>
    </p:spTree>
    <p:extLst>
      <p:ext uri="{BB962C8B-B14F-4D97-AF65-F5344CB8AC3E}">
        <p14:creationId xmlns:p14="http://schemas.microsoft.com/office/powerpoint/2010/main" val="1347135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Digital content is easier to customize.</a:t>
            </a:r>
          </a:p>
          <a:p>
            <a:pPr marL="171450" indent="-171450">
              <a:buFont typeface="Arial" panose="020B0604020202020204" pitchFamily="34" charset="0"/>
              <a:buChar char="•"/>
            </a:pPr>
            <a:r>
              <a:rPr lang="en-US" dirty="0" smtClean="0"/>
              <a:t>Curriculum planners can customize textbooks and</a:t>
            </a:r>
            <a:r>
              <a:rPr lang="en-US" baseline="0" dirty="0" smtClean="0"/>
              <a:t> learning materials for district</a:t>
            </a:r>
          </a:p>
          <a:p>
            <a:pPr marL="171450" indent="-171450">
              <a:buFont typeface="Arial" panose="020B0604020202020204" pitchFamily="34" charset="0"/>
              <a:buChar char="•"/>
            </a:pPr>
            <a:r>
              <a:rPr lang="en-US" baseline="0" dirty="0" smtClean="0"/>
              <a:t>Teachers can customize learning materials for students</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Adaptive Learning Systems - </a:t>
            </a:r>
            <a:r>
              <a:rPr lang="en-US" sz="1200" b="0" i="0" kern="1200" dirty="0" smtClean="0">
                <a:solidFill>
                  <a:schemeClr val="tx1"/>
                </a:solidFill>
                <a:effectLst/>
                <a:latin typeface="+mn-lt"/>
                <a:ea typeface="+mn-ea"/>
                <a:cs typeface="+mn-cs"/>
              </a:rPr>
              <a:t>software compares responses to a benchmark while students work through exercises, making</a:t>
            </a:r>
            <a:r>
              <a:rPr lang="en-US" sz="1200" b="0" i="0" kern="1200" baseline="0" dirty="0" smtClean="0">
                <a:solidFill>
                  <a:schemeClr val="tx1"/>
                </a:solidFill>
                <a:effectLst/>
                <a:latin typeface="+mn-lt"/>
                <a:ea typeface="+mn-ea"/>
                <a:cs typeface="+mn-cs"/>
              </a:rPr>
              <a:t> adjustments to exercises depending on student mastery</a:t>
            </a:r>
          </a:p>
          <a:p>
            <a:pPr marL="171450" indent="-171450">
              <a:buFont typeface="Arial" panose="020B0604020202020204" pitchFamily="34" charset="0"/>
              <a:buChar char="•"/>
            </a:pPr>
            <a:r>
              <a:rPr lang="en-US" sz="1200" b="0" i="0" kern="1200" baseline="0" dirty="0" smtClean="0">
                <a:solidFill>
                  <a:schemeClr val="tx1"/>
                </a:solidFill>
                <a:effectLst/>
                <a:latin typeface="+mn-lt"/>
                <a:ea typeface="+mn-ea"/>
                <a:cs typeface="+mn-cs"/>
              </a:rPr>
              <a:t>Publishers are already adding adaptive learning technology to their offerings.</a:t>
            </a:r>
          </a:p>
          <a:p>
            <a:pPr marL="171450" indent="-171450">
              <a:buFont typeface="Arial" panose="020B0604020202020204" pitchFamily="34" charset="0"/>
              <a:buChar char="•"/>
            </a:pPr>
            <a:endParaRPr lang="en-US" sz="1200" b="0" i="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baseline="0" dirty="0" smtClean="0">
                <a:solidFill>
                  <a:schemeClr val="tx1"/>
                </a:solidFill>
                <a:effectLst/>
                <a:latin typeface="+mn-lt"/>
                <a:ea typeface="+mn-ea"/>
                <a:cs typeface="+mn-cs"/>
              </a:rPr>
              <a:t>Check out IMS Global</a:t>
            </a:r>
          </a:p>
          <a:p>
            <a:pPr marL="171450" indent="-171450">
              <a:buFont typeface="Arial" panose="020B0604020202020204" pitchFamily="34" charset="0"/>
              <a:buChar char="•"/>
            </a:pPr>
            <a:r>
              <a:rPr lang="en-US" sz="1200" b="0" i="0" kern="1200" baseline="0" dirty="0" smtClean="0">
                <a:solidFill>
                  <a:schemeClr val="tx1"/>
                </a:solidFill>
                <a:effectLst/>
                <a:latin typeface="+mn-lt"/>
                <a:ea typeface="+mn-ea"/>
                <a:cs typeface="+mn-cs"/>
              </a:rPr>
              <a:t>Accessibility</a:t>
            </a:r>
            <a:endParaRPr lang="en-US" baseline="0" dirty="0" smtClean="0"/>
          </a:p>
        </p:txBody>
      </p:sp>
      <p:sp>
        <p:nvSpPr>
          <p:cNvPr id="4" name="Slide Number Placeholder 3"/>
          <p:cNvSpPr>
            <a:spLocks noGrp="1"/>
          </p:cNvSpPr>
          <p:nvPr>
            <p:ph type="sldNum" sz="quarter" idx="10"/>
          </p:nvPr>
        </p:nvSpPr>
        <p:spPr/>
        <p:txBody>
          <a:bodyPr/>
          <a:lstStyle/>
          <a:p>
            <a:fld id="{01F2A70B-78F2-4DCF-B53B-C990D2FAFB8A}" type="slidenum">
              <a:rPr lang="en-US" smtClean="0"/>
              <a:t>5</a:t>
            </a:fld>
            <a:endParaRPr lang="en-US"/>
          </a:p>
        </p:txBody>
      </p:sp>
    </p:spTree>
    <p:extLst>
      <p:ext uri="{BB962C8B-B14F-4D97-AF65-F5344CB8AC3E}">
        <p14:creationId xmlns:p14="http://schemas.microsoft.com/office/powerpoint/2010/main" val="1833347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Requirement</a:t>
            </a:r>
            <a:r>
              <a:rPr lang="en-US" baseline="0" dirty="0" smtClean="0"/>
              <a:t> – publishers must deliver content to many channels:</a:t>
            </a:r>
          </a:p>
          <a:p>
            <a:pPr marL="171450" indent="-171450">
              <a:buFont typeface="Arial" panose="020B0604020202020204" pitchFamily="34" charset="0"/>
              <a:buChar char="•"/>
            </a:pPr>
            <a:r>
              <a:rPr lang="en-US" baseline="0" dirty="0" smtClean="0"/>
              <a:t>Print</a:t>
            </a:r>
          </a:p>
          <a:p>
            <a:pPr marL="171450" indent="-171450">
              <a:buFont typeface="Arial" panose="020B0604020202020204" pitchFamily="34" charset="0"/>
              <a:buChar char="•"/>
            </a:pPr>
            <a:r>
              <a:rPr lang="en-US" baseline="0" dirty="0" smtClean="0"/>
              <a:t>E-books</a:t>
            </a:r>
          </a:p>
          <a:p>
            <a:pPr marL="171450" indent="-171450">
              <a:buFont typeface="Arial" panose="020B0604020202020204" pitchFamily="34" charset="0"/>
              <a:buChar char="•"/>
            </a:pPr>
            <a:r>
              <a:rPr lang="en-US" baseline="0" dirty="0" err="1" smtClean="0"/>
              <a:t>LMSes</a:t>
            </a:r>
            <a:endParaRPr lang="en-US" baseline="0" dirty="0" smtClean="0"/>
          </a:p>
          <a:p>
            <a:pPr marL="171450" indent="-171450">
              <a:buFont typeface="Arial" panose="020B0604020202020204" pitchFamily="34" charset="0"/>
              <a:buChar char="•"/>
            </a:pPr>
            <a:r>
              <a:rPr lang="en-US" baseline="0" dirty="0" smtClean="0"/>
              <a:t>Web-based PLEs</a:t>
            </a:r>
          </a:p>
          <a:p>
            <a:pPr marL="171450" indent="-171450">
              <a:buFont typeface="Arial" panose="020B0604020202020204" pitchFamily="34" charset="0"/>
              <a:buChar char="•"/>
            </a:pPr>
            <a:r>
              <a:rPr lang="en-US" baseline="0" dirty="0" smtClean="0"/>
              <a:t>Adaptive Learning Systems</a:t>
            </a:r>
          </a:p>
          <a:p>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6</a:t>
            </a:fld>
            <a:endParaRPr lang="en-US"/>
          </a:p>
        </p:txBody>
      </p:sp>
    </p:spTree>
    <p:extLst>
      <p:ext uri="{BB962C8B-B14F-4D97-AF65-F5344CB8AC3E}">
        <p14:creationId xmlns:p14="http://schemas.microsoft.com/office/powerpoint/2010/main" val="2019004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XML &amp; MathML make sense</a:t>
            </a:r>
            <a:r>
              <a:rPr lang="en-US" baseline="0" dirty="0" smtClean="0"/>
              <a:t> and have been embraced. Common goals for implementing XML-based publishing production workflow systems:</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Reuse</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Repurposing</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Accessibility</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Multiple distribution channels</a:t>
            </a:r>
          </a:p>
          <a:p>
            <a:pPr marL="171450" indent="-171450">
              <a:buFont typeface="Arial" panose="020B0604020202020204" pitchFamily="34" charset="0"/>
              <a:buChar char="•"/>
            </a:pPr>
            <a:endParaRPr lang="en-US" sz="1200" b="0" i="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200" b="0" i="0" kern="1200" dirty="0" smtClean="0">
              <a:solidFill>
                <a:schemeClr val="tx1"/>
              </a:solidFill>
              <a:effectLst/>
              <a:latin typeface="+mn-lt"/>
              <a:ea typeface="+mn-ea"/>
              <a:cs typeface="+mn-cs"/>
            </a:endParaRPr>
          </a:p>
          <a:p>
            <a:pPr marL="0" indent="0">
              <a:buFont typeface="Arial" panose="020B0604020202020204" pitchFamily="34" charset="0"/>
              <a:buNone/>
            </a:pPr>
            <a:r>
              <a:rPr lang="en-US" sz="1200" b="0" i="0" kern="1200" dirty="0" smtClean="0">
                <a:solidFill>
                  <a:schemeClr val="tx1"/>
                </a:solidFill>
                <a:effectLst/>
                <a:latin typeface="+mn-lt"/>
                <a:ea typeface="+mn-ea"/>
                <a:cs typeface="+mn-cs"/>
              </a:rPr>
              <a:t>MathML</a:t>
            </a:r>
            <a:r>
              <a:rPr lang="en-US" sz="1200" b="0" i="0" kern="1200" baseline="0" dirty="0" smtClean="0">
                <a:solidFill>
                  <a:schemeClr val="tx1"/>
                </a:solidFill>
                <a:effectLst/>
                <a:latin typeface="+mn-lt"/>
                <a:ea typeface="+mn-ea"/>
                <a:cs typeface="+mn-cs"/>
              </a:rPr>
              <a:t> an ISO standard</a:t>
            </a:r>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1F2A70B-78F2-4DCF-B53B-C990D2FAFB8A}" type="slidenum">
              <a:rPr lang="en-US" smtClean="0"/>
              <a:t>7</a:t>
            </a:fld>
            <a:endParaRPr lang="en-US"/>
          </a:p>
        </p:txBody>
      </p:sp>
    </p:spTree>
    <p:extLst>
      <p:ext uri="{BB962C8B-B14F-4D97-AF65-F5344CB8AC3E}">
        <p14:creationId xmlns:p14="http://schemas.microsoft.com/office/powerpoint/2010/main" val="28479760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F2A70B-78F2-4DCF-B53B-C990D2FAFB8A}" type="slidenum">
              <a:rPr lang="en-US" smtClean="0"/>
              <a:t>8</a:t>
            </a:fld>
            <a:endParaRPr lang="en-US"/>
          </a:p>
        </p:txBody>
      </p:sp>
    </p:spTree>
    <p:extLst>
      <p:ext uri="{BB962C8B-B14F-4D97-AF65-F5344CB8AC3E}">
        <p14:creationId xmlns:p14="http://schemas.microsoft.com/office/powerpoint/2010/main" val="2775500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HTML5 and EPUB 3 include support for MathML</a:t>
            </a:r>
          </a:p>
          <a:p>
            <a:pPr marL="171450" indent="-171450">
              <a:buFont typeface="Arial" panose="020B0604020202020204" pitchFamily="34" charset="0"/>
              <a:buChar char="•"/>
            </a:pPr>
            <a:r>
              <a:rPr lang="en-US" dirty="0" err="1" smtClean="0"/>
              <a:t>Ebook</a:t>
            </a:r>
            <a:r>
              <a:rPr lang="en-US" baseline="0" dirty="0" smtClean="0"/>
              <a:t> renderers are often based on browser rendering engines.</a:t>
            </a:r>
          </a:p>
          <a:p>
            <a:pPr marL="171450" indent="-171450">
              <a:buFont typeface="Arial" panose="020B0604020202020204" pitchFamily="34" charset="0"/>
              <a:buChar char="•"/>
            </a:pPr>
            <a:r>
              <a:rPr lang="en-US" baseline="0" dirty="0" smtClean="0"/>
              <a:t>Safari and Apple </a:t>
            </a:r>
            <a:r>
              <a:rPr lang="en-US" baseline="0" dirty="0" err="1" smtClean="0"/>
              <a:t>iBooks</a:t>
            </a:r>
            <a:r>
              <a:rPr lang="en-US" baseline="0" dirty="0" smtClean="0"/>
              <a:t>, limited support for MathML 2.0</a:t>
            </a:r>
          </a:p>
          <a:p>
            <a:pPr marL="171450" indent="-171450">
              <a:buFont typeface="Arial" panose="020B0604020202020204" pitchFamily="34" charset="0"/>
              <a:buChar char="•"/>
            </a:pPr>
            <a:r>
              <a:rPr lang="en-US" baseline="0" dirty="0" smtClean="0"/>
              <a:t>Firefox, Gecko most extensive support of MathML</a:t>
            </a:r>
          </a:p>
          <a:p>
            <a:pPr marL="171450" indent="-171450">
              <a:buFont typeface="Arial" panose="020B0604020202020204" pitchFamily="34" charset="0"/>
              <a:buChar char="•"/>
            </a:pPr>
            <a:r>
              <a:rPr lang="en-US" baseline="0" dirty="0" smtClean="0"/>
              <a:t>Google Chrome, MS IE/Edge – no support for MathML</a:t>
            </a: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9</a:t>
            </a:fld>
            <a:endParaRPr lang="en-US"/>
          </a:p>
        </p:txBody>
      </p:sp>
    </p:spTree>
    <p:extLst>
      <p:ext uri="{BB962C8B-B14F-4D97-AF65-F5344CB8AC3E}">
        <p14:creationId xmlns:p14="http://schemas.microsoft.com/office/powerpoint/2010/main" val="2489318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grpSp>
        <p:nvGrpSpPr>
          <p:cNvPr id="256" name="line"/>
          <p:cNvGrpSpPr/>
          <p:nvPr/>
        </p:nvGrpSpPr>
        <p:grpSpPr bwMode="invGray">
          <a:xfrm>
            <a:off x="1584896" y="4724400"/>
            <a:ext cx="8631936" cy="64008"/>
            <a:chOff x="-4110038" y="2703513"/>
            <a:chExt cx="17394239" cy="160336"/>
          </a:xfrm>
          <a:solidFill>
            <a:schemeClr val="accent1"/>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line"/>
          <p:cNvGrpSpPr/>
          <p:nvPr/>
        </p:nvGrpSpPr>
        <p:grpSpPr bwMode="invGray">
          <a:xfrm>
            <a:off x="1522413" y="1514475"/>
            <a:ext cx="10569575" cy="64008"/>
            <a:chOff x="1522413" y="1514475"/>
            <a:chExt cx="10569575" cy="64008"/>
          </a:xfrm>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8/11/2015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line"/>
          <p:cNvGrpSpPr/>
          <p:nvPr/>
        </p:nvGrpSpPr>
        <p:grpSpPr bwMode="invGray">
          <a:xfrm rot="5400000">
            <a:off x="6864412" y="3472598"/>
            <a:ext cx="6492240" cy="64008"/>
            <a:chOff x="1522413" y="1514475"/>
            <a:chExt cx="10569575" cy="64008"/>
          </a:xfrm>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Vertical Title 1"/>
          <p:cNvSpPr>
            <a:spLocks noGrp="1"/>
          </p:cNvSpPr>
          <p:nvPr>
            <p:ph type="title" orient="vert"/>
          </p:nvPr>
        </p:nvSpPr>
        <p:spPr>
          <a:xfrm>
            <a:off x="10361612" y="274639"/>
            <a:ext cx="1371600"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012" y="277813"/>
            <a:ext cx="9144001" cy="5898573"/>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8/11/2015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167" name="line"/>
          <p:cNvGrpSpPr/>
          <p:nvPr/>
        </p:nvGrpSpPr>
        <p:grpSpPr bwMode="invGray">
          <a:xfrm>
            <a:off x="1522413" y="1514475"/>
            <a:ext cx="10569575" cy="64008"/>
            <a:chOff x="1522413" y="1514475"/>
            <a:chExt cx="10569575" cy="64008"/>
          </a:xfrm>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p>
            <a:r>
              <a:rPr lang="en-US" dirty="0" smtClean="0"/>
              <a:t>Click to edit Master title style</a:t>
            </a:r>
            <a:endParaRPr dirty="0"/>
          </a:p>
        </p:txBody>
      </p:sp>
      <p:sp>
        <p:nvSpPr>
          <p:cNvPr id="3" name="Content Placeholder 2"/>
          <p:cNvSpPr>
            <a:spLocks noGrp="1"/>
          </p:cNvSpPr>
          <p:nvPr>
            <p:ph idx="1"/>
          </p:nvPr>
        </p:nvSpPr>
        <p:spPr/>
        <p:txBody>
          <a:bodyPr/>
          <a:lstStyle>
            <a:lvl1pPr>
              <a:lnSpc>
                <a:spcPct val="150000"/>
              </a:lnSpc>
              <a:defRPr sz="2800"/>
            </a:lvl1pPr>
            <a:lvl2pPr marL="548640">
              <a:lnSpc>
                <a:spcPct val="150000"/>
              </a:lnSpc>
              <a:defRPr sz="2400"/>
            </a:lvl2pPr>
            <a:lvl3pPr marL="777240">
              <a:lnSpc>
                <a:spcPct val="150000"/>
              </a:lnSpc>
              <a:defRPr sz="2000"/>
            </a:lvl3pPr>
            <a:lvl4pPr marL="1005840">
              <a:lnSpc>
                <a:spcPct val="150000"/>
              </a:lnSpc>
              <a:defRPr sz="1800"/>
            </a:lvl4pPr>
            <a:lvl5pPr marL="1234440">
              <a:lnSpc>
                <a:spcPct val="150000"/>
              </a:lnSpc>
              <a:defRPr/>
            </a:lvl5pPr>
            <a:lvl6pPr marL="1463040">
              <a:defRPr baseline="0"/>
            </a:lvl6pPr>
            <a:lvl7pPr marL="1691640">
              <a:defRPr baseline="0"/>
            </a:lvl7pPr>
            <a:lvl8pPr marL="1920240">
              <a:defRPr baseline="0"/>
            </a:lvl8pPr>
            <a:lvl9pPr marL="2148840">
              <a:defRPr baseline="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10"/>
          </p:nvPr>
        </p:nvSpPr>
        <p:spPr/>
        <p:txBody>
          <a:bodyPr/>
          <a:lstStyle/>
          <a:p>
            <a:fld id="{9AFE8FB1-0A7A-443E-AAF7-31D4FA1AA312}" type="datetimeFigureOut">
              <a:rPr lang="en-US"/>
              <a:t>8/11/2015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255" name="line"/>
          <p:cNvGrpSpPr/>
          <p:nvPr/>
        </p:nvGrpSpPr>
        <p:grpSpPr bwMode="invGray">
          <a:xfrm>
            <a:off x="1584896" y="4724400"/>
            <a:ext cx="8631936" cy="64008"/>
            <a:chOff x="-4110038" y="2703513"/>
            <a:chExt cx="17394239" cy="160336"/>
          </a:xfrm>
          <a:solidFill>
            <a:schemeClr val="accent1"/>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1522413" y="1905000"/>
            <a:ext cx="9144000" cy="2667000"/>
          </a:xfrm>
        </p:spPr>
        <p:txBody>
          <a:bodyPr anchor="b">
            <a:noAutofit/>
          </a:bodyPr>
          <a:lstStyle>
            <a:lvl1pPr algn="l">
              <a:defRPr sz="44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413" y="5102525"/>
            <a:ext cx="9143999"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a:t>8/11/2015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58" name="line"/>
          <p:cNvGrpSpPr/>
          <p:nvPr/>
        </p:nvGrpSpPr>
        <p:grpSpPr bwMode="invGray">
          <a:xfrm>
            <a:off x="1522413" y="1514475"/>
            <a:ext cx="10569575" cy="64008"/>
            <a:chOff x="1522413" y="1514475"/>
            <a:chExt cx="10569575" cy="64008"/>
          </a:xfrm>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AFE8FB1-0A7A-443E-AAF7-31D4FA1AA312}" type="datetimeFigureOut">
              <a:rPr lang="en-US"/>
              <a:t>8/11/2015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60" name="line"/>
          <p:cNvGrpSpPr/>
          <p:nvPr/>
        </p:nvGrpSpPr>
        <p:grpSpPr bwMode="invGray">
          <a:xfrm>
            <a:off x="1522413" y="1514475"/>
            <a:ext cx="10569575" cy="64008"/>
            <a:chOff x="1522413" y="1514475"/>
            <a:chExt cx="10569575" cy="64008"/>
          </a:xfrm>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AFE8FB1-0A7A-443E-AAF7-31D4FA1AA312}" type="datetimeFigureOut">
              <a:rPr lang="en-US"/>
              <a:t>8/11/2015</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56" name="line"/>
          <p:cNvGrpSpPr/>
          <p:nvPr/>
        </p:nvGrpSpPr>
        <p:grpSpPr bwMode="invGray">
          <a:xfrm>
            <a:off x="1522413" y="1514475"/>
            <a:ext cx="10569575" cy="64008"/>
            <a:chOff x="1522413" y="1514475"/>
            <a:chExt cx="10569575" cy="64008"/>
          </a:xfrm>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AFE8FB1-0A7A-443E-AAF7-31D4FA1AA312}" type="datetimeFigureOut">
              <a:rPr lang="en-US"/>
              <a:t>8/11/2015</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FE8FB1-0A7A-443E-AAF7-31D4FA1AA312}" type="datetimeFigureOut">
              <a:rPr lang="en-US"/>
              <a:t>8/11/2015</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615" name="frame"/>
          <p:cNvGrpSpPr/>
          <p:nvPr/>
        </p:nvGrpSpPr>
        <p:grpSpPr bwMode="invGray">
          <a:xfrm>
            <a:off x="4417839" y="1630821"/>
            <a:ext cx="6291028" cy="4575885"/>
            <a:chOff x="4417839" y="1630821"/>
            <a:chExt cx="6291028" cy="4575885"/>
          </a:xfrm>
        </p:grpSpPr>
        <p:grpSp>
          <p:nvGrpSpPr>
            <p:cNvPr id="616" name="Group 615"/>
            <p:cNvGrpSpPr/>
            <p:nvPr/>
          </p:nvGrpSpPr>
          <p:grpSpPr bwMode="invGray">
            <a:xfrm>
              <a:off x="5414491" y="1630821"/>
              <a:ext cx="5294376" cy="4114800"/>
              <a:chOff x="3310555" y="716546"/>
              <a:chExt cx="5294376" cy="4114800"/>
            </a:xfrm>
          </p:grpSpPr>
          <p:grpSp>
            <p:nvGrpSpPr>
              <p:cNvPr id="768" name="Group 767"/>
              <p:cNvGrpSpPr/>
              <p:nvPr/>
            </p:nvGrpSpPr>
            <p:grpSpPr bwMode="invGray">
              <a:xfrm flipH="1">
                <a:off x="3310555" y="737968"/>
                <a:ext cx="5294376" cy="54864"/>
                <a:chOff x="1522413" y="1514475"/>
                <a:chExt cx="10569575" cy="64008"/>
              </a:xfrm>
              <a:solidFill>
                <a:schemeClr val="accent1"/>
              </a:solid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9" name="Group 768"/>
              <p:cNvGrpSpPr/>
              <p:nvPr/>
            </p:nvGrpSpPr>
            <p:grpSpPr bwMode="invGray">
              <a:xfrm rot="16200000" flipH="1">
                <a:off x="6492229" y="2755658"/>
                <a:ext cx="4114800" cy="36576"/>
                <a:chOff x="1522413" y="1514475"/>
                <a:chExt cx="10569575" cy="64008"/>
              </a:xfrm>
              <a:solidFill>
                <a:schemeClr val="accent1"/>
              </a:solid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7" name="Group 616"/>
            <p:cNvGrpSpPr/>
            <p:nvPr/>
          </p:nvGrpSpPr>
          <p:grpSpPr bwMode="invGray">
            <a:xfrm rot="10800000">
              <a:off x="4417839" y="2091906"/>
              <a:ext cx="5294376" cy="4114800"/>
              <a:chOff x="3310555" y="716546"/>
              <a:chExt cx="5294376" cy="4114800"/>
            </a:xfrm>
          </p:grpSpPr>
          <p:grpSp>
            <p:nvGrpSpPr>
              <p:cNvPr id="618" name="Group 617"/>
              <p:cNvGrpSpPr/>
              <p:nvPr/>
            </p:nvGrpSpPr>
            <p:grpSpPr bwMode="invGray">
              <a:xfrm flipH="1">
                <a:off x="3310555" y="737968"/>
                <a:ext cx="5294376" cy="54864"/>
                <a:chOff x="1522413" y="1514475"/>
                <a:chExt cx="10569575" cy="64008"/>
              </a:xfrm>
              <a:solidFill>
                <a:schemeClr val="accent1"/>
              </a:solid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9" name="Group 618"/>
              <p:cNvGrpSpPr/>
              <p:nvPr/>
            </p:nvGrpSpPr>
            <p:grpSpPr bwMode="invGray">
              <a:xfrm rot="16200000" flipH="1">
                <a:off x="6492229" y="2755658"/>
                <a:ext cx="4114800" cy="36576"/>
                <a:chOff x="1522413" y="1514475"/>
                <a:chExt cx="10569575" cy="64008"/>
              </a:xfrm>
              <a:solidFill>
                <a:schemeClr val="accent1"/>
              </a:solid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smtClean="0"/>
              <a:t>Click to edit Master title style</a:t>
            </a:r>
            <a:endParaRP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a:t>8/11/2015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614" name="frame"/>
          <p:cNvGrpSpPr/>
          <p:nvPr/>
        </p:nvGrpSpPr>
        <p:grpSpPr bwMode="invGray">
          <a:xfrm flipH="1">
            <a:off x="1447500" y="1630821"/>
            <a:ext cx="6291028" cy="4575885"/>
            <a:chOff x="4417839" y="1630821"/>
            <a:chExt cx="6291028" cy="4575885"/>
          </a:xfrm>
        </p:grpSpPr>
        <p:grpSp>
          <p:nvGrpSpPr>
            <p:cNvPr id="615" name="Group 614"/>
            <p:cNvGrpSpPr/>
            <p:nvPr/>
          </p:nvGrpSpPr>
          <p:grpSpPr bwMode="invGray">
            <a:xfrm>
              <a:off x="5414491" y="1630821"/>
              <a:ext cx="5294376" cy="4114800"/>
              <a:chOff x="3310555" y="716546"/>
              <a:chExt cx="5294376" cy="4114800"/>
            </a:xfrm>
          </p:grpSpPr>
          <p:grpSp>
            <p:nvGrpSpPr>
              <p:cNvPr id="767" name="Group 766"/>
              <p:cNvGrpSpPr/>
              <p:nvPr/>
            </p:nvGrpSpPr>
            <p:grpSpPr bwMode="invGray">
              <a:xfrm flipH="1">
                <a:off x="3310555" y="737968"/>
                <a:ext cx="5294376" cy="54864"/>
                <a:chOff x="1522413" y="1514475"/>
                <a:chExt cx="10569575" cy="64008"/>
              </a:xfrm>
              <a:solidFill>
                <a:schemeClr val="accent1"/>
              </a:solid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8" name="Group 767"/>
              <p:cNvGrpSpPr/>
              <p:nvPr/>
            </p:nvGrpSpPr>
            <p:grpSpPr bwMode="invGray">
              <a:xfrm rot="16200000" flipH="1">
                <a:off x="6492229" y="2755658"/>
                <a:ext cx="4114800" cy="36576"/>
                <a:chOff x="1522413" y="1514475"/>
                <a:chExt cx="10569575" cy="64008"/>
              </a:xfrm>
              <a:solidFill>
                <a:schemeClr val="accent1"/>
              </a:solid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6" name="Group 615"/>
            <p:cNvGrpSpPr/>
            <p:nvPr/>
          </p:nvGrpSpPr>
          <p:grpSpPr bwMode="invGray">
            <a:xfrm rot="10800000">
              <a:off x="4417839" y="2091906"/>
              <a:ext cx="5294376" cy="4114800"/>
              <a:chOff x="3310555" y="716546"/>
              <a:chExt cx="5294376" cy="4114800"/>
            </a:xfrm>
          </p:grpSpPr>
          <p:grpSp>
            <p:nvGrpSpPr>
              <p:cNvPr id="617" name="Group 616"/>
              <p:cNvGrpSpPr/>
              <p:nvPr/>
            </p:nvGrpSpPr>
            <p:grpSpPr bwMode="invGray">
              <a:xfrm flipH="1">
                <a:off x="3310555" y="737968"/>
                <a:ext cx="5294376" cy="54864"/>
                <a:chOff x="1522413" y="1514475"/>
                <a:chExt cx="10569575" cy="64008"/>
              </a:xfrm>
              <a:solidFill>
                <a:schemeClr val="accent1"/>
              </a:solid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8" name="Group 617"/>
              <p:cNvGrpSpPr/>
              <p:nvPr/>
            </p:nvGrpSpPr>
            <p:grpSpPr bwMode="invGray">
              <a:xfrm rot="16200000" flipH="1">
                <a:off x="6492229" y="2755658"/>
                <a:ext cx="4114800" cy="36576"/>
                <a:chOff x="1522413" y="1514475"/>
                <a:chExt cx="10569575" cy="64008"/>
              </a:xfrm>
              <a:solidFill>
                <a:schemeClr val="accent1"/>
              </a:solid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smtClean="0"/>
              <a:t>Click to edit Master title style</a:t>
            </a:r>
            <a:endParaRPr/>
          </a:p>
        </p:txBody>
      </p:sp>
      <p:sp>
        <p:nvSpPr>
          <p:cNvPr id="3" name="Picture Placeholder 2"/>
          <p:cNvSpPr>
            <a:spLocks noGrp="1"/>
          </p:cNvSpPr>
          <p:nvPr>
            <p:ph type="pic" idx="1"/>
          </p:nvPr>
        </p:nvSpPr>
        <p:spPr>
          <a:xfrm>
            <a:off x="1745838" y="1884311"/>
            <a:ext cx="5669280"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a:t>8/11/2015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000">
                <a:solidFill>
                  <a:schemeClr val="tx1">
                    <a:tint val="75000"/>
                  </a:schemeClr>
                </a:solidFill>
              </a:defRPr>
            </a:lvl1pPr>
          </a:lstStyle>
          <a:p>
            <a:fld id="{9AFE8FB1-0A7A-443E-AAF7-31D4FA1AA312}" type="datetimeFigureOut">
              <a:rPr lang="en-US"/>
              <a:pPr/>
              <a:t>8/11/2015</a:t>
            </a:fld>
            <a:endParaRPr/>
          </a:p>
        </p:txBody>
      </p:sp>
      <p:sp>
        <p:nvSpPr>
          <p:cNvPr id="5" name="Footer Placeholder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000">
                <a:solidFill>
                  <a:schemeClr val="tx1">
                    <a:tint val="75000"/>
                  </a:schemeClr>
                </a:solidFill>
              </a:defRPr>
            </a:lvl1pPr>
          </a:lstStyle>
          <a:p>
            <a:fld id="{25BA54BD-C84D-46CE-8B72-31BFB26ABA43}" type="slidenum">
              <a:rPr/>
              <a:pPr/>
              <a:t>‹#›</a:t>
            </a:fld>
            <a:endParaRPr/>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200" b="0" i="0" u="none"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b="0" i="0" u="none"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jpg"/><Relationship Id="rId7"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gif"/><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rial Black" panose="020B0A04020102020204" pitchFamily="34" charset="0"/>
              </a:rPr>
              <a:t>The State of MathML in K-12 Educational Publishing</a:t>
            </a:r>
            <a:endParaRPr lang="en-US" dirty="0">
              <a:latin typeface="Arial Black" panose="020B0A04020102020204" pitchFamily="34" charset="0"/>
            </a:endParaRPr>
          </a:p>
        </p:txBody>
      </p:sp>
      <p:sp>
        <p:nvSpPr>
          <p:cNvPr id="3" name="Subtitle 2"/>
          <p:cNvSpPr>
            <a:spLocks noGrp="1"/>
          </p:cNvSpPr>
          <p:nvPr>
            <p:ph type="subTitle" idx="1"/>
          </p:nvPr>
        </p:nvSpPr>
        <p:spPr>
          <a:xfrm>
            <a:off x="1522413" y="5105400"/>
            <a:ext cx="6781799" cy="1066800"/>
          </a:xfrm>
        </p:spPr>
        <p:txBody>
          <a:bodyPr/>
          <a:lstStyle/>
          <a:p>
            <a:r>
              <a:rPr lang="en-US" dirty="0" smtClean="0">
                <a:latin typeface="Arial Black" panose="020B0A04020102020204" pitchFamily="34" charset="0"/>
              </a:rPr>
              <a:t>Autumn Cuellar</a:t>
            </a:r>
          </a:p>
          <a:p>
            <a:endParaRPr lang="en-US" dirty="0">
              <a:latin typeface="Arial Black" panose="020B0A04020102020204" pitchFamily="34" charset="0"/>
            </a:endParaRPr>
          </a:p>
        </p:txBody>
      </p:sp>
      <p:sp>
        <p:nvSpPr>
          <p:cNvPr id="4" name="TextBox 3"/>
          <p:cNvSpPr txBox="1"/>
          <p:nvPr/>
        </p:nvSpPr>
        <p:spPr>
          <a:xfrm>
            <a:off x="6932612" y="5105400"/>
            <a:ext cx="3581400" cy="757130"/>
          </a:xfrm>
          <a:prstGeom prst="rect">
            <a:avLst/>
          </a:prstGeom>
          <a:noFill/>
        </p:spPr>
        <p:txBody>
          <a:bodyPr wrap="square" rtlCol="0" anchor="t">
            <a:spAutoFit/>
          </a:bodyPr>
          <a:lstStyle/>
          <a:p>
            <a:pPr algn="r">
              <a:lnSpc>
                <a:spcPct val="90000"/>
              </a:lnSpc>
            </a:pPr>
            <a:r>
              <a:rPr lang="en-US" sz="2400" dirty="0" smtClean="0">
                <a:latin typeface="Arial Black" panose="020B0A04020102020204" pitchFamily="34" charset="0"/>
              </a:rPr>
              <a:t>Jean Kaplansky</a:t>
            </a:r>
          </a:p>
          <a:p>
            <a:pPr algn="r">
              <a:lnSpc>
                <a:spcPct val="90000"/>
              </a:lnSpc>
            </a:pPr>
            <a:endParaRPr lang="en-US" sz="2400" dirty="0">
              <a:latin typeface="Arial Black" panose="020B0A04020102020204" pitchFamily="34" charset="0"/>
            </a:endParaRP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164299">
            <a:off x="10481704" y="2280134"/>
            <a:ext cx="1222726" cy="2308067"/>
          </a:xfrm>
          <a:prstGeom prst="rect">
            <a:avLst/>
          </a:prstGeom>
        </p:spPr>
      </p:pic>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049948">
            <a:off x="539284" y="813791"/>
            <a:ext cx="2664588" cy="1263971"/>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4812" y="5483965"/>
            <a:ext cx="2133599" cy="858770"/>
          </a:xfrm>
          <a:prstGeom prst="rect">
            <a:avLst/>
          </a:prstGeom>
        </p:spPr>
      </p:pic>
      <p:pic>
        <p:nvPicPr>
          <p:cNvPr id="6" name="Picture 5" descr="safari-logo-lockup-sunshine.png"/>
          <p:cNvPicPr>
            <a:picLocks noChangeAspect="1"/>
          </p:cNvPicPr>
          <p:nvPr/>
        </p:nvPicPr>
        <p:blipFill>
          <a:blip r:embed="rId6"/>
          <a:stretch>
            <a:fillRect/>
          </a:stretch>
        </p:blipFill>
        <p:spPr>
          <a:xfrm>
            <a:off x="7658748" y="5296232"/>
            <a:ext cx="2743200" cy="1358537"/>
          </a:xfrm>
          <a:prstGeom prst="rect">
            <a:avLst/>
          </a:prstGeom>
        </p:spPr>
      </p:pic>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MathJax</a:t>
            </a:r>
            <a:endParaRPr lang="en-US" dirty="0"/>
          </a:p>
        </p:txBody>
      </p:sp>
      <p:pic>
        <p:nvPicPr>
          <p:cNvPr id="6" name="Content Placeholder 5" descr="badge-square.png"/>
          <p:cNvPicPr>
            <a:picLocks noGrp="1" noChangeAspect="1"/>
          </p:cNvPicPr>
          <p:nvPr>
            <p:ph sz="half" idx="1"/>
          </p:nvPr>
        </p:nvPicPr>
        <p:blipFill>
          <a:blip r:embed="rId3"/>
          <a:stretch>
            <a:fillRect/>
          </a:stretch>
        </p:blipFill>
        <p:spPr>
          <a:xfrm>
            <a:off x="2043317" y="1893888"/>
            <a:ext cx="3121978" cy="3123619"/>
          </a:xfrm>
        </p:spPr>
      </p:pic>
      <p:sp>
        <p:nvSpPr>
          <p:cNvPr id="7" name="Content Placeholder 6"/>
          <p:cNvSpPr>
            <a:spLocks noGrp="1"/>
          </p:cNvSpPr>
          <p:nvPr>
            <p:ph sz="half" idx="2"/>
          </p:nvPr>
        </p:nvSpPr>
        <p:spPr/>
        <p:txBody>
          <a:bodyPr vert="horz" lIns="91440" tIns="45720" rIns="91440" bIns="45720" rtlCol="0" anchor="t">
            <a:normAutofit/>
          </a:bodyPr>
          <a:lstStyle/>
          <a:p>
            <a:r>
              <a:rPr lang="en-US" dirty="0">
                <a:solidFill>
                  <a:srgbClr val="F2F2F2"/>
                </a:solidFill>
                <a:latin typeface="Helvetica Neue" charset="0"/>
              </a:rPr>
              <a:t>A JavaScript display engine for mathematics that works in all browsers</a:t>
            </a:r>
          </a:p>
          <a:p>
            <a:r>
              <a:rPr lang="en-US" dirty="0">
                <a:solidFill>
                  <a:srgbClr val="F2F2F2"/>
                </a:solidFill>
                <a:latin typeface="Helvetica Neue" charset="0"/>
              </a:rPr>
              <a:t>High-quality typography</a:t>
            </a:r>
          </a:p>
          <a:p>
            <a:r>
              <a:rPr lang="en-US" dirty="0">
                <a:solidFill>
                  <a:srgbClr val="F2F2F2"/>
                </a:solidFill>
                <a:latin typeface="Helvetica Neue" charset="0"/>
              </a:rPr>
              <a:t>Modular input and output</a:t>
            </a:r>
          </a:p>
          <a:p>
            <a:r>
              <a:rPr lang="en-US" dirty="0">
                <a:solidFill>
                  <a:srgbClr val="FFFF00"/>
                </a:solidFill>
                <a:latin typeface="Helvetica Neue" charset="0"/>
              </a:rPr>
              <a:t>Accessible </a:t>
            </a:r>
            <a:r>
              <a:rPr lang="en-US" dirty="0">
                <a:solidFill>
                  <a:srgbClr val="F2F2F2"/>
                </a:solidFill>
                <a:latin typeface="Helvetica Neue" charset="0"/>
              </a:rPr>
              <a:t>and reusable</a:t>
            </a:r>
          </a:p>
        </p:txBody>
      </p:sp>
    </p:spTree>
    <p:extLst>
      <p:ext uri="{BB962C8B-B14F-4D97-AF65-F5344CB8AC3E}">
        <p14:creationId xmlns:p14="http://schemas.microsoft.com/office/powerpoint/2010/main" val="2083416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Requirements Specific to K-12</a:t>
            </a:r>
            <a:endParaRPr lang="en-US" dirty="0"/>
          </a:p>
        </p:txBody>
      </p:sp>
      <p:sp>
        <p:nvSpPr>
          <p:cNvPr id="3" name="Content Placeholder 2"/>
          <p:cNvSpPr>
            <a:spLocks noGrp="1"/>
          </p:cNvSpPr>
          <p:nvPr>
            <p:ph idx="1"/>
          </p:nvPr>
        </p:nvSpPr>
        <p:spPr/>
        <p:txBody>
          <a:bodyPr vert="horz" lIns="91440" tIns="45720" rIns="91440" bIns="45720" rtlCol="0" anchor="t">
            <a:normAutofit/>
          </a:bodyPr>
          <a:lstStyle/>
          <a:p>
            <a:r>
              <a:rPr lang="en-US" dirty="0"/>
              <a:t>Open 4 vs. Closed 4</a:t>
            </a:r>
          </a:p>
          <a:p>
            <a:r>
              <a:rPr lang="en-US" dirty="0"/>
              <a:t>Number Lines</a:t>
            </a:r>
          </a:p>
          <a:p>
            <a:r>
              <a:rPr lang="en-US" dirty="0"/>
              <a:t>Stacked columns</a:t>
            </a:r>
          </a:p>
          <a:p>
            <a:r>
              <a:rPr lang="en-US" dirty="0"/>
              <a:t>Long Division</a:t>
            </a:r>
          </a:p>
          <a:p>
            <a:r>
              <a:rPr lang="en-US" dirty="0"/>
              <a:t>NIMAS (United States)</a:t>
            </a:r>
          </a:p>
        </p:txBody>
      </p:sp>
      <p:pic>
        <p:nvPicPr>
          <p:cNvPr id="4" name="Picture 3" descr="Animal Number Four clip art"/>
          <p:cNvPicPr>
            <a:picLocks noChangeAspect="1"/>
          </p:cNvPicPr>
          <p:nvPr/>
        </p:nvPicPr>
        <p:blipFill>
          <a:blip r:embed="rId3"/>
          <a:stretch>
            <a:fillRect/>
          </a:stretch>
        </p:blipFill>
        <p:spPr>
          <a:xfrm>
            <a:off x="9228324" y="1901324"/>
            <a:ext cx="2743200" cy="4052880"/>
          </a:xfrm>
          <a:prstGeom prst="rect">
            <a:avLst/>
          </a:prstGeom>
        </p:spPr>
      </p:pic>
    </p:spTree>
    <p:extLst>
      <p:ext uri="{BB962C8B-B14F-4D97-AF65-F5344CB8AC3E}">
        <p14:creationId xmlns:p14="http://schemas.microsoft.com/office/powerpoint/2010/main" val="206280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Math Requirements Specific to K-12</a:t>
            </a:r>
          </a:p>
        </p:txBody>
      </p:sp>
      <p:pic>
        <p:nvPicPr>
          <p:cNvPr id="4" name="Content Placeholder 3" descr="coinSortingMath.png"/>
          <p:cNvPicPr>
            <a:picLocks noGrp="1" noChangeAspect="1"/>
          </p:cNvPicPr>
          <p:nvPr>
            <p:ph idx="1"/>
          </p:nvPr>
        </p:nvPicPr>
        <p:blipFill>
          <a:blip r:embed="rId3"/>
          <a:stretch>
            <a:fillRect/>
          </a:stretch>
        </p:blipFill>
        <p:spPr>
          <a:xfrm>
            <a:off x="1695803" y="1844950"/>
            <a:ext cx="3476625" cy="1228725"/>
          </a:xfrm>
        </p:spPr>
      </p:pic>
      <p:pic>
        <p:nvPicPr>
          <p:cNvPr id="5" name="Picture 4" descr="lineTicksMath.png"/>
          <p:cNvPicPr>
            <a:picLocks noChangeAspect="1"/>
          </p:cNvPicPr>
          <p:nvPr/>
        </p:nvPicPr>
        <p:blipFill>
          <a:blip r:embed="rId4"/>
          <a:stretch>
            <a:fillRect/>
          </a:stretch>
        </p:blipFill>
        <p:spPr>
          <a:xfrm>
            <a:off x="9973607" y="1948373"/>
            <a:ext cx="1152525" cy="4086225"/>
          </a:xfrm>
          <a:prstGeom prst="rect">
            <a:avLst/>
          </a:prstGeom>
        </p:spPr>
      </p:pic>
      <p:pic>
        <p:nvPicPr>
          <p:cNvPr id="6" name="Picture 5" descr="equationsVisualized.png"/>
          <p:cNvPicPr>
            <a:picLocks noChangeAspect="1"/>
          </p:cNvPicPr>
          <p:nvPr/>
        </p:nvPicPr>
        <p:blipFill>
          <a:blip r:embed="rId5"/>
          <a:stretch>
            <a:fillRect/>
          </a:stretch>
        </p:blipFill>
        <p:spPr>
          <a:xfrm>
            <a:off x="3641271" y="4102656"/>
            <a:ext cx="5482801" cy="1810330"/>
          </a:xfrm>
          <a:prstGeom prst="rect">
            <a:avLst/>
          </a:prstGeom>
        </p:spPr>
      </p:pic>
    </p:spTree>
    <p:extLst>
      <p:ext uri="{BB962C8B-B14F-4D97-AF65-F5344CB8AC3E}">
        <p14:creationId xmlns:p14="http://schemas.microsoft.com/office/powerpoint/2010/main" val="421962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Accessibility (United States &amp; Canada)</a:t>
            </a:r>
          </a:p>
        </p:txBody>
      </p:sp>
      <p:pic>
        <p:nvPicPr>
          <p:cNvPr id="4" name="Content Placeholder 3" descr="gefunden zu Nimac auf http://www.nimac.us"/>
          <p:cNvPicPr>
            <a:picLocks noGrp="1" noChangeAspect="1"/>
          </p:cNvPicPr>
          <p:nvPr>
            <p:ph idx="1"/>
          </p:nvPr>
        </p:nvPicPr>
        <p:blipFill>
          <a:blip r:embed="rId3"/>
          <a:stretch>
            <a:fillRect/>
          </a:stretch>
        </p:blipFill>
        <p:spPr>
          <a:xfrm>
            <a:off x="4126474" y="4961846"/>
            <a:ext cx="4716806" cy="1469096"/>
          </a:xfrm>
        </p:spPr>
      </p:pic>
      <p:pic>
        <p:nvPicPr>
          <p:cNvPr id="10" name="Picture 9" descr="learning-ally-logo"/>
          <p:cNvPicPr>
            <a:picLocks noChangeAspect="1"/>
          </p:cNvPicPr>
          <p:nvPr/>
        </p:nvPicPr>
        <p:blipFill>
          <a:blip r:embed="rId4"/>
          <a:stretch>
            <a:fillRect/>
          </a:stretch>
        </p:blipFill>
        <p:spPr>
          <a:xfrm>
            <a:off x="8835857" y="1967168"/>
            <a:ext cx="2540000" cy="2540000"/>
          </a:xfrm>
          <a:prstGeom prst="rect">
            <a:avLst/>
          </a:prstGeom>
        </p:spPr>
      </p:pic>
      <p:pic>
        <p:nvPicPr>
          <p:cNvPr id="11" name="Picture 10" descr="Bookshare's logo depicting books opening"/>
          <p:cNvPicPr>
            <a:picLocks noChangeAspect="1"/>
          </p:cNvPicPr>
          <p:nvPr/>
        </p:nvPicPr>
        <p:blipFill>
          <a:blip r:embed="rId5"/>
          <a:stretch>
            <a:fillRect/>
          </a:stretch>
        </p:blipFill>
        <p:spPr>
          <a:xfrm>
            <a:off x="5092637" y="2010974"/>
            <a:ext cx="2743200" cy="1521544"/>
          </a:xfrm>
          <a:prstGeom prst="rect">
            <a:avLst/>
          </a:prstGeom>
        </p:spPr>
      </p:pic>
      <p:pic>
        <p:nvPicPr>
          <p:cNvPr id="12" name="Picture 11" descr="daisy_high.jpg"/>
          <p:cNvPicPr>
            <a:picLocks noChangeAspect="1"/>
          </p:cNvPicPr>
          <p:nvPr/>
        </p:nvPicPr>
        <p:blipFill>
          <a:blip r:embed="rId6"/>
          <a:stretch>
            <a:fillRect/>
          </a:stretch>
        </p:blipFill>
        <p:spPr>
          <a:xfrm>
            <a:off x="1500284" y="2082139"/>
            <a:ext cx="2623853" cy="2337873"/>
          </a:xfrm>
          <a:prstGeom prst="rect">
            <a:avLst/>
          </a:prstGeom>
        </p:spPr>
      </p:pic>
    </p:spTree>
    <p:extLst>
      <p:ext uri="{BB962C8B-B14F-4D97-AF65-F5344CB8AC3E}">
        <p14:creationId xmlns:p14="http://schemas.microsoft.com/office/powerpoint/2010/main" val="747689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Adaptive Learning</a:t>
            </a:r>
            <a:endParaRPr lang="en-US" dirty="0"/>
          </a:p>
        </p:txBody>
      </p:sp>
      <p:sp>
        <p:nvSpPr>
          <p:cNvPr id="3" name="Content Placeholder 2"/>
          <p:cNvSpPr>
            <a:spLocks noGrp="1"/>
          </p:cNvSpPr>
          <p:nvPr>
            <p:ph idx="1"/>
          </p:nvPr>
        </p:nvSpPr>
        <p:spPr/>
        <p:txBody>
          <a:bodyPr vert="horz" lIns="91440" tIns="45720" rIns="91440" bIns="45720" rtlCol="0" anchor="t">
            <a:normAutofit fontScale="85000" lnSpcReduction="10000"/>
          </a:bodyPr>
          <a:lstStyle/>
          <a:p>
            <a:r>
              <a:rPr lang="en-US" dirty="0"/>
              <a:t>IMS Global initiatives (QTI, CALIPER, LTI, Learning Design)</a:t>
            </a:r>
            <a:endParaRPr lang="en-US" dirty="0"/>
          </a:p>
          <a:p>
            <a:r>
              <a:rPr lang="en-US" dirty="0"/>
              <a:t>Likely found in a Learning Management System near you...</a:t>
            </a:r>
          </a:p>
          <a:p>
            <a:r>
              <a:rPr lang="en-US" dirty="0"/>
              <a:t>Gamification</a:t>
            </a:r>
          </a:p>
          <a:p>
            <a:r>
              <a:rPr lang="en-US" dirty="0"/>
              <a:t>Examples: CodeSchool, Khan Academy, Knewton, BrightSpace, </a:t>
            </a:r>
          </a:p>
          <a:p>
            <a:r>
              <a:rPr lang="en-US" dirty="0"/>
              <a:t>Education technology companies:</a:t>
            </a:r>
          </a:p>
          <a:p>
            <a:pPr lvl="1"/>
            <a:r>
              <a:rPr lang="en-US" dirty="0">
                <a:solidFill>
                  <a:srgbClr val="BBE4F4"/>
                </a:solidFill>
                <a:latin typeface="Arial" charset="0"/>
              </a:rPr>
              <a:t>https://www.edsurge.com</a:t>
            </a:r>
          </a:p>
          <a:p>
            <a:pPr lvl="1"/>
            <a:endParaRPr lang="en-US" dirty="0">
              <a:solidFill>
                <a:srgbClr val="BBE4F4"/>
              </a:solidFill>
              <a:latin typeface="Arial" charset="0"/>
            </a:endParaRPr>
          </a:p>
        </p:txBody>
      </p:sp>
    </p:spTree>
    <p:extLst>
      <p:ext uri="{BB962C8B-B14F-4D97-AF65-F5344CB8AC3E}">
        <p14:creationId xmlns:p14="http://schemas.microsoft.com/office/powerpoint/2010/main" val="2876248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Big is Adaptive Learning Technology?</a:t>
            </a:r>
          </a:p>
        </p:txBody>
      </p:sp>
      <p:pic>
        <p:nvPicPr>
          <p:cNvPr id="8" name="Content Placeholder 7" descr="EdTechCompaniesVendors.png"/>
          <p:cNvPicPr>
            <a:picLocks noGrp="1" noChangeAspect="1"/>
          </p:cNvPicPr>
          <p:nvPr>
            <p:ph idx="1"/>
          </p:nvPr>
        </p:nvPicPr>
        <p:blipFill>
          <a:blip r:embed="rId3"/>
          <a:stretch>
            <a:fillRect/>
          </a:stretch>
        </p:blipFill>
        <p:spPr>
          <a:xfrm>
            <a:off x="3224243" y="1640187"/>
            <a:ext cx="6314448" cy="4915788"/>
          </a:xfrm>
        </p:spPr>
      </p:pic>
    </p:spTree>
    <p:extLst>
      <p:ext uri="{BB962C8B-B14F-4D97-AF65-F5344CB8AC3E}">
        <p14:creationId xmlns:p14="http://schemas.microsoft.com/office/powerpoint/2010/main" val="3423560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#1</a:t>
            </a:r>
          </a:p>
        </p:txBody>
      </p:sp>
      <p:sp>
        <p:nvSpPr>
          <p:cNvPr id="3" name="Content Placeholder 2"/>
          <p:cNvSpPr>
            <a:spLocks noGrp="1"/>
          </p:cNvSpPr>
          <p:nvPr>
            <p:ph idx="1"/>
          </p:nvPr>
        </p:nvSpPr>
        <p:spPr/>
        <p:txBody>
          <a:bodyPr vert="horz" lIns="91440" tIns="45720" rIns="91440" bIns="45720" rtlCol="0" anchor="t">
            <a:normAutofit fontScale="77500" lnSpcReduction="20000"/>
          </a:bodyPr>
          <a:lstStyle/>
          <a:p>
            <a:r>
              <a:rPr lang="en-US" dirty="0"/>
              <a:t>Well known publisher publishes 60 math titles using Presentation MathML, for multiple output presentation (print and web)</a:t>
            </a:r>
          </a:p>
          <a:p>
            <a:pPr lvl="1"/>
            <a:r>
              <a:rPr lang="en-US" dirty="0"/>
              <a:t>Accessibility - gh, LLC. Employed to generate screen readable alternative text descriptions</a:t>
            </a:r>
          </a:p>
          <a:p>
            <a:pPr lvl="1"/>
            <a:r>
              <a:rPr lang="en-US" dirty="0"/>
              <a:t>Reuse</a:t>
            </a:r>
          </a:p>
          <a:p>
            <a:r>
              <a:rPr lang="en-US" dirty="0"/>
              <a:t>Chosen tools to author and display:</a:t>
            </a:r>
          </a:p>
          <a:p>
            <a:pPr lvl="1"/>
            <a:r>
              <a:rPr lang="en-US" dirty="0"/>
              <a:t> Design Science MathFlow</a:t>
            </a:r>
          </a:p>
          <a:p>
            <a:pPr lvl="1"/>
            <a:r>
              <a:rPr lang="en-US"/>
              <a:t>Custom MathJax configuration</a:t>
            </a:r>
            <a:endParaRPr lang="en-US" dirty="0"/>
          </a:p>
        </p:txBody>
      </p:sp>
    </p:spTree>
    <p:extLst>
      <p:ext uri="{BB962C8B-B14F-4D97-AF65-F5344CB8AC3E}">
        <p14:creationId xmlns:p14="http://schemas.microsoft.com/office/powerpoint/2010/main" val="2882118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#2</a:t>
            </a:r>
          </a:p>
        </p:txBody>
      </p:sp>
      <p:sp>
        <p:nvSpPr>
          <p:cNvPr id="3" name="Content Placeholder 2"/>
          <p:cNvSpPr>
            <a:spLocks noGrp="1"/>
          </p:cNvSpPr>
          <p:nvPr>
            <p:ph idx="1"/>
          </p:nvPr>
        </p:nvSpPr>
        <p:spPr/>
        <p:txBody>
          <a:bodyPr vert="horz" lIns="91440" tIns="45720" rIns="91440" bIns="45720" rtlCol="0" anchor="t">
            <a:normAutofit/>
          </a:bodyPr>
          <a:lstStyle/>
          <a:p>
            <a:r>
              <a:rPr lang="en-US" dirty="0"/>
              <a:t>Well known publisher receives mandate to publish all K-12 math using Presentation MathML</a:t>
            </a:r>
          </a:p>
          <a:p>
            <a:r>
              <a:rPr lang="en-US" dirty="0"/>
              <a:t>Chosen tools for author and display</a:t>
            </a:r>
          </a:p>
          <a:p>
            <a:pPr lvl="1"/>
            <a:r>
              <a:rPr lang="en-US" dirty="0"/>
              <a:t>Oxygen XML Author and Design Science MathFlow</a:t>
            </a:r>
          </a:p>
          <a:p>
            <a:pPr lvl="1"/>
            <a:r>
              <a:rPr lang="en-US" dirty="0"/>
              <a:t>Custom MathJax Configuration</a:t>
            </a:r>
          </a:p>
          <a:p>
            <a:pPr lvl="1"/>
            <a:r>
              <a:rPr lang="en-US" dirty="0"/>
              <a:t>Multiple proprietary web products in addition to print</a:t>
            </a:r>
          </a:p>
        </p:txBody>
      </p:sp>
    </p:spTree>
    <p:extLst>
      <p:ext uri="{BB962C8B-B14F-4D97-AF65-F5344CB8AC3E}">
        <p14:creationId xmlns:p14="http://schemas.microsoft.com/office/powerpoint/2010/main" val="2691594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#2, continued.</a:t>
            </a:r>
          </a:p>
        </p:txBody>
      </p:sp>
      <p:pic>
        <p:nvPicPr>
          <p:cNvPr id="6" name="Picture 5" descr="3colsWorkedOutSubtractCarryCrossSum.png"/>
          <p:cNvPicPr>
            <a:picLocks noChangeAspect="1"/>
          </p:cNvPicPr>
          <p:nvPr/>
        </p:nvPicPr>
        <p:blipFill>
          <a:blip r:embed="rId3"/>
          <a:stretch>
            <a:fillRect/>
          </a:stretch>
        </p:blipFill>
        <p:spPr>
          <a:xfrm>
            <a:off x="1957388" y="1912938"/>
            <a:ext cx="3638183" cy="1815276"/>
          </a:xfrm>
          <a:prstGeom prst="rect">
            <a:avLst/>
          </a:prstGeom>
        </p:spPr>
      </p:pic>
      <p:pic>
        <p:nvPicPr>
          <p:cNvPr id="8" name="Picture 7" descr="3colSubtractDiffCrossOutCarryOverMpaddedCol2.png"/>
          <p:cNvPicPr>
            <a:picLocks noChangeAspect="1"/>
          </p:cNvPicPr>
          <p:nvPr/>
        </p:nvPicPr>
        <p:blipFill>
          <a:blip r:embed="rId4"/>
          <a:stretch>
            <a:fillRect/>
          </a:stretch>
        </p:blipFill>
        <p:spPr>
          <a:xfrm>
            <a:off x="7439651" y="1944466"/>
            <a:ext cx="3542292" cy="1769157"/>
          </a:xfrm>
          <a:prstGeom prst="rect">
            <a:avLst/>
          </a:prstGeom>
        </p:spPr>
      </p:pic>
      <p:pic>
        <p:nvPicPr>
          <p:cNvPr id="9" name="Picture 8" descr="MultCarryOverMoney4colProduct.png"/>
          <p:cNvPicPr>
            <a:picLocks noChangeAspect="1"/>
          </p:cNvPicPr>
          <p:nvPr/>
        </p:nvPicPr>
        <p:blipFill>
          <a:blip r:embed="rId5"/>
          <a:stretch>
            <a:fillRect/>
          </a:stretch>
        </p:blipFill>
        <p:spPr>
          <a:xfrm>
            <a:off x="5887746" y="2701970"/>
            <a:ext cx="1276350" cy="2381250"/>
          </a:xfrm>
          <a:prstGeom prst="rect">
            <a:avLst/>
          </a:prstGeom>
        </p:spPr>
      </p:pic>
      <p:pic>
        <p:nvPicPr>
          <p:cNvPr id="10" name="Picture 9" descr="2levelLongdivExBlankFillIns.png"/>
          <p:cNvPicPr>
            <a:picLocks noChangeAspect="1"/>
          </p:cNvPicPr>
          <p:nvPr/>
        </p:nvPicPr>
        <p:blipFill>
          <a:blip r:embed="rId6"/>
          <a:stretch>
            <a:fillRect/>
          </a:stretch>
        </p:blipFill>
        <p:spPr>
          <a:xfrm>
            <a:off x="2006600" y="4049111"/>
            <a:ext cx="3574256" cy="1924652"/>
          </a:xfrm>
          <a:prstGeom prst="rect">
            <a:avLst/>
          </a:prstGeom>
        </p:spPr>
      </p:pic>
      <p:pic>
        <p:nvPicPr>
          <p:cNvPr id="11" name="Picture 10" descr="LongDivExFillinBoxesWithNumbers.png"/>
          <p:cNvPicPr>
            <a:picLocks noChangeAspect="1"/>
          </p:cNvPicPr>
          <p:nvPr/>
        </p:nvPicPr>
        <p:blipFill>
          <a:blip r:embed="rId7"/>
          <a:stretch>
            <a:fillRect/>
          </a:stretch>
        </p:blipFill>
        <p:spPr>
          <a:xfrm>
            <a:off x="7631508" y="4016034"/>
            <a:ext cx="3094800" cy="1993370"/>
          </a:xfrm>
          <a:prstGeom prst="rect">
            <a:avLst/>
          </a:prstGeom>
        </p:spPr>
      </p:pic>
    </p:spTree>
    <p:extLst>
      <p:ext uri="{BB962C8B-B14F-4D97-AF65-F5344CB8AC3E}">
        <p14:creationId xmlns:p14="http://schemas.microsoft.com/office/powerpoint/2010/main" val="1718754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Not Serving Special Needs</a:t>
            </a:r>
            <a:endParaRPr lang="en-US" dirty="0"/>
          </a:p>
        </p:txBody>
      </p:sp>
      <p:sp>
        <p:nvSpPr>
          <p:cNvPr id="3" name="Content Placeholder 2"/>
          <p:cNvSpPr>
            <a:spLocks noGrp="1"/>
          </p:cNvSpPr>
          <p:nvPr>
            <p:ph idx="1"/>
          </p:nvPr>
        </p:nvSpPr>
        <p:spPr/>
        <p:txBody>
          <a:bodyPr/>
          <a:lstStyle/>
          <a:p>
            <a:r>
              <a:rPr lang="en-US" dirty="0" smtClean="0"/>
              <a:t>Lawsuits: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6420" y="3569494"/>
            <a:ext cx="3467100" cy="23622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89212" y="1828800"/>
            <a:ext cx="4109305" cy="1223963"/>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3682" y="3893344"/>
            <a:ext cx="2188413" cy="203835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55361" y="3531065"/>
            <a:ext cx="2409825" cy="1800225"/>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11470" y="3748088"/>
            <a:ext cx="2328862" cy="2328862"/>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2157" y="1844186"/>
            <a:ext cx="2949023" cy="1657351"/>
          </a:xfrm>
          <a:prstGeom prst="rect">
            <a:avLst/>
          </a:prstGeom>
        </p:spPr>
      </p:pic>
    </p:spTree>
    <p:extLst>
      <p:ext uri="{BB962C8B-B14F-4D97-AF65-F5344CB8AC3E}">
        <p14:creationId xmlns:p14="http://schemas.microsoft.com/office/powerpoint/2010/main" val="418702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Overview</a:t>
            </a:r>
            <a:endParaRPr lang="en-US" dirty="0"/>
          </a:p>
        </p:txBody>
      </p:sp>
      <p:sp>
        <p:nvSpPr>
          <p:cNvPr id="14" name="Content Placeholder 13"/>
          <p:cNvSpPr>
            <a:spLocks noGrp="1"/>
          </p:cNvSpPr>
          <p:nvPr>
            <p:ph idx="1"/>
          </p:nvPr>
        </p:nvSpPr>
        <p:spPr/>
        <p:txBody>
          <a:bodyPr>
            <a:noAutofit/>
          </a:bodyPr>
          <a:lstStyle/>
          <a:p>
            <a:pPr>
              <a:lnSpc>
                <a:spcPct val="100000"/>
              </a:lnSpc>
            </a:pPr>
            <a:r>
              <a:rPr lang="en-US" dirty="0" smtClean="0"/>
              <a:t>Digital Content Revolution</a:t>
            </a:r>
          </a:p>
          <a:p>
            <a:pPr>
              <a:lnSpc>
                <a:spcPct val="100000"/>
              </a:lnSpc>
            </a:pPr>
            <a:r>
              <a:rPr lang="en-US" dirty="0" smtClean="0"/>
              <a:t>XML &amp; MathML</a:t>
            </a:r>
          </a:p>
          <a:p>
            <a:pPr>
              <a:lnSpc>
                <a:spcPct val="100000"/>
              </a:lnSpc>
            </a:pPr>
            <a:r>
              <a:rPr lang="en-US" dirty="0" smtClean="0"/>
              <a:t>Current Trends</a:t>
            </a:r>
          </a:p>
          <a:p>
            <a:pPr>
              <a:lnSpc>
                <a:spcPct val="100000"/>
              </a:lnSpc>
            </a:pPr>
            <a:r>
              <a:rPr lang="en-US" dirty="0" smtClean="0"/>
              <a:t>MathML Content Production Challenges</a:t>
            </a:r>
          </a:p>
          <a:p>
            <a:pPr>
              <a:lnSpc>
                <a:spcPct val="100000"/>
              </a:lnSpc>
            </a:pPr>
            <a:r>
              <a:rPr lang="en-US" dirty="0" smtClean="0"/>
              <a:t>A Case Study</a:t>
            </a:r>
          </a:p>
          <a:p>
            <a:pPr>
              <a:lnSpc>
                <a:spcPct val="100000"/>
              </a:lnSpc>
            </a:pPr>
            <a:r>
              <a:rPr lang="en-US" dirty="0" smtClean="0"/>
              <a:t>What You Can Do</a:t>
            </a:r>
          </a:p>
          <a:p>
            <a:pPr>
              <a:lnSpc>
                <a:spcPct val="100000"/>
              </a:lnSpc>
            </a:pPr>
            <a:r>
              <a:rPr lang="en-US" dirty="0" smtClean="0"/>
              <a:t>Conclusion</a:t>
            </a:r>
            <a:endParaRPr lang="en-US" dirty="0"/>
          </a:p>
        </p:txBody>
      </p:sp>
    </p:spTree>
    <p:extLst>
      <p:ext uri="{BB962C8B-B14F-4D97-AF65-F5344CB8AC3E}">
        <p14:creationId xmlns:p14="http://schemas.microsoft.com/office/powerpoint/2010/main" val="21285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You Can Do</a:t>
            </a:r>
          </a:p>
        </p:txBody>
      </p:sp>
      <p:sp>
        <p:nvSpPr>
          <p:cNvPr id="3" name="Content Placeholder 2"/>
          <p:cNvSpPr>
            <a:spLocks noGrp="1"/>
          </p:cNvSpPr>
          <p:nvPr>
            <p:ph idx="1"/>
          </p:nvPr>
        </p:nvSpPr>
        <p:spPr/>
        <p:txBody>
          <a:bodyPr/>
          <a:lstStyle/>
          <a:p>
            <a:r>
              <a:rPr lang="en-US" dirty="0" smtClean="0"/>
              <a:t>Publishers </a:t>
            </a:r>
          </a:p>
          <a:p>
            <a:pPr lvl="1"/>
            <a:r>
              <a:rPr lang="en-US" dirty="0" smtClean="0"/>
              <a:t>Prioritize</a:t>
            </a:r>
          </a:p>
          <a:p>
            <a:pPr lvl="1"/>
            <a:r>
              <a:rPr lang="en-US" dirty="0" smtClean="0"/>
              <a:t>Talk to right people</a:t>
            </a:r>
          </a:p>
          <a:p>
            <a:r>
              <a:rPr lang="en-US" dirty="0" smtClean="0"/>
              <a:t>Developers</a:t>
            </a:r>
          </a:p>
          <a:p>
            <a:pPr lvl="1"/>
            <a:r>
              <a:rPr lang="en-US" dirty="0" smtClean="0"/>
              <a:t>Add MathML support to your tools</a:t>
            </a:r>
            <a:endParaRPr lang="en-US" dirty="0"/>
          </a:p>
        </p:txBody>
      </p:sp>
      <p:pic>
        <p:nvPicPr>
          <p:cNvPr id="5" name="Picture 4" descr="Volunteers Needed for a Special Event on April 2"/>
          <p:cNvPicPr>
            <a:picLocks noChangeAspect="1"/>
          </p:cNvPicPr>
          <p:nvPr/>
        </p:nvPicPr>
        <p:blipFill>
          <a:blip r:embed="rId3"/>
          <a:stretch>
            <a:fillRect/>
          </a:stretch>
        </p:blipFill>
        <p:spPr>
          <a:xfrm>
            <a:off x="9961534" y="4492407"/>
            <a:ext cx="1703416" cy="1902043"/>
          </a:xfrm>
          <a:prstGeom prst="rect">
            <a:avLst/>
          </a:prstGeom>
        </p:spPr>
      </p:pic>
    </p:spTree>
    <p:extLst>
      <p:ext uri="{BB962C8B-B14F-4D97-AF65-F5344CB8AC3E}">
        <p14:creationId xmlns:p14="http://schemas.microsoft.com/office/powerpoint/2010/main" val="1451469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You Can Do</a:t>
            </a:r>
          </a:p>
        </p:txBody>
      </p:sp>
      <p:sp>
        <p:nvSpPr>
          <p:cNvPr id="3" name="Content Placeholder 2"/>
          <p:cNvSpPr>
            <a:spLocks noGrp="1"/>
          </p:cNvSpPr>
          <p:nvPr>
            <p:ph idx="1"/>
          </p:nvPr>
        </p:nvSpPr>
        <p:spPr/>
        <p:txBody>
          <a:bodyPr/>
          <a:lstStyle/>
          <a:p>
            <a:r>
              <a:rPr lang="en-US" dirty="0" smtClean="0"/>
              <a:t>Everyone</a:t>
            </a:r>
          </a:p>
          <a:p>
            <a:pPr lvl="1"/>
            <a:r>
              <a:rPr lang="en-US" dirty="0" smtClean="0"/>
              <a:t>Let Google and Microsoft know of importance of native math rendering</a:t>
            </a:r>
          </a:p>
          <a:p>
            <a:pPr lvl="1"/>
            <a:r>
              <a:rPr lang="en-US" dirty="0" smtClean="0"/>
              <a:t>Contribute to open source projects: </a:t>
            </a:r>
            <a:r>
              <a:rPr lang="en-US" dirty="0" err="1" smtClean="0"/>
              <a:t>MathJax</a:t>
            </a:r>
            <a:r>
              <a:rPr lang="en-US" dirty="0" smtClean="0"/>
              <a:t>, Gecko, </a:t>
            </a:r>
            <a:r>
              <a:rPr lang="en-US" dirty="0" err="1" smtClean="0"/>
              <a:t>Webkit</a:t>
            </a:r>
            <a:endParaRPr lang="en-US" dirty="0" smtClean="0"/>
          </a:p>
        </p:txBody>
      </p:sp>
      <p:pic>
        <p:nvPicPr>
          <p:cNvPr id="5" name="Picture 4" descr="Please contribute. Don't worry about messing this wiki up - you can't ..."/>
          <p:cNvPicPr>
            <a:picLocks noChangeAspect="1"/>
          </p:cNvPicPr>
          <p:nvPr/>
        </p:nvPicPr>
        <p:blipFill>
          <a:blip r:embed="rId3"/>
          <a:stretch>
            <a:fillRect/>
          </a:stretch>
        </p:blipFill>
        <p:spPr>
          <a:xfrm>
            <a:off x="9744826" y="4504878"/>
            <a:ext cx="1986799" cy="1972122"/>
          </a:xfrm>
          <a:prstGeom prst="rect">
            <a:avLst/>
          </a:prstGeom>
        </p:spPr>
      </p:pic>
    </p:spTree>
    <p:extLst>
      <p:ext uri="{BB962C8B-B14F-4D97-AF65-F5344CB8AC3E}">
        <p14:creationId xmlns:p14="http://schemas.microsoft.com/office/powerpoint/2010/main" val="2653288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lnSpcReduction="10000"/>
          </a:bodyPr>
          <a:lstStyle/>
          <a:p>
            <a:r>
              <a:rPr lang="en-US" dirty="0" smtClean="0"/>
              <a:t>Publishers looking ahead - XML</a:t>
            </a:r>
          </a:p>
          <a:p>
            <a:r>
              <a:rPr lang="en-US" dirty="0" smtClean="0"/>
              <a:t>Math content remains challenging</a:t>
            </a:r>
          </a:p>
          <a:p>
            <a:pPr lvl="1"/>
            <a:r>
              <a:rPr lang="en-US" dirty="0" smtClean="0"/>
              <a:t>Inconsistent support of MathML</a:t>
            </a:r>
          </a:p>
          <a:p>
            <a:pPr lvl="1"/>
            <a:r>
              <a:rPr lang="en-US" dirty="0" smtClean="0"/>
              <a:t>K-12 requires specialized syntax</a:t>
            </a:r>
          </a:p>
          <a:p>
            <a:pPr lvl="1"/>
            <a:r>
              <a:rPr lang="en-US" dirty="0" smtClean="0"/>
              <a:t>Accessibility</a:t>
            </a:r>
          </a:p>
          <a:p>
            <a:r>
              <a:rPr lang="en-US" dirty="0" smtClean="0"/>
              <a:t>Making do, but can do better</a:t>
            </a:r>
            <a:endParaRPr lang="en-US" dirty="0"/>
          </a:p>
        </p:txBody>
      </p:sp>
    </p:spTree>
    <p:extLst>
      <p:ext uri="{BB962C8B-B14F-4D97-AF65-F5344CB8AC3E}">
        <p14:creationId xmlns:p14="http://schemas.microsoft.com/office/powerpoint/2010/main" val="3871616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Content Revolution:</a:t>
            </a:r>
            <a:br>
              <a:rPr lang="en-US" dirty="0" smtClean="0"/>
            </a:br>
            <a:r>
              <a:rPr lang="en-US" dirty="0" smtClean="0"/>
              <a:t>A Brief History - Mathematics</a:t>
            </a:r>
            <a:endParaRPr lang="en-US" dirty="0"/>
          </a:p>
        </p:txBody>
      </p:sp>
      <p:sp>
        <p:nvSpPr>
          <p:cNvPr id="4" name="Rounded Rectangle 3"/>
          <p:cNvSpPr/>
          <p:nvPr/>
        </p:nvSpPr>
        <p:spPr>
          <a:xfrm>
            <a:off x="-115093" y="3505200"/>
            <a:ext cx="12419012" cy="609600"/>
          </a:xfrm>
          <a:prstGeom prst="roundRect">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flipV="1">
            <a:off x="608012" y="2590800"/>
            <a:ext cx="0" cy="1524000"/>
          </a:xfrm>
          <a:prstGeom prst="line">
            <a:avLst/>
          </a:prstGeom>
          <a:ln w="2540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894012" y="2590800"/>
            <a:ext cx="0" cy="1524000"/>
          </a:xfrm>
          <a:prstGeom prst="line">
            <a:avLst/>
          </a:prstGeom>
          <a:ln w="2540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275012" y="3505200"/>
            <a:ext cx="0" cy="1524000"/>
          </a:xfrm>
          <a:prstGeom prst="line">
            <a:avLst/>
          </a:prstGeom>
          <a:ln w="2540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5180012" y="2590800"/>
            <a:ext cx="0" cy="1524000"/>
          </a:xfrm>
          <a:prstGeom prst="line">
            <a:avLst/>
          </a:prstGeom>
          <a:ln w="2540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942012" y="3483429"/>
            <a:ext cx="0" cy="1524000"/>
          </a:xfrm>
          <a:prstGeom prst="line">
            <a:avLst/>
          </a:prstGeom>
          <a:ln w="2540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7466012" y="2590800"/>
            <a:ext cx="0" cy="1524000"/>
          </a:xfrm>
          <a:prstGeom prst="line">
            <a:avLst/>
          </a:prstGeom>
          <a:ln w="2540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10514012" y="2590800"/>
            <a:ext cx="0" cy="1524000"/>
          </a:xfrm>
          <a:prstGeom prst="line">
            <a:avLst/>
          </a:prstGeom>
          <a:ln w="2540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0895012" y="3505200"/>
            <a:ext cx="0" cy="1524000"/>
          </a:xfrm>
          <a:prstGeom prst="line">
            <a:avLst/>
          </a:prstGeom>
          <a:ln w="2540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11580812" y="2590800"/>
            <a:ext cx="0" cy="1524000"/>
          </a:xfrm>
          <a:prstGeom prst="line">
            <a:avLst/>
          </a:prstGeom>
          <a:ln w="2540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462611" y="2993572"/>
            <a:ext cx="1371600" cy="424732"/>
          </a:xfrm>
          <a:prstGeom prst="rect">
            <a:avLst/>
          </a:prstGeom>
          <a:noFill/>
        </p:spPr>
        <p:txBody>
          <a:bodyPr wrap="square" rtlCol="0">
            <a:spAutoFit/>
          </a:bodyPr>
          <a:lstStyle/>
          <a:p>
            <a:pPr>
              <a:lnSpc>
                <a:spcPct val="90000"/>
              </a:lnSpc>
            </a:pPr>
            <a:r>
              <a:rPr lang="en-US" sz="2400" dirty="0" smtClean="0"/>
              <a:t>2002</a:t>
            </a:r>
            <a:endParaRPr lang="en-US" sz="2400" dirty="0"/>
          </a:p>
        </p:txBody>
      </p:sp>
      <p:sp>
        <p:nvSpPr>
          <p:cNvPr id="21" name="TextBox 20"/>
          <p:cNvSpPr txBox="1"/>
          <p:nvPr/>
        </p:nvSpPr>
        <p:spPr>
          <a:xfrm>
            <a:off x="2855913" y="3069582"/>
            <a:ext cx="1371600" cy="424732"/>
          </a:xfrm>
          <a:prstGeom prst="rect">
            <a:avLst/>
          </a:prstGeom>
          <a:noFill/>
        </p:spPr>
        <p:txBody>
          <a:bodyPr wrap="square" rtlCol="0">
            <a:spAutoFit/>
          </a:bodyPr>
          <a:lstStyle/>
          <a:p>
            <a:pPr>
              <a:lnSpc>
                <a:spcPct val="90000"/>
              </a:lnSpc>
            </a:pPr>
            <a:r>
              <a:rPr lang="en-US" sz="2400" dirty="0" smtClean="0"/>
              <a:t>1990</a:t>
            </a:r>
            <a:endParaRPr lang="en-US" sz="2400" dirty="0"/>
          </a:p>
        </p:txBody>
      </p:sp>
      <p:sp>
        <p:nvSpPr>
          <p:cNvPr id="22" name="TextBox 21"/>
          <p:cNvSpPr txBox="1"/>
          <p:nvPr/>
        </p:nvSpPr>
        <p:spPr>
          <a:xfrm>
            <a:off x="3236912" y="4179925"/>
            <a:ext cx="1371600" cy="424732"/>
          </a:xfrm>
          <a:prstGeom prst="rect">
            <a:avLst/>
          </a:prstGeom>
          <a:noFill/>
        </p:spPr>
        <p:txBody>
          <a:bodyPr wrap="square" rtlCol="0">
            <a:spAutoFit/>
          </a:bodyPr>
          <a:lstStyle/>
          <a:p>
            <a:pPr>
              <a:lnSpc>
                <a:spcPct val="90000"/>
              </a:lnSpc>
            </a:pPr>
            <a:r>
              <a:rPr lang="en-US" sz="2400" dirty="0" smtClean="0"/>
              <a:t>1991</a:t>
            </a:r>
          </a:p>
        </p:txBody>
      </p:sp>
      <p:sp>
        <p:nvSpPr>
          <p:cNvPr id="23" name="TextBox 22"/>
          <p:cNvSpPr txBox="1"/>
          <p:nvPr/>
        </p:nvSpPr>
        <p:spPr>
          <a:xfrm>
            <a:off x="5196569" y="3015343"/>
            <a:ext cx="1371600" cy="424732"/>
          </a:xfrm>
          <a:prstGeom prst="rect">
            <a:avLst/>
          </a:prstGeom>
          <a:noFill/>
        </p:spPr>
        <p:txBody>
          <a:bodyPr wrap="square" rtlCol="0">
            <a:spAutoFit/>
          </a:bodyPr>
          <a:lstStyle/>
          <a:p>
            <a:pPr>
              <a:lnSpc>
                <a:spcPct val="90000"/>
              </a:lnSpc>
            </a:pPr>
            <a:r>
              <a:rPr lang="en-US" sz="2400" dirty="0" smtClean="0"/>
              <a:t>1996</a:t>
            </a:r>
          </a:p>
        </p:txBody>
      </p:sp>
      <p:sp>
        <p:nvSpPr>
          <p:cNvPr id="24" name="TextBox 23"/>
          <p:cNvSpPr txBox="1"/>
          <p:nvPr/>
        </p:nvSpPr>
        <p:spPr>
          <a:xfrm>
            <a:off x="5962567" y="4201696"/>
            <a:ext cx="1371600" cy="424732"/>
          </a:xfrm>
          <a:prstGeom prst="rect">
            <a:avLst/>
          </a:prstGeom>
          <a:noFill/>
        </p:spPr>
        <p:txBody>
          <a:bodyPr wrap="square" rtlCol="0">
            <a:spAutoFit/>
          </a:bodyPr>
          <a:lstStyle/>
          <a:p>
            <a:pPr>
              <a:lnSpc>
                <a:spcPct val="90000"/>
              </a:lnSpc>
            </a:pPr>
            <a:r>
              <a:rPr lang="en-US" sz="2400" dirty="0" smtClean="0"/>
              <a:t>1998</a:t>
            </a:r>
            <a:endParaRPr lang="en-US" sz="2400" dirty="0"/>
          </a:p>
        </p:txBody>
      </p:sp>
      <p:sp>
        <p:nvSpPr>
          <p:cNvPr id="25" name="TextBox 24"/>
          <p:cNvSpPr txBox="1"/>
          <p:nvPr/>
        </p:nvSpPr>
        <p:spPr>
          <a:xfrm>
            <a:off x="548368" y="3140434"/>
            <a:ext cx="1371600" cy="424732"/>
          </a:xfrm>
          <a:prstGeom prst="rect">
            <a:avLst/>
          </a:prstGeom>
          <a:noFill/>
        </p:spPr>
        <p:txBody>
          <a:bodyPr wrap="square" rtlCol="0">
            <a:spAutoFit/>
          </a:bodyPr>
          <a:lstStyle/>
          <a:p>
            <a:pPr>
              <a:lnSpc>
                <a:spcPct val="90000"/>
              </a:lnSpc>
            </a:pPr>
            <a:r>
              <a:rPr lang="en-US" sz="2400" dirty="0" smtClean="0"/>
              <a:t>1984</a:t>
            </a:r>
            <a:endParaRPr lang="en-US" sz="2400" dirty="0"/>
          </a:p>
        </p:txBody>
      </p:sp>
      <p:sp>
        <p:nvSpPr>
          <p:cNvPr id="26" name="TextBox 25"/>
          <p:cNvSpPr txBox="1"/>
          <p:nvPr/>
        </p:nvSpPr>
        <p:spPr>
          <a:xfrm>
            <a:off x="10431009" y="2995291"/>
            <a:ext cx="1371600" cy="424732"/>
          </a:xfrm>
          <a:prstGeom prst="rect">
            <a:avLst/>
          </a:prstGeom>
          <a:noFill/>
        </p:spPr>
        <p:txBody>
          <a:bodyPr wrap="square" rtlCol="0">
            <a:spAutoFit/>
          </a:bodyPr>
          <a:lstStyle/>
          <a:p>
            <a:pPr>
              <a:lnSpc>
                <a:spcPct val="90000"/>
              </a:lnSpc>
            </a:pPr>
            <a:r>
              <a:rPr lang="en-US" sz="2400" dirty="0" smtClean="0"/>
              <a:t>2010</a:t>
            </a:r>
            <a:endParaRPr lang="en-US" sz="2400" dirty="0"/>
          </a:p>
        </p:txBody>
      </p:sp>
      <p:sp>
        <p:nvSpPr>
          <p:cNvPr id="27" name="TextBox 26"/>
          <p:cNvSpPr txBox="1"/>
          <p:nvPr/>
        </p:nvSpPr>
        <p:spPr>
          <a:xfrm>
            <a:off x="10887981" y="4172668"/>
            <a:ext cx="1371600" cy="424732"/>
          </a:xfrm>
          <a:prstGeom prst="rect">
            <a:avLst/>
          </a:prstGeom>
          <a:noFill/>
        </p:spPr>
        <p:txBody>
          <a:bodyPr wrap="square" rtlCol="0">
            <a:spAutoFit/>
          </a:bodyPr>
          <a:lstStyle/>
          <a:p>
            <a:pPr>
              <a:lnSpc>
                <a:spcPct val="90000"/>
              </a:lnSpc>
            </a:pPr>
            <a:r>
              <a:rPr lang="en-US" sz="2400" dirty="0" smtClean="0"/>
              <a:t>2011</a:t>
            </a:r>
            <a:endParaRPr lang="en-US" sz="2400" dirty="0"/>
          </a:p>
        </p:txBody>
      </p:sp>
      <p:sp>
        <p:nvSpPr>
          <p:cNvPr id="28" name="Rounded Rectangle 27"/>
          <p:cNvSpPr/>
          <p:nvPr/>
        </p:nvSpPr>
        <p:spPr>
          <a:xfrm>
            <a:off x="303212" y="1828800"/>
            <a:ext cx="1905000" cy="762000"/>
          </a:xfrm>
          <a:prstGeom prst="roundRect">
            <a:avLst/>
          </a:prstGeom>
          <a:solidFill>
            <a:schemeClr val="tx1">
              <a:lumMod val="85000"/>
            </a:schemeClr>
          </a:soli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254" y="1800536"/>
            <a:ext cx="2024971" cy="843738"/>
          </a:xfrm>
          <a:prstGeom prst="rect">
            <a:avLst/>
          </a:prstGeom>
        </p:spPr>
      </p:pic>
      <p:pic>
        <p:nvPicPr>
          <p:cNvPr id="30" name="Picture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6116" y="1809182"/>
            <a:ext cx="1184390" cy="1184390"/>
          </a:xfrm>
          <a:prstGeom prst="rect">
            <a:avLst/>
          </a:prstGeom>
        </p:spPr>
      </p:pic>
      <p:pic>
        <p:nvPicPr>
          <p:cNvPr id="31" name="Picture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17869" y="1240805"/>
            <a:ext cx="1525886" cy="1525886"/>
          </a:xfrm>
          <a:prstGeom prst="rect">
            <a:avLst/>
          </a:prstGeom>
        </p:spPr>
      </p:pic>
      <p:pic>
        <p:nvPicPr>
          <p:cNvPr id="32" name="Picture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8027" y="4896418"/>
            <a:ext cx="1853969" cy="1853969"/>
          </a:xfrm>
          <a:prstGeom prst="rect">
            <a:avLst/>
          </a:prstGeom>
        </p:spPr>
      </p:pic>
      <p:pic>
        <p:nvPicPr>
          <p:cNvPr id="33" name="Pictur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76201" y="1799272"/>
            <a:ext cx="1361012" cy="1248728"/>
          </a:xfrm>
          <a:prstGeom prst="rect">
            <a:avLst/>
          </a:prstGeom>
        </p:spPr>
      </p:pic>
      <p:sp>
        <p:nvSpPr>
          <p:cNvPr id="34" name="TextBox 33"/>
          <p:cNvSpPr txBox="1"/>
          <p:nvPr/>
        </p:nvSpPr>
        <p:spPr>
          <a:xfrm>
            <a:off x="5378224" y="4925447"/>
            <a:ext cx="2057399" cy="646331"/>
          </a:xfrm>
          <a:prstGeom prst="rect">
            <a:avLst/>
          </a:prstGeom>
          <a:noFill/>
        </p:spPr>
        <p:txBody>
          <a:bodyPr wrap="square" rtlCol="0">
            <a:spAutoFit/>
          </a:bodyPr>
          <a:lstStyle/>
          <a:p>
            <a:pPr>
              <a:lnSpc>
                <a:spcPct val="90000"/>
              </a:lnSpc>
            </a:pPr>
            <a:r>
              <a:rPr lang="en-US" sz="4000" dirty="0" smtClean="0">
                <a:solidFill>
                  <a:srgbClr val="4DA3C5"/>
                </a:solidFill>
                <a:latin typeface="Courier New" panose="02070309020205020404" pitchFamily="49" charset="0"/>
                <a:cs typeface="Courier New" panose="02070309020205020404" pitchFamily="49" charset="0"/>
              </a:rPr>
              <a:t>&lt;math&gt;</a:t>
            </a:r>
            <a:endParaRPr lang="en-US" sz="4000" dirty="0">
              <a:solidFill>
                <a:srgbClr val="4DA3C5"/>
              </a:solidFill>
              <a:latin typeface="Courier New" panose="02070309020205020404" pitchFamily="49" charset="0"/>
              <a:cs typeface="Courier New" panose="02070309020205020404" pitchFamily="49" charset="0"/>
            </a:endParaRPr>
          </a:p>
        </p:txBody>
      </p:sp>
      <p:sp>
        <p:nvSpPr>
          <p:cNvPr id="35" name="TextBox 34"/>
          <p:cNvSpPr txBox="1"/>
          <p:nvPr/>
        </p:nvSpPr>
        <p:spPr>
          <a:xfrm>
            <a:off x="8777136" y="2032833"/>
            <a:ext cx="2255497" cy="661720"/>
          </a:xfrm>
          <a:prstGeom prst="rect">
            <a:avLst/>
          </a:prstGeom>
          <a:noFill/>
        </p:spPr>
        <p:txBody>
          <a:bodyPr wrap="square" rtlCol="0">
            <a:spAutoFit/>
          </a:bodyPr>
          <a:lstStyle/>
          <a:p>
            <a:pPr>
              <a:lnSpc>
                <a:spcPct val="90000"/>
              </a:lnSpc>
            </a:pPr>
            <a:r>
              <a:rPr lang="en-US" sz="4000" dirty="0" smtClean="0">
                <a:solidFill>
                  <a:srgbClr val="4DA3C5"/>
                </a:solidFill>
                <a:latin typeface="Courier New" panose="02070309020205020404" pitchFamily="49" charset="0"/>
                <a:cs typeface="Courier New" panose="02070309020205020404" pitchFamily="49" charset="0"/>
              </a:rPr>
              <a:t>&lt;math</a:t>
            </a:r>
            <a:r>
              <a:rPr lang="en-US" sz="4000" baseline="30000" dirty="0" smtClean="0">
                <a:solidFill>
                  <a:srgbClr val="4DA3C5"/>
                </a:solidFill>
                <a:latin typeface="Courier New" panose="02070309020205020404" pitchFamily="49" charset="0"/>
                <a:cs typeface="Courier New" panose="02070309020205020404" pitchFamily="49" charset="0"/>
              </a:rPr>
              <a:t>3</a:t>
            </a:r>
            <a:r>
              <a:rPr lang="en-US" sz="4000" dirty="0" smtClean="0">
                <a:solidFill>
                  <a:srgbClr val="4DA3C5"/>
                </a:solidFill>
                <a:latin typeface="Courier New" panose="02070309020205020404" pitchFamily="49" charset="0"/>
                <a:cs typeface="Courier New" panose="02070309020205020404" pitchFamily="49" charset="0"/>
              </a:rPr>
              <a:t>&gt;</a:t>
            </a:r>
            <a:endParaRPr lang="en-US" sz="4000" dirty="0">
              <a:solidFill>
                <a:srgbClr val="4DA3C5"/>
              </a:solidFill>
              <a:latin typeface="Courier New" panose="02070309020205020404" pitchFamily="49" charset="0"/>
              <a:cs typeface="Courier New" panose="02070309020205020404" pitchFamily="49" charset="0"/>
            </a:endParaRPr>
          </a:p>
        </p:txBody>
      </p:sp>
      <p:pic>
        <p:nvPicPr>
          <p:cNvPr id="36" name="Picture 3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80337" y="1730889"/>
            <a:ext cx="1614212" cy="1153909"/>
          </a:xfrm>
          <a:prstGeom prst="rect">
            <a:avLst/>
          </a:prstGeom>
        </p:spPr>
      </p:pic>
      <p:pic>
        <p:nvPicPr>
          <p:cNvPr id="37" name="Picture 3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180637" y="4975726"/>
            <a:ext cx="1428750" cy="1428750"/>
          </a:xfrm>
          <a:prstGeom prst="rect">
            <a:avLst/>
          </a:prstGeom>
        </p:spPr>
      </p:pic>
    </p:spTree>
    <p:extLst>
      <p:ext uri="{BB962C8B-B14F-4D97-AF65-F5344CB8AC3E}">
        <p14:creationId xmlns:p14="http://schemas.microsoft.com/office/powerpoint/2010/main" val="303183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Trends: Revenues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475222149"/>
              </p:ext>
            </p:extLst>
          </p:nvPr>
        </p:nvGraphicFramePr>
        <p:xfrm>
          <a:off x="1903412" y="1600200"/>
          <a:ext cx="8991600" cy="42672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2436812" y="6172200"/>
            <a:ext cx="8229600" cy="535531"/>
          </a:xfrm>
          <a:prstGeom prst="rect">
            <a:avLst/>
          </a:prstGeom>
          <a:noFill/>
        </p:spPr>
        <p:txBody>
          <a:bodyPr wrap="square" rtlCol="0">
            <a:spAutoFit/>
          </a:bodyPr>
          <a:lstStyle/>
          <a:p>
            <a:pPr>
              <a:lnSpc>
                <a:spcPct val="90000"/>
              </a:lnSpc>
            </a:pPr>
            <a:r>
              <a:rPr lang="en-US" sz="1600" dirty="0" smtClean="0"/>
              <a:t>Source: Is Service Delivery the Future of Education Publishing? by Brian O’Leary, Magellan Media Consulting. Oct. 23, 2014</a:t>
            </a:r>
            <a:endParaRPr lang="en-US" sz="1600" dirty="0"/>
          </a:p>
        </p:txBody>
      </p:sp>
    </p:spTree>
    <p:extLst>
      <p:ext uri="{BB962C8B-B14F-4D97-AF65-F5344CB8AC3E}">
        <p14:creationId xmlns:p14="http://schemas.microsoft.com/office/powerpoint/2010/main" val="1118396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Trends: Adaptive Learning</a:t>
            </a:r>
            <a:endParaRPr lang="en-US" dirty="0"/>
          </a:p>
        </p:txBody>
      </p:sp>
      <p:sp>
        <p:nvSpPr>
          <p:cNvPr id="3" name="Content Placeholder 2"/>
          <p:cNvSpPr>
            <a:spLocks noGrp="1"/>
          </p:cNvSpPr>
          <p:nvPr>
            <p:ph idx="1"/>
          </p:nvPr>
        </p:nvSpPr>
        <p:spPr/>
        <p:txBody>
          <a:bodyPr/>
          <a:lstStyle/>
          <a:p>
            <a:r>
              <a:rPr lang="en-US" dirty="0" smtClean="0"/>
              <a:t>Digital content is customizable</a:t>
            </a:r>
          </a:p>
          <a:p>
            <a:pPr lvl="1"/>
            <a:r>
              <a:rPr lang="en-US" dirty="0" smtClean="0"/>
              <a:t>Teachers, curriculum planners</a:t>
            </a:r>
          </a:p>
          <a:p>
            <a:pPr lvl="1"/>
            <a:r>
              <a:rPr lang="en-US" dirty="0" smtClean="0"/>
              <a:t>Textbooks, exams, learning materials</a:t>
            </a:r>
          </a:p>
          <a:p>
            <a:r>
              <a:rPr lang="en-US" dirty="0" smtClean="0"/>
              <a:t>Adaptive Learning Systems</a:t>
            </a:r>
          </a:p>
          <a:p>
            <a:pPr lvl="1"/>
            <a:r>
              <a:rPr lang="en-US" dirty="0" smtClean="0"/>
              <a:t>Software adjusts exercises based on benchmark comparison</a:t>
            </a:r>
            <a:endParaRPr lang="en-US" dirty="0"/>
          </a:p>
        </p:txBody>
      </p:sp>
    </p:spTree>
    <p:extLst>
      <p:ext uri="{BB962C8B-B14F-4D97-AF65-F5344CB8AC3E}">
        <p14:creationId xmlns:p14="http://schemas.microsoft.com/office/powerpoint/2010/main" val="886388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 Multi-Channel Delivery</a:t>
            </a:r>
            <a:endParaRPr lang="en-US" dirty="0"/>
          </a:p>
        </p:txBody>
      </p:sp>
      <p:sp>
        <p:nvSpPr>
          <p:cNvPr id="5" name="Explosion 1 4"/>
          <p:cNvSpPr/>
          <p:nvPr/>
        </p:nvSpPr>
        <p:spPr>
          <a:xfrm>
            <a:off x="989012" y="2476500"/>
            <a:ext cx="3886200" cy="2895600"/>
          </a:xfrm>
          <a:prstGeom prst="irregularSeal1">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miley Face 5"/>
          <p:cNvSpPr/>
          <p:nvPr/>
        </p:nvSpPr>
        <p:spPr>
          <a:xfrm>
            <a:off x="8075612" y="2476500"/>
            <a:ext cx="3505200" cy="2971800"/>
          </a:xfrm>
          <a:prstGeom prst="smileyFace">
            <a:avLst/>
          </a:prstGeom>
          <a:solidFill>
            <a:schemeClr val="accent2">
              <a:lumMod val="40000"/>
              <a:lumOff val="60000"/>
            </a:schemeClr>
          </a:solidFill>
          <a:ln>
            <a:solidFill>
              <a:schemeClr val="accent3">
                <a:lumMod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gradFill>
                <a:gsLst>
                  <a:gs pos="21000">
                    <a:srgbClr val="53575C"/>
                  </a:gs>
                  <a:gs pos="88000">
                    <a:srgbClr val="C5C7CA"/>
                  </a:gs>
                </a:gsLst>
                <a:lin ang="5400000"/>
              </a:gradFill>
            </a:endParaRPr>
          </a:p>
        </p:txBody>
      </p:sp>
      <p:sp>
        <p:nvSpPr>
          <p:cNvPr id="7" name="TextBox 6"/>
          <p:cNvSpPr txBox="1"/>
          <p:nvPr/>
        </p:nvSpPr>
        <p:spPr>
          <a:xfrm>
            <a:off x="2055812" y="3711934"/>
            <a:ext cx="2514600" cy="424732"/>
          </a:xfrm>
          <a:prstGeom prst="rect">
            <a:avLst/>
          </a:prstGeom>
          <a:noFill/>
        </p:spPr>
        <p:txBody>
          <a:bodyPr wrap="square" rtlCol="0">
            <a:spAutoFit/>
          </a:bodyPr>
          <a:lstStyle/>
          <a:p>
            <a:pPr>
              <a:lnSpc>
                <a:spcPct val="90000"/>
              </a:lnSpc>
            </a:pPr>
            <a:r>
              <a:rPr lang="en-US" sz="2400" b="1" dirty="0" smtClean="0"/>
              <a:t>Publisher</a:t>
            </a:r>
            <a:endParaRPr lang="en-US" sz="2400" b="1" dirty="0"/>
          </a:p>
        </p:txBody>
      </p:sp>
      <p:sp>
        <p:nvSpPr>
          <p:cNvPr id="8" name="Right Arrow 7"/>
          <p:cNvSpPr/>
          <p:nvPr/>
        </p:nvSpPr>
        <p:spPr>
          <a:xfrm>
            <a:off x="5069399" y="1896502"/>
            <a:ext cx="2819400" cy="800100"/>
          </a:xfrm>
          <a:prstGeom prst="rightArrow">
            <a:avLst/>
          </a:prstGeom>
          <a:solidFill>
            <a:schemeClr val="accent6">
              <a:lumMod val="60000"/>
              <a:lumOff val="40000"/>
            </a:schemeClr>
          </a:solidFill>
          <a:ln>
            <a:solidFill>
              <a:schemeClr val="accent6">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5084299" y="3613352"/>
            <a:ext cx="2819400" cy="800100"/>
          </a:xfrm>
          <a:prstGeom prst="rightArrow">
            <a:avLst/>
          </a:prstGeom>
          <a:solidFill>
            <a:schemeClr val="accent6">
              <a:lumMod val="60000"/>
              <a:lumOff val="40000"/>
            </a:schemeClr>
          </a:solidFill>
          <a:ln>
            <a:solidFill>
              <a:schemeClr val="accent6">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5083051" y="4530826"/>
            <a:ext cx="2819400" cy="800100"/>
          </a:xfrm>
          <a:prstGeom prst="rightArrow">
            <a:avLst/>
          </a:prstGeom>
          <a:solidFill>
            <a:schemeClr val="accent6">
              <a:lumMod val="60000"/>
              <a:lumOff val="40000"/>
            </a:schemeClr>
          </a:solidFill>
          <a:ln>
            <a:solidFill>
              <a:schemeClr val="accent6">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5111187" y="5448300"/>
            <a:ext cx="2819400" cy="800100"/>
          </a:xfrm>
          <a:prstGeom prst="rightArrow">
            <a:avLst/>
          </a:prstGeom>
          <a:solidFill>
            <a:schemeClr val="accent6">
              <a:lumMod val="60000"/>
              <a:lumOff val="40000"/>
            </a:schemeClr>
          </a:solidFill>
          <a:ln>
            <a:solidFill>
              <a:schemeClr val="accent6">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5065051" y="2761822"/>
            <a:ext cx="2819400" cy="800100"/>
          </a:xfrm>
          <a:prstGeom prst="rightArrow">
            <a:avLst/>
          </a:prstGeom>
          <a:solidFill>
            <a:schemeClr val="accent6">
              <a:lumMod val="60000"/>
              <a:lumOff val="40000"/>
            </a:schemeClr>
          </a:solidFill>
          <a:ln>
            <a:solidFill>
              <a:schemeClr val="accent6">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865812" y="2110130"/>
            <a:ext cx="1981200" cy="424732"/>
          </a:xfrm>
          <a:prstGeom prst="rect">
            <a:avLst/>
          </a:prstGeom>
          <a:noFill/>
        </p:spPr>
        <p:txBody>
          <a:bodyPr wrap="square" rtlCol="0">
            <a:spAutoFit/>
          </a:bodyPr>
          <a:lstStyle/>
          <a:p>
            <a:pPr>
              <a:lnSpc>
                <a:spcPct val="90000"/>
              </a:lnSpc>
            </a:pPr>
            <a:r>
              <a:rPr lang="en-US" sz="2400" b="1" dirty="0" smtClean="0">
                <a:solidFill>
                  <a:schemeClr val="bg1"/>
                </a:solidFill>
              </a:rPr>
              <a:t>Print</a:t>
            </a:r>
            <a:endParaRPr lang="en-US" sz="2400" b="1" dirty="0">
              <a:solidFill>
                <a:schemeClr val="bg1"/>
              </a:solidFill>
            </a:endParaRPr>
          </a:p>
        </p:txBody>
      </p:sp>
      <p:sp>
        <p:nvSpPr>
          <p:cNvPr id="14" name="TextBox 13"/>
          <p:cNvSpPr txBox="1"/>
          <p:nvPr/>
        </p:nvSpPr>
        <p:spPr>
          <a:xfrm>
            <a:off x="5840779" y="2982883"/>
            <a:ext cx="1752600" cy="424732"/>
          </a:xfrm>
          <a:prstGeom prst="rect">
            <a:avLst/>
          </a:prstGeom>
          <a:noFill/>
        </p:spPr>
        <p:txBody>
          <a:bodyPr wrap="square" rtlCol="0">
            <a:spAutoFit/>
          </a:bodyPr>
          <a:lstStyle/>
          <a:p>
            <a:pPr>
              <a:lnSpc>
                <a:spcPct val="90000"/>
              </a:lnSpc>
            </a:pPr>
            <a:r>
              <a:rPr lang="en-US" sz="2400" b="1" dirty="0" smtClean="0">
                <a:solidFill>
                  <a:schemeClr val="bg1"/>
                </a:solidFill>
              </a:rPr>
              <a:t>E-book</a:t>
            </a:r>
            <a:endParaRPr lang="en-US" sz="2400" b="1" dirty="0">
              <a:solidFill>
                <a:schemeClr val="bg1"/>
              </a:solidFill>
            </a:endParaRPr>
          </a:p>
        </p:txBody>
      </p:sp>
      <p:sp>
        <p:nvSpPr>
          <p:cNvPr id="15" name="TextBox 14"/>
          <p:cNvSpPr txBox="1"/>
          <p:nvPr/>
        </p:nvSpPr>
        <p:spPr>
          <a:xfrm>
            <a:off x="5921667" y="3838553"/>
            <a:ext cx="2057400" cy="424732"/>
          </a:xfrm>
          <a:prstGeom prst="rect">
            <a:avLst/>
          </a:prstGeom>
          <a:noFill/>
        </p:spPr>
        <p:txBody>
          <a:bodyPr wrap="square" rtlCol="0">
            <a:spAutoFit/>
          </a:bodyPr>
          <a:lstStyle/>
          <a:p>
            <a:pPr>
              <a:lnSpc>
                <a:spcPct val="90000"/>
              </a:lnSpc>
            </a:pPr>
            <a:r>
              <a:rPr lang="en-US" sz="2400" b="1" dirty="0" smtClean="0">
                <a:solidFill>
                  <a:schemeClr val="bg1"/>
                </a:solidFill>
              </a:rPr>
              <a:t>LMS</a:t>
            </a:r>
            <a:endParaRPr lang="en-US" sz="2400" b="1" dirty="0">
              <a:solidFill>
                <a:schemeClr val="bg1"/>
              </a:solidFill>
            </a:endParaRPr>
          </a:p>
        </p:txBody>
      </p:sp>
      <p:sp>
        <p:nvSpPr>
          <p:cNvPr id="16" name="TextBox 15"/>
          <p:cNvSpPr txBox="1"/>
          <p:nvPr/>
        </p:nvSpPr>
        <p:spPr>
          <a:xfrm>
            <a:off x="5921667" y="4752515"/>
            <a:ext cx="2057400" cy="424732"/>
          </a:xfrm>
          <a:prstGeom prst="rect">
            <a:avLst/>
          </a:prstGeom>
          <a:noFill/>
        </p:spPr>
        <p:txBody>
          <a:bodyPr wrap="square" rtlCol="0">
            <a:spAutoFit/>
          </a:bodyPr>
          <a:lstStyle/>
          <a:p>
            <a:pPr>
              <a:lnSpc>
                <a:spcPct val="90000"/>
              </a:lnSpc>
            </a:pPr>
            <a:r>
              <a:rPr lang="en-US" sz="2400" b="1" dirty="0" smtClean="0">
                <a:solidFill>
                  <a:schemeClr val="bg1"/>
                </a:solidFill>
              </a:rPr>
              <a:t>PLE</a:t>
            </a:r>
            <a:endParaRPr lang="en-US" sz="2400" b="1" dirty="0">
              <a:solidFill>
                <a:schemeClr val="bg1"/>
              </a:solidFill>
            </a:endParaRPr>
          </a:p>
        </p:txBody>
      </p:sp>
      <p:sp>
        <p:nvSpPr>
          <p:cNvPr id="17" name="TextBox 16"/>
          <p:cNvSpPr txBox="1"/>
          <p:nvPr/>
        </p:nvSpPr>
        <p:spPr>
          <a:xfrm>
            <a:off x="5036084" y="5666477"/>
            <a:ext cx="3620161" cy="424732"/>
          </a:xfrm>
          <a:prstGeom prst="rect">
            <a:avLst/>
          </a:prstGeom>
          <a:noFill/>
        </p:spPr>
        <p:txBody>
          <a:bodyPr wrap="square" rtlCol="0">
            <a:spAutoFit/>
          </a:bodyPr>
          <a:lstStyle/>
          <a:p>
            <a:pPr>
              <a:lnSpc>
                <a:spcPct val="90000"/>
              </a:lnSpc>
            </a:pPr>
            <a:r>
              <a:rPr lang="en-US" sz="2400" b="1" dirty="0" smtClean="0">
                <a:solidFill>
                  <a:schemeClr val="bg1"/>
                </a:solidFill>
              </a:rPr>
              <a:t>Adaptive Learning</a:t>
            </a:r>
            <a:endParaRPr lang="en-US" sz="2400" b="1" dirty="0">
              <a:solidFill>
                <a:schemeClr val="bg1"/>
              </a:solidFill>
            </a:endParaRPr>
          </a:p>
        </p:txBody>
      </p:sp>
    </p:spTree>
    <p:extLst>
      <p:ext uri="{BB962C8B-B14F-4D97-AF65-F5344CB8AC3E}">
        <p14:creationId xmlns:p14="http://schemas.microsoft.com/office/powerpoint/2010/main" val="2002416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XML &amp; MathML</a:t>
            </a:r>
            <a:endParaRPr lang="en-US" dirty="0"/>
          </a:p>
        </p:txBody>
      </p:sp>
      <p:sp>
        <p:nvSpPr>
          <p:cNvPr id="3" name="Content Placeholder 2"/>
          <p:cNvSpPr>
            <a:spLocks noGrp="1"/>
          </p:cNvSpPr>
          <p:nvPr>
            <p:ph idx="1"/>
          </p:nvPr>
        </p:nvSpPr>
        <p:spPr/>
        <p:txBody>
          <a:bodyPr/>
          <a:lstStyle/>
          <a:p>
            <a:r>
              <a:rPr lang="en-US" dirty="0" smtClean="0"/>
              <a:t>Common goals of XML-based publishing workflows:</a:t>
            </a:r>
          </a:p>
          <a:p>
            <a:pPr lvl="1"/>
            <a:r>
              <a:rPr lang="en-US" dirty="0" smtClean="0"/>
              <a:t>Multiple distribution channels</a:t>
            </a:r>
          </a:p>
          <a:p>
            <a:pPr lvl="1"/>
            <a:r>
              <a:rPr lang="en-US" dirty="0" smtClean="0"/>
              <a:t>Reuse</a:t>
            </a:r>
          </a:p>
          <a:p>
            <a:pPr lvl="1"/>
            <a:r>
              <a:rPr lang="en-US" dirty="0" smtClean="0"/>
              <a:t>Repurposing</a:t>
            </a:r>
          </a:p>
          <a:p>
            <a:pPr lvl="1"/>
            <a:r>
              <a:rPr lang="en-US" dirty="0" smtClean="0"/>
              <a:t>Accessibility</a:t>
            </a:r>
          </a:p>
          <a:p>
            <a:r>
              <a:rPr lang="en-US" dirty="0" smtClean="0"/>
              <a:t>MathML is an ISO standard</a:t>
            </a:r>
          </a:p>
        </p:txBody>
      </p:sp>
    </p:spTree>
    <p:extLst>
      <p:ext uri="{BB962C8B-B14F-4D97-AF65-F5344CB8AC3E}">
        <p14:creationId xmlns:p14="http://schemas.microsoft.com/office/powerpoint/2010/main" val="403992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a:t>
            </a:r>
            <a:r>
              <a:rPr lang="en-US" dirty="0"/>
              <a:t>Content Production </a:t>
            </a:r>
            <a:r>
              <a:rPr lang="en-US" dirty="0" smtClean="0"/>
              <a:t>Challenges</a:t>
            </a:r>
            <a:endParaRPr lang="en-US" dirty="0"/>
          </a:p>
        </p:txBody>
      </p:sp>
      <p:sp>
        <p:nvSpPr>
          <p:cNvPr id="3" name="Content Placeholder 2"/>
          <p:cNvSpPr>
            <a:spLocks noGrp="1"/>
          </p:cNvSpPr>
          <p:nvPr>
            <p:ph idx="1"/>
          </p:nvPr>
        </p:nvSpPr>
        <p:spPr/>
        <p:txBody>
          <a:bodyPr/>
          <a:lstStyle/>
          <a:p>
            <a:r>
              <a:rPr lang="en-US" dirty="0" smtClean="0"/>
              <a:t>Inconsistent MathML support across devices and software</a:t>
            </a:r>
          </a:p>
          <a:p>
            <a:r>
              <a:rPr lang="en-US" dirty="0" smtClean="0"/>
              <a:t>Math requirements specific to K-12</a:t>
            </a:r>
          </a:p>
          <a:p>
            <a:r>
              <a:rPr lang="en-US" dirty="0" smtClean="0"/>
              <a:t>Accessibility</a:t>
            </a:r>
          </a:p>
          <a:p>
            <a:r>
              <a:rPr lang="en-US" dirty="0" smtClean="0"/>
              <a:t>Adaptive Learning</a:t>
            </a:r>
          </a:p>
          <a:p>
            <a:endParaRPr lang="en-US" dirty="0"/>
          </a:p>
        </p:txBody>
      </p:sp>
    </p:spTree>
    <p:extLst>
      <p:ext uri="{BB962C8B-B14F-4D97-AF65-F5344CB8AC3E}">
        <p14:creationId xmlns:p14="http://schemas.microsoft.com/office/powerpoint/2010/main" val="2775085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Inconsistent MathML Support</a:t>
            </a:r>
            <a:endParaRPr lang="en-US" dirty="0"/>
          </a:p>
        </p:txBody>
      </p:sp>
      <p:sp>
        <p:nvSpPr>
          <p:cNvPr id="5" name="Text Placeholder 4"/>
          <p:cNvSpPr>
            <a:spLocks noGrp="1"/>
          </p:cNvSpPr>
          <p:nvPr>
            <p:ph type="body" idx="1"/>
          </p:nvPr>
        </p:nvSpPr>
        <p:spPr/>
        <p:txBody>
          <a:bodyPr/>
          <a:lstStyle/>
          <a:p>
            <a:r>
              <a:rPr lang="en-US" dirty="0"/>
              <a:t>Native MathML Support! </a:t>
            </a:r>
          </a:p>
        </p:txBody>
      </p:sp>
      <p:sp>
        <p:nvSpPr>
          <p:cNvPr id="3" name="Content Placeholder 2"/>
          <p:cNvSpPr>
            <a:spLocks noGrp="1"/>
          </p:cNvSpPr>
          <p:nvPr>
            <p:ph sz="half" idx="2"/>
          </p:nvPr>
        </p:nvSpPr>
        <p:spPr/>
        <p:txBody>
          <a:bodyPr vert="horz" lIns="91440" tIns="45720" rIns="91440" bIns="45720" rtlCol="0" anchor="t">
            <a:normAutofit/>
          </a:bodyPr>
          <a:lstStyle/>
          <a:p>
            <a:r>
              <a:rPr lang="en-US" dirty="0"/>
              <a:t>Webkit - Apple Safari</a:t>
            </a:r>
          </a:p>
          <a:p>
            <a:r>
              <a:rPr lang="en-US" dirty="0"/>
              <a:t>Firefox</a:t>
            </a:r>
          </a:p>
        </p:txBody>
      </p:sp>
      <p:sp>
        <p:nvSpPr>
          <p:cNvPr id="6" name="Text Placeholder 5"/>
          <p:cNvSpPr>
            <a:spLocks noGrp="1"/>
          </p:cNvSpPr>
          <p:nvPr>
            <p:ph type="body" sz="quarter" idx="3"/>
          </p:nvPr>
        </p:nvSpPr>
        <p:spPr/>
        <p:txBody>
          <a:bodyPr/>
          <a:lstStyle/>
          <a:p>
            <a:r>
              <a:rPr lang="en-US" dirty="0"/>
              <a:t>No MathML or Planned MathML Support</a:t>
            </a:r>
          </a:p>
        </p:txBody>
      </p:sp>
      <p:sp>
        <p:nvSpPr>
          <p:cNvPr id="4" name="Content Placeholder 3"/>
          <p:cNvSpPr>
            <a:spLocks noGrp="1"/>
          </p:cNvSpPr>
          <p:nvPr>
            <p:ph sz="quarter" idx="4"/>
          </p:nvPr>
        </p:nvSpPr>
        <p:spPr/>
        <p:txBody>
          <a:bodyPr vert="horz" lIns="91440" tIns="45720" rIns="91440" bIns="45720" rtlCol="0" anchor="t">
            <a:normAutofit/>
          </a:bodyPr>
          <a:lstStyle/>
          <a:p>
            <a:r>
              <a:rPr lang="en-US" dirty="0"/>
              <a:t>Google Chrome</a:t>
            </a:r>
          </a:p>
          <a:p>
            <a:r>
              <a:rPr lang="en-US"/>
              <a:t>Microsoft Internet Explorer</a:t>
            </a:r>
            <a:endParaRPr lang="en-US" dirty="0"/>
          </a:p>
          <a:p>
            <a:r>
              <a:rPr lang="en-US" dirty="0"/>
              <a:t>Microsoft Edge</a:t>
            </a:r>
          </a:p>
          <a:p>
            <a:r>
              <a:rPr lang="en-US"/>
              <a:t>Mobile browsers</a:t>
            </a:r>
            <a:endParaRPr lang="en-US" dirty="0"/>
          </a:p>
        </p:txBody>
      </p:sp>
      <p:pic>
        <p:nvPicPr>
          <p:cNvPr id="7" name="Picture 6" descr="File:Emoticon Face Smiley GE.png"/>
          <p:cNvPicPr>
            <a:picLocks noChangeAspect="1"/>
          </p:cNvPicPr>
          <p:nvPr/>
        </p:nvPicPr>
        <p:blipFill>
          <a:blip r:embed="rId3"/>
          <a:stretch>
            <a:fillRect/>
          </a:stretch>
        </p:blipFill>
        <p:spPr>
          <a:xfrm>
            <a:off x="3358979" y="4034376"/>
            <a:ext cx="1862332" cy="1828804"/>
          </a:xfrm>
          <a:prstGeom prst="rect">
            <a:avLst/>
          </a:prstGeom>
        </p:spPr>
      </p:pic>
      <p:pic>
        <p:nvPicPr>
          <p:cNvPr id="11" name="Picture 10" descr="Description Emoticon Face Frown GE.png"/>
          <p:cNvPicPr>
            <a:picLocks noChangeAspect="1"/>
          </p:cNvPicPr>
          <p:nvPr/>
        </p:nvPicPr>
        <p:blipFill>
          <a:blip r:embed="rId4"/>
          <a:stretch>
            <a:fillRect/>
          </a:stretch>
        </p:blipFill>
        <p:spPr>
          <a:xfrm>
            <a:off x="9445394" y="4017662"/>
            <a:ext cx="1876656" cy="1841801"/>
          </a:xfrm>
          <a:prstGeom prst="rect">
            <a:avLst/>
          </a:prstGeom>
        </p:spPr>
      </p:pic>
    </p:spTree>
    <p:extLst>
      <p:ext uri="{BB962C8B-B14F-4D97-AF65-F5344CB8AC3E}">
        <p14:creationId xmlns:p14="http://schemas.microsoft.com/office/powerpoint/2010/main" val="3709811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9.0&quot;&gt;&lt;object type=&quot;1&quot; unique_id=&quot;10001&quot;&gt;&lt;object type=&quot;2&quot; unique_id=&quot;10080&quot;&gt;&lt;object type=&quot;3&quot; unique_id=&quot;10081&quot;&gt;&lt;property id=&quot;20148&quot; value=&quot;5&quot;/&gt;&lt;property id=&quot;20300&quot; value=&quot;Slide 1 - &amp;quot;The State of MathML in K-12 Educational Publishing&amp;quot;&quot;/&gt;&lt;property id=&quot;20307&quot; value=&quot;256&quot;/&gt;&lt;/object&gt;&lt;object type=&quot;3&quot; unique_id=&quot;10082&quot;&gt;&lt;property id=&quot;20148&quot; value=&quot;5&quot;/&gt;&lt;property id=&quot;20300&quot; value=&quot;Slide 2 - &amp;quot;Overview&amp;quot;&quot;/&gt;&lt;property id=&quot;20307&quot; value=&quot;257&quot;/&gt;&lt;/object&gt;&lt;object type=&quot;3&quot; unique_id=&quot;10083&quot;&gt;&lt;property id=&quot;20148&quot; value=&quot;5&quot;/&gt;&lt;property id=&quot;20300&quot; value=&quot;Slide 3 - &amp;quot;Digital Content Revolution: A Brief History - Mathematics&amp;quot;&quot;/&gt;&lt;property id=&quot;20307&quot; value=&quot;270&quot;/&gt;&lt;/object&gt;&lt;object type=&quot;3&quot; unique_id=&quot;10084&quot;&gt;&lt;property id=&quot;20148&quot; value=&quot;5&quot;/&gt;&lt;property id=&quot;20300&quot; value=&quot;Slide 4 - &amp;quot;Current Trends: Revenues&amp;quot;&quot;/&gt;&lt;property id=&quot;20307&quot; value=&quot;272&quot;/&gt;&lt;/object&gt;&lt;object type=&quot;3&quot; unique_id=&quot;10085&quot;&gt;&lt;property id=&quot;20148&quot; value=&quot;5&quot;/&gt;&lt;property id=&quot;20300&quot; value=&quot;Slide 5 - &amp;quot;Current Trends: Adaptive Learning&amp;quot;&quot;/&gt;&lt;property id=&quot;20307&quot; value=&quot;283&quot;/&gt;&lt;/object&gt;&lt;object type=&quot;3&quot; unique_id=&quot;10086&quot;&gt;&lt;property id=&quot;20148&quot; value=&quot;5&quot;/&gt;&lt;property id=&quot;20300&quot; value=&quot;Slide 6 - &amp;quot;Requirement: Multi-Channel Delivery&amp;quot;&quot;/&gt;&lt;property id=&quot;20307&quot; value=&quot;280&quot;/&gt;&lt;/object&gt;&lt;object type=&quot;3&quot; unique_id=&quot;10087&quot;&gt;&lt;property id=&quot;20148&quot; value=&quot;5&quot;/&gt;&lt;property id=&quot;20300&quot; value=&quot;Slide 7 - &amp;quot;XML &amp;amp; MathML&amp;quot;&quot;/&gt;&lt;property id=&quot;20307&quot; value=&quot;271&quot;/&gt;&lt;/object&gt;&lt;object type=&quot;3&quot; unique_id=&quot;10088&quot;&gt;&lt;property id=&quot;20148&quot; value=&quot;5&quot;/&gt;&lt;property id=&quot;20300&quot; value=&quot;Slide 8 - &amp;quot;Math Content Production Challenges&amp;quot;&quot;/&gt;&lt;property id=&quot;20307&quot; value=&quot;273&quot;/&gt;&lt;/object&gt;&lt;object type=&quot;3&quot; unique_id=&quot;10089&quot;&gt;&lt;property id=&quot;20148&quot; value=&quot;5&quot;/&gt;&lt;property id=&quot;20300&quot; value=&quot;Slide 9 - &amp;quot;Inconsistent MathML Support&amp;quot;&quot;/&gt;&lt;property id=&quot;20307&quot; value=&quot;276&quot;/&gt;&lt;/object&gt;&lt;object type=&quot;3&quot; unique_id=&quot;10090&quot;&gt;&lt;property id=&quot;20148&quot; value=&quot;5&quot;/&gt;&lt;property id=&quot;20300&quot; value=&quot;Slide 10 - &amp;quot;MathJax&amp;quot;&quot;/&gt;&lt;property id=&quot;20307&quot; value=&quot;281&quot;/&gt;&lt;/object&gt;&lt;object type=&quot;3&quot; unique_id=&quot;10091&quot;&gt;&lt;property id=&quot;20148&quot; value=&quot;5&quot;/&gt;&lt;property id=&quot;20300&quot; value=&quot;Slide 11 - &amp;quot;Math Requirements Specific to K-12&amp;quot;&quot;/&gt;&lt;property id=&quot;20307&quot; value=&quot;277&quot;/&gt;&lt;/object&gt;&lt;object type=&quot;3&quot; unique_id=&quot;10092&quot;&gt;&lt;property id=&quot;20148&quot; value=&quot;5&quot;/&gt;&lt;property id=&quot;20300&quot; value=&quot;Slide 12 - &amp;quot;Math Requirements Specific to K-12&amp;quot;&quot;/&gt;&lt;property id=&quot;20307&quot; value=&quot;286&quot;/&gt;&lt;/object&gt;&lt;object type=&quot;3&quot; unique_id=&quot;10093&quot;&gt;&lt;property id=&quot;20148&quot; value=&quot;5&quot;/&gt;&lt;property id=&quot;20300&quot; value=&quot;Slide 13 - &amp;quot;Accessibility (United States &amp;amp; Canada)&amp;quot;&quot;/&gt;&lt;property id=&quot;20307&quot; value=&quot;278&quot;/&gt;&lt;/object&gt;&lt;object type=&quot;3&quot; unique_id=&quot;10094&quot;&gt;&lt;property id=&quot;20148&quot; value=&quot;5&quot;/&gt;&lt;property id=&quot;20300&quot; value=&quot;Slide 14 - &amp;quot;Adaptive Learning&amp;quot;&quot;/&gt;&lt;property id=&quot;20307&quot; value=&quot;279&quot;/&gt;&lt;/object&gt;&lt;object type=&quot;3&quot; unique_id=&quot;10095&quot;&gt;&lt;property id=&quot;20148&quot; value=&quot;5&quot;/&gt;&lt;property id=&quot;20300&quot; value=&quot;Slide 15 - &amp;quot;Case Study #1&amp;quot;&quot;/&gt;&lt;property id=&quot;20307&quot; value=&quot;282&quot;/&gt;&lt;/object&gt;&lt;object type=&quot;3&quot; unique_id=&quot;10096&quot;&gt;&lt;property id=&quot;20148&quot; value=&quot;5&quot;/&gt;&lt;property id=&quot;20300&quot; value=&quot;Slide 16 - &amp;quot;Case Study #2&amp;quot;&quot;/&gt;&lt;property id=&quot;20307&quot; value=&quot;287&quot;/&gt;&lt;/object&gt;&lt;object type=&quot;3&quot; unique_id=&quot;10097&quot;&gt;&lt;property id=&quot;20148&quot; value=&quot;5&quot;/&gt;&lt;property id=&quot;20300&quot; value=&quot;Slide 17 - &amp;quot;Case Study #2, continued.&amp;quot;&quot;/&gt;&lt;property id=&quot;20307&quot; value=&quot;288&quot;/&gt;&lt;/object&gt;&lt;object type=&quot;3&quot; unique_id=&quot;10098&quot;&gt;&lt;property id=&quot;20148&quot; value=&quot;5&quot;/&gt;&lt;property id=&quot;20300&quot; value=&quot;Slide 18 - &amp;quot;Cost of Not Serving Special Needs&amp;quot;&quot;/&gt;&lt;property id=&quot;20307&quot; value=&quot;274&quot;/&gt;&lt;/object&gt;&lt;object type=&quot;3&quot; unique_id=&quot;10099&quot;&gt;&lt;property id=&quot;20148&quot; value=&quot;5&quot;/&gt;&lt;property id=&quot;20300&quot; value=&quot;Slide 19 - &amp;quot;What You Can Do&amp;quot;&quot;/&gt;&lt;property id=&quot;20307&quot; value=&quot;284&quot;/&gt;&lt;/object&gt;&lt;object type=&quot;3&quot; unique_id=&quot;10100&quot;&gt;&lt;property id=&quot;20148&quot; value=&quot;5&quot;/&gt;&lt;property id=&quot;20300&quot; value=&quot;Slide 20 - &amp;quot;What You Can Do&amp;quot;&quot;/&gt;&lt;property id=&quot;20307&quot; value=&quot;285&quot;/&gt;&lt;/object&gt;&lt;object type=&quot;3&quot; unique_id=&quot;10101&quot;&gt;&lt;property id=&quot;20148&quot; value=&quot;5&quot;/&gt;&lt;property id=&quot;20300&quot; value=&quot;Slide 21 - &amp;quot;Conclusion&amp;quot;&quot;/&gt;&lt;property id=&quot;20307&quot; value=&quot;275&quot;/&gt;&lt;/object&gt;&lt;/object&gt;&lt;object type=&quot;8&quot; unique_id=&quot;10124&quot;&gt;&lt;/object&gt;&lt;/object&gt;&lt;/database&gt;"/>
  <p:tag name="MMPROD_NEXTUNIQUEID" val="10009"/>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09A44C-857D-42FD-9219-94A36248C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Chalkboard education presentation (widescreen)</Template>
  <TotalTime>0</TotalTime>
  <Words>1285</Words>
  <Application>Microsoft Office PowerPoint</Application>
  <PresentationFormat>Custom</PresentationFormat>
  <Paragraphs>234</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Chalkboard 16x9</vt:lpstr>
      <vt:lpstr>The State of MathML in K-12 Educational Publishing</vt:lpstr>
      <vt:lpstr>Overview</vt:lpstr>
      <vt:lpstr>Digital Content Revolution: A Brief History - Mathematics</vt:lpstr>
      <vt:lpstr>Current Trends: Revenues</vt:lpstr>
      <vt:lpstr>Current Trends: Adaptive Learning</vt:lpstr>
      <vt:lpstr>Requirement: Multi-Channel Delivery</vt:lpstr>
      <vt:lpstr>XML &amp; MathML</vt:lpstr>
      <vt:lpstr>Math Content Production Challenges</vt:lpstr>
      <vt:lpstr>Inconsistent MathML Support</vt:lpstr>
      <vt:lpstr>MathJax</vt:lpstr>
      <vt:lpstr>Math Requirements Specific to K-12</vt:lpstr>
      <vt:lpstr>Math Requirements Specific to K-12</vt:lpstr>
      <vt:lpstr>Accessibility (United States &amp; Canada)</vt:lpstr>
      <vt:lpstr>Adaptive Learning</vt:lpstr>
      <vt:lpstr>How Big is Adaptive Learning Technology?</vt:lpstr>
      <vt:lpstr>Case Study #1</vt:lpstr>
      <vt:lpstr>Case Study #2</vt:lpstr>
      <vt:lpstr>Case Study #2, continued.</vt:lpstr>
      <vt:lpstr>Cost of Not Serving Special Needs</vt:lpstr>
      <vt:lpstr>What You Can Do</vt:lpstr>
      <vt:lpstr>What You Can Do</vt:lpstr>
      <vt:lpstr>Conclusion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State of MathML in K-12 Educational Publishing</dc:title>
  <dc:creator/>
  <cp:keywords/>
  <cp:lastModifiedBy/>
  <cp:revision>6</cp:revision>
  <dcterms:created xsi:type="dcterms:W3CDTF">2015-07-16T19:15:47Z</dcterms:created>
  <dcterms:modified xsi:type="dcterms:W3CDTF">2015-08-11T14:38:22Z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TC028048469991</vt:lpwstr>
  </property>
</Properties>
</file>