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0" r:id="rId1"/>
  </p:sldMasterIdLst>
  <p:notesMasterIdLst>
    <p:notesMasterId r:id="rId19"/>
  </p:notesMasterIdLst>
  <p:sldIdLst>
    <p:sldId id="256" r:id="rId2"/>
    <p:sldId id="259" r:id="rId3"/>
    <p:sldId id="260" r:id="rId4"/>
    <p:sldId id="261" r:id="rId5"/>
    <p:sldId id="263" r:id="rId6"/>
    <p:sldId id="262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3" r:id="rId15"/>
    <p:sldId id="269" r:id="rId16"/>
    <p:sldId id="272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12891C-A9B4-4AA0-9817-F58BE1C03F44}" type="datetimeFigureOut">
              <a:rPr lang="en-US" smtClean="0"/>
              <a:t>5/19/2014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20EA09-29AB-42FB-ABC0-9C60E065CB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347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0EA09-29AB-42FB-ABC0-9C60E065CB4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988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79A00BB-B15D-4E42-B025-651ED09C819F}" type="datetime1">
              <a:rPr lang="en-US" smtClean="0"/>
              <a:t>5/19/2014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A9B766-2AF2-406E-A46A-FBF426EE4C2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D52CA-47D3-484D-8F4F-F1312B882C3E}" type="datetime1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766-2AF2-406E-A46A-FBF426EE4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623E738-42BB-4BF0-8645-7913680110B1}" type="datetime1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63A9B766-2AF2-406E-A46A-FBF426EE4C2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A93A9-A4C7-4363-B5B4-F873AACDADC6}" type="datetime1">
              <a:rPr lang="en-US" smtClean="0"/>
              <a:t>5/19/2014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3A9B766-2AF2-406E-A46A-FBF426EE4C2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36D2-28AF-48EE-87AD-3539713204C2}" type="datetime1">
              <a:rPr lang="en-US" smtClean="0"/>
              <a:t>5/19/2014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63A9B766-2AF2-406E-A46A-FBF426EE4C2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E0042CB-EE99-495F-85F2-FE430E669660}" type="datetime1">
              <a:rPr lang="en-US" smtClean="0"/>
              <a:t>5/19/2014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3A9B766-2AF2-406E-A46A-FBF426EE4C2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49070300-812A-48C8-967A-233912FF6489}" type="datetime1">
              <a:rPr lang="en-US" smtClean="0"/>
              <a:t>5/19/2014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63A9B766-2AF2-406E-A46A-FBF426EE4C2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6F1B-FEB0-4E75-B43E-8113959B8491}" type="datetime1">
              <a:rPr lang="en-US" smtClean="0"/>
              <a:t>5/19/2014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3A9B766-2AF2-406E-A46A-FBF426EE4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8080C-3E71-4FD3-B3DA-1179BE7DAC9D}" type="datetime1">
              <a:rPr lang="en-US" smtClean="0"/>
              <a:t>5/19/2014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3A9B766-2AF2-406E-A46A-FBF426EE4C2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4B230-3049-46C3-A421-0B3CA33D59B3}" type="datetime1">
              <a:rPr lang="en-US" smtClean="0"/>
              <a:t>5/19/2014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3A9B766-2AF2-406E-A46A-FBF426EE4C2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44451B4B-E498-4EFD-B447-ACF8BC9AA09A}" type="datetime1">
              <a:rPr lang="en-US" smtClean="0"/>
              <a:t>5/19/2014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63A9B766-2AF2-406E-A46A-FBF426EE4C2F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8D48341-2642-4A13-BAC0-E5835439B537}" type="datetime1">
              <a:rPr lang="en-US" smtClean="0"/>
              <a:t>5/19/2014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3A9B766-2AF2-406E-A46A-FBF426EE4C2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mailto:trow@loc.gov" TargetMode="External"/><Relationship Id="rId3" Type="http://schemas.openxmlformats.org/officeDocument/2006/relationships/hyperlink" Target="mailto:thwe@loc.gov" TargetMode="External"/><Relationship Id="rId7" Type="http://schemas.openxmlformats.org/officeDocument/2006/relationships/hyperlink" Target="mailto:mima@loc.gov" TargetMode="External"/><Relationship Id="rId2" Type="http://schemas.openxmlformats.org/officeDocument/2006/relationships/hyperlink" Target="http://www.loc.gov/preservation/resources/%5bTBD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edea@loc.gov" TargetMode="External"/><Relationship Id="rId5" Type="http://schemas.openxmlformats.org/officeDocument/2006/relationships/hyperlink" Target="mailto:pmic@loc.gov" TargetMode="External"/><Relationship Id="rId4" Type="http://schemas.openxmlformats.org/officeDocument/2006/relationships/hyperlink" Target="mailto:abau@loc.gov" TargetMode="External"/><Relationship Id="rId9" Type="http://schemas.openxmlformats.org/officeDocument/2006/relationships/hyperlink" Target="mailto:dscanlon@loc.go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pyright.gov/circs/circ07b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4038600"/>
            <a:ext cx="6858000" cy="1828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LIBRARY OF CONGRESS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Recommended Format Specifications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Encouraging Preservation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Without Discouraging Creation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A00BB-B15D-4E42-B025-651ED09C819F}" type="datetime1">
              <a:rPr lang="en-US" smtClean="0"/>
              <a:t>5/19/2014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35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28600"/>
            <a:ext cx="5257800" cy="6564629"/>
          </a:xfrm>
        </p:spPr>
      </p:pic>
      <p:sp>
        <p:nvSpPr>
          <p:cNvPr id="5" name="TextBox 4"/>
          <p:cNvSpPr txBox="1"/>
          <p:nvPr/>
        </p:nvSpPr>
        <p:spPr>
          <a:xfrm>
            <a:off x="457200" y="6096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Hierarchy:</a:t>
            </a:r>
          </a:p>
          <a:p>
            <a:r>
              <a:rPr lang="en-US" dirty="0">
                <a:solidFill>
                  <a:schemeClr val="tx2"/>
                </a:solidFill>
              </a:rPr>
              <a:t>p</a:t>
            </a:r>
            <a:r>
              <a:rPr lang="en-US" dirty="0" smtClean="0">
                <a:solidFill>
                  <a:schemeClr val="tx2"/>
                </a:solidFill>
              </a:rPr>
              <a:t>hotographs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766-2AF2-406E-A46A-FBF426EE4C2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8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152400"/>
            <a:ext cx="5257800" cy="6569729"/>
          </a:xfrm>
        </p:spPr>
      </p:pic>
      <p:sp>
        <p:nvSpPr>
          <p:cNvPr id="5" name="TextBox 4"/>
          <p:cNvSpPr txBox="1"/>
          <p:nvPr/>
        </p:nvSpPr>
        <p:spPr>
          <a:xfrm>
            <a:off x="533400" y="6096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Hierarchy:</a:t>
            </a:r>
          </a:p>
          <a:p>
            <a:r>
              <a:rPr lang="en-US" dirty="0">
                <a:solidFill>
                  <a:schemeClr val="tx2"/>
                </a:solidFill>
              </a:rPr>
              <a:t>d</a:t>
            </a:r>
            <a:r>
              <a:rPr lang="en-US" dirty="0" smtClean="0">
                <a:solidFill>
                  <a:schemeClr val="tx2"/>
                </a:solidFill>
              </a:rPr>
              <a:t>atasets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766-2AF2-406E-A46A-FBF426EE4C2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92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Recommended Format </a:t>
            </a:r>
            <a:r>
              <a:rPr lang="en-US" dirty="0" smtClean="0"/>
              <a:t>Specifications: </a:t>
            </a:r>
            <a:r>
              <a:rPr lang="en-US" dirty="0"/>
              <a:t>c</a:t>
            </a:r>
            <a:r>
              <a:rPr lang="en-US" dirty="0" smtClean="0"/>
              <a:t>aveats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876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They complement the Copyright </a:t>
            </a:r>
            <a:r>
              <a:rPr lang="en-US" i="1" dirty="0" smtClean="0"/>
              <a:t>Best Edition Statement,</a:t>
            </a:r>
            <a:r>
              <a:rPr lang="en-US" dirty="0" smtClean="0"/>
              <a:t> they do </a:t>
            </a:r>
            <a:r>
              <a:rPr lang="en-US" dirty="0"/>
              <a:t>not replace or </a:t>
            </a:r>
            <a:r>
              <a:rPr lang="en-US" dirty="0" smtClean="0"/>
              <a:t>supersede </a:t>
            </a:r>
            <a:r>
              <a:rPr lang="en-US" dirty="0" smtClean="0"/>
              <a:t>it</a:t>
            </a:r>
          </a:p>
          <a:p>
            <a:r>
              <a:rPr lang="en-US" dirty="0" smtClean="0"/>
              <a:t>They are not proscriptive, but acquiring and preserving content in unlisted formats will be challenging and costly</a:t>
            </a:r>
            <a:endParaRPr lang="en-US" dirty="0" smtClean="0"/>
          </a:p>
          <a:p>
            <a:r>
              <a:rPr lang="en-US" dirty="0"/>
              <a:t>They do not answer all questions raised in preservation and providing long-term access, e.g.</a:t>
            </a:r>
          </a:p>
          <a:p>
            <a:pPr lvl="1"/>
            <a:r>
              <a:rPr lang="en-US" dirty="0"/>
              <a:t>How to receive content into a </a:t>
            </a:r>
            <a:r>
              <a:rPr lang="en-US" dirty="0" smtClean="0"/>
              <a:t>repository</a:t>
            </a:r>
          </a:p>
          <a:p>
            <a:pPr lvl="1"/>
            <a:r>
              <a:rPr lang="en-US" dirty="0" smtClean="0"/>
              <a:t>How to receive and use associated metadata</a:t>
            </a:r>
            <a:endParaRPr lang="en-US" dirty="0"/>
          </a:p>
          <a:p>
            <a:pPr lvl="1"/>
            <a:r>
              <a:rPr lang="en-US" dirty="0"/>
              <a:t>How to provide adequate inventory control</a:t>
            </a:r>
          </a:p>
          <a:p>
            <a:pPr lvl="1"/>
            <a:r>
              <a:rPr lang="en-US" dirty="0"/>
              <a:t>How to manage that content on an ongoing </a:t>
            </a:r>
            <a:r>
              <a:rPr lang="en-US" dirty="0" smtClean="0"/>
              <a:t>basis</a:t>
            </a:r>
          </a:p>
          <a:p>
            <a:pPr lvl="1"/>
            <a:r>
              <a:rPr lang="en-US" dirty="0" smtClean="0"/>
              <a:t>How to provide access</a:t>
            </a:r>
            <a:endParaRPr lang="en-US" dirty="0"/>
          </a:p>
          <a:p>
            <a:r>
              <a:rPr lang="en-US" dirty="0" smtClean="0"/>
              <a:t>They merely help make it easier for those questions to be answered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3A9B766-2AF2-406E-A46A-FBF426EE4C2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53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Recommended Format Specifications:</a:t>
            </a:r>
            <a:br>
              <a:rPr lang="en-US" dirty="0" smtClean="0"/>
            </a:br>
            <a:r>
              <a:rPr lang="en-US" dirty="0" smtClean="0"/>
              <a:t>internal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Library does </a:t>
            </a:r>
            <a:r>
              <a:rPr lang="en-US" dirty="0" smtClean="0"/>
              <a:t>not </a:t>
            </a:r>
            <a:r>
              <a:rPr lang="en-US" dirty="0" smtClean="0"/>
              <a:t>have the workflows or infrastructure in place as yet to acquire all listed </a:t>
            </a:r>
            <a:r>
              <a:rPr lang="en-US" dirty="0" smtClean="0"/>
              <a:t>formats – this will in some cases require custom design – but …</a:t>
            </a:r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taff can use the Specifications to inform potential acquisitions sources of formats the Library will prefer to collect, now or in the future</a:t>
            </a:r>
          </a:p>
          <a:p>
            <a:r>
              <a:rPr lang="en-US" dirty="0"/>
              <a:t>S</a:t>
            </a:r>
            <a:r>
              <a:rPr lang="en-US" dirty="0" smtClean="0"/>
              <a:t>taff dealing with acquisitions sources can provide feedback to the Library on </a:t>
            </a:r>
            <a:r>
              <a:rPr lang="en-US" dirty="0" smtClean="0"/>
              <a:t>desired </a:t>
            </a:r>
            <a:r>
              <a:rPr lang="en-US" dirty="0" smtClean="0"/>
              <a:t>content currently available in the preferred formats</a:t>
            </a:r>
          </a:p>
          <a:p>
            <a:r>
              <a:rPr lang="en-US" dirty="0" smtClean="0"/>
              <a:t>And identify other formats in use of which the Library should be </a:t>
            </a:r>
            <a:r>
              <a:rPr lang="en-US" dirty="0" smtClean="0"/>
              <a:t>aware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3A9B766-2AF2-406E-A46A-FBF426EE4C2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25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Recommended Format Specifications:</a:t>
            </a:r>
            <a:br>
              <a:rPr lang="en-US" dirty="0" smtClean="0"/>
            </a:br>
            <a:r>
              <a:rPr lang="en-US" dirty="0" smtClean="0"/>
              <a:t>external focus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 the Library’s unique position and wealth of expertise to provide information useful for all stakeholders in the creative process</a:t>
            </a:r>
          </a:p>
          <a:p>
            <a:r>
              <a:rPr lang="en-US" dirty="0" smtClean="0"/>
              <a:t>Inform </a:t>
            </a:r>
            <a:r>
              <a:rPr lang="en-US" dirty="0"/>
              <a:t>the creative, business, library and archival communities on best practices for ensuring the preservation of, and long-term access to, the creative output of the nation and the </a:t>
            </a:r>
            <a:r>
              <a:rPr lang="en-US" dirty="0" smtClean="0"/>
              <a:t>world</a:t>
            </a:r>
          </a:p>
          <a:p>
            <a:r>
              <a:rPr lang="en-US" dirty="0"/>
              <a:t>Share the Specifications as widely as possible, so that all parties may take advantage of </a:t>
            </a:r>
            <a:r>
              <a:rPr lang="en-US" dirty="0" smtClean="0"/>
              <a:t>them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3A9B766-2AF2-406E-A46A-FBF426EE4C2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71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Ongoing </a:t>
            </a:r>
            <a:r>
              <a:rPr lang="en-US" sz="4000" dirty="0" smtClean="0"/>
              <a:t>project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Recommended Format Specifications must keep up with ongoing changes in creative output</a:t>
            </a:r>
          </a:p>
          <a:p>
            <a:pPr lvl="1"/>
            <a:r>
              <a:rPr lang="en-US" dirty="0" smtClean="0"/>
              <a:t>Input on them is requested from any and all stakeholders, e.g. publishers, producers, creative communities, vendors, libraries, etc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Each </a:t>
            </a:r>
            <a:r>
              <a:rPr lang="en-US" dirty="0" smtClean="0"/>
              <a:t>spring, permanent technical teams at the Library will review and revise the six categories in light of all input, external and internal, they have </a:t>
            </a:r>
            <a:r>
              <a:rPr lang="en-US" dirty="0" smtClean="0"/>
              <a:t>received</a:t>
            </a:r>
          </a:p>
          <a:p>
            <a:pPr lvl="1"/>
            <a:r>
              <a:rPr lang="en-US" dirty="0" smtClean="0"/>
              <a:t>As part of this, for 2015 </a:t>
            </a:r>
            <a:r>
              <a:rPr lang="en-US" dirty="0"/>
              <a:t>the Library will focus on identifying preferred metadata </a:t>
            </a:r>
            <a:r>
              <a:rPr lang="en-US" dirty="0" smtClean="0"/>
              <a:t>schemas for inclusion</a:t>
            </a:r>
            <a:endParaRPr lang="en-US" dirty="0" smtClean="0"/>
          </a:p>
          <a:p>
            <a:pPr lvl="1"/>
            <a:r>
              <a:rPr lang="en-US" dirty="0" smtClean="0"/>
              <a:t>Each June 30</a:t>
            </a:r>
            <a:r>
              <a:rPr lang="en-US" baseline="30000" dirty="0" smtClean="0"/>
              <a:t>th</a:t>
            </a:r>
            <a:r>
              <a:rPr lang="en-US" dirty="0" smtClean="0"/>
              <a:t>, the Library will issue the Recommended Format Specifications for the next twelve months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3A9B766-2AF2-406E-A46A-FBF426EE4C2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40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Meet our common need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3600" dirty="0" smtClean="0"/>
          </a:p>
          <a:p>
            <a:pPr marL="0" indent="0" algn="ctr">
              <a:buNone/>
            </a:pPr>
            <a:r>
              <a:rPr lang="en-US" sz="3600" dirty="0" smtClean="0"/>
              <a:t>Encourage the creation, distribution and acquisition of content </a:t>
            </a:r>
            <a:r>
              <a:rPr lang="en-US" sz="3600" dirty="0" smtClean="0"/>
              <a:t>that</a:t>
            </a:r>
            <a:r>
              <a:rPr lang="en-US" sz="3600" dirty="0" smtClean="0"/>
              <a:t> </a:t>
            </a:r>
            <a:r>
              <a:rPr lang="en-US" sz="3600" dirty="0" smtClean="0"/>
              <a:t>will endure and </a:t>
            </a:r>
            <a:r>
              <a:rPr lang="en-US" sz="3600" dirty="0" smtClean="0"/>
              <a:t>remain</a:t>
            </a:r>
            <a:r>
              <a:rPr lang="en-US" sz="3600" dirty="0" smtClean="0"/>
              <a:t> accessible, </a:t>
            </a:r>
            <a:r>
              <a:rPr lang="en-US" sz="3600" dirty="0" smtClean="0"/>
              <a:t>which all involved in these processes need and from which all involved will benefit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3A9B766-2AF2-406E-A46A-FBF426EE4C2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51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Questions?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 smtClean="0">
                <a:hlinkClick r:id="rId2"/>
              </a:rPr>
              <a:t>www.loc.gov/preservation/resources/[TBD</a:t>
            </a:r>
            <a:r>
              <a:rPr lang="en-US" dirty="0" smtClean="0"/>
              <a:t>]</a:t>
            </a:r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General: Ted Westervelt, </a:t>
            </a:r>
            <a:r>
              <a:rPr lang="en-US" dirty="0" smtClean="0">
                <a:hlinkClick r:id="rId3"/>
              </a:rPr>
              <a:t>thwe@loc.gov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Textual Works, et al.: Ardie Bausenbach, </a:t>
            </a:r>
            <a:r>
              <a:rPr lang="en-US" dirty="0" smtClean="0">
                <a:hlinkClick r:id="rId4"/>
              </a:rPr>
              <a:t>abau@loc.gov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Still Image Works: Phil Michel, </a:t>
            </a:r>
            <a:r>
              <a:rPr lang="en-US" dirty="0" smtClean="0">
                <a:hlinkClick r:id="rId5"/>
              </a:rPr>
              <a:t>pmic@loc.gov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Audio Works: Gene DeAnna, </a:t>
            </a:r>
            <a:r>
              <a:rPr lang="en-US" dirty="0" smtClean="0">
                <a:hlinkClick r:id="rId6"/>
              </a:rPr>
              <a:t>edea@loc.gov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Moving Image Works: Mike Mashon, </a:t>
            </a:r>
            <a:r>
              <a:rPr lang="en-US" dirty="0" smtClean="0">
                <a:hlinkClick r:id="rId7"/>
              </a:rPr>
              <a:t>mima@loc.gov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Software, et al.: Trevor Owens, </a:t>
            </a:r>
            <a:r>
              <a:rPr lang="en-US" dirty="0" smtClean="0">
                <a:hlinkClick r:id="rId8"/>
              </a:rPr>
              <a:t>trow@loc.gov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Datasets/Databases: Donna Scanlon, </a:t>
            </a:r>
            <a:r>
              <a:rPr lang="en-US" dirty="0" smtClean="0">
                <a:hlinkClick r:id="rId9"/>
              </a:rPr>
              <a:t>dscanlon@loc.gov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3A9B766-2AF2-406E-A46A-FBF426EE4C2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85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4300" dirty="0" smtClean="0">
                <a:solidFill>
                  <a:schemeClr val="tx2">
                    <a:lumMod val="75000"/>
                  </a:schemeClr>
                </a:solidFill>
              </a:rPr>
              <a:t>The Library of Congress has a mission</a:t>
            </a:r>
          </a:p>
          <a:p>
            <a:pPr marL="0" indent="0">
              <a:buNone/>
            </a:pPr>
            <a:endParaRPr lang="en-US" sz="4300" dirty="0" smtClean="0"/>
          </a:p>
          <a:p>
            <a:pPr marL="0" indent="0" algn="ctr">
              <a:buNone/>
            </a:pPr>
            <a:endParaRPr lang="en-US" i="1" dirty="0" smtClean="0"/>
          </a:p>
          <a:p>
            <a:pPr marL="0" indent="0" algn="ctr">
              <a:buNone/>
            </a:pPr>
            <a:r>
              <a:rPr lang="en-US" i="1" dirty="0" smtClean="0"/>
              <a:t>“…to further the progress of knowledge</a:t>
            </a:r>
          </a:p>
          <a:p>
            <a:pPr marL="0" indent="0" algn="ctr">
              <a:buNone/>
            </a:pPr>
            <a:r>
              <a:rPr lang="en-US" i="1" dirty="0" smtClean="0"/>
              <a:t> and creativity for the benefit </a:t>
            </a:r>
          </a:p>
          <a:p>
            <a:pPr marL="0" indent="0" algn="ctr">
              <a:buNone/>
            </a:pPr>
            <a:r>
              <a:rPr lang="en-US" i="1" dirty="0" smtClean="0"/>
              <a:t>of the American people”</a:t>
            </a:r>
          </a:p>
          <a:p>
            <a:pPr marL="0" indent="0" algn="ctr">
              <a:buNone/>
            </a:pPr>
            <a:endParaRPr lang="en-US" sz="2400" i="1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Which means building a collection of content </a:t>
            </a:r>
            <a:r>
              <a:rPr lang="en-US" dirty="0" smtClean="0"/>
              <a:t>that</a:t>
            </a:r>
            <a:r>
              <a:rPr lang="en-US" dirty="0" smtClean="0"/>
              <a:t>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can be preserved and made available </a:t>
            </a:r>
          </a:p>
          <a:p>
            <a:pPr marL="0" indent="0" algn="ctr">
              <a:buNone/>
            </a:pPr>
            <a:r>
              <a:rPr lang="en-US" dirty="0" smtClean="0"/>
              <a:t>for generations to come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3A9B766-2AF2-406E-A46A-FBF426EE4C2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3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Identifying </a:t>
            </a:r>
            <a:r>
              <a:rPr lang="en-US" sz="4000" dirty="0" err="1" smtClean="0"/>
              <a:t>preservable</a:t>
            </a:r>
            <a:r>
              <a:rPr lang="en-US" sz="4000" dirty="0" smtClean="0"/>
              <a:t> content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The Library has relied traditionally on </a:t>
            </a:r>
          </a:p>
          <a:p>
            <a:pPr marL="0" indent="0" algn="ctr">
              <a:buNone/>
            </a:pPr>
            <a:r>
              <a:rPr lang="en-US" dirty="0" smtClean="0"/>
              <a:t>the Copyright Office’s </a:t>
            </a:r>
            <a:r>
              <a:rPr lang="en-US" i="1" dirty="0" smtClean="0"/>
              <a:t>Best Edition Statement</a:t>
            </a:r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www.copyright.gov/circs/circ07b.pdf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to determine the formats it wants</a:t>
            </a:r>
          </a:p>
          <a:p>
            <a:pPr marL="0" indent="0" algn="ctr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3A9B766-2AF2-406E-A46A-FBF426EE4C2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8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</a:t>
            </a:r>
            <a:r>
              <a:rPr lang="en-US" i="1" dirty="0" smtClean="0"/>
              <a:t>Best Edition Statement</a:t>
            </a:r>
            <a:r>
              <a:rPr lang="en-US" dirty="0" smtClean="0"/>
              <a:t> has two key drawbacks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Much of its description of analog formats is dated</a:t>
            </a:r>
          </a:p>
          <a:p>
            <a:pPr lvl="1"/>
            <a:r>
              <a:rPr lang="en-US" dirty="0" smtClean="0"/>
              <a:t>e.g. “cartridge rather than cassette”</a:t>
            </a:r>
          </a:p>
          <a:p>
            <a:r>
              <a:rPr lang="en-US" dirty="0" smtClean="0"/>
              <a:t>It says very little about digital formats at all</a:t>
            </a:r>
          </a:p>
          <a:p>
            <a:pPr lvl="1"/>
            <a:r>
              <a:rPr lang="en-US" dirty="0" smtClean="0"/>
              <a:t>“Electronic Works Available Only Online” applies to serials only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We need a more current and comprehensive set of specifications to help us identify </a:t>
            </a:r>
            <a:r>
              <a:rPr lang="en-US" dirty="0" err="1" smtClean="0"/>
              <a:t>preservable</a:t>
            </a:r>
            <a:r>
              <a:rPr lang="en-US" dirty="0" smtClean="0"/>
              <a:t> content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www.loc.gov/preservation/resources/[TBD]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3A9B766-2AF2-406E-A46A-FBF426EE4C2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75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Recommended Format Specifications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The Library of Congress developed these to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Serve as a set of hierarchies of the physical and technical characteristics of creative formats</a:t>
            </a:r>
          </a:p>
          <a:p>
            <a:r>
              <a:rPr lang="en-US" dirty="0" smtClean="0"/>
              <a:t>Apply to both analog and digital formats</a:t>
            </a:r>
          </a:p>
          <a:p>
            <a:r>
              <a:rPr lang="en-US" dirty="0" smtClean="0"/>
              <a:t>Seek to maximize the chances of survival and continued accessibility of that creative content well into the </a:t>
            </a:r>
            <a:r>
              <a:rPr lang="en-US" dirty="0" smtClean="0"/>
              <a:t>future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3A9B766-2AF2-406E-A46A-FBF426EE4C2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04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dirty="0" smtClean="0"/>
              <a:t>Starting the process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800" dirty="0" smtClean="0"/>
              <a:t>The Library was able to take advantage of certain strengths</a:t>
            </a:r>
          </a:p>
          <a:p>
            <a:r>
              <a:rPr lang="en-US" sz="2800" dirty="0" smtClean="0"/>
              <a:t>Current documentation already in use at the Library</a:t>
            </a:r>
          </a:p>
          <a:p>
            <a:pPr lvl="1"/>
            <a:r>
              <a:rPr lang="en-US" sz="2500" i="1" dirty="0" smtClean="0"/>
              <a:t>Best Edition Statement</a:t>
            </a:r>
          </a:p>
          <a:p>
            <a:pPr lvl="1"/>
            <a:r>
              <a:rPr lang="en-US" sz="2500" dirty="0" smtClean="0"/>
              <a:t>Sustainability of Digital Formats guidelines</a:t>
            </a:r>
          </a:p>
          <a:p>
            <a:pPr lvl="1"/>
            <a:r>
              <a:rPr lang="en-US" sz="2500" dirty="0" smtClean="0"/>
              <a:t>Collections </a:t>
            </a:r>
            <a:r>
              <a:rPr lang="en-US" sz="2500" dirty="0" smtClean="0"/>
              <a:t>Policy Statements</a:t>
            </a:r>
          </a:p>
          <a:p>
            <a:r>
              <a:rPr lang="en-US" sz="2800" dirty="0"/>
              <a:t>T</a:t>
            </a:r>
            <a:r>
              <a:rPr lang="en-US" sz="2800" dirty="0" smtClean="0"/>
              <a:t>alented staff involved in the project bringing with them specialized knowledge in crucial areas</a:t>
            </a:r>
          </a:p>
          <a:p>
            <a:pPr lvl="1"/>
            <a:r>
              <a:rPr lang="en-US" sz="2400" dirty="0"/>
              <a:t>T</a:t>
            </a:r>
            <a:r>
              <a:rPr lang="en-US" sz="2400" dirty="0" smtClean="0"/>
              <a:t>echnical aspects of preservation</a:t>
            </a:r>
          </a:p>
          <a:p>
            <a:pPr lvl="1"/>
            <a:r>
              <a:rPr lang="en-US" sz="2400" dirty="0" smtClean="0"/>
              <a:t>Ongoing access needs </a:t>
            </a:r>
            <a:r>
              <a:rPr lang="en-US" sz="2400" dirty="0" smtClean="0"/>
              <a:t>of</a:t>
            </a:r>
            <a:r>
              <a:rPr lang="en-US" sz="2400" dirty="0" smtClean="0"/>
              <a:t> </a:t>
            </a:r>
            <a:r>
              <a:rPr lang="en-US" sz="2400" dirty="0" smtClean="0"/>
              <a:t>patrons</a:t>
            </a:r>
          </a:p>
          <a:p>
            <a:pPr lvl="1"/>
            <a:r>
              <a:rPr lang="en-US" sz="2400" dirty="0" smtClean="0"/>
              <a:t>Developments in the marketplace and the publishing world</a:t>
            </a:r>
          </a:p>
          <a:p>
            <a:pPr lvl="1"/>
            <a:endParaRPr lang="en-US" sz="2100" dirty="0" smtClean="0"/>
          </a:p>
          <a:p>
            <a:pPr marL="0" indent="0">
              <a:buNone/>
            </a:pPr>
            <a:endParaRPr lang="en-US" sz="240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3A9B766-2AF2-406E-A46A-FBF426EE4C2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66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Basic </a:t>
            </a:r>
            <a:r>
              <a:rPr lang="en-US" sz="4000" dirty="0" smtClean="0"/>
              <a:t>structure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/>
              <a:t>We identified six basic categories of creative output</a:t>
            </a:r>
          </a:p>
          <a:p>
            <a:r>
              <a:rPr lang="en-US" sz="3200" dirty="0"/>
              <a:t>Textual Works and Musical Compositions</a:t>
            </a:r>
          </a:p>
          <a:p>
            <a:r>
              <a:rPr lang="en-US" sz="3200" dirty="0"/>
              <a:t>Still Image Works</a:t>
            </a:r>
          </a:p>
          <a:p>
            <a:r>
              <a:rPr lang="en-US" sz="3200" dirty="0"/>
              <a:t>Audio Works</a:t>
            </a:r>
          </a:p>
          <a:p>
            <a:r>
              <a:rPr lang="en-US" sz="3200" dirty="0"/>
              <a:t>Moving Image Works</a:t>
            </a:r>
          </a:p>
          <a:p>
            <a:r>
              <a:rPr lang="en-US" sz="3200" dirty="0"/>
              <a:t>Software and Electronic Gaming and Learning</a:t>
            </a:r>
          </a:p>
          <a:p>
            <a:r>
              <a:rPr lang="en-US" sz="3200" dirty="0"/>
              <a:t>Datasets/Databases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3A9B766-2AF2-406E-A46A-FBF426EE4C2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57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 smtClean="0"/>
              <a:t>Creating the hierarchies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Most categories were broken down into subsets, e.g.</a:t>
            </a:r>
          </a:p>
          <a:p>
            <a:pPr lvl="1"/>
            <a:r>
              <a:rPr lang="en-US" dirty="0"/>
              <a:t>Textual Works – Print</a:t>
            </a:r>
          </a:p>
          <a:p>
            <a:pPr lvl="1"/>
            <a:r>
              <a:rPr lang="en-US" dirty="0"/>
              <a:t>Photographs – Digital</a:t>
            </a:r>
          </a:p>
          <a:p>
            <a:pPr lvl="1"/>
            <a:r>
              <a:rPr lang="en-US" dirty="0"/>
              <a:t>Audio – Media-independent (digital</a:t>
            </a:r>
            <a:r>
              <a:rPr lang="en-US" dirty="0" smtClean="0"/>
              <a:t>)</a:t>
            </a:r>
          </a:p>
          <a:p>
            <a:r>
              <a:rPr lang="en-US" dirty="0" smtClean="0"/>
              <a:t>Within which were identified hierarchies of formats and attributes</a:t>
            </a:r>
          </a:p>
          <a:p>
            <a:pPr lvl="1"/>
            <a:r>
              <a:rPr lang="en-US" dirty="0" smtClean="0"/>
              <a:t>These hierarchies were further divided into ‘preferred’ and ‘acceptable’ categories within each subset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www.loc.gov/preservation/resources/[TBD]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63A9B766-2AF2-406E-A46A-FBF426EE4C2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66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81000"/>
            <a:ext cx="6244944" cy="6280551"/>
          </a:xfrm>
        </p:spPr>
      </p:pic>
      <p:sp>
        <p:nvSpPr>
          <p:cNvPr id="7" name="TextBox 6"/>
          <p:cNvSpPr txBox="1"/>
          <p:nvPr/>
        </p:nvSpPr>
        <p:spPr>
          <a:xfrm>
            <a:off x="533400" y="6096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Hierarchy:</a:t>
            </a:r>
          </a:p>
          <a:p>
            <a:r>
              <a:rPr lang="en-US" dirty="0">
                <a:solidFill>
                  <a:schemeClr val="tx2"/>
                </a:solidFill>
              </a:rPr>
              <a:t>p</a:t>
            </a:r>
            <a:r>
              <a:rPr lang="en-US" dirty="0" smtClean="0">
                <a:solidFill>
                  <a:schemeClr val="tx2"/>
                </a:solidFill>
              </a:rPr>
              <a:t>rint </a:t>
            </a:r>
            <a:r>
              <a:rPr lang="en-US" dirty="0">
                <a:solidFill>
                  <a:schemeClr val="tx2"/>
                </a:solidFill>
              </a:rPr>
              <a:t>t</a:t>
            </a:r>
            <a:r>
              <a:rPr lang="en-US" dirty="0" smtClean="0">
                <a:solidFill>
                  <a:schemeClr val="tx2"/>
                </a:solidFill>
              </a:rPr>
              <a:t>ext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9B766-2AF2-406E-A46A-FBF426EE4C2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2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Pushpin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3606</TotalTime>
  <Words>875</Words>
  <Application>Microsoft Office PowerPoint</Application>
  <PresentationFormat>On-screen Show (4:3)</PresentationFormat>
  <Paragraphs>136</Paragraphs>
  <Slides>17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Median</vt:lpstr>
      <vt:lpstr>THE LIBRARY OF CONGRESS Recommended Format Specifications </vt:lpstr>
      <vt:lpstr>PowerPoint Presentation</vt:lpstr>
      <vt:lpstr>Identifying preservable content</vt:lpstr>
      <vt:lpstr>The Best Edition Statement has two key drawbacks</vt:lpstr>
      <vt:lpstr>Recommended Format Specifications</vt:lpstr>
      <vt:lpstr>Starting the process</vt:lpstr>
      <vt:lpstr>Basic structure</vt:lpstr>
      <vt:lpstr>Creating the hierarchies</vt:lpstr>
      <vt:lpstr>PowerPoint Presentation</vt:lpstr>
      <vt:lpstr>PowerPoint Presentation</vt:lpstr>
      <vt:lpstr>PowerPoint Presentation</vt:lpstr>
      <vt:lpstr>Recommended Format Specifications: caveats</vt:lpstr>
      <vt:lpstr>Recommended Format Specifications: internal focus</vt:lpstr>
      <vt:lpstr>Recommended Format Specifications: external focus</vt:lpstr>
      <vt:lpstr>Ongoing project</vt:lpstr>
      <vt:lpstr>Meet our common need</vt:lpstr>
      <vt:lpstr>Questions?</vt:lpstr>
    </vt:vector>
  </TitlesOfParts>
  <Company>The Library Of Congress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Theron Westervelt</dc:creator>
  <cp:lastModifiedBy>Theron Westervelt</cp:lastModifiedBy>
  <cp:revision>54</cp:revision>
  <dcterms:created xsi:type="dcterms:W3CDTF">2014-04-08T15:59:32Z</dcterms:created>
  <dcterms:modified xsi:type="dcterms:W3CDTF">2014-05-19T18:20:23Z</dcterms:modified>
</cp:coreProperties>
</file>