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77" r:id="rId2"/>
  </p:sldMasterIdLst>
  <p:notesMasterIdLst>
    <p:notesMasterId r:id="rId13"/>
  </p:notesMasterIdLst>
  <p:sldIdLst>
    <p:sldId id="256" r:id="rId3"/>
    <p:sldId id="258" r:id="rId4"/>
    <p:sldId id="260" r:id="rId5"/>
    <p:sldId id="261" r:id="rId6"/>
    <p:sldId id="264" r:id="rId7"/>
    <p:sldId id="267" r:id="rId8"/>
    <p:sldId id="268" r:id="rId9"/>
    <p:sldId id="269" r:id="rId10"/>
    <p:sldId id="265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1" d="100"/>
          <a:sy n="71" d="100"/>
        </p:scale>
        <p:origin x="-127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F7D0F-D635-4B4E-95A8-B2F770398A80}" type="datetimeFigureOut">
              <a:rPr lang="en-US" smtClean="0"/>
              <a:t>7/14/2014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E1BAC-9160-4E02-9C2B-3BCC903B90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47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From the Saturday Night Live sketch, Presidential Debate in 1976 (Chase played Gerald Ford).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BE1BAC-9160-4E02-9C2B-3BCC903B90B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071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echnolog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9425"/>
            <a:ext cx="9173683" cy="3104939"/>
          </a:xfrm>
          <a:prstGeom prst="rect">
            <a:avLst/>
          </a:prstGeom>
        </p:spPr>
      </p:pic>
      <p:pic>
        <p:nvPicPr>
          <p:cNvPr id="8" name="Picture Placeholder 5" descr="shutterstock_76938916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59" t="18909" r="17080"/>
          <a:stretch/>
        </p:blipFill>
        <p:spPr>
          <a:xfrm>
            <a:off x="6857999" y="0"/>
            <a:ext cx="2315683" cy="2809875"/>
          </a:xfrm>
          <a:prstGeom prst="rect">
            <a:avLst/>
          </a:prstGeom>
        </p:spPr>
      </p:pic>
      <p:pic>
        <p:nvPicPr>
          <p:cNvPr id="9" name="Picture Placeholder 10" descr="shutterstock_10708528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93" r="23893"/>
          <a:stretch>
            <a:fillRect/>
          </a:stretch>
        </p:blipFill>
        <p:spPr>
          <a:xfrm>
            <a:off x="-1" y="0"/>
            <a:ext cx="2271889" cy="2809875"/>
          </a:xfrm>
          <a:prstGeom prst="rect">
            <a:avLst/>
          </a:prstGeom>
        </p:spPr>
      </p:pic>
      <p:pic>
        <p:nvPicPr>
          <p:cNvPr id="10" name="Picture Placeholder 12" descr="shutterstock_12020635.jpg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7" t="7475" r="33949" b="23049"/>
          <a:stretch/>
        </p:blipFill>
        <p:spPr>
          <a:xfrm>
            <a:off x="2285999" y="0"/>
            <a:ext cx="2271889" cy="2809875"/>
          </a:xfrm>
          <a:prstGeom prst="rect">
            <a:avLst/>
          </a:prstGeom>
        </p:spPr>
      </p:pic>
      <p:pic>
        <p:nvPicPr>
          <p:cNvPr id="11" name="Picture Placeholder 8" descr="shutterstock_58382266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47" r="21447"/>
          <a:stretch>
            <a:fillRect/>
          </a:stretch>
        </p:blipFill>
        <p:spPr>
          <a:xfrm>
            <a:off x="4571999" y="0"/>
            <a:ext cx="2271889" cy="2809875"/>
          </a:xfrm>
          <a:prstGeom prst="rect">
            <a:avLst/>
          </a:prstGeom>
        </p:spPr>
      </p:pic>
      <p:sp>
        <p:nvSpPr>
          <p:cNvPr id="13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50912" y="3157836"/>
            <a:ext cx="7909316" cy="76505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Title of Presentation</a:t>
            </a:r>
            <a:endParaRPr lang="en-US" dirty="0"/>
          </a:p>
        </p:txBody>
      </p:sp>
      <p:sp>
        <p:nvSpPr>
          <p:cNvPr id="14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50913" y="4165407"/>
            <a:ext cx="7909316" cy="42976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Meeting Title – Date(s) Month Year</a:t>
            </a:r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42206" y="4887456"/>
            <a:ext cx="7918022" cy="37800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 dirty="0" smtClean="0"/>
              <a:t>Click to edit Author(s)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793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9143997" cy="134055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66889" y="197555"/>
            <a:ext cx="8381999" cy="1030112"/>
          </a:xfrm>
          <a:prstGeom prst="rect">
            <a:avLst/>
          </a:prstGeom>
        </p:spPr>
        <p:txBody>
          <a:bodyPr anchor="ctr" anchorCtr="0"/>
          <a:lstStyle>
            <a:lvl1pPr algn="l">
              <a:defRPr sz="3200" b="1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header title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"/>
          </p:nvPr>
        </p:nvSpPr>
        <p:spPr>
          <a:xfrm flipH="1">
            <a:off x="366889" y="1644422"/>
            <a:ext cx="3995928" cy="4366911"/>
          </a:xfrm>
          <a:prstGeom prst="roundRect">
            <a:avLst>
              <a:gd name="adj" fmla="val 3091"/>
            </a:avLst>
          </a:prstGeom>
          <a:solidFill>
            <a:schemeClr val="bg1"/>
          </a:solidFill>
          <a:ln w="0">
            <a:noFill/>
          </a:ln>
          <a:effectLst/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0" hasCustomPrompt="1"/>
          </p:nvPr>
        </p:nvSpPr>
        <p:spPr>
          <a:xfrm>
            <a:off x="4713640" y="1644952"/>
            <a:ext cx="4035249" cy="4366381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>
              <a:spcBef>
                <a:spcPts val="1800"/>
              </a:spcBef>
              <a:buSzPct val="135000"/>
              <a:buFontTx/>
              <a:buBlip>
                <a:blip r:embed="rId3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94360" indent="-228600">
              <a:spcBef>
                <a:spcPts val="10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3pPr>
            <a:lvl4pPr marL="10515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defRPr sz="1500" baseline="0"/>
            </a:lvl4pPr>
            <a:lvl5pPr marL="123444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4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Content</a:t>
            </a:r>
          </a:p>
          <a:p>
            <a:pPr lvl="1"/>
            <a:r>
              <a:rPr lang="en-US" sz="1800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br>
              <a:rPr lang="en-US" dirty="0" smtClean="0"/>
            </a:br>
            <a:endParaRPr lang="en-US" dirty="0" smtClean="0"/>
          </a:p>
          <a:p>
            <a:pPr lvl="4"/>
            <a:endParaRPr lang="en-US" dirty="0" smtClean="0"/>
          </a:p>
          <a:p>
            <a:pPr lvl="4"/>
            <a:endParaRPr lang="en-US" dirty="0" smtClean="0"/>
          </a:p>
          <a:p>
            <a:pPr lvl="4"/>
            <a:endParaRPr lang="en-US" dirty="0" smtClean="0"/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8783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r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9143997" cy="134055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66889" y="197555"/>
            <a:ext cx="8381999" cy="1030112"/>
          </a:xfrm>
          <a:prstGeom prst="rect">
            <a:avLst/>
          </a:prstGeom>
        </p:spPr>
        <p:txBody>
          <a:bodyPr anchor="ctr" anchorCtr="0"/>
          <a:lstStyle>
            <a:lvl1pPr algn="l">
              <a:defRPr sz="3200" b="1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header title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5324124" y="1644952"/>
            <a:ext cx="3424766" cy="4366381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>
              <a:spcBef>
                <a:spcPts val="1800"/>
              </a:spcBef>
              <a:buSzPct val="135000"/>
              <a:buFontTx/>
              <a:buBlip>
                <a:blip r:embed="rId3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94360" indent="-228600">
              <a:spcBef>
                <a:spcPts val="10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3pPr>
            <a:lvl4pPr marL="10515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defRPr sz="1500" baseline="0"/>
            </a:lvl4pPr>
            <a:lvl5pPr marL="123444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4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Content</a:t>
            </a:r>
          </a:p>
          <a:p>
            <a:pPr lvl="1"/>
            <a:r>
              <a:rPr lang="en-US" sz="1800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 smtClean="0"/>
          </a:p>
          <a:p>
            <a:pPr lvl="4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22" hasCustomPrompt="1"/>
          </p:nvPr>
        </p:nvSpPr>
        <p:spPr>
          <a:xfrm>
            <a:off x="366888" y="1644952"/>
            <a:ext cx="4694967" cy="4366381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>
              <a:spcBef>
                <a:spcPts val="1800"/>
              </a:spcBef>
              <a:buSzPct val="135000"/>
              <a:buFontTx/>
              <a:buBlip>
                <a:blip r:embed="rId3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94360" indent="-182880">
              <a:spcBef>
                <a:spcPts val="10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3pPr>
            <a:lvl4pPr marL="10515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defRPr sz="1500" baseline="0"/>
            </a:lvl4pPr>
            <a:lvl5pPr marL="123444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4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Content</a:t>
            </a:r>
          </a:p>
          <a:p>
            <a:pPr lvl="1"/>
            <a:r>
              <a:rPr lang="en-US" sz="1800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 smtClean="0"/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72999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9143997" cy="134055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66889" y="197555"/>
            <a:ext cx="8381999" cy="1030112"/>
          </a:xfrm>
          <a:prstGeom prst="rect">
            <a:avLst/>
          </a:prstGeom>
        </p:spPr>
        <p:txBody>
          <a:bodyPr anchor="ctr" anchorCtr="0"/>
          <a:lstStyle>
            <a:lvl1pPr algn="l">
              <a:defRPr sz="3200" b="1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header title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idx="16"/>
          </p:nvPr>
        </p:nvSpPr>
        <p:spPr>
          <a:xfrm flipH="1">
            <a:off x="4752960" y="4007160"/>
            <a:ext cx="3995928" cy="2011680"/>
          </a:xfrm>
          <a:prstGeom prst="roundRect">
            <a:avLst>
              <a:gd name="adj" fmla="val 3091"/>
            </a:avLst>
          </a:prstGeom>
          <a:solidFill>
            <a:schemeClr val="bg1"/>
          </a:solidFill>
          <a:ln w="0">
            <a:noFill/>
          </a:ln>
          <a:effectLst/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21" name="Picture Placeholder 2"/>
          <p:cNvSpPr>
            <a:spLocks noGrp="1"/>
          </p:cNvSpPr>
          <p:nvPr>
            <p:ph type="pic" idx="17"/>
          </p:nvPr>
        </p:nvSpPr>
        <p:spPr>
          <a:xfrm flipH="1">
            <a:off x="4744493" y="1644422"/>
            <a:ext cx="3995928" cy="2011680"/>
          </a:xfrm>
          <a:prstGeom prst="roundRect">
            <a:avLst>
              <a:gd name="adj" fmla="val 3091"/>
            </a:avLst>
          </a:prstGeom>
          <a:solidFill>
            <a:schemeClr val="bg1"/>
          </a:solidFill>
          <a:ln w="0">
            <a:noFill/>
          </a:ln>
          <a:effectLst/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22" hasCustomPrompt="1"/>
          </p:nvPr>
        </p:nvSpPr>
        <p:spPr>
          <a:xfrm>
            <a:off x="366889" y="1644952"/>
            <a:ext cx="4035250" cy="4366381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>
              <a:spcBef>
                <a:spcPts val="1800"/>
              </a:spcBef>
              <a:buSzPct val="135000"/>
              <a:buFontTx/>
              <a:buBlip>
                <a:blip r:embed="rId3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94360" indent="-182880">
              <a:spcBef>
                <a:spcPts val="10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3pPr>
            <a:lvl4pPr marL="10515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defRPr sz="1500" baseline="0"/>
            </a:lvl4pPr>
            <a:lvl5pPr marL="123444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4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Content</a:t>
            </a:r>
          </a:p>
          <a:p>
            <a:pPr lvl="1"/>
            <a:r>
              <a:rPr lang="en-US" sz="1800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 smtClean="0"/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0079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R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66890" y="1645920"/>
            <a:ext cx="3996794" cy="78982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370987" y="2550051"/>
            <a:ext cx="3992697" cy="0"/>
          </a:xfrm>
          <a:prstGeom prst="line">
            <a:avLst/>
          </a:prstGeom>
          <a:ln w="19050">
            <a:solidFill>
              <a:srgbClr val="0066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9143997" cy="134055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366889" y="197555"/>
            <a:ext cx="8381999" cy="1030112"/>
          </a:xfrm>
          <a:prstGeom prst="rect">
            <a:avLst/>
          </a:prstGeom>
        </p:spPr>
        <p:txBody>
          <a:bodyPr anchor="ctr" anchorCtr="0"/>
          <a:lstStyle>
            <a:lvl1pPr algn="l">
              <a:defRPr sz="3200" b="1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header title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7"/>
          </p:nvPr>
        </p:nvSpPr>
        <p:spPr>
          <a:xfrm>
            <a:off x="4752094" y="1645920"/>
            <a:ext cx="3996794" cy="78982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6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4752094" y="2524153"/>
            <a:ext cx="3996794" cy="0"/>
          </a:xfrm>
          <a:prstGeom prst="line">
            <a:avLst/>
          </a:prstGeom>
          <a:ln w="19050">
            <a:solidFill>
              <a:srgbClr val="0066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357012" y="2658533"/>
            <a:ext cx="4045126" cy="3352800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>
              <a:spcBef>
                <a:spcPts val="1800"/>
              </a:spcBef>
              <a:buSzPct val="135000"/>
              <a:buFontTx/>
              <a:buBlip>
                <a:blip r:embed="rId3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94360" indent="-182880">
              <a:spcBef>
                <a:spcPts val="10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3pPr>
            <a:lvl4pPr marL="10515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defRPr sz="1500" baseline="0"/>
            </a:lvl4pPr>
            <a:lvl5pPr marL="123444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4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Content</a:t>
            </a:r>
          </a:p>
          <a:p>
            <a:pPr lvl="1"/>
            <a:r>
              <a:rPr lang="en-US" sz="1800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br>
              <a:rPr lang="en-US" dirty="0" smtClean="0"/>
            </a:br>
            <a:endParaRPr lang="en-US" dirty="0" smtClean="0"/>
          </a:p>
          <a:p>
            <a:pPr lvl="4"/>
            <a:endParaRPr lang="en-US" dirty="0" smtClean="0"/>
          </a:p>
          <a:p>
            <a:pPr lvl="4"/>
            <a:endParaRPr lang="en-US" dirty="0" smtClean="0"/>
          </a:p>
          <a:p>
            <a:pPr lvl="4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23" hasCustomPrompt="1"/>
          </p:nvPr>
        </p:nvSpPr>
        <p:spPr>
          <a:xfrm>
            <a:off x="4703762" y="2658533"/>
            <a:ext cx="4045126" cy="3352800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>
              <a:spcBef>
                <a:spcPts val="1800"/>
              </a:spcBef>
              <a:buSzPct val="135000"/>
              <a:buFontTx/>
              <a:buBlip>
                <a:blip r:embed="rId3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94360" indent="-182880">
              <a:spcBef>
                <a:spcPts val="10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3pPr>
            <a:lvl4pPr marL="10515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defRPr sz="1500" baseline="0"/>
            </a:lvl4pPr>
            <a:lvl5pPr marL="123444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4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Content</a:t>
            </a:r>
          </a:p>
          <a:p>
            <a:pPr lvl="1"/>
            <a:r>
              <a:rPr lang="en-US" sz="1800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br>
              <a:rPr lang="en-US" dirty="0" smtClean="0"/>
            </a:br>
            <a:endParaRPr lang="en-US" dirty="0" smtClean="0"/>
          </a:p>
          <a:p>
            <a:pPr lvl="4"/>
            <a:endParaRPr lang="en-US" dirty="0" smtClean="0"/>
          </a:p>
          <a:p>
            <a:pPr lvl="4"/>
            <a:endParaRPr lang="en-US" dirty="0" smtClean="0"/>
          </a:p>
          <a:p>
            <a:pPr lvl="4"/>
            <a:endParaRPr lang="en-US" dirty="0" smtClean="0"/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67477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9143997" cy="1340555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366889" y="197555"/>
            <a:ext cx="8381999" cy="1030112"/>
          </a:xfrm>
          <a:prstGeom prst="rect">
            <a:avLst/>
          </a:prstGeom>
        </p:spPr>
        <p:txBody>
          <a:bodyPr anchor="ctr" anchorCtr="0"/>
          <a:lstStyle>
            <a:lvl1pPr algn="l">
              <a:defRPr sz="3200" b="1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header title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6" hasCustomPrompt="1"/>
          </p:nvPr>
        </p:nvSpPr>
        <p:spPr>
          <a:xfrm>
            <a:off x="370987" y="1645920"/>
            <a:ext cx="3992697" cy="2057400"/>
          </a:xfrm>
          <a:prstGeom prst="rect">
            <a:avLst/>
          </a:prstGeom>
        </p:spPr>
        <p:txBody>
          <a:bodyPr/>
          <a:lstStyle>
            <a:lvl1pPr marL="274320" indent="-274320">
              <a:buSzPct val="125000"/>
              <a:buFontTx/>
              <a:buBlip>
                <a:blip r:embed="rId3"/>
              </a:buBlip>
              <a:defRPr sz="20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48640" indent="-182880"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buClr>
                <a:schemeClr val="bg1">
                  <a:lumMod val="50000"/>
                </a:schemeClr>
              </a:buClr>
              <a:buSzPct val="100000"/>
              <a:buFont typeface="Lucida Grande"/>
              <a:buChar char="-"/>
              <a:defRPr sz="1800" baseline="0"/>
            </a:lvl3pPr>
            <a:lvl4pPr marL="1051560" indent="-182880">
              <a:buClr>
                <a:schemeClr val="tx1">
                  <a:lumMod val="50000"/>
                  <a:lumOff val="50000"/>
                </a:schemeClr>
              </a:buClr>
              <a:defRPr sz="1600"/>
            </a:lvl4pPr>
            <a:lvl5pPr marL="1234440" indent="-182880"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20" hasCustomPrompt="1"/>
          </p:nvPr>
        </p:nvSpPr>
        <p:spPr>
          <a:xfrm>
            <a:off x="4760289" y="1645920"/>
            <a:ext cx="3992697" cy="2057400"/>
          </a:xfrm>
          <a:prstGeom prst="rect">
            <a:avLst/>
          </a:prstGeom>
        </p:spPr>
        <p:txBody>
          <a:bodyPr/>
          <a:lstStyle>
            <a:lvl1pPr marL="274320" indent="-274320">
              <a:buSzPct val="125000"/>
              <a:buFontTx/>
              <a:buBlip>
                <a:blip r:embed="rId3"/>
              </a:buBlip>
              <a:defRPr sz="20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48640" indent="-182880"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buClr>
                <a:schemeClr val="bg1">
                  <a:lumMod val="50000"/>
                </a:schemeClr>
              </a:buClr>
              <a:buSzPct val="100000"/>
              <a:buFont typeface="Lucida Grande"/>
              <a:buChar char="-"/>
              <a:defRPr sz="1800" baseline="0"/>
            </a:lvl3pPr>
            <a:lvl4pPr marL="1051560" indent="-182880">
              <a:buClr>
                <a:schemeClr val="tx1">
                  <a:lumMod val="50000"/>
                  <a:lumOff val="50000"/>
                </a:schemeClr>
              </a:buClr>
              <a:defRPr sz="1600"/>
            </a:lvl4pPr>
            <a:lvl5pPr marL="1234440" indent="-182880"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9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348289" y="3920063"/>
            <a:ext cx="3992697" cy="2057400"/>
          </a:xfrm>
          <a:prstGeom prst="rect">
            <a:avLst/>
          </a:prstGeom>
        </p:spPr>
        <p:txBody>
          <a:bodyPr/>
          <a:lstStyle>
            <a:lvl1pPr marL="274320" indent="-274320">
              <a:buSzPct val="125000"/>
              <a:buFontTx/>
              <a:buBlip>
                <a:blip r:embed="rId3"/>
              </a:buBlip>
              <a:defRPr sz="20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48640" indent="-182880"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buClr>
                <a:schemeClr val="bg1">
                  <a:lumMod val="50000"/>
                </a:schemeClr>
              </a:buClr>
              <a:buSzPct val="100000"/>
              <a:buFont typeface="Lucida Grande"/>
              <a:buChar char="-"/>
              <a:defRPr sz="1800" baseline="0"/>
            </a:lvl3pPr>
            <a:lvl4pPr marL="1051560" indent="-182880">
              <a:buClr>
                <a:schemeClr val="tx1">
                  <a:lumMod val="50000"/>
                  <a:lumOff val="50000"/>
                </a:schemeClr>
              </a:buClr>
              <a:defRPr sz="1600"/>
            </a:lvl4pPr>
            <a:lvl5pPr marL="1234440" indent="-182880"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0" name="Content Placeholder 3"/>
          <p:cNvSpPr>
            <a:spLocks noGrp="1"/>
          </p:cNvSpPr>
          <p:nvPr>
            <p:ph sz="half" idx="22" hasCustomPrompt="1"/>
          </p:nvPr>
        </p:nvSpPr>
        <p:spPr>
          <a:xfrm>
            <a:off x="4737591" y="3920063"/>
            <a:ext cx="3992697" cy="2057400"/>
          </a:xfrm>
          <a:prstGeom prst="rect">
            <a:avLst/>
          </a:prstGeom>
        </p:spPr>
        <p:txBody>
          <a:bodyPr/>
          <a:lstStyle>
            <a:lvl1pPr marL="274320" indent="-274320">
              <a:buSzPct val="125000"/>
              <a:buFontTx/>
              <a:buBlip>
                <a:blip r:embed="rId3"/>
              </a:buBlip>
              <a:defRPr sz="20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48640" indent="-182880"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buClr>
                <a:schemeClr val="bg1">
                  <a:lumMod val="50000"/>
                </a:schemeClr>
              </a:buClr>
              <a:buSzPct val="100000"/>
              <a:buFont typeface="Lucida Grande"/>
              <a:buChar char="-"/>
              <a:defRPr sz="1800" baseline="0"/>
            </a:lvl3pPr>
            <a:lvl4pPr marL="1051560" indent="-182880">
              <a:buClr>
                <a:schemeClr val="tx1">
                  <a:lumMod val="50000"/>
                  <a:lumOff val="50000"/>
                </a:schemeClr>
              </a:buClr>
              <a:defRPr sz="1600"/>
            </a:lvl4pPr>
            <a:lvl5pPr marL="1234440" indent="-182880"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48493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8/6/14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A17E3-5953-3640-85F7-5DB3FBD4CC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478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8/6/14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A17E3-5953-3640-85F7-5DB3FBD4CC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878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8/6/14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A17E3-5953-3640-85F7-5DB3FBD4CC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323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8/6/14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A17E3-5953-3640-85F7-5DB3FBD4CC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7825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8/6/14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A17E3-5953-3640-85F7-5DB3FBD4CC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598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eo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9425"/>
            <a:ext cx="9173683" cy="3104939"/>
          </a:xfrm>
          <a:prstGeom prst="rect">
            <a:avLst/>
          </a:prstGeom>
        </p:spPr>
      </p:pic>
      <p:pic>
        <p:nvPicPr>
          <p:cNvPr id="8" name="Picture Placeholder 18" descr="shutterstock_2958161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4" t="15311" r="36529"/>
          <a:stretch/>
        </p:blipFill>
        <p:spPr>
          <a:xfrm>
            <a:off x="6870094" y="0"/>
            <a:ext cx="2315683" cy="2809875"/>
          </a:xfrm>
          <a:prstGeom prst="rect">
            <a:avLst/>
          </a:prstGeom>
        </p:spPr>
      </p:pic>
      <p:pic>
        <p:nvPicPr>
          <p:cNvPr id="9" name="Picture Placeholder 32" descr="ISP2093881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8" t="19907" b="7997"/>
          <a:stretch/>
        </p:blipFill>
        <p:spPr>
          <a:xfrm>
            <a:off x="-1" y="0"/>
            <a:ext cx="2271889" cy="2809875"/>
          </a:xfrm>
          <a:prstGeom prst="rect">
            <a:avLst/>
          </a:prstGeom>
        </p:spPr>
      </p:pic>
      <p:pic>
        <p:nvPicPr>
          <p:cNvPr id="10" name="Picture Placeholder 35" descr="shutterstock_12412126.jpg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7" r="16269"/>
          <a:stretch/>
        </p:blipFill>
        <p:spPr>
          <a:xfrm>
            <a:off x="2283983" y="0"/>
            <a:ext cx="2271889" cy="2809875"/>
          </a:xfrm>
          <a:prstGeom prst="rect">
            <a:avLst/>
          </a:prstGeom>
        </p:spPr>
      </p:pic>
      <p:pic>
        <p:nvPicPr>
          <p:cNvPr id="11" name="Picture Placeholder 9" descr="shutterstock_43012507.jpg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6" r="4950"/>
          <a:stretch/>
        </p:blipFill>
        <p:spPr>
          <a:xfrm>
            <a:off x="4574191" y="0"/>
            <a:ext cx="2271713" cy="2809875"/>
          </a:xfrm>
          <a:prstGeom prst="rect">
            <a:avLst/>
          </a:prstGeom>
        </p:spPr>
      </p:pic>
      <p:sp>
        <p:nvSpPr>
          <p:cNvPr id="1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50912" y="3157836"/>
            <a:ext cx="7909316" cy="76505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Title of Presentation</a:t>
            </a:r>
            <a:endParaRPr lang="en-US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50913" y="4165407"/>
            <a:ext cx="7909316" cy="42976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Meeting Title – Date(s) Month Year</a:t>
            </a:r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42206" y="4887456"/>
            <a:ext cx="7918022" cy="37800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 dirty="0" smtClean="0"/>
              <a:t>Click to edit Author(s)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660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8/6/14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A17E3-5953-3640-85F7-5DB3FBD4CC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3034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8/6/14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A17E3-5953-3640-85F7-5DB3FBD4CC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9744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8/6/14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A17E3-5953-3640-85F7-5DB3FBD4CC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0154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8/6/14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A17E3-5953-3640-85F7-5DB3FBD4CC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6423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8/6/14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A17E3-5953-3640-85F7-5DB3FBD4CC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72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8/6/14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A17E3-5953-3640-85F7-5DB3FBD4CC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09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eo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9425"/>
            <a:ext cx="9173683" cy="3104939"/>
          </a:xfrm>
          <a:prstGeom prst="rect">
            <a:avLst/>
          </a:prstGeom>
        </p:spPr>
      </p:pic>
      <p:pic>
        <p:nvPicPr>
          <p:cNvPr id="8" name="Picture Placeholder 8" descr="shutterstock_77990686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" t="11379" r="-1" b="8519"/>
          <a:stretch/>
        </p:blipFill>
        <p:spPr>
          <a:xfrm>
            <a:off x="2285999" y="0"/>
            <a:ext cx="2271889" cy="2809875"/>
          </a:xfrm>
          <a:prstGeom prst="rect">
            <a:avLst/>
          </a:prstGeom>
        </p:spPr>
      </p:pic>
      <p:pic>
        <p:nvPicPr>
          <p:cNvPr id="9" name="Picture Placeholder 10" descr="iStock_000017402661Medium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12" t="11117" r="6171" b="2959"/>
          <a:stretch/>
        </p:blipFill>
        <p:spPr>
          <a:xfrm>
            <a:off x="6857999" y="0"/>
            <a:ext cx="2315683" cy="2809875"/>
          </a:xfrm>
          <a:prstGeom prst="rect">
            <a:avLst/>
          </a:prstGeom>
        </p:spPr>
      </p:pic>
      <p:pic>
        <p:nvPicPr>
          <p:cNvPr id="10" name="Picture Placeholder 13" descr="shutterstock_32048539.jpg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2" t="3491" r="1" b="4853"/>
          <a:stretch/>
        </p:blipFill>
        <p:spPr>
          <a:xfrm>
            <a:off x="-1" y="0"/>
            <a:ext cx="2271889" cy="2809875"/>
          </a:xfrm>
          <a:prstGeom prst="rect">
            <a:avLst/>
          </a:prstGeom>
        </p:spPr>
      </p:pic>
      <p:pic>
        <p:nvPicPr>
          <p:cNvPr id="11" name="Picture Placeholder 15" descr="shutterstock_11304505.jpg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6" r="41416"/>
          <a:stretch/>
        </p:blipFill>
        <p:spPr>
          <a:xfrm>
            <a:off x="4571999" y="0"/>
            <a:ext cx="2271889" cy="2809875"/>
          </a:xfrm>
          <a:prstGeom prst="rect">
            <a:avLst/>
          </a:prstGeom>
        </p:spPr>
      </p:pic>
      <p:sp>
        <p:nvSpPr>
          <p:cNvPr id="1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50912" y="3157836"/>
            <a:ext cx="7909316" cy="76505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Title of Presentation</a:t>
            </a:r>
            <a:endParaRPr lang="en-US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50913" y="4165407"/>
            <a:ext cx="7909316" cy="42976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Meeting Title – Date(s) Month Year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42206" y="4887456"/>
            <a:ext cx="7918022" cy="37800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 dirty="0" smtClean="0"/>
              <a:t>Click to edit Author(s)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762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ustom 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9425"/>
            <a:ext cx="9173683" cy="3104939"/>
          </a:xfrm>
          <a:prstGeom prst="rect">
            <a:avLst/>
          </a:prstGeom>
        </p:spPr>
      </p:pic>
      <p:sp>
        <p:nvSpPr>
          <p:cNvPr id="8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2271889" cy="28098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9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2285999" y="0"/>
            <a:ext cx="2271889" cy="28098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10" name="Picture Placeholder 15"/>
          <p:cNvSpPr>
            <a:spLocks noGrp="1"/>
          </p:cNvSpPr>
          <p:nvPr>
            <p:ph type="pic" sz="quarter" idx="15"/>
          </p:nvPr>
        </p:nvSpPr>
        <p:spPr>
          <a:xfrm>
            <a:off x="4571999" y="0"/>
            <a:ext cx="2271889" cy="28098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11" name="Picture Placeholder 15"/>
          <p:cNvSpPr>
            <a:spLocks noGrp="1"/>
          </p:cNvSpPr>
          <p:nvPr>
            <p:ph type="pic" sz="quarter" idx="16"/>
          </p:nvPr>
        </p:nvSpPr>
        <p:spPr>
          <a:xfrm>
            <a:off x="6857999" y="0"/>
            <a:ext cx="2315683" cy="28098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50912" y="3157836"/>
            <a:ext cx="7909316" cy="76505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Title of Presentation</a:t>
            </a:r>
            <a:endParaRPr lang="en-US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50913" y="4165407"/>
            <a:ext cx="7909316" cy="42976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Meeting Title – Date(s) Month Year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7" hasCustomPrompt="1"/>
          </p:nvPr>
        </p:nvSpPr>
        <p:spPr>
          <a:xfrm>
            <a:off x="442206" y="4887456"/>
            <a:ext cx="7918022" cy="37800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 dirty="0" smtClean="0"/>
              <a:t>Click to edit Author(s)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684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9425"/>
            <a:ext cx="9173683" cy="3104939"/>
          </a:xfrm>
          <a:prstGeom prst="rect">
            <a:avLst/>
          </a:prstGeom>
        </p:spPr>
      </p:pic>
      <p:pic>
        <p:nvPicPr>
          <p:cNvPr id="8" name="Picture Placeholder 10" descr="cover-rgb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25" b="24687"/>
          <a:stretch/>
        </p:blipFill>
        <p:spPr>
          <a:xfrm>
            <a:off x="-1" y="0"/>
            <a:ext cx="9144001" cy="2809875"/>
          </a:xfrm>
          <a:prstGeom prst="rect">
            <a:avLst/>
          </a:prstGeom>
        </p:spPr>
      </p:pic>
      <p:sp>
        <p:nvSpPr>
          <p:cNvPr id="9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50912" y="3157836"/>
            <a:ext cx="7909316" cy="76505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Title of Presentation</a:t>
            </a:r>
            <a:endParaRPr lang="en-US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50913" y="4165407"/>
            <a:ext cx="7909316" cy="42976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Meeting Title – Date(s) Month Year</a:t>
            </a:r>
            <a:endParaRPr lang="en-US" dirty="0"/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442206" y="4887456"/>
            <a:ext cx="7918022" cy="37800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 dirty="0" smtClean="0"/>
              <a:t>Click to edit Author(s)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636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ustom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2809425"/>
            <a:ext cx="9173683" cy="3104939"/>
          </a:xfrm>
          <a:prstGeom prst="rect">
            <a:avLst/>
          </a:prstGeom>
        </p:spPr>
      </p:pic>
      <p:sp>
        <p:nvSpPr>
          <p:cNvPr id="8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9144001" cy="28098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50912" y="3157836"/>
            <a:ext cx="7909316" cy="765053"/>
          </a:xfrm>
          <a:prstGeom prst="rect">
            <a:avLst/>
          </a:prstGeom>
        </p:spPr>
        <p:txBody>
          <a:bodyPr/>
          <a:lstStyle>
            <a:lvl1pPr algn="l">
              <a:lnSpc>
                <a:spcPct val="90000"/>
              </a:lnSpc>
              <a:defRPr sz="28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Title of Presentation</a:t>
            </a:r>
            <a:endParaRPr lang="en-US" dirty="0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50913" y="4165407"/>
            <a:ext cx="7909316" cy="42976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Font typeface="Wingdings" pitchFamily="28" charset="2"/>
              <a:buNone/>
              <a:defRPr sz="2000" b="0" baseline="0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Meeting Title – Date(s) Month Year</a:t>
            </a:r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442206" y="4887456"/>
            <a:ext cx="7918022" cy="37800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600">
                <a:solidFill>
                  <a:schemeClr val="bg1"/>
                </a:solidFill>
                <a:latin typeface="Verdana"/>
              </a:defRPr>
            </a:lvl1pPr>
          </a:lstStyle>
          <a:p>
            <a:pPr lvl="0"/>
            <a:r>
              <a:rPr lang="en-US" dirty="0" smtClean="0"/>
              <a:t>Click to edit Author(s)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430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91255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417899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4600" b="1">
                <a:solidFill>
                  <a:srgbClr val="FFFFFF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962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9143997" cy="134055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366889" y="197555"/>
            <a:ext cx="8381999" cy="1030112"/>
          </a:xfrm>
          <a:prstGeom prst="rect">
            <a:avLst/>
          </a:prstGeom>
        </p:spPr>
        <p:txBody>
          <a:bodyPr anchor="ctr" anchorCtr="0"/>
          <a:lstStyle>
            <a:lvl1pPr algn="l">
              <a:defRPr sz="3200" b="1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header title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11" hasCustomPrompt="1"/>
          </p:nvPr>
        </p:nvSpPr>
        <p:spPr>
          <a:xfrm>
            <a:off x="366889" y="1644952"/>
            <a:ext cx="8381999" cy="4366381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>
              <a:spcBef>
                <a:spcPts val="1800"/>
              </a:spcBef>
              <a:buSzPct val="135000"/>
              <a:buFontTx/>
              <a:buBlip>
                <a:blip r:embed="rId3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94360" indent="-182880">
              <a:spcBef>
                <a:spcPts val="10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3pPr>
            <a:lvl4pPr marL="10515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defRPr sz="1500" baseline="0"/>
            </a:lvl4pPr>
            <a:lvl5pPr marL="123444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4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Content</a:t>
            </a:r>
          </a:p>
          <a:p>
            <a:pPr lvl="1"/>
            <a:r>
              <a:rPr lang="en-US" sz="1800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 smtClean="0"/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6632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9143997" cy="1340555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66889" y="197555"/>
            <a:ext cx="8381999" cy="1030112"/>
          </a:xfrm>
          <a:prstGeom prst="rect">
            <a:avLst/>
          </a:prstGeom>
        </p:spPr>
        <p:txBody>
          <a:bodyPr anchor="ctr" anchorCtr="0"/>
          <a:lstStyle>
            <a:lvl1pPr algn="l">
              <a:defRPr sz="3200" b="1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r>
              <a:rPr lang="en-US" dirty="0" smtClean="0"/>
              <a:t>Click to edit header title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1" hasCustomPrompt="1"/>
          </p:nvPr>
        </p:nvSpPr>
        <p:spPr>
          <a:xfrm>
            <a:off x="4713640" y="1644952"/>
            <a:ext cx="4035248" cy="4366381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>
              <a:spcBef>
                <a:spcPts val="1800"/>
              </a:spcBef>
              <a:buSzPct val="135000"/>
              <a:buFontTx/>
              <a:buBlip>
                <a:blip r:embed="rId3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94360" indent="-182880">
              <a:spcBef>
                <a:spcPts val="10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3pPr>
            <a:lvl4pPr marL="10515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defRPr sz="1500" baseline="0"/>
            </a:lvl4pPr>
            <a:lvl5pPr marL="123444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4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Content</a:t>
            </a:r>
          </a:p>
          <a:p>
            <a:pPr lvl="1"/>
            <a:r>
              <a:rPr lang="en-US" sz="1800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2" hasCustomPrompt="1"/>
          </p:nvPr>
        </p:nvSpPr>
        <p:spPr>
          <a:xfrm>
            <a:off x="366889" y="1644952"/>
            <a:ext cx="4035248" cy="4366381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>
              <a:spcBef>
                <a:spcPts val="1800"/>
              </a:spcBef>
              <a:buSzPct val="135000"/>
              <a:buFontTx/>
              <a:buBlip>
                <a:blip r:embed="rId3"/>
              </a:buBlip>
              <a:defRPr sz="2200" b="0" baseline="0">
                <a:solidFill>
                  <a:srgbClr val="000000"/>
                </a:solidFill>
                <a:latin typeface="Verdana"/>
                <a:cs typeface="Verdana"/>
              </a:defRPr>
            </a:lvl1pPr>
            <a:lvl2pPr marL="594360" indent="-182880">
              <a:spcBef>
                <a:spcPts val="10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2pPr>
            <a:lvl3pPr marL="8229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Lucida Grande"/>
              <a:buChar char="–"/>
              <a:defRPr sz="1800" baseline="0"/>
            </a:lvl3pPr>
            <a:lvl4pPr marL="105156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defRPr sz="1500" baseline="0"/>
            </a:lvl4pPr>
            <a:lvl5pPr marL="1234440" indent="-182880">
              <a:spcBef>
                <a:spcPts val="8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charset="2"/>
              <a:buChar char="§"/>
              <a:defRPr sz="14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Content</a:t>
            </a:r>
          </a:p>
          <a:p>
            <a:pPr lvl="1"/>
            <a:r>
              <a:rPr lang="en-US" sz="1800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endParaRPr lang="en-US" dirty="0" smtClean="0"/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7702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44366" y="6356350"/>
            <a:ext cx="358609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C5383-B22C-A746-A4AF-C32103C6BFA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865777" y="6356350"/>
            <a:ext cx="164253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 8/6/14</a:t>
            </a:r>
            <a:endParaRPr lang="en-US" dirty="0"/>
          </a:p>
        </p:txBody>
      </p:sp>
      <p:pic>
        <p:nvPicPr>
          <p:cNvPr id="7" name="Picture 6" descr="ieee_blue_R0G102B161-lg.pn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834" y="6225514"/>
            <a:ext cx="1393338" cy="406436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 rot="16200000">
            <a:off x="9737548" y="6198899"/>
            <a:ext cx="1133536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12-CRS-0106 12/12 </a:t>
            </a:r>
            <a:endParaRPr lang="en-US" sz="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340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8" r:id="rId2"/>
    <p:sldLayoutId id="2147483667" r:id="rId3"/>
    <p:sldLayoutId id="2147483666" r:id="rId4"/>
    <p:sldLayoutId id="2147483665" r:id="rId5"/>
    <p:sldLayoutId id="2147483664" r:id="rId6"/>
    <p:sldLayoutId id="2147483670" r:id="rId7"/>
    <p:sldLayoutId id="2147483662" r:id="rId8"/>
    <p:sldLayoutId id="2147483658" r:id="rId9"/>
    <p:sldLayoutId id="2147483675" r:id="rId10"/>
    <p:sldLayoutId id="2147483659" r:id="rId11"/>
    <p:sldLayoutId id="2147483661" r:id="rId12"/>
    <p:sldLayoutId id="2147483672" r:id="rId13"/>
    <p:sldLayoutId id="2147483674" r:id="rId14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8/6/14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A17E3-5953-3640-85F7-5DB3FBD4CC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566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IEEE’s Decision Not to Use MathML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42206" y="4595175"/>
            <a:ext cx="7656765" cy="1283111"/>
          </a:xfrm>
        </p:spPr>
        <p:txBody>
          <a:bodyPr/>
          <a:lstStyle/>
          <a:p>
            <a:r>
              <a:rPr lang="en-US" dirty="0" smtClean="0"/>
              <a:t>Kennett Rawson</a:t>
            </a:r>
          </a:p>
          <a:p>
            <a:r>
              <a:rPr lang="en-US" dirty="0" smtClean="0"/>
              <a:t>Publishing Technology Department, IEEE</a:t>
            </a:r>
          </a:p>
          <a:p>
            <a:endParaRPr lang="en-US" dirty="0"/>
          </a:p>
          <a:p>
            <a:r>
              <a:rPr lang="en-US" dirty="0" smtClean="0"/>
              <a:t>06 August 2014, Bethesda, MD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39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IEEE MathML Issues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en-US" sz="2400" dirty="0" smtClean="0"/>
              <a:t>I. IEEE authors don’t use MathML.</a:t>
            </a:r>
          </a:p>
          <a:p>
            <a:r>
              <a:rPr lang="en-US" sz="2400" dirty="0" smtClean="0"/>
              <a:t>II. Our XML conversion vendor could not consistently deliver the quality of math we required.</a:t>
            </a:r>
          </a:p>
          <a:p>
            <a:pPr lvl="1"/>
            <a:r>
              <a:rPr lang="en-US" sz="2000" dirty="0" smtClean="0"/>
              <a:t>This created a significant and ongoing need for an intensive in-house math QC process.</a:t>
            </a:r>
          </a:p>
          <a:p>
            <a:r>
              <a:rPr lang="en-US" sz="2400" dirty="0" smtClean="0"/>
              <a:t>III. IEEE needs to preserve the LaTeX and also have MathML in addition. This turned out to be an extra and significant cost.</a:t>
            </a:r>
          </a:p>
          <a:p>
            <a:r>
              <a:rPr lang="en-US" sz="2400" dirty="0" smtClean="0"/>
              <a:t>IV. MathML has  difficulty with some special font packages.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3345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 I in the Right Conference?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188" y="2032794"/>
            <a:ext cx="5353050" cy="3590925"/>
          </a:xfrm>
        </p:spPr>
      </p:pic>
    </p:spTree>
    <p:extLst>
      <p:ext uri="{BB962C8B-B14F-4D97-AF65-F5344CB8AC3E}">
        <p14:creationId xmlns:p14="http://schemas.microsoft.com/office/powerpoint/2010/main" val="158634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IEEE Authors Do Not Use MathML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en-US" sz="2400" dirty="0" smtClean="0"/>
              <a:t>IEEE has gotten no requests from any author to use MathML.</a:t>
            </a:r>
          </a:p>
          <a:p>
            <a:r>
              <a:rPr lang="en-US" sz="2400" dirty="0" smtClean="0"/>
              <a:t>The use of MathML implies an XML document. Authors do not create articles in XML.</a:t>
            </a:r>
          </a:p>
          <a:p>
            <a:r>
              <a:rPr lang="en-US" sz="2400" dirty="0" smtClean="0"/>
              <a:t>MathML editors are still immature compared to LaTeX editors.</a:t>
            </a:r>
          </a:p>
          <a:p>
            <a:r>
              <a:rPr lang="en-US" sz="2400" dirty="0" smtClean="0"/>
              <a:t>MathML rendering tools at the authoring/editing level, except for MathJax, are immature.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63368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IEEE XML Conversion Vendor Issues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en-US" dirty="0" smtClean="0"/>
              <a:t>XML Conversion vendor was </a:t>
            </a:r>
            <a:r>
              <a:rPr lang="en-US" dirty="0" smtClean="0"/>
              <a:t>not </a:t>
            </a:r>
            <a:r>
              <a:rPr lang="en-US" dirty="0" smtClean="0"/>
              <a:t>familiar with MathML.</a:t>
            </a:r>
          </a:p>
          <a:p>
            <a:r>
              <a:rPr lang="en-US" dirty="0" smtClean="0"/>
              <a:t>We sent them some article samples with math.</a:t>
            </a:r>
          </a:p>
          <a:p>
            <a:r>
              <a:rPr lang="en-US" dirty="0" smtClean="0"/>
              <a:t>What we got back was some awful math in MathML.</a:t>
            </a:r>
          </a:p>
          <a:p>
            <a:r>
              <a:rPr lang="en-US" dirty="0" smtClean="0"/>
              <a:t>We discussed this with them.</a:t>
            </a:r>
          </a:p>
          <a:p>
            <a:r>
              <a:rPr lang="en-US" dirty="0" smtClean="0"/>
              <a:t>We resent new article samples.</a:t>
            </a:r>
          </a:p>
          <a:p>
            <a:r>
              <a:rPr lang="en-US" dirty="0" smtClean="0"/>
              <a:t>The new XML/MathML samples were a little better.</a:t>
            </a:r>
          </a:p>
          <a:p>
            <a:r>
              <a:rPr lang="en-US" dirty="0" smtClean="0"/>
              <a:t>More discussions with the vendor.</a:t>
            </a:r>
          </a:p>
          <a:p>
            <a:r>
              <a:rPr lang="en-US" dirty="0" smtClean="0"/>
              <a:t>More rounds of feedback.</a:t>
            </a:r>
          </a:p>
          <a:p>
            <a:r>
              <a:rPr lang="en-US" dirty="0" smtClean="0"/>
              <a:t>Hmmm…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759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ML Conversion Major Extra Cost and Risk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en-US" sz="2400" dirty="0"/>
              <a:t>Desire was to </a:t>
            </a:r>
            <a:r>
              <a:rPr lang="en-US" sz="2400" dirty="0" smtClean="0"/>
              <a:t>try to “future proof” IEEE authors math by capturing it in both LaTeX and MathML.</a:t>
            </a:r>
            <a:endParaRPr lang="en-US" sz="2400" dirty="0"/>
          </a:p>
          <a:p>
            <a:r>
              <a:rPr lang="en-US" sz="2400" dirty="0" smtClean="0"/>
              <a:t>IEEE needed to preserve the authors’ LaTeX math representation.</a:t>
            </a:r>
          </a:p>
          <a:p>
            <a:pPr lvl="1"/>
            <a:r>
              <a:rPr lang="en-US" sz="2000" dirty="0" smtClean="0"/>
              <a:t>IEEE authors with complex math use LaTeX to write their articles. None of them use MathML.</a:t>
            </a:r>
          </a:p>
          <a:p>
            <a:pPr lvl="1"/>
            <a:r>
              <a:rPr lang="en-US" sz="2000" dirty="0"/>
              <a:t> </a:t>
            </a:r>
            <a:r>
              <a:rPr lang="en-US" sz="2000" dirty="0" smtClean="0"/>
              <a:t>MathML equation editors are still evolving.</a:t>
            </a:r>
          </a:p>
          <a:p>
            <a:r>
              <a:rPr lang="en-US" sz="2400" dirty="0" smtClean="0"/>
              <a:t>An additional representation of authors’ math in MathML format was a considerable extra cost.</a:t>
            </a:r>
          </a:p>
          <a:p>
            <a:r>
              <a:rPr lang="en-US" sz="2400" dirty="0" smtClean="0"/>
              <a:t>Converting the authors’ math to a new format was also a considerable risk.</a:t>
            </a:r>
          </a:p>
        </p:txBody>
      </p:sp>
    </p:spTree>
    <p:extLst>
      <p:ext uri="{BB962C8B-B14F-4D97-AF65-F5344CB8AC3E}">
        <p14:creationId xmlns:p14="http://schemas.microsoft.com/office/powerpoint/2010/main" val="1447243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g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0"/>
            <a:ext cx="5171956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8/6/14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A17E3-5953-3640-85F7-5DB3FBD4CC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529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g2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0"/>
            <a:ext cx="5173704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8/6/14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A17E3-5953-3640-85F7-5DB3FBD4CC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364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g3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"/>
            <a:ext cx="9144000" cy="665143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 8/6/14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A17E3-5953-3640-85F7-5DB3FBD4CC9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539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MathML 3.0 Implementation Limitations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 8/6/14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0BC5383-B22C-A746-A4AF-C32103C6BFA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1"/>
          </p:nvPr>
        </p:nvSpPr>
        <p:spPr/>
        <p:txBody>
          <a:bodyPr/>
          <a:lstStyle/>
          <a:p>
            <a:r>
              <a:rPr lang="en-US" sz="2400" dirty="0" smtClean="0"/>
              <a:t>IEEE authors doing intensive math are pushing the envelope when expressing complex ideas in math.</a:t>
            </a:r>
            <a:endParaRPr lang="en-US" sz="2400" dirty="0"/>
          </a:p>
          <a:p>
            <a:r>
              <a:rPr lang="en-US" sz="2400" dirty="0"/>
              <a:t>MathML editors have limitations in font support and special font packages.</a:t>
            </a:r>
          </a:p>
          <a:p>
            <a:r>
              <a:rPr lang="en-US" sz="2400" dirty="0"/>
              <a:t>In terms of math rendering engines, there was no advantage to using MathML.</a:t>
            </a:r>
          </a:p>
          <a:p>
            <a:r>
              <a:rPr lang="en-US" sz="2400" dirty="0" smtClean="0"/>
              <a:t>MathML is extremely verbose compared with LaTeX.</a:t>
            </a:r>
          </a:p>
        </p:txBody>
      </p:sp>
    </p:spTree>
    <p:extLst>
      <p:ext uri="{BB962C8B-B14F-4D97-AF65-F5344CB8AC3E}">
        <p14:creationId xmlns:p14="http://schemas.microsoft.com/office/powerpoint/2010/main" val="285977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-CRS-0106-IEEE-PowerPoint-Presentation-Template 14Nov FINAL">
  <a:themeElements>
    <a:clrScheme name="IEEE Corporate">
      <a:dk1>
        <a:sysClr val="windowText" lastClr="000000"/>
      </a:dk1>
      <a:lt1>
        <a:sysClr val="window" lastClr="FFFFFF"/>
      </a:lt1>
      <a:dk2>
        <a:srgbClr val="00678F"/>
      </a:dk2>
      <a:lt2>
        <a:srgbClr val="EEECE1"/>
      </a:lt2>
      <a:accent1>
        <a:srgbClr val="0066A1"/>
      </a:accent1>
      <a:accent2>
        <a:srgbClr val="E37222"/>
      </a:accent2>
      <a:accent3>
        <a:srgbClr val="71953D"/>
      </a:accent3>
      <a:accent4>
        <a:srgbClr val="6B1F7C"/>
      </a:accent4>
      <a:accent5>
        <a:srgbClr val="009FDB"/>
      </a:accent5>
      <a:accent6>
        <a:srgbClr val="810031"/>
      </a:accent6>
      <a:hlink>
        <a:srgbClr val="0066A1"/>
      </a:hlink>
      <a:folHlink>
        <a:srgbClr val="541868"/>
      </a:folHlink>
    </a:clrScheme>
    <a:fontScheme name="Office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12-CRS-0106-IEEE-PowerPoint-Presentation-Template 14Nov FINAL.thmx</Template>
  <TotalTime>897</TotalTime>
  <Words>434</Words>
  <Application>Microsoft Office PowerPoint</Application>
  <PresentationFormat>On-screen Show (4:3)</PresentationFormat>
  <Paragraphs>59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12-CRS-0106-IEEE-PowerPoint-Presentation-Template 14Nov FINAL</vt:lpstr>
      <vt:lpstr>Office Theme</vt:lpstr>
      <vt:lpstr>IEEE’s Decision Not to Use MathML</vt:lpstr>
      <vt:lpstr>Am I in the Right Conference?</vt:lpstr>
      <vt:lpstr>IEEE Authors Do Not Use MathML</vt:lpstr>
      <vt:lpstr>IEEE XML Conversion Vendor Issues</vt:lpstr>
      <vt:lpstr>Math ML Conversion Major Extra Cost and Risk</vt:lpstr>
      <vt:lpstr>PowerPoint Presentation</vt:lpstr>
      <vt:lpstr>PowerPoint Presentation</vt:lpstr>
      <vt:lpstr>PowerPoint Presentation</vt:lpstr>
      <vt:lpstr>MathML 3.0 Implementation Limitations</vt:lpstr>
      <vt:lpstr>Summary of IEEE MathML Issues</vt:lpstr>
    </vt:vector>
  </TitlesOfParts>
  <Company>IEEE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Engel, Lisa Lisa.</dc:creator>
  <cp:lastModifiedBy>krawson</cp:lastModifiedBy>
  <cp:revision>67</cp:revision>
  <dcterms:created xsi:type="dcterms:W3CDTF">2012-11-14T18:53:32Z</dcterms:created>
  <dcterms:modified xsi:type="dcterms:W3CDTF">2014-07-14T18:00:20Z</dcterms:modified>
</cp:coreProperties>
</file>