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6" r:id="rId2"/>
    <p:sldId id="395" r:id="rId3"/>
    <p:sldId id="396" r:id="rId4"/>
    <p:sldId id="425" r:id="rId5"/>
    <p:sldId id="397" r:id="rId6"/>
    <p:sldId id="410" r:id="rId7"/>
    <p:sldId id="419" r:id="rId8"/>
    <p:sldId id="441" r:id="rId9"/>
    <p:sldId id="405" r:id="rId10"/>
    <p:sldId id="442" r:id="rId11"/>
    <p:sldId id="443" r:id="rId12"/>
    <p:sldId id="428" r:id="rId13"/>
    <p:sldId id="426" r:id="rId14"/>
    <p:sldId id="411" r:id="rId15"/>
    <p:sldId id="445" r:id="rId16"/>
    <p:sldId id="429" r:id="rId17"/>
    <p:sldId id="450" r:id="rId18"/>
    <p:sldId id="448" r:id="rId19"/>
    <p:sldId id="412" r:id="rId20"/>
    <p:sldId id="378" r:id="rId21"/>
    <p:sldId id="380" r:id="rId22"/>
    <p:sldId id="446" r:id="rId23"/>
    <p:sldId id="451" r:id="rId24"/>
    <p:sldId id="424" r:id="rId25"/>
    <p:sldId id="383" r:id="rId26"/>
    <p:sldId id="399" r:id="rId27"/>
    <p:sldId id="459" r:id="rId28"/>
    <p:sldId id="400" r:id="rId29"/>
    <p:sldId id="462" r:id="rId30"/>
    <p:sldId id="461" r:id="rId31"/>
    <p:sldId id="463" r:id="rId32"/>
    <p:sldId id="465" r:id="rId33"/>
    <p:sldId id="423" r:id="rId34"/>
    <p:sldId id="432" r:id="rId35"/>
    <p:sldId id="387" r:id="rId36"/>
    <p:sldId id="433" r:id="rId37"/>
    <p:sldId id="435" r:id="rId38"/>
    <p:sldId id="466" r:id="rId39"/>
    <p:sldId id="434" r:id="rId40"/>
    <p:sldId id="415" r:id="rId41"/>
    <p:sldId id="455" r:id="rId42"/>
    <p:sldId id="427" r:id="rId43"/>
    <p:sldId id="439" r:id="rId44"/>
    <p:sldId id="408" r:id="rId45"/>
    <p:sldId id="438" r:id="rId46"/>
    <p:sldId id="413" r:id="rId47"/>
    <p:sldId id="456" r:id="rId48"/>
    <p:sldId id="436" r:id="rId49"/>
    <p:sldId id="437" r:id="rId50"/>
    <p:sldId id="440" r:id="rId51"/>
    <p:sldId id="416" r:id="rId52"/>
    <p:sldId id="420" r:id="rId53"/>
    <p:sldId id="414" r:id="rId54"/>
    <p:sldId id="418" r:id="rId55"/>
    <p:sldId id="457" r:id="rId56"/>
    <p:sldId id="460" r:id="rId57"/>
  </p:sldIdLst>
  <p:sldSz cx="12241213" cy="6859588"/>
  <p:notesSz cx="10234613" cy="7099300"/>
  <p:defaultTextStyle>
    <a:defPPr>
      <a:defRPr lang="en-US"/>
    </a:defPPr>
    <a:lvl1pPr marL="0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1185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2370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3555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4740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5925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7110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8295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9480" algn="l" defTabSz="12223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44C9E619-0A13-48BF-A185-6A5FD947F576}">
          <p14:sldIdLst>
            <p14:sldId id="256"/>
            <p14:sldId id="395"/>
            <p14:sldId id="396"/>
            <p14:sldId id="425"/>
            <p14:sldId id="397"/>
            <p14:sldId id="410"/>
            <p14:sldId id="419"/>
            <p14:sldId id="441"/>
            <p14:sldId id="405"/>
            <p14:sldId id="442"/>
            <p14:sldId id="443"/>
            <p14:sldId id="428"/>
            <p14:sldId id="426"/>
            <p14:sldId id="411"/>
            <p14:sldId id="445"/>
            <p14:sldId id="429"/>
            <p14:sldId id="450"/>
            <p14:sldId id="448"/>
            <p14:sldId id="412"/>
            <p14:sldId id="378"/>
            <p14:sldId id="380"/>
            <p14:sldId id="446"/>
            <p14:sldId id="451"/>
            <p14:sldId id="424"/>
            <p14:sldId id="383"/>
            <p14:sldId id="399"/>
            <p14:sldId id="459"/>
            <p14:sldId id="400"/>
            <p14:sldId id="462"/>
            <p14:sldId id="461"/>
            <p14:sldId id="463"/>
            <p14:sldId id="465"/>
            <p14:sldId id="423"/>
            <p14:sldId id="432"/>
            <p14:sldId id="387"/>
            <p14:sldId id="433"/>
            <p14:sldId id="435"/>
            <p14:sldId id="466"/>
            <p14:sldId id="434"/>
            <p14:sldId id="415"/>
            <p14:sldId id="455"/>
            <p14:sldId id="427"/>
            <p14:sldId id="439"/>
            <p14:sldId id="408"/>
            <p14:sldId id="438"/>
            <p14:sldId id="413"/>
            <p14:sldId id="456"/>
            <p14:sldId id="436"/>
            <p14:sldId id="437"/>
            <p14:sldId id="440"/>
            <p14:sldId id="416"/>
            <p14:sldId id="420"/>
            <p14:sldId id="414"/>
            <p14:sldId id="418"/>
            <p14:sldId id="457"/>
            <p14:sldId id="4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23EFEA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80" autoAdjust="0"/>
    <p:restoredTop sz="79543" autoAdjust="0"/>
  </p:normalViewPr>
  <p:slideViewPr>
    <p:cSldViewPr>
      <p:cViewPr varScale="1">
        <p:scale>
          <a:sx n="90" d="100"/>
          <a:sy n="90" d="100"/>
        </p:scale>
        <p:origin x="-1170" y="-108"/>
      </p:cViewPr>
      <p:guideLst>
        <p:guide orient="horz" pos="2161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8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236"/>
        <p:guide pos="3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797247" y="0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3A5D0F9B-5833-4A5A-A3F2-EDE65C379916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743103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797247" y="6743103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7AF302FE-A66D-4E55-ACC5-62BE277C244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122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797247" y="0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6A06BCB-2FBA-4748-9385-E015A94F6B28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533400"/>
            <a:ext cx="4748213" cy="2660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023462" y="3372167"/>
            <a:ext cx="8187690" cy="3194685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743103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797247" y="6743103"/>
            <a:ext cx="4434998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E1DB302-8600-4042-B3E7-F45D5701DCE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52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1185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2370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3555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4740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5925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7110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8295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9480" algn="l" defTabSz="12223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862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403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403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819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22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819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22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291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48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14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121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45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836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1216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7857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7857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203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20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800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5964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585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91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2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20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20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68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68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DB302-8600-4042-B3E7-F45D5701DCE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403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8091" y="2130919"/>
            <a:ext cx="10405031" cy="1470366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36182" y="3887100"/>
            <a:ext cx="856884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1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2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3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4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5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7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8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9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028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99363" y="4801712"/>
            <a:ext cx="734472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99363" y="612916"/>
            <a:ext cx="734472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11185" indent="0">
              <a:buNone/>
              <a:defRPr sz="3700"/>
            </a:lvl2pPr>
            <a:lvl3pPr marL="1222370" indent="0">
              <a:buNone/>
              <a:defRPr sz="3200"/>
            </a:lvl3pPr>
            <a:lvl4pPr marL="1833555" indent="0">
              <a:buNone/>
              <a:defRPr sz="2700"/>
            </a:lvl4pPr>
            <a:lvl5pPr marL="2444740" indent="0">
              <a:buNone/>
              <a:defRPr sz="2700"/>
            </a:lvl5pPr>
            <a:lvl6pPr marL="3055925" indent="0">
              <a:buNone/>
              <a:defRPr sz="2700"/>
            </a:lvl6pPr>
            <a:lvl7pPr marL="3667110" indent="0">
              <a:buNone/>
              <a:defRPr sz="2700"/>
            </a:lvl7pPr>
            <a:lvl8pPr marL="4278295" indent="0">
              <a:buNone/>
              <a:defRPr sz="2700"/>
            </a:lvl8pPr>
            <a:lvl9pPr marL="4889480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99363" y="5368581"/>
            <a:ext cx="734472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11185" indent="0">
              <a:buNone/>
              <a:defRPr sz="1600"/>
            </a:lvl2pPr>
            <a:lvl3pPr marL="1222370" indent="0">
              <a:buNone/>
              <a:defRPr sz="1300"/>
            </a:lvl3pPr>
            <a:lvl4pPr marL="1833555" indent="0">
              <a:buNone/>
              <a:defRPr sz="1200"/>
            </a:lvl4pPr>
            <a:lvl5pPr marL="2444740" indent="0">
              <a:buNone/>
              <a:defRPr sz="1200"/>
            </a:lvl5pPr>
            <a:lvl6pPr marL="3055925" indent="0">
              <a:buNone/>
              <a:defRPr sz="1200"/>
            </a:lvl6pPr>
            <a:lvl7pPr marL="3667110" indent="0">
              <a:buNone/>
              <a:defRPr sz="1200"/>
            </a:lvl7pPr>
            <a:lvl8pPr marL="4278295" indent="0">
              <a:buNone/>
              <a:defRPr sz="1200"/>
            </a:lvl8pPr>
            <a:lvl9pPr marL="4889480" indent="0">
              <a:buNone/>
              <a:defRPr sz="12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844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9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74879" y="206422"/>
            <a:ext cx="2754273" cy="438886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12060" y="206422"/>
            <a:ext cx="8058799" cy="4388867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341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8091" y="2130919"/>
            <a:ext cx="10405031" cy="1470366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36182" y="3887100"/>
            <a:ext cx="856884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1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2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3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4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5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7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8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9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56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9" name="Line 22"/>
          <p:cNvSpPr>
            <a:spLocks noChangeShapeType="1"/>
          </p:cNvSpPr>
          <p:nvPr userDrawn="1"/>
        </p:nvSpPr>
        <p:spPr bwMode="auto">
          <a:xfrm>
            <a:off x="0" y="8530025"/>
            <a:ext cx="163875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20312" tIns="62562" rIns="120312" bIns="62562" anchor="ctr">
            <a:spAutoFit/>
          </a:bodyPr>
          <a:lstStyle/>
          <a:p>
            <a:endParaRPr lang="de-DE"/>
          </a:p>
        </p:txBody>
      </p:sp>
      <p:sp>
        <p:nvSpPr>
          <p:cNvPr id="10" name="Line 22"/>
          <p:cNvSpPr>
            <a:spLocks noChangeShapeType="1"/>
          </p:cNvSpPr>
          <p:nvPr userDrawn="1"/>
        </p:nvSpPr>
        <p:spPr bwMode="auto">
          <a:xfrm>
            <a:off x="204021" y="8733272"/>
            <a:ext cx="163875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20312" tIns="62562" rIns="120312" bIns="62562" anchor="ctr">
            <a:spAutoFit/>
          </a:bodyPr>
          <a:lstStyle/>
          <a:p>
            <a:endParaRPr lang="de-DE"/>
          </a:p>
        </p:txBody>
      </p:sp>
      <p:sp>
        <p:nvSpPr>
          <p:cNvPr id="12" name="Titel 3"/>
          <p:cNvSpPr>
            <a:spLocks noGrp="1"/>
          </p:cNvSpPr>
          <p:nvPr>
            <p:ph type="title"/>
          </p:nvPr>
        </p:nvSpPr>
        <p:spPr>
          <a:xfrm>
            <a:off x="3944679" y="63793"/>
            <a:ext cx="8059479" cy="829342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13" name="Textplatzhalter 5"/>
          <p:cNvSpPr>
            <a:spLocks noGrp="1"/>
          </p:cNvSpPr>
          <p:nvPr>
            <p:ph type="body" sz="quarter" idx="11"/>
          </p:nvPr>
        </p:nvSpPr>
        <p:spPr>
          <a:xfrm>
            <a:off x="900000" y="1917626"/>
            <a:ext cx="9345613" cy="3647045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>
                <a:latin typeface="Arial" pitchFamily="34" charset="0"/>
                <a:cs typeface="Arial" pitchFamily="34" charset="0"/>
              </a:defRPr>
            </a:lvl1pPr>
            <a:lvl2pPr marL="627063" indent="-2651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2pPr>
            <a:lvl3pPr marL="1103313" indent="-1873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3pPr>
            <a:lvl4pPr marL="219392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lvl4pPr>
            <a:lvl5pPr marL="2749550" indent="-304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31089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6972" y="4407922"/>
            <a:ext cx="1040503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6972" y="2907386"/>
            <a:ext cx="1040503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11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23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355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47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592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71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829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9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74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12061" y="1200428"/>
            <a:ext cx="5406536" cy="339486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22616" y="1200428"/>
            <a:ext cx="5406536" cy="339486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78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061" y="274702"/>
            <a:ext cx="11017092" cy="114326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12060" y="1535469"/>
            <a:ext cx="540866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1185" indent="0">
              <a:buNone/>
              <a:defRPr sz="2700" b="1"/>
            </a:lvl2pPr>
            <a:lvl3pPr marL="1222370" indent="0">
              <a:buNone/>
              <a:defRPr sz="2400" b="1"/>
            </a:lvl3pPr>
            <a:lvl4pPr marL="1833555" indent="0">
              <a:buNone/>
              <a:defRPr sz="2100" b="1"/>
            </a:lvl4pPr>
            <a:lvl5pPr marL="2444740" indent="0">
              <a:buNone/>
              <a:defRPr sz="2100" b="1"/>
            </a:lvl5pPr>
            <a:lvl6pPr marL="3055925" indent="0">
              <a:buNone/>
              <a:defRPr sz="2100" b="1"/>
            </a:lvl6pPr>
            <a:lvl7pPr marL="3667110" indent="0">
              <a:buNone/>
              <a:defRPr sz="2100" b="1"/>
            </a:lvl7pPr>
            <a:lvl8pPr marL="4278295" indent="0">
              <a:buNone/>
              <a:defRPr sz="2100" b="1"/>
            </a:lvl8pPr>
            <a:lvl9pPr marL="4889480" indent="0">
              <a:buNone/>
              <a:defRPr sz="21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2060" y="2175378"/>
            <a:ext cx="540866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218368" y="1535469"/>
            <a:ext cx="541078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1185" indent="0">
              <a:buNone/>
              <a:defRPr sz="2700" b="1"/>
            </a:lvl2pPr>
            <a:lvl3pPr marL="1222370" indent="0">
              <a:buNone/>
              <a:defRPr sz="2400" b="1"/>
            </a:lvl3pPr>
            <a:lvl4pPr marL="1833555" indent="0">
              <a:buNone/>
              <a:defRPr sz="2100" b="1"/>
            </a:lvl4pPr>
            <a:lvl5pPr marL="2444740" indent="0">
              <a:buNone/>
              <a:defRPr sz="2100" b="1"/>
            </a:lvl5pPr>
            <a:lvl6pPr marL="3055925" indent="0">
              <a:buNone/>
              <a:defRPr sz="2100" b="1"/>
            </a:lvl6pPr>
            <a:lvl7pPr marL="3667110" indent="0">
              <a:buNone/>
              <a:defRPr sz="2100" b="1"/>
            </a:lvl7pPr>
            <a:lvl8pPr marL="4278295" indent="0">
              <a:buNone/>
              <a:defRPr sz="2100" b="1"/>
            </a:lvl8pPr>
            <a:lvl9pPr marL="4889480" indent="0">
              <a:buNone/>
              <a:defRPr sz="21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18368" y="2175378"/>
            <a:ext cx="541078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24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77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65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063" y="273112"/>
            <a:ext cx="4027275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85974" y="273114"/>
            <a:ext cx="6843178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2063" y="1435434"/>
            <a:ext cx="4027275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11185" indent="0">
              <a:buNone/>
              <a:defRPr sz="1600"/>
            </a:lvl2pPr>
            <a:lvl3pPr marL="1222370" indent="0">
              <a:buNone/>
              <a:defRPr sz="1300"/>
            </a:lvl3pPr>
            <a:lvl4pPr marL="1833555" indent="0">
              <a:buNone/>
              <a:defRPr sz="1200"/>
            </a:lvl4pPr>
            <a:lvl5pPr marL="2444740" indent="0">
              <a:buNone/>
              <a:defRPr sz="1200"/>
            </a:lvl5pPr>
            <a:lvl6pPr marL="3055925" indent="0">
              <a:buNone/>
              <a:defRPr sz="1200"/>
            </a:lvl6pPr>
            <a:lvl7pPr marL="3667110" indent="0">
              <a:buNone/>
              <a:defRPr sz="1200"/>
            </a:lvl7pPr>
            <a:lvl8pPr marL="4278295" indent="0">
              <a:buNone/>
              <a:defRPr sz="1200"/>
            </a:lvl8pPr>
            <a:lvl9pPr marL="4889480" indent="0">
              <a:buNone/>
              <a:defRPr sz="12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182415" y="6357822"/>
            <a:ext cx="3876384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44969" y="6357822"/>
            <a:ext cx="3855929" cy="365210"/>
          </a:xfrm>
          <a:prstGeom prst="rect">
            <a:avLst/>
          </a:prstGeom>
        </p:spPr>
        <p:txBody>
          <a:bodyPr lIns="122237" tIns="61118" rIns="122237" bIns="61118"/>
          <a:lstStyle/>
          <a:p>
            <a:fld id="{45FCD66C-1465-4766-87D5-713A86E7D44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742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061" y="117426"/>
            <a:ext cx="11017092" cy="1354892"/>
          </a:xfrm>
          <a:prstGeom prst="rect">
            <a:avLst/>
          </a:prstGeom>
        </p:spPr>
        <p:txBody>
          <a:bodyPr vert="horz" lIns="122237" tIns="61118" rIns="122237" bIns="61118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12061" y="1600572"/>
            <a:ext cx="11017092" cy="4527011"/>
          </a:xfrm>
          <a:prstGeom prst="rect">
            <a:avLst/>
          </a:prstGeom>
        </p:spPr>
        <p:txBody>
          <a:bodyPr vert="horz" lIns="122237" tIns="61118" rIns="122237" bIns="61118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12061" y="6357822"/>
            <a:ext cx="2856283" cy="365210"/>
          </a:xfrm>
          <a:prstGeom prst="rect">
            <a:avLst/>
          </a:prstGeom>
        </p:spPr>
        <p:txBody>
          <a:bodyPr vert="horz" lIns="122237" tIns="61118" rIns="122237" bIns="611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25544-AA7D-4804-9411-269328E89657}" type="datetimeFigureOut">
              <a:rPr lang="en-US" smtClean="0"/>
              <a:t>9/1/2013</a:t>
            </a:fld>
            <a:endParaRPr lang="en-US"/>
          </a:p>
        </p:txBody>
      </p:sp>
      <p:sp>
        <p:nvSpPr>
          <p:cNvPr id="8" name="Text Box 23"/>
          <p:cNvSpPr txBox="1">
            <a:spLocks noChangeArrowheads="1"/>
          </p:cNvSpPr>
          <p:nvPr userDrawn="1"/>
        </p:nvSpPr>
        <p:spPr bwMode="auto">
          <a:xfrm>
            <a:off x="3684588" y="6489700"/>
            <a:ext cx="438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8110" tIns="48110" rIns="48110" bIns="48110"/>
          <a:lstStyle>
            <a:lvl1pPr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sz="1200" dirty="0" err="1" smtClean="0">
                <a:solidFill>
                  <a:schemeClr val="accent1"/>
                </a:solidFill>
              </a:rPr>
              <a:t>Balisage</a:t>
            </a:r>
            <a:r>
              <a:rPr lang="de-DE" sz="1200" dirty="0" smtClean="0">
                <a:solidFill>
                  <a:schemeClr val="accent1"/>
                </a:solidFill>
              </a:rPr>
              <a:t> 2013, TTML vs. </a:t>
            </a:r>
            <a:r>
              <a:rPr lang="de-DE" sz="1200" dirty="0" err="1" smtClean="0">
                <a:solidFill>
                  <a:schemeClr val="accent1"/>
                </a:solidFill>
              </a:rPr>
              <a:t>WebVTT</a:t>
            </a:r>
            <a:r>
              <a:rPr lang="de-DE" sz="1200" dirty="0" smtClean="0">
                <a:solidFill>
                  <a:schemeClr val="accent1"/>
                </a:solidFill>
              </a:rPr>
              <a:t/>
            </a:r>
            <a:br>
              <a:rPr lang="de-DE" sz="1200" dirty="0" smtClean="0">
                <a:solidFill>
                  <a:schemeClr val="accent1"/>
                </a:solidFill>
              </a:rPr>
            </a:br>
            <a:r>
              <a:rPr lang="de-DE" sz="1200" dirty="0" smtClean="0">
                <a:solidFill>
                  <a:schemeClr val="accent1"/>
                </a:solidFill>
              </a:rPr>
              <a:t>	</a:t>
            </a:r>
          </a:p>
        </p:txBody>
      </p:sp>
      <p:pic>
        <p:nvPicPr>
          <p:cNvPr id="9" name="Picture 28" descr="logo_irt_vl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30963"/>
            <a:ext cx="24225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24"/>
          <p:cNvSpPr txBox="1">
            <a:spLocks noChangeArrowheads="1"/>
          </p:cNvSpPr>
          <p:nvPr userDrawn="1"/>
        </p:nvSpPr>
        <p:spPr bwMode="auto">
          <a:xfrm>
            <a:off x="8915400" y="6575425"/>
            <a:ext cx="317023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8110" tIns="48110" rIns="48110" bIns="48110"/>
          <a:lstStyle>
            <a:lvl1pPr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2237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223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sz="1200" dirty="0" smtClean="0">
                <a:solidFill>
                  <a:schemeClr val="accent1"/>
                </a:solidFill>
                <a:cs typeface="Arial" charset="0"/>
              </a:rPr>
              <a:t>© IRT – </a:t>
            </a:r>
            <a:r>
              <a:rPr lang="en-US" sz="1200" baseline="0" dirty="0" smtClean="0">
                <a:solidFill>
                  <a:schemeClr val="accent1"/>
                </a:solidFill>
                <a:cs typeface="Arial" charset="0"/>
              </a:rPr>
              <a:t>Tai</a:t>
            </a:r>
            <a:endParaRPr lang="en-US" sz="1200" dirty="0" smtClean="0">
              <a:solidFill>
                <a:schemeClr val="accent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009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12223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8389" indent="-458389" algn="l" defTabSz="12223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3176" indent="-381991" algn="l" defTabSz="12223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7962" indent="-305592" algn="l" defTabSz="12223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9147" indent="-305592" algn="l" defTabSz="12223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50332" indent="-305592" algn="l" defTabSz="12223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61517" indent="-305592" algn="l" defTabSz="12223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72702" indent="-305592" algn="l" defTabSz="12223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83887" indent="-305592" algn="l" defTabSz="12223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5072" indent="-305592" algn="l" defTabSz="12223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5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2370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3555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4740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5925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7110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8295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9480" algn="l" defTabSz="12223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wmf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3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wmf"/><Relationship Id="rId4" Type="http://schemas.openxmlformats.org/officeDocument/2006/relationships/image" Target="../media/image4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wmf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w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36030" y="2133650"/>
            <a:ext cx="10405031" cy="1872208"/>
          </a:xfrm>
        </p:spPr>
        <p:txBody>
          <a:bodyPr>
            <a:noAutofit/>
          </a:bodyPr>
          <a:lstStyle/>
          <a:p>
            <a:r>
              <a:rPr lang="en-US" sz="3600" i="1" dirty="0"/>
              <a:t>TTML vs. </a:t>
            </a:r>
            <a:r>
              <a:rPr lang="en-US" sz="3600" i="1" dirty="0" err="1"/>
              <a:t>WebVTT</a:t>
            </a:r>
            <a:r>
              <a:rPr lang="en-US" sz="3600" i="1" dirty="0"/>
              <a:t/>
            </a:r>
            <a:br>
              <a:rPr lang="en-US" sz="3600" i="1" dirty="0"/>
            </a:br>
            <a:r>
              <a:rPr lang="en-US" sz="3600" i="1" dirty="0" smtClean="0"/>
              <a:t>XML </a:t>
            </a:r>
            <a:r>
              <a:rPr lang="en-US" sz="3600" i="1" dirty="0"/>
              <a:t>considered harmful for web captions</a:t>
            </a:r>
            <a:r>
              <a:rPr lang="en-US" sz="3600" i="1" dirty="0" smtClean="0"/>
              <a:t>?</a:t>
            </a:r>
            <a:endParaRPr lang="en-US" sz="3600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6984702" y="4149874"/>
            <a:ext cx="4176464" cy="69482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de-D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Andreas Tai, </a:t>
            </a:r>
          </a:p>
          <a:p>
            <a:pPr algn="l"/>
            <a:r>
              <a:rPr lang="de-D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Institut für Rundfunktechnik</a:t>
            </a:r>
          </a:p>
        </p:txBody>
      </p:sp>
    </p:spTree>
    <p:extLst>
      <p:ext uri="{BB962C8B-B14F-4D97-AF65-F5344CB8AC3E}">
        <p14:creationId xmlns:p14="http://schemas.microsoft.com/office/powerpoint/2010/main" val="103400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/>
              <a:t>Context</a:t>
            </a:r>
            <a:r>
              <a:rPr lang="de-DE" dirty="0"/>
              <a:t>: EBU STL – Binary </a:t>
            </a:r>
            <a:r>
              <a:rPr lang="de-DE" dirty="0" err="1"/>
              <a:t>Subtitle</a:t>
            </a:r>
            <a:r>
              <a:rPr lang="de-DE" dirty="0"/>
              <a:t> Format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88558" y="2656037"/>
            <a:ext cx="56886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4000" dirty="0" smtClean="0"/>
              <a:t>Limitation </a:t>
            </a:r>
          </a:p>
          <a:p>
            <a:pPr marL="954085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de-DE" sz="3200" dirty="0" err="1"/>
              <a:t>Formatting</a:t>
            </a:r>
            <a:r>
              <a:rPr lang="de-DE" sz="3200" dirty="0"/>
              <a:t> </a:t>
            </a:r>
          </a:p>
          <a:p>
            <a:pPr marL="954085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de-DE" sz="3200" dirty="0"/>
              <a:t>File </a:t>
            </a:r>
            <a:r>
              <a:rPr lang="de-DE" sz="3200" dirty="0" err="1" smtClean="0"/>
              <a:t>size</a:t>
            </a:r>
            <a:endParaRPr lang="de-DE" sz="3200" dirty="0" smtClean="0"/>
          </a:p>
          <a:p>
            <a:pPr marL="954085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de-DE" sz="3200" dirty="0" err="1" smtClean="0"/>
              <a:t>Character</a:t>
            </a:r>
            <a:r>
              <a:rPr lang="de-DE" sz="3200" dirty="0" smtClean="0"/>
              <a:t> Sets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66" y="981522"/>
            <a:ext cx="5025728" cy="4557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ile"/>
          <p:cNvSpPr>
            <a:spLocks noEditPoints="1" noChangeArrowheads="1"/>
          </p:cNvSpPr>
          <p:nvPr/>
        </p:nvSpPr>
        <p:spPr bwMode="auto">
          <a:xfrm>
            <a:off x="9801943" y="1195421"/>
            <a:ext cx="1416676" cy="1115062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    </a:t>
            </a:r>
            <a:r>
              <a:rPr lang="de-DE" sz="2000" b="1" dirty="0" smtClean="0">
                <a:solidFill>
                  <a:schemeClr val="bg1"/>
                </a:solidFill>
              </a:rPr>
              <a:t>EBU-STL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81527" y="5662042"/>
            <a:ext cx="3082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ISO </a:t>
            </a:r>
            <a:r>
              <a:rPr lang="de-DE" sz="3200" dirty="0"/>
              <a:t>6937/2-1983</a:t>
            </a:r>
          </a:p>
        </p:txBody>
      </p:sp>
    </p:spTree>
    <p:extLst>
      <p:ext uri="{BB962C8B-B14F-4D97-AF65-F5344CB8AC3E}">
        <p14:creationId xmlns:p14="http://schemas.microsoft.com/office/powerpoint/2010/main" val="338578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72335" y="63793"/>
            <a:ext cx="8331824" cy="829342"/>
          </a:xfrm>
        </p:spPr>
        <p:txBody>
          <a:bodyPr>
            <a:noAutofit/>
          </a:bodyPr>
          <a:lstStyle/>
          <a:p>
            <a:pPr algn="r"/>
            <a:r>
              <a:rPr lang="de-DE" sz="3200" dirty="0" err="1" smtClean="0"/>
              <a:t>Context</a:t>
            </a:r>
            <a:r>
              <a:rPr lang="de-DE" sz="3200" dirty="0" smtClean="0"/>
              <a:t>: </a:t>
            </a:r>
            <a:r>
              <a:rPr lang="de-DE" sz="3200" dirty="0" err="1" smtClean="0"/>
              <a:t>Requirement</a:t>
            </a:r>
            <a:r>
              <a:rPr lang="de-DE" sz="3200" dirty="0" smtClean="0"/>
              <a:t> </a:t>
            </a:r>
            <a:r>
              <a:rPr lang="de-DE" sz="3200" dirty="0" err="1" smtClean="0"/>
              <a:t>for</a:t>
            </a:r>
            <a:r>
              <a:rPr lang="de-DE" sz="3200" dirty="0" smtClean="0"/>
              <a:t> a </a:t>
            </a:r>
            <a:r>
              <a:rPr lang="de-DE" sz="3200" dirty="0" err="1" smtClean="0"/>
              <a:t>new</a:t>
            </a:r>
            <a:r>
              <a:rPr lang="de-DE" sz="3200" dirty="0" smtClean="0"/>
              <a:t> </a:t>
            </a:r>
            <a:r>
              <a:rPr lang="de-DE" dirty="0" err="1" smtClean="0"/>
              <a:t>f</a:t>
            </a:r>
            <a:r>
              <a:rPr lang="de-DE" sz="3200" dirty="0" err="1" smtClean="0"/>
              <a:t>ormat</a:t>
            </a:r>
            <a:endParaRPr lang="en-US" sz="3200" dirty="0"/>
          </a:p>
        </p:txBody>
      </p:sp>
      <p:grpSp>
        <p:nvGrpSpPr>
          <p:cNvPr id="13" name="Gruppieren 12"/>
          <p:cNvGrpSpPr>
            <a:grpSpLocks/>
          </p:cNvGrpSpPr>
          <p:nvPr/>
        </p:nvGrpSpPr>
        <p:grpSpPr bwMode="auto">
          <a:xfrm>
            <a:off x="232570" y="2282586"/>
            <a:ext cx="1468437" cy="1639888"/>
            <a:chOff x="413701" y="2511884"/>
            <a:chExt cx="1469226" cy="1639429"/>
          </a:xfrm>
        </p:grpSpPr>
        <p:pic>
          <p:nvPicPr>
            <p:cNvPr id="14" name="Picture 2" descr="C:\Program Files (x86)\Microsoft Office\MEDIA\CAGCAT10\j0195384.wmf"/>
            <p:cNvPicPr>
              <a:picLocks noChangeAspect="1" noChangeArrowheads="1"/>
            </p:cNvPicPr>
            <p:nvPr/>
          </p:nvPicPr>
          <p:blipFill>
            <a:blip r:embed="rId3" cstate="print">
              <a:extLst/>
            </a:blip>
            <a:srcRect/>
            <a:stretch>
              <a:fillRect/>
            </a:stretch>
          </p:blipFill>
          <p:spPr bwMode="auto">
            <a:xfrm>
              <a:off x="413701" y="2511884"/>
              <a:ext cx="1469226" cy="1639429"/>
            </a:xfrm>
            <a:prstGeom prst="rect">
              <a:avLst/>
            </a:prstGeom>
            <a:noFill/>
            <a:effectLst>
              <a:reflection endPos="0" dist="50800" dir="5400000" sy="-100000" algn="bl" rotWithShape="0"/>
            </a:effectLst>
            <a:extLst/>
          </p:spPr>
        </p:pic>
        <p:sp>
          <p:nvSpPr>
            <p:cNvPr id="15" name="Textfeld 31"/>
            <p:cNvSpPr txBox="1">
              <a:spLocks noChangeArrowheads="1"/>
            </p:cNvSpPr>
            <p:nvPr/>
          </p:nvSpPr>
          <p:spPr bwMode="auto">
            <a:xfrm>
              <a:off x="738188" y="2638425"/>
              <a:ext cx="409575" cy="523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de-DE" sz="2800" b="1" dirty="0" smtClean="0">
                  <a:solidFill>
                    <a:schemeClr val="bg1"/>
                  </a:solidFill>
                </a:rPr>
                <a:t> !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78" y="2266144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290" y="2133896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ndreas\AppData\Local\Microsoft\Windows\Temporary Internet Files\Content.IE5\YLLM4WOX\MC900438705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384" y="1043910"/>
            <a:ext cx="2572037" cy="273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Pfeil nach rechts 26"/>
          <p:cNvSpPr/>
          <p:nvPr/>
        </p:nvSpPr>
        <p:spPr>
          <a:xfrm>
            <a:off x="8283698" y="2745746"/>
            <a:ext cx="800550" cy="5160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 nach rechts 10"/>
          <p:cNvSpPr/>
          <p:nvPr/>
        </p:nvSpPr>
        <p:spPr>
          <a:xfrm>
            <a:off x="2232174" y="2837405"/>
            <a:ext cx="792087" cy="5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ile"/>
          <p:cNvSpPr>
            <a:spLocks noEditPoints="1" noChangeArrowheads="1"/>
          </p:cNvSpPr>
          <p:nvPr/>
        </p:nvSpPr>
        <p:spPr bwMode="auto">
          <a:xfrm>
            <a:off x="5184502" y="3861842"/>
            <a:ext cx="1416676" cy="1115062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    </a:t>
            </a:r>
            <a:r>
              <a:rPr lang="de-DE" sz="2000" b="1" dirty="0" smtClean="0">
                <a:solidFill>
                  <a:schemeClr val="bg1"/>
                </a:solidFill>
              </a:rPr>
              <a:t>EBU-STL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2" name="File"/>
          <p:cNvSpPr>
            <a:spLocks noEditPoints="1" noChangeArrowheads="1"/>
          </p:cNvSpPr>
          <p:nvPr/>
        </p:nvSpPr>
        <p:spPr bwMode="auto">
          <a:xfrm>
            <a:off x="2232174" y="3827086"/>
            <a:ext cx="1399686" cy="1110721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   </a:t>
            </a:r>
            <a:r>
              <a:rPr lang="de-DE" sz="2000" b="1" dirty="0" smtClean="0">
                <a:solidFill>
                  <a:schemeClr val="bg1"/>
                </a:solidFill>
              </a:rPr>
              <a:t>EBU-STL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6" name="Pfeil nach rechts 15"/>
          <p:cNvSpPr/>
          <p:nvPr/>
        </p:nvSpPr>
        <p:spPr>
          <a:xfrm>
            <a:off x="5437566" y="2810661"/>
            <a:ext cx="792087" cy="5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2319949" y="4730890"/>
            <a:ext cx="1224136" cy="11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5224355" y="4713756"/>
            <a:ext cx="1376823" cy="13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592214" y="3966949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dirty="0" smtClean="0"/>
              <a:t>?</a:t>
            </a:r>
            <a:endParaRPr lang="de-DE" sz="4800" dirty="0"/>
          </a:p>
        </p:txBody>
      </p:sp>
      <p:sp>
        <p:nvSpPr>
          <p:cNvPr id="28" name="Textfeld 27"/>
          <p:cNvSpPr txBox="1"/>
          <p:nvPr/>
        </p:nvSpPr>
        <p:spPr>
          <a:xfrm>
            <a:off x="5759653" y="3966949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dirty="0" smtClean="0"/>
              <a:t>?</a:t>
            </a:r>
            <a:endParaRPr lang="de-DE" sz="4800" dirty="0"/>
          </a:p>
        </p:txBody>
      </p:sp>
      <p:sp>
        <p:nvSpPr>
          <p:cNvPr id="30" name="Pfeil nach rechts 29"/>
          <p:cNvSpPr/>
          <p:nvPr/>
        </p:nvSpPr>
        <p:spPr>
          <a:xfrm rot="2010898">
            <a:off x="8207788" y="4718897"/>
            <a:ext cx="800550" cy="5160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1" name="Picture 2" descr="C:\Users\andreas\AppData\Local\Microsoft\Windows\Temporary Internet Files\Content.IE5\PR8JK0C2\MC900431540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1160" y="4277628"/>
            <a:ext cx="2121383" cy="228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Ellipse 31"/>
          <p:cNvSpPr/>
          <p:nvPr/>
        </p:nvSpPr>
        <p:spPr>
          <a:xfrm>
            <a:off x="7920806" y="3920416"/>
            <a:ext cx="4466853" cy="2813618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/>
          </a:p>
        </p:txBody>
      </p:sp>
      <p:sp>
        <p:nvSpPr>
          <p:cNvPr id="33" name="Ellipse 32"/>
          <p:cNvSpPr/>
          <p:nvPr/>
        </p:nvSpPr>
        <p:spPr>
          <a:xfrm>
            <a:off x="1580272" y="1630416"/>
            <a:ext cx="6632397" cy="4175642"/>
          </a:xfrm>
          <a:prstGeom prst="ellipse">
            <a:avLst/>
          </a:pr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6813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3" grpId="0" animBg="1"/>
      <p:bldP spid="22" grpId="0" animBg="1"/>
      <p:bldP spid="3" grpId="0"/>
      <p:bldP spid="28" grpId="0"/>
      <p:bldP spid="30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ndreas\AppData\Local\Microsoft\Windows\Temporary Internet Files\Content.IE5\L62RJFLV\MP90043063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126" y="837506"/>
            <a:ext cx="8424936" cy="55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3456310" y="3717826"/>
            <a:ext cx="5760640" cy="1080121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 smtClean="0"/>
              <a:t>The </a:t>
            </a:r>
            <a:r>
              <a:rPr lang="de-DE" dirty="0" err="1" smtClean="0"/>
              <a:t>match</a:t>
            </a:r>
            <a:endParaRPr lang="de-DE" dirty="0"/>
          </a:p>
        </p:txBody>
      </p:sp>
      <p:sp>
        <p:nvSpPr>
          <p:cNvPr id="7" name="Titel 3"/>
          <p:cNvSpPr txBox="1">
            <a:spLocks/>
          </p:cNvSpPr>
          <p:nvPr/>
        </p:nvSpPr>
        <p:spPr>
          <a:xfrm>
            <a:off x="3240286" y="2061642"/>
            <a:ext cx="6552728" cy="1470366"/>
          </a:xfrm>
          <a:prstGeom prst="rect">
            <a:avLst/>
          </a:prstGeom>
        </p:spPr>
        <p:txBody>
          <a:bodyPr vert="horz" lIns="122237" tIns="61118" rIns="122237" bIns="61118" rtlCol="0" anchor="ctr">
            <a:normAutofit/>
          </a:bodyPr>
          <a:lstStyle>
            <a:lvl1pPr algn="ctr" defTabSz="12223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i="1" dirty="0" smtClean="0">
                <a:solidFill>
                  <a:schemeClr val="bg1"/>
                </a:solidFill>
              </a:rPr>
              <a:t>TTML vs. </a:t>
            </a:r>
            <a:r>
              <a:rPr lang="de-DE" sz="4800" i="1" dirty="0" err="1" smtClean="0">
                <a:solidFill>
                  <a:schemeClr val="bg1"/>
                </a:solidFill>
              </a:rPr>
              <a:t>WebVTT</a:t>
            </a:r>
            <a:endParaRPr lang="de-DE" sz="4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20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TTML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115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81807" y="8164"/>
            <a:ext cx="8059479" cy="829342"/>
          </a:xfrm>
        </p:spPr>
        <p:txBody>
          <a:bodyPr>
            <a:normAutofit/>
          </a:bodyPr>
          <a:lstStyle/>
          <a:p>
            <a:pPr algn="r"/>
            <a:r>
              <a:rPr lang="de-DE" dirty="0" smtClean="0"/>
              <a:t>TTML: </a:t>
            </a:r>
            <a:r>
              <a:rPr lang="de-DE" dirty="0" err="1" smtClean="0"/>
              <a:t>Specification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592214" y="2493690"/>
            <a:ext cx="5909406" cy="72008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361950" lvl="1" indent="0">
              <a:buNone/>
            </a:pPr>
            <a:r>
              <a:rPr lang="de-DE" sz="3200" dirty="0" smtClean="0">
                <a:latin typeface="+mn-lt"/>
              </a:rPr>
              <a:t>2002-2010, 2012 - *</a:t>
            </a:r>
          </a:p>
        </p:txBody>
      </p:sp>
      <p:pic>
        <p:nvPicPr>
          <p:cNvPr id="9" name="Picture 7" descr="http://www.w3.org/Icons/w3c_ho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309" y="1413570"/>
            <a:ext cx="1256756" cy="83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platzhalter 2"/>
          <p:cNvSpPr txBox="1">
            <a:spLocks/>
          </p:cNvSpPr>
          <p:nvPr/>
        </p:nvSpPr>
        <p:spPr>
          <a:xfrm>
            <a:off x="864022" y="3501802"/>
            <a:ext cx="3744416" cy="864096"/>
          </a:xfrm>
          <a:prstGeom prst="rect">
            <a:avLst/>
          </a:prstGeom>
          <a:solidFill>
            <a:schemeClr val="bg1"/>
          </a:solidFill>
        </p:spPr>
        <p:txBody>
          <a:bodyPr vert="horz" lIns="122237" tIns="61118" rIns="122237" bIns="61118" rtlCol="0">
            <a:noAutofit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de-DE" sz="4000" dirty="0" err="1" smtClean="0"/>
              <a:t>Requirements</a:t>
            </a:r>
            <a:r>
              <a:rPr lang="de-DE" sz="4000" dirty="0" smtClean="0"/>
              <a:t>?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880246" y="4221882"/>
            <a:ext cx="772711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de-DE" sz="3200" dirty="0" smtClean="0"/>
              <a:t>Standard (!) </a:t>
            </a:r>
            <a:r>
              <a:rPr lang="de-DE" sz="3200" dirty="0" err="1" smtClean="0"/>
              <a:t>to</a:t>
            </a:r>
            <a:r>
              <a:rPr lang="de-DE" sz="3200" dirty="0" smtClean="0"/>
              <a:t> </a:t>
            </a:r>
            <a:r>
              <a:rPr lang="de-DE" sz="3200" dirty="0" err="1" smtClean="0"/>
              <a:t>synchronise</a:t>
            </a:r>
            <a:r>
              <a:rPr lang="de-DE" sz="3200" dirty="0" smtClean="0"/>
              <a:t> </a:t>
            </a:r>
            <a:r>
              <a:rPr lang="de-DE" sz="3200" dirty="0" err="1" smtClean="0"/>
              <a:t>text</a:t>
            </a:r>
            <a:r>
              <a:rPr lang="de-DE" sz="3200" dirty="0" smtClean="0"/>
              <a:t> </a:t>
            </a:r>
            <a:r>
              <a:rPr lang="de-DE" sz="3200" dirty="0" err="1" smtClean="0"/>
              <a:t>with</a:t>
            </a:r>
            <a:r>
              <a:rPr lang="de-DE" sz="3200" dirty="0" smtClean="0"/>
              <a:t> </a:t>
            </a:r>
            <a:r>
              <a:rPr lang="de-DE" sz="3200" dirty="0" err="1" smtClean="0"/>
              <a:t>media</a:t>
            </a:r>
            <a:endParaRPr lang="de-DE" sz="3200" dirty="0" smtClean="0"/>
          </a:p>
          <a:p>
            <a:pPr marL="342900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de-DE" sz="3200" dirty="0" smtClean="0"/>
              <a:t>XML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227412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034" y="4758855"/>
            <a:ext cx="2016224" cy="448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034" y="2497413"/>
            <a:ext cx="1613098" cy="52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798" y="4380022"/>
            <a:ext cx="851544" cy="79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796" y="2497413"/>
            <a:ext cx="1669132" cy="73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platzhalter 2"/>
          <p:cNvSpPr txBox="1">
            <a:spLocks/>
          </p:cNvSpPr>
          <p:nvPr/>
        </p:nvSpPr>
        <p:spPr>
          <a:xfrm>
            <a:off x="575990" y="1270498"/>
            <a:ext cx="1833239" cy="792088"/>
          </a:xfrm>
          <a:prstGeom prst="rect">
            <a:avLst/>
          </a:prstGeom>
          <a:solidFill>
            <a:schemeClr val="bg1"/>
          </a:solidFill>
        </p:spPr>
        <p:txBody>
          <a:bodyPr vert="horz" lIns="122237" tIns="61118" rIns="122237" bIns="61118" rtlCol="0">
            <a:normAutofit lnSpcReduction="10000"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de-DE" sz="4400" dirty="0" smtClean="0"/>
              <a:t>Who?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181475" y="7938"/>
            <a:ext cx="8059738" cy="830262"/>
          </a:xfrm>
        </p:spPr>
        <p:txBody>
          <a:bodyPr>
            <a:normAutofit/>
          </a:bodyPr>
          <a:lstStyle/>
          <a:p>
            <a:pPr algn="r"/>
            <a:r>
              <a:rPr lang="de-DE" dirty="0" smtClean="0"/>
              <a:t>TTML: </a:t>
            </a:r>
            <a:r>
              <a:rPr lang="de-DE" dirty="0" err="1" smtClean="0"/>
              <a:t>Specification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403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WebVTT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09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>
                <a:latin typeface="+mn-lt"/>
              </a:rPr>
              <a:t>WebVTT</a:t>
            </a:r>
            <a:r>
              <a:rPr lang="de-DE" dirty="0" smtClean="0">
                <a:latin typeface="+mn-lt"/>
              </a:rPr>
              <a:t>: </a:t>
            </a:r>
            <a:r>
              <a:rPr lang="de-DE" dirty="0" err="1">
                <a:latin typeface="+mn-lt"/>
              </a:rPr>
              <a:t>Specification</a:t>
            </a:r>
            <a:r>
              <a:rPr lang="de-DE" dirty="0">
                <a:latin typeface="+mn-lt"/>
              </a:rPr>
              <a:t> </a:t>
            </a:r>
            <a:r>
              <a:rPr lang="de-DE" dirty="0" err="1">
                <a:latin typeface="+mn-lt"/>
              </a:rPr>
              <a:t>process</a:t>
            </a:r>
            <a:endParaRPr lang="de-DE" dirty="0">
              <a:latin typeface="+mn-lt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80" y="1064744"/>
            <a:ext cx="1706009" cy="1187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639990" y="2061642"/>
            <a:ext cx="5280815" cy="928167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sz="3600" dirty="0" smtClean="0">
                <a:latin typeface="+mn-lt"/>
              </a:rPr>
              <a:t>2010 -2011 </a:t>
            </a:r>
          </a:p>
        </p:txBody>
      </p:sp>
      <p:pic>
        <p:nvPicPr>
          <p:cNvPr id="10" name="Picture 7" descr="http://www.w3.org/Icons/w3c_ho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06" y="3528061"/>
            <a:ext cx="1256756" cy="83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platzhalter 2"/>
          <p:cNvSpPr txBox="1">
            <a:spLocks/>
          </p:cNvSpPr>
          <p:nvPr/>
        </p:nvSpPr>
        <p:spPr>
          <a:xfrm>
            <a:off x="2654477" y="4797946"/>
            <a:ext cx="5040560" cy="504056"/>
          </a:xfrm>
          <a:prstGeom prst="rect">
            <a:avLst/>
          </a:prstGeom>
          <a:solidFill>
            <a:schemeClr val="bg1"/>
          </a:solidFill>
        </p:spPr>
        <p:txBody>
          <a:bodyPr vert="horz" lIns="122237" tIns="61118" rIns="122237" bIns="61118" rtlCol="0">
            <a:noAutofit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de-DE" sz="3200" dirty="0" smtClean="0"/>
              <a:t>2011 - *</a:t>
            </a:r>
          </a:p>
        </p:txBody>
      </p:sp>
      <p:sp>
        <p:nvSpPr>
          <p:cNvPr id="15" name="Textplatzhalter 2"/>
          <p:cNvSpPr txBox="1">
            <a:spLocks/>
          </p:cNvSpPr>
          <p:nvPr/>
        </p:nvSpPr>
        <p:spPr>
          <a:xfrm>
            <a:off x="4536429" y="5157986"/>
            <a:ext cx="3384377" cy="895786"/>
          </a:xfrm>
          <a:prstGeom prst="rect">
            <a:avLst/>
          </a:prstGeom>
          <a:solidFill>
            <a:schemeClr val="bg1"/>
          </a:solidFill>
        </p:spPr>
        <p:txBody>
          <a:bodyPr vert="horz" lIns="122237" tIns="61118" rIns="122237" bIns="61118" rtlCol="0">
            <a:normAutofit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0">
              <a:buFont typeface="Wingdings" pitchFamily="2" charset="2"/>
              <a:buNone/>
            </a:pPr>
            <a:endParaRPr lang="de-DE" sz="4000" dirty="0" smtClean="0"/>
          </a:p>
        </p:txBody>
      </p:sp>
    </p:spTree>
    <p:extLst>
      <p:ext uri="{BB962C8B-B14F-4D97-AF65-F5344CB8AC3E}">
        <p14:creationId xmlns:p14="http://schemas.microsoft.com/office/powerpoint/2010/main" val="198350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/>
              <a:t>WebVTT</a:t>
            </a:r>
            <a:r>
              <a:rPr lang="de-DE" dirty="0"/>
              <a:t>: </a:t>
            </a:r>
            <a:r>
              <a:rPr lang="de-DE" dirty="0" err="1"/>
              <a:t>Specification</a:t>
            </a:r>
            <a:r>
              <a:rPr lang="de-DE" dirty="0"/>
              <a:t> </a:t>
            </a:r>
            <a:r>
              <a:rPr lang="de-DE" dirty="0" err="1"/>
              <a:t>process</a:t>
            </a:r>
            <a:endParaRPr lang="de-DE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790" y="2754337"/>
            <a:ext cx="1196831" cy="120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190" y="2864477"/>
            <a:ext cx="2899272" cy="112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platzhalter 2"/>
          <p:cNvSpPr txBox="1">
            <a:spLocks/>
          </p:cNvSpPr>
          <p:nvPr/>
        </p:nvSpPr>
        <p:spPr>
          <a:xfrm>
            <a:off x="503982" y="1269554"/>
            <a:ext cx="2088231" cy="792088"/>
          </a:xfrm>
          <a:prstGeom prst="rect">
            <a:avLst/>
          </a:prstGeom>
          <a:solidFill>
            <a:schemeClr val="bg1"/>
          </a:solidFill>
        </p:spPr>
        <p:txBody>
          <a:bodyPr vert="horz" lIns="122237" tIns="61118" rIns="122237" bIns="61118" rtlCol="0">
            <a:normAutofit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0">
              <a:buFont typeface="Wingdings" pitchFamily="2" charset="2"/>
              <a:buNone/>
            </a:pPr>
            <a:r>
              <a:rPr lang="de-DE" sz="4000" dirty="0" smtClean="0">
                <a:latin typeface="+mn-lt"/>
              </a:rPr>
              <a:t>Who?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619" y="4581922"/>
            <a:ext cx="1252177" cy="117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/>
              <a:t>WebVTT</a:t>
            </a:r>
            <a:r>
              <a:rPr lang="de-DE" dirty="0"/>
              <a:t>: </a:t>
            </a:r>
            <a:r>
              <a:rPr lang="de-DE" dirty="0" err="1"/>
              <a:t>Specification</a:t>
            </a:r>
            <a:r>
              <a:rPr lang="de-DE" dirty="0"/>
              <a:t> </a:t>
            </a:r>
            <a:r>
              <a:rPr lang="de-DE" dirty="0" err="1"/>
              <a:t>process</a:t>
            </a:r>
            <a:endParaRPr lang="de-DE" dirty="0"/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503982" y="1472556"/>
            <a:ext cx="3384377" cy="661094"/>
          </a:xfrm>
          <a:prstGeom prst="rect">
            <a:avLst/>
          </a:prstGeom>
          <a:solidFill>
            <a:schemeClr val="bg1"/>
          </a:solidFill>
        </p:spPr>
        <p:txBody>
          <a:bodyPr vert="horz" lIns="122237" tIns="61118" rIns="122237" bIns="61118" rtlCol="0">
            <a:normAutofit fontScale="85000" lnSpcReduction="10000"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0">
              <a:buFont typeface="Wingdings" pitchFamily="2" charset="2"/>
              <a:buNone/>
            </a:pPr>
            <a:r>
              <a:rPr lang="de-DE" sz="4000" dirty="0" err="1" smtClean="0"/>
              <a:t>Requirements</a:t>
            </a:r>
            <a:endParaRPr lang="de-DE" sz="4000" dirty="0" smtClean="0"/>
          </a:p>
        </p:txBody>
      </p:sp>
      <p:sp>
        <p:nvSpPr>
          <p:cNvPr id="15" name="Textplatzhalter 2"/>
          <p:cNvSpPr txBox="1">
            <a:spLocks/>
          </p:cNvSpPr>
          <p:nvPr/>
        </p:nvSpPr>
        <p:spPr>
          <a:xfrm>
            <a:off x="4536429" y="5157986"/>
            <a:ext cx="3384377" cy="895786"/>
          </a:xfrm>
          <a:prstGeom prst="rect">
            <a:avLst/>
          </a:prstGeom>
          <a:solidFill>
            <a:schemeClr val="bg1"/>
          </a:solidFill>
        </p:spPr>
        <p:txBody>
          <a:bodyPr vert="horz" lIns="122237" tIns="61118" rIns="122237" bIns="61118" rtlCol="0">
            <a:normAutofit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0">
              <a:buFont typeface="Wingdings" pitchFamily="2" charset="2"/>
              <a:buNone/>
            </a:pPr>
            <a:endParaRPr lang="de-DE" sz="4000" dirty="0" smtClean="0"/>
          </a:p>
        </p:txBody>
      </p:sp>
      <p:sp>
        <p:nvSpPr>
          <p:cNvPr id="16" name="Textfeld 15"/>
          <p:cNvSpPr txBox="1"/>
          <p:nvPr/>
        </p:nvSpPr>
        <p:spPr>
          <a:xfrm>
            <a:off x="1728118" y="2205658"/>
            <a:ext cx="90730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de-DE" sz="3600" dirty="0" err="1" smtClean="0"/>
              <a:t>Subtitle</a:t>
            </a:r>
            <a:r>
              <a:rPr lang="de-DE" sz="3600" dirty="0" smtClean="0"/>
              <a:t> Format </a:t>
            </a:r>
            <a:r>
              <a:rPr lang="de-DE" sz="3600" dirty="0" err="1" smtClean="0"/>
              <a:t>for</a:t>
            </a:r>
            <a:r>
              <a:rPr lang="de-DE" sz="3600" dirty="0" smtClean="0"/>
              <a:t> </a:t>
            </a:r>
            <a:r>
              <a:rPr lang="de-DE" sz="3600" dirty="0" err="1" smtClean="0"/>
              <a:t>media</a:t>
            </a:r>
            <a:r>
              <a:rPr lang="de-DE" sz="3600" dirty="0" smtClean="0"/>
              <a:t> </a:t>
            </a:r>
            <a:r>
              <a:rPr lang="de-DE" sz="3600" dirty="0" err="1" smtClean="0"/>
              <a:t>element</a:t>
            </a:r>
            <a:r>
              <a:rPr lang="de-DE" sz="3600" dirty="0" smtClean="0"/>
              <a:t> in HTML5</a:t>
            </a:r>
          </a:p>
          <a:p>
            <a:pPr marL="342900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de-DE" sz="3600" dirty="0" smtClean="0"/>
              <a:t>Keep </a:t>
            </a:r>
            <a:r>
              <a:rPr lang="de-DE" sz="3600" dirty="0" err="1" smtClean="0"/>
              <a:t>it</a:t>
            </a:r>
            <a:r>
              <a:rPr lang="de-DE" sz="3600" dirty="0" smtClean="0"/>
              <a:t> simple</a:t>
            </a:r>
          </a:p>
        </p:txBody>
      </p:sp>
    </p:spTree>
    <p:extLst>
      <p:ext uri="{BB962C8B-B14F-4D97-AF65-F5344CB8AC3E}">
        <p14:creationId xmlns:p14="http://schemas.microsoft.com/office/powerpoint/2010/main" val="312640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About</a:t>
            </a:r>
            <a:endParaRPr lang="de-DE" dirty="0"/>
          </a:p>
        </p:txBody>
      </p:sp>
      <p:pic>
        <p:nvPicPr>
          <p:cNvPr id="1026" name="Picture 2" descr="http://www.irt.de/uploads/pics/logo_versalien_rgb-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46" y="2012647"/>
            <a:ext cx="1190625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3384302" y="1989634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/>
              <a:t>Institut für </a:t>
            </a:r>
            <a:r>
              <a:rPr lang="de-DE" sz="4000" dirty="0" smtClean="0"/>
              <a:t>Rundfunktechnik</a:t>
            </a:r>
          </a:p>
        </p:txBody>
      </p:sp>
      <p:pic>
        <p:nvPicPr>
          <p:cNvPr id="1028" name="Picture 4" descr="http://www3.ebu.ch/files/live/sites/ebu/files/images/Logos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46" y="3789834"/>
            <a:ext cx="11715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384302" y="3213770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4000" dirty="0"/>
              <a:t>European </a:t>
            </a:r>
            <a:r>
              <a:rPr lang="de-DE" sz="4000" dirty="0" err="1"/>
              <a:t>B</a:t>
            </a:r>
            <a:r>
              <a:rPr lang="de-DE" sz="4000" dirty="0" err="1" smtClean="0"/>
              <a:t>roadcasting</a:t>
            </a:r>
            <a:r>
              <a:rPr lang="de-DE" sz="4000" dirty="0" smtClean="0"/>
              <a:t> Union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de-DE" sz="3200" dirty="0" smtClean="0"/>
              <a:t>EBU Group: </a:t>
            </a:r>
            <a:r>
              <a:rPr lang="de-DE" sz="3200" dirty="0" err="1" smtClean="0"/>
              <a:t>Subtitles</a:t>
            </a:r>
            <a:r>
              <a:rPr lang="de-DE" sz="3200" dirty="0" smtClean="0"/>
              <a:t> in XML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55446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TTML: </a:t>
            </a:r>
            <a:r>
              <a:rPr lang="de-DE" dirty="0" err="1" smtClean="0"/>
              <a:t>Example</a:t>
            </a:r>
            <a:r>
              <a:rPr lang="de-DE" dirty="0" smtClean="0"/>
              <a:t> 1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647998" y="1773610"/>
            <a:ext cx="10893968" cy="3672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&lt;p </a:t>
            </a:r>
            <a:r>
              <a:rPr lang="en-US" sz="3200" dirty="0" smtClean="0">
                <a:solidFill>
                  <a:srgbClr val="FF0000"/>
                </a:solidFill>
              </a:rPr>
              <a:t>begin</a:t>
            </a:r>
            <a:r>
              <a:rPr lang="en-US" sz="3200" dirty="0" smtClean="0"/>
              <a:t>="00:00:00.000" </a:t>
            </a:r>
            <a:r>
              <a:rPr lang="en-US" sz="3200" dirty="0" smtClean="0">
                <a:solidFill>
                  <a:srgbClr val="FF0000"/>
                </a:solidFill>
              </a:rPr>
              <a:t>end</a:t>
            </a:r>
            <a:r>
              <a:rPr lang="en-US" sz="3200" dirty="0" smtClean="0"/>
              <a:t>="00:00:02.000"</a:t>
            </a:r>
          </a:p>
          <a:p>
            <a:pPr mar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xmlns</a:t>
            </a:r>
            <a:r>
              <a:rPr lang="en-US" sz="3200" dirty="0" smtClean="0"/>
              <a:t>="http://www.w3.org/ns/ttml"&gt;</a:t>
            </a:r>
          </a:p>
          <a:p>
            <a:pPr marL="0" indent="0">
              <a:buNone/>
            </a:pPr>
            <a:r>
              <a:rPr lang="en-US" sz="3200" dirty="0" smtClean="0"/>
              <a:t>This is a subtitle&lt;</a:t>
            </a:r>
            <a:r>
              <a:rPr lang="en-US" sz="3200" dirty="0" err="1" smtClean="0"/>
              <a:t>br</a:t>
            </a:r>
            <a:r>
              <a:rPr lang="en-US" sz="3200" dirty="0" smtClean="0"/>
              <a:t>/&gt;</a:t>
            </a:r>
          </a:p>
          <a:p>
            <a:pPr marL="0" indent="0">
              <a:buNone/>
            </a:pPr>
            <a:r>
              <a:rPr lang="en-US" sz="3200" dirty="0" smtClean="0"/>
              <a:t>on two lines</a:t>
            </a:r>
          </a:p>
          <a:p>
            <a:pPr marL="0" indent="0">
              <a:buNone/>
            </a:pPr>
            <a:r>
              <a:rPr lang="en-US" sz="3200" dirty="0" smtClean="0"/>
              <a:t>&lt;/p&gt;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153413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WebVTT</a:t>
            </a:r>
            <a:r>
              <a:rPr lang="de-DE" dirty="0" smtClean="0"/>
              <a:t>: </a:t>
            </a:r>
            <a:r>
              <a:rPr lang="de-DE" dirty="0" err="1" smtClean="0"/>
              <a:t>Example</a:t>
            </a:r>
            <a:r>
              <a:rPr lang="de-DE" dirty="0" smtClean="0"/>
              <a:t> 1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720006" y="2205658"/>
            <a:ext cx="9433048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/>
              <a:t>00:00:00.000 </a:t>
            </a:r>
            <a:r>
              <a:rPr lang="en-US" sz="3200" dirty="0"/>
              <a:t>--&gt; </a:t>
            </a:r>
            <a:r>
              <a:rPr lang="en-US" sz="3200" dirty="0" smtClean="0"/>
              <a:t>00:00:02.000</a:t>
            </a:r>
          </a:p>
          <a:p>
            <a:pPr marL="0" indent="0">
              <a:buNone/>
            </a:pPr>
            <a:r>
              <a:rPr lang="en-US" sz="3200" dirty="0" smtClean="0"/>
              <a:t>This </a:t>
            </a:r>
            <a:r>
              <a:rPr lang="en-US" sz="3200" dirty="0"/>
              <a:t>is a </a:t>
            </a:r>
            <a:r>
              <a:rPr lang="en-US" sz="3200" dirty="0" smtClean="0"/>
              <a:t>subtitle</a:t>
            </a:r>
          </a:p>
          <a:p>
            <a:pPr marL="0" indent="0">
              <a:buNone/>
            </a:pPr>
            <a:r>
              <a:rPr lang="en-US" sz="3200" dirty="0" smtClean="0"/>
              <a:t>on </a:t>
            </a:r>
            <a:r>
              <a:rPr lang="en-US" sz="3200" dirty="0"/>
              <a:t>two </a:t>
            </a:r>
            <a:r>
              <a:rPr lang="en-US" sz="3200" dirty="0" smtClean="0"/>
              <a:t>lines</a:t>
            </a:r>
            <a:endParaRPr lang="de-DE" sz="3200" dirty="0">
              <a:sym typeface="Wingdings" pitchFamily="2" charset="2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314149" y="2205658"/>
            <a:ext cx="1678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U+000A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816350" y="2790433"/>
            <a:ext cx="1678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U+000A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018498" y="3409741"/>
            <a:ext cx="1678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U+000A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240286" y="2277666"/>
            <a:ext cx="617544" cy="5127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66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TTML: </a:t>
            </a:r>
            <a:r>
              <a:rPr lang="de-DE" dirty="0" err="1" smtClean="0"/>
              <a:t>Example</a:t>
            </a:r>
            <a:r>
              <a:rPr lang="de-DE" dirty="0" smtClean="0"/>
              <a:t> 2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143941" y="1197546"/>
            <a:ext cx="12097271" cy="475252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&lt;</a:t>
            </a:r>
            <a:r>
              <a:rPr lang="en-US" dirty="0" err="1" smtClean="0"/>
              <a:t>tt:style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xml:id</a:t>
            </a:r>
            <a:r>
              <a:rPr lang="en-US" dirty="0" smtClean="0"/>
              <a:t>="s1" </a:t>
            </a:r>
            <a:r>
              <a:rPr lang="en-US" dirty="0" err="1" smtClean="0">
                <a:solidFill>
                  <a:srgbClr val="FF0000"/>
                </a:solidFill>
              </a:rPr>
              <a:t>tts:color</a:t>
            </a:r>
            <a:r>
              <a:rPr lang="en-US" dirty="0" smtClean="0"/>
              <a:t>="green"/&gt;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&lt;</a:t>
            </a:r>
            <a:r>
              <a:rPr lang="en-US" dirty="0"/>
              <a:t>p </a:t>
            </a:r>
            <a:r>
              <a:rPr lang="en-US" dirty="0" err="1">
                <a:solidFill>
                  <a:srgbClr val="FF0000"/>
                </a:solidFill>
              </a:rPr>
              <a:t>xml:id</a:t>
            </a:r>
            <a:r>
              <a:rPr lang="en-US" dirty="0"/>
              <a:t>="sub1" </a:t>
            </a:r>
            <a:r>
              <a:rPr lang="en-US" dirty="0">
                <a:solidFill>
                  <a:srgbClr val="FF0000"/>
                </a:solidFill>
              </a:rPr>
              <a:t>begin</a:t>
            </a:r>
            <a:r>
              <a:rPr lang="en-US" dirty="0"/>
              <a:t>="00:00:00.000" </a:t>
            </a:r>
            <a:r>
              <a:rPr lang="en-US" dirty="0">
                <a:solidFill>
                  <a:srgbClr val="FF0000"/>
                </a:solidFill>
              </a:rPr>
              <a:t>end</a:t>
            </a:r>
            <a:r>
              <a:rPr lang="en-US" dirty="0"/>
              <a:t>="00:00:02.000"&gt;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 </a:t>
            </a:r>
            <a:r>
              <a:rPr lang="en-US" dirty="0" smtClean="0"/>
              <a:t>   This </a:t>
            </a:r>
            <a:r>
              <a:rPr lang="en-US" dirty="0"/>
              <a:t>is a green &lt;span </a:t>
            </a:r>
            <a:r>
              <a:rPr lang="en-US" dirty="0">
                <a:solidFill>
                  <a:srgbClr val="FF0000"/>
                </a:solidFill>
              </a:rPr>
              <a:t>style</a:t>
            </a:r>
            <a:r>
              <a:rPr lang="en-US" dirty="0"/>
              <a:t>="s1"&gt;word.&lt;/span&gt;.&lt;</a:t>
            </a:r>
            <a:r>
              <a:rPr lang="en-US" dirty="0" err="1"/>
              <a:t>br</a:t>
            </a:r>
            <a:r>
              <a:rPr lang="en-US" dirty="0"/>
              <a:t>/&gt;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    </a:t>
            </a:r>
            <a:r>
              <a:rPr lang="en-US" dirty="0" smtClean="0"/>
              <a:t>This </a:t>
            </a:r>
            <a:r>
              <a:rPr lang="en-US" dirty="0"/>
              <a:t>is an italic &lt;span </a:t>
            </a:r>
            <a:r>
              <a:rPr lang="en-US" dirty="0" err="1">
                <a:solidFill>
                  <a:srgbClr val="FF0000"/>
                </a:solidFill>
              </a:rPr>
              <a:t>tts:fontStyle</a:t>
            </a:r>
            <a:r>
              <a:rPr lang="en-US" dirty="0"/>
              <a:t>="italic"&gt;word&lt;/span&gt;.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&lt;/</a:t>
            </a:r>
            <a:r>
              <a:rPr lang="en-US" dirty="0"/>
              <a:t>p&gt;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43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WebVTT</a:t>
            </a:r>
            <a:r>
              <a:rPr lang="de-DE" dirty="0" smtClean="0"/>
              <a:t>: </a:t>
            </a:r>
            <a:r>
              <a:rPr lang="de-DE" dirty="0" err="1" smtClean="0"/>
              <a:t>Example</a:t>
            </a:r>
            <a:r>
              <a:rPr lang="de-DE" dirty="0" smtClean="0"/>
              <a:t> 2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143943" y="2493690"/>
            <a:ext cx="12097270" cy="21868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sub1</a:t>
            </a:r>
          </a:p>
          <a:p>
            <a:pPr marL="0" indent="0">
              <a:buNone/>
            </a:pPr>
            <a:r>
              <a:rPr lang="en-US" dirty="0"/>
              <a:t>00:00:00.000 --&gt; </a:t>
            </a:r>
            <a:r>
              <a:rPr lang="en-US" dirty="0" smtClean="0"/>
              <a:t>00:00:02.000 </a:t>
            </a:r>
            <a:r>
              <a:rPr lang="en-US" dirty="0" smtClean="0">
                <a:solidFill>
                  <a:srgbClr val="FF0000"/>
                </a:solidFill>
              </a:rPr>
              <a:t>size</a:t>
            </a:r>
            <a:r>
              <a:rPr lang="en-US" dirty="0" smtClean="0"/>
              <a:t>:80% </a:t>
            </a:r>
            <a:r>
              <a:rPr lang="en-US" dirty="0" smtClean="0">
                <a:solidFill>
                  <a:srgbClr val="FF0000"/>
                </a:solidFill>
              </a:rPr>
              <a:t>position</a:t>
            </a:r>
            <a:r>
              <a:rPr lang="en-US" dirty="0" smtClean="0"/>
              <a:t>:10</a:t>
            </a:r>
            <a:r>
              <a:rPr lang="en-US" dirty="0"/>
              <a:t>% </a:t>
            </a:r>
            <a:r>
              <a:rPr lang="en-US" dirty="0">
                <a:solidFill>
                  <a:srgbClr val="FF0000"/>
                </a:solidFill>
              </a:rPr>
              <a:t>line</a:t>
            </a:r>
            <a:r>
              <a:rPr lang="en-US" dirty="0"/>
              <a:t>:70% </a:t>
            </a:r>
            <a:r>
              <a:rPr lang="en-US" dirty="0" err="1">
                <a:solidFill>
                  <a:srgbClr val="FF0000"/>
                </a:solidFill>
              </a:rPr>
              <a:t>align</a:t>
            </a:r>
            <a:r>
              <a:rPr lang="en-US" dirty="0" err="1"/>
              <a:t>:middle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 smtClean="0"/>
              <a:t>&lt;v speaker&gt;This </a:t>
            </a:r>
            <a:r>
              <a:rPr lang="en-US" dirty="0"/>
              <a:t>is a green &lt;c.s1&gt;word&lt;/c&gt;.</a:t>
            </a:r>
          </a:p>
          <a:p>
            <a:pPr marL="0" indent="0">
              <a:buNone/>
            </a:pPr>
            <a:r>
              <a:rPr lang="en-US" dirty="0"/>
              <a:t>This is an italic &lt;</a:t>
            </a:r>
            <a:r>
              <a:rPr lang="en-US" dirty="0" err="1"/>
              <a:t>i</a:t>
            </a:r>
            <a:r>
              <a:rPr lang="en-US" dirty="0"/>
              <a:t>&gt;word&lt;/</a:t>
            </a:r>
            <a:r>
              <a:rPr lang="en-US" dirty="0" err="1"/>
              <a:t>i</a:t>
            </a:r>
            <a:r>
              <a:rPr lang="en-US" dirty="0"/>
              <a:t>&gt;.</a:t>
            </a:r>
            <a:endParaRPr lang="de-DE" dirty="0">
              <a:sym typeface="Wingdings" pitchFamily="2" charset="2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5136356" y="2176040"/>
            <a:ext cx="1226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U+0020 </a:t>
            </a:r>
          </a:p>
        </p:txBody>
      </p:sp>
      <p:cxnSp>
        <p:nvCxnSpPr>
          <p:cNvPr id="24" name="Gerade Verbindung mit Pfeil 23"/>
          <p:cNvCxnSpPr/>
          <p:nvPr/>
        </p:nvCxnSpPr>
        <p:spPr>
          <a:xfrm>
            <a:off x="5688558" y="2565698"/>
            <a:ext cx="0" cy="50405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8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Formal Model TTML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62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Model TTML: Syntax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647998" y="1197546"/>
            <a:ext cx="11233248" cy="4968552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de-DE" dirty="0" smtClean="0">
              <a:solidFill>
                <a:srgbClr val="0000FF"/>
              </a:solidFill>
              <a:highlight>
                <a:srgbClr val="FFFFFF"/>
              </a:highlight>
              <a:latin typeface="Arial"/>
            </a:endParaRPr>
          </a:p>
          <a:p>
            <a:pPr marL="0" indent="0">
              <a:buNone/>
            </a:pPr>
            <a:r>
              <a:rPr lang="de-DE" sz="3200" dirty="0" smtClean="0">
                <a:solidFill>
                  <a:srgbClr val="0000FF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&lt;</a:t>
            </a:r>
            <a:r>
              <a:rPr lang="de-DE" sz="3200" dirty="0" smtClean="0">
                <a:solidFill>
                  <a:srgbClr val="8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p</a:t>
            </a:r>
            <a:endParaRPr lang="de-DE" sz="3200" dirty="0">
              <a:solidFill>
                <a:srgbClr val="000000"/>
              </a:solidFill>
              <a:highlight>
                <a:srgbClr val="FFFFFF"/>
              </a:highlight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sz="3200" dirty="0" smtClean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sz="32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xml:id</a:t>
            </a:r>
            <a:r>
              <a:rPr lang="de-DE" sz="3200" dirty="0" smtClean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= </a:t>
            </a:r>
            <a:r>
              <a:rPr lang="de-DE" sz="3200" dirty="0" smtClean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IDREFS</a:t>
            </a:r>
            <a:endParaRPr lang="de-DE" sz="3200" dirty="0">
              <a:solidFill>
                <a:srgbClr val="000000"/>
              </a:solidFill>
              <a:highlight>
                <a:srgbClr val="FFFFFF"/>
              </a:highlight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sz="3200" dirty="0" err="1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begin</a:t>
            </a: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= </a:t>
            </a:r>
            <a:r>
              <a:rPr lang="de-DE" sz="3200" dirty="0"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&lt;</a:t>
            </a:r>
            <a:r>
              <a:rPr lang="de-DE" sz="3200" dirty="0" err="1">
                <a:solidFill>
                  <a:srgbClr val="8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timeExpression</a:t>
            </a:r>
            <a:r>
              <a:rPr lang="de-DE" sz="3200" dirty="0"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   end = </a:t>
            </a:r>
            <a:r>
              <a:rPr lang="de-DE" sz="3200" dirty="0"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&lt;</a:t>
            </a:r>
            <a:r>
              <a:rPr lang="de-DE" sz="3200" dirty="0" err="1">
                <a:solidFill>
                  <a:srgbClr val="8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timeExpression</a:t>
            </a:r>
            <a:r>
              <a:rPr lang="de-DE" sz="3200" dirty="0"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&gt;</a:t>
            </a: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3200" dirty="0">
                <a:solidFill>
                  <a:srgbClr val="0000FF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   Content: (#PCDATA | </a:t>
            </a:r>
            <a:r>
              <a:rPr lang="de-DE" sz="3200" dirty="0" err="1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br</a:t>
            </a: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 | span)*</a:t>
            </a:r>
          </a:p>
          <a:p>
            <a:pPr marL="0" indent="0">
              <a:buNone/>
            </a:pPr>
            <a:r>
              <a:rPr lang="de-DE" sz="3200" dirty="0">
                <a:solidFill>
                  <a:srgbClr val="0000FF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&lt;/</a:t>
            </a:r>
            <a:r>
              <a:rPr lang="de-DE" sz="3200" dirty="0">
                <a:solidFill>
                  <a:srgbClr val="800000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p</a:t>
            </a:r>
            <a:r>
              <a:rPr lang="de-DE" sz="3200" dirty="0" smtClean="0">
                <a:solidFill>
                  <a:srgbClr val="0000FF"/>
                </a:solidFill>
                <a:highlight>
                  <a:srgbClr val="FFFFFF"/>
                </a:highlight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 algn="ctr">
              <a:buNone/>
            </a:pPr>
            <a:endParaRPr lang="de-DE" sz="3200" dirty="0">
              <a:solidFill>
                <a:srgbClr val="0000FF"/>
              </a:solidFill>
              <a:highlight>
                <a:srgbClr val="FFFFFF"/>
              </a:highlight>
              <a:latin typeface="Courier New" pitchFamily="49" charset="0"/>
              <a:cs typeface="Courier New" pitchFamily="49" charset="0"/>
            </a:endParaRPr>
          </a:p>
          <a:p>
            <a:pPr marL="0" indent="0" algn="ctr">
              <a:buNone/>
            </a:pPr>
            <a:r>
              <a:rPr lang="de-DE" sz="3200" dirty="0" err="1" smtClean="0"/>
              <a:t>Reduced</a:t>
            </a:r>
            <a:r>
              <a:rPr lang="de-DE" sz="3200" dirty="0" smtClean="0"/>
              <a:t> </a:t>
            </a:r>
            <a:r>
              <a:rPr lang="de-DE" sz="3200" dirty="0" err="1"/>
              <a:t>infoset</a:t>
            </a:r>
            <a:endParaRPr lang="de-DE" sz="3200" dirty="0"/>
          </a:p>
          <a:p>
            <a:pPr marL="0" indent="0">
              <a:buNone/>
            </a:pPr>
            <a:r>
              <a:rPr lang="de-DE" sz="32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</a:rPr>
              <a:t>	</a:t>
            </a:r>
            <a:r>
              <a:rPr lang="de-DE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</a:rPr>
              <a:t>		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52298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Model TTML: Interface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1296070" y="1845618"/>
            <a:ext cx="9345613" cy="3096344"/>
          </a:xfrm>
        </p:spPr>
        <p:txBody>
          <a:bodyPr>
            <a:noAutofit/>
          </a:bodyPr>
          <a:lstStyle/>
          <a:p>
            <a:pPr lvl="1">
              <a:lnSpc>
                <a:spcPct val="200000"/>
              </a:lnSpc>
            </a:pPr>
            <a:r>
              <a:rPr lang="de-DE" sz="3200" dirty="0" smtClean="0"/>
              <a:t> </a:t>
            </a:r>
            <a:r>
              <a:rPr lang="de-DE" sz="3200" dirty="0" err="1" smtClean="0"/>
              <a:t>Infoset</a:t>
            </a:r>
            <a:endParaRPr lang="de-DE" sz="3200" dirty="0" smtClean="0"/>
          </a:p>
          <a:p>
            <a:pPr lvl="1">
              <a:lnSpc>
                <a:spcPct val="200000"/>
              </a:lnSpc>
            </a:pPr>
            <a:r>
              <a:rPr lang="de-DE" sz="3200" dirty="0" smtClean="0"/>
              <a:t> DOM</a:t>
            </a:r>
          </a:p>
          <a:p>
            <a:pPr lvl="1">
              <a:lnSpc>
                <a:spcPct val="200000"/>
              </a:lnSpc>
            </a:pPr>
            <a:r>
              <a:rPr lang="de-DE" sz="3200" dirty="0" smtClean="0"/>
              <a:t> XDM</a:t>
            </a:r>
          </a:p>
        </p:txBody>
      </p:sp>
    </p:spTree>
    <p:extLst>
      <p:ext uri="{BB962C8B-B14F-4D97-AF65-F5344CB8AC3E}">
        <p14:creationId xmlns:p14="http://schemas.microsoft.com/office/powerpoint/2010/main" val="392416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Formal Model </a:t>
            </a:r>
            <a:r>
              <a:rPr lang="de-DE" dirty="0" err="1" smtClean="0"/>
              <a:t>WebVTT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478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de-DE" dirty="0" smtClean="0"/>
              <a:t>Model </a:t>
            </a:r>
            <a:r>
              <a:rPr lang="de-DE" dirty="0" err="1" smtClean="0"/>
              <a:t>WebVTT</a:t>
            </a:r>
            <a:r>
              <a:rPr lang="de-DE" dirty="0" smtClean="0"/>
              <a:t>: Syntax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359966" y="981522"/>
            <a:ext cx="9793088" cy="432048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sz="4000" dirty="0" smtClean="0">
                <a:latin typeface="+mn-lt"/>
              </a:rPr>
              <a:t>Definition </a:t>
            </a:r>
            <a:r>
              <a:rPr lang="de-DE" sz="4000" dirty="0">
                <a:latin typeface="+mn-lt"/>
              </a:rPr>
              <a:t>in </a:t>
            </a:r>
            <a:r>
              <a:rPr lang="de-DE" sz="4000" dirty="0" err="1" smtClean="0">
                <a:latin typeface="+mn-lt"/>
              </a:rPr>
              <a:t>prose</a:t>
            </a:r>
            <a:endParaRPr lang="de-DE" sz="4000" dirty="0" smtClean="0">
              <a:latin typeface="+mn-lt"/>
            </a:endParaRPr>
          </a:p>
          <a:p>
            <a:pPr>
              <a:lnSpc>
                <a:spcPct val="200000"/>
              </a:lnSpc>
              <a:buFontTx/>
              <a:buChar char="-"/>
            </a:pPr>
            <a:r>
              <a:rPr lang="en-US" sz="3200" dirty="0" smtClean="0">
                <a:latin typeface="+mn-lt"/>
              </a:rPr>
              <a:t>A </a:t>
            </a:r>
            <a:r>
              <a:rPr lang="en-US" sz="3200" dirty="0" err="1">
                <a:latin typeface="+mn-lt"/>
              </a:rPr>
              <a:t>WebVTT</a:t>
            </a:r>
            <a:r>
              <a:rPr lang="en-US" sz="3200" dirty="0">
                <a:latin typeface="+mn-lt"/>
              </a:rPr>
              <a:t> timestamp representing the start time </a:t>
            </a:r>
            <a:r>
              <a:rPr lang="en-US" sz="3200" dirty="0" smtClean="0">
                <a:latin typeface="+mn-lt"/>
              </a:rPr>
              <a:t>offset of the cue.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3200" dirty="0" smtClean="0">
                <a:latin typeface="+mn-lt"/>
              </a:rPr>
              <a:t>The </a:t>
            </a:r>
            <a:r>
              <a:rPr lang="en-US" sz="3200" dirty="0">
                <a:latin typeface="+mn-lt"/>
              </a:rPr>
              <a:t>string "--&gt;" (U+002D HYPHEN-MINUS, U+002D HYPHEN-MINUS, U+003E GREATER-THAN SIGN</a:t>
            </a:r>
            <a:r>
              <a:rPr lang="en-US" sz="3200" dirty="0" smtClean="0">
                <a:latin typeface="+mn-lt"/>
              </a:rPr>
              <a:t>).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en-US" sz="3200" dirty="0">
                <a:latin typeface="+mn-lt"/>
              </a:rPr>
              <a:t>A </a:t>
            </a:r>
            <a:r>
              <a:rPr lang="en-US" sz="3200" dirty="0" err="1">
                <a:latin typeface="+mn-lt"/>
              </a:rPr>
              <a:t>WebVTT</a:t>
            </a:r>
            <a:r>
              <a:rPr lang="en-US" sz="3200" dirty="0">
                <a:latin typeface="+mn-lt"/>
              </a:rPr>
              <a:t> timestamp representing the end time offset of the </a:t>
            </a:r>
            <a:r>
              <a:rPr lang="en-US" sz="3200" dirty="0" smtClean="0">
                <a:latin typeface="+mn-lt"/>
              </a:rPr>
              <a:t>cue.</a:t>
            </a:r>
            <a:endParaRPr lang="en-US" sz="3200" dirty="0">
              <a:latin typeface="+mn-lt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3200" dirty="0">
              <a:latin typeface="+mn-lt"/>
            </a:endParaRPr>
          </a:p>
          <a:p>
            <a:pPr marL="0" indent="0">
              <a:lnSpc>
                <a:spcPct val="150000"/>
              </a:lnSpc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966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de-DE" dirty="0" smtClean="0"/>
              <a:t>Model </a:t>
            </a:r>
            <a:r>
              <a:rPr lang="de-DE" dirty="0" err="1" smtClean="0"/>
              <a:t>WebVTT</a:t>
            </a:r>
            <a:r>
              <a:rPr lang="de-DE" dirty="0" smtClean="0"/>
              <a:t>: Interface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86" y="1413570"/>
            <a:ext cx="9217024" cy="443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621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1728118" y="2349674"/>
            <a:ext cx="8640960" cy="11521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6000" dirty="0" err="1" smtClean="0">
                <a:latin typeface="+mn-lt"/>
              </a:rPr>
              <a:t>Subtitles</a:t>
            </a:r>
            <a:r>
              <a:rPr lang="de-DE" sz="6000" dirty="0" smtClean="0">
                <a:latin typeface="+mn-lt"/>
              </a:rPr>
              <a:t>  == Caption</a:t>
            </a:r>
            <a:endParaRPr lang="de-DE" sz="6000" dirty="0"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 rot="19765671">
            <a:off x="7492369" y="3616898"/>
            <a:ext cx="4610137" cy="70788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de-DE" sz="4000" i="1" dirty="0" smtClean="0">
                <a:solidFill>
                  <a:srgbClr val="FF0000"/>
                </a:solidFill>
              </a:rPr>
              <a:t>In </a:t>
            </a:r>
            <a:r>
              <a:rPr lang="de-DE" sz="4000" i="1" dirty="0" err="1" smtClean="0">
                <a:solidFill>
                  <a:srgbClr val="FF0000"/>
                </a:solidFill>
              </a:rPr>
              <a:t>this</a:t>
            </a:r>
            <a:r>
              <a:rPr lang="de-DE" sz="4000" i="1" dirty="0" smtClean="0">
                <a:solidFill>
                  <a:srgbClr val="FF0000"/>
                </a:solidFill>
              </a:rPr>
              <a:t> </a:t>
            </a:r>
            <a:r>
              <a:rPr lang="de-DE" sz="4000" i="1" dirty="0" err="1" smtClean="0">
                <a:solidFill>
                  <a:srgbClr val="FF0000"/>
                </a:solidFill>
              </a:rPr>
              <a:t>presentation</a:t>
            </a:r>
            <a:r>
              <a:rPr lang="de-DE" sz="4000" i="1" dirty="0">
                <a:solidFill>
                  <a:srgbClr val="FF0000"/>
                </a:solidFill>
              </a:rPr>
              <a:t>!</a:t>
            </a:r>
            <a:endParaRPr lang="en-GB" sz="4000" i="1" dirty="0">
              <a:solidFill>
                <a:srgbClr val="FF0000"/>
              </a:solidFill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258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Model </a:t>
            </a:r>
            <a:r>
              <a:rPr lang="de-DE" dirty="0" err="1" smtClean="0"/>
              <a:t>WebVTT</a:t>
            </a:r>
            <a:r>
              <a:rPr lang="de-DE" dirty="0" smtClean="0"/>
              <a:t>: </a:t>
            </a:r>
            <a:r>
              <a:rPr lang="de-DE" dirty="0" err="1" smtClean="0"/>
              <a:t>Parsing</a:t>
            </a:r>
            <a:r>
              <a:rPr lang="de-DE" dirty="0" smtClean="0"/>
              <a:t> </a:t>
            </a:r>
            <a:r>
              <a:rPr lang="de-DE" dirty="0" err="1" smtClean="0"/>
              <a:t>algorithm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720006" y="1269554"/>
            <a:ext cx="11161240" cy="504056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 smtClean="0"/>
              <a:t>…..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Let </a:t>
            </a:r>
            <a:r>
              <a:rPr lang="en-US" dirty="0"/>
              <a:t>input be the string being parsed</a:t>
            </a:r>
            <a:r>
              <a:rPr lang="en-US" dirty="0" smtClean="0"/>
              <a:t>.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Let position be a pointer into input, initially pointing at the start of the string</a:t>
            </a:r>
            <a:r>
              <a:rPr lang="en-US" dirty="0" smtClean="0"/>
              <a:t>.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Skip whitespace</a:t>
            </a:r>
            <a:r>
              <a:rPr lang="en-US" dirty="0" smtClean="0"/>
              <a:t>.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Collect a </a:t>
            </a:r>
            <a:r>
              <a:rPr lang="en-US" dirty="0" err="1"/>
              <a:t>WebVTT</a:t>
            </a:r>
            <a:r>
              <a:rPr lang="en-US" dirty="0"/>
              <a:t> timestamp. If that algorithm fails, then abort these steps and return failure. Otherwise, let cue's text track cue start time be the collected time</a:t>
            </a:r>
            <a:r>
              <a:rPr lang="en-US" dirty="0" smtClean="0"/>
              <a:t>.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Skip whitespace</a:t>
            </a:r>
            <a:r>
              <a:rPr lang="en-US" dirty="0" smtClean="0"/>
              <a:t>.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If the character at position is not a U+002D HYPHEN-MINUS character (-) then abort these steps and return failure. Otherwise, move position forwards one character</a:t>
            </a:r>
            <a:r>
              <a:rPr lang="en-US" dirty="0" smtClean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dirty="0" smtClean="0"/>
              <a:t>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929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WebVTT</a:t>
            </a:r>
            <a:r>
              <a:rPr lang="de-DE" dirty="0" smtClean="0"/>
              <a:t>: </a:t>
            </a:r>
            <a:r>
              <a:rPr lang="de-DE" dirty="0" err="1" smtClean="0"/>
              <a:t>Parsed</a:t>
            </a:r>
            <a:r>
              <a:rPr lang="de-DE" dirty="0" smtClean="0"/>
              <a:t> Data </a:t>
            </a:r>
            <a:r>
              <a:rPr lang="de-DE" dirty="0" err="1" smtClean="0"/>
              <a:t>Structure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792014" y="1197546"/>
            <a:ext cx="9937103" cy="49685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 smtClean="0">
                <a:solidFill>
                  <a:srgbClr val="960000"/>
                </a:solidFill>
                <a:latin typeface="Courier New" pitchFamily="49" charset="0"/>
                <a:cs typeface="Courier New" pitchFamily="49" charset="0"/>
              </a:rPr>
              <a:t> {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id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startTime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9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endTime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96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pauseOnExit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>
                <a:solidFill>
                  <a:srgbClr val="963246"/>
                </a:solidFill>
                <a:latin typeface="Courier New" pitchFamily="49" charset="0"/>
                <a:cs typeface="Courier New" pitchFamily="49" charset="0"/>
              </a:rPr>
              <a:t>false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direction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"horizontal"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snapToLines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>
                <a:solidFill>
                  <a:srgbClr val="963246"/>
                </a:solidFill>
                <a:latin typeface="Courier New" pitchFamily="49" charset="0"/>
                <a:cs typeface="Courier New" pitchFamily="49" charset="0"/>
              </a:rPr>
              <a:t>true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linePosition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auto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textPosition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96"/>
                </a:solidFill>
                <a:latin typeface="Courier New" pitchFamily="49" charset="0"/>
                <a:cs typeface="Courier New" pitchFamily="49" charset="0"/>
              </a:rPr>
              <a:t>50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size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96"/>
                </a:solidFill>
                <a:latin typeface="Courier New" pitchFamily="49" charset="0"/>
                <a:cs typeface="Courier New" pitchFamily="49" charset="0"/>
              </a:rPr>
              <a:t>100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alignment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middle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text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"This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is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a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subtitle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\non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two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lines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tree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960000"/>
                </a:solidFill>
                <a:latin typeface="Courier New" pitchFamily="49" charset="0"/>
                <a:cs typeface="Courier New" pitchFamily="49" charset="0"/>
              </a:rPr>
              <a:t>{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children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960000"/>
                </a:solidFill>
                <a:latin typeface="Courier New" pitchFamily="49" charset="0"/>
                <a:cs typeface="Courier New" pitchFamily="49" charset="0"/>
              </a:rPr>
              <a:t>[{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"type"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text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 err="1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de-DE" dirty="0">
                <a:solidFill>
                  <a:srgbClr val="1E6496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640032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"This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is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a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subtitle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\non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two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lines</a:t>
            </a:r>
            <a:r>
              <a:rPr lang="de-DE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de-DE" dirty="0">
                <a:solidFill>
                  <a:srgbClr val="960000"/>
                </a:solidFill>
                <a:latin typeface="Courier New" pitchFamily="49" charset="0"/>
                <a:cs typeface="Courier New" pitchFamily="49" charset="0"/>
              </a:rPr>
              <a:t>}]}</a:t>
            </a:r>
            <a: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de-DE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de-DE" dirty="0">
                <a:solidFill>
                  <a:srgbClr val="96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de-DE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1584102" y="4221882"/>
            <a:ext cx="1080120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0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WebVTT</a:t>
            </a:r>
            <a:r>
              <a:rPr lang="de-DE" dirty="0" smtClean="0"/>
              <a:t>: </a:t>
            </a:r>
            <a:r>
              <a:rPr lang="de-DE" dirty="0" err="1" smtClean="0"/>
              <a:t>Parsed</a:t>
            </a:r>
            <a:r>
              <a:rPr lang="de-DE" dirty="0" smtClean="0"/>
              <a:t> Data </a:t>
            </a:r>
            <a:r>
              <a:rPr lang="de-DE" dirty="0" err="1" smtClean="0"/>
              <a:t>Structure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64023" y="1197546"/>
            <a:ext cx="9937103" cy="518457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dirty="0"/>
              <a:t> 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tree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960000"/>
                </a:solidFill>
              </a:rPr>
              <a:t>{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children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960000"/>
                </a:solidFill>
              </a:rPr>
              <a:t>[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</a:t>
            </a:r>
            <a:r>
              <a:rPr lang="de-DE" dirty="0">
                <a:solidFill>
                  <a:srgbClr val="960000"/>
                </a:solidFill>
              </a:rPr>
              <a:t>{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"type"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 err="1">
                <a:solidFill>
                  <a:srgbClr val="0000FF"/>
                </a:solidFill>
              </a:rPr>
              <a:t>text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value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"A </a:t>
            </a:r>
            <a:r>
              <a:rPr lang="de-DE" dirty="0" err="1">
                <a:solidFill>
                  <a:srgbClr val="0000FF"/>
                </a:solidFill>
              </a:rPr>
              <a:t>bold</a:t>
            </a:r>
            <a:r>
              <a:rPr lang="de-DE" dirty="0">
                <a:solidFill>
                  <a:srgbClr val="0000FF"/>
                </a:solidFill>
              </a:rPr>
              <a:t> "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</a:t>
            </a:r>
            <a:r>
              <a:rPr lang="de-DE" dirty="0">
                <a:solidFill>
                  <a:srgbClr val="960000"/>
                </a:solidFill>
              </a:rPr>
              <a:t>}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</a:t>
            </a:r>
            <a:r>
              <a:rPr lang="de-DE" dirty="0">
                <a:solidFill>
                  <a:srgbClr val="960000"/>
                </a:solidFill>
              </a:rPr>
              <a:t>{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"type"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 err="1">
                <a:solidFill>
                  <a:srgbClr val="0000FF"/>
                </a:solidFill>
              </a:rPr>
              <a:t>object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name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"b"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classes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960000"/>
                </a:solidFill>
              </a:rPr>
              <a:t>[]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children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960000"/>
                </a:solidFill>
              </a:rPr>
              <a:t>[{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    </a:t>
            </a:r>
            <a:r>
              <a:rPr lang="de-DE" dirty="0">
                <a:solidFill>
                  <a:srgbClr val="1E6496"/>
                </a:solidFill>
              </a:rPr>
              <a:t>"type"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 err="1">
                <a:solidFill>
                  <a:srgbClr val="0000FF"/>
                </a:solidFill>
              </a:rPr>
              <a:t>text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    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value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 err="1">
                <a:solidFill>
                  <a:srgbClr val="0000FF"/>
                </a:solidFill>
              </a:rPr>
              <a:t>word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960000"/>
                </a:solidFill>
              </a:rPr>
              <a:t>}]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</a:t>
            </a:r>
            <a:r>
              <a:rPr lang="de-DE" dirty="0">
                <a:solidFill>
                  <a:srgbClr val="960000"/>
                </a:solidFill>
              </a:rPr>
              <a:t>}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</a:t>
            </a:r>
            <a:r>
              <a:rPr lang="de-DE" dirty="0">
                <a:solidFill>
                  <a:srgbClr val="960000"/>
                </a:solidFill>
              </a:rPr>
              <a:t>{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"type"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 err="1">
                <a:solidFill>
                  <a:srgbClr val="0000FF"/>
                </a:solidFill>
              </a:rPr>
              <a:t>text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,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    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 err="1">
                <a:solidFill>
                  <a:srgbClr val="1E6496"/>
                </a:solidFill>
              </a:rPr>
              <a:t>value</a:t>
            </a:r>
            <a:r>
              <a:rPr lang="de-DE" dirty="0">
                <a:solidFill>
                  <a:srgbClr val="1E6496"/>
                </a:solidFill>
              </a:rPr>
              <a:t>"</a:t>
            </a:r>
            <a:r>
              <a:rPr lang="de-DE" dirty="0">
                <a:solidFill>
                  <a:srgbClr val="640032"/>
                </a:solidFill>
              </a:rPr>
              <a:t>: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FF"/>
                </a:solidFill>
              </a:rPr>
              <a:t>" on </a:t>
            </a:r>
            <a:r>
              <a:rPr lang="de-DE" dirty="0" err="1">
                <a:solidFill>
                  <a:srgbClr val="0000FF"/>
                </a:solidFill>
              </a:rPr>
              <a:t>one</a:t>
            </a: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dirty="0" err="1">
                <a:solidFill>
                  <a:srgbClr val="0000FF"/>
                </a:solidFill>
              </a:rPr>
              <a:t>line</a:t>
            </a:r>
            <a:r>
              <a:rPr lang="de-DE" dirty="0">
                <a:solidFill>
                  <a:srgbClr val="0000FF"/>
                </a:solidFill>
              </a:rPr>
              <a:t>"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    </a:t>
            </a:r>
            <a:r>
              <a:rPr lang="de-DE" dirty="0">
                <a:solidFill>
                  <a:srgbClr val="960000"/>
                </a:solidFill>
              </a:rPr>
              <a:t>}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>
                <a:solidFill>
                  <a:srgbClr val="000000"/>
                </a:solidFill>
              </a:rPr>
              <a:t>    </a:t>
            </a:r>
            <a:r>
              <a:rPr lang="de-DE" dirty="0">
                <a:solidFill>
                  <a:srgbClr val="960000"/>
                </a:solidFill>
              </a:rPr>
              <a:t>]}</a:t>
            </a:r>
            <a:r>
              <a:rPr lang="de-DE" dirty="0">
                <a:solidFill>
                  <a:srgbClr val="000000"/>
                </a:solidFill>
              </a:rPr>
              <a:t/>
            </a:r>
            <a:br>
              <a:rPr lang="de-DE" dirty="0">
                <a:solidFill>
                  <a:srgbClr val="000000"/>
                </a:solidFill>
              </a:rPr>
            </a:br>
            <a:r>
              <a:rPr lang="de-DE" dirty="0"/>
              <a:t/>
            </a:r>
            <a:br>
              <a:rPr lang="de-DE" dirty="0"/>
            </a:br>
            <a:endParaRPr lang="de-DE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9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864022" y="1917626"/>
            <a:ext cx="10405031" cy="2018955"/>
          </a:xfrm>
        </p:spPr>
        <p:txBody>
          <a:bodyPr/>
          <a:lstStyle/>
          <a:p>
            <a:r>
              <a:rPr lang="de-DE" dirty="0" smtClean="0"/>
              <a:t>Validation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7814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60366" y="117426"/>
            <a:ext cx="8059479" cy="829342"/>
          </a:xfrm>
        </p:spPr>
        <p:txBody>
          <a:bodyPr/>
          <a:lstStyle/>
          <a:p>
            <a:pPr algn="r"/>
            <a:r>
              <a:rPr lang="de-DE" dirty="0" smtClean="0"/>
              <a:t>Validation: TTML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008038" y="1576349"/>
            <a:ext cx="97930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de-DE" sz="4000" dirty="0" smtClean="0"/>
              <a:t>TTML W3C XML Schema</a:t>
            </a:r>
          </a:p>
          <a:p>
            <a:pPr marL="342900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de-DE" sz="4000" dirty="0" smtClean="0"/>
              <a:t>TTML Relax NG</a:t>
            </a:r>
          </a:p>
          <a:p>
            <a:pPr marL="342900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de-DE" sz="4000" dirty="0" err="1"/>
              <a:t>t</a:t>
            </a:r>
            <a:r>
              <a:rPr lang="de-DE" sz="4000" dirty="0" err="1" smtClean="0"/>
              <a:t>tv</a:t>
            </a:r>
            <a:r>
              <a:rPr lang="de-DE" sz="4000" dirty="0" smtClean="0"/>
              <a:t>  - TTML </a:t>
            </a:r>
            <a:r>
              <a:rPr lang="de-DE" sz="4000" dirty="0" err="1"/>
              <a:t>Verification</a:t>
            </a:r>
            <a:r>
              <a:rPr lang="de-DE" sz="4000" dirty="0"/>
              <a:t> Tools</a:t>
            </a:r>
            <a:r>
              <a:rPr lang="de-DE" sz="4000" dirty="0" smtClean="0"/>
              <a:t> </a:t>
            </a:r>
          </a:p>
        </p:txBody>
      </p:sp>
      <p:sp>
        <p:nvSpPr>
          <p:cNvPr id="3" name="Textfeld 2"/>
          <p:cNvSpPr txBox="1"/>
          <p:nvPr/>
        </p:nvSpPr>
        <p:spPr>
          <a:xfrm rot="18826048">
            <a:off x="5516128" y="2401042"/>
            <a:ext cx="3162861" cy="646331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Not normative!</a:t>
            </a:r>
            <a:endParaRPr lang="en-GB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2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60366" y="117426"/>
            <a:ext cx="8059479" cy="829342"/>
          </a:xfrm>
        </p:spPr>
        <p:txBody>
          <a:bodyPr/>
          <a:lstStyle/>
          <a:p>
            <a:pPr algn="r"/>
            <a:r>
              <a:rPr lang="de-DE" dirty="0" smtClean="0"/>
              <a:t>Validation: TTML sample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03982" y="1917626"/>
            <a:ext cx="97210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Arial" pitchFamily="34" charset="0"/>
                <a:cs typeface="Arial" pitchFamily="34" charset="0"/>
              </a:rPr>
              <a:t>&lt;p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…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tts:textAlign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=”left”&gt;</a:t>
            </a:r>
            <a:endParaRPr lang="en-US" sz="3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One line aligned to the left.</a:t>
            </a:r>
            <a:endParaRPr lang="en-US" sz="3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latin typeface="Arial" pitchFamily="34" charset="0"/>
                <a:cs typeface="Arial" pitchFamily="34" charset="0"/>
              </a:rPr>
              <a:t>&lt;/p&gt;		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latin typeface="Arial" pitchFamily="34" charset="0"/>
                <a:cs typeface="Arial" pitchFamily="34" charset="0"/>
              </a:rPr>
              <a:t>	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23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60366" y="117426"/>
            <a:ext cx="8059479" cy="829342"/>
          </a:xfrm>
        </p:spPr>
        <p:txBody>
          <a:bodyPr/>
          <a:lstStyle/>
          <a:p>
            <a:pPr algn="r"/>
            <a:r>
              <a:rPr lang="de-DE" dirty="0"/>
              <a:t>Validation: TTML </a:t>
            </a:r>
            <a:r>
              <a:rPr lang="de-DE" dirty="0" smtClean="0"/>
              <a:t>XSD sample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03982" y="1548869"/>
            <a:ext cx="113052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&lt;</a:t>
            </a:r>
            <a:r>
              <a:rPr lang="de-DE" sz="2800" dirty="0" err="1"/>
              <a:t>xs:attribute</a:t>
            </a:r>
            <a:r>
              <a:rPr lang="de-DE" sz="2800" dirty="0"/>
              <a:t> </a:t>
            </a:r>
            <a:r>
              <a:rPr lang="de-DE" sz="2800" dirty="0" err="1">
                <a:solidFill>
                  <a:srgbClr val="FF0000"/>
                </a:solidFill>
              </a:rPr>
              <a:t>name</a:t>
            </a:r>
            <a:r>
              <a:rPr lang="de-DE" sz="2800" dirty="0"/>
              <a:t>="</a:t>
            </a:r>
            <a:r>
              <a:rPr lang="de-DE" sz="2800" dirty="0" err="1"/>
              <a:t>textAlign</a:t>
            </a:r>
            <a:r>
              <a:rPr lang="de-DE" sz="2800" dirty="0"/>
              <a:t>"&gt;</a:t>
            </a:r>
            <a:br>
              <a:rPr lang="de-DE" sz="2800" dirty="0"/>
            </a:br>
            <a:r>
              <a:rPr lang="de-DE" sz="2800" dirty="0"/>
              <a:t>    &lt;</a:t>
            </a:r>
            <a:r>
              <a:rPr lang="de-DE" sz="2800" dirty="0" err="1"/>
              <a:t>xs:simpleType</a:t>
            </a:r>
            <a:r>
              <a:rPr lang="de-DE" sz="2800" dirty="0"/>
              <a:t>&gt;</a:t>
            </a:r>
            <a:br>
              <a:rPr lang="de-DE" sz="2800" dirty="0"/>
            </a:br>
            <a:r>
              <a:rPr lang="de-DE" sz="2800" dirty="0"/>
              <a:t>        &lt;</a:t>
            </a:r>
            <a:r>
              <a:rPr lang="de-DE" sz="2800" dirty="0" err="1"/>
              <a:t>xs:restriction</a:t>
            </a:r>
            <a:r>
              <a:rPr lang="de-DE" sz="2800" dirty="0"/>
              <a:t> </a:t>
            </a:r>
            <a:r>
              <a:rPr lang="de-DE" sz="2800" dirty="0" err="1">
                <a:solidFill>
                  <a:srgbClr val="FF0000"/>
                </a:solidFill>
              </a:rPr>
              <a:t>base</a:t>
            </a:r>
            <a:r>
              <a:rPr lang="de-DE" sz="2800" dirty="0"/>
              <a:t>="</a:t>
            </a:r>
            <a:r>
              <a:rPr lang="de-DE" sz="2800" dirty="0" err="1"/>
              <a:t>xs:token</a:t>
            </a:r>
            <a:r>
              <a:rPr lang="de-DE" sz="2800" dirty="0"/>
              <a:t>"&gt;</a:t>
            </a:r>
            <a:br>
              <a:rPr lang="de-DE" sz="2800" dirty="0"/>
            </a:br>
            <a:r>
              <a:rPr lang="de-DE" sz="2800" dirty="0"/>
              <a:t>            &lt;</a:t>
            </a:r>
            <a:r>
              <a:rPr lang="de-DE" sz="2800" dirty="0" err="1"/>
              <a:t>xs:enumeration</a:t>
            </a:r>
            <a:r>
              <a:rPr lang="de-DE" sz="2800" dirty="0"/>
              <a:t> </a:t>
            </a:r>
            <a:r>
              <a:rPr lang="de-DE" sz="2800" dirty="0" err="1">
                <a:solidFill>
                  <a:srgbClr val="FF0000"/>
                </a:solidFill>
              </a:rPr>
              <a:t>value</a:t>
            </a:r>
            <a:r>
              <a:rPr lang="de-DE" sz="2800" dirty="0"/>
              <a:t>="</a:t>
            </a:r>
            <a:r>
              <a:rPr lang="de-DE" sz="2800" dirty="0" err="1"/>
              <a:t>left</a:t>
            </a:r>
            <a:r>
              <a:rPr lang="de-DE" sz="2800" dirty="0"/>
              <a:t>"/&gt;</a:t>
            </a:r>
            <a:br>
              <a:rPr lang="de-DE" sz="2800" dirty="0"/>
            </a:br>
            <a:r>
              <a:rPr lang="de-DE" sz="2800" dirty="0"/>
              <a:t>            &lt;</a:t>
            </a:r>
            <a:r>
              <a:rPr lang="de-DE" sz="2800" dirty="0" err="1"/>
              <a:t>xs:enumeration</a:t>
            </a:r>
            <a:r>
              <a:rPr lang="de-DE" sz="2800" dirty="0"/>
              <a:t> </a:t>
            </a:r>
            <a:r>
              <a:rPr lang="de-DE" sz="2800" dirty="0" err="1">
                <a:solidFill>
                  <a:srgbClr val="FF0000"/>
                </a:solidFill>
              </a:rPr>
              <a:t>value</a:t>
            </a:r>
            <a:r>
              <a:rPr lang="de-DE" sz="2800" dirty="0"/>
              <a:t>="</a:t>
            </a:r>
            <a:r>
              <a:rPr lang="de-DE" sz="2800" dirty="0" err="1"/>
              <a:t>center</a:t>
            </a:r>
            <a:r>
              <a:rPr lang="de-DE" sz="2800" dirty="0"/>
              <a:t>"/&gt;</a:t>
            </a:r>
            <a:br>
              <a:rPr lang="de-DE" sz="2800" dirty="0"/>
            </a:br>
            <a:r>
              <a:rPr lang="de-DE" sz="2800" dirty="0"/>
              <a:t>            &lt;</a:t>
            </a:r>
            <a:r>
              <a:rPr lang="de-DE" sz="2800" dirty="0" err="1"/>
              <a:t>xs:enumeration</a:t>
            </a:r>
            <a:r>
              <a:rPr lang="de-DE" sz="2800" dirty="0"/>
              <a:t> </a:t>
            </a:r>
            <a:r>
              <a:rPr lang="de-DE" sz="2800" dirty="0" err="1">
                <a:solidFill>
                  <a:srgbClr val="FF0000"/>
                </a:solidFill>
              </a:rPr>
              <a:t>value</a:t>
            </a:r>
            <a:r>
              <a:rPr lang="de-DE" sz="2800" dirty="0"/>
              <a:t>="</a:t>
            </a:r>
            <a:r>
              <a:rPr lang="de-DE" sz="2800" dirty="0" err="1"/>
              <a:t>right</a:t>
            </a:r>
            <a:r>
              <a:rPr lang="de-DE" sz="2800" dirty="0"/>
              <a:t>"/&gt;</a:t>
            </a:r>
            <a:br>
              <a:rPr lang="de-DE" sz="2800" dirty="0"/>
            </a:br>
            <a:r>
              <a:rPr lang="de-DE" sz="2800" dirty="0"/>
              <a:t>        &lt;/</a:t>
            </a:r>
            <a:r>
              <a:rPr lang="de-DE" sz="2800" dirty="0" err="1"/>
              <a:t>xs:restriction</a:t>
            </a:r>
            <a:r>
              <a:rPr lang="de-DE" sz="2800" dirty="0"/>
              <a:t>&gt;</a:t>
            </a:r>
            <a:br>
              <a:rPr lang="de-DE" sz="2800" dirty="0"/>
            </a:br>
            <a:r>
              <a:rPr lang="de-DE" sz="2800" dirty="0"/>
              <a:t>    &lt;/</a:t>
            </a:r>
            <a:r>
              <a:rPr lang="de-DE" sz="2800" dirty="0" err="1"/>
              <a:t>xs:simpleType</a:t>
            </a:r>
            <a:r>
              <a:rPr lang="de-DE" sz="2800" dirty="0"/>
              <a:t>&gt;</a:t>
            </a:r>
            <a:br>
              <a:rPr lang="de-DE" sz="2800" dirty="0"/>
            </a:br>
            <a:r>
              <a:rPr lang="de-DE" sz="2800" dirty="0"/>
              <a:t>&lt;/</a:t>
            </a:r>
            <a:r>
              <a:rPr lang="de-DE" sz="2800" dirty="0" err="1"/>
              <a:t>xs:attribute</a:t>
            </a:r>
            <a:r>
              <a:rPr lang="de-DE" sz="2800" dirty="0"/>
              <a:t>&gt;</a:t>
            </a:r>
            <a:br>
              <a:rPr lang="de-DE" sz="2800" dirty="0"/>
            </a:br>
            <a:endParaRPr lang="en-US" sz="28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39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60366" y="117426"/>
            <a:ext cx="8059479" cy="829342"/>
          </a:xfrm>
        </p:spPr>
        <p:txBody>
          <a:bodyPr>
            <a:normAutofit/>
          </a:bodyPr>
          <a:lstStyle/>
          <a:p>
            <a:pPr algn="r"/>
            <a:r>
              <a:rPr lang="de-DE" dirty="0"/>
              <a:t>Validation: </a:t>
            </a:r>
            <a:r>
              <a:rPr lang="de-DE" dirty="0" err="1"/>
              <a:t>WebVTT</a:t>
            </a:r>
            <a:r>
              <a:rPr lang="de-DE" dirty="0"/>
              <a:t> </a:t>
            </a:r>
            <a:r>
              <a:rPr lang="de-DE" dirty="0" smtClean="0"/>
              <a:t>sample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75990" y="2436198"/>
            <a:ext cx="11233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Arial" pitchFamily="34" charset="0"/>
                <a:cs typeface="Arial" pitchFamily="34" charset="0"/>
              </a:rPr>
              <a:t>00:00:00.000 --&gt; 00:00:02.000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align:left</a:t>
            </a:r>
            <a:endParaRPr lang="en-US" sz="3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One line aligned to the left.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41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/>
              <a:t>Validation: </a:t>
            </a:r>
            <a:r>
              <a:rPr lang="de-DE" dirty="0" err="1"/>
              <a:t>WebVTT</a:t>
            </a:r>
            <a:r>
              <a:rPr lang="de-DE" dirty="0"/>
              <a:t> </a:t>
            </a:r>
            <a:r>
              <a:rPr lang="de-DE" dirty="0" err="1" smtClean="0"/>
              <a:t>prose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64022" y="1341562"/>
            <a:ext cx="10513168" cy="49685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Symbol" pitchFamily="18" charset="2"/>
              <a:buChar char="-"/>
            </a:pPr>
            <a:r>
              <a:rPr lang="en-US" sz="3200" dirty="0">
                <a:latin typeface="+mn-lt"/>
              </a:rPr>
              <a:t>The string "align" as the </a:t>
            </a:r>
            <a:r>
              <a:rPr lang="en-US" sz="3200" dirty="0" err="1">
                <a:latin typeface="+mn-lt"/>
              </a:rPr>
              <a:t>WebVTT</a:t>
            </a:r>
            <a:r>
              <a:rPr lang="en-US" sz="3200" dirty="0">
                <a:latin typeface="+mn-lt"/>
              </a:rPr>
              <a:t> cue setting name.</a:t>
            </a:r>
          </a:p>
          <a:p>
            <a:pPr>
              <a:lnSpc>
                <a:spcPct val="150000"/>
              </a:lnSpc>
              <a:buFont typeface="Symbol" pitchFamily="18" charset="2"/>
              <a:buChar char="-"/>
            </a:pPr>
            <a:r>
              <a:rPr lang="en-US" sz="3200" dirty="0">
                <a:latin typeface="+mn-lt"/>
              </a:rPr>
              <a:t> A U+003A COLON character (:).</a:t>
            </a:r>
          </a:p>
          <a:p>
            <a:pPr>
              <a:lnSpc>
                <a:spcPct val="150000"/>
              </a:lnSpc>
              <a:buFont typeface="Symbol" pitchFamily="18" charset="2"/>
              <a:buChar char="-"/>
            </a:pPr>
            <a:r>
              <a:rPr lang="en-US" sz="3200" dirty="0">
                <a:latin typeface="+mn-lt"/>
              </a:rPr>
              <a:t> One of the following strings as the </a:t>
            </a:r>
            <a:r>
              <a:rPr lang="en-US" sz="3200" dirty="0" err="1">
                <a:latin typeface="+mn-lt"/>
              </a:rPr>
              <a:t>WebVTT</a:t>
            </a:r>
            <a:r>
              <a:rPr lang="en-US" sz="3200" dirty="0">
                <a:latin typeface="+mn-lt"/>
              </a:rPr>
              <a:t> cue setting value: "start", "middle", "end", "left", "right"</a:t>
            </a:r>
          </a:p>
          <a:p>
            <a:pPr>
              <a:lnSpc>
                <a:spcPct val="150000"/>
              </a:lnSpc>
              <a:buFont typeface="Symbol" pitchFamily="18" charset="2"/>
              <a:buChar char="-"/>
            </a:pPr>
            <a:endParaRPr lang="en-U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570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/>
              <a:t>Validation: </a:t>
            </a:r>
            <a:r>
              <a:rPr lang="de-DE" dirty="0" err="1"/>
              <a:t>WebVTT</a:t>
            </a:r>
            <a:r>
              <a:rPr lang="de-DE" dirty="0"/>
              <a:t> </a:t>
            </a:r>
            <a:r>
              <a:rPr lang="de-DE" dirty="0" err="1" smtClean="0"/>
              <a:t>parsing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936030" y="1053530"/>
            <a:ext cx="9345613" cy="511256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+mn-lt"/>
              </a:rPr>
              <a:t>If name is a case-sensitive match for "align</a:t>
            </a:r>
            <a:r>
              <a:rPr lang="en-US" sz="3200" dirty="0" smtClean="0">
                <a:latin typeface="+mn-lt"/>
              </a:rPr>
              <a:t>"</a:t>
            </a:r>
            <a:endParaRPr lang="en-US" sz="3200" dirty="0">
              <a:latin typeface="+mn-lt"/>
            </a:endParaRPr>
          </a:p>
          <a:p>
            <a:pPr lvl="1">
              <a:lnSpc>
                <a:spcPct val="150000"/>
              </a:lnSpc>
            </a:pPr>
            <a:r>
              <a:rPr lang="en-US" sz="3200" dirty="0" smtClean="0">
                <a:latin typeface="+mn-lt"/>
              </a:rPr>
              <a:t>If </a:t>
            </a:r>
            <a:r>
              <a:rPr lang="en-US" sz="3200" dirty="0">
                <a:latin typeface="+mn-lt"/>
              </a:rPr>
              <a:t>value is a case-sensitive match for the string "left", </a:t>
            </a:r>
            <a:r>
              <a:rPr lang="en-US" sz="3200" dirty="0">
                <a:latin typeface="+mn-lt"/>
              </a:rPr>
              <a:t>then let cue's text track cue alignment be left alignment.</a:t>
            </a:r>
            <a:endParaRPr lang="en-US" sz="3200" dirty="0" smtClean="0">
              <a:latin typeface="+mn-lt"/>
            </a:endParaRP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+mn-lt"/>
              </a:rPr>
              <a:t> </a:t>
            </a:r>
            <a:r>
              <a:rPr lang="en-US" sz="3200" dirty="0" smtClean="0">
                <a:latin typeface="+mn-lt"/>
              </a:rPr>
              <a:t>…..</a:t>
            </a:r>
            <a:endParaRPr lang="en-U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085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918091" y="2247460"/>
            <a:ext cx="10405031" cy="1470366"/>
          </a:xfrm>
        </p:spPr>
        <p:txBody>
          <a:bodyPr/>
          <a:lstStyle/>
          <a:p>
            <a:r>
              <a:rPr lang="de-DE" dirty="0" err="1" smtClean="0"/>
              <a:t>Context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120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WebVTT</a:t>
            </a:r>
            <a:r>
              <a:rPr lang="de-DE" dirty="0" smtClean="0"/>
              <a:t>: Live </a:t>
            </a:r>
            <a:r>
              <a:rPr lang="de-DE" dirty="0" err="1" smtClean="0"/>
              <a:t>Validator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286" y="1045940"/>
            <a:ext cx="5528121" cy="41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6480646" y="5446018"/>
            <a:ext cx="47660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http://quuz.org/webvtt/</a:t>
            </a:r>
          </a:p>
        </p:txBody>
      </p:sp>
    </p:spTree>
    <p:extLst>
      <p:ext uri="{BB962C8B-B14F-4D97-AF65-F5344CB8AC3E}">
        <p14:creationId xmlns:p14="http://schemas.microsoft.com/office/powerpoint/2010/main" val="104410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64023" y="63793"/>
            <a:ext cx="11140136" cy="829342"/>
          </a:xfrm>
        </p:spPr>
        <p:txBody>
          <a:bodyPr>
            <a:noAutofit/>
          </a:bodyPr>
          <a:lstStyle/>
          <a:p>
            <a:pPr algn="r"/>
            <a:r>
              <a:rPr lang="de-DE" dirty="0"/>
              <a:t>Validation: </a:t>
            </a:r>
            <a:r>
              <a:rPr lang="de-DE" dirty="0" err="1"/>
              <a:t>WebVTT</a:t>
            </a:r>
            <a:r>
              <a:rPr lang="de-DE" dirty="0"/>
              <a:t> </a:t>
            </a:r>
            <a:r>
              <a:rPr lang="de-DE" dirty="0" smtClean="0"/>
              <a:t>File Format &amp; </a:t>
            </a:r>
            <a:r>
              <a:rPr lang="de-DE" dirty="0" err="1" smtClean="0"/>
              <a:t>Parsing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64022" y="1341562"/>
            <a:ext cx="10297144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/>
              <a:t>“The </a:t>
            </a:r>
            <a:r>
              <a:rPr lang="en-US" sz="2800" dirty="0"/>
              <a:t>file format tells you what's valid--what authors should be writing. </a:t>
            </a:r>
            <a:endParaRPr lang="en-US" sz="2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/>
              <a:t>The </a:t>
            </a:r>
            <a:r>
              <a:rPr lang="en-US" sz="2800" dirty="0"/>
              <a:t>parser tells you how to deal with every possible input, which includes error handling (inputs that don't follow the file format) </a:t>
            </a:r>
            <a:r>
              <a:rPr lang="en-US" sz="2800" dirty="0" smtClean="0"/>
              <a:t>and […] forwards-compatibility.”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de-DE" sz="1800" i="1" dirty="0"/>
              <a:t>Glenn </a:t>
            </a:r>
            <a:r>
              <a:rPr lang="de-DE" sz="1800" i="1" dirty="0" err="1" smtClean="0"/>
              <a:t>Maynard</a:t>
            </a:r>
            <a:r>
              <a:rPr lang="de-DE" sz="1800" i="1" dirty="0" smtClean="0"/>
              <a:t>, 8.3.2013</a:t>
            </a:r>
            <a:r>
              <a:rPr lang="de-DE" sz="1800" i="1" dirty="0"/>
              <a:t>, </a:t>
            </a:r>
            <a:r>
              <a:rPr lang="de-DE" sz="1800" i="1" dirty="0" err="1" smtClean="0"/>
              <a:t>public-texttracks</a:t>
            </a:r>
            <a:r>
              <a:rPr lang="de-DE" sz="1800" i="1" dirty="0" smtClean="0"/>
              <a:t> </a:t>
            </a:r>
            <a:r>
              <a:rPr lang="de-DE" sz="1800" i="1" dirty="0" err="1" smtClean="0"/>
              <a:t>mailing</a:t>
            </a:r>
            <a:r>
              <a:rPr lang="de-DE" sz="1800" i="1" dirty="0" smtClean="0"/>
              <a:t> </a:t>
            </a:r>
            <a:r>
              <a:rPr lang="de-DE" sz="1800" i="1" dirty="0" err="1" smtClean="0"/>
              <a:t>list</a:t>
            </a:r>
            <a:endParaRPr lang="en-US" sz="2800" i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706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Communities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46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Ellipse 5"/>
          <p:cNvSpPr/>
          <p:nvPr/>
        </p:nvSpPr>
        <p:spPr>
          <a:xfrm>
            <a:off x="3243312" y="3431084"/>
            <a:ext cx="3096344" cy="2016224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Broadcast</a:t>
            </a:r>
            <a:endParaRPr lang="de-DE" dirty="0"/>
          </a:p>
        </p:txBody>
      </p:sp>
      <p:sp>
        <p:nvSpPr>
          <p:cNvPr id="7" name="Ellipse 6"/>
          <p:cNvSpPr/>
          <p:nvPr/>
        </p:nvSpPr>
        <p:spPr>
          <a:xfrm>
            <a:off x="5544542" y="3431084"/>
            <a:ext cx="3096344" cy="201622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Web</a:t>
            </a:r>
            <a:endParaRPr lang="de-DE" dirty="0"/>
          </a:p>
        </p:txBody>
      </p:sp>
      <p:sp>
        <p:nvSpPr>
          <p:cNvPr id="8" name="Ellipse 7"/>
          <p:cNvSpPr/>
          <p:nvPr/>
        </p:nvSpPr>
        <p:spPr>
          <a:xfrm>
            <a:off x="4608438" y="2130128"/>
            <a:ext cx="3096344" cy="20162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XML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448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20206" y="45418"/>
            <a:ext cx="9660993" cy="829342"/>
          </a:xfrm>
        </p:spPr>
        <p:txBody>
          <a:bodyPr>
            <a:noAutofit/>
          </a:bodyPr>
          <a:lstStyle/>
          <a:p>
            <a:pPr algn="r"/>
            <a:r>
              <a:rPr lang="de-DE" dirty="0" smtClean="0"/>
              <a:t>TTML –  Adoption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5256510" y="1413570"/>
            <a:ext cx="2592288" cy="103268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sz="4000" dirty="0" smtClean="0">
                <a:latin typeface="+mn-lt"/>
              </a:rPr>
              <a:t>SMPTE-TT</a:t>
            </a:r>
          </a:p>
        </p:txBody>
      </p:sp>
      <p:cxnSp>
        <p:nvCxnSpPr>
          <p:cNvPr id="9" name="Gerade Verbindung mit Pfeil 8"/>
          <p:cNvCxnSpPr/>
          <p:nvPr/>
        </p:nvCxnSpPr>
        <p:spPr>
          <a:xfrm>
            <a:off x="1822041" y="3273746"/>
            <a:ext cx="0" cy="7200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5256510" y="4941962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/>
              <a:t>CFF-TT</a:t>
            </a:r>
            <a:endParaRPr lang="de-DE" sz="4000" dirty="0"/>
          </a:p>
        </p:txBody>
      </p:sp>
      <p:sp>
        <p:nvSpPr>
          <p:cNvPr id="17" name="Textfeld 16"/>
          <p:cNvSpPr txBox="1"/>
          <p:nvPr/>
        </p:nvSpPr>
        <p:spPr>
          <a:xfrm>
            <a:off x="5328518" y="3341398"/>
            <a:ext cx="2730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/>
              <a:t>EBU-TT</a:t>
            </a:r>
            <a:endParaRPr lang="de-DE" sz="4000" dirty="0"/>
          </a:p>
        </p:txBody>
      </p:sp>
      <p:sp>
        <p:nvSpPr>
          <p:cNvPr id="18" name="Ellipse 17"/>
          <p:cNvSpPr/>
          <p:nvPr/>
        </p:nvSpPr>
        <p:spPr>
          <a:xfrm>
            <a:off x="9432974" y="1303225"/>
            <a:ext cx="2448272" cy="1465089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Broadcast</a:t>
            </a:r>
          </a:p>
        </p:txBody>
      </p:sp>
      <p:pic>
        <p:nvPicPr>
          <p:cNvPr id="6146" name="Picture 2" descr="DECE UltraViolet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2" y="4797946"/>
            <a:ext cx="3009900" cy="98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wrd13.com/uploads/media-image/1578-EBU-logo-EBU-CMYK-1200DP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96" y="3143106"/>
            <a:ext cx="2292262" cy="122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www.smpte.org/sites/default/files/SMPTE_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90" y="1454744"/>
            <a:ext cx="18192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62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1080046" y="1341562"/>
            <a:ext cx="8496944" cy="4608512"/>
          </a:xfrm>
        </p:spPr>
        <p:txBody>
          <a:bodyPr>
            <a:noAutofit/>
          </a:bodyPr>
          <a:lstStyle/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de-DE" sz="3800" dirty="0" smtClean="0">
                <a:latin typeface="+mn-lt"/>
              </a:rPr>
              <a:t> </a:t>
            </a:r>
            <a:r>
              <a:rPr lang="de-DE" sz="3800" dirty="0" err="1" smtClean="0">
                <a:latin typeface="+mn-lt"/>
              </a:rPr>
              <a:t>Semantic</a:t>
            </a:r>
            <a:r>
              <a:rPr lang="de-DE" sz="3800" dirty="0" smtClean="0">
                <a:latin typeface="+mn-lt"/>
              </a:rPr>
              <a:t> </a:t>
            </a:r>
            <a:r>
              <a:rPr lang="de-DE" sz="3800" dirty="0" err="1" smtClean="0">
                <a:latin typeface="+mn-lt"/>
              </a:rPr>
              <a:t>completness</a:t>
            </a:r>
            <a:endParaRPr lang="de-DE" sz="3800" dirty="0">
              <a:latin typeface="+mn-lt"/>
            </a:endParaRP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de-DE" sz="4000" dirty="0" smtClean="0">
                <a:latin typeface="+mn-lt"/>
              </a:rPr>
              <a:t> Structured Content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de-DE" sz="4000" dirty="0" smtClean="0">
                <a:latin typeface="+mn-lt"/>
              </a:rPr>
              <a:t> </a:t>
            </a:r>
            <a:r>
              <a:rPr lang="de-DE" sz="4000" dirty="0" err="1" smtClean="0">
                <a:latin typeface="+mn-lt"/>
              </a:rPr>
              <a:t>Profiling</a:t>
            </a:r>
            <a:endParaRPr lang="de-DE" sz="4000" dirty="0" smtClean="0">
              <a:latin typeface="+mn-lt"/>
            </a:endParaRP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de-DE" sz="4000" dirty="0" smtClean="0">
                <a:latin typeface="+mn-lt"/>
              </a:rPr>
              <a:t> XSD </a:t>
            </a:r>
            <a:r>
              <a:rPr lang="de-DE" sz="4000" dirty="0" err="1" smtClean="0">
                <a:latin typeface="+mn-lt"/>
              </a:rPr>
              <a:t>as</a:t>
            </a:r>
            <a:r>
              <a:rPr lang="de-DE" sz="4000" dirty="0" smtClean="0">
                <a:latin typeface="+mn-lt"/>
              </a:rPr>
              <a:t> a </a:t>
            </a:r>
            <a:r>
              <a:rPr lang="de-DE" sz="4000" dirty="0" err="1" smtClean="0">
                <a:latin typeface="+mn-lt"/>
              </a:rPr>
              <a:t>contract</a:t>
            </a:r>
            <a:endParaRPr lang="de-DE" sz="4000" dirty="0" smtClean="0">
              <a:latin typeface="+mn-lt"/>
            </a:endParaRPr>
          </a:p>
          <a:p>
            <a:pPr marL="915988" lvl="2" indent="0">
              <a:lnSpc>
                <a:spcPct val="150000"/>
              </a:lnSpc>
              <a:buNone/>
            </a:pPr>
            <a:endParaRPr lang="de-DE" sz="4000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en-GB" sz="4000" dirty="0">
              <a:latin typeface="+mn-lt"/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520206" y="45418"/>
            <a:ext cx="9660993" cy="829342"/>
          </a:xfrm>
        </p:spPr>
        <p:txBody>
          <a:bodyPr>
            <a:noAutofit/>
          </a:bodyPr>
          <a:lstStyle/>
          <a:p>
            <a:pPr algn="r"/>
            <a:r>
              <a:rPr lang="de-DE" dirty="0" smtClean="0"/>
              <a:t>TTML –  Adoption</a:t>
            </a:r>
            <a:endParaRPr lang="de-DE" dirty="0"/>
          </a:p>
        </p:txBody>
      </p:sp>
      <p:sp>
        <p:nvSpPr>
          <p:cNvPr id="7" name="Ellipse 6"/>
          <p:cNvSpPr/>
          <p:nvPr/>
        </p:nvSpPr>
        <p:spPr>
          <a:xfrm>
            <a:off x="9432974" y="1303225"/>
            <a:ext cx="2448272" cy="1465089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Broadcast</a:t>
            </a:r>
          </a:p>
        </p:txBody>
      </p:sp>
    </p:spTree>
    <p:extLst>
      <p:ext uri="{BB962C8B-B14F-4D97-AF65-F5344CB8AC3E}">
        <p14:creationId xmlns:p14="http://schemas.microsoft.com/office/powerpoint/2010/main" val="6126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1008038" y="2781722"/>
            <a:ext cx="9217024" cy="3384376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de-DE" sz="3200" dirty="0" smtClean="0">
                <a:latin typeface="+mn-lt"/>
              </a:rPr>
              <a:t> </a:t>
            </a:r>
            <a:r>
              <a:rPr lang="de-DE" sz="3200" dirty="0" err="1" smtClean="0">
                <a:latin typeface="+mn-lt"/>
              </a:rPr>
              <a:t>Namespaces</a:t>
            </a:r>
            <a:endParaRPr lang="de-DE" sz="3200" dirty="0" smtClean="0">
              <a:latin typeface="+mn-lt"/>
            </a:endParaRP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de-DE" sz="3200" dirty="0" smtClean="0">
                <a:latin typeface="+mn-lt"/>
              </a:rPr>
              <a:t> Error </a:t>
            </a:r>
            <a:r>
              <a:rPr lang="de-DE" sz="3200" dirty="0" err="1" smtClean="0">
                <a:latin typeface="+mn-lt"/>
              </a:rPr>
              <a:t>handling</a:t>
            </a:r>
            <a:endParaRPr lang="de-DE" sz="3200" dirty="0" smtClean="0">
              <a:latin typeface="+mn-lt"/>
            </a:endParaRP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de-DE" sz="3200" dirty="0" smtClean="0">
                <a:latin typeface="+mn-lt"/>
              </a:rPr>
              <a:t> Reference </a:t>
            </a:r>
            <a:r>
              <a:rPr lang="de-DE" sz="3200" dirty="0" err="1" smtClean="0">
                <a:latin typeface="+mn-lt"/>
              </a:rPr>
              <a:t>of</a:t>
            </a:r>
            <a:r>
              <a:rPr lang="de-DE" sz="3200" dirty="0" smtClean="0">
                <a:latin typeface="+mn-lt"/>
              </a:rPr>
              <a:t> XSL:FO</a:t>
            </a:r>
            <a:endParaRPr lang="de-DE" sz="3200" dirty="0">
              <a:latin typeface="+mn-lt"/>
            </a:endParaRPr>
          </a:p>
          <a:p>
            <a:pPr>
              <a:lnSpc>
                <a:spcPct val="200000"/>
              </a:lnSpc>
            </a:pPr>
            <a:endParaRPr lang="en-GB" sz="3200" dirty="0">
              <a:latin typeface="+mn-lt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46" y="1197546"/>
            <a:ext cx="1706009" cy="1187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032374" y="1437324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/>
              <a:t>TTML</a:t>
            </a:r>
            <a:endParaRPr lang="de-DE" sz="4000" dirty="0"/>
          </a:p>
        </p:txBody>
      </p:sp>
      <p:cxnSp>
        <p:nvCxnSpPr>
          <p:cNvPr id="7" name="Gerade Verbindung 6"/>
          <p:cNvCxnSpPr/>
          <p:nvPr/>
        </p:nvCxnSpPr>
        <p:spPr>
          <a:xfrm>
            <a:off x="3456310" y="1197546"/>
            <a:ext cx="3096344" cy="12961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 flipV="1">
            <a:off x="3384302" y="1197546"/>
            <a:ext cx="3168352" cy="12961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el 1"/>
          <p:cNvSpPr txBox="1">
            <a:spLocks/>
          </p:cNvSpPr>
          <p:nvPr/>
        </p:nvSpPr>
        <p:spPr>
          <a:xfrm>
            <a:off x="4181807" y="-26590"/>
            <a:ext cx="8059479" cy="829342"/>
          </a:xfrm>
          <a:prstGeom prst="rect">
            <a:avLst/>
          </a:prstGeom>
        </p:spPr>
        <p:txBody>
          <a:bodyPr vert="horz" lIns="122237" tIns="61118" rIns="122237" bIns="61118" rtlCol="0" anchor="ctr">
            <a:normAutofit/>
          </a:bodyPr>
          <a:lstStyle>
            <a:lvl1pPr algn="ctr" defTabSz="122237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de-DE" dirty="0" smtClean="0"/>
              <a:t>Communities: Adoption TTML?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398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96271" y="63793"/>
            <a:ext cx="8907888" cy="829342"/>
          </a:xfrm>
        </p:spPr>
        <p:txBody>
          <a:bodyPr>
            <a:noAutofit/>
          </a:bodyPr>
          <a:lstStyle/>
          <a:p>
            <a:pPr algn="r"/>
            <a:r>
              <a:rPr lang="de-DE" sz="4000" dirty="0" smtClean="0"/>
              <a:t>Communities: Adoption </a:t>
            </a:r>
            <a:r>
              <a:rPr lang="de-DE" sz="4000" dirty="0" err="1" smtClean="0"/>
              <a:t>WebVTT</a:t>
            </a:r>
            <a:endParaRPr lang="de-DE" sz="4000" dirty="0"/>
          </a:p>
        </p:txBody>
      </p:sp>
      <p:sp>
        <p:nvSpPr>
          <p:cNvPr id="14" name="Ellipse 13"/>
          <p:cNvSpPr/>
          <p:nvPr/>
        </p:nvSpPr>
        <p:spPr>
          <a:xfrm>
            <a:off x="9648998" y="1123034"/>
            <a:ext cx="2320627" cy="144516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Web</a:t>
            </a:r>
            <a:endParaRPr lang="de-DE" dirty="0"/>
          </a:p>
        </p:txBody>
      </p:sp>
      <p:pic>
        <p:nvPicPr>
          <p:cNvPr id="5122" name="Picture 2" descr="http://upload.wikimedia.org/wikipedia/commons/thumb/d/d0/Opera_O.svg/200px-Opera_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398" y="1920129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upload.wikimedia.org/wikipedia/commons/f/ff/Mozilla_Firefox_logo_201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750" y="4192613"/>
            <a:ext cx="1703115" cy="170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upload.wikimedia.org/wikipedia/en/6/61/Apple_Safar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621" y="4216599"/>
            <a:ext cx="1587698" cy="15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upload.wikimedia.org/wikipedia/commons/thumb/e/e2/Google_Chrome_icon_%282011%29.svg/200px-Google_Chrome_icon_%282011%29.sv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235" y="1989634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215293" y="1920129"/>
            <a:ext cx="31799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Browser</a:t>
            </a:r>
          </a:p>
          <a:p>
            <a:r>
              <a:rPr lang="de-DE" sz="4000" dirty="0" err="1" smtClean="0"/>
              <a:t>Manufacturer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351923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llipse 26"/>
          <p:cNvSpPr/>
          <p:nvPr/>
        </p:nvSpPr>
        <p:spPr>
          <a:xfrm>
            <a:off x="9648998" y="1200733"/>
            <a:ext cx="2232248" cy="155684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&lt;XML/&gt;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72335" y="63793"/>
            <a:ext cx="8331824" cy="829342"/>
          </a:xfrm>
        </p:spPr>
        <p:txBody>
          <a:bodyPr>
            <a:noAutofit/>
          </a:bodyPr>
          <a:lstStyle/>
          <a:p>
            <a:pPr algn="r"/>
            <a:r>
              <a:rPr lang="de-DE" sz="4000" dirty="0" smtClean="0"/>
              <a:t>Communities:</a:t>
            </a:r>
            <a:r>
              <a:rPr lang="en-US" sz="4000" dirty="0"/>
              <a:t> </a:t>
            </a:r>
            <a:r>
              <a:rPr lang="en-US" sz="4000" dirty="0" smtClean="0"/>
              <a:t>Quality Control</a:t>
            </a:r>
            <a:endParaRPr lang="en-US" sz="4000" dirty="0"/>
          </a:p>
        </p:txBody>
      </p:sp>
      <p:grpSp>
        <p:nvGrpSpPr>
          <p:cNvPr id="13" name="Gruppieren 12"/>
          <p:cNvGrpSpPr>
            <a:grpSpLocks/>
          </p:cNvGrpSpPr>
          <p:nvPr/>
        </p:nvGrpSpPr>
        <p:grpSpPr bwMode="auto">
          <a:xfrm>
            <a:off x="263898" y="2685314"/>
            <a:ext cx="1468437" cy="1639888"/>
            <a:chOff x="413701" y="2511884"/>
            <a:chExt cx="1469226" cy="1639429"/>
          </a:xfrm>
        </p:grpSpPr>
        <p:pic>
          <p:nvPicPr>
            <p:cNvPr id="14" name="Picture 2" descr="C:\Program Files (x86)\Microsoft Office\MEDIA\CAGCAT10\j0195384.wmf"/>
            <p:cNvPicPr>
              <a:picLocks noChangeAspect="1" noChangeArrowheads="1"/>
            </p:cNvPicPr>
            <p:nvPr/>
          </p:nvPicPr>
          <p:blipFill>
            <a:blip r:embed="rId3" cstate="print">
              <a:extLst/>
            </a:blip>
            <a:srcRect/>
            <a:stretch>
              <a:fillRect/>
            </a:stretch>
          </p:blipFill>
          <p:spPr bwMode="auto">
            <a:xfrm>
              <a:off x="413701" y="2511884"/>
              <a:ext cx="1469226" cy="1639429"/>
            </a:xfrm>
            <a:prstGeom prst="rect">
              <a:avLst/>
            </a:prstGeom>
            <a:noFill/>
            <a:effectLst>
              <a:reflection endPos="0" dist="50800" dir="5400000" sy="-100000" algn="bl" rotWithShape="0"/>
            </a:effectLst>
            <a:extLst/>
          </p:spPr>
        </p:pic>
        <p:sp>
          <p:nvSpPr>
            <p:cNvPr id="15" name="Textfeld 31"/>
            <p:cNvSpPr txBox="1">
              <a:spLocks noChangeArrowheads="1"/>
            </p:cNvSpPr>
            <p:nvPr/>
          </p:nvSpPr>
          <p:spPr bwMode="auto">
            <a:xfrm>
              <a:off x="738188" y="2638425"/>
              <a:ext cx="409575" cy="523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de-DE" sz="2800" b="1" dirty="0" smtClean="0">
                  <a:solidFill>
                    <a:schemeClr val="bg1"/>
                  </a:solidFill>
                </a:rPr>
                <a:t> !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78" y="3468160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289" y="3266813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19" y="4448447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feil nach rechts 10"/>
          <p:cNvSpPr/>
          <p:nvPr/>
        </p:nvSpPr>
        <p:spPr>
          <a:xfrm>
            <a:off x="2240061" y="4072892"/>
            <a:ext cx="792087" cy="5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Pfeil nach rechts 15"/>
          <p:cNvSpPr/>
          <p:nvPr/>
        </p:nvSpPr>
        <p:spPr>
          <a:xfrm>
            <a:off x="5184502" y="4072892"/>
            <a:ext cx="792087" cy="5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1" name="Picture 2" descr="C:\Users\andreas\AppData\Local\Microsoft\Windows\Temporary Internet Files\Content.IE5\PR8JK0C2\MC900431540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998" y="3335912"/>
            <a:ext cx="2121383" cy="228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Pfeil nach rechts 23"/>
          <p:cNvSpPr/>
          <p:nvPr/>
        </p:nvSpPr>
        <p:spPr>
          <a:xfrm>
            <a:off x="8251339" y="4056148"/>
            <a:ext cx="800550" cy="5160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1630833" y="5111432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4803377" y="5141492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7654230" y="5132971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5454327" y="1701602"/>
            <a:ext cx="803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QC</a:t>
            </a:r>
            <a:endParaRPr lang="de-DE" sz="4000" dirty="0"/>
          </a:p>
        </p:txBody>
      </p:sp>
      <p:cxnSp>
        <p:nvCxnSpPr>
          <p:cNvPr id="5" name="Gerade Verbindung mit Pfeil 4"/>
          <p:cNvCxnSpPr/>
          <p:nvPr/>
        </p:nvCxnSpPr>
        <p:spPr>
          <a:xfrm flipH="1">
            <a:off x="2880246" y="2409488"/>
            <a:ext cx="2844315" cy="12363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 flipH="1">
            <a:off x="5724561" y="2561888"/>
            <a:ext cx="152401" cy="1083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endCxn id="18" idx="0"/>
          </p:cNvCxnSpPr>
          <p:nvPr/>
        </p:nvCxnSpPr>
        <p:spPr>
          <a:xfrm>
            <a:off x="6257752" y="2590201"/>
            <a:ext cx="950634" cy="6766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>
            <a:off x="6624662" y="2409488"/>
            <a:ext cx="3024336" cy="10957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lipse 31"/>
          <p:cNvSpPr/>
          <p:nvPr/>
        </p:nvSpPr>
        <p:spPr>
          <a:xfrm>
            <a:off x="7827753" y="1292489"/>
            <a:ext cx="2448272" cy="1465089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Broadcast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2376190" y="3472185"/>
            <a:ext cx="54854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OK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5350662" y="3479502"/>
            <a:ext cx="54854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OK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7131032" y="2946607"/>
            <a:ext cx="54854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OK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86369" y="3228322"/>
            <a:ext cx="54854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OK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21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  <p:bldP spid="34" grpId="0" animBg="1"/>
      <p:bldP spid="35" grpId="0" animBg="1"/>
      <p:bldP spid="3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25285" y="-26590"/>
            <a:ext cx="9916001" cy="829342"/>
          </a:xfrm>
        </p:spPr>
        <p:txBody>
          <a:bodyPr>
            <a:noAutofit/>
          </a:bodyPr>
          <a:lstStyle/>
          <a:p>
            <a:pPr algn="r"/>
            <a:r>
              <a:rPr lang="de-DE" sz="4000" dirty="0"/>
              <a:t>Communities: </a:t>
            </a:r>
            <a:r>
              <a:rPr lang="en-US" sz="4000" dirty="0" smtClean="0"/>
              <a:t>Quality </a:t>
            </a:r>
            <a:r>
              <a:rPr lang="en-US" sz="4000" dirty="0"/>
              <a:t>Control</a:t>
            </a:r>
          </a:p>
        </p:txBody>
      </p:sp>
      <p:grpSp>
        <p:nvGrpSpPr>
          <p:cNvPr id="13" name="Gruppieren 12"/>
          <p:cNvGrpSpPr>
            <a:grpSpLocks/>
          </p:cNvGrpSpPr>
          <p:nvPr/>
        </p:nvGrpSpPr>
        <p:grpSpPr bwMode="auto">
          <a:xfrm>
            <a:off x="1883048" y="3236204"/>
            <a:ext cx="1468437" cy="1639888"/>
            <a:chOff x="413701" y="2511884"/>
            <a:chExt cx="1469226" cy="1639429"/>
          </a:xfrm>
        </p:grpSpPr>
        <p:pic>
          <p:nvPicPr>
            <p:cNvPr id="14" name="Picture 2" descr="C:\Program Files (x86)\Microsoft Office\MEDIA\CAGCAT10\j0195384.wmf"/>
            <p:cNvPicPr>
              <a:picLocks noChangeAspect="1" noChangeArrowheads="1"/>
            </p:cNvPicPr>
            <p:nvPr/>
          </p:nvPicPr>
          <p:blipFill>
            <a:blip r:embed="rId3" cstate="print">
              <a:extLst/>
            </a:blip>
            <a:srcRect/>
            <a:stretch>
              <a:fillRect/>
            </a:stretch>
          </p:blipFill>
          <p:spPr bwMode="auto">
            <a:xfrm>
              <a:off x="413701" y="2511884"/>
              <a:ext cx="1469226" cy="1639429"/>
            </a:xfrm>
            <a:prstGeom prst="rect">
              <a:avLst/>
            </a:prstGeom>
            <a:noFill/>
            <a:effectLst>
              <a:reflection endPos="0" dist="50800" dir="5400000" sy="-100000" algn="bl" rotWithShape="0"/>
            </a:effectLst>
            <a:extLst/>
          </p:spPr>
        </p:pic>
        <p:sp>
          <p:nvSpPr>
            <p:cNvPr id="15" name="Textfeld 31"/>
            <p:cNvSpPr txBox="1">
              <a:spLocks noChangeArrowheads="1"/>
            </p:cNvSpPr>
            <p:nvPr/>
          </p:nvSpPr>
          <p:spPr bwMode="auto">
            <a:xfrm>
              <a:off x="738188" y="2638425"/>
              <a:ext cx="409575" cy="523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de-DE" sz="2800" b="1" dirty="0" smtClean="0">
                  <a:solidFill>
                    <a:schemeClr val="bg1"/>
                  </a:solidFill>
                </a:rPr>
                <a:t> !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8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485" y="3527959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ndreas\AppData\Local\Microsoft\Windows\Temporary Internet Files\Content.IE5\PR8JK0C2\MC900431540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998" y="3335912"/>
            <a:ext cx="2121383" cy="228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Pfeil nach rechts 23"/>
          <p:cNvSpPr/>
          <p:nvPr/>
        </p:nvSpPr>
        <p:spPr>
          <a:xfrm>
            <a:off x="7992814" y="4056148"/>
            <a:ext cx="800550" cy="5160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7956278" y="5036529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5272010" y="1260843"/>
            <a:ext cx="2648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Error Handling</a:t>
            </a:r>
          </a:p>
        </p:txBody>
      </p:sp>
      <p:cxnSp>
        <p:nvCxnSpPr>
          <p:cNvPr id="31" name="Gerade Verbindung mit Pfeil 30"/>
          <p:cNvCxnSpPr/>
          <p:nvPr/>
        </p:nvCxnSpPr>
        <p:spPr>
          <a:xfrm>
            <a:off x="6863108" y="2688319"/>
            <a:ext cx="3024336" cy="10957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feil nach rechts 21"/>
          <p:cNvSpPr/>
          <p:nvPr/>
        </p:nvSpPr>
        <p:spPr>
          <a:xfrm>
            <a:off x="3960366" y="3948922"/>
            <a:ext cx="792087" cy="5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3459559" y="4996046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Ellipse 31"/>
          <p:cNvSpPr/>
          <p:nvPr/>
        </p:nvSpPr>
        <p:spPr>
          <a:xfrm>
            <a:off x="9272587" y="1224404"/>
            <a:ext cx="2495536" cy="1662281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Web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5256510" y="1917626"/>
            <a:ext cx="2663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Quality </a:t>
            </a:r>
            <a:r>
              <a:rPr lang="de-DE" sz="3200" dirty="0" err="1"/>
              <a:t>control</a:t>
            </a:r>
            <a:endParaRPr lang="de-DE" sz="3200" dirty="0"/>
          </a:p>
        </p:txBody>
      </p:sp>
      <p:cxnSp>
        <p:nvCxnSpPr>
          <p:cNvPr id="33" name="Gerade Verbindung mit Pfeil 32"/>
          <p:cNvCxnSpPr/>
          <p:nvPr/>
        </p:nvCxnSpPr>
        <p:spPr>
          <a:xfrm flipH="1">
            <a:off x="3960366" y="2515564"/>
            <a:ext cx="1349944" cy="842222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>
            <a:stCxn id="6" idx="1"/>
            <a:endCxn id="6" idx="3"/>
          </p:cNvCxnSpPr>
          <p:nvPr/>
        </p:nvCxnSpPr>
        <p:spPr>
          <a:xfrm>
            <a:off x="5256510" y="2210014"/>
            <a:ext cx="26635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3528318" y="3256161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195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de-DE" sz="3200" dirty="0" err="1" smtClean="0"/>
              <a:t>Context</a:t>
            </a:r>
            <a:r>
              <a:rPr lang="de-DE" sz="3200" dirty="0" smtClean="0"/>
              <a:t>: </a:t>
            </a:r>
            <a:r>
              <a:rPr lang="de-DE" sz="3200" dirty="0" err="1" smtClean="0"/>
              <a:t>Subtitle</a:t>
            </a:r>
            <a:r>
              <a:rPr lang="de-DE" sz="3200" dirty="0" smtClean="0"/>
              <a:t> </a:t>
            </a:r>
            <a:r>
              <a:rPr lang="de-DE" sz="3200" dirty="0" err="1" smtClean="0"/>
              <a:t>information</a:t>
            </a:r>
            <a:endParaRPr lang="de-DE" sz="32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6192614" y="2116840"/>
            <a:ext cx="4752528" cy="3905242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de-DE" sz="4000" dirty="0" smtClean="0">
                <a:latin typeface="+mn-lt"/>
              </a:rPr>
              <a:t>- ½ </a:t>
            </a:r>
            <a:r>
              <a:rPr lang="de-DE" sz="4000" dirty="0" err="1" smtClean="0">
                <a:latin typeface="+mn-lt"/>
              </a:rPr>
              <a:t>tweet</a:t>
            </a:r>
            <a:endParaRPr lang="de-DE" sz="4000" dirty="0" smtClean="0">
              <a:latin typeface="+mn-lt"/>
            </a:endParaRPr>
          </a:p>
          <a:p>
            <a:pPr marL="361950" lvl="1" indent="0">
              <a:lnSpc>
                <a:spcPct val="200000"/>
              </a:lnSpc>
              <a:buNone/>
            </a:pPr>
            <a:r>
              <a:rPr lang="de-DE" sz="2800" dirty="0" smtClean="0">
                <a:latin typeface="+mn-lt"/>
              </a:rPr>
              <a:t>+ </a:t>
            </a:r>
            <a:r>
              <a:rPr lang="de-DE" sz="3200" dirty="0" err="1" smtClean="0">
                <a:latin typeface="+mn-lt"/>
              </a:rPr>
              <a:t>Formatting</a:t>
            </a:r>
            <a:endParaRPr lang="de-DE" sz="3200" dirty="0" smtClean="0">
              <a:latin typeface="+mn-lt"/>
            </a:endParaRPr>
          </a:p>
          <a:p>
            <a:pPr marL="361950" lvl="1" indent="0">
              <a:lnSpc>
                <a:spcPct val="200000"/>
              </a:lnSpc>
              <a:buNone/>
            </a:pPr>
            <a:r>
              <a:rPr lang="de-DE" sz="3200" dirty="0" smtClean="0">
                <a:latin typeface="+mn-lt"/>
              </a:rPr>
              <a:t>+ Timing</a:t>
            </a:r>
          </a:p>
        </p:txBody>
      </p:sp>
      <p:pic>
        <p:nvPicPr>
          <p:cNvPr id="1026" name="Picture 2" descr="C:\Users\andreas\Dropbox\conferences\presentation_material_balisage_2013\grips_1280_720_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7" y="909514"/>
            <a:ext cx="4801267" cy="270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38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60366" y="8164"/>
            <a:ext cx="8059479" cy="829342"/>
          </a:xfrm>
        </p:spPr>
        <p:txBody>
          <a:bodyPr/>
          <a:lstStyle/>
          <a:p>
            <a:pPr algn="r"/>
            <a:r>
              <a:rPr lang="de-DE" dirty="0"/>
              <a:t>Communities: Innovation</a:t>
            </a:r>
          </a:p>
        </p:txBody>
      </p:sp>
      <p:pic>
        <p:nvPicPr>
          <p:cNvPr id="15362" name="Picture 2" descr="C:\Users\andreas\AppData\Local\Microsoft\Windows\Temporary Internet Files\Content.IE5\CUR0Q3U2\MC90027944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376" y="1917626"/>
            <a:ext cx="3761928" cy="343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82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Communities: Innovation</a:t>
            </a:r>
            <a:endParaRPr lang="en-GB" dirty="0"/>
          </a:p>
        </p:txBody>
      </p:sp>
      <p:sp>
        <p:nvSpPr>
          <p:cNvPr id="4" name="Rechteck 3"/>
          <p:cNvSpPr/>
          <p:nvPr/>
        </p:nvSpPr>
        <p:spPr>
          <a:xfrm>
            <a:off x="2592214" y="4221882"/>
            <a:ext cx="1701204" cy="315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smtClean="0"/>
              <a:t>XML</a:t>
            </a:r>
            <a:endParaRPr lang="en-GB" sz="2000" dirty="0"/>
          </a:p>
        </p:txBody>
      </p:sp>
      <p:sp>
        <p:nvSpPr>
          <p:cNvPr id="5" name="Rechteck 4"/>
          <p:cNvSpPr/>
          <p:nvPr/>
        </p:nvSpPr>
        <p:spPr>
          <a:xfrm>
            <a:off x="2592214" y="3419585"/>
            <a:ext cx="1701204" cy="80229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XSL-FO</a:t>
            </a:r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2592214" y="2377334"/>
            <a:ext cx="1701204" cy="10524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smtClean="0"/>
              <a:t>SMIL</a:t>
            </a:r>
            <a:endParaRPr lang="en-GB" sz="2000" dirty="0"/>
          </a:p>
        </p:txBody>
      </p:sp>
      <p:sp>
        <p:nvSpPr>
          <p:cNvPr id="7" name="Rechteck 6"/>
          <p:cNvSpPr/>
          <p:nvPr/>
        </p:nvSpPr>
        <p:spPr>
          <a:xfrm>
            <a:off x="6774209" y="4672810"/>
            <a:ext cx="172819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WebVTT</a:t>
            </a:r>
            <a:endParaRPr lang="en-GB" dirty="0"/>
          </a:p>
        </p:txBody>
      </p:sp>
      <p:sp>
        <p:nvSpPr>
          <p:cNvPr id="8" name="Rechteck 7"/>
          <p:cNvSpPr/>
          <p:nvPr/>
        </p:nvSpPr>
        <p:spPr>
          <a:xfrm>
            <a:off x="6768678" y="3341236"/>
            <a:ext cx="1728192" cy="133157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HTML 5</a:t>
            </a:r>
            <a:endParaRPr lang="en-GB" dirty="0"/>
          </a:p>
        </p:txBody>
      </p:sp>
      <p:sp>
        <p:nvSpPr>
          <p:cNvPr id="9" name="Rechteck 8"/>
          <p:cNvSpPr/>
          <p:nvPr/>
        </p:nvSpPr>
        <p:spPr>
          <a:xfrm>
            <a:off x="2592214" y="4537573"/>
            <a:ext cx="170120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smtClean="0"/>
              <a:t>TTML</a:t>
            </a:r>
            <a:endParaRPr lang="en-GB" sz="2000" dirty="0"/>
          </a:p>
        </p:txBody>
      </p:sp>
      <p:sp>
        <p:nvSpPr>
          <p:cNvPr id="10" name="Rechteck 9"/>
          <p:cNvSpPr/>
          <p:nvPr/>
        </p:nvSpPr>
        <p:spPr>
          <a:xfrm>
            <a:off x="6774209" y="2205658"/>
            <a:ext cx="1728192" cy="115952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CSS</a:t>
            </a:r>
            <a:endParaRPr lang="en-GB" dirty="0"/>
          </a:p>
        </p:txBody>
      </p:sp>
      <p:sp>
        <p:nvSpPr>
          <p:cNvPr id="11" name="Textfeld 10"/>
          <p:cNvSpPr txBox="1"/>
          <p:nvPr/>
        </p:nvSpPr>
        <p:spPr>
          <a:xfrm>
            <a:off x="2605723" y="5556426"/>
            <a:ext cx="1347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TTML</a:t>
            </a:r>
            <a:endParaRPr lang="en-GB" sz="4000" dirty="0"/>
          </a:p>
        </p:txBody>
      </p:sp>
      <p:sp>
        <p:nvSpPr>
          <p:cNvPr id="12" name="Textfeld 11"/>
          <p:cNvSpPr txBox="1"/>
          <p:nvPr/>
        </p:nvSpPr>
        <p:spPr>
          <a:xfrm>
            <a:off x="6774209" y="5556426"/>
            <a:ext cx="19457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err="1" smtClean="0"/>
              <a:t>WebVTT</a:t>
            </a:r>
            <a:endParaRPr lang="en-GB" sz="4000" dirty="0"/>
          </a:p>
        </p:txBody>
      </p:sp>
      <p:cxnSp>
        <p:nvCxnSpPr>
          <p:cNvPr id="13" name="Gewinkelte Verbindung 12"/>
          <p:cNvCxnSpPr>
            <a:stCxn id="10" idx="3"/>
            <a:endCxn id="8" idx="3"/>
          </p:cNvCxnSpPr>
          <p:nvPr/>
        </p:nvCxnSpPr>
        <p:spPr>
          <a:xfrm flipH="1">
            <a:off x="8496870" y="2785421"/>
            <a:ext cx="5531" cy="1221602"/>
          </a:xfrm>
          <a:prstGeom prst="bentConnector3">
            <a:avLst>
              <a:gd name="adj1" fmla="val -4133068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9288958" y="3134351"/>
            <a:ext cx="165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Well</a:t>
            </a:r>
            <a:r>
              <a:rPr lang="de-DE" dirty="0" smtClean="0"/>
              <a:t> </a:t>
            </a:r>
            <a:r>
              <a:rPr lang="de-DE" dirty="0" err="1" smtClean="0"/>
              <a:t>known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609150" y="3014295"/>
            <a:ext cx="12298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Domain </a:t>
            </a:r>
          </a:p>
          <a:p>
            <a:r>
              <a:rPr lang="de-DE" dirty="0" err="1" smtClean="0"/>
              <a:t>specific</a:t>
            </a:r>
            <a:endParaRPr lang="de-DE" dirty="0"/>
          </a:p>
        </p:txBody>
      </p:sp>
      <p:sp>
        <p:nvSpPr>
          <p:cNvPr id="36" name="Ellipse 35"/>
          <p:cNvSpPr/>
          <p:nvPr/>
        </p:nvSpPr>
        <p:spPr>
          <a:xfrm>
            <a:off x="9591748" y="1396080"/>
            <a:ext cx="1888579" cy="98125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Web</a:t>
            </a:r>
            <a:endParaRPr lang="de-DE" dirty="0"/>
          </a:p>
        </p:txBody>
      </p:sp>
      <p:sp>
        <p:nvSpPr>
          <p:cNvPr id="37" name="Ellipse 36"/>
          <p:cNvSpPr/>
          <p:nvPr/>
        </p:nvSpPr>
        <p:spPr>
          <a:xfrm>
            <a:off x="359966" y="1442641"/>
            <a:ext cx="1728192" cy="90703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&lt;XML/&gt;</a:t>
            </a:r>
            <a:endParaRPr lang="de-DE" dirty="0"/>
          </a:p>
        </p:txBody>
      </p:sp>
      <p:cxnSp>
        <p:nvCxnSpPr>
          <p:cNvPr id="38" name="Gewinkelte Verbindung 37"/>
          <p:cNvCxnSpPr/>
          <p:nvPr/>
        </p:nvCxnSpPr>
        <p:spPr>
          <a:xfrm rot="10800000" flipV="1">
            <a:off x="2579514" y="3055964"/>
            <a:ext cx="12700" cy="917170"/>
          </a:xfrm>
          <a:prstGeom prst="bentConnector3">
            <a:avLst>
              <a:gd name="adj1" fmla="val 180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40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Communities: </a:t>
            </a:r>
            <a:r>
              <a:rPr lang="de-DE" dirty="0" err="1" smtClean="0"/>
              <a:t>Readability</a:t>
            </a:r>
            <a:endParaRPr lang="en-GB" dirty="0"/>
          </a:p>
        </p:txBody>
      </p:sp>
      <p:pic>
        <p:nvPicPr>
          <p:cNvPr id="2050" name="Picture 2" descr="C:\Users\andreas\AppData\Local\Microsoft\Windows\Temporary Internet Files\Content.IE5\E4BRPGU5\MP90042258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22" y="1106609"/>
            <a:ext cx="278130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6840686" y="4749745"/>
            <a:ext cx="39453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00:00:00.000 --&gt; 00:00:02.000</a:t>
            </a:r>
          </a:p>
          <a:p>
            <a:r>
              <a:rPr lang="en-US" dirty="0"/>
              <a:t>This is a subtitle</a:t>
            </a:r>
          </a:p>
          <a:p>
            <a:r>
              <a:rPr lang="en-US" dirty="0"/>
              <a:t>on two lines</a:t>
            </a:r>
            <a:endParaRPr lang="de-DE" dirty="0">
              <a:sym typeface="Wingdings" pitchFamily="2" charset="2"/>
            </a:endParaRPr>
          </a:p>
        </p:txBody>
      </p:sp>
      <p:sp>
        <p:nvSpPr>
          <p:cNvPr id="5" name="Pfeil nach unten 4"/>
          <p:cNvSpPr/>
          <p:nvPr/>
        </p:nvSpPr>
        <p:spPr>
          <a:xfrm>
            <a:off x="2520206" y="3589786"/>
            <a:ext cx="504056" cy="77611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feil nach unten 11"/>
          <p:cNvSpPr/>
          <p:nvPr/>
        </p:nvSpPr>
        <p:spPr>
          <a:xfrm>
            <a:off x="8578778" y="3723653"/>
            <a:ext cx="504056" cy="930277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platzhalter 2"/>
          <p:cNvSpPr txBox="1">
            <a:spLocks/>
          </p:cNvSpPr>
          <p:nvPr/>
        </p:nvSpPr>
        <p:spPr>
          <a:xfrm>
            <a:off x="467978" y="4725938"/>
            <a:ext cx="5148571" cy="1584176"/>
          </a:xfrm>
          <a:prstGeom prst="rect">
            <a:avLst/>
          </a:prstGeom>
        </p:spPr>
        <p:txBody>
          <a:bodyPr vert="horz" lIns="122237" tIns="61118" rIns="122237" bIns="61118" rtlCol="0">
            <a:noAutofit/>
          </a:bodyPr>
          <a:lstStyle>
            <a:lvl1pPr marL="26511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27063" indent="-265113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03313" indent="-18732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93925" indent="-180975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9550" indent="-304800" algn="l" defTabSz="1222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6151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7270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83887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5072" indent="-305592" algn="l" defTabSz="1222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&lt;p </a:t>
            </a:r>
            <a:r>
              <a:rPr lang="en-US" sz="1800" dirty="0">
                <a:solidFill>
                  <a:srgbClr val="FF0000"/>
                </a:solidFill>
              </a:rPr>
              <a:t>begin</a:t>
            </a:r>
            <a:r>
              <a:rPr lang="en-US" sz="1800" dirty="0"/>
              <a:t>="00:00:00.000" </a:t>
            </a:r>
            <a:r>
              <a:rPr lang="en-US" sz="1800" dirty="0">
                <a:solidFill>
                  <a:srgbClr val="FF0000"/>
                </a:solidFill>
              </a:rPr>
              <a:t>end</a:t>
            </a:r>
            <a:r>
              <a:rPr lang="en-US" sz="1800" dirty="0"/>
              <a:t>="</a:t>
            </a:r>
            <a:r>
              <a:rPr lang="en-US" sz="1800" dirty="0" smtClean="0"/>
              <a:t>00:00:02.000"&gt;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This is a subtitle&lt;</a:t>
            </a:r>
            <a:r>
              <a:rPr lang="en-US" sz="1800" dirty="0" err="1"/>
              <a:t>br</a:t>
            </a:r>
            <a:r>
              <a:rPr lang="en-US" sz="1800" dirty="0"/>
              <a:t>/&gt;</a:t>
            </a:r>
          </a:p>
          <a:p>
            <a:pPr marL="0" indent="0">
              <a:buNone/>
            </a:pPr>
            <a:r>
              <a:rPr lang="en-US" sz="1800" dirty="0"/>
              <a:t>on two lines</a:t>
            </a:r>
          </a:p>
          <a:p>
            <a:pPr marL="0" indent="0">
              <a:buNone/>
            </a:pPr>
            <a:r>
              <a:rPr lang="en-US" sz="1800" dirty="0"/>
              <a:t>&lt;/p&gt;</a:t>
            </a:r>
            <a:endParaRPr lang="de-DE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25" y="1142982"/>
            <a:ext cx="3941440" cy="228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feil nach unten 15"/>
          <p:cNvSpPr/>
          <p:nvPr/>
        </p:nvSpPr>
        <p:spPr>
          <a:xfrm rot="18308746">
            <a:off x="4803544" y="3398308"/>
            <a:ext cx="504056" cy="136929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388" y="1845619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llipse 10"/>
          <p:cNvSpPr/>
          <p:nvPr/>
        </p:nvSpPr>
        <p:spPr>
          <a:xfrm>
            <a:off x="143943" y="868231"/>
            <a:ext cx="1512168" cy="97738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XML</a:t>
            </a:r>
            <a:endParaRPr lang="de-DE" dirty="0"/>
          </a:p>
        </p:txBody>
      </p:sp>
      <p:sp>
        <p:nvSpPr>
          <p:cNvPr id="14" name="Pfeil nach unten 13"/>
          <p:cNvSpPr/>
          <p:nvPr/>
        </p:nvSpPr>
        <p:spPr>
          <a:xfrm rot="3202546">
            <a:off x="6466442" y="3604401"/>
            <a:ext cx="504056" cy="930277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llipse 12"/>
          <p:cNvSpPr/>
          <p:nvPr/>
        </p:nvSpPr>
        <p:spPr>
          <a:xfrm>
            <a:off x="10369078" y="721267"/>
            <a:ext cx="1628974" cy="7225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Web</a:t>
            </a:r>
            <a:endParaRPr lang="de-DE" dirty="0"/>
          </a:p>
        </p:txBody>
      </p:sp>
      <p:sp>
        <p:nvSpPr>
          <p:cNvPr id="17" name="Pfeil nach unten 16"/>
          <p:cNvSpPr/>
          <p:nvPr/>
        </p:nvSpPr>
        <p:spPr>
          <a:xfrm rot="2851325">
            <a:off x="4383491" y="3281268"/>
            <a:ext cx="504056" cy="136929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Pfeil nach unten 17"/>
          <p:cNvSpPr/>
          <p:nvPr/>
        </p:nvSpPr>
        <p:spPr>
          <a:xfrm rot="18824037">
            <a:off x="6570884" y="3288450"/>
            <a:ext cx="504056" cy="136929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0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2" grpId="0" animBg="1"/>
      <p:bldP spid="12" grpId="1" animBg="1"/>
      <p:bldP spid="16" grpId="0" animBg="1"/>
      <p:bldP spid="16" grpId="1" animBg="1"/>
      <p:bldP spid="11" grpId="0" animBg="1"/>
      <p:bldP spid="11" grpId="1" animBg="1"/>
      <p:bldP spid="14" grpId="0" animBg="1"/>
      <p:bldP spid="14" grpId="1" animBg="1"/>
      <p:bldP spid="13" grpId="0" animBg="1"/>
      <p:bldP spid="13" grpId="1" animBg="1"/>
      <p:bldP spid="17" grpId="0" animBg="1"/>
      <p:bldP spid="1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ndreas\AppData\Local\Microsoft\Windows\Temporary Internet Files\Content.IE5\PR8JK0C2\MC9003970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230" y="2323999"/>
            <a:ext cx="3537446" cy="359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96670" y="8164"/>
            <a:ext cx="5523512" cy="829342"/>
          </a:xfrm>
        </p:spPr>
        <p:txBody>
          <a:bodyPr>
            <a:normAutofit/>
          </a:bodyPr>
          <a:lstStyle/>
          <a:p>
            <a:pPr algn="r"/>
            <a:r>
              <a:rPr lang="de-DE" dirty="0"/>
              <a:t>Communities: </a:t>
            </a:r>
            <a:r>
              <a:rPr lang="de-DE" dirty="0" err="1"/>
              <a:t>Readability</a:t>
            </a:r>
            <a:endParaRPr lang="de-DE" dirty="0"/>
          </a:p>
        </p:txBody>
      </p:sp>
      <p:sp>
        <p:nvSpPr>
          <p:cNvPr id="4" name="Ellipse 3"/>
          <p:cNvSpPr/>
          <p:nvPr/>
        </p:nvSpPr>
        <p:spPr>
          <a:xfrm>
            <a:off x="9000926" y="1197546"/>
            <a:ext cx="2448272" cy="1465089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Broadcast</a:t>
            </a:r>
            <a:endParaRPr lang="de-DE" dirty="0"/>
          </a:p>
        </p:txBody>
      </p:sp>
      <p:pic>
        <p:nvPicPr>
          <p:cNvPr id="3073" name="Picture 1" descr="C:\Users\andreas\AppData\Local\Microsoft\Windows\Temporary Internet Files\Content.IE5\PR8JK0C2\MC900433802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342" y="378983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ndreas\AppData\Local\Microsoft\Windows\Temporary Internet Files\Content.IE5\X0FM0LIL\MC90042446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62" y="3665513"/>
            <a:ext cx="2298300" cy="197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ndreas\AppData\Local\Microsoft\Windows\Temporary Internet Files\Content.IE5\CUR0Q3U2\MP900362682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094" y="2192608"/>
            <a:ext cx="564679" cy="3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 rot="2408665">
            <a:off x="1410871" y="2308692"/>
            <a:ext cx="38202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0 0 1 1 0 1 0 1 0 0</a:t>
            </a:r>
            <a:endParaRPr lang="en-US" sz="4000" dirty="0"/>
          </a:p>
        </p:txBody>
      </p:sp>
      <p:sp>
        <p:nvSpPr>
          <p:cNvPr id="5" name="Textfeld 4"/>
          <p:cNvSpPr txBox="1"/>
          <p:nvPr/>
        </p:nvSpPr>
        <p:spPr>
          <a:xfrm>
            <a:off x="489949" y="2530582"/>
            <a:ext cx="1555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EBU-STL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283995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Conclusion</a:t>
            </a:r>
            <a:endParaRPr lang="en-GB" dirty="0"/>
          </a:p>
        </p:txBody>
      </p:sp>
      <p:pic>
        <p:nvPicPr>
          <p:cNvPr id="4" name="Picture 2" descr="C:\Users\andreas\AppData\Local\Microsoft\Windows\Temporary Internet Files\Content.IE5\L62RJFLV\MP90043063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166" y="825104"/>
            <a:ext cx="8424936" cy="55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5616550" y="2580214"/>
            <a:ext cx="1872208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9600" dirty="0" smtClean="0"/>
              <a:t>2:2</a:t>
            </a:r>
            <a:endParaRPr lang="en-GB" sz="9600" dirty="0"/>
          </a:p>
        </p:txBody>
      </p:sp>
    </p:spTree>
    <p:extLst>
      <p:ext uri="{BB962C8B-B14F-4D97-AF65-F5344CB8AC3E}">
        <p14:creationId xmlns:p14="http://schemas.microsoft.com/office/powerpoint/2010/main" val="372888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smtClean="0"/>
              <a:t>Situation </a:t>
            </a:r>
            <a:r>
              <a:rPr lang="de-DE" dirty="0" err="1" smtClean="0"/>
              <a:t>now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16386" name="Picture 2" descr="C:\Users\andreas\AppData\Local\Microsoft\Windows\Temporary Internet Files\Content.IE5\HAT2L9QO\MC90039723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142" y="1629594"/>
            <a:ext cx="4392488" cy="409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6048598" y="1316088"/>
            <a:ext cx="5926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de-DE" sz="4000" dirty="0" smtClean="0"/>
              <a:t>W3C TPAC, November </a:t>
            </a:r>
            <a:r>
              <a:rPr lang="de-DE" sz="4000" dirty="0"/>
              <a:t>2013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7776790" y="2421682"/>
            <a:ext cx="23042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de-DE" sz="3200" dirty="0" smtClean="0"/>
              <a:t>TTWG</a:t>
            </a:r>
          </a:p>
          <a:p>
            <a:pPr algn="ctr">
              <a:lnSpc>
                <a:spcPct val="200000"/>
              </a:lnSpc>
            </a:pPr>
            <a:r>
              <a:rPr lang="de-DE" sz="3200" dirty="0" smtClean="0"/>
              <a:t>&amp;</a:t>
            </a:r>
          </a:p>
          <a:p>
            <a:pPr algn="ctr">
              <a:lnSpc>
                <a:spcPct val="200000"/>
              </a:lnSpc>
            </a:pPr>
            <a:r>
              <a:rPr lang="de-DE" sz="3200" dirty="0" err="1"/>
              <a:t>WebVTT</a:t>
            </a:r>
            <a:r>
              <a:rPr lang="de-DE" sz="3200" dirty="0"/>
              <a:t> CG</a:t>
            </a:r>
          </a:p>
        </p:txBody>
      </p:sp>
    </p:spTree>
    <p:extLst>
      <p:ext uri="{BB962C8B-B14F-4D97-AF65-F5344CB8AC3E}">
        <p14:creationId xmlns:p14="http://schemas.microsoft.com/office/powerpoint/2010/main" val="29719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Lessons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learned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647998" y="1341562"/>
            <a:ext cx="8784976" cy="4464495"/>
          </a:xfrm>
        </p:spPr>
        <p:txBody>
          <a:bodyPr>
            <a:normAutofit/>
          </a:bodyPr>
          <a:lstStyle/>
          <a:p>
            <a:pPr>
              <a:lnSpc>
                <a:spcPct val="300000"/>
              </a:lnSpc>
            </a:pPr>
            <a:r>
              <a:rPr lang="de-DE" dirty="0" smtClean="0"/>
              <a:t>Standards </a:t>
            </a:r>
            <a:r>
              <a:rPr lang="de-DE" dirty="0" err="1" smtClean="0"/>
              <a:t>as</a:t>
            </a:r>
            <a:r>
              <a:rPr lang="de-DE" dirty="0" smtClean="0"/>
              <a:t> a </a:t>
            </a:r>
            <a:r>
              <a:rPr lang="de-DE" dirty="0" err="1" smtClean="0"/>
              <a:t>service</a:t>
            </a:r>
            <a:endParaRPr lang="de-DE" dirty="0" smtClean="0"/>
          </a:p>
          <a:p>
            <a:pPr>
              <a:lnSpc>
                <a:spcPct val="300000"/>
              </a:lnSpc>
            </a:pPr>
            <a:r>
              <a:rPr lang="de-DE" dirty="0" err="1" smtClean="0"/>
              <a:t>Accesibility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standards</a:t>
            </a:r>
            <a:endParaRPr lang="de-DE" dirty="0" smtClean="0"/>
          </a:p>
          <a:p>
            <a:pPr>
              <a:lnSpc>
                <a:spcPct val="300000"/>
              </a:lnSpc>
            </a:pPr>
            <a:r>
              <a:rPr lang="de-DE" dirty="0" smtClean="0"/>
              <a:t>Background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audience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04677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12295" y="-26590"/>
            <a:ext cx="8691864" cy="829342"/>
          </a:xfrm>
        </p:spPr>
        <p:txBody>
          <a:bodyPr>
            <a:normAutofit/>
          </a:bodyPr>
          <a:lstStyle/>
          <a:p>
            <a:pPr algn="r"/>
            <a:r>
              <a:rPr lang="de-DE" dirty="0" err="1" smtClean="0"/>
              <a:t>Context</a:t>
            </a:r>
            <a:r>
              <a:rPr lang="de-DE" dirty="0" smtClean="0"/>
              <a:t>: Digital Data in </a:t>
            </a:r>
            <a:r>
              <a:rPr lang="de-DE" dirty="0" err="1" smtClean="0"/>
              <a:t>the</a:t>
            </a:r>
            <a:r>
              <a:rPr lang="de-DE" dirty="0" smtClean="0"/>
              <a:t> analog TV </a:t>
            </a:r>
            <a:r>
              <a:rPr lang="de-DE" dirty="0" err="1" smtClean="0"/>
              <a:t>signal</a:t>
            </a:r>
            <a:endParaRPr lang="en-GB" dirty="0"/>
          </a:p>
        </p:txBody>
      </p:sp>
      <p:sp>
        <p:nvSpPr>
          <p:cNvPr id="5" name="Abgerundetes Rechteck 4"/>
          <p:cNvSpPr/>
          <p:nvPr/>
        </p:nvSpPr>
        <p:spPr>
          <a:xfrm>
            <a:off x="4032374" y="1485578"/>
            <a:ext cx="7128792" cy="403244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/>
          <p:cNvCxnSpPr/>
          <p:nvPr/>
        </p:nvCxnSpPr>
        <p:spPr>
          <a:xfrm>
            <a:off x="4320406" y="1701602"/>
            <a:ext cx="6768752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flipH="1">
            <a:off x="4124077" y="2493690"/>
            <a:ext cx="6984776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>
            <a:off x="4068378" y="3069754"/>
            <a:ext cx="7056784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/>
          <p:nvPr/>
        </p:nvCxnSpPr>
        <p:spPr>
          <a:xfrm flipH="1">
            <a:off x="4248398" y="3861842"/>
            <a:ext cx="6860456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>
            <a:off x="4124077" y="4365898"/>
            <a:ext cx="6677049" cy="100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 flipV="1">
            <a:off x="4248398" y="1701602"/>
            <a:ext cx="6552728" cy="367240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/>
          <p:cNvSpPr txBox="1"/>
          <p:nvPr/>
        </p:nvSpPr>
        <p:spPr>
          <a:xfrm>
            <a:off x="-288106" y="1845618"/>
            <a:ext cx="43204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 err="1" smtClean="0"/>
              <a:t>Subtitles</a:t>
            </a:r>
            <a:r>
              <a:rPr lang="de-DE" sz="4000" dirty="0" smtClean="0"/>
              <a:t> </a:t>
            </a:r>
          </a:p>
          <a:p>
            <a:pPr algn="ctr"/>
            <a:r>
              <a:rPr lang="de-DE" sz="4000" dirty="0" smtClean="0"/>
              <a:t>in </a:t>
            </a:r>
            <a:r>
              <a:rPr lang="de-DE" sz="4000" dirty="0" err="1" smtClean="0"/>
              <a:t>the</a:t>
            </a:r>
            <a:r>
              <a:rPr lang="de-DE" sz="4000" dirty="0" smtClean="0"/>
              <a:t> VBI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Vertical</a:t>
            </a:r>
            <a:r>
              <a:rPr lang="de-DE" dirty="0" smtClean="0"/>
              <a:t> Blank </a:t>
            </a:r>
            <a:r>
              <a:rPr lang="de-DE" dirty="0" err="1" smtClean="0"/>
              <a:t>Interval</a:t>
            </a:r>
            <a:r>
              <a:rPr lang="de-DE" dirty="0" smtClean="0"/>
              <a:t>)</a:t>
            </a:r>
            <a:endParaRPr lang="de-DE" sz="4000" dirty="0" smtClean="0"/>
          </a:p>
        </p:txBody>
      </p:sp>
      <p:sp>
        <p:nvSpPr>
          <p:cNvPr id="36" name="Pfeil nach rechts 35"/>
          <p:cNvSpPr/>
          <p:nvPr/>
        </p:nvSpPr>
        <p:spPr>
          <a:xfrm>
            <a:off x="3240286" y="2345693"/>
            <a:ext cx="2232248" cy="2959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 rot="1739209">
            <a:off x="6336630" y="3333352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upload.wikimedia.org/wikipedia/commons/1/12/SW-Bildroehre-9-inch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406" y="2021434"/>
            <a:ext cx="6433202" cy="296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0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5" grpId="0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81807" y="8164"/>
            <a:ext cx="8059479" cy="829342"/>
          </a:xfrm>
        </p:spPr>
        <p:txBody>
          <a:bodyPr>
            <a:normAutofit fontScale="90000"/>
          </a:bodyPr>
          <a:lstStyle/>
          <a:p>
            <a:pPr algn="r"/>
            <a:r>
              <a:rPr lang="de-DE" dirty="0" err="1" smtClean="0"/>
              <a:t>Context</a:t>
            </a:r>
            <a:r>
              <a:rPr lang="de-DE" dirty="0" smtClean="0"/>
              <a:t>: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transmission</a:t>
            </a:r>
            <a:r>
              <a:rPr lang="de-DE" dirty="0" smtClean="0"/>
              <a:t> in TV </a:t>
            </a:r>
            <a:r>
              <a:rPr lang="de-DE" dirty="0" err="1" smtClean="0"/>
              <a:t>production</a:t>
            </a:r>
            <a:endParaRPr lang="de-DE" dirty="0"/>
          </a:p>
        </p:txBody>
      </p:sp>
      <p:pic>
        <p:nvPicPr>
          <p:cNvPr id="5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485" y="2524302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feil nach rechts 5"/>
          <p:cNvSpPr/>
          <p:nvPr/>
        </p:nvSpPr>
        <p:spPr>
          <a:xfrm>
            <a:off x="1640653" y="3177534"/>
            <a:ext cx="447506" cy="49672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rechts 14"/>
          <p:cNvSpPr/>
          <p:nvPr/>
        </p:nvSpPr>
        <p:spPr>
          <a:xfrm>
            <a:off x="5232904" y="3158240"/>
            <a:ext cx="372920" cy="5160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feil nach rechts 19"/>
          <p:cNvSpPr/>
          <p:nvPr/>
        </p:nvSpPr>
        <p:spPr>
          <a:xfrm>
            <a:off x="10055265" y="3093975"/>
            <a:ext cx="529837" cy="5160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4593434" y="5901207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Pfeil nach rechts 21"/>
          <p:cNvSpPr/>
          <p:nvPr/>
        </p:nvSpPr>
        <p:spPr>
          <a:xfrm rot="1709219">
            <a:off x="1981296" y="5252482"/>
            <a:ext cx="947886" cy="516013"/>
          </a:xfrm>
          <a:prstGeom prst="rightArrow">
            <a:avLst>
              <a:gd name="adj1" fmla="val 4507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Pfeil nach rechts 24"/>
          <p:cNvSpPr/>
          <p:nvPr/>
        </p:nvSpPr>
        <p:spPr>
          <a:xfrm rot="19928696">
            <a:off x="8737276" y="5542942"/>
            <a:ext cx="947886" cy="516013"/>
          </a:xfrm>
          <a:prstGeom prst="rightArrow">
            <a:avLst>
              <a:gd name="adj1" fmla="val 4507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2221563" y="2063094"/>
            <a:ext cx="2730679" cy="2518690"/>
          </a:xfrm>
          <a:prstGeom prst="rect">
            <a:avLst/>
          </a:prstGeom>
          <a:solidFill>
            <a:schemeClr val="bg1">
              <a:lumMod val="85000"/>
              <a:alpha val="16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2" b="16476"/>
          <a:stretch/>
        </p:blipFill>
        <p:spPr bwMode="auto">
          <a:xfrm>
            <a:off x="2388135" y="2433600"/>
            <a:ext cx="2419363" cy="132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2600432" y="4142211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hteck 30"/>
          <p:cNvSpPr/>
          <p:nvPr/>
        </p:nvSpPr>
        <p:spPr>
          <a:xfrm>
            <a:off x="7285538" y="2092636"/>
            <a:ext cx="2730679" cy="2518690"/>
          </a:xfrm>
          <a:prstGeom prst="rect">
            <a:avLst/>
          </a:prstGeom>
          <a:solidFill>
            <a:schemeClr val="bg1">
              <a:lumMod val="85000"/>
              <a:alpha val="16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2" b="16476"/>
          <a:stretch/>
        </p:blipFill>
        <p:spPr bwMode="auto">
          <a:xfrm>
            <a:off x="7452110" y="2500077"/>
            <a:ext cx="2419363" cy="132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7664407" y="4208688"/>
            <a:ext cx="1994768" cy="1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102" y="2498938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540" y="2536459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Pfeil nach rechts 35"/>
          <p:cNvSpPr/>
          <p:nvPr/>
        </p:nvSpPr>
        <p:spPr>
          <a:xfrm>
            <a:off x="6768758" y="3136152"/>
            <a:ext cx="372920" cy="5160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7" name="Picture 3" descr="C:\Users\andreas\AppData\Local\Microsoft\Windows\Temporary Internet Files\Content.IE5\CUR0Q3U2\MC900030308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953" y="4335094"/>
            <a:ext cx="1561901" cy="89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andreas\AppData\Local\Microsoft\Windows\Temporary Internet Files\Content.IE5\CUR0Q3U2\MC900030308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232" y="4449116"/>
            <a:ext cx="1561901" cy="89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43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0" grpId="1" animBg="1"/>
      <p:bldP spid="22" grpId="0" animBg="1"/>
      <p:bldP spid="25" grpId="0" animBg="1"/>
      <p:bldP spid="17" grpId="0" animBg="1"/>
      <p:bldP spid="31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/>
          <p:cNvGrpSpPr>
            <a:grpSpLocks/>
          </p:cNvGrpSpPr>
          <p:nvPr/>
        </p:nvGrpSpPr>
        <p:grpSpPr bwMode="auto">
          <a:xfrm>
            <a:off x="232570" y="3484602"/>
            <a:ext cx="1468437" cy="1639888"/>
            <a:chOff x="413701" y="2511884"/>
            <a:chExt cx="1469226" cy="1639429"/>
          </a:xfrm>
        </p:grpSpPr>
        <p:pic>
          <p:nvPicPr>
            <p:cNvPr id="14" name="Picture 2" descr="C:\Program Files (x86)\Microsoft Office\MEDIA\CAGCAT10\j0195384.wmf"/>
            <p:cNvPicPr>
              <a:picLocks noChangeAspect="1" noChangeArrowheads="1"/>
            </p:cNvPicPr>
            <p:nvPr/>
          </p:nvPicPr>
          <p:blipFill>
            <a:blip r:embed="rId3" cstate="print">
              <a:extLst/>
            </a:blip>
            <a:srcRect/>
            <a:stretch>
              <a:fillRect/>
            </a:stretch>
          </p:blipFill>
          <p:spPr bwMode="auto">
            <a:xfrm>
              <a:off x="413701" y="2511884"/>
              <a:ext cx="1469226" cy="1639429"/>
            </a:xfrm>
            <a:prstGeom prst="rect">
              <a:avLst/>
            </a:prstGeom>
            <a:noFill/>
            <a:effectLst>
              <a:reflection endPos="0" dist="50800" dir="5400000" sy="-100000" algn="bl" rotWithShape="0"/>
            </a:effectLst>
            <a:extLst/>
          </p:spPr>
        </p:pic>
        <p:sp>
          <p:nvSpPr>
            <p:cNvPr id="15" name="Textfeld 31"/>
            <p:cNvSpPr txBox="1">
              <a:spLocks noChangeArrowheads="1"/>
            </p:cNvSpPr>
            <p:nvPr/>
          </p:nvSpPr>
          <p:spPr bwMode="auto">
            <a:xfrm>
              <a:off x="738188" y="2638425"/>
              <a:ext cx="409575" cy="523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de-DE" sz="2800" b="1" dirty="0" smtClean="0">
                  <a:solidFill>
                    <a:schemeClr val="bg1"/>
                  </a:solidFill>
                </a:rPr>
                <a:t> !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78" y="3468160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ndreas\AppData\Local\Microsoft\Windows\Temporary Internet Files\Content.IE5\YLLM4WOX\MC90043156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602" y="3446271"/>
            <a:ext cx="1728193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ndreas\AppData\Local\Microsoft\Windows\Temporary Internet Files\Content.IE5\YLLM4WOX\MC900438705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384" y="2283466"/>
            <a:ext cx="2572037" cy="273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Pfeil nach rechts 26"/>
          <p:cNvSpPr/>
          <p:nvPr/>
        </p:nvSpPr>
        <p:spPr>
          <a:xfrm>
            <a:off x="8283698" y="3947762"/>
            <a:ext cx="800550" cy="5160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 nach rechts 10"/>
          <p:cNvSpPr/>
          <p:nvPr/>
        </p:nvSpPr>
        <p:spPr>
          <a:xfrm>
            <a:off x="2232174" y="4039421"/>
            <a:ext cx="792087" cy="5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ile"/>
          <p:cNvSpPr>
            <a:spLocks noEditPoints="1" noChangeArrowheads="1"/>
          </p:cNvSpPr>
          <p:nvPr/>
        </p:nvSpPr>
        <p:spPr bwMode="auto">
          <a:xfrm>
            <a:off x="5184502" y="5085978"/>
            <a:ext cx="1416676" cy="1115062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    </a:t>
            </a:r>
            <a:r>
              <a:rPr lang="de-DE" sz="2000" b="1" dirty="0" smtClean="0">
                <a:solidFill>
                  <a:schemeClr val="bg1"/>
                </a:solidFill>
              </a:rPr>
              <a:t>EBU-STL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2" name="File"/>
          <p:cNvSpPr>
            <a:spLocks noEditPoints="1" noChangeArrowheads="1"/>
          </p:cNvSpPr>
          <p:nvPr/>
        </p:nvSpPr>
        <p:spPr bwMode="auto">
          <a:xfrm>
            <a:off x="2247677" y="5055377"/>
            <a:ext cx="1399686" cy="1110721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   </a:t>
            </a:r>
            <a:r>
              <a:rPr lang="de-DE" sz="2000" b="1" dirty="0" smtClean="0">
                <a:solidFill>
                  <a:schemeClr val="bg1"/>
                </a:solidFill>
              </a:rPr>
              <a:t>EBU-STL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6" name="Pfeil nach rechts 15"/>
          <p:cNvSpPr/>
          <p:nvPr/>
        </p:nvSpPr>
        <p:spPr>
          <a:xfrm>
            <a:off x="5437566" y="4012677"/>
            <a:ext cx="792087" cy="5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Pfeil nach rechts 23"/>
          <p:cNvSpPr/>
          <p:nvPr/>
        </p:nvSpPr>
        <p:spPr>
          <a:xfrm rot="2800707">
            <a:off x="5888166" y="2625804"/>
            <a:ext cx="1260873" cy="45859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2" b="16476"/>
          <a:stretch/>
        </p:blipFill>
        <p:spPr bwMode="auto">
          <a:xfrm>
            <a:off x="3846686" y="1341562"/>
            <a:ext cx="1919745" cy="104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2335452" y="5924425"/>
            <a:ext cx="1224136" cy="11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t="84992" r="32373" b="8920"/>
          <a:stretch/>
        </p:blipFill>
        <p:spPr bwMode="auto">
          <a:xfrm>
            <a:off x="5224355" y="5937892"/>
            <a:ext cx="1376823" cy="13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Pfeil nach rechts 35"/>
          <p:cNvSpPr/>
          <p:nvPr/>
        </p:nvSpPr>
        <p:spPr>
          <a:xfrm rot="8839990">
            <a:off x="1973821" y="2606146"/>
            <a:ext cx="1587561" cy="45859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itel 1"/>
          <p:cNvSpPr>
            <a:spLocks noGrp="1"/>
          </p:cNvSpPr>
          <p:nvPr>
            <p:ph type="title"/>
          </p:nvPr>
        </p:nvSpPr>
        <p:spPr>
          <a:xfrm>
            <a:off x="4181807" y="8164"/>
            <a:ext cx="8059479" cy="829342"/>
          </a:xfrm>
        </p:spPr>
        <p:txBody>
          <a:bodyPr>
            <a:normAutofit fontScale="90000"/>
          </a:bodyPr>
          <a:lstStyle/>
          <a:p>
            <a:pPr algn="r"/>
            <a:r>
              <a:rPr lang="de-DE" dirty="0" err="1" smtClean="0"/>
              <a:t>Context</a:t>
            </a:r>
            <a:r>
              <a:rPr lang="de-DE" dirty="0" smtClean="0"/>
              <a:t>: </a:t>
            </a:r>
            <a:r>
              <a:rPr lang="de-DE" dirty="0" err="1" smtClean="0"/>
              <a:t>Subtitle</a:t>
            </a:r>
            <a:r>
              <a:rPr lang="de-DE" dirty="0" smtClean="0"/>
              <a:t> </a:t>
            </a:r>
            <a:r>
              <a:rPr lang="de-DE" dirty="0" err="1" smtClean="0"/>
              <a:t>transmission</a:t>
            </a:r>
            <a:r>
              <a:rPr lang="de-DE" dirty="0" smtClean="0"/>
              <a:t> in TV </a:t>
            </a:r>
            <a:r>
              <a:rPr lang="de-DE" dirty="0" err="1" smtClean="0"/>
              <a:t>production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628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1" grpId="0" animBg="1"/>
      <p:bldP spid="23" grpId="0" animBg="1"/>
      <p:bldP spid="22" grpId="0" animBg="1"/>
      <p:bldP spid="16" grpId="0" animBg="1"/>
      <p:bldP spid="24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DE" dirty="0" err="1" smtClean="0"/>
              <a:t>Context</a:t>
            </a:r>
            <a:r>
              <a:rPr lang="de-DE" dirty="0" smtClean="0"/>
              <a:t>: EBU STL – Binary </a:t>
            </a:r>
            <a:r>
              <a:rPr lang="de-DE" dirty="0" err="1" smtClean="0"/>
              <a:t>Subtitle</a:t>
            </a:r>
            <a:r>
              <a:rPr lang="de-DE" dirty="0" smtClean="0"/>
              <a:t> Format</a:t>
            </a:r>
            <a:endParaRPr lang="de-DE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7081"/>
          <a:stretch/>
        </p:blipFill>
        <p:spPr bwMode="auto">
          <a:xfrm>
            <a:off x="2383631" y="1190038"/>
            <a:ext cx="5400600" cy="50683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File"/>
          <p:cNvSpPr>
            <a:spLocks noEditPoints="1" noChangeArrowheads="1"/>
          </p:cNvSpPr>
          <p:nvPr/>
        </p:nvSpPr>
        <p:spPr bwMode="auto">
          <a:xfrm>
            <a:off x="9801943" y="1195421"/>
            <a:ext cx="1416676" cy="1115062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200" b="1" dirty="0" smtClean="0">
              <a:solidFill>
                <a:schemeClr val="bg1"/>
              </a:solidFill>
            </a:endParaRPr>
          </a:p>
          <a:p>
            <a:r>
              <a:rPr lang="de-DE" sz="1200" b="1" dirty="0" smtClean="0">
                <a:solidFill>
                  <a:schemeClr val="bg1"/>
                </a:solidFill>
              </a:rPr>
              <a:t>    </a:t>
            </a:r>
            <a:r>
              <a:rPr lang="de-DE" sz="2000" b="1" dirty="0" smtClean="0">
                <a:solidFill>
                  <a:schemeClr val="bg1"/>
                </a:solidFill>
              </a:rPr>
              <a:t>EBU-STL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29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</Words>
  <Application>Microsoft Office PowerPoint</Application>
  <PresentationFormat>Benutzerdefiniert</PresentationFormat>
  <Paragraphs>266</Paragraphs>
  <Slides>56</Slides>
  <Notes>28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56</vt:i4>
      </vt:variant>
    </vt:vector>
  </HeadingPairs>
  <TitlesOfParts>
    <vt:vector size="57" baseType="lpstr">
      <vt:lpstr>Larissa</vt:lpstr>
      <vt:lpstr>TTML vs. WebVTT XML considered harmful for web captions?</vt:lpstr>
      <vt:lpstr>About</vt:lpstr>
      <vt:lpstr>PowerPoint-Präsentation</vt:lpstr>
      <vt:lpstr>Context</vt:lpstr>
      <vt:lpstr>Context: Subtitle information</vt:lpstr>
      <vt:lpstr>Context: Digital Data in the analog TV signal</vt:lpstr>
      <vt:lpstr>Context: Subtitle transmission in TV production</vt:lpstr>
      <vt:lpstr>Context: Subtitle transmission in TV production</vt:lpstr>
      <vt:lpstr>Context: EBU STL – Binary Subtitle Format</vt:lpstr>
      <vt:lpstr>Context: EBU STL – Binary Subtitle Format</vt:lpstr>
      <vt:lpstr>Context: Requirement for a new format</vt:lpstr>
      <vt:lpstr>The match</vt:lpstr>
      <vt:lpstr>TTML</vt:lpstr>
      <vt:lpstr>TTML: Specification process</vt:lpstr>
      <vt:lpstr>TTML: Specification process</vt:lpstr>
      <vt:lpstr>WebVTT</vt:lpstr>
      <vt:lpstr>WebVTT: Specification process</vt:lpstr>
      <vt:lpstr>WebVTT: Specification process</vt:lpstr>
      <vt:lpstr>WebVTT: Specification process</vt:lpstr>
      <vt:lpstr>TTML: Example 1</vt:lpstr>
      <vt:lpstr>WebVTT: Example 1</vt:lpstr>
      <vt:lpstr>TTML: Example 2</vt:lpstr>
      <vt:lpstr>WebVTT: Example 2</vt:lpstr>
      <vt:lpstr>Formal Model TTML</vt:lpstr>
      <vt:lpstr>Model TTML: Syntax</vt:lpstr>
      <vt:lpstr>Model TTML: Interface</vt:lpstr>
      <vt:lpstr>Formal Model WebVTT</vt:lpstr>
      <vt:lpstr>Model WebVTT: Syntax</vt:lpstr>
      <vt:lpstr>Model WebVTT: Interface</vt:lpstr>
      <vt:lpstr>Model WebVTT: Parsing algorithm</vt:lpstr>
      <vt:lpstr>WebVTT: Parsed Data Structure</vt:lpstr>
      <vt:lpstr>WebVTT: Parsed Data Structure</vt:lpstr>
      <vt:lpstr>Validation</vt:lpstr>
      <vt:lpstr>Validation: TTML</vt:lpstr>
      <vt:lpstr>Validation: TTML sample</vt:lpstr>
      <vt:lpstr>Validation: TTML XSD sample</vt:lpstr>
      <vt:lpstr>Validation: WebVTT sample</vt:lpstr>
      <vt:lpstr>Validation: WebVTT prose</vt:lpstr>
      <vt:lpstr>Validation: WebVTT parsing</vt:lpstr>
      <vt:lpstr>WebVTT: Live Validator</vt:lpstr>
      <vt:lpstr>Validation: WebVTT File Format &amp; Parsing</vt:lpstr>
      <vt:lpstr>Communities</vt:lpstr>
      <vt:lpstr>PowerPoint-Präsentation</vt:lpstr>
      <vt:lpstr>TTML –  Adoption</vt:lpstr>
      <vt:lpstr>TTML –  Adoption</vt:lpstr>
      <vt:lpstr>PowerPoint-Präsentation</vt:lpstr>
      <vt:lpstr>Communities: Adoption WebVTT</vt:lpstr>
      <vt:lpstr>Communities: Quality Control</vt:lpstr>
      <vt:lpstr>Communities: Quality Control</vt:lpstr>
      <vt:lpstr>Communities: Innovation</vt:lpstr>
      <vt:lpstr>Communities: Innovation</vt:lpstr>
      <vt:lpstr>Communities: Readability</vt:lpstr>
      <vt:lpstr>Communities: Readability</vt:lpstr>
      <vt:lpstr>Conclusion</vt:lpstr>
      <vt:lpstr>Situation now?</vt:lpstr>
      <vt:lpstr>Lessons to be learned?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EBU Live Subtitle Workshop</dc:title>
  <dc:creator>andreas</dc:creator>
  <cp:lastModifiedBy>andreas</cp:lastModifiedBy>
  <cp:revision>524</cp:revision>
  <cp:lastPrinted>2013-08-07T11:56:31Z</cp:lastPrinted>
  <dcterms:created xsi:type="dcterms:W3CDTF">2012-08-02T07:03:07Z</dcterms:created>
  <dcterms:modified xsi:type="dcterms:W3CDTF">2013-09-01T17:09:12Z</dcterms:modified>
</cp:coreProperties>
</file>