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sldIdLst>
    <p:sldId id="256" r:id="rId2"/>
    <p:sldId id="283" r:id="rId3"/>
    <p:sldId id="286" r:id="rId4"/>
    <p:sldId id="287" r:id="rId5"/>
    <p:sldId id="285" r:id="rId6"/>
    <p:sldId id="284" r:id="rId7"/>
    <p:sldId id="258" r:id="rId8"/>
    <p:sldId id="288" r:id="rId9"/>
    <p:sldId id="289" r:id="rId10"/>
    <p:sldId id="311" r:id="rId11"/>
    <p:sldId id="291" r:id="rId12"/>
    <p:sldId id="292" r:id="rId13"/>
    <p:sldId id="293" r:id="rId14"/>
    <p:sldId id="294" r:id="rId15"/>
    <p:sldId id="295" r:id="rId16"/>
    <p:sldId id="303" r:id="rId17"/>
    <p:sldId id="304" r:id="rId18"/>
    <p:sldId id="310" r:id="rId19"/>
    <p:sldId id="307" r:id="rId20"/>
    <p:sldId id="305" r:id="rId21"/>
    <p:sldId id="268" r:id="rId22"/>
    <p:sldId id="261" r:id="rId23"/>
    <p:sldId id="263" r:id="rId24"/>
    <p:sldId id="296" r:id="rId25"/>
    <p:sldId id="306" r:id="rId26"/>
    <p:sldId id="301" r:id="rId27"/>
    <p:sldId id="308" r:id="rId28"/>
    <p:sldId id="298" r:id="rId29"/>
    <p:sldId id="297" r:id="rId30"/>
    <p:sldId id="299" r:id="rId31"/>
    <p:sldId id="302" r:id="rId32"/>
    <p:sldId id="309" r:id="rId33"/>
    <p:sldId id="300" r:id="rId34"/>
    <p:sldId id="257" r:id="rId35"/>
    <p:sldId id="259" r:id="rId36"/>
    <p:sldId id="264" r:id="rId37"/>
    <p:sldId id="275" r:id="rId38"/>
    <p:sldId id="281" r:id="rId39"/>
    <p:sldId id="267" r:id="rId40"/>
    <p:sldId id="282"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10" d="100"/>
          <a:sy n="110" d="100"/>
        </p:scale>
        <p:origin x="-147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85ABF0-58DB-714E-94D6-2DEC64CA5105}" type="datetimeFigureOut">
              <a:rPr lang="en-US" smtClean="0"/>
              <a:t>8/11/13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BA6A66-AA91-9844-8C2F-2F79161DA122}" type="slidenum">
              <a:rPr lang="en-US" smtClean="0"/>
              <a:t>‹#›</a:t>
            </a:fld>
            <a:endParaRPr lang="en-US"/>
          </a:p>
        </p:txBody>
      </p:sp>
    </p:spTree>
    <p:extLst>
      <p:ext uri="{BB962C8B-B14F-4D97-AF65-F5344CB8AC3E}">
        <p14:creationId xmlns:p14="http://schemas.microsoft.com/office/powerpoint/2010/main" val="60090519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Slightly</a:t>
            </a:r>
            <a:r>
              <a:rPr lang="en-US" baseline="0" dirty="0" smtClean="0"/>
              <a:t> edited transcript in notes</a:t>
            </a:r>
            <a:r>
              <a:rPr lang="en-US" baseline="0" dirty="0" smtClean="0"/>
              <a:t>.  [Paper available at http://</a:t>
            </a:r>
            <a:r>
              <a:rPr lang="en-US" baseline="0" dirty="0" err="1" smtClean="0"/>
              <a:t>balisage.net</a:t>
            </a:r>
            <a:r>
              <a:rPr lang="en-US" baseline="0" smtClean="0"/>
              <a:t>/Proceedings/vol10/html/StLaurent01/BalisageVol10-StLaurent01.html ]</a:t>
            </a:r>
            <a:endParaRPr lang="en-US" baseline="0" dirty="0" smtClean="0"/>
          </a:p>
          <a:p>
            <a:endParaRPr lang="en-US" baseline="0" dirty="0" smtClean="0"/>
          </a:p>
          <a:p>
            <a:r>
              <a:rPr lang="en-US" dirty="0" smtClean="0"/>
              <a:t>If you’ve to a real gothic building, or a fake gothic</a:t>
            </a:r>
            <a:r>
              <a:rPr lang="en-US" baseline="0" dirty="0" smtClean="0"/>
              <a:t> building – there are probably more fake gothic building than real ones – you’ve seen this style, this decoration, this intricate combination of different components.</a:t>
            </a:r>
          </a:p>
          <a:p>
            <a:endParaRPr lang="en-US" baseline="0" dirty="0" smtClean="0"/>
          </a:p>
          <a:p>
            <a:r>
              <a:rPr lang="en-US" baseline="0" dirty="0" smtClean="0"/>
              <a:t>As architects, it’s tempting to define those styles by the pieces.  We’re not here to do that today.  We’re here to look at how they’re made.</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1</a:t>
            </a:fld>
            <a:endParaRPr lang="en-US"/>
          </a:p>
        </p:txBody>
      </p:sp>
    </p:spTree>
    <p:extLst>
      <p:ext uri="{BB962C8B-B14F-4D97-AF65-F5344CB8AC3E}">
        <p14:creationId xmlns:p14="http://schemas.microsoft.com/office/powerpoint/2010/main" val="2604065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Morality.  Markup?  What am I talking about with Gothic?</a:t>
            </a:r>
          </a:p>
          <a:p>
            <a:endParaRPr lang="en-US" dirty="0" smtClean="0"/>
          </a:p>
          <a:p>
            <a:r>
              <a:rPr lang="en-US" dirty="0" smtClean="0"/>
              <a:t>Gothic has about</a:t>
            </a:r>
            <a:r>
              <a:rPr lang="en-US" baseline="0" dirty="0" smtClean="0"/>
              <a:t> 100,000 meanings.  If you want to talk about a word that has been semantically obliterated, Gothic is a good choice.  There is an excellent The Gothic: A Very Short Introduction (</a:t>
            </a:r>
            <a:r>
              <a:rPr lang="en-US" dirty="0" smtClean="0"/>
              <a:t>http://</a:t>
            </a:r>
            <a:r>
              <a:rPr lang="en-US" dirty="0" err="1" smtClean="0"/>
              <a:t>ukcatalogue.oup.com</a:t>
            </a:r>
            <a:r>
              <a:rPr lang="en-US" dirty="0" smtClean="0"/>
              <a:t>/product/9780199586790.do).</a:t>
            </a:r>
            <a:r>
              <a:rPr lang="en-US" baseline="0" dirty="0" smtClean="0"/>
              <a:t> It’s about 120 pages saying “it changes”. </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By Gothic</a:t>
            </a:r>
            <a:r>
              <a:rPr lang="en-US" baseline="0" dirty="0" smtClean="0"/>
              <a:t> I mean basically what comes out of John Ruskin and William Morris looking back on Gothic architecture.  I’m not wearing all black, and I’m not talking about Gothic as currently used in typefaces.  </a:t>
            </a:r>
            <a:endParaRPr lang="en-US" dirty="0" smtClean="0"/>
          </a:p>
        </p:txBody>
      </p:sp>
      <p:sp>
        <p:nvSpPr>
          <p:cNvPr id="4" name="Slide Number Placeholder 3"/>
          <p:cNvSpPr>
            <a:spLocks noGrp="1"/>
          </p:cNvSpPr>
          <p:nvPr>
            <p:ph type="sldNum" sz="quarter" idx="10"/>
          </p:nvPr>
        </p:nvSpPr>
        <p:spPr/>
        <p:txBody>
          <a:bodyPr/>
          <a:lstStyle/>
          <a:p>
            <a:fld id="{85BA6A66-AA91-9844-8C2F-2F79161DA122}" type="slidenum">
              <a:rPr lang="en-US" smtClean="0"/>
              <a:t>10</a:t>
            </a:fld>
            <a:endParaRPr lang="en-US"/>
          </a:p>
        </p:txBody>
      </p:sp>
    </p:spTree>
    <p:extLst>
      <p:ext uri="{BB962C8B-B14F-4D97-AF65-F5344CB8AC3E}">
        <p14:creationId xmlns:p14="http://schemas.microsoft.com/office/powerpoint/2010/main" val="2467413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John</a:t>
            </a:r>
            <a:r>
              <a:rPr lang="en-US" baseline="0" dirty="0" smtClean="0"/>
              <a:t> Ruskin, who defines himself in the same book as both “a violent Tory of the old school” and “the reddest of the red”, sort of meaning both, was someone who began in art and architectures.  Modern Painters is a classic of Victorian prose.  I’ll let you decide if it’s beautiful or overwrought yourself.  In the Stones of Venice, he described the progression of buildings and architectural styles.  He realized that the buildings that were frequently dismissed – after the Renaissance – were by far the most compelling.  He’s looking at the transition from Byzantine to Gothic, and it turns into something more than a discussion of stone and archways.  </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11</a:t>
            </a:fld>
            <a:endParaRPr lang="en-US"/>
          </a:p>
        </p:txBody>
      </p:sp>
    </p:spTree>
    <p:extLst>
      <p:ext uri="{BB962C8B-B14F-4D97-AF65-F5344CB8AC3E}">
        <p14:creationId xmlns:p14="http://schemas.microsoft.com/office/powerpoint/2010/main" val="129384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Ruskin</a:t>
            </a:r>
            <a:r>
              <a:rPr lang="en-US" sz="1200" kern="1200" baseline="0" dirty="0" smtClean="0">
                <a:solidFill>
                  <a:schemeClr val="tx1"/>
                </a:solidFill>
                <a:latin typeface="+mn-lt"/>
                <a:ea typeface="+mn-ea"/>
                <a:cs typeface="+mn-cs"/>
              </a:rPr>
              <a:t> finds values in the Gothic.  I left this out of the original paper but was told by Mark Bernstein that it absolutely positively had to be there, and he was right.  Ruskin starts with savageness.  We think of the Goths, and we think of barbarians.  When you look at Gothic architecture, you see gargoyles, devils, strange ideas that someone inscribed on the side of a building.  It’s easy for people who think the world should be organized in classic orders to dismiss them as accidents of a deranged mind. However, they are compelling in and of their own.  They reflect an individuality of the craftsmen, they bring us much closer to the people who created the buildings than abstract form can.</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[From Ruskin:</a:t>
            </a:r>
          </a:p>
          <a:p>
            <a:r>
              <a:rPr lang="en-US" sz="1200" kern="1200" dirty="0" smtClean="0">
                <a:solidFill>
                  <a:schemeClr val="tx1"/>
                </a:solidFill>
                <a:latin typeface="+mn-lt"/>
                <a:ea typeface="+mn-ea"/>
                <a:cs typeface="+mn-cs"/>
              </a:rPr>
              <a:t>...go forth again to gaze upon the old cathedral front, where you have smiled so often at the fantastic ignorance of the old sculptors: examine once more those ugly goblins, and formless monsters, and stern statues, </a:t>
            </a:r>
            <a:r>
              <a:rPr lang="en-US" sz="1200" kern="1200" dirty="0" err="1" smtClean="0">
                <a:solidFill>
                  <a:schemeClr val="tx1"/>
                </a:solidFill>
                <a:latin typeface="+mn-lt"/>
                <a:ea typeface="+mn-ea"/>
                <a:cs typeface="+mn-cs"/>
              </a:rPr>
              <a:t>anatomiless</a:t>
            </a:r>
            <a:r>
              <a:rPr lang="en-US" sz="1200" kern="1200" dirty="0" smtClean="0">
                <a:solidFill>
                  <a:schemeClr val="tx1"/>
                </a:solidFill>
                <a:latin typeface="+mn-lt"/>
                <a:ea typeface="+mn-ea"/>
                <a:cs typeface="+mn-cs"/>
              </a:rPr>
              <a:t> and rigid; but do not mock at them, for they are signs of the life and liberty of every workman who struck the stone; a freedom of thought, and rank in scale of being, such as no laws, no charters, no charities can secure; but which it must be the first aim of all Europe at this day to regain for her children.</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Let me not be thought to speak wildly or extravagantly. It is verily this degradation of the operative into a machine, which, more than any other evil of the times, is leading the mass of the nations everywhere into vain, incoherent, destructive struggling for a freedom of which they cannot explain the nature to themselves....]</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12</a:t>
            </a:fld>
            <a:endParaRPr lang="en-US"/>
          </a:p>
        </p:txBody>
      </p:sp>
    </p:spTree>
    <p:extLst>
      <p:ext uri="{BB962C8B-B14F-4D97-AF65-F5344CB8AC3E}">
        <p14:creationId xmlns:p14="http://schemas.microsoft.com/office/powerpoint/2010/main" val="3246148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Changefulness</a:t>
            </a:r>
            <a:r>
              <a:rPr lang="en-US" sz="1200" kern="1200" baseline="0" dirty="0" smtClean="0">
                <a:solidFill>
                  <a:schemeClr val="tx1"/>
                </a:solidFill>
                <a:latin typeface="+mn-lt"/>
                <a:ea typeface="+mn-ea"/>
                <a:cs typeface="+mn-cs"/>
              </a:rPr>
              <a:t> is where I started. I actually have a friend who named his company Changeful – a brilliant re-appropriation of Ruskin.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This is not the best illustration, but you’ll notice that there’s variation.  Even when there is a clearly-defined form, even when the form is reused, there is change from item to item.  If you have the time to go explore a cathedral and examine the many variations inside, things that looked the same from a distance, you will marvel.  It’s not just about time.  Some of these things were done at the same time.  Builders allowed variation, expecting things to move.  You don’t come up with a plan for a cathedral and say “this is the way it’s going to be” and expect it to magically appear over the next hundred years of stone carving.</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[From Ruskin:</a:t>
            </a:r>
          </a:p>
          <a:p>
            <a:r>
              <a:rPr lang="en-US" sz="1200" kern="1200" dirty="0" smtClean="0">
                <a:solidFill>
                  <a:schemeClr val="tx1"/>
                </a:solidFill>
                <a:latin typeface="+mn-lt"/>
                <a:ea typeface="+mn-ea"/>
                <a:cs typeface="+mn-cs"/>
              </a:rPr>
              <a:t>We have now to consider what reward we obtain for the performance of this duty, namely, the perpetual variety of every feature of the building.</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Wherever the workman is utterly enslaved, the parts of the building must of course be absolutely like each other; for the perfection of his execution can only be reached by exercising him in doing one thing, and giving him nothing else to do. The degree in which the workman is degraded may be thus known at a glance, by observing whether the several parts of the building are similar or not; and if, as in Greek work, all the capitals are alike, and all the </a:t>
            </a:r>
            <a:r>
              <a:rPr lang="en-US" sz="1200" kern="1200" dirty="0" err="1" smtClean="0">
                <a:solidFill>
                  <a:schemeClr val="tx1"/>
                </a:solidFill>
                <a:latin typeface="+mn-lt"/>
                <a:ea typeface="+mn-ea"/>
                <a:cs typeface="+mn-cs"/>
              </a:rPr>
              <a:t>mouldings</a:t>
            </a:r>
            <a:r>
              <a:rPr lang="en-US" sz="1200" kern="1200" dirty="0" smtClean="0">
                <a:solidFill>
                  <a:schemeClr val="tx1"/>
                </a:solidFill>
                <a:latin typeface="+mn-lt"/>
                <a:ea typeface="+mn-ea"/>
                <a:cs typeface="+mn-cs"/>
              </a:rPr>
              <a:t> unvaried, then the degradation is complete; if, as in Egyptian or </a:t>
            </a:r>
            <a:r>
              <a:rPr lang="en-US" sz="1200" kern="1200" dirty="0" err="1" smtClean="0">
                <a:solidFill>
                  <a:schemeClr val="tx1"/>
                </a:solidFill>
                <a:latin typeface="+mn-lt"/>
                <a:ea typeface="+mn-ea"/>
                <a:cs typeface="+mn-cs"/>
              </a:rPr>
              <a:t>Ninevite</a:t>
            </a:r>
            <a:r>
              <a:rPr lang="en-US" sz="1200" kern="1200" dirty="0" smtClean="0">
                <a:solidFill>
                  <a:schemeClr val="tx1"/>
                </a:solidFill>
                <a:latin typeface="+mn-lt"/>
                <a:ea typeface="+mn-ea"/>
                <a:cs typeface="+mn-cs"/>
              </a:rPr>
              <a:t> work, though the manner of executing certain figures is always the same, the order of design is perpetually varied, the degradation less total; if, as in Gothic work, there is perpetual change both in design and execution, the workman must have been altogether set free....]</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13</a:t>
            </a:fld>
            <a:endParaRPr lang="en-US"/>
          </a:p>
        </p:txBody>
      </p:sp>
    </p:spTree>
    <p:extLst>
      <p:ext uri="{BB962C8B-B14F-4D97-AF65-F5344CB8AC3E}">
        <p14:creationId xmlns:p14="http://schemas.microsoft.com/office/powerpoint/2010/main" val="3407180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William Morris takes the intricacy</a:t>
            </a:r>
            <a:r>
              <a:rPr lang="en-US" baseline="0" dirty="0" smtClean="0"/>
              <a:t> a little bit further. Morris was writing in the late Victorian period.  You can read Charles Dickens for the social effects of the Victorian age, but Morris remained optimistic.  He made it clear that it was possible for us to rejoice in our work.  There had been times when we did do that, instead of taking the joy out of work by mechanizing everything in sight without regard to the worker.  I like his last bit: “all but the worthless must toil in pain.”  The people who were gaining the enjoyment were not people he was very fond of.</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14</a:t>
            </a:fld>
            <a:endParaRPr lang="en-US"/>
          </a:p>
        </p:txBody>
      </p:sp>
    </p:spTree>
    <p:extLst>
      <p:ext uri="{BB962C8B-B14F-4D97-AF65-F5344CB8AC3E}">
        <p14:creationId xmlns:p14="http://schemas.microsoft.com/office/powerpoint/2010/main" val="1747926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an XML show in Philadelphia,</a:t>
            </a:r>
            <a:r>
              <a:rPr lang="en-US" baseline="0" dirty="0" smtClean="0"/>
              <a:t> I was very excited to find the American Institute of Architects’ bookstore nearby.  I ran over there and I splurged on Christopher Alexander’s </a:t>
            </a:r>
            <a:r>
              <a:rPr lang="en-US" i="1" baseline="0" dirty="0" smtClean="0"/>
              <a:t>A Pattern Language</a:t>
            </a:r>
            <a:r>
              <a:rPr lang="en-US" baseline="0" dirty="0" smtClean="0"/>
              <a:t> and </a:t>
            </a:r>
            <a:r>
              <a:rPr lang="en-US" i="1" baseline="0" dirty="0" smtClean="0"/>
              <a:t>The Timeless Way of Building</a:t>
            </a:r>
            <a:r>
              <a:rPr lang="en-US" i="0" baseline="0" dirty="0" smtClean="0"/>
              <a:t> and they had several of them.  I brought them over to the cash register and she said “You must be be a programmer!”  “What gave me away?  I’m not wearing a badge, I’m not…”  “Only programmers buy that.  Architects don’t do this stuff.  That’s just for programmers.”</a:t>
            </a:r>
          </a:p>
          <a:p>
            <a:endParaRPr lang="en-US" i="0" baseline="0" dirty="0" smtClean="0"/>
          </a:p>
          <a:p>
            <a:r>
              <a:rPr lang="en-US" i="0" baseline="0" dirty="0" smtClean="0"/>
              <a:t>A lot of programmers know Alexander through Design Patterns, the “Gang of Four” book.  If you know Alexander through that book, start again.  I cite in my paper a talk he gave to the IEEE that clarifies some of it. To say that they got it backwards would be an understatement.  </a:t>
            </a:r>
          </a:p>
          <a:p>
            <a:endParaRPr lang="en-US" i="0" baseline="0" dirty="0" smtClean="0"/>
          </a:p>
          <a:p>
            <a:r>
              <a:rPr lang="en-US" i="1" baseline="0" dirty="0" smtClean="0"/>
              <a:t>A Pattern Language</a:t>
            </a:r>
            <a:r>
              <a:rPr lang="en-US" i="0" baseline="0" dirty="0" smtClean="0"/>
              <a:t> is this amazing book where you can go through and see different parts of architecture and how they work at all kinds of scales. </a:t>
            </a:r>
            <a:r>
              <a:rPr lang="en-US" i="1" baseline="0" dirty="0" smtClean="0"/>
              <a:t>The Timeless Way of Building</a:t>
            </a:r>
            <a:r>
              <a:rPr lang="en-US" i="0" baseline="0" dirty="0" smtClean="0"/>
              <a:t> explains how they figured out these things, how they got to “these are the right patterns.”</a:t>
            </a:r>
          </a:p>
          <a:p>
            <a:endParaRPr lang="en-US" i="0" baseline="0" dirty="0" smtClean="0"/>
          </a:p>
          <a:p>
            <a:r>
              <a:rPr lang="en-US" i="0" baseline="0" dirty="0" smtClean="0"/>
              <a:t>More recently, he’s been writing a little more polemically, because as he took his theory to the real world, he found himself battling against not just bad architecture – that happens – but against the very system by which architects operate. These two books [are actually in the social room downstairs -  if you have a chance take a look.] in addition to being beautiful, they have a lot to tell us.</a:t>
            </a:r>
            <a:endParaRPr lang="en-US" i="1" dirty="0"/>
          </a:p>
        </p:txBody>
      </p:sp>
      <p:sp>
        <p:nvSpPr>
          <p:cNvPr id="4" name="Slide Number Placeholder 3"/>
          <p:cNvSpPr>
            <a:spLocks noGrp="1"/>
          </p:cNvSpPr>
          <p:nvPr>
            <p:ph type="sldNum" sz="quarter" idx="10"/>
          </p:nvPr>
        </p:nvSpPr>
        <p:spPr/>
        <p:txBody>
          <a:bodyPr/>
          <a:lstStyle/>
          <a:p>
            <a:fld id="{85BA6A66-AA91-9844-8C2F-2F79161DA122}" type="slidenum">
              <a:rPr lang="en-US" smtClean="0"/>
              <a:t>15</a:t>
            </a:fld>
            <a:endParaRPr lang="en-US"/>
          </a:p>
        </p:txBody>
      </p:sp>
    </p:spTree>
    <p:extLst>
      <p:ext uri="{BB962C8B-B14F-4D97-AF65-F5344CB8AC3E}">
        <p14:creationId xmlns:p14="http://schemas.microsoft.com/office/powerpoint/2010/main" val="15778021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40 years of fighting, Alexander creates this distinction.</a:t>
            </a:r>
            <a:r>
              <a:rPr lang="en-US" baseline="0" dirty="0" smtClean="0"/>
              <a:t>  I know a lot of people hate dichotomies, but this one in actually pretty telling.  System A is what Alexander wants to do, while System B is what we actually do.  System-A is iterative, with drawings coming after facts on the ground.  There is a tight communications loop between client and builder – the client is always in it.  The plan is in continuous development.  You build the large features and only then decide on the details of the small features.  This allows that strange serendipity thing to work in your builds.  You drop features, if you need to, to do cost control at the end.  I think everyone realizes that when you build something there are usually overruns.  You control your costs by customizing your buildings to fit their situation tightly.</a:t>
            </a:r>
          </a:p>
          <a:p>
            <a:endParaRPr lang="en-US" baseline="0" dirty="0" smtClean="0"/>
          </a:p>
          <a:p>
            <a:r>
              <a:rPr lang="en-US" baseline="0" dirty="0" smtClean="0"/>
              <a:t>This is not the way that “normal” architects work.  Drawings come before, there’s a separate designer and contractor, everything possible is done to keep the customer off the site, you draw as much as you can at the beginning.  Costs are controlled as much as possible by standardization.  There’s a wonderful passage in Alexander where he talks about the damage that standard size electrical boxes have done to our buildings, because we plan around them.  This has made for layer after layer of standardization replicating itself.</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16</a:t>
            </a:fld>
            <a:endParaRPr lang="en-US"/>
          </a:p>
        </p:txBody>
      </p:sp>
    </p:spTree>
    <p:extLst>
      <p:ext uri="{BB962C8B-B14F-4D97-AF65-F5344CB8AC3E}">
        <p14:creationId xmlns:p14="http://schemas.microsoft.com/office/powerpoint/2010/main" val="35838693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Alexander proposes changing</a:t>
            </a:r>
            <a:r>
              <a:rPr lang="en-US" baseline="0" dirty="0" smtClean="0"/>
              <a:t> the model of work.  Instead of an architect who can design a hundred buildings in a year (or a contractor who can build thousands based on a small set of plans) they become an architect-building, who works on say 20.  There is a much tighter focus on the details of the work, and much less interest in scale.  Scaling up is part of the problem, which is something that’s really hard to tell technologists.</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17</a:t>
            </a:fld>
            <a:endParaRPr lang="en-US"/>
          </a:p>
        </p:txBody>
      </p:sp>
    </p:spTree>
    <p:extLst>
      <p:ext uri="{BB962C8B-B14F-4D97-AF65-F5344CB8AC3E}">
        <p14:creationId xmlns:p14="http://schemas.microsoft.com/office/powerpoint/2010/main" val="348253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Markup, houses, what?</a:t>
            </a:r>
          </a:p>
          <a:p>
            <a:endParaRPr lang="en-US" dirty="0" smtClean="0"/>
          </a:p>
          <a:p>
            <a:r>
              <a:rPr lang="en-US" dirty="0" smtClean="0"/>
              <a:t>Even Christopher Alexander’s website shows little evidence of interest in markup detail!</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18</a:t>
            </a:fld>
            <a:endParaRPr lang="en-US"/>
          </a:p>
        </p:txBody>
      </p:sp>
    </p:spTree>
    <p:extLst>
      <p:ext uri="{BB962C8B-B14F-4D97-AF65-F5344CB8AC3E}">
        <p14:creationId xmlns:p14="http://schemas.microsoft.com/office/powerpoint/2010/main" val="10398937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Markup is our</a:t>
            </a:r>
            <a:r>
              <a:rPr lang="en-US" baseline="0" dirty="0" smtClean="0"/>
              <a:t> architecture.  We live in markup.  The people in this room probably excessively live in markup and we should go take a walk outside.  That is why this conference is in Montreal in August.</a:t>
            </a:r>
          </a:p>
          <a:p>
            <a:endParaRPr lang="en-US" baseline="0" dirty="0" smtClean="0"/>
          </a:p>
          <a:p>
            <a:r>
              <a:rPr lang="en-US" baseline="0" dirty="0" smtClean="0"/>
              <a:t>Markup creates spaces, structures, it gives us places to have fun, and perhaps most important we assemble these structures into larger groups.  It’s not quite the William Gibson vision of cyberspace, with its geometric columns for databases and such, but there could be an amazing visualization of the XML work done to date if we wanted to view it as a city.</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19</a:t>
            </a:fld>
            <a:endParaRPr lang="en-US"/>
          </a:p>
        </p:txBody>
      </p:sp>
    </p:spTree>
    <p:extLst>
      <p:ext uri="{BB962C8B-B14F-4D97-AF65-F5344CB8AC3E}">
        <p14:creationId xmlns:p14="http://schemas.microsoft.com/office/powerpoint/2010/main" val="1562588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 DISCLAIMER in auctioneer voice]</a:t>
            </a:r>
          </a:p>
          <a:p>
            <a:endParaRPr lang="en-US" dirty="0" smtClean="0"/>
          </a:p>
          <a:p>
            <a:r>
              <a:rPr lang="en-US" dirty="0" smtClean="0"/>
              <a:t>O’Reilly doesn’t just allow these kinds of wanderings, but encourages</a:t>
            </a:r>
            <a:r>
              <a:rPr lang="en-US" baseline="0" dirty="0" smtClean="0"/>
              <a:t> them.   If you don’t have an employer that lets you talk, especially if you have one that won’t let you talk about what you do, look for better employers.  We can improve the world this way.</a:t>
            </a:r>
            <a:endParaRPr lang="en-US" dirty="0" smtClean="0"/>
          </a:p>
        </p:txBody>
      </p:sp>
      <p:sp>
        <p:nvSpPr>
          <p:cNvPr id="4" name="Slide Number Placeholder 3"/>
          <p:cNvSpPr>
            <a:spLocks noGrp="1"/>
          </p:cNvSpPr>
          <p:nvPr>
            <p:ph type="sldNum" sz="quarter" idx="10"/>
          </p:nvPr>
        </p:nvSpPr>
        <p:spPr/>
        <p:txBody>
          <a:bodyPr/>
          <a:lstStyle/>
          <a:p>
            <a:fld id="{85BA6A66-AA91-9844-8C2F-2F79161DA122}" type="slidenum">
              <a:rPr lang="en-US" smtClean="0"/>
              <a:t>2</a:t>
            </a:fld>
            <a:endParaRPr lang="en-US"/>
          </a:p>
        </p:txBody>
      </p:sp>
    </p:spTree>
    <p:extLst>
      <p:ext uri="{BB962C8B-B14F-4D97-AF65-F5344CB8AC3E}">
        <p14:creationId xmlns:p14="http://schemas.microsoft.com/office/powerpoint/2010/main" val="10824520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There’s a problem, though.  We’ve build all of this on</a:t>
            </a:r>
            <a:r>
              <a:rPr lang="en-US" baseline="0" dirty="0" smtClean="0"/>
              <a:t> the industrial model.  XML has become something that is about automation, about touching the information as little as possible.  Predictable results are central. We did not invent that, I grant – predictable results have other sources.  When we want to do versioning, we have all these arguments.  Should we change the namespace?  How do we re-label these things?  We’ve created brittleness that’s a lot like an auto factory where they used to shut down for months at a town to shift out old model tooling for new model tooling.</a:t>
            </a:r>
          </a:p>
          <a:p>
            <a:endParaRPr lang="en-US" baseline="0" dirty="0" smtClean="0"/>
          </a:p>
          <a:p>
            <a:r>
              <a:rPr lang="en-US" baseline="0" dirty="0" smtClean="0"/>
              <a:t>Markup, despite being a unique intersection of human and computer, a place where millions and millions of people actually sully their hands with the characters, is something generally considered to be avoided.</a:t>
            </a:r>
          </a:p>
          <a:p>
            <a:endParaRPr lang="en-US" baseline="0" dirty="0" smtClean="0"/>
          </a:p>
          <a:p>
            <a:r>
              <a:rPr lang="en-US" baseline="0" dirty="0" smtClean="0"/>
              <a:t>There is anarchy in XML, which is good for many of this in this room, but we treat it as an exception.  It is something </a:t>
            </a:r>
            <a:r>
              <a:rPr lang="en-US" baseline="0" dirty="0" err="1" smtClean="0"/>
              <a:t>grudingly</a:t>
            </a:r>
            <a:r>
              <a:rPr lang="en-US" baseline="0" dirty="0" smtClean="0"/>
              <a:t> given, or given for “this will be filled in at a later date.”  </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20</a:t>
            </a:fld>
            <a:endParaRPr lang="en-US"/>
          </a:p>
        </p:txBody>
      </p:sp>
    </p:spTree>
    <p:extLst>
      <p:ext uri="{BB962C8B-B14F-4D97-AF65-F5344CB8AC3E}">
        <p14:creationId xmlns:p14="http://schemas.microsoft.com/office/powerpoint/2010/main" val="1803179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Validation.</a:t>
            </a:r>
            <a:r>
              <a:rPr lang="en-US" baseline="0" dirty="0" smtClean="0"/>
              <a:t>  For my first few years of XML, I thought it was amazing.  You could have this validation step that would tell us whether we should bother to work with a document, and then I could just go on happily. </a:t>
            </a:r>
          </a:p>
          <a:p>
            <a:endParaRPr lang="en-US" baseline="0" dirty="0" smtClean="0"/>
          </a:p>
          <a:p>
            <a:r>
              <a:rPr lang="en-US" baseline="0" dirty="0" smtClean="0"/>
              <a:t>As I got deeper and deeper into projects, I realized that validation wasn’t just about making the consumers of the data happy.  It was about setting up barriers, and setting up lines of blame in systems.  Beyond markup, there’s now a tool called “</a:t>
            </a:r>
            <a:r>
              <a:rPr lang="en-US" baseline="0" dirty="0" err="1" smtClean="0"/>
              <a:t>git</a:t>
            </a:r>
            <a:r>
              <a:rPr lang="en-US" baseline="0" dirty="0" smtClean="0"/>
              <a:t>-blame” that lets you look up who changed that line of code that irks you.  The happy story is probably actually less than half the story. </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21</a:t>
            </a:fld>
            <a:endParaRPr lang="en-US"/>
          </a:p>
        </p:txBody>
      </p:sp>
    </p:spTree>
    <p:extLst>
      <p:ext uri="{BB962C8B-B14F-4D97-AF65-F5344CB8AC3E}">
        <p14:creationId xmlns:p14="http://schemas.microsoft.com/office/powerpoint/2010/main" val="36175487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afrai</a:t>
            </a:r>
            <a:r>
              <a:rPr lang="en-US" baseline="0" dirty="0" smtClean="0"/>
              <a:t>d of chaos. People do very different jobs, with onlookers passing through.  We know that there are all of these things happening at the same time – this terrifies us about computers and most of us strive to be the onlookers.  </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22</a:t>
            </a:fld>
            <a:endParaRPr lang="en-US"/>
          </a:p>
        </p:txBody>
      </p:sp>
    </p:spTree>
    <p:extLst>
      <p:ext uri="{BB962C8B-B14F-4D97-AF65-F5344CB8AC3E}">
        <p14:creationId xmlns:p14="http://schemas.microsoft.com/office/powerpoint/2010/main" val="2842127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The reality</a:t>
            </a:r>
            <a:r>
              <a:rPr lang="en-US" b="0" baseline="0" dirty="0" smtClean="0"/>
              <a:t> is that these complicated situations can work, and this is just normal.  If you think back, away from the computer to just human experience… Here, Christ somehow got a nail In his hand, and you can guess the symbolism.  His mother is asking him to give her a kiss rather than the other way around, but John the Baptist is bringing water to the room, and Joseph is looking at his hand.  They’re working on a door.  They are shavings on the ground, lumber in the background, which in Victorian times created a huge scandal.  “How dare you show the Son of God with wood shavings?”</a:t>
            </a:r>
          </a:p>
          <a:p>
            <a:endParaRPr lang="en-US" b="0" baseline="0" dirty="0" smtClean="0"/>
          </a:p>
          <a:p>
            <a:r>
              <a:rPr lang="en-US" b="0" baseline="0" dirty="0" smtClean="0"/>
              <a:t>It is messy, it is complicated.  But that works. This is a very human way of dealing with the world.</a:t>
            </a:r>
            <a:endParaRPr lang="en-US" b="0" dirty="0"/>
          </a:p>
        </p:txBody>
      </p:sp>
      <p:sp>
        <p:nvSpPr>
          <p:cNvPr id="4" name="Slide Number Placeholder 3"/>
          <p:cNvSpPr>
            <a:spLocks noGrp="1"/>
          </p:cNvSpPr>
          <p:nvPr>
            <p:ph type="sldNum" sz="quarter" idx="10"/>
          </p:nvPr>
        </p:nvSpPr>
        <p:spPr/>
        <p:txBody>
          <a:bodyPr/>
          <a:lstStyle/>
          <a:p>
            <a:fld id="{85BA6A66-AA91-9844-8C2F-2F79161DA122}" type="slidenum">
              <a:rPr lang="en-US" smtClean="0"/>
              <a:t>23</a:t>
            </a:fld>
            <a:endParaRPr lang="en-US"/>
          </a:p>
        </p:txBody>
      </p:sp>
    </p:spTree>
    <p:extLst>
      <p:ext uri="{BB962C8B-B14F-4D97-AF65-F5344CB8AC3E}">
        <p14:creationId xmlns:p14="http://schemas.microsoft.com/office/powerpoint/2010/main" val="28589475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we step back</a:t>
            </a:r>
            <a:r>
              <a:rPr lang="en-US" baseline="0" dirty="0" smtClean="0"/>
              <a:t> to markup, looking at transformations.  Changefulness to me reads as transformation. We shift state.  XSLT is frequently how we do this.  I only figured out XSLT about five years ago.</a:t>
            </a:r>
          </a:p>
          <a:p>
            <a:endParaRPr lang="en-US" baseline="0" dirty="0" smtClean="0"/>
          </a:p>
          <a:p>
            <a:r>
              <a:rPr lang="en-US" baseline="0" dirty="0" smtClean="0"/>
              <a:t>This is the most important device in the world for XML people.  It’s a Pachinko machine.  You send the balls up, and they come down through the slots in different configurations.  If you spend time working in XSLT or in functional languages you quickly find your brain becomes one of those. </a:t>
            </a:r>
          </a:p>
          <a:p>
            <a:endParaRPr lang="en-US" baseline="0" dirty="0" smtClean="0"/>
          </a:p>
          <a:p>
            <a:r>
              <a:rPr lang="en-US" baseline="0" dirty="0" smtClean="0"/>
              <a:t>The other thing I wanted to mention here was internal and external structures.  Transformations let you say they don’t have to be the same.  Sometimes this is obvious.  Sometimes it’s not.</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24</a:t>
            </a:fld>
            <a:endParaRPr lang="en-US"/>
          </a:p>
        </p:txBody>
      </p:sp>
    </p:spTree>
    <p:extLst>
      <p:ext uri="{BB962C8B-B14F-4D97-AF65-F5344CB8AC3E}">
        <p14:creationId xmlns:p14="http://schemas.microsoft.com/office/powerpoint/2010/main" val="23099565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a:t>
            </a:r>
            <a:r>
              <a:rPr lang="en-US" baseline="0" dirty="0" smtClean="0"/>
              <a:t> one shouted “Satan!”.  This is good.</a:t>
            </a:r>
          </a:p>
          <a:p>
            <a:endParaRPr lang="en-US" baseline="0" dirty="0" smtClean="0"/>
          </a:p>
          <a:p>
            <a:r>
              <a:rPr lang="en-US" baseline="0" dirty="0" smtClean="0"/>
              <a:t>Doug extracted JSON from JavaScript – that’s part of why the syntax for JSON is a little odd.  He didn’t invent anything.  The bigger thing that he did was re-orient JavaScript developers toward this Pachinko mindset. Everything will be functions and data flowing through.  He avoids schemas.  The JavaScript folks in practice, without necessarily realizing it, tend to focus on transformation just as a fact of life, whether it’s a simple transformation or a massive one.</a:t>
            </a:r>
          </a:p>
          <a:p>
            <a:endParaRPr lang="en-US" baseline="0" dirty="0" smtClean="0"/>
          </a:p>
          <a:p>
            <a:r>
              <a:rPr lang="en-US" baseline="0" dirty="0" smtClean="0"/>
              <a:t>[I’ll explain the “don’t be evil” license over beer.  (But no one asked.)]</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25</a:t>
            </a:fld>
            <a:endParaRPr lang="en-US"/>
          </a:p>
        </p:txBody>
      </p:sp>
    </p:spTree>
    <p:extLst>
      <p:ext uri="{BB962C8B-B14F-4D97-AF65-F5344CB8AC3E}">
        <p14:creationId xmlns:p14="http://schemas.microsoft.com/office/powerpoint/2010/main" val="29458590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transformation devices, for better or worse.</a:t>
            </a:r>
            <a:r>
              <a:rPr lang="en-US" baseline="0" dirty="0" smtClean="0"/>
              <a:t>  Even reading is a transformation, when you start looking at how you consume content.  Document creation is an insanely flexible transformation.  One things I suggest is that we need some transformation tools that are more than the decoration that CSS offers us but less even than XSLT 1.0.  Something that people can just walk up to and just take as normal.</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26</a:t>
            </a:fld>
            <a:endParaRPr lang="en-US"/>
          </a:p>
        </p:txBody>
      </p:sp>
    </p:spTree>
    <p:extLst>
      <p:ext uri="{BB962C8B-B14F-4D97-AF65-F5344CB8AC3E}">
        <p14:creationId xmlns:p14="http://schemas.microsoft.com/office/powerpoint/2010/main" val="31518211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few things have come up since I put in the paper</a:t>
            </a:r>
            <a:r>
              <a:rPr lang="en-US" baseline="0" dirty="0" smtClean="0"/>
              <a:t> in July.  I’m actually much more optimistic in this talk than I had planned to be because of things that I keep finding that suggest that people, whether inside or outside of the markup world, are heading in this direction. </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27</a:t>
            </a:fld>
            <a:endParaRPr lang="en-US"/>
          </a:p>
        </p:txBody>
      </p:sp>
    </p:spTree>
    <p:extLst>
      <p:ext uri="{BB962C8B-B14F-4D97-AF65-F5344CB8AC3E}">
        <p14:creationId xmlns:p14="http://schemas.microsoft.com/office/powerpoint/2010/main" val="24098877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turns out that some people were doing this earlier – much earlier.</a:t>
            </a:r>
            <a:r>
              <a:rPr lang="en-US" baseline="0" dirty="0" smtClean="0"/>
              <a:t> We think of computers as they very neat on-off switches multiplied by millions of times.  For the early pioneers of computing, this was not reality.  They had to spend a lot of time determining whether something was wrong in their code, or whether something wacky was happening to a vacuum tube. As a result, they spent a lot of time contemplating unreliable systems, systems whose reliability was actually worse than humans.  This is a very old problem.</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28</a:t>
            </a:fld>
            <a:endParaRPr lang="en-US"/>
          </a:p>
        </p:txBody>
      </p:sp>
    </p:spTree>
    <p:extLst>
      <p:ext uri="{BB962C8B-B14F-4D97-AF65-F5344CB8AC3E}">
        <p14:creationId xmlns:p14="http://schemas.microsoft.com/office/powerpoint/2010/main" val="29388625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Roger Costello,</a:t>
            </a:r>
            <a:r>
              <a:rPr lang="en-US" baseline="0" dirty="0" smtClean="0"/>
              <a:t> who’s sitting over there, posted something to xml-</a:t>
            </a:r>
            <a:r>
              <a:rPr lang="en-US" baseline="0" dirty="0" err="1" smtClean="0"/>
              <a:t>dev</a:t>
            </a:r>
            <a:r>
              <a:rPr lang="en-US" baseline="0" dirty="0" smtClean="0"/>
              <a:t> a few weeks ago that made me feel much better about schemas.  That’s an achievement in itself. Instead of the “whole </a:t>
            </a:r>
            <a:r>
              <a:rPr lang="en-US" baseline="0" dirty="0" err="1" smtClean="0"/>
              <a:t>doucment</a:t>
            </a:r>
            <a:r>
              <a:rPr lang="en-US" baseline="0" dirty="0" smtClean="0"/>
              <a:t>” view that we traditionally do – and again, there have been ways to get to what failed but it wasn’t fun – Roger is proposing that we do the validation piece by piece, which effectively turns the validation step into a transformation with usable results without the barrier being set, without the same kind of scapegoating.  You might have many little scapegoats in your system, but you wouldn’t have one giant fail.</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29</a:t>
            </a:fld>
            <a:endParaRPr lang="en-US"/>
          </a:p>
        </p:txBody>
      </p:sp>
    </p:spTree>
    <p:extLst>
      <p:ext uri="{BB962C8B-B14F-4D97-AF65-F5344CB8AC3E}">
        <p14:creationId xmlns:p14="http://schemas.microsoft.com/office/powerpoint/2010/main" val="3112690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Ten years ago I stood here, and I opened with 2001: A Space Odyssey</a:t>
            </a:r>
            <a:r>
              <a:rPr lang="en-US" baseline="0" dirty="0" smtClean="0"/>
              <a:t> and the invention of markup.  But quickly, matters devolved.  This is XML Schema parts I and II.  The hazmat crew is out removing the black sludge it has left on our beautiful markup.  At the time I was reasonably sure I had outline the problems with schema but I didn’t really have a compelling solution.  I suggested that we take a break, and focus on markup syntax, thinking about how people actually interact with markup as markup.  It was fun; it gave me something to do for a while.  But it didn’t really catch on.  It turns out the power of markup is not so much the syntax.  So what is the power of markup?</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3</a:t>
            </a:fld>
            <a:endParaRPr lang="en-US"/>
          </a:p>
        </p:txBody>
      </p:sp>
    </p:spTree>
    <p:extLst>
      <p:ext uri="{BB962C8B-B14F-4D97-AF65-F5344CB8AC3E}">
        <p14:creationId xmlns:p14="http://schemas.microsoft.com/office/powerpoint/2010/main" val="39375032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the business side</a:t>
            </a:r>
            <a:r>
              <a:rPr lang="en-US" baseline="0" dirty="0" smtClean="0"/>
              <a:t> – I’m always cautious about business models and their relationship to tech.  I found a wonderful description of the change I’ve seen in tech in the last 20 years, from Alistair </a:t>
            </a:r>
            <a:r>
              <a:rPr lang="en-US" baseline="0" dirty="0" err="1" smtClean="0"/>
              <a:t>Croll</a:t>
            </a:r>
            <a:r>
              <a:rPr lang="en-US" baseline="0" dirty="0" smtClean="0"/>
              <a:t>.  I think it applies to markup.</a:t>
            </a:r>
          </a:p>
          <a:p>
            <a:endParaRPr lang="en-US" baseline="0" dirty="0" smtClean="0"/>
          </a:p>
          <a:p>
            <a:r>
              <a:rPr lang="en-US" baseline="0" dirty="0" smtClean="0"/>
              <a:t>In the waterfall system, you knew you had a problem, you figured out a solution, and you implemented it.  This is the classic “Architect looks at problem, figures out solution, we build it.”</a:t>
            </a:r>
          </a:p>
          <a:p>
            <a:endParaRPr lang="en-US" baseline="0" dirty="0" smtClean="0"/>
          </a:p>
          <a:p>
            <a:r>
              <a:rPr lang="en-US" baseline="0" dirty="0" smtClean="0"/>
              <a:t>Agile – which we’ve all been talking about for the last ten years until we’ve forgotten what it really means – is where you know you have a problem, but you iterate over solutions.  You don’t have one design and one build process.</a:t>
            </a:r>
          </a:p>
          <a:p>
            <a:endParaRPr lang="en-US" baseline="0" dirty="0" smtClean="0"/>
          </a:p>
          <a:p>
            <a:r>
              <a:rPr lang="en-US" baseline="0" dirty="0" smtClean="0"/>
              <a:t>These days, we have people, not all of them in Silicon Valley, talking about lean models, where you don’t even know what the problem is.  You come up with possible problems, you test various solutions, you develop a minimum viable project, and go from there.   One of the things that I love about these, is that as they’ve been implementing and testing these, they’ve been more willing to include people, not just customers, in these.  You pass data to a person who then makes a phone call and fixes something.  It turns out to be a lot cheaper to hire a person to make a phone call than to architect an entire system and distribute it on the cloud.  At least up to a certain scaling point, which you may never reach. </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30</a:t>
            </a:fld>
            <a:endParaRPr lang="en-US"/>
          </a:p>
        </p:txBody>
      </p:sp>
    </p:spTree>
    <p:extLst>
      <p:ext uri="{BB962C8B-B14F-4D97-AF65-F5344CB8AC3E}">
        <p14:creationId xmlns:p14="http://schemas.microsoft.com/office/powerpoint/2010/main" val="5847159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I was coming into Canada,</a:t>
            </a:r>
            <a:r>
              <a:rPr lang="en-US" baseline="0" dirty="0" smtClean="0"/>
              <a:t> filling out the forms, I noticed that they have these nice little lines to keep your letters separate, and I just didn’t fit. I was wondering if I was going to get flak when I got here.  Of course I didn’t - the customs officer looked at it, read it like a human would, and went “wham!”.  That was a good “wham!”, not a bad “wham!”</a:t>
            </a:r>
          </a:p>
          <a:p>
            <a:endParaRPr lang="en-US" baseline="0" dirty="0" smtClean="0"/>
          </a:p>
          <a:p>
            <a:r>
              <a:rPr lang="en-US" baseline="0" dirty="0" smtClean="0"/>
              <a:t>You just can’t wheedle a machine. They’re designed not to do that.  Some fool thought that was a virtue.</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31</a:t>
            </a:fld>
            <a:endParaRPr lang="en-US"/>
          </a:p>
        </p:txBody>
      </p:sp>
    </p:spTree>
    <p:extLst>
      <p:ext uri="{BB962C8B-B14F-4D97-AF65-F5344CB8AC3E}">
        <p14:creationId xmlns:p14="http://schemas.microsoft.com/office/powerpoint/2010/main" val="22673157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 a unique opportunity – not entirely unique but a very strong opportunity with</a:t>
            </a:r>
            <a:r>
              <a:rPr lang="en-US" baseline="0" dirty="0" smtClean="0"/>
              <a:t> markup in that it has this direct connection between people and information. </a:t>
            </a:r>
          </a:p>
          <a:p>
            <a:endParaRPr lang="en-US" baseline="0" dirty="0" smtClean="0"/>
          </a:p>
          <a:p>
            <a:r>
              <a:rPr lang="en-US" baseline="0" dirty="0" smtClean="0"/>
              <a:t>Programmers marvel that one of the goals of XML was that humans could approach it.  It doesn’t seem right from a programmer perspective.  You create the data through the code, and you interact with it through the code, and the code is central, and the data is this thing that you wrap in methods.</a:t>
            </a:r>
          </a:p>
          <a:p>
            <a:endParaRPr lang="en-US" baseline="0" dirty="0" smtClean="0"/>
          </a:p>
          <a:p>
            <a:r>
              <a:rPr lang="en-US" baseline="0" dirty="0" smtClean="0"/>
              <a:t>I keep – this is just as true of web stuff as it is of XML stuff – you can shift the programming to be secondary rather than primary.  Transformation can be critical but the programming part of it isn’t as central. You can do transformations different ways.  We can do things that are as simple as just declaring that “this X is a Y thing” and it has tremendous power.  Any of you who are looking at the web right now – this [in CSS] is doing huge amounts of work for you and huge amounts of work for the people building those sites. </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33</a:t>
            </a:fld>
            <a:endParaRPr lang="en-US"/>
          </a:p>
        </p:txBody>
      </p:sp>
    </p:spTree>
    <p:extLst>
      <p:ext uri="{BB962C8B-B14F-4D97-AF65-F5344CB8AC3E}">
        <p14:creationId xmlns:p14="http://schemas.microsoft.com/office/powerpoint/2010/main" val="25844599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[That came out terrible on the projector!  I’m sorry!  The promised land is supposed to be bright and sunny, not foggy and dismal.]</a:t>
            </a:r>
          </a:p>
          <a:p>
            <a:endParaRPr lang="en-US" dirty="0" smtClean="0"/>
          </a:p>
          <a:p>
            <a:r>
              <a:rPr lang="en-US" dirty="0" smtClean="0"/>
              <a:t>I put this up because it</a:t>
            </a:r>
            <a:r>
              <a:rPr lang="en-US" baseline="0" dirty="0" smtClean="0"/>
              <a:t> is very deliberately bucolic.  It’s not downtown Montreal, it’s absolutely not downtown Toronto or New York. There are people who want to live there.  There are people who want to live in factories.  I don’t understand everyone.</a:t>
            </a:r>
            <a:endParaRPr lang="en-US" dirty="0" smtClean="0"/>
          </a:p>
          <a:p>
            <a:endParaRPr lang="en-US" dirty="0" smtClean="0"/>
          </a:p>
          <a:p>
            <a:r>
              <a:rPr lang="en-US" dirty="0" smtClean="0"/>
              <a:t>[Original</a:t>
            </a:r>
            <a:r>
              <a:rPr lang="en-US" baseline="0" dirty="0" smtClean="0"/>
              <a:t> notes:</a:t>
            </a:r>
            <a:endParaRPr lang="en-US" dirty="0" smtClean="0"/>
          </a:p>
          <a:p>
            <a:r>
              <a:rPr lang="en-US" dirty="0" smtClean="0"/>
              <a:t>Clean Code</a:t>
            </a:r>
          </a:p>
          <a:p>
            <a:r>
              <a:rPr lang="en-US" dirty="0" smtClean="0"/>
              <a:t>Flexible Code</a:t>
            </a:r>
          </a:p>
          <a:p>
            <a:r>
              <a:rPr lang="en-US" dirty="0" smtClean="0"/>
              <a:t>Scalable Code</a:t>
            </a:r>
          </a:p>
          <a:p>
            <a:r>
              <a:rPr lang="en-US" dirty="0" smtClean="0"/>
              <a:t>Superpowers</a:t>
            </a:r>
          </a:p>
          <a:p>
            <a:r>
              <a:rPr lang="en-US" dirty="0" smtClean="0"/>
              <a:t>Concurrency</a:t>
            </a:r>
          </a:p>
          <a:p>
            <a:r>
              <a:rPr lang="en-US" dirty="0" smtClean="0"/>
              <a:t>Integration</a:t>
            </a:r>
          </a:p>
          <a:p>
            <a:r>
              <a:rPr lang="en-US" dirty="0" smtClean="0"/>
              <a:t>Provability]</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34</a:t>
            </a:fld>
            <a:endParaRPr lang="en-US"/>
          </a:p>
        </p:txBody>
      </p:sp>
    </p:spTree>
    <p:extLst>
      <p:ext uri="{BB962C8B-B14F-4D97-AF65-F5344CB8AC3E}">
        <p14:creationId xmlns:p14="http://schemas.microsoft.com/office/powerpoint/2010/main" val="21714209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We’re setting out on a strange journey.</a:t>
            </a:r>
            <a:r>
              <a:rPr lang="en-US" b="0" baseline="0" dirty="0" smtClean="0"/>
              <a:t>  These things that I speak of, of different interactions between humans and computers, this model of transformations – I’ve been told that I was looking for the Holy Grail. </a:t>
            </a:r>
            <a:endParaRPr lang="en-US" b="0" dirty="0"/>
          </a:p>
        </p:txBody>
      </p:sp>
      <p:sp>
        <p:nvSpPr>
          <p:cNvPr id="4" name="Slide Number Placeholder 3"/>
          <p:cNvSpPr>
            <a:spLocks noGrp="1"/>
          </p:cNvSpPr>
          <p:nvPr>
            <p:ph type="sldNum" sz="quarter" idx="10"/>
          </p:nvPr>
        </p:nvSpPr>
        <p:spPr/>
        <p:txBody>
          <a:bodyPr/>
          <a:lstStyle/>
          <a:p>
            <a:fld id="{85BA6A66-AA91-9844-8C2F-2F79161DA122}" type="slidenum">
              <a:rPr lang="en-US" smtClean="0"/>
              <a:t>35</a:t>
            </a:fld>
            <a:endParaRPr lang="en-US"/>
          </a:p>
        </p:txBody>
      </p:sp>
    </p:spTree>
    <p:extLst>
      <p:ext uri="{BB962C8B-B14F-4D97-AF65-F5344CB8AC3E}">
        <p14:creationId xmlns:p14="http://schemas.microsoft.com/office/powerpoint/2010/main" val="33747072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need to change the way that we approach this conversation.  Even XML was daunting to a lot of people. I think part of the reason that it wound up a programmer-centric community for a while was just that even as it attempted to be accessible</a:t>
            </a:r>
            <a:r>
              <a:rPr lang="en-US" baseline="0" dirty="0" smtClean="0"/>
              <a:t> to humans, the conversation frequently wasn’t.  There’s one big problem with Balisage and with the markup community in general, and with James Clark especially: and that’s that we’re too damn smart.  We need to work on these entry points.</a:t>
            </a:r>
            <a:endParaRPr lang="en-US" dirty="0" smtClean="0"/>
          </a:p>
          <a:p>
            <a:endParaRPr lang="en-US" dirty="0" smtClean="0"/>
          </a:p>
          <a:p>
            <a:r>
              <a:rPr lang="en-US" dirty="0" smtClean="0"/>
              <a:t>[Ease the gap between “programmers” and “end users”.]</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36</a:t>
            </a:fld>
            <a:endParaRPr lang="en-US"/>
          </a:p>
        </p:txBody>
      </p:sp>
    </p:spTree>
    <p:extLst>
      <p:ext uri="{BB962C8B-B14F-4D97-AF65-F5344CB8AC3E}">
        <p14:creationId xmlns:p14="http://schemas.microsoft.com/office/powerpoint/2010/main" val="29372434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be welcoming,</a:t>
            </a:r>
            <a:r>
              <a:rPr lang="en-US" baseline="0" dirty="0" smtClean="0"/>
              <a:t> not completely “welcome to our world, you will be one of us now.  You will learn out machines and our ways.”</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37</a:t>
            </a:fld>
            <a:endParaRPr lang="en-US"/>
          </a:p>
        </p:txBody>
      </p:sp>
    </p:spTree>
    <p:extLst>
      <p:ext uri="{BB962C8B-B14F-4D97-AF65-F5344CB8AC3E}">
        <p14:creationId xmlns:p14="http://schemas.microsoft.com/office/powerpoint/2010/main" val="38184728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Get to people early.  This is my 3-year-old with a rasp.  This may be a little too early</a:t>
            </a:r>
            <a:r>
              <a:rPr lang="en-US" baseline="0" dirty="0" smtClean="0"/>
              <a:t> – I’m not sure – but thing that I wanted to emphasize is this direct tactile contact of rasp and basswood. He’s transforming that.  He’s doing a transformation.  Now I know that isn’t connected directly to a computer itself, except through a camera, but that model of creation is something we have to integrate back into our technical world or we will just be lost.</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38</a:t>
            </a:fld>
            <a:endParaRPr lang="en-US"/>
          </a:p>
        </p:txBody>
      </p:sp>
    </p:spTree>
    <p:extLst>
      <p:ext uri="{BB962C8B-B14F-4D97-AF65-F5344CB8AC3E}">
        <p14:creationId xmlns:p14="http://schemas.microsoft.com/office/powerpoint/2010/main" val="12689445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build these</a:t>
            </a:r>
            <a:r>
              <a:rPr lang="en-US" baseline="0" dirty="0" smtClean="0"/>
              <a:t> wonderful things, frequently – well, I’d like to say that people who build editors are different, but frequently they’re not different enough.  People build these things expecting familiarity with computers, tech, and especially programming.  It’s time to get past that.  I marvel that the web tools in particular are still as crappy as they are because they reach millions of people who complain about them daily.  We still somehow haven’t moved beyond that.  </a:t>
            </a:r>
            <a:endParaRPr lang="en-US" dirty="0" smtClean="0"/>
          </a:p>
          <a:p>
            <a:endParaRPr lang="en-US" dirty="0" smtClean="0"/>
          </a:p>
          <a:p>
            <a:r>
              <a:rPr lang="en-US" dirty="0" smtClean="0"/>
              <a:t>Experts</a:t>
            </a:r>
            <a:r>
              <a:rPr lang="en-US" baseline="0" dirty="0" smtClean="0"/>
              <a:t> have a hard time conceiving of the needs and interests of non-experts, much less valuing them.</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39</a:t>
            </a:fld>
            <a:endParaRPr lang="en-US"/>
          </a:p>
        </p:txBody>
      </p:sp>
    </p:spTree>
    <p:extLst>
      <p:ext uri="{BB962C8B-B14F-4D97-AF65-F5344CB8AC3E}">
        <p14:creationId xmlns:p14="http://schemas.microsoft.com/office/powerpoint/2010/main" val="28621975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need to achieve maximum welcome.  We need to say “you are savage.</a:t>
            </a:r>
            <a:r>
              <a:rPr lang="en-US" baseline="0" dirty="0" smtClean="0"/>
              <a:t>  Life changes. We accept that into our system. We recognize the value of what humans create and not just this neat array of bits that we’ve been talking about for the last sixty years.  </a:t>
            </a:r>
            <a:r>
              <a:rPr lang="en-US" baseline="0" smtClean="0"/>
              <a:t>Thank you.”</a:t>
            </a:r>
            <a:endParaRPr lang="en-US"/>
          </a:p>
        </p:txBody>
      </p:sp>
      <p:sp>
        <p:nvSpPr>
          <p:cNvPr id="4" name="Slide Number Placeholder 3"/>
          <p:cNvSpPr>
            <a:spLocks noGrp="1"/>
          </p:cNvSpPr>
          <p:nvPr>
            <p:ph type="sldNum" sz="quarter" idx="10"/>
          </p:nvPr>
        </p:nvSpPr>
        <p:spPr/>
        <p:txBody>
          <a:bodyPr/>
          <a:lstStyle/>
          <a:p>
            <a:fld id="{85BA6A66-AA91-9844-8C2F-2F79161DA122}" type="slidenum">
              <a:rPr lang="en-US" smtClean="0"/>
              <a:t>40</a:t>
            </a:fld>
            <a:endParaRPr lang="en-US"/>
          </a:p>
        </p:txBody>
      </p:sp>
    </p:spTree>
    <p:extLst>
      <p:ext uri="{BB962C8B-B14F-4D97-AF65-F5344CB8AC3E}">
        <p14:creationId xmlns:p14="http://schemas.microsoft.com/office/powerpoint/2010/main" val="3262579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Tectonic disturbance</a:t>
            </a:r>
            <a:r>
              <a:rPr lang="en-US" baseline="0" dirty="0" smtClean="0"/>
              <a:t> hurled parts of Quebec City and Toronto on to this island.  Somehow much of Montreal’s corporate world transferred to Toronto around the same time.</a:t>
            </a:r>
          </a:p>
          <a:p>
            <a:endParaRPr lang="en-US" baseline="0" dirty="0" smtClean="0"/>
          </a:p>
          <a:p>
            <a:r>
              <a:rPr lang="en-US" baseline="0" dirty="0" smtClean="0"/>
              <a:t>We’re also in Montreal.  In addition to multiple pronunciations of my name, we have this classic form of architecture stuck next to insane office building.  Architectural geologists theorize that t</a:t>
            </a:r>
            <a:r>
              <a:rPr lang="en-US" dirty="0" smtClean="0"/>
              <a:t>ectonic disturbances</a:t>
            </a:r>
            <a:r>
              <a:rPr lang="en-US" baseline="0" dirty="0" smtClean="0"/>
              <a:t> hurled parts of Quebec City and Toronto into Montreal.  Somehow in the resulting collision much of the stock market moved to Toronto.</a:t>
            </a:r>
          </a:p>
          <a:p>
            <a:endParaRPr lang="en-US" baseline="0" dirty="0" smtClean="0"/>
          </a:p>
          <a:p>
            <a:r>
              <a:rPr lang="en-US" baseline="0" dirty="0" smtClean="0"/>
              <a:t>As you walk around, it’s hard not to be struck by contrasts.  Montreal is just contrast after contrast – part of why it’s an exciting place.</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4</a:t>
            </a:fld>
            <a:endParaRPr lang="en-US"/>
          </a:p>
        </p:txBody>
      </p:sp>
    </p:spTree>
    <p:extLst>
      <p:ext uri="{BB962C8B-B14F-4D97-AF65-F5344CB8AC3E}">
        <p14:creationId xmlns:p14="http://schemas.microsoft.com/office/powerpoint/2010/main" val="3160693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Montreal also gave us Leonard Cohen.  Cohen</a:t>
            </a:r>
            <a:r>
              <a:rPr lang="en-US" baseline="0" dirty="0" smtClean="0"/>
              <a:t> gives us the equivalent of what Tommie said NOT to say: “This is the dumbest thing I’ve ever heard.”</a:t>
            </a:r>
          </a:p>
          <a:p>
            <a:endParaRPr lang="en-US" baseline="0" dirty="0" smtClean="0"/>
          </a:p>
          <a:p>
            <a:r>
              <a:rPr lang="en-US" baseline="0" dirty="0" smtClean="0"/>
              <a:t>This is what I expect the response will be to a lot of this talk.  I am calling for repentance.  Even my own biography was repenting some of my books.  The usual response when you issue a call for repentance is for people to say “I don’t think that applies to me.  I’m a good person.  I have corners of my life that aren’t afflicted by what you’re describing.”</a:t>
            </a:r>
          </a:p>
          <a:p>
            <a:endParaRPr lang="en-US" baseline="0" dirty="0" smtClean="0"/>
          </a:p>
          <a:p>
            <a:r>
              <a:rPr lang="en-US" dirty="0" smtClean="0"/>
              <a:t>I would encourage you to track down </a:t>
            </a:r>
            <a:r>
              <a:rPr lang="en-US" i="1" dirty="0" smtClean="0"/>
              <a:t>The Future</a:t>
            </a:r>
            <a:r>
              <a:rPr lang="en-US" i="0" dirty="0" smtClean="0"/>
              <a:t> and check out the rest of Cohen’s message, though I will warn</a:t>
            </a:r>
            <a:r>
              <a:rPr lang="en-US" i="0" baseline="0" dirty="0" smtClean="0"/>
              <a:t> you that it needs one of those little parental advisory stickers, and was the theme song for </a:t>
            </a:r>
            <a:r>
              <a:rPr lang="en-US" i="1" baseline="0" dirty="0" smtClean="0"/>
              <a:t>Natural Born Killers</a:t>
            </a:r>
            <a:r>
              <a:rPr lang="en-US" i="0" baseline="0" dirty="0" smtClean="0"/>
              <a:t> as well.</a:t>
            </a:r>
            <a:endParaRPr lang="en-US" dirty="0" smtClean="0"/>
          </a:p>
        </p:txBody>
      </p:sp>
      <p:sp>
        <p:nvSpPr>
          <p:cNvPr id="4" name="Slide Number Placeholder 3"/>
          <p:cNvSpPr>
            <a:spLocks noGrp="1"/>
          </p:cNvSpPr>
          <p:nvPr>
            <p:ph type="sldNum" sz="quarter" idx="10"/>
          </p:nvPr>
        </p:nvSpPr>
        <p:spPr/>
        <p:txBody>
          <a:bodyPr/>
          <a:lstStyle/>
          <a:p>
            <a:fld id="{85BA6A66-AA91-9844-8C2F-2F79161DA122}" type="slidenum">
              <a:rPr lang="en-US" smtClean="0"/>
              <a:t>5</a:t>
            </a:fld>
            <a:endParaRPr lang="en-US"/>
          </a:p>
        </p:txBody>
      </p:sp>
    </p:spTree>
    <p:extLst>
      <p:ext uri="{BB962C8B-B14F-4D97-AF65-F5344CB8AC3E}">
        <p14:creationId xmlns:p14="http://schemas.microsoft.com/office/powerpoint/2010/main" val="4038877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a:t>
            </a:r>
            <a:r>
              <a:rPr lang="en-US" baseline="0" dirty="0" smtClean="0"/>
              <a:t> inside of that beautiful Minster I showed you.  As you tour buildings, you get a sense of your place in them, and your place outside of them.  It’s hard to describe the effect this building has without actually going there, but you can see this tracery on the top.  It invites us to become involved with it, to become involved with the building in a way that is about more than “this is the structure of the building, and it’s all about form!”  </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6</a:t>
            </a:fld>
            <a:endParaRPr lang="en-US"/>
          </a:p>
        </p:txBody>
      </p:sp>
    </p:spTree>
    <p:extLst>
      <p:ext uri="{BB962C8B-B14F-4D97-AF65-F5344CB8AC3E}">
        <p14:creationId xmlns:p14="http://schemas.microsoft.com/office/powerpoint/2010/main" val="39473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worst things you can do at a technical conference – there are the usual rules about not talking about politics, religion, and morality.</a:t>
            </a:r>
            <a:r>
              <a:rPr lang="en-US" baseline="0" dirty="0" smtClean="0"/>
              <a:t>  We like this it’s because there are diverse opinions and everyone thinks they have better opinions.  There can be strange surprises, as people’s views don’t match what you’d expected.  But there’s a deeper reason that we don’t talk, especially about the politics and morality of technology.</a:t>
            </a:r>
            <a:endParaRPr lang="en-US" dirty="0" smtClean="0"/>
          </a:p>
          <a:p>
            <a:endParaRPr lang="en-US" dirty="0" smtClean="0"/>
          </a:p>
          <a:p>
            <a:r>
              <a:rPr lang="en-US" dirty="0" smtClean="0"/>
              <a:t>Daunting</a:t>
            </a:r>
            <a:r>
              <a:rPr lang="en-US" baseline="0" dirty="0" smtClean="0"/>
              <a:t> scale</a:t>
            </a:r>
          </a:p>
          <a:p>
            <a:r>
              <a:rPr lang="en-US" baseline="0" dirty="0" smtClean="0"/>
              <a:t>Distribution</a:t>
            </a:r>
          </a:p>
          <a:p>
            <a:r>
              <a:rPr lang="en-US" baseline="0" dirty="0" smtClean="0"/>
              <a:t>Concurrency</a:t>
            </a:r>
          </a:p>
          <a:p>
            <a:endParaRPr lang="en-US" baseline="0" dirty="0" smtClean="0"/>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The </a:t>
            </a:r>
            <a:r>
              <a:rPr lang="en-US" b="1" dirty="0" err="1" smtClean="0"/>
              <a:t>Brezon</a:t>
            </a:r>
            <a:r>
              <a:rPr lang="en-US" b="1" dirty="0" smtClean="0"/>
              <a:t> and Alps of the </a:t>
            </a:r>
            <a:r>
              <a:rPr lang="en-US" b="1" dirty="0" err="1" smtClean="0"/>
              <a:t>Reposoir</a:t>
            </a:r>
            <a:r>
              <a:rPr lang="en-US" b="1" dirty="0" smtClean="0"/>
              <a:t>, seen from </a:t>
            </a:r>
            <a:r>
              <a:rPr lang="en-US" b="1" dirty="0" err="1" smtClean="0"/>
              <a:t>Mornex</a:t>
            </a:r>
            <a:r>
              <a:rPr lang="en-US" b="1" dirty="0" smtClean="0"/>
              <a:t>: finished pencil Sketch from Nature </a:t>
            </a:r>
          </a:p>
          <a:p>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7</a:t>
            </a:fld>
            <a:endParaRPr lang="en-US"/>
          </a:p>
        </p:txBody>
      </p:sp>
    </p:spTree>
    <p:extLst>
      <p:ext uri="{BB962C8B-B14F-4D97-AF65-F5344CB8AC3E}">
        <p14:creationId xmlns:p14="http://schemas.microsoft.com/office/powerpoint/2010/main" val="5754010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problems are deep – there is</a:t>
            </a:r>
            <a:r>
              <a:rPr lang="en-US" baseline="0" dirty="0" smtClean="0"/>
              <a:t> an entire mountain of technology that we take for granted that rests on top of our most fundamental mistakes.  </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8</a:t>
            </a:fld>
            <a:endParaRPr lang="en-US"/>
          </a:p>
        </p:txBody>
      </p:sp>
    </p:spTree>
    <p:extLst>
      <p:ext uri="{BB962C8B-B14F-4D97-AF65-F5344CB8AC3E}">
        <p14:creationId xmlns:p14="http://schemas.microsoft.com/office/powerpoint/2010/main" val="12779362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complicit in these mistakes.  By writing books on XML, by writing books on programming, I have encouraged them.  To take a more surface example, I</a:t>
            </a:r>
            <a:r>
              <a:rPr lang="en-US" baseline="0" dirty="0" smtClean="0"/>
              <a:t> recently became the chair of O’Reilly’s open source conference.  I’m pretty certain that the NSA is smart enough not to use any of the open source code that I’ve actually published.  I don’t feel that by posting libraries that </a:t>
            </a:r>
            <a:r>
              <a:rPr lang="en-US" baseline="0" dirty="0" err="1" smtClean="0"/>
              <a:t>kinda</a:t>
            </a:r>
            <a:r>
              <a:rPr lang="en-US" baseline="0" dirty="0" smtClean="0"/>
              <a:t> </a:t>
            </a:r>
            <a:r>
              <a:rPr lang="en-US" baseline="0" dirty="0" err="1" smtClean="0"/>
              <a:t>sorta</a:t>
            </a:r>
            <a:r>
              <a:rPr lang="en-US" baseline="0" dirty="0" smtClean="0"/>
              <a:t> fix </a:t>
            </a:r>
            <a:r>
              <a:rPr lang="en-US" baseline="0" dirty="0" err="1" smtClean="0"/>
              <a:t>Erlang</a:t>
            </a:r>
            <a:r>
              <a:rPr lang="en-US" baseline="0" dirty="0" smtClean="0"/>
              <a:t> string handling I’ve done much to support their activities.  As the chair of the Open Source Conference, I know they’re attending, I know they’re talking with people, and using open source as a key component of their development process. </a:t>
            </a:r>
          </a:p>
          <a:p>
            <a:endParaRPr lang="en-US" baseline="0" dirty="0" smtClean="0"/>
          </a:p>
          <a:p>
            <a:r>
              <a:rPr lang="en-US" baseline="0" dirty="0" smtClean="0"/>
              <a:t>So what is my level of being attached to this?</a:t>
            </a:r>
          </a:p>
          <a:p>
            <a:endParaRPr lang="en-US" baseline="0" dirty="0" smtClean="0"/>
          </a:p>
          <a:p>
            <a:r>
              <a:rPr lang="en-US" baseline="0" dirty="0" smtClean="0"/>
              <a:t>Again, while we think we are all good people, we are doing good work, there are corners that are very hard to talk about. </a:t>
            </a:r>
            <a:endParaRPr lang="en-US" dirty="0"/>
          </a:p>
        </p:txBody>
      </p:sp>
      <p:sp>
        <p:nvSpPr>
          <p:cNvPr id="4" name="Slide Number Placeholder 3"/>
          <p:cNvSpPr>
            <a:spLocks noGrp="1"/>
          </p:cNvSpPr>
          <p:nvPr>
            <p:ph type="sldNum" sz="quarter" idx="10"/>
          </p:nvPr>
        </p:nvSpPr>
        <p:spPr/>
        <p:txBody>
          <a:bodyPr/>
          <a:lstStyle/>
          <a:p>
            <a:fld id="{85BA6A66-AA91-9844-8C2F-2F79161DA122}" type="slidenum">
              <a:rPr lang="en-US" smtClean="0"/>
              <a:t>9</a:t>
            </a:fld>
            <a:endParaRPr lang="en-US"/>
          </a:p>
        </p:txBody>
      </p:sp>
    </p:spTree>
    <p:extLst>
      <p:ext uri="{BB962C8B-B14F-4D97-AF65-F5344CB8AC3E}">
        <p14:creationId xmlns:p14="http://schemas.microsoft.com/office/powerpoint/2010/main" val="3704415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DE402E9-15A6-C743-9108-E4E1F9F59535}" type="datetimeFigureOut">
              <a:rPr lang="en-US" smtClean="0"/>
              <a:t>8/11/13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EE7FB9-7C6A-6B4E-8E76-DD6A6B30F804}" type="slidenum">
              <a:rPr lang="en-US" smtClean="0"/>
              <a:t>‹#›</a:t>
            </a:fld>
            <a:endParaRPr lang="en-US"/>
          </a:p>
        </p:txBody>
      </p:sp>
    </p:spTree>
    <p:extLst>
      <p:ext uri="{BB962C8B-B14F-4D97-AF65-F5344CB8AC3E}">
        <p14:creationId xmlns:p14="http://schemas.microsoft.com/office/powerpoint/2010/main" val="4039731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DE402E9-15A6-C743-9108-E4E1F9F59535}" type="datetimeFigureOut">
              <a:rPr lang="en-US" smtClean="0"/>
              <a:t>8/11/13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EE7FB9-7C6A-6B4E-8E76-DD6A6B30F804}" type="slidenum">
              <a:rPr lang="en-US" smtClean="0"/>
              <a:t>‹#›</a:t>
            </a:fld>
            <a:endParaRPr lang="en-US"/>
          </a:p>
        </p:txBody>
      </p:sp>
    </p:spTree>
    <p:extLst>
      <p:ext uri="{BB962C8B-B14F-4D97-AF65-F5344CB8AC3E}">
        <p14:creationId xmlns:p14="http://schemas.microsoft.com/office/powerpoint/2010/main" val="1716238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DE402E9-15A6-C743-9108-E4E1F9F59535}" type="datetimeFigureOut">
              <a:rPr lang="en-US" smtClean="0"/>
              <a:t>8/11/13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EE7FB9-7C6A-6B4E-8E76-DD6A6B30F804}" type="slidenum">
              <a:rPr lang="en-US" smtClean="0"/>
              <a:t>‹#›</a:t>
            </a:fld>
            <a:endParaRPr lang="en-US"/>
          </a:p>
        </p:txBody>
      </p:sp>
    </p:spTree>
    <p:extLst>
      <p:ext uri="{BB962C8B-B14F-4D97-AF65-F5344CB8AC3E}">
        <p14:creationId xmlns:p14="http://schemas.microsoft.com/office/powerpoint/2010/main" val="4217469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DE402E9-15A6-C743-9108-E4E1F9F59535}" type="datetimeFigureOut">
              <a:rPr lang="en-US" smtClean="0"/>
              <a:t>8/11/13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EE7FB9-7C6A-6B4E-8E76-DD6A6B30F804}" type="slidenum">
              <a:rPr lang="en-US" smtClean="0"/>
              <a:t>‹#›</a:t>
            </a:fld>
            <a:endParaRPr lang="en-US"/>
          </a:p>
        </p:txBody>
      </p:sp>
    </p:spTree>
    <p:extLst>
      <p:ext uri="{BB962C8B-B14F-4D97-AF65-F5344CB8AC3E}">
        <p14:creationId xmlns:p14="http://schemas.microsoft.com/office/powerpoint/2010/main" val="425088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DE402E9-15A6-C743-9108-E4E1F9F59535}" type="datetimeFigureOut">
              <a:rPr lang="en-US" smtClean="0"/>
              <a:t>8/11/13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EE7FB9-7C6A-6B4E-8E76-DD6A6B30F804}" type="slidenum">
              <a:rPr lang="en-US" smtClean="0"/>
              <a:t>‹#›</a:t>
            </a:fld>
            <a:endParaRPr lang="en-US"/>
          </a:p>
        </p:txBody>
      </p:sp>
    </p:spTree>
    <p:extLst>
      <p:ext uri="{BB962C8B-B14F-4D97-AF65-F5344CB8AC3E}">
        <p14:creationId xmlns:p14="http://schemas.microsoft.com/office/powerpoint/2010/main" val="2675215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DE402E9-15A6-C743-9108-E4E1F9F59535}" type="datetimeFigureOut">
              <a:rPr lang="en-US" smtClean="0"/>
              <a:t>8/11/13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EE7FB9-7C6A-6B4E-8E76-DD6A6B30F804}" type="slidenum">
              <a:rPr lang="en-US" smtClean="0"/>
              <a:t>‹#›</a:t>
            </a:fld>
            <a:endParaRPr lang="en-US"/>
          </a:p>
        </p:txBody>
      </p:sp>
    </p:spTree>
    <p:extLst>
      <p:ext uri="{BB962C8B-B14F-4D97-AF65-F5344CB8AC3E}">
        <p14:creationId xmlns:p14="http://schemas.microsoft.com/office/powerpoint/2010/main" val="2483943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DE402E9-15A6-C743-9108-E4E1F9F59535}" type="datetimeFigureOut">
              <a:rPr lang="en-US" smtClean="0"/>
              <a:t>8/11/13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EE7FB9-7C6A-6B4E-8E76-DD6A6B30F804}" type="slidenum">
              <a:rPr lang="en-US" smtClean="0"/>
              <a:t>‹#›</a:t>
            </a:fld>
            <a:endParaRPr lang="en-US"/>
          </a:p>
        </p:txBody>
      </p:sp>
    </p:spTree>
    <p:extLst>
      <p:ext uri="{BB962C8B-B14F-4D97-AF65-F5344CB8AC3E}">
        <p14:creationId xmlns:p14="http://schemas.microsoft.com/office/powerpoint/2010/main" val="3134493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DE402E9-15A6-C743-9108-E4E1F9F59535}" type="datetimeFigureOut">
              <a:rPr lang="en-US" smtClean="0"/>
              <a:t>8/11/13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EE7FB9-7C6A-6B4E-8E76-DD6A6B30F804}" type="slidenum">
              <a:rPr lang="en-US" smtClean="0"/>
              <a:t>‹#›</a:t>
            </a:fld>
            <a:endParaRPr lang="en-US"/>
          </a:p>
        </p:txBody>
      </p:sp>
    </p:spTree>
    <p:extLst>
      <p:ext uri="{BB962C8B-B14F-4D97-AF65-F5344CB8AC3E}">
        <p14:creationId xmlns:p14="http://schemas.microsoft.com/office/powerpoint/2010/main" val="219239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E402E9-15A6-C743-9108-E4E1F9F59535}" type="datetimeFigureOut">
              <a:rPr lang="en-US" smtClean="0"/>
              <a:t>8/11/13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EE7FB9-7C6A-6B4E-8E76-DD6A6B30F804}" type="slidenum">
              <a:rPr lang="en-US" smtClean="0"/>
              <a:t>‹#›</a:t>
            </a:fld>
            <a:endParaRPr lang="en-US"/>
          </a:p>
        </p:txBody>
      </p:sp>
    </p:spTree>
    <p:extLst>
      <p:ext uri="{BB962C8B-B14F-4D97-AF65-F5344CB8AC3E}">
        <p14:creationId xmlns:p14="http://schemas.microsoft.com/office/powerpoint/2010/main" val="684030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E402E9-15A6-C743-9108-E4E1F9F59535}" type="datetimeFigureOut">
              <a:rPr lang="en-US" smtClean="0"/>
              <a:t>8/11/13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EE7FB9-7C6A-6B4E-8E76-DD6A6B30F804}" type="slidenum">
              <a:rPr lang="en-US" smtClean="0"/>
              <a:t>‹#›</a:t>
            </a:fld>
            <a:endParaRPr lang="en-US"/>
          </a:p>
        </p:txBody>
      </p:sp>
    </p:spTree>
    <p:extLst>
      <p:ext uri="{BB962C8B-B14F-4D97-AF65-F5344CB8AC3E}">
        <p14:creationId xmlns:p14="http://schemas.microsoft.com/office/powerpoint/2010/main" val="506010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E402E9-15A6-C743-9108-E4E1F9F59535}" type="datetimeFigureOut">
              <a:rPr lang="en-US" smtClean="0"/>
              <a:t>8/11/13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EE7FB9-7C6A-6B4E-8E76-DD6A6B30F804}" type="slidenum">
              <a:rPr lang="en-US" smtClean="0"/>
              <a:t>‹#›</a:t>
            </a:fld>
            <a:endParaRPr lang="en-US"/>
          </a:p>
        </p:txBody>
      </p:sp>
    </p:spTree>
    <p:extLst>
      <p:ext uri="{BB962C8B-B14F-4D97-AF65-F5344CB8AC3E}">
        <p14:creationId xmlns:p14="http://schemas.microsoft.com/office/powerpoint/2010/main" val="97263483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P22 Morris Golden"/>
              </a:defRPr>
            </a:lvl1pPr>
          </a:lstStyle>
          <a:p>
            <a:fld id="{2DE402E9-15A6-C743-9108-E4E1F9F59535}" type="datetimeFigureOut">
              <a:rPr lang="en-US" smtClean="0"/>
              <a:pPr/>
              <a:t>8/11/13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P22 Morris Golden"/>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P22 Morris Golden"/>
              </a:defRPr>
            </a:lvl1pPr>
          </a:lstStyle>
          <a:p>
            <a:fld id="{F3EE7FB9-7C6A-6B4E-8E76-DD6A6B30F804}" type="slidenum">
              <a:rPr lang="en-US" smtClean="0"/>
              <a:pPr/>
              <a:t>‹#›</a:t>
            </a:fld>
            <a:endParaRPr lang="en-US"/>
          </a:p>
        </p:txBody>
      </p:sp>
    </p:spTree>
    <p:extLst>
      <p:ext uri="{BB962C8B-B14F-4D97-AF65-F5344CB8AC3E}">
        <p14:creationId xmlns:p14="http://schemas.microsoft.com/office/powerpoint/2010/main" val="239520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P22 Morris Golden"/>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P22 Morris Golden"/>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P22 Morris Golden"/>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P22 Morris Golden"/>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P22 Morris Golden"/>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P22 Morris Golden"/>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7.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9.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0.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3.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4.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5.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6.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7.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2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163233"/>
            <a:ext cx="4865904" cy="2437218"/>
          </a:xfrm>
        </p:spPr>
        <p:txBody>
          <a:bodyPr>
            <a:noAutofit/>
          </a:bodyPr>
          <a:lstStyle/>
          <a:p>
            <a:r>
              <a:rPr lang="en-US" sz="5400" dirty="0" smtClean="0">
                <a:cs typeface="P22 Morris Golden"/>
              </a:rPr>
              <a:t>The Allure of</a:t>
            </a:r>
            <a:br>
              <a:rPr lang="en-US" sz="5400" dirty="0" smtClean="0">
                <a:cs typeface="P22 Morris Golden"/>
              </a:rPr>
            </a:br>
            <a:r>
              <a:rPr lang="en-US" sz="5400" dirty="0" smtClean="0">
                <a:cs typeface="P22 Morris Golden"/>
              </a:rPr>
              <a:t>Gothic Markup</a:t>
            </a:r>
            <a:endParaRPr lang="en-US" sz="5400" dirty="0">
              <a:cs typeface="P22 Morris Golden"/>
            </a:endParaRPr>
          </a:p>
        </p:txBody>
      </p:sp>
      <p:sp>
        <p:nvSpPr>
          <p:cNvPr id="3" name="Subtitle 2"/>
          <p:cNvSpPr>
            <a:spLocks noGrp="1"/>
          </p:cNvSpPr>
          <p:nvPr>
            <p:ph type="subTitle" idx="1"/>
          </p:nvPr>
        </p:nvSpPr>
        <p:spPr>
          <a:xfrm>
            <a:off x="596694" y="3781051"/>
            <a:ext cx="3871505" cy="1752600"/>
          </a:xfrm>
        </p:spPr>
        <p:txBody>
          <a:bodyPr/>
          <a:lstStyle/>
          <a:p>
            <a:r>
              <a:rPr lang="en-US" dirty="0" smtClean="0">
                <a:latin typeface="P22 Morris Golden"/>
                <a:cs typeface="P22 Morris Golden"/>
              </a:rPr>
              <a:t>Simon St. Laurent</a:t>
            </a:r>
          </a:p>
        </p:txBody>
      </p:sp>
      <p:sp>
        <p:nvSpPr>
          <p:cNvPr id="7" name="TextBox 6"/>
          <p:cNvSpPr txBox="1"/>
          <p:nvPr/>
        </p:nvSpPr>
        <p:spPr>
          <a:xfrm>
            <a:off x="6203927" y="6503595"/>
            <a:ext cx="2677627" cy="369332"/>
          </a:xfrm>
          <a:prstGeom prst="rect">
            <a:avLst/>
          </a:prstGeom>
          <a:noFill/>
        </p:spPr>
        <p:txBody>
          <a:bodyPr wrap="none" rtlCol="0">
            <a:spAutoFit/>
          </a:bodyPr>
          <a:lstStyle/>
          <a:p>
            <a:r>
              <a:rPr lang="en-US" dirty="0" smtClean="0">
                <a:latin typeface="P22 Morris Golden"/>
                <a:cs typeface="P22 Morris Golden"/>
              </a:rPr>
              <a:t>York Minster, by </a:t>
            </a:r>
            <a:r>
              <a:rPr lang="en-US" dirty="0" err="1" smtClean="0">
                <a:latin typeface="P22 Morris Golden"/>
                <a:cs typeface="P22 Morris Golden"/>
              </a:rPr>
              <a:t>GuyHH</a:t>
            </a:r>
            <a:endParaRPr lang="en-US" dirty="0">
              <a:latin typeface="P22 Morris Golden"/>
              <a:cs typeface="P22 Morris Golden"/>
            </a:endParaRPr>
          </a:p>
        </p:txBody>
      </p:sp>
      <p:pic>
        <p:nvPicPr>
          <p:cNvPr id="8" name="Picture 7" descr="GuyHH_York_Minst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7281" y="149845"/>
            <a:ext cx="4476720" cy="5968960"/>
          </a:xfrm>
          <a:prstGeom prst="rect">
            <a:avLst/>
          </a:prstGeom>
        </p:spPr>
      </p:pic>
    </p:spTree>
    <p:extLst>
      <p:ext uri="{BB962C8B-B14F-4D97-AF65-F5344CB8AC3E}">
        <p14:creationId xmlns:p14="http://schemas.microsoft.com/office/powerpoint/2010/main" val="89752696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has Gothic to do with markup?</a:t>
            </a:r>
          </a:p>
        </p:txBody>
      </p:sp>
      <p:sp>
        <p:nvSpPr>
          <p:cNvPr id="3" name="Text Placeholder 2"/>
          <p:cNvSpPr>
            <a:spLocks noGrp="1"/>
          </p:cNvSpPr>
          <p:nvPr>
            <p:ph type="body" idx="1"/>
          </p:nvPr>
        </p:nvSpPr>
        <p:spPr/>
        <p:txBody>
          <a:bodyPr/>
          <a:lstStyle/>
          <a:p>
            <a:r>
              <a:rPr lang="en-US" dirty="0" smtClean="0"/>
              <a:t>Nice pictures, but…</a:t>
            </a:r>
            <a:endParaRPr lang="en-US" dirty="0"/>
          </a:p>
        </p:txBody>
      </p:sp>
      <p:pic>
        <p:nvPicPr>
          <p:cNvPr id="4" name="Content Placeholder 3" descr="Wulfila_bibel_wikipedia.jpg"/>
          <p:cNvPicPr>
            <a:picLocks noChangeAspect="1"/>
          </p:cNvPicPr>
          <p:nvPr/>
        </p:nvPicPr>
        <p:blipFill rotWithShape="1">
          <a:blip r:embed="rId3">
            <a:extLst>
              <a:ext uri="{28A0092B-C50C-407E-A947-70E740481C1C}">
                <a14:useLocalDpi xmlns:a14="http://schemas.microsoft.com/office/drawing/2010/main" val="0"/>
              </a:ext>
            </a:extLst>
          </a:blip>
          <a:srcRect l="189" r="-72"/>
          <a:stretch/>
        </p:blipFill>
        <p:spPr>
          <a:xfrm>
            <a:off x="5548010" y="0"/>
            <a:ext cx="3595990" cy="4525963"/>
          </a:xfrm>
          <a:prstGeom prst="rect">
            <a:avLst/>
          </a:prstGeom>
        </p:spPr>
      </p:pic>
      <p:sp>
        <p:nvSpPr>
          <p:cNvPr id="5" name="TextBox 4"/>
          <p:cNvSpPr txBox="1"/>
          <p:nvPr/>
        </p:nvSpPr>
        <p:spPr>
          <a:xfrm>
            <a:off x="1295747" y="138965"/>
            <a:ext cx="4900748" cy="646331"/>
          </a:xfrm>
          <a:prstGeom prst="rect">
            <a:avLst/>
          </a:prstGeom>
          <a:noFill/>
        </p:spPr>
        <p:txBody>
          <a:bodyPr wrap="square" rtlCol="0">
            <a:spAutoFit/>
          </a:bodyPr>
          <a:lstStyle/>
          <a:p>
            <a:r>
              <a:rPr lang="en-US" dirty="0" smtClean="0">
                <a:latin typeface="P22 Morris Golden"/>
                <a:cs typeface="P22 Morris Golden"/>
              </a:rPr>
              <a:t>Codex </a:t>
            </a:r>
            <a:r>
              <a:rPr lang="en-US" dirty="0" err="1" smtClean="0">
                <a:latin typeface="P22 Morris Golden"/>
                <a:cs typeface="P22 Morris Golden"/>
              </a:rPr>
              <a:t>Argenteus</a:t>
            </a:r>
            <a:r>
              <a:rPr lang="en-US" dirty="0" smtClean="0">
                <a:latin typeface="P22 Morris Golden"/>
                <a:cs typeface="P22 Morris Golden"/>
              </a:rPr>
              <a:t>, the Bible in Gothic. Photo by </a:t>
            </a:r>
            <a:r>
              <a:rPr lang="en-US" dirty="0" err="1" smtClean="0">
                <a:latin typeface="P22 Morris Golden"/>
                <a:cs typeface="P22 Morris Golden"/>
              </a:rPr>
              <a:t>Benutzer</a:t>
            </a:r>
            <a:r>
              <a:rPr lang="en-US" dirty="0" smtClean="0">
                <a:latin typeface="P22 Morris Golden"/>
                <a:cs typeface="P22 Morris Golden"/>
              </a:rPr>
              <a:t> </a:t>
            </a:r>
            <a:r>
              <a:rPr lang="en-US" dirty="0" err="1" smtClean="0">
                <a:latin typeface="P22 Morris Golden"/>
                <a:cs typeface="P22 Morris Golden"/>
              </a:rPr>
              <a:t>Signue</a:t>
            </a:r>
            <a:r>
              <a:rPr lang="en-US" dirty="0" smtClean="0">
                <a:latin typeface="P22 Morris Golden"/>
                <a:cs typeface="P22 Morris Golden"/>
              </a:rPr>
              <a:t>, Wikimedia Commons</a:t>
            </a:r>
            <a:endParaRPr lang="en-US" dirty="0">
              <a:latin typeface="P22 Morris Golden"/>
              <a:cs typeface="P22 Morris Golden"/>
            </a:endParaRPr>
          </a:p>
        </p:txBody>
      </p:sp>
    </p:spTree>
    <p:extLst>
      <p:ext uri="{BB962C8B-B14F-4D97-AF65-F5344CB8AC3E}">
        <p14:creationId xmlns:p14="http://schemas.microsoft.com/office/powerpoint/2010/main" val="290962991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Ruskin &amp; The Nature of Gothic</a:t>
            </a:r>
            <a:endParaRPr lang="en-US" dirty="0"/>
          </a:p>
        </p:txBody>
      </p:sp>
      <p:sp>
        <p:nvSpPr>
          <p:cNvPr id="3" name="Content Placeholder 2"/>
          <p:cNvSpPr>
            <a:spLocks noGrp="1"/>
          </p:cNvSpPr>
          <p:nvPr>
            <p:ph idx="1"/>
          </p:nvPr>
        </p:nvSpPr>
        <p:spPr>
          <a:xfrm>
            <a:off x="457200" y="1600200"/>
            <a:ext cx="8229600" cy="1820155"/>
          </a:xfrm>
        </p:spPr>
        <p:txBody>
          <a:bodyPr/>
          <a:lstStyle/>
          <a:p>
            <a:r>
              <a:rPr lang="en-US" dirty="0" smtClean="0">
                <a:latin typeface="P22 Kane Regular"/>
                <a:cs typeface="P22 Kane Regular"/>
              </a:rPr>
              <a:t>The Stones of Venice</a:t>
            </a:r>
            <a:r>
              <a:rPr lang="en-US" dirty="0" smtClean="0"/>
              <a:t> (1851-3):  a book on architecture – evolves into a polemic about social organization and craft.</a:t>
            </a:r>
            <a:endParaRPr lang="en-US" dirty="0"/>
          </a:p>
        </p:txBody>
      </p:sp>
      <p:pic>
        <p:nvPicPr>
          <p:cNvPr id="4" name="Picture 3" descr="ca_d_oro_kenton_forshee.jpg"/>
          <p:cNvPicPr>
            <a:picLocks noChangeAspect="1"/>
          </p:cNvPicPr>
          <p:nvPr/>
        </p:nvPicPr>
        <p:blipFill rotWithShape="1">
          <a:blip r:embed="rId3">
            <a:extLst>
              <a:ext uri="{28A0092B-C50C-407E-A947-70E740481C1C}">
                <a14:useLocalDpi xmlns:a14="http://schemas.microsoft.com/office/drawing/2010/main" val="0"/>
              </a:ext>
            </a:extLst>
          </a:blip>
          <a:srcRect t="29116"/>
          <a:stretch/>
        </p:blipFill>
        <p:spPr>
          <a:xfrm>
            <a:off x="457200" y="3168858"/>
            <a:ext cx="8229600" cy="3275614"/>
          </a:xfrm>
          <a:prstGeom prst="rect">
            <a:avLst/>
          </a:prstGeom>
        </p:spPr>
      </p:pic>
      <p:sp>
        <p:nvSpPr>
          <p:cNvPr id="5" name="TextBox 4"/>
          <p:cNvSpPr txBox="1"/>
          <p:nvPr/>
        </p:nvSpPr>
        <p:spPr>
          <a:xfrm>
            <a:off x="0" y="6174090"/>
            <a:ext cx="4172937" cy="646331"/>
          </a:xfrm>
          <a:prstGeom prst="rect">
            <a:avLst/>
          </a:prstGeom>
          <a:noFill/>
        </p:spPr>
        <p:txBody>
          <a:bodyPr wrap="none" rtlCol="0">
            <a:spAutoFit/>
          </a:bodyPr>
          <a:lstStyle/>
          <a:p>
            <a:endParaRPr lang="en-US" dirty="0">
              <a:latin typeface="P22 Morris Golden"/>
              <a:cs typeface="P22 Morris Golden"/>
            </a:endParaRPr>
          </a:p>
          <a:p>
            <a:r>
              <a:rPr lang="en-US" dirty="0" err="1" smtClean="0">
                <a:latin typeface="P22 Morris Golden"/>
                <a:cs typeface="P22 Morris Golden"/>
              </a:rPr>
              <a:t>Ca</a:t>
            </a:r>
            <a:r>
              <a:rPr lang="en-US" dirty="0" smtClean="0">
                <a:latin typeface="P22 Morris Golden"/>
                <a:cs typeface="P22 Morris Golden"/>
              </a:rPr>
              <a:t> </a:t>
            </a:r>
            <a:r>
              <a:rPr lang="en-US" dirty="0" err="1" smtClean="0">
                <a:latin typeface="P22 Morris Golden"/>
                <a:cs typeface="P22 Morris Golden"/>
              </a:rPr>
              <a:t>D’Oro</a:t>
            </a:r>
            <a:r>
              <a:rPr lang="en-US" dirty="0" smtClean="0">
                <a:latin typeface="P22 Morris Golden"/>
                <a:cs typeface="P22 Morris Golden"/>
              </a:rPr>
              <a:t>, Venice. Photo by Kenton </a:t>
            </a:r>
            <a:r>
              <a:rPr lang="en-US" dirty="0" err="1" smtClean="0">
                <a:latin typeface="P22 Morris Golden"/>
                <a:cs typeface="P22 Morris Golden"/>
              </a:rPr>
              <a:t>Forshee</a:t>
            </a:r>
            <a:endParaRPr lang="en-US" dirty="0">
              <a:latin typeface="P22 Morris Golden"/>
              <a:cs typeface="P22 Morris Golden"/>
            </a:endParaRPr>
          </a:p>
        </p:txBody>
      </p:sp>
    </p:spTree>
    <p:extLst>
      <p:ext uri="{BB962C8B-B14F-4D97-AF65-F5344CB8AC3E}">
        <p14:creationId xmlns:p14="http://schemas.microsoft.com/office/powerpoint/2010/main" val="56418997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Savageness</a:t>
            </a:r>
            <a:endParaRPr lang="en-US" dirty="0"/>
          </a:p>
        </p:txBody>
      </p:sp>
      <p:pic>
        <p:nvPicPr>
          <p:cNvPr id="5" name="Content Placeholder 4" descr="gargoyle_12thSonOfLama.jpg"/>
          <p:cNvPicPr>
            <a:picLocks noGrp="1" noChangeAspect="1"/>
          </p:cNvPicPr>
          <p:nvPr>
            <p:ph idx="1"/>
          </p:nvPr>
        </p:nvPicPr>
        <p:blipFill>
          <a:blip r:embed="rId3">
            <a:extLst>
              <a:ext uri="{28A0092B-C50C-407E-A947-70E740481C1C}">
                <a14:useLocalDpi xmlns:a14="http://schemas.microsoft.com/office/drawing/2010/main" val="0"/>
              </a:ext>
            </a:extLst>
          </a:blip>
          <a:srcRect t="8773" b="8773"/>
          <a:stretch>
            <a:fillRect/>
          </a:stretch>
        </p:blipFill>
        <p:spPr/>
      </p:pic>
    </p:spTree>
    <p:extLst>
      <p:ext uri="{BB962C8B-B14F-4D97-AF65-F5344CB8AC3E}">
        <p14:creationId xmlns:p14="http://schemas.microsoft.com/office/powerpoint/2010/main" val="12352567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Changefulness</a:t>
            </a:r>
            <a:endParaRPr lang="en-US" dirty="0"/>
          </a:p>
        </p:txBody>
      </p:sp>
      <p:pic>
        <p:nvPicPr>
          <p:cNvPr id="4" name="Content Placeholder 3" descr="arches.png"/>
          <p:cNvPicPr>
            <a:picLocks noGrp="1" noChangeAspect="1"/>
          </p:cNvPicPr>
          <p:nvPr>
            <p:ph idx="1"/>
          </p:nvPr>
        </p:nvPicPr>
        <p:blipFill>
          <a:blip r:embed="rId3">
            <a:extLst>
              <a:ext uri="{28A0092B-C50C-407E-A947-70E740481C1C}">
                <a14:useLocalDpi xmlns:a14="http://schemas.microsoft.com/office/drawing/2010/main" val="0"/>
              </a:ext>
            </a:extLst>
          </a:blip>
          <a:srcRect l="-25389" r="-25389"/>
          <a:stretch>
            <a:fillRect/>
          </a:stretch>
        </p:blipFill>
        <p:spPr/>
      </p:pic>
      <p:sp>
        <p:nvSpPr>
          <p:cNvPr id="5" name="TextBox 4"/>
          <p:cNvSpPr txBox="1"/>
          <p:nvPr/>
        </p:nvSpPr>
        <p:spPr>
          <a:xfrm>
            <a:off x="0" y="6386513"/>
            <a:ext cx="5429692" cy="369332"/>
          </a:xfrm>
          <a:prstGeom prst="rect">
            <a:avLst/>
          </a:prstGeom>
          <a:noFill/>
        </p:spPr>
        <p:txBody>
          <a:bodyPr wrap="none" rtlCol="0">
            <a:spAutoFit/>
          </a:bodyPr>
          <a:lstStyle/>
          <a:p>
            <a:r>
              <a:rPr lang="en-US" dirty="0" smtClean="0">
                <a:latin typeface="P22 Morris Golden"/>
                <a:cs typeface="P22 Morris Golden"/>
              </a:rPr>
              <a:t>Arches with variations. John Ruskin, The Stones of Venice.</a:t>
            </a:r>
            <a:endParaRPr lang="en-US" dirty="0">
              <a:latin typeface="P22 Morris Golden"/>
              <a:cs typeface="P22 Morris Golden"/>
            </a:endParaRPr>
          </a:p>
        </p:txBody>
      </p:sp>
    </p:spTree>
    <p:extLst>
      <p:ext uri="{BB962C8B-B14F-4D97-AF65-F5344CB8AC3E}">
        <p14:creationId xmlns:p14="http://schemas.microsoft.com/office/powerpoint/2010/main" val="156623893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William Morris</a:t>
            </a:r>
            <a:endParaRPr lang="en-US" dirty="0"/>
          </a:p>
        </p:txBody>
      </p:sp>
      <p:sp>
        <p:nvSpPr>
          <p:cNvPr id="3" name="Content Placeholder 2"/>
          <p:cNvSpPr>
            <a:spLocks noGrp="1"/>
          </p:cNvSpPr>
          <p:nvPr>
            <p:ph idx="1"/>
          </p:nvPr>
        </p:nvSpPr>
        <p:spPr>
          <a:xfrm>
            <a:off x="457200" y="1600200"/>
            <a:ext cx="4106942" cy="4511169"/>
          </a:xfrm>
        </p:spPr>
        <p:txBody>
          <a:bodyPr>
            <a:normAutofit fontScale="77500" lnSpcReduction="20000"/>
          </a:bodyPr>
          <a:lstStyle/>
          <a:p>
            <a:r>
              <a:rPr lang="en-US" dirty="0" smtClean="0"/>
              <a:t>“it </a:t>
            </a:r>
            <a:r>
              <a:rPr lang="en-US" dirty="0"/>
              <a:t>is possible for man to rejoice in his work, for, strange as it may seem to us to-day, there have been times when he did rejoice in </a:t>
            </a:r>
            <a:r>
              <a:rPr lang="en-US" dirty="0" smtClean="0"/>
              <a:t>it… unless </a:t>
            </a:r>
            <a:r>
              <a:rPr lang="en-US" dirty="0"/>
              <a:t>man's work once again becomes a pleasure to him, the token of which change will be that beauty is once again a natural and necessary accompaniment of productive </a:t>
            </a:r>
            <a:r>
              <a:rPr lang="en-US" dirty="0" err="1"/>
              <a:t>labour</a:t>
            </a:r>
            <a:r>
              <a:rPr lang="en-US" dirty="0"/>
              <a:t>, all but the worthless must toil in pain, and therefore live in </a:t>
            </a:r>
            <a:r>
              <a:rPr lang="en-US" dirty="0" smtClean="0"/>
              <a:t>pain”</a:t>
            </a:r>
            <a:endParaRPr lang="en-US" dirty="0"/>
          </a:p>
        </p:txBody>
      </p:sp>
      <p:pic>
        <p:nvPicPr>
          <p:cNvPr id="4" name="Picture 3" descr="Kelmscott_Press_-_The_Nature_of_Gothic_by_John_Ruskin_(first_pag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3078" y="1417638"/>
            <a:ext cx="3683721" cy="5325786"/>
          </a:xfrm>
          <a:prstGeom prst="rect">
            <a:avLst/>
          </a:prstGeom>
        </p:spPr>
      </p:pic>
      <p:sp>
        <p:nvSpPr>
          <p:cNvPr id="5" name="TextBox 4"/>
          <p:cNvSpPr txBox="1"/>
          <p:nvPr/>
        </p:nvSpPr>
        <p:spPr>
          <a:xfrm>
            <a:off x="0" y="6386513"/>
            <a:ext cx="5088390" cy="369332"/>
          </a:xfrm>
          <a:prstGeom prst="rect">
            <a:avLst/>
          </a:prstGeom>
          <a:noFill/>
        </p:spPr>
        <p:txBody>
          <a:bodyPr wrap="none" rtlCol="0">
            <a:spAutoFit/>
          </a:bodyPr>
          <a:lstStyle/>
          <a:p>
            <a:r>
              <a:rPr lang="en-US" dirty="0" smtClean="0">
                <a:latin typeface="P22 Morris Golden"/>
                <a:cs typeface="P22 Morris Golden"/>
              </a:rPr>
              <a:t>The Nature of Gothic, </a:t>
            </a:r>
            <a:r>
              <a:rPr lang="en-US" dirty="0" err="1" smtClean="0">
                <a:latin typeface="P22 Morris Golden"/>
                <a:cs typeface="P22 Morris Golden"/>
              </a:rPr>
              <a:t>Kelmscott</a:t>
            </a:r>
            <a:r>
              <a:rPr lang="en-US" dirty="0" smtClean="0">
                <a:latin typeface="P22 Morris Golden"/>
                <a:cs typeface="P22 Morris Golden"/>
              </a:rPr>
              <a:t> Press Edition (1892).</a:t>
            </a:r>
            <a:endParaRPr lang="en-US" dirty="0">
              <a:latin typeface="P22 Morris Golden"/>
              <a:cs typeface="P22 Morris Golden"/>
            </a:endParaRPr>
          </a:p>
        </p:txBody>
      </p:sp>
    </p:spTree>
    <p:extLst>
      <p:ext uri="{BB962C8B-B14F-4D97-AF65-F5344CB8AC3E}">
        <p14:creationId xmlns:p14="http://schemas.microsoft.com/office/powerpoint/2010/main" val="126632934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Christopher Alexander</a:t>
            </a:r>
            <a:endParaRPr lang="en-US" dirty="0"/>
          </a:p>
        </p:txBody>
      </p:sp>
      <p:sp>
        <p:nvSpPr>
          <p:cNvPr id="3" name="Content Placeholder 2"/>
          <p:cNvSpPr>
            <a:spLocks noGrp="1"/>
          </p:cNvSpPr>
          <p:nvPr>
            <p:ph idx="1"/>
          </p:nvPr>
        </p:nvSpPr>
        <p:spPr/>
        <p:txBody>
          <a:bodyPr/>
          <a:lstStyle/>
          <a:p>
            <a:r>
              <a:rPr lang="en-US" dirty="0" smtClean="0">
                <a:latin typeface="P22 Kane Regular"/>
                <a:cs typeface="P22 Kane Regular"/>
              </a:rPr>
              <a:t>A Pattern Language </a:t>
            </a:r>
            <a:r>
              <a:rPr lang="en-US" dirty="0" smtClean="0"/>
              <a:t>(1977), not </a:t>
            </a:r>
            <a:r>
              <a:rPr lang="en-US" dirty="0" smtClean="0">
                <a:latin typeface="P22 Kane Regular"/>
                <a:cs typeface="P22 Kane Regular"/>
              </a:rPr>
              <a:t>Design Patterns </a:t>
            </a:r>
            <a:r>
              <a:rPr lang="en-US" dirty="0" smtClean="0"/>
              <a:t>(1994).</a:t>
            </a:r>
          </a:p>
          <a:p>
            <a:r>
              <a:rPr lang="en-US" dirty="0" smtClean="0"/>
              <a:t>Architect who wants to re-architect and re-orient architecture.</a:t>
            </a:r>
            <a:endParaRPr lang="en-US" dirty="0"/>
          </a:p>
        </p:txBody>
      </p:sp>
      <p:pic>
        <p:nvPicPr>
          <p:cNvPr id="4" name="Picture 3" descr="AlexanderBook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4283832" y="3231732"/>
            <a:ext cx="4835021" cy="3626266"/>
          </a:xfrm>
          <a:prstGeom prst="rect">
            <a:avLst/>
          </a:prstGeom>
        </p:spPr>
      </p:pic>
    </p:spTree>
    <p:extLst>
      <p:ext uri="{BB962C8B-B14F-4D97-AF65-F5344CB8AC3E}">
        <p14:creationId xmlns:p14="http://schemas.microsoft.com/office/powerpoint/2010/main" val="60435815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System-A and System-B</a:t>
            </a:r>
            <a:endParaRPr lang="en-US" dirty="0"/>
          </a:p>
        </p:txBody>
      </p:sp>
      <p:sp>
        <p:nvSpPr>
          <p:cNvPr id="3" name="Content Placeholder 2"/>
          <p:cNvSpPr>
            <a:spLocks noGrp="1"/>
          </p:cNvSpPr>
          <p:nvPr>
            <p:ph sz="half" idx="1"/>
          </p:nvPr>
        </p:nvSpPr>
        <p:spPr/>
        <p:txBody>
          <a:bodyPr>
            <a:normAutofit fontScale="92500" lnSpcReduction="10000"/>
          </a:bodyPr>
          <a:lstStyle/>
          <a:p>
            <a:r>
              <a:rPr lang="en-US" dirty="0" smtClean="0"/>
              <a:t>Iterative</a:t>
            </a:r>
          </a:p>
          <a:p>
            <a:r>
              <a:rPr lang="en-US" dirty="0" smtClean="0"/>
              <a:t>Drawings after</a:t>
            </a:r>
          </a:p>
          <a:p>
            <a:r>
              <a:rPr lang="en-US" dirty="0" smtClean="0"/>
              <a:t>Includes builders and clients at all stages</a:t>
            </a:r>
          </a:p>
          <a:p>
            <a:r>
              <a:rPr lang="en-US" dirty="0" smtClean="0"/>
              <a:t>Continuous development from large features to small, unknown at start</a:t>
            </a:r>
          </a:p>
          <a:p>
            <a:r>
              <a:rPr lang="en-US" dirty="0" smtClean="0"/>
              <a:t>Meets budgets by dropping features as necessary</a:t>
            </a:r>
          </a:p>
          <a:p>
            <a:r>
              <a:rPr lang="en-US" dirty="0" smtClean="0"/>
              <a:t>Cost control through customization</a:t>
            </a:r>
          </a:p>
          <a:p>
            <a:endParaRPr lang="en-US" dirty="0"/>
          </a:p>
        </p:txBody>
      </p:sp>
      <p:sp>
        <p:nvSpPr>
          <p:cNvPr id="4" name="Content Placeholder 3"/>
          <p:cNvSpPr>
            <a:spLocks noGrp="1"/>
          </p:cNvSpPr>
          <p:nvPr>
            <p:ph sz="half" idx="2"/>
          </p:nvPr>
        </p:nvSpPr>
        <p:spPr/>
        <p:txBody>
          <a:bodyPr>
            <a:normAutofit fontScale="92500" lnSpcReduction="10000"/>
          </a:bodyPr>
          <a:lstStyle/>
          <a:p>
            <a:r>
              <a:rPr lang="en-US" dirty="0" smtClean="0"/>
              <a:t>Planned (and corrections)</a:t>
            </a:r>
          </a:p>
          <a:p>
            <a:r>
              <a:rPr lang="en-US" dirty="0" smtClean="0"/>
              <a:t>Drawings before</a:t>
            </a:r>
          </a:p>
          <a:p>
            <a:r>
              <a:rPr lang="en-US" dirty="0" smtClean="0"/>
              <a:t>Hierarchy of designer to contractors to customers</a:t>
            </a:r>
          </a:p>
          <a:p>
            <a:r>
              <a:rPr lang="en-US" dirty="0" smtClean="0"/>
              <a:t>All features included in original plan, possibly with options</a:t>
            </a:r>
          </a:p>
          <a:p>
            <a:r>
              <a:rPr lang="en-US" dirty="0" smtClean="0"/>
              <a:t>Meets budgets by dropping quality or halting</a:t>
            </a:r>
          </a:p>
          <a:p>
            <a:r>
              <a:rPr lang="en-US" dirty="0" smtClean="0"/>
              <a:t>Cost control through standardization	</a:t>
            </a:r>
            <a:endParaRPr lang="en-US" dirty="0"/>
          </a:p>
        </p:txBody>
      </p:sp>
    </p:spTree>
    <p:extLst>
      <p:ext uri="{BB962C8B-B14F-4D97-AF65-F5344CB8AC3E}">
        <p14:creationId xmlns:p14="http://schemas.microsoft.com/office/powerpoint/2010/main" val="197246143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Depth, Not Quantity</a:t>
            </a:r>
            <a:endParaRPr lang="en-US" dirty="0"/>
          </a:p>
        </p:txBody>
      </p:sp>
      <p:sp>
        <p:nvSpPr>
          <p:cNvPr id="3" name="Content Placeholder 2"/>
          <p:cNvSpPr>
            <a:spLocks noGrp="1"/>
          </p:cNvSpPr>
          <p:nvPr>
            <p:ph idx="1"/>
          </p:nvPr>
        </p:nvSpPr>
        <p:spPr/>
        <p:txBody>
          <a:bodyPr/>
          <a:lstStyle/>
          <a:p>
            <a:r>
              <a:rPr lang="en-US" dirty="0" smtClean="0"/>
              <a:t>“</a:t>
            </a:r>
            <a:r>
              <a:rPr lang="en-US" dirty="0"/>
              <a:t>The architect-builder... has greater powers but more limited domain. Any one architect builder may control no more than twenty houses at a time, but he will take full responsibility for their design and construction, and he will work far more intensely with the individual families, and with the individual details of their houses. Thus, in this model of construction, both design and construction are decentralized...</a:t>
            </a:r>
            <a:r>
              <a:rPr lang="en-US" dirty="0" smtClean="0"/>
              <a:t>.”</a:t>
            </a:r>
            <a:endParaRPr lang="en-US" dirty="0"/>
          </a:p>
        </p:txBody>
      </p:sp>
      <p:sp>
        <p:nvSpPr>
          <p:cNvPr id="4" name="TextBox 3"/>
          <p:cNvSpPr txBox="1"/>
          <p:nvPr/>
        </p:nvSpPr>
        <p:spPr>
          <a:xfrm>
            <a:off x="0" y="6386513"/>
            <a:ext cx="3685624" cy="369332"/>
          </a:xfrm>
          <a:prstGeom prst="rect">
            <a:avLst/>
          </a:prstGeom>
          <a:noFill/>
        </p:spPr>
        <p:txBody>
          <a:bodyPr wrap="none" rtlCol="0">
            <a:spAutoFit/>
          </a:bodyPr>
          <a:lstStyle/>
          <a:p>
            <a:r>
              <a:rPr lang="en-US" dirty="0" smtClean="0">
                <a:latin typeface="P22 Morris Golden"/>
                <a:cs typeface="P22 Morris Golden"/>
              </a:rPr>
              <a:t>The Production of Houses (</a:t>
            </a:r>
            <a:r>
              <a:rPr lang="en-US" dirty="0">
                <a:latin typeface="P22 Morris Golden"/>
                <a:cs typeface="P22 Morris Golden"/>
              </a:rPr>
              <a:t>1985) , 76-7</a:t>
            </a:r>
          </a:p>
        </p:txBody>
      </p:sp>
    </p:spTree>
    <p:extLst>
      <p:ext uri="{BB962C8B-B14F-4D97-AF65-F5344CB8AC3E}">
        <p14:creationId xmlns:p14="http://schemas.microsoft.com/office/powerpoint/2010/main" val="172507964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what has this to do with markup?</a:t>
            </a:r>
            <a:endParaRPr lang="en-US" dirty="0"/>
          </a:p>
        </p:txBody>
      </p:sp>
      <p:sp>
        <p:nvSpPr>
          <p:cNvPr id="3" name="Text Placeholder 2"/>
          <p:cNvSpPr>
            <a:spLocks noGrp="1"/>
          </p:cNvSpPr>
          <p:nvPr>
            <p:ph type="body" idx="1"/>
          </p:nvPr>
        </p:nvSpPr>
        <p:spPr/>
        <p:txBody>
          <a:bodyPr/>
          <a:lstStyle/>
          <a:p>
            <a:r>
              <a:rPr lang="en-US" dirty="0" smtClean="0"/>
              <a:t>You didn’t answer the question!</a:t>
            </a:r>
            <a:endParaRPr lang="en-US" dirty="0"/>
          </a:p>
        </p:txBody>
      </p:sp>
    </p:spTree>
    <p:extLst>
      <p:ext uri="{BB962C8B-B14F-4D97-AF65-F5344CB8AC3E}">
        <p14:creationId xmlns:p14="http://schemas.microsoft.com/office/powerpoint/2010/main" val="218108420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Markup as Architecture</a:t>
            </a:r>
            <a:endParaRPr lang="en-US" dirty="0"/>
          </a:p>
        </p:txBody>
      </p:sp>
      <p:sp>
        <p:nvSpPr>
          <p:cNvPr id="3" name="Content Placeholder 2"/>
          <p:cNvSpPr>
            <a:spLocks noGrp="1"/>
          </p:cNvSpPr>
          <p:nvPr>
            <p:ph idx="1"/>
          </p:nvPr>
        </p:nvSpPr>
        <p:spPr/>
        <p:txBody>
          <a:bodyPr/>
          <a:lstStyle/>
          <a:p>
            <a:pPr marL="0" indent="0">
              <a:buNone/>
            </a:pPr>
            <a:r>
              <a:rPr lang="en-US" dirty="0" smtClean="0"/>
              <a:t>In virtual world, markup:</a:t>
            </a:r>
          </a:p>
          <a:p>
            <a:r>
              <a:rPr lang="en-US" dirty="0" smtClean="0"/>
              <a:t>Creates spaces in which we can talk</a:t>
            </a:r>
          </a:p>
          <a:p>
            <a:r>
              <a:rPr lang="en-US" dirty="0" smtClean="0"/>
              <a:t>Builds structures in which we can work</a:t>
            </a:r>
          </a:p>
          <a:p>
            <a:r>
              <a:rPr lang="en-US" dirty="0" smtClean="0"/>
              <a:t>Lays out marketplaces in which we shop</a:t>
            </a:r>
          </a:p>
          <a:p>
            <a:r>
              <a:rPr lang="en-US" dirty="0" smtClean="0"/>
              <a:t>Offers a canvas on which to decorate</a:t>
            </a:r>
          </a:p>
          <a:p>
            <a:r>
              <a:rPr lang="en-US" dirty="0" smtClean="0"/>
              <a:t>Assembles structures into larger groups</a:t>
            </a:r>
            <a:endParaRPr lang="en-US" dirty="0"/>
          </a:p>
        </p:txBody>
      </p:sp>
    </p:spTree>
    <p:extLst>
      <p:ext uri="{BB962C8B-B14F-4D97-AF65-F5344CB8AC3E}">
        <p14:creationId xmlns:p14="http://schemas.microsoft.com/office/powerpoint/2010/main" val="53103193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DISCLAIMER</a:t>
            </a:r>
            <a:endParaRPr lang="en-US" dirty="0"/>
          </a:p>
        </p:txBody>
      </p:sp>
      <p:sp>
        <p:nvSpPr>
          <p:cNvPr id="3" name="Content Placeholder 2"/>
          <p:cNvSpPr>
            <a:spLocks noGrp="1"/>
          </p:cNvSpPr>
          <p:nvPr>
            <p:ph idx="1"/>
          </p:nvPr>
        </p:nvSpPr>
        <p:spPr/>
        <p:txBody>
          <a:bodyPr>
            <a:normAutofit fontScale="92500"/>
          </a:bodyPr>
          <a:lstStyle/>
          <a:p>
            <a:r>
              <a:rPr lang="en-US" dirty="0" smtClean="0"/>
              <a:t>O’Reilly Media, Inc. bears no responsibility for the content of this presentation.  This presentation in no way reflects the official views of O’Reilly Media, Inc. No other O’Reilly employees were involved in its creation.  It exclusively represents the individual perspective of Simon St.Laurent.</a:t>
            </a:r>
          </a:p>
          <a:p>
            <a:r>
              <a:rPr lang="en-US" dirty="0" smtClean="0"/>
              <a:t>I am extremely lucky to have an employer that allows these kinds of wanderings.  You should find one too, if you don’t have one already. </a:t>
            </a:r>
            <a:endParaRPr lang="en-US" dirty="0"/>
          </a:p>
        </p:txBody>
      </p:sp>
    </p:spTree>
    <p:extLst>
      <p:ext uri="{BB962C8B-B14F-4D97-AF65-F5344CB8AC3E}">
        <p14:creationId xmlns:p14="http://schemas.microsoft.com/office/powerpoint/2010/main" val="393497076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XML as Industrialized Data</a:t>
            </a:r>
            <a:endParaRPr lang="en-US" dirty="0"/>
          </a:p>
        </p:txBody>
      </p:sp>
      <p:sp>
        <p:nvSpPr>
          <p:cNvPr id="3" name="Content Placeholder 2"/>
          <p:cNvSpPr>
            <a:spLocks noGrp="1"/>
          </p:cNvSpPr>
          <p:nvPr>
            <p:ph idx="1"/>
          </p:nvPr>
        </p:nvSpPr>
        <p:spPr/>
        <p:txBody>
          <a:bodyPr>
            <a:normAutofit/>
          </a:bodyPr>
          <a:lstStyle/>
          <a:p>
            <a:r>
              <a:rPr lang="en-US" dirty="0" smtClean="0"/>
              <a:t>Automate as much as possible.</a:t>
            </a:r>
          </a:p>
          <a:p>
            <a:r>
              <a:rPr lang="en-US" dirty="0" smtClean="0"/>
              <a:t>Prioritize predictability.</a:t>
            </a:r>
          </a:p>
          <a:p>
            <a:r>
              <a:rPr lang="en-US" dirty="0" smtClean="0"/>
              <a:t>Versioning means remodeling the factory.</a:t>
            </a:r>
          </a:p>
          <a:p>
            <a:r>
              <a:rPr lang="en-US" dirty="0" smtClean="0"/>
              <a:t>Standards about industrial collaboration.</a:t>
            </a:r>
          </a:p>
          <a:p>
            <a:r>
              <a:rPr lang="en-US" dirty="0" smtClean="0"/>
              <a:t>Human involvement driven to minimum.</a:t>
            </a:r>
          </a:p>
          <a:p>
            <a:r>
              <a:rPr lang="en-US" dirty="0" smtClean="0"/>
              <a:t>Contains anarchy by treating it </a:t>
            </a:r>
            <a:br>
              <a:rPr lang="en-US" dirty="0" smtClean="0"/>
            </a:br>
            <a:r>
              <a:rPr lang="en-US" dirty="0" smtClean="0"/>
              <a:t>as allowed but exceptional.</a:t>
            </a:r>
          </a:p>
          <a:p>
            <a:endParaRPr lang="en-US" dirty="0"/>
          </a:p>
        </p:txBody>
      </p:sp>
      <p:pic>
        <p:nvPicPr>
          <p:cNvPr id="5" name="Picture 4" descr="urban_garden_assembly_li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6962" y="4652689"/>
            <a:ext cx="3317037" cy="2205311"/>
          </a:xfrm>
          <a:prstGeom prst="rect">
            <a:avLst/>
          </a:prstGeom>
        </p:spPr>
      </p:pic>
      <p:sp>
        <p:nvSpPr>
          <p:cNvPr id="6" name="TextBox 5"/>
          <p:cNvSpPr txBox="1"/>
          <p:nvPr/>
        </p:nvSpPr>
        <p:spPr>
          <a:xfrm>
            <a:off x="3478963" y="6488668"/>
            <a:ext cx="2347999" cy="369332"/>
          </a:xfrm>
          <a:prstGeom prst="rect">
            <a:avLst/>
          </a:prstGeom>
          <a:noFill/>
        </p:spPr>
        <p:txBody>
          <a:bodyPr wrap="none" rtlCol="0">
            <a:spAutoFit/>
          </a:bodyPr>
          <a:lstStyle/>
          <a:p>
            <a:r>
              <a:rPr lang="en-US" dirty="0" smtClean="0">
                <a:latin typeface="P22 Morris Golden"/>
                <a:cs typeface="P22 Morris Golden"/>
              </a:rPr>
              <a:t>Photo by Urban Garden</a:t>
            </a:r>
            <a:endParaRPr lang="en-US" dirty="0">
              <a:latin typeface="P22 Morris Golden"/>
              <a:cs typeface="P22 Morris Golden"/>
            </a:endParaRPr>
          </a:p>
        </p:txBody>
      </p:sp>
    </p:spTree>
    <p:extLst>
      <p:ext uri="{BB962C8B-B14F-4D97-AF65-F5344CB8AC3E}">
        <p14:creationId xmlns:p14="http://schemas.microsoft.com/office/powerpoint/2010/main" val="93991307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Validation</a:t>
            </a:r>
            <a:endParaRPr lang="en-US" dirty="0"/>
          </a:p>
        </p:txBody>
      </p:sp>
      <p:pic>
        <p:nvPicPr>
          <p:cNvPr id="4" name="Content Placeholder 3" descr="William_Holman_Hunt_-_The_Scapegoat.jpg"/>
          <p:cNvPicPr>
            <a:picLocks noGrp="1" noChangeAspect="1"/>
          </p:cNvPicPr>
          <p:nvPr>
            <p:ph idx="1"/>
          </p:nvPr>
        </p:nvPicPr>
        <p:blipFill>
          <a:blip r:embed="rId3">
            <a:extLst>
              <a:ext uri="{28A0092B-C50C-407E-A947-70E740481C1C}">
                <a14:useLocalDpi xmlns:a14="http://schemas.microsoft.com/office/drawing/2010/main" val="0"/>
              </a:ext>
            </a:extLst>
          </a:blip>
          <a:srcRect l="-5782" r="-5782"/>
          <a:stretch>
            <a:fillRect/>
          </a:stretch>
        </p:blipFill>
        <p:spPr/>
      </p:pic>
      <p:sp>
        <p:nvSpPr>
          <p:cNvPr id="5" name="TextBox 4"/>
          <p:cNvSpPr txBox="1"/>
          <p:nvPr/>
        </p:nvSpPr>
        <p:spPr>
          <a:xfrm>
            <a:off x="0" y="6403113"/>
            <a:ext cx="3739903" cy="369332"/>
          </a:xfrm>
          <a:prstGeom prst="rect">
            <a:avLst/>
          </a:prstGeom>
          <a:noFill/>
        </p:spPr>
        <p:txBody>
          <a:bodyPr wrap="none" rtlCol="0">
            <a:spAutoFit/>
          </a:bodyPr>
          <a:lstStyle/>
          <a:p>
            <a:r>
              <a:rPr lang="en-US" dirty="0">
                <a:latin typeface="P22 Morris Golden"/>
                <a:cs typeface="P22 Morris Golden"/>
              </a:rPr>
              <a:t>William Holman Hunt, The Scapegoat</a:t>
            </a:r>
          </a:p>
        </p:txBody>
      </p:sp>
    </p:spTree>
    <p:extLst>
      <p:ext uri="{BB962C8B-B14F-4D97-AF65-F5344CB8AC3E}">
        <p14:creationId xmlns:p14="http://schemas.microsoft.com/office/powerpoint/2010/main" val="24538491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966"/>
            <a:ext cx="8229600" cy="1143000"/>
          </a:xfrm>
        </p:spPr>
        <p:txBody>
          <a:bodyPr>
            <a:normAutofit/>
          </a:bodyPr>
          <a:lstStyle/>
          <a:p>
            <a:r>
              <a:rPr lang="en-US" dirty="0" smtClean="0"/>
              <a:t>We Fear That Work Is This</a:t>
            </a:r>
            <a:endParaRPr lang="en-US" dirty="0"/>
          </a:p>
        </p:txBody>
      </p:sp>
      <p:pic>
        <p:nvPicPr>
          <p:cNvPr id="4" name="Picture 3" descr="preraphaelites_wor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486" y="1323312"/>
            <a:ext cx="7452314" cy="5079801"/>
          </a:xfrm>
          <a:prstGeom prst="rect">
            <a:avLst/>
          </a:prstGeom>
        </p:spPr>
      </p:pic>
      <p:sp>
        <p:nvSpPr>
          <p:cNvPr id="5" name="TextBox 4"/>
          <p:cNvSpPr txBox="1"/>
          <p:nvPr/>
        </p:nvSpPr>
        <p:spPr>
          <a:xfrm>
            <a:off x="0" y="6403113"/>
            <a:ext cx="2589219" cy="369332"/>
          </a:xfrm>
          <a:prstGeom prst="rect">
            <a:avLst/>
          </a:prstGeom>
          <a:noFill/>
        </p:spPr>
        <p:txBody>
          <a:bodyPr wrap="none" rtlCol="0">
            <a:spAutoFit/>
          </a:bodyPr>
          <a:lstStyle/>
          <a:p>
            <a:r>
              <a:rPr lang="en-US" dirty="0">
                <a:latin typeface="P22 Morris Golden"/>
                <a:cs typeface="P22 Morris Golden"/>
              </a:rPr>
              <a:t>Ford </a:t>
            </a:r>
            <a:r>
              <a:rPr lang="en-US" dirty="0" err="1">
                <a:latin typeface="P22 Morris Golden"/>
                <a:cs typeface="P22 Morris Golden"/>
              </a:rPr>
              <a:t>Madox</a:t>
            </a:r>
            <a:r>
              <a:rPr lang="en-US" dirty="0">
                <a:latin typeface="P22 Morris Golden"/>
                <a:cs typeface="P22 Morris Golden"/>
              </a:rPr>
              <a:t> Brown, Work</a:t>
            </a:r>
          </a:p>
        </p:txBody>
      </p:sp>
    </p:spTree>
    <p:extLst>
      <p:ext uri="{BB962C8B-B14F-4D97-AF65-F5344CB8AC3E}">
        <p14:creationId xmlns:p14="http://schemas.microsoft.com/office/powerpoint/2010/main" val="127197162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Asynchronicity</a:t>
            </a:r>
            <a:r>
              <a:rPr lang="en-US" dirty="0" smtClean="0"/>
              <a:t> Works This Way</a:t>
            </a:r>
            <a:endParaRPr lang="en-US" dirty="0"/>
          </a:p>
        </p:txBody>
      </p:sp>
      <p:pic>
        <p:nvPicPr>
          <p:cNvPr id="4" name="Content Placeholder 3" descr="preraphaelites_carpenters.jpg"/>
          <p:cNvPicPr>
            <a:picLocks noGrp="1" noChangeAspect="1"/>
          </p:cNvPicPr>
          <p:nvPr>
            <p:ph idx="1"/>
          </p:nvPr>
        </p:nvPicPr>
        <p:blipFill>
          <a:blip r:embed="rId3">
            <a:extLst>
              <a:ext uri="{28A0092B-C50C-407E-A947-70E740481C1C}">
                <a14:useLocalDpi xmlns:a14="http://schemas.microsoft.com/office/drawing/2010/main" val="0"/>
              </a:ext>
            </a:extLst>
          </a:blip>
          <a:srcRect t="4730" b="4730"/>
          <a:stretch>
            <a:fillRect/>
          </a:stretch>
        </p:blipFill>
        <p:spPr>
          <a:xfrm>
            <a:off x="457200" y="1612775"/>
            <a:ext cx="8229600" cy="4525963"/>
          </a:xfrm>
        </p:spPr>
      </p:pic>
      <p:sp>
        <p:nvSpPr>
          <p:cNvPr id="5" name="TextBox 4"/>
          <p:cNvSpPr txBox="1"/>
          <p:nvPr/>
        </p:nvSpPr>
        <p:spPr>
          <a:xfrm>
            <a:off x="0" y="6403113"/>
            <a:ext cx="7405921" cy="369332"/>
          </a:xfrm>
          <a:prstGeom prst="rect">
            <a:avLst/>
          </a:prstGeom>
          <a:noFill/>
        </p:spPr>
        <p:txBody>
          <a:bodyPr wrap="none" rtlCol="0">
            <a:spAutoFit/>
          </a:bodyPr>
          <a:lstStyle/>
          <a:p>
            <a:r>
              <a:rPr lang="en-US" dirty="0">
                <a:latin typeface="P22 Morris Golden"/>
                <a:cs typeface="P22 Morris Golden"/>
              </a:rPr>
              <a:t>John Everett Millais, Christ in the House of His Parents (The Carpenter's Shop)</a:t>
            </a:r>
          </a:p>
        </p:txBody>
      </p:sp>
    </p:spTree>
    <p:extLst>
      <p:ext uri="{BB962C8B-B14F-4D97-AF65-F5344CB8AC3E}">
        <p14:creationId xmlns:p14="http://schemas.microsoft.com/office/powerpoint/2010/main" val="407829435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Transformation Flows</a:t>
            </a:r>
            <a:endParaRPr lang="en-US" dirty="0"/>
          </a:p>
        </p:txBody>
      </p:sp>
      <p:sp>
        <p:nvSpPr>
          <p:cNvPr id="3" name="Content Placeholder 2"/>
          <p:cNvSpPr>
            <a:spLocks noGrp="1"/>
          </p:cNvSpPr>
          <p:nvPr>
            <p:ph idx="1"/>
          </p:nvPr>
        </p:nvSpPr>
        <p:spPr/>
        <p:txBody>
          <a:bodyPr>
            <a:normAutofit lnSpcReduction="10000"/>
          </a:bodyPr>
          <a:lstStyle/>
          <a:p>
            <a:r>
              <a:rPr lang="en-US" dirty="0" smtClean="0"/>
              <a:t>Changefulness shifts state.</a:t>
            </a:r>
          </a:p>
          <a:p>
            <a:r>
              <a:rPr lang="en-US" dirty="0" smtClean="0"/>
              <a:t>Transformations traditionally </a:t>
            </a:r>
            <a:br>
              <a:rPr lang="en-US" dirty="0" smtClean="0"/>
            </a:br>
            <a:r>
              <a:rPr lang="en-US" dirty="0" smtClean="0"/>
              <a:t>more forgiving than validators.</a:t>
            </a:r>
          </a:p>
          <a:p>
            <a:r>
              <a:rPr lang="en-US" dirty="0" smtClean="0"/>
              <a:t>XSLT as classic XML model, </a:t>
            </a:r>
            <a:br>
              <a:rPr lang="en-US" dirty="0" smtClean="0"/>
            </a:br>
            <a:r>
              <a:rPr lang="en-US" dirty="0" smtClean="0"/>
              <a:t>functional programming </a:t>
            </a:r>
            <a:br>
              <a:rPr lang="en-US" dirty="0" smtClean="0"/>
            </a:br>
            <a:r>
              <a:rPr lang="en-US" dirty="0" smtClean="0"/>
              <a:t>broader.</a:t>
            </a:r>
          </a:p>
          <a:p>
            <a:r>
              <a:rPr lang="en-US" dirty="0" smtClean="0"/>
              <a:t>Differentiate internal and </a:t>
            </a:r>
            <a:br>
              <a:rPr lang="en-US" dirty="0" smtClean="0"/>
            </a:br>
            <a:r>
              <a:rPr lang="en-US" dirty="0" smtClean="0"/>
              <a:t>external structures.</a:t>
            </a:r>
          </a:p>
          <a:p>
            <a:r>
              <a:rPr lang="en-US" dirty="0" smtClean="0"/>
              <a:t>“Data Pachinko”</a:t>
            </a:r>
          </a:p>
        </p:txBody>
      </p:sp>
      <p:pic>
        <p:nvPicPr>
          <p:cNvPr id="4" name="Picture 3" descr="pachinko_limetom.jpg"/>
          <p:cNvPicPr>
            <a:picLocks noChangeAspect="1"/>
          </p:cNvPicPr>
          <p:nvPr/>
        </p:nvPicPr>
        <p:blipFill rotWithShape="1">
          <a:blip r:embed="rId3">
            <a:extLst>
              <a:ext uri="{28A0092B-C50C-407E-A947-70E740481C1C}">
                <a14:useLocalDpi xmlns:a14="http://schemas.microsoft.com/office/drawing/2010/main" val="0"/>
              </a:ext>
            </a:extLst>
          </a:blip>
          <a:srcRect l="10494" t="32587" r="10989" b="15281"/>
          <a:stretch/>
        </p:blipFill>
        <p:spPr>
          <a:xfrm>
            <a:off x="5871774" y="2615565"/>
            <a:ext cx="3272226" cy="4242435"/>
          </a:xfrm>
          <a:prstGeom prst="rect">
            <a:avLst/>
          </a:prstGeom>
        </p:spPr>
      </p:pic>
      <p:sp>
        <p:nvSpPr>
          <p:cNvPr id="5" name="TextBox 4"/>
          <p:cNvSpPr txBox="1"/>
          <p:nvPr/>
        </p:nvSpPr>
        <p:spPr>
          <a:xfrm>
            <a:off x="2489531" y="6403113"/>
            <a:ext cx="3495677" cy="369332"/>
          </a:xfrm>
          <a:prstGeom prst="rect">
            <a:avLst/>
          </a:prstGeom>
          <a:noFill/>
        </p:spPr>
        <p:txBody>
          <a:bodyPr wrap="none" rtlCol="0">
            <a:spAutoFit/>
          </a:bodyPr>
          <a:lstStyle/>
          <a:p>
            <a:r>
              <a:rPr lang="en-US" dirty="0" smtClean="0">
                <a:latin typeface="P22 Morris Golden"/>
                <a:cs typeface="P22 Morris Golden"/>
              </a:rPr>
              <a:t>Pachinko machine photo by </a:t>
            </a:r>
            <a:r>
              <a:rPr lang="en-US" dirty="0" err="1" smtClean="0">
                <a:latin typeface="P22 Morris Golden"/>
                <a:cs typeface="P22 Morris Golden"/>
              </a:rPr>
              <a:t>limetom</a:t>
            </a:r>
            <a:r>
              <a:rPr lang="en-US" dirty="0" smtClean="0">
                <a:latin typeface="P22 Morris Golden"/>
                <a:cs typeface="P22 Morris Golden"/>
              </a:rPr>
              <a:t>.</a:t>
            </a:r>
            <a:endParaRPr lang="en-US" dirty="0">
              <a:latin typeface="P22 Morris Golden"/>
              <a:cs typeface="P22 Morris Golden"/>
            </a:endParaRPr>
          </a:p>
        </p:txBody>
      </p:sp>
    </p:spTree>
    <p:extLst>
      <p:ext uri="{BB962C8B-B14F-4D97-AF65-F5344CB8AC3E}">
        <p14:creationId xmlns:p14="http://schemas.microsoft.com/office/powerpoint/2010/main" val="22738803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Douglas </a:t>
            </a:r>
            <a:r>
              <a:rPr lang="en-US" dirty="0" err="1" smtClean="0"/>
              <a:t>Crockford</a:t>
            </a:r>
            <a:r>
              <a:rPr lang="en-US" dirty="0" smtClean="0"/>
              <a:t>: JSON and Functional Programming	</a:t>
            </a:r>
            <a:endParaRPr lang="en-US" dirty="0"/>
          </a:p>
        </p:txBody>
      </p:sp>
      <p:sp>
        <p:nvSpPr>
          <p:cNvPr id="3" name="Content Placeholder 2"/>
          <p:cNvSpPr>
            <a:spLocks noGrp="1"/>
          </p:cNvSpPr>
          <p:nvPr>
            <p:ph idx="1"/>
          </p:nvPr>
        </p:nvSpPr>
        <p:spPr/>
        <p:txBody>
          <a:bodyPr/>
          <a:lstStyle/>
          <a:p>
            <a:r>
              <a:rPr lang="en-US" dirty="0" smtClean="0"/>
              <a:t>JSON extracts existing syntax from JavaScript – no invention.</a:t>
            </a:r>
          </a:p>
          <a:p>
            <a:r>
              <a:rPr lang="en-US" dirty="0" err="1" smtClean="0"/>
              <a:t>Crockford</a:t>
            </a:r>
            <a:r>
              <a:rPr lang="en-US" dirty="0" smtClean="0"/>
              <a:t> reorients developers toward functional JavaScript approaches.</a:t>
            </a:r>
          </a:p>
          <a:p>
            <a:r>
              <a:rPr lang="en-US" dirty="0" smtClean="0"/>
              <a:t>Practice avoids schemas, uses transformations from simple to massive.</a:t>
            </a:r>
          </a:p>
          <a:p>
            <a:r>
              <a:rPr lang="en-US" dirty="0" smtClean="0"/>
              <a:t>“Don’t be evil” license.</a:t>
            </a:r>
            <a:endParaRPr lang="en-US" dirty="0"/>
          </a:p>
        </p:txBody>
      </p:sp>
      <p:pic>
        <p:nvPicPr>
          <p:cNvPr id="4" name="Picture 3" descr="crockford_niallkenned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484" y="4338318"/>
            <a:ext cx="2590516" cy="2519682"/>
          </a:xfrm>
          <a:prstGeom prst="rect">
            <a:avLst/>
          </a:prstGeom>
        </p:spPr>
      </p:pic>
      <p:sp>
        <p:nvSpPr>
          <p:cNvPr id="5" name="TextBox 4"/>
          <p:cNvSpPr txBox="1"/>
          <p:nvPr/>
        </p:nvSpPr>
        <p:spPr>
          <a:xfrm>
            <a:off x="4224659" y="6403113"/>
            <a:ext cx="2210862" cy="369332"/>
          </a:xfrm>
          <a:prstGeom prst="rect">
            <a:avLst/>
          </a:prstGeom>
          <a:noFill/>
        </p:spPr>
        <p:txBody>
          <a:bodyPr wrap="none" rtlCol="0">
            <a:spAutoFit/>
          </a:bodyPr>
          <a:lstStyle/>
          <a:p>
            <a:r>
              <a:rPr lang="en-US" dirty="0" smtClean="0">
                <a:latin typeface="P22 Morris Golden"/>
                <a:cs typeface="P22 Morris Golden"/>
              </a:rPr>
              <a:t>Photo by </a:t>
            </a:r>
            <a:r>
              <a:rPr lang="en-US" dirty="0" err="1" smtClean="0">
                <a:latin typeface="P22 Morris Golden"/>
                <a:cs typeface="P22 Morris Golden"/>
              </a:rPr>
              <a:t>niallkennedy</a:t>
            </a:r>
            <a:endParaRPr lang="en-US" dirty="0">
              <a:latin typeface="P22 Morris Golden"/>
              <a:cs typeface="P22 Morris Golden"/>
            </a:endParaRPr>
          </a:p>
        </p:txBody>
      </p:sp>
    </p:spTree>
    <p:extLst>
      <p:ext uri="{BB962C8B-B14F-4D97-AF65-F5344CB8AC3E}">
        <p14:creationId xmlns:p14="http://schemas.microsoft.com/office/powerpoint/2010/main" val="204121282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Human Transformers</a:t>
            </a:r>
            <a:endParaRPr lang="en-US" dirty="0"/>
          </a:p>
        </p:txBody>
      </p:sp>
      <p:sp>
        <p:nvSpPr>
          <p:cNvPr id="3" name="Content Placeholder 2"/>
          <p:cNvSpPr>
            <a:spLocks noGrp="1"/>
          </p:cNvSpPr>
          <p:nvPr>
            <p:ph idx="1"/>
          </p:nvPr>
        </p:nvSpPr>
        <p:spPr/>
        <p:txBody>
          <a:bodyPr>
            <a:normAutofit fontScale="92500"/>
          </a:bodyPr>
          <a:lstStyle/>
          <a:p>
            <a:r>
              <a:rPr lang="en-US" dirty="0" smtClean="0"/>
              <a:t>Reading as a transformation from “what you gave me” to “what I want to understand”, not just “taking in what is there”.</a:t>
            </a:r>
          </a:p>
          <a:p>
            <a:r>
              <a:rPr lang="en-US" dirty="0" smtClean="0"/>
              <a:t>Document creation as an especially flexible transformation.</a:t>
            </a:r>
          </a:p>
          <a:p>
            <a:r>
              <a:rPr lang="en-US" dirty="0" smtClean="0"/>
              <a:t>Even automated transformation tools should often be simpler even than “classic” XSLT 1.0, letting humans specify direction. CSS selectors a classic enabling tech, but should be more interfaces.</a:t>
            </a:r>
          </a:p>
          <a:p>
            <a:endParaRPr lang="en-US" dirty="0" smtClean="0"/>
          </a:p>
          <a:p>
            <a:endParaRPr lang="en-US" dirty="0"/>
          </a:p>
        </p:txBody>
      </p:sp>
    </p:spTree>
    <p:extLst>
      <p:ext uri="{BB962C8B-B14F-4D97-AF65-F5344CB8AC3E}">
        <p14:creationId xmlns:p14="http://schemas.microsoft.com/office/powerpoint/2010/main" val="289301919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few recent finds</a:t>
            </a:r>
            <a:endParaRPr lang="en-US" dirty="0"/>
          </a:p>
        </p:txBody>
      </p:sp>
      <p:sp>
        <p:nvSpPr>
          <p:cNvPr id="3" name="Text Placeholder 2"/>
          <p:cNvSpPr>
            <a:spLocks noGrp="1"/>
          </p:cNvSpPr>
          <p:nvPr>
            <p:ph type="body" idx="1"/>
          </p:nvPr>
        </p:nvSpPr>
        <p:spPr/>
        <p:txBody>
          <a:bodyPr/>
          <a:lstStyle/>
          <a:p>
            <a:r>
              <a:rPr lang="en-US" dirty="0" smtClean="0"/>
              <a:t>After the paper…</a:t>
            </a:r>
            <a:endParaRPr lang="en-US" dirty="0"/>
          </a:p>
        </p:txBody>
      </p:sp>
    </p:spTree>
    <p:extLst>
      <p:ext uri="{BB962C8B-B14F-4D97-AF65-F5344CB8AC3E}">
        <p14:creationId xmlns:p14="http://schemas.microsoft.com/office/powerpoint/2010/main" val="127361899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John von Neumann</a:t>
            </a:r>
            <a:endParaRPr lang="en-US" dirty="0"/>
          </a:p>
        </p:txBody>
      </p:sp>
      <p:pic>
        <p:nvPicPr>
          <p:cNvPr id="4" name="Content Placeholder 3" descr="vonNeumann.png"/>
          <p:cNvPicPr>
            <a:picLocks noGrp="1" noChangeAspect="1"/>
          </p:cNvPicPr>
          <p:nvPr>
            <p:ph idx="1"/>
          </p:nvPr>
        </p:nvPicPr>
        <p:blipFill rotWithShape="1">
          <a:blip r:embed="rId3">
            <a:extLst>
              <a:ext uri="{28A0092B-C50C-407E-A947-70E740481C1C}">
                <a14:useLocalDpi xmlns:a14="http://schemas.microsoft.com/office/drawing/2010/main" val="0"/>
              </a:ext>
            </a:extLst>
          </a:blip>
          <a:srcRect l="1393" t="10765" r="1393"/>
          <a:stretch/>
        </p:blipFill>
        <p:spPr>
          <a:xfrm>
            <a:off x="0" y="2087422"/>
            <a:ext cx="9144000" cy="4038741"/>
          </a:xfrm>
        </p:spPr>
      </p:pic>
      <p:sp>
        <p:nvSpPr>
          <p:cNvPr id="5" name="TextBox 4"/>
          <p:cNvSpPr txBox="1"/>
          <p:nvPr/>
        </p:nvSpPr>
        <p:spPr>
          <a:xfrm>
            <a:off x="2489531" y="6403113"/>
            <a:ext cx="663399" cy="369332"/>
          </a:xfrm>
          <a:prstGeom prst="rect">
            <a:avLst/>
          </a:prstGeom>
          <a:noFill/>
        </p:spPr>
        <p:txBody>
          <a:bodyPr wrap="none" rtlCol="0">
            <a:spAutoFit/>
          </a:bodyPr>
          <a:lstStyle/>
          <a:p>
            <a:r>
              <a:rPr lang="en-US" dirty="0" smtClean="0">
                <a:latin typeface="P22 Morris Golden"/>
                <a:cs typeface="P22 Morris Golden"/>
              </a:rPr>
              <a:t>(1951)</a:t>
            </a:r>
            <a:endParaRPr lang="en-US" dirty="0">
              <a:latin typeface="P22 Morris Golden"/>
              <a:cs typeface="P22 Morris Golden"/>
            </a:endParaRPr>
          </a:p>
        </p:txBody>
      </p:sp>
    </p:spTree>
    <p:extLst>
      <p:ext uri="{BB962C8B-B14F-4D97-AF65-F5344CB8AC3E}">
        <p14:creationId xmlns:p14="http://schemas.microsoft.com/office/powerpoint/2010/main" val="345203998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Roger Costello: Fine-Grained Validation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a:t>“how to </a:t>
            </a:r>
            <a:r>
              <a:rPr lang="en-US" dirty="0" smtClean="0"/>
              <a:t>validate - in </a:t>
            </a:r>
            <a:r>
              <a:rPr lang="en-US" dirty="0"/>
              <a:t>an automated </a:t>
            </a:r>
            <a:r>
              <a:rPr lang="en-US" dirty="0" smtClean="0"/>
              <a:t>fashion - each </a:t>
            </a:r>
            <a:r>
              <a:rPr lang="en-US" dirty="0"/>
              <a:t>item of an XML document and make validation decisions on a per-item basis rather than a per-document basis. The items to be validated may be as fine-grain or as course-grain as desired: the item may be a single element (or even just the text within a leaf element) or the item may be an element composed of many descendent elements. Validation may be done from the outside in (the root element to the leaf nodes) or the inside out (the leaf nodes to the root element)</a:t>
            </a:r>
            <a:r>
              <a:rPr lang="en-US" dirty="0" smtClean="0"/>
              <a:t>.”  (7/2013)</a:t>
            </a:r>
            <a:endParaRPr lang="en-US" dirty="0"/>
          </a:p>
        </p:txBody>
      </p:sp>
    </p:spTree>
    <p:extLst>
      <p:ext uri="{BB962C8B-B14F-4D97-AF65-F5344CB8AC3E}">
        <p14:creationId xmlns:p14="http://schemas.microsoft.com/office/powerpoint/2010/main" val="429294490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 Years Ago</a:t>
            </a:r>
            <a:endParaRPr lang="en-US" dirty="0"/>
          </a:p>
        </p:txBody>
      </p:sp>
      <p:pic>
        <p:nvPicPr>
          <p:cNvPr id="4" name="Content Placeholder 3" descr="cleaning7a.jpg"/>
          <p:cNvPicPr>
            <a:picLocks noGrp="1" noChangeAspect="1"/>
          </p:cNvPicPr>
          <p:nvPr>
            <p:ph idx="1"/>
          </p:nvPr>
        </p:nvPicPr>
        <p:blipFill>
          <a:blip r:embed="rId3">
            <a:extLst>
              <a:ext uri="{28A0092B-C50C-407E-A947-70E740481C1C}">
                <a14:useLocalDpi xmlns:a14="http://schemas.microsoft.com/office/drawing/2010/main" val="0"/>
              </a:ext>
            </a:extLst>
          </a:blip>
          <a:srcRect t="15627" b="15627"/>
          <a:stretch>
            <a:fillRect/>
          </a:stretch>
        </p:blipFill>
        <p:spPr/>
      </p:pic>
    </p:spTree>
    <p:extLst>
      <p:ext uri="{BB962C8B-B14F-4D97-AF65-F5344CB8AC3E}">
        <p14:creationId xmlns:p14="http://schemas.microsoft.com/office/powerpoint/2010/main" val="143950412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Waterfall, Agile, Lean</a:t>
            </a:r>
            <a:endParaRPr lang="en-US" dirty="0"/>
          </a:p>
        </p:txBody>
      </p:sp>
      <p:sp>
        <p:nvSpPr>
          <p:cNvPr id="3" name="Content Placeholder 2"/>
          <p:cNvSpPr>
            <a:spLocks noGrp="1"/>
          </p:cNvSpPr>
          <p:nvPr>
            <p:ph idx="1"/>
          </p:nvPr>
        </p:nvSpPr>
        <p:spPr/>
        <p:txBody>
          <a:bodyPr>
            <a:normAutofit lnSpcReduction="10000"/>
          </a:bodyPr>
          <a:lstStyle/>
          <a:p>
            <a:r>
              <a:rPr lang="en-US" dirty="0" smtClean="0"/>
              <a:t>Waterfall: Know problem, figure out solution, implement.</a:t>
            </a:r>
          </a:p>
          <a:p>
            <a:r>
              <a:rPr lang="en-US" dirty="0" smtClean="0"/>
              <a:t>Agile: Know problem, iterate over solutions.</a:t>
            </a:r>
          </a:p>
          <a:p>
            <a:r>
              <a:rPr lang="en-US" dirty="0" smtClean="0"/>
              <a:t>Lean: Figure out problem, test solutions.  Minimum Viable Product (MVP)</a:t>
            </a:r>
          </a:p>
          <a:p>
            <a:r>
              <a:rPr lang="en-US" dirty="0" smtClean="0"/>
              <a:t>“Test solutions” makes it easy to put people into a system at least at the outset, for “concierge options” that make a lot more sense for testing than complete build out.</a:t>
            </a:r>
            <a:endParaRPr lang="en-US" dirty="0"/>
          </a:p>
        </p:txBody>
      </p:sp>
    </p:spTree>
    <p:extLst>
      <p:ext uri="{BB962C8B-B14F-4D97-AF65-F5344CB8AC3E}">
        <p14:creationId xmlns:p14="http://schemas.microsoft.com/office/powerpoint/2010/main" val="413004400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Importance of Wheedling</a:t>
            </a:r>
            <a:endParaRPr lang="en-US" dirty="0"/>
          </a:p>
        </p:txBody>
      </p:sp>
      <p:sp>
        <p:nvSpPr>
          <p:cNvPr id="3" name="Content Placeholder 2"/>
          <p:cNvSpPr>
            <a:spLocks noGrp="1"/>
          </p:cNvSpPr>
          <p:nvPr>
            <p:ph idx="1"/>
          </p:nvPr>
        </p:nvSpPr>
        <p:spPr/>
        <p:txBody>
          <a:bodyPr/>
          <a:lstStyle/>
          <a:p>
            <a:r>
              <a:rPr lang="en-US" dirty="0"/>
              <a:t>“When a programmer instructs a computer to reject, or disregard, all input longer than 64 characters, she effectively makes it impossible for a bureaucrat – however sympathetic – to accommodate a name that’s longer than she’s imagined names might be. With a human bureaucrat, there was always the possibility of wheedling an exception; machines don’t wheedle</a:t>
            </a:r>
            <a:r>
              <a:rPr lang="en-US" dirty="0" smtClean="0"/>
              <a:t>.” </a:t>
            </a:r>
            <a:endParaRPr lang="en-US" dirty="0"/>
          </a:p>
        </p:txBody>
      </p:sp>
      <p:sp>
        <p:nvSpPr>
          <p:cNvPr id="4" name="TextBox 3"/>
          <p:cNvSpPr txBox="1"/>
          <p:nvPr/>
        </p:nvSpPr>
        <p:spPr>
          <a:xfrm>
            <a:off x="0" y="6381769"/>
            <a:ext cx="8430513" cy="369332"/>
          </a:xfrm>
          <a:prstGeom prst="rect">
            <a:avLst/>
          </a:prstGeom>
          <a:noFill/>
        </p:spPr>
        <p:txBody>
          <a:bodyPr wrap="none" rtlCol="0">
            <a:spAutoFit/>
          </a:bodyPr>
          <a:lstStyle/>
          <a:p>
            <a:r>
              <a:rPr lang="en-US" dirty="0">
                <a:latin typeface="P22 Morris Golden"/>
                <a:cs typeface="P22 Morris Golden"/>
              </a:rPr>
              <a:t>Cory Doctorow, 7/</a:t>
            </a:r>
            <a:r>
              <a:rPr lang="en-US" dirty="0" smtClean="0">
                <a:latin typeface="P22 Morris Golden"/>
                <a:cs typeface="P22 Morris Golden"/>
              </a:rPr>
              <a:t>2013.  </a:t>
            </a:r>
            <a:r>
              <a:rPr lang="en-US" dirty="0">
                <a:latin typeface="P22 Morris Golden"/>
                <a:cs typeface="P22 Morris Golden"/>
              </a:rPr>
              <a:t>http://</a:t>
            </a:r>
            <a:r>
              <a:rPr lang="en-US" dirty="0" err="1">
                <a:latin typeface="P22 Morris Golden"/>
                <a:cs typeface="P22 Morris Golden"/>
              </a:rPr>
              <a:t>boingboing.net</a:t>
            </a:r>
            <a:r>
              <a:rPr lang="en-US" dirty="0">
                <a:latin typeface="P22 Morris Golden"/>
                <a:cs typeface="P22 Morris Golden"/>
              </a:rPr>
              <a:t>/2013/08/05/podcast-teaching-</a:t>
            </a:r>
            <a:r>
              <a:rPr lang="en-US" dirty="0" err="1">
                <a:latin typeface="P22 Morris Golden"/>
                <a:cs typeface="P22 Morris Golden"/>
              </a:rPr>
              <a:t>computers.html</a:t>
            </a:r>
            <a:endParaRPr lang="en-US" dirty="0">
              <a:latin typeface="P22 Morris Golden"/>
              <a:cs typeface="P22 Morris Golden"/>
            </a:endParaRPr>
          </a:p>
        </p:txBody>
      </p:sp>
    </p:spTree>
    <p:extLst>
      <p:ext uri="{BB962C8B-B14F-4D97-AF65-F5344CB8AC3E}">
        <p14:creationId xmlns:p14="http://schemas.microsoft.com/office/powerpoint/2010/main" val="184424698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1978554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Emphasize Markup</a:t>
            </a:r>
            <a:endParaRPr lang="en-US" dirty="0"/>
          </a:p>
        </p:txBody>
      </p:sp>
      <p:sp>
        <p:nvSpPr>
          <p:cNvPr id="3" name="Content Placeholder 2"/>
          <p:cNvSpPr>
            <a:spLocks noGrp="1"/>
          </p:cNvSpPr>
          <p:nvPr>
            <p:ph idx="1"/>
          </p:nvPr>
        </p:nvSpPr>
        <p:spPr/>
        <p:txBody>
          <a:bodyPr/>
          <a:lstStyle/>
          <a:p>
            <a:r>
              <a:rPr lang="en-US" dirty="0" smtClean="0"/>
              <a:t>Markup as direct access to data.</a:t>
            </a:r>
          </a:p>
          <a:p>
            <a:r>
              <a:rPr lang="en-US" dirty="0" smtClean="0"/>
              <a:t>Programming languages shift back – transformations critical but not necessarily required.</a:t>
            </a:r>
          </a:p>
          <a:p>
            <a:r>
              <a:rPr lang="en-US" dirty="0" smtClean="0"/>
              <a:t>Declarative annotations offer tremendous power for presentation, hyperlinking, commentary, and more.</a:t>
            </a:r>
          </a:p>
        </p:txBody>
      </p:sp>
    </p:spTree>
    <p:extLst>
      <p:ext uri="{BB962C8B-B14F-4D97-AF65-F5344CB8AC3E}">
        <p14:creationId xmlns:p14="http://schemas.microsoft.com/office/powerpoint/2010/main" val="315893262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Promised Land</a:t>
            </a:r>
            <a:endParaRPr lang="en-US" dirty="0"/>
          </a:p>
        </p:txBody>
      </p:sp>
      <p:pic>
        <p:nvPicPr>
          <p:cNvPr id="4" name="Content Placeholder 3" descr="pre-raphaelites_autumn.jpg"/>
          <p:cNvPicPr>
            <a:picLocks noGrp="1" noChangeAspect="1"/>
          </p:cNvPicPr>
          <p:nvPr>
            <p:ph idx="1"/>
          </p:nvPr>
        </p:nvPicPr>
        <p:blipFill>
          <a:blip r:embed="rId3">
            <a:extLst>
              <a:ext uri="{28A0092B-C50C-407E-A947-70E740481C1C}">
                <a14:useLocalDpi xmlns:a14="http://schemas.microsoft.com/office/drawing/2010/main" val="0"/>
              </a:ext>
            </a:extLst>
          </a:blip>
          <a:srcRect t="-2338" b="-2338"/>
          <a:stretch>
            <a:fillRect/>
          </a:stretch>
        </p:blipFill>
        <p:spPr>
          <a:xfrm>
            <a:off x="457200" y="1600200"/>
            <a:ext cx="8229600" cy="4909631"/>
          </a:xfrm>
        </p:spPr>
      </p:pic>
      <p:sp>
        <p:nvSpPr>
          <p:cNvPr id="5" name="TextBox 4"/>
          <p:cNvSpPr txBox="1"/>
          <p:nvPr/>
        </p:nvSpPr>
        <p:spPr>
          <a:xfrm>
            <a:off x="0" y="6174090"/>
            <a:ext cx="7604911" cy="646331"/>
          </a:xfrm>
          <a:prstGeom prst="rect">
            <a:avLst/>
          </a:prstGeom>
          <a:noFill/>
        </p:spPr>
        <p:txBody>
          <a:bodyPr wrap="none" rtlCol="0">
            <a:spAutoFit/>
          </a:bodyPr>
          <a:lstStyle/>
          <a:p>
            <a:endParaRPr lang="en-US" dirty="0">
              <a:latin typeface="P22 Morris Golden"/>
              <a:cs typeface="P22 Morris Golden"/>
            </a:endParaRPr>
          </a:p>
          <a:p>
            <a:r>
              <a:rPr lang="en-US" dirty="0">
                <a:latin typeface="P22 Morris Golden"/>
                <a:cs typeface="P22 Morris Golden"/>
              </a:rPr>
              <a:t>Ford </a:t>
            </a:r>
            <a:r>
              <a:rPr lang="en-US" dirty="0" err="1">
                <a:latin typeface="P22 Morris Golden"/>
                <a:cs typeface="P22 Morris Golden"/>
              </a:rPr>
              <a:t>Madox</a:t>
            </a:r>
            <a:r>
              <a:rPr lang="en-US" dirty="0">
                <a:latin typeface="P22 Morris Golden"/>
                <a:cs typeface="P22 Morris Golden"/>
              </a:rPr>
              <a:t> Brown, An English Autumn Afternoon, Hampstead – Scenery in 1853</a:t>
            </a:r>
          </a:p>
        </p:txBody>
      </p:sp>
    </p:spTree>
    <p:extLst>
      <p:ext uri="{BB962C8B-B14F-4D97-AF65-F5344CB8AC3E}">
        <p14:creationId xmlns:p14="http://schemas.microsoft.com/office/powerpoint/2010/main" val="1199188137"/>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Journey: Setting Out</a:t>
            </a:r>
            <a:endParaRPr lang="en-US" dirty="0"/>
          </a:p>
        </p:txBody>
      </p:sp>
      <p:pic>
        <p:nvPicPr>
          <p:cNvPr id="5" name="Content Placeholder 4" descr="pre-raphaelites_knights.jpg"/>
          <p:cNvPicPr>
            <a:picLocks noGrp="1" noChangeAspect="1"/>
          </p:cNvPicPr>
          <p:nvPr>
            <p:ph idx="1"/>
          </p:nvPr>
        </p:nvPicPr>
        <p:blipFill>
          <a:blip r:embed="rId3">
            <a:extLst>
              <a:ext uri="{28A0092B-C50C-407E-A947-70E740481C1C}">
                <a14:useLocalDpi xmlns:a14="http://schemas.microsoft.com/office/drawing/2010/main" val="0"/>
              </a:ext>
            </a:extLst>
          </a:blip>
          <a:srcRect l="-13836" r="-13836"/>
          <a:stretch>
            <a:fillRect/>
          </a:stretch>
        </p:blipFill>
        <p:spPr/>
      </p:pic>
      <p:sp>
        <p:nvSpPr>
          <p:cNvPr id="4" name="TextBox 3"/>
          <p:cNvSpPr txBox="1"/>
          <p:nvPr/>
        </p:nvSpPr>
        <p:spPr>
          <a:xfrm>
            <a:off x="0" y="6200813"/>
            <a:ext cx="8712642" cy="646331"/>
          </a:xfrm>
          <a:prstGeom prst="rect">
            <a:avLst/>
          </a:prstGeom>
          <a:noFill/>
        </p:spPr>
        <p:txBody>
          <a:bodyPr wrap="none" rtlCol="0">
            <a:spAutoFit/>
          </a:bodyPr>
          <a:lstStyle/>
          <a:p>
            <a:r>
              <a:rPr lang="en-US" dirty="0" smtClean="0">
                <a:latin typeface="P22 Morris Golden"/>
                <a:cs typeface="P22 Morris Golden"/>
              </a:rPr>
              <a:t>Tapestry designed </a:t>
            </a:r>
            <a:r>
              <a:rPr lang="en-US" dirty="0">
                <a:latin typeface="P22 Morris Golden"/>
                <a:cs typeface="P22 Morris Golden"/>
              </a:rPr>
              <a:t>by Sir Edward Coley Burne-Jones, William Morris, and John Henry </a:t>
            </a:r>
            <a:r>
              <a:rPr lang="en-US" dirty="0" err="1">
                <a:latin typeface="P22 Morris Golden"/>
                <a:cs typeface="P22 Morris Golden"/>
              </a:rPr>
              <a:t>Dearle</a:t>
            </a:r>
            <a:r>
              <a:rPr lang="en-US" dirty="0">
                <a:latin typeface="P22 Morris Golden"/>
                <a:cs typeface="P22 Morris Golden"/>
              </a:rPr>
              <a:t>, </a:t>
            </a:r>
            <a:endParaRPr lang="en-US" dirty="0" smtClean="0">
              <a:latin typeface="P22 Morris Golden"/>
              <a:cs typeface="P22 Morris Golden"/>
            </a:endParaRPr>
          </a:p>
          <a:p>
            <a:r>
              <a:rPr lang="en-US" dirty="0" smtClean="0">
                <a:latin typeface="P22 Morris Golden"/>
                <a:cs typeface="P22 Morris Golden"/>
              </a:rPr>
              <a:t>The </a:t>
            </a:r>
            <a:r>
              <a:rPr lang="en-US" dirty="0">
                <a:latin typeface="P22 Morris Golden"/>
                <a:cs typeface="P22 Morris Golden"/>
              </a:rPr>
              <a:t>Arming and Departure of the Knights of the Round Table on the Quest for the Holy Grail</a:t>
            </a:r>
          </a:p>
        </p:txBody>
      </p:sp>
    </p:spTree>
    <p:extLst>
      <p:ext uri="{BB962C8B-B14F-4D97-AF65-F5344CB8AC3E}">
        <p14:creationId xmlns:p14="http://schemas.microsoft.com/office/powerpoint/2010/main" val="64753488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Welcoming: Entry Points</a:t>
            </a:r>
            <a:endParaRPr lang="en-US" dirty="0"/>
          </a:p>
        </p:txBody>
      </p:sp>
      <p:pic>
        <p:nvPicPr>
          <p:cNvPr id="5" name="Content Placeholder 4" descr="UGArdener_Standen_Garden.jpg"/>
          <p:cNvPicPr>
            <a:picLocks noGrp="1" noChangeAspect="1"/>
          </p:cNvPicPr>
          <p:nvPr>
            <p:ph idx="1"/>
          </p:nvPr>
        </p:nvPicPr>
        <p:blipFill>
          <a:blip r:embed="rId3">
            <a:extLst>
              <a:ext uri="{28A0092B-C50C-407E-A947-70E740481C1C}">
                <a14:useLocalDpi xmlns:a14="http://schemas.microsoft.com/office/drawing/2010/main" val="0"/>
              </a:ext>
            </a:extLst>
          </a:blip>
          <a:srcRect t="13336" b="13336"/>
          <a:stretch>
            <a:fillRect/>
          </a:stretch>
        </p:blipFill>
        <p:spPr/>
      </p:pic>
      <p:sp>
        <p:nvSpPr>
          <p:cNvPr id="6" name="TextBox 5"/>
          <p:cNvSpPr txBox="1"/>
          <p:nvPr/>
        </p:nvSpPr>
        <p:spPr>
          <a:xfrm>
            <a:off x="0" y="6403113"/>
            <a:ext cx="3701355" cy="369332"/>
          </a:xfrm>
          <a:prstGeom prst="rect">
            <a:avLst/>
          </a:prstGeom>
          <a:noFill/>
        </p:spPr>
        <p:txBody>
          <a:bodyPr wrap="none" rtlCol="0">
            <a:spAutoFit/>
          </a:bodyPr>
          <a:lstStyle/>
          <a:p>
            <a:r>
              <a:rPr lang="en-US" dirty="0" err="1" smtClean="0">
                <a:latin typeface="P22 Morris Golden"/>
                <a:cs typeface="P22 Morris Golden"/>
              </a:rPr>
              <a:t>Standen</a:t>
            </a:r>
            <a:r>
              <a:rPr lang="en-US" dirty="0" smtClean="0">
                <a:latin typeface="P22 Morris Golden"/>
                <a:cs typeface="P22 Morris Golden"/>
              </a:rPr>
              <a:t> Garden. Photo by </a:t>
            </a:r>
            <a:r>
              <a:rPr lang="en-US" dirty="0" err="1" smtClean="0">
                <a:latin typeface="P22 Morris Golden"/>
                <a:cs typeface="P22 Morris Golden"/>
              </a:rPr>
              <a:t>UGArdener</a:t>
            </a:r>
            <a:endParaRPr lang="en-US" dirty="0">
              <a:latin typeface="P22 Morris Golden"/>
              <a:cs typeface="P22 Morris Golden"/>
            </a:endParaRPr>
          </a:p>
        </p:txBody>
      </p:sp>
    </p:spTree>
    <p:extLst>
      <p:ext uri="{BB962C8B-B14F-4D97-AF65-F5344CB8AC3E}">
        <p14:creationId xmlns:p14="http://schemas.microsoft.com/office/powerpoint/2010/main" val="74488990"/>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Welcoming, Not Overwhelming</a:t>
            </a:r>
            <a:endParaRPr lang="en-US" dirty="0"/>
          </a:p>
        </p:txBody>
      </p:sp>
      <p:pic>
        <p:nvPicPr>
          <p:cNvPr id="6" name="Content Placeholder 5" descr="Tim_Waters_Kelmscott_Manor.jpg"/>
          <p:cNvPicPr>
            <a:picLocks noGrp="1" noChangeAspect="1"/>
          </p:cNvPicPr>
          <p:nvPr>
            <p:ph idx="1"/>
          </p:nvPr>
        </p:nvPicPr>
        <p:blipFill>
          <a:blip r:embed="rId3">
            <a:extLst>
              <a:ext uri="{28A0092B-C50C-407E-A947-70E740481C1C}">
                <a14:useLocalDpi xmlns:a14="http://schemas.microsoft.com/office/drawing/2010/main" val="0"/>
              </a:ext>
            </a:extLst>
          </a:blip>
          <a:srcRect l="-18187" r="-18187"/>
          <a:stretch>
            <a:fillRect/>
          </a:stretch>
        </p:blipFill>
        <p:spPr/>
      </p:pic>
      <p:sp>
        <p:nvSpPr>
          <p:cNvPr id="7" name="TextBox 6"/>
          <p:cNvSpPr txBox="1"/>
          <p:nvPr/>
        </p:nvSpPr>
        <p:spPr>
          <a:xfrm>
            <a:off x="0" y="6403113"/>
            <a:ext cx="6283631" cy="369332"/>
          </a:xfrm>
          <a:prstGeom prst="rect">
            <a:avLst/>
          </a:prstGeom>
          <a:noFill/>
        </p:spPr>
        <p:txBody>
          <a:bodyPr wrap="none" rtlCol="0">
            <a:spAutoFit/>
          </a:bodyPr>
          <a:lstStyle/>
          <a:p>
            <a:r>
              <a:rPr lang="en-US" dirty="0" err="1" smtClean="0">
                <a:latin typeface="P22 Morris Golden"/>
                <a:cs typeface="P22 Morris Golden"/>
              </a:rPr>
              <a:t>Kelmscott</a:t>
            </a:r>
            <a:r>
              <a:rPr lang="en-US" dirty="0" smtClean="0">
                <a:latin typeface="P22 Morris Golden"/>
                <a:cs typeface="P22 Morris Golden"/>
              </a:rPr>
              <a:t> Manor, </a:t>
            </a:r>
            <a:r>
              <a:rPr lang="en-US" dirty="0" err="1" smtClean="0">
                <a:latin typeface="P22 Morris Golden"/>
                <a:cs typeface="P22 Morris Golden"/>
              </a:rPr>
              <a:t>Lechlade</a:t>
            </a:r>
            <a:r>
              <a:rPr lang="en-US" dirty="0" smtClean="0">
                <a:latin typeface="P22 Morris Golden"/>
                <a:cs typeface="P22 Morris Golden"/>
              </a:rPr>
              <a:t>, Gloucestershire.  Photo by Tim Waters.</a:t>
            </a:r>
            <a:endParaRPr lang="en-US" dirty="0">
              <a:latin typeface="P22 Morris Golden"/>
              <a:cs typeface="P22 Morris Golden"/>
            </a:endParaRPr>
          </a:p>
        </p:txBody>
      </p:sp>
    </p:spTree>
    <p:extLst>
      <p:ext uri="{BB962C8B-B14F-4D97-AF65-F5344CB8AC3E}">
        <p14:creationId xmlns:p14="http://schemas.microsoft.com/office/powerpoint/2010/main" val="201905052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Teaching: Get Them First!</a:t>
            </a:r>
            <a:endParaRPr lang="en-US" dirty="0"/>
          </a:p>
        </p:txBody>
      </p:sp>
      <p:pic>
        <p:nvPicPr>
          <p:cNvPr id="4" name="Content Placeholder 3" descr="Konrad.jpg"/>
          <p:cNvPicPr>
            <a:picLocks noGrp="1" noChangeAspect="1"/>
          </p:cNvPicPr>
          <p:nvPr>
            <p:ph idx="1"/>
          </p:nvPr>
        </p:nvPicPr>
        <p:blipFill>
          <a:blip r:embed="rId3">
            <a:extLst>
              <a:ext uri="{28A0092B-C50C-407E-A947-70E740481C1C}">
                <a14:useLocalDpi xmlns:a14="http://schemas.microsoft.com/office/drawing/2010/main" val="0"/>
              </a:ext>
            </a:extLst>
          </a:blip>
          <a:srcRect t="13336" b="13336"/>
          <a:stretch>
            <a:fillRect/>
          </a:stretch>
        </p:blipFill>
        <p:spPr/>
      </p:pic>
      <p:sp>
        <p:nvSpPr>
          <p:cNvPr id="5" name="TextBox 4"/>
          <p:cNvSpPr txBox="1"/>
          <p:nvPr/>
        </p:nvSpPr>
        <p:spPr>
          <a:xfrm>
            <a:off x="0" y="6403113"/>
            <a:ext cx="1895802" cy="369332"/>
          </a:xfrm>
          <a:prstGeom prst="rect">
            <a:avLst/>
          </a:prstGeom>
          <a:noFill/>
        </p:spPr>
        <p:txBody>
          <a:bodyPr wrap="none" rtlCol="0">
            <a:spAutoFit/>
          </a:bodyPr>
          <a:lstStyle/>
          <a:p>
            <a:r>
              <a:rPr lang="en-US" dirty="0" err="1" smtClean="0">
                <a:latin typeface="P22 Morris Golden"/>
                <a:cs typeface="P22 Morris Golden"/>
              </a:rPr>
              <a:t>Konrad</a:t>
            </a:r>
            <a:r>
              <a:rPr lang="en-US" dirty="0" smtClean="0">
                <a:latin typeface="P22 Morris Golden"/>
                <a:cs typeface="P22 Morris Golden"/>
              </a:rPr>
              <a:t> St.Laurent</a:t>
            </a:r>
            <a:endParaRPr lang="en-US" dirty="0">
              <a:latin typeface="P22 Morris Golden"/>
              <a:cs typeface="P22 Morris Golden"/>
            </a:endParaRPr>
          </a:p>
        </p:txBody>
      </p:sp>
    </p:spTree>
    <p:extLst>
      <p:ext uri="{BB962C8B-B14F-4D97-AF65-F5344CB8AC3E}">
        <p14:creationId xmlns:p14="http://schemas.microsoft.com/office/powerpoint/2010/main" val="115622658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Designing for Approachability</a:t>
            </a:r>
            <a:endParaRPr lang="en-US" dirty="0"/>
          </a:p>
        </p:txBody>
      </p:sp>
      <p:pic>
        <p:nvPicPr>
          <p:cNvPr id="4" name="Content Placeholder 3" descr="dalbera_mackintosh_glass.jpg"/>
          <p:cNvPicPr>
            <a:picLocks noGrp="1" noChangeAspect="1"/>
          </p:cNvPicPr>
          <p:nvPr>
            <p:ph idx="1"/>
          </p:nvPr>
        </p:nvPicPr>
        <p:blipFill>
          <a:blip r:embed="rId3">
            <a:extLst>
              <a:ext uri="{28A0092B-C50C-407E-A947-70E740481C1C}">
                <a14:useLocalDpi xmlns:a14="http://schemas.microsoft.com/office/drawing/2010/main" val="0"/>
              </a:ext>
            </a:extLst>
          </a:blip>
          <a:srcRect l="-6822" r="-6822"/>
          <a:stretch>
            <a:fillRect/>
          </a:stretch>
        </p:blipFill>
        <p:spPr/>
      </p:pic>
      <p:sp>
        <p:nvSpPr>
          <p:cNvPr id="5" name="TextBox 4"/>
          <p:cNvSpPr txBox="1"/>
          <p:nvPr/>
        </p:nvSpPr>
        <p:spPr>
          <a:xfrm>
            <a:off x="0" y="6381769"/>
            <a:ext cx="6318477" cy="369332"/>
          </a:xfrm>
          <a:prstGeom prst="rect">
            <a:avLst/>
          </a:prstGeom>
          <a:noFill/>
        </p:spPr>
        <p:txBody>
          <a:bodyPr wrap="none" rtlCol="0">
            <a:spAutoFit/>
          </a:bodyPr>
          <a:lstStyle/>
          <a:p>
            <a:r>
              <a:rPr lang="en-US" dirty="0" smtClean="0">
                <a:latin typeface="P22 Morris Golden"/>
                <a:cs typeface="P22 Morris Golden"/>
              </a:rPr>
              <a:t>Mackintosh glass, Scotland Street School Museum. Photo by </a:t>
            </a:r>
            <a:r>
              <a:rPr lang="en-US" dirty="0" err="1" smtClean="0">
                <a:latin typeface="P22 Morris Golden"/>
                <a:cs typeface="P22 Morris Golden"/>
              </a:rPr>
              <a:t>dalbera</a:t>
            </a:r>
            <a:endParaRPr lang="en-US" dirty="0">
              <a:latin typeface="P22 Morris Golden"/>
              <a:cs typeface="P22 Morris Golden"/>
            </a:endParaRPr>
          </a:p>
        </p:txBody>
      </p:sp>
    </p:spTree>
    <p:extLst>
      <p:ext uri="{BB962C8B-B14F-4D97-AF65-F5344CB8AC3E}">
        <p14:creationId xmlns:p14="http://schemas.microsoft.com/office/powerpoint/2010/main" val="301669799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276267" cy="1143000"/>
          </a:xfrm>
        </p:spPr>
        <p:txBody>
          <a:bodyPr/>
          <a:lstStyle/>
          <a:p>
            <a:r>
              <a:rPr lang="en-US" dirty="0" smtClean="0"/>
              <a:t>Montreal</a:t>
            </a:r>
            <a:endParaRPr lang="en-US" dirty="0"/>
          </a:p>
        </p:txBody>
      </p:sp>
      <p:pic>
        <p:nvPicPr>
          <p:cNvPr id="4" name="Content Placeholder 3" descr="Gothic_modern.jpg"/>
          <p:cNvPicPr>
            <a:picLocks noGrp="1" noChangeAspect="1"/>
          </p:cNvPicPr>
          <p:nvPr>
            <p:ph idx="1"/>
          </p:nvPr>
        </p:nvPicPr>
        <p:blipFill>
          <a:blip r:embed="rId3">
            <a:extLst>
              <a:ext uri="{28A0092B-C50C-407E-A947-70E740481C1C}">
                <a14:useLocalDpi xmlns:a14="http://schemas.microsoft.com/office/drawing/2010/main" val="0"/>
              </a:ext>
            </a:extLst>
          </a:blip>
          <a:srcRect t="13336" b="13336"/>
          <a:stretch>
            <a:fillRect/>
          </a:stretch>
        </p:blipFill>
        <p:spPr>
          <a:xfrm rot="5400000">
            <a:off x="3788012" y="1555136"/>
            <a:ext cx="6911124" cy="3800852"/>
          </a:xfrm>
        </p:spPr>
      </p:pic>
      <p:sp>
        <p:nvSpPr>
          <p:cNvPr id="5" name="TextBox 4"/>
          <p:cNvSpPr txBox="1"/>
          <p:nvPr/>
        </p:nvSpPr>
        <p:spPr>
          <a:xfrm>
            <a:off x="3832367" y="6488668"/>
            <a:ext cx="1510781" cy="369332"/>
          </a:xfrm>
          <a:prstGeom prst="rect">
            <a:avLst/>
          </a:prstGeom>
          <a:noFill/>
        </p:spPr>
        <p:txBody>
          <a:bodyPr wrap="none" rtlCol="0">
            <a:spAutoFit/>
          </a:bodyPr>
          <a:lstStyle/>
          <a:p>
            <a:r>
              <a:rPr lang="en-US" dirty="0" smtClean="0">
                <a:latin typeface="P22 Morris Golden"/>
                <a:cs typeface="P22 Morris Golden"/>
              </a:rPr>
              <a:t>August 5, 2013.</a:t>
            </a:r>
            <a:endParaRPr lang="en-US" dirty="0">
              <a:latin typeface="P22 Morris Golden"/>
              <a:cs typeface="P22 Morris Golden"/>
            </a:endParaRPr>
          </a:p>
        </p:txBody>
      </p:sp>
    </p:spTree>
    <p:extLst>
      <p:ext uri="{BB962C8B-B14F-4D97-AF65-F5344CB8AC3E}">
        <p14:creationId xmlns:p14="http://schemas.microsoft.com/office/powerpoint/2010/main" val="386150523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Maximum Welcome</a:t>
            </a:r>
            <a:endParaRPr lang="en-US" dirty="0"/>
          </a:p>
        </p:txBody>
      </p:sp>
      <p:pic>
        <p:nvPicPr>
          <p:cNvPr id="4" name="Content Placeholder 3" descr="TheRevSteve_angels2.jpg"/>
          <p:cNvPicPr>
            <a:picLocks noGrp="1" noChangeAspect="1"/>
          </p:cNvPicPr>
          <p:nvPr>
            <p:ph idx="1"/>
          </p:nvPr>
        </p:nvPicPr>
        <p:blipFill>
          <a:blip r:embed="rId3">
            <a:extLst>
              <a:ext uri="{28A0092B-C50C-407E-A947-70E740481C1C}">
                <a14:useLocalDpi xmlns:a14="http://schemas.microsoft.com/office/drawing/2010/main" val="0"/>
              </a:ext>
            </a:extLst>
          </a:blip>
          <a:srcRect l="1891" r="1891"/>
          <a:stretch>
            <a:fillRect/>
          </a:stretch>
        </p:blipFill>
        <p:spPr/>
      </p:pic>
      <p:sp>
        <p:nvSpPr>
          <p:cNvPr id="5" name="TextBox 4"/>
          <p:cNvSpPr txBox="1"/>
          <p:nvPr/>
        </p:nvSpPr>
        <p:spPr>
          <a:xfrm>
            <a:off x="0" y="6381769"/>
            <a:ext cx="4980851" cy="369332"/>
          </a:xfrm>
          <a:prstGeom prst="rect">
            <a:avLst/>
          </a:prstGeom>
          <a:noFill/>
        </p:spPr>
        <p:txBody>
          <a:bodyPr wrap="none" rtlCol="0">
            <a:spAutoFit/>
          </a:bodyPr>
          <a:lstStyle/>
          <a:p>
            <a:r>
              <a:rPr lang="en-US" dirty="0" smtClean="0">
                <a:latin typeface="P22 Morris Golden"/>
                <a:cs typeface="P22 Morris Golden"/>
              </a:rPr>
              <a:t>Angels, Jesus College Chapel. Photo by </a:t>
            </a:r>
            <a:r>
              <a:rPr lang="en-US" dirty="0" err="1" smtClean="0">
                <a:latin typeface="P22 Morris Golden"/>
                <a:cs typeface="P22 Morris Golden"/>
              </a:rPr>
              <a:t>TheRevSteve</a:t>
            </a:r>
            <a:endParaRPr lang="en-US" dirty="0">
              <a:latin typeface="P22 Morris Golden"/>
              <a:cs typeface="P22 Morris Golden"/>
            </a:endParaRPr>
          </a:p>
        </p:txBody>
      </p:sp>
    </p:spTree>
    <p:extLst>
      <p:ext uri="{BB962C8B-B14F-4D97-AF65-F5344CB8AC3E}">
        <p14:creationId xmlns:p14="http://schemas.microsoft.com/office/powerpoint/2010/main" val="255649926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 Leonard Cohen de Montreal</a:t>
            </a:r>
            <a:endParaRPr lang="en-US" dirty="0"/>
          </a:p>
        </p:txBody>
      </p:sp>
      <p:sp>
        <p:nvSpPr>
          <p:cNvPr id="3" name="Content Placeholder 2"/>
          <p:cNvSpPr>
            <a:spLocks noGrp="1"/>
          </p:cNvSpPr>
          <p:nvPr>
            <p:ph idx="1"/>
          </p:nvPr>
        </p:nvSpPr>
        <p:spPr>
          <a:xfrm>
            <a:off x="457201" y="1622154"/>
            <a:ext cx="4132088" cy="4834247"/>
          </a:xfrm>
        </p:spPr>
        <p:txBody>
          <a:bodyPr>
            <a:normAutofit fontScale="77500" lnSpcReduction="20000"/>
          </a:bodyPr>
          <a:lstStyle/>
          <a:p>
            <a:pPr marL="0" indent="0" algn="ctr">
              <a:buNone/>
            </a:pPr>
            <a:r>
              <a:rPr lang="en-US" sz="7200" dirty="0" smtClean="0"/>
              <a:t>‘When they said “REPENT” </a:t>
            </a:r>
            <a:br>
              <a:rPr lang="en-US" sz="7200" dirty="0" smtClean="0"/>
            </a:br>
            <a:r>
              <a:rPr lang="en-US" sz="7200" dirty="0" smtClean="0"/>
              <a:t>I wonder what they meant.’</a:t>
            </a:r>
            <a:endParaRPr lang="en-US" sz="7200" dirty="0"/>
          </a:p>
        </p:txBody>
      </p:sp>
      <p:sp>
        <p:nvSpPr>
          <p:cNvPr id="4" name="TextBox 3"/>
          <p:cNvSpPr txBox="1"/>
          <p:nvPr/>
        </p:nvSpPr>
        <p:spPr>
          <a:xfrm>
            <a:off x="1338024" y="6488668"/>
            <a:ext cx="1974975" cy="369332"/>
          </a:xfrm>
          <a:prstGeom prst="rect">
            <a:avLst/>
          </a:prstGeom>
          <a:noFill/>
        </p:spPr>
        <p:txBody>
          <a:bodyPr wrap="none" rtlCol="0">
            <a:spAutoFit/>
          </a:bodyPr>
          <a:lstStyle/>
          <a:p>
            <a:r>
              <a:rPr lang="en-US" dirty="0" smtClean="0">
                <a:latin typeface="P22 Morris Golden"/>
                <a:cs typeface="P22 Morris Golden"/>
              </a:rPr>
              <a:t>“The Future”, 1992.</a:t>
            </a:r>
            <a:endParaRPr lang="en-US" dirty="0">
              <a:latin typeface="P22 Morris Golden"/>
              <a:cs typeface="P22 Morris Golden"/>
            </a:endParaRPr>
          </a:p>
        </p:txBody>
      </p:sp>
      <p:pic>
        <p:nvPicPr>
          <p:cNvPr id="5" name="Picture 4" descr="LeonardCohe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3320" y="1325563"/>
            <a:ext cx="3713480" cy="4800600"/>
          </a:xfrm>
          <a:prstGeom prst="rect">
            <a:avLst/>
          </a:prstGeom>
        </p:spPr>
      </p:pic>
      <p:sp>
        <p:nvSpPr>
          <p:cNvPr id="6" name="TextBox 5"/>
          <p:cNvSpPr txBox="1"/>
          <p:nvPr/>
        </p:nvSpPr>
        <p:spPr>
          <a:xfrm>
            <a:off x="5325309" y="6456402"/>
            <a:ext cx="3361491" cy="369332"/>
          </a:xfrm>
          <a:prstGeom prst="rect">
            <a:avLst/>
          </a:prstGeom>
          <a:noFill/>
        </p:spPr>
        <p:txBody>
          <a:bodyPr wrap="square" rtlCol="0">
            <a:spAutoFit/>
          </a:bodyPr>
          <a:lstStyle/>
          <a:p>
            <a:r>
              <a:rPr lang="en-US" dirty="0" smtClean="0">
                <a:latin typeface="P22 Morris Golden"/>
                <a:cs typeface="P22 Morris Golden"/>
              </a:rPr>
              <a:t>Photo by </a:t>
            </a:r>
            <a:r>
              <a:rPr lang="en-US" dirty="0" err="1" smtClean="0">
                <a:latin typeface="P22 Morris Golden"/>
                <a:cs typeface="P22 Morris Golden"/>
              </a:rPr>
              <a:t>Hyacinthe</a:t>
            </a:r>
            <a:r>
              <a:rPr lang="en-US" dirty="0" smtClean="0">
                <a:latin typeface="P22 Morris Golden"/>
                <a:cs typeface="P22 Morris Golden"/>
              </a:rPr>
              <a:t> </a:t>
            </a:r>
            <a:r>
              <a:rPr lang="en-US" dirty="0" err="1" smtClean="0">
                <a:latin typeface="P22 Morris Golden"/>
                <a:cs typeface="P22 Morris Golden"/>
              </a:rPr>
              <a:t>Rambault</a:t>
            </a:r>
            <a:r>
              <a:rPr lang="en-US" dirty="0" smtClean="0">
                <a:latin typeface="P22 Morris Golden"/>
                <a:cs typeface="P22 Morris Golden"/>
              </a:rPr>
              <a:t>.</a:t>
            </a:r>
            <a:endParaRPr lang="en-US" dirty="0">
              <a:latin typeface="P22 Morris Golden"/>
              <a:cs typeface="P22 Morris Golden"/>
            </a:endParaRPr>
          </a:p>
        </p:txBody>
      </p:sp>
    </p:spTree>
    <p:extLst>
      <p:ext uri="{BB962C8B-B14F-4D97-AF65-F5344CB8AC3E}">
        <p14:creationId xmlns:p14="http://schemas.microsoft.com/office/powerpoint/2010/main" val="344396698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Are Fallen	 Creatures</a:t>
            </a:r>
            <a:endParaRPr lang="en-US" dirty="0"/>
          </a:p>
        </p:txBody>
      </p:sp>
      <p:pic>
        <p:nvPicPr>
          <p:cNvPr id="4" name="Content Placeholder 3" descr="Night_Vigil_Catholic_Church_England_Wales.jpg"/>
          <p:cNvPicPr>
            <a:picLocks noGrp="1" noChangeAspect="1"/>
          </p:cNvPicPr>
          <p:nvPr>
            <p:ph idx="1"/>
          </p:nvPr>
        </p:nvPicPr>
        <p:blipFill>
          <a:blip r:embed="rId3">
            <a:extLst>
              <a:ext uri="{28A0092B-C50C-407E-A947-70E740481C1C}">
                <a14:useLocalDpi xmlns:a14="http://schemas.microsoft.com/office/drawing/2010/main" val="0"/>
              </a:ext>
            </a:extLst>
          </a:blip>
          <a:srcRect t="8652" b="8652"/>
          <a:stretch>
            <a:fillRect/>
          </a:stretch>
        </p:blipFill>
        <p:spPr/>
      </p:pic>
      <p:sp>
        <p:nvSpPr>
          <p:cNvPr id="5" name="TextBox 4"/>
          <p:cNvSpPr txBox="1"/>
          <p:nvPr/>
        </p:nvSpPr>
        <p:spPr>
          <a:xfrm>
            <a:off x="0" y="6079947"/>
            <a:ext cx="6919796" cy="646331"/>
          </a:xfrm>
          <a:prstGeom prst="rect">
            <a:avLst/>
          </a:prstGeom>
          <a:noFill/>
        </p:spPr>
        <p:txBody>
          <a:bodyPr wrap="none" rtlCol="0">
            <a:spAutoFit/>
          </a:bodyPr>
          <a:lstStyle/>
          <a:p>
            <a:endParaRPr lang="en-US" dirty="0">
              <a:latin typeface="P22 Morris Golden"/>
              <a:cs typeface="P22 Morris Golden"/>
            </a:endParaRPr>
          </a:p>
          <a:p>
            <a:r>
              <a:rPr lang="en-US" dirty="0" smtClean="0">
                <a:latin typeface="P22 Morris Golden"/>
                <a:cs typeface="P22 Morris Golden"/>
              </a:rPr>
              <a:t>Night Vigil, York Minster, photo by Catholic Church (England and Wales)</a:t>
            </a:r>
            <a:endParaRPr lang="en-US" dirty="0">
              <a:latin typeface="P22 Morris Golden"/>
              <a:cs typeface="P22 Morris Golden"/>
            </a:endParaRPr>
          </a:p>
        </p:txBody>
      </p:sp>
    </p:spTree>
    <p:extLst>
      <p:ext uri="{BB962C8B-B14F-4D97-AF65-F5344CB8AC3E}">
        <p14:creationId xmlns:p14="http://schemas.microsoft.com/office/powerpoint/2010/main" val="363802032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054" y="274638"/>
            <a:ext cx="8474964" cy="1143000"/>
          </a:xfrm>
        </p:spPr>
        <p:txBody>
          <a:bodyPr>
            <a:normAutofit/>
          </a:bodyPr>
          <a:lstStyle/>
          <a:p>
            <a:r>
              <a:rPr lang="en-US" dirty="0" smtClean="0"/>
              <a:t>Don’t: Politics and Morality</a:t>
            </a:r>
            <a:r>
              <a:rPr lang="en-US" dirty="0"/>
              <a:t> </a:t>
            </a:r>
            <a:r>
              <a:rPr lang="en-US" dirty="0" smtClean="0"/>
              <a:t>of Tech</a:t>
            </a:r>
            <a:endParaRPr lang="en-US" dirty="0"/>
          </a:p>
        </p:txBody>
      </p:sp>
      <p:pic>
        <p:nvPicPr>
          <p:cNvPr id="4" name="Picture 3" descr="alps.png"/>
          <p:cNvPicPr>
            <a:picLocks noChangeAspect="1"/>
          </p:cNvPicPr>
          <p:nvPr/>
        </p:nvPicPr>
        <p:blipFill rotWithShape="1">
          <a:blip r:embed="rId3">
            <a:extLst>
              <a:ext uri="{28A0092B-C50C-407E-A947-70E740481C1C}">
                <a14:useLocalDpi xmlns:a14="http://schemas.microsoft.com/office/drawing/2010/main" val="0"/>
              </a:ext>
            </a:extLst>
          </a:blip>
          <a:srcRect t="12089" r="1176" b="5078"/>
          <a:stretch/>
        </p:blipFill>
        <p:spPr>
          <a:xfrm>
            <a:off x="332054" y="1547419"/>
            <a:ext cx="8474964" cy="4439492"/>
          </a:xfrm>
          <a:prstGeom prst="rect">
            <a:avLst/>
          </a:prstGeom>
        </p:spPr>
      </p:pic>
      <p:sp>
        <p:nvSpPr>
          <p:cNvPr id="5" name="TextBox 4"/>
          <p:cNvSpPr txBox="1"/>
          <p:nvPr/>
        </p:nvSpPr>
        <p:spPr>
          <a:xfrm>
            <a:off x="0" y="6079947"/>
            <a:ext cx="6506909" cy="646331"/>
          </a:xfrm>
          <a:prstGeom prst="rect">
            <a:avLst/>
          </a:prstGeom>
          <a:noFill/>
        </p:spPr>
        <p:txBody>
          <a:bodyPr wrap="none" rtlCol="0">
            <a:spAutoFit/>
          </a:bodyPr>
          <a:lstStyle/>
          <a:p>
            <a:endParaRPr lang="en-US" dirty="0">
              <a:latin typeface="P22 Morris Golden"/>
              <a:cs typeface="P22 Morris Golden"/>
            </a:endParaRPr>
          </a:p>
          <a:p>
            <a:r>
              <a:rPr lang="en-US" dirty="0" smtClean="0">
                <a:latin typeface="P22 Morris Golden"/>
                <a:cs typeface="P22 Morris Golden"/>
              </a:rPr>
              <a:t>John Ruskin, The </a:t>
            </a:r>
            <a:r>
              <a:rPr lang="en-US" dirty="0" err="1">
                <a:latin typeface="P22 Morris Golden"/>
                <a:cs typeface="P22 Morris Golden"/>
              </a:rPr>
              <a:t>Brezon</a:t>
            </a:r>
            <a:r>
              <a:rPr lang="en-US" dirty="0">
                <a:latin typeface="P22 Morris Golden"/>
                <a:cs typeface="P22 Morris Golden"/>
              </a:rPr>
              <a:t> and Alps of the </a:t>
            </a:r>
            <a:r>
              <a:rPr lang="en-US" dirty="0" err="1">
                <a:latin typeface="P22 Morris Golden"/>
                <a:cs typeface="P22 Morris Golden"/>
              </a:rPr>
              <a:t>Reposoir</a:t>
            </a:r>
            <a:r>
              <a:rPr lang="en-US" dirty="0">
                <a:latin typeface="P22 Morris Golden"/>
                <a:cs typeface="P22 Morris Golden"/>
              </a:rPr>
              <a:t>, seen from </a:t>
            </a:r>
            <a:r>
              <a:rPr lang="en-US" dirty="0" err="1" smtClean="0">
                <a:latin typeface="P22 Morris Golden"/>
                <a:cs typeface="P22 Morris Golden"/>
              </a:rPr>
              <a:t>Mornex</a:t>
            </a:r>
            <a:endParaRPr lang="en-US" dirty="0">
              <a:latin typeface="P22 Morris Golden"/>
              <a:cs typeface="P22 Morris Golden"/>
            </a:endParaRPr>
          </a:p>
        </p:txBody>
      </p:sp>
    </p:spTree>
    <p:extLst>
      <p:ext uri="{BB962C8B-B14F-4D97-AF65-F5344CB8AC3E}">
        <p14:creationId xmlns:p14="http://schemas.microsoft.com/office/powerpoint/2010/main" val="54671914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Problems Lie Deep</a:t>
            </a:r>
            <a:endParaRPr lang="en-US" dirty="0"/>
          </a:p>
        </p:txBody>
      </p:sp>
      <p:pic>
        <p:nvPicPr>
          <p:cNvPr id="4" name="Content Placeholder 3" descr="alpsModified.png"/>
          <p:cNvPicPr>
            <a:picLocks noGrp="1" noChangeAspect="1"/>
          </p:cNvPicPr>
          <p:nvPr>
            <p:ph idx="1"/>
          </p:nvPr>
        </p:nvPicPr>
        <p:blipFill>
          <a:blip r:embed="rId3">
            <a:extLst>
              <a:ext uri="{28A0092B-C50C-407E-A947-70E740481C1C}">
                <a14:useLocalDpi xmlns:a14="http://schemas.microsoft.com/office/drawing/2010/main" val="0"/>
              </a:ext>
            </a:extLst>
          </a:blip>
          <a:srcRect t="6827" b="6827"/>
          <a:stretch>
            <a:fillRect/>
          </a:stretch>
        </p:blipFill>
        <p:spPr/>
      </p:pic>
    </p:spTree>
    <p:extLst>
      <p:ext uri="{BB962C8B-B14F-4D97-AF65-F5344CB8AC3E}">
        <p14:creationId xmlns:p14="http://schemas.microsoft.com/office/powerpoint/2010/main" val="72842723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Are Complicit – I Am Complicit</a:t>
            </a:r>
            <a:endParaRPr lang="en-US" dirty="0"/>
          </a:p>
        </p:txBody>
      </p:sp>
      <p:pic>
        <p:nvPicPr>
          <p:cNvPr id="4" name="Content Placeholder 3" descr="NSA_Logo_EFF.jpg"/>
          <p:cNvPicPr>
            <a:picLocks noGrp="1" noChangeAspect="1"/>
          </p:cNvPicPr>
          <p:nvPr>
            <p:ph idx="1"/>
          </p:nvPr>
        </p:nvPicPr>
        <p:blipFill rotWithShape="1">
          <a:blip r:embed="rId3">
            <a:extLst>
              <a:ext uri="{28A0092B-C50C-407E-A947-70E740481C1C}">
                <a14:useLocalDpi xmlns:a14="http://schemas.microsoft.com/office/drawing/2010/main" val="0"/>
              </a:ext>
            </a:extLst>
          </a:blip>
          <a:srcRect l="-1194" t="300" r="254" b="-300"/>
          <a:stretch/>
        </p:blipFill>
        <p:spPr>
          <a:xfrm>
            <a:off x="4726181" y="1949098"/>
            <a:ext cx="4287527" cy="4189639"/>
          </a:xfrm>
        </p:spPr>
      </p:pic>
      <p:sp>
        <p:nvSpPr>
          <p:cNvPr id="5" name="TextBox 4"/>
          <p:cNvSpPr txBox="1"/>
          <p:nvPr/>
        </p:nvSpPr>
        <p:spPr>
          <a:xfrm>
            <a:off x="4998145" y="6456402"/>
            <a:ext cx="3688655" cy="369332"/>
          </a:xfrm>
          <a:prstGeom prst="rect">
            <a:avLst/>
          </a:prstGeom>
          <a:noFill/>
        </p:spPr>
        <p:txBody>
          <a:bodyPr wrap="none" rtlCol="0">
            <a:spAutoFit/>
          </a:bodyPr>
          <a:lstStyle/>
          <a:p>
            <a:r>
              <a:rPr lang="en-US" dirty="0" smtClean="0">
                <a:latin typeface="P22 Morris Golden"/>
                <a:cs typeface="P22 Morris Golden"/>
              </a:rPr>
              <a:t>Electronic Frontier Foundation Version</a:t>
            </a:r>
            <a:endParaRPr lang="en-US" dirty="0">
              <a:latin typeface="P22 Morris Golden"/>
              <a:cs typeface="P22 Morris Golden"/>
            </a:endParaRPr>
          </a:p>
        </p:txBody>
      </p:sp>
      <p:pic>
        <p:nvPicPr>
          <p:cNvPr id="6" name="Picture 5" descr="NSA_plaque_Laughing_Squid.jpg"/>
          <p:cNvPicPr>
            <a:picLocks noChangeAspect="1"/>
          </p:cNvPicPr>
          <p:nvPr/>
        </p:nvPicPr>
        <p:blipFill rotWithShape="1">
          <a:blip r:embed="rId4">
            <a:extLst>
              <a:ext uri="{28A0092B-C50C-407E-A947-70E740481C1C}">
                <a14:useLocalDpi xmlns:a14="http://schemas.microsoft.com/office/drawing/2010/main" val="0"/>
              </a:ext>
            </a:extLst>
          </a:blip>
          <a:srcRect l="-1104" t="9865" r="-472" b="17017"/>
          <a:stretch/>
        </p:blipFill>
        <p:spPr>
          <a:xfrm>
            <a:off x="1" y="1949098"/>
            <a:ext cx="4543250" cy="4354904"/>
          </a:xfrm>
          <a:prstGeom prst="rect">
            <a:avLst/>
          </a:prstGeom>
        </p:spPr>
      </p:pic>
      <p:sp>
        <p:nvSpPr>
          <p:cNvPr id="7" name="TextBox 6"/>
          <p:cNvSpPr txBox="1"/>
          <p:nvPr/>
        </p:nvSpPr>
        <p:spPr>
          <a:xfrm>
            <a:off x="1" y="6456402"/>
            <a:ext cx="2300630" cy="369332"/>
          </a:xfrm>
          <a:prstGeom prst="rect">
            <a:avLst/>
          </a:prstGeom>
          <a:noFill/>
        </p:spPr>
        <p:txBody>
          <a:bodyPr wrap="none" rtlCol="0">
            <a:spAutoFit/>
          </a:bodyPr>
          <a:lstStyle/>
          <a:p>
            <a:r>
              <a:rPr lang="en-US" dirty="0" smtClean="0">
                <a:latin typeface="P22 Morris Golden"/>
                <a:cs typeface="P22 Morris Golden"/>
              </a:rPr>
              <a:t>Photo by </a:t>
            </a:r>
            <a:r>
              <a:rPr lang="en-US" dirty="0" err="1" smtClean="0">
                <a:latin typeface="P22 Morris Golden"/>
                <a:cs typeface="P22 Morris Golden"/>
              </a:rPr>
              <a:t>laughingsquid</a:t>
            </a:r>
            <a:endParaRPr lang="en-US" dirty="0">
              <a:latin typeface="P22 Morris Golden"/>
              <a:cs typeface="P22 Morris Golden"/>
            </a:endParaRPr>
          </a:p>
        </p:txBody>
      </p:sp>
    </p:spTree>
    <p:extLst>
      <p:ext uri="{BB962C8B-B14F-4D97-AF65-F5344CB8AC3E}">
        <p14:creationId xmlns:p14="http://schemas.microsoft.com/office/powerpoint/2010/main" val="220953923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4790</TotalTime>
  <Words>6347</Words>
  <Application>Microsoft Macintosh PowerPoint</Application>
  <PresentationFormat>On-screen Show (4:3)</PresentationFormat>
  <Paragraphs>305</Paragraphs>
  <Slides>40</Slides>
  <Notes>39</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The Allure of Gothic Markup</vt:lpstr>
      <vt:lpstr>DISCLAIMER</vt:lpstr>
      <vt:lpstr>Ten Years Ago</vt:lpstr>
      <vt:lpstr>Montreal</vt:lpstr>
      <vt:lpstr>St. Leonard Cohen de Montreal</vt:lpstr>
      <vt:lpstr>We Are Fallen  Creatures</vt:lpstr>
      <vt:lpstr>Don’t: Politics and Morality of Tech</vt:lpstr>
      <vt:lpstr>The Problems Lie Deep</vt:lpstr>
      <vt:lpstr>We Are Complicit – I Am Complicit</vt:lpstr>
      <vt:lpstr>What has Gothic to do with markup?</vt:lpstr>
      <vt:lpstr>Ruskin &amp; The Nature of Gothic</vt:lpstr>
      <vt:lpstr>Savageness</vt:lpstr>
      <vt:lpstr>Changefulness</vt:lpstr>
      <vt:lpstr>William Morris</vt:lpstr>
      <vt:lpstr>Christopher Alexander</vt:lpstr>
      <vt:lpstr>System-A and System-B</vt:lpstr>
      <vt:lpstr>Depth, Not Quantity</vt:lpstr>
      <vt:lpstr>But what has this to do with markup?</vt:lpstr>
      <vt:lpstr>Markup as Architecture</vt:lpstr>
      <vt:lpstr>XML as Industrialized Data</vt:lpstr>
      <vt:lpstr>Validation</vt:lpstr>
      <vt:lpstr>We Fear That Work Is This</vt:lpstr>
      <vt:lpstr>Asynchronicity Works This Way</vt:lpstr>
      <vt:lpstr>Data Transformation Flows</vt:lpstr>
      <vt:lpstr>Douglas Crockford: JSON and Functional Programming </vt:lpstr>
      <vt:lpstr>Human Transformers</vt:lpstr>
      <vt:lpstr>A few recent finds</vt:lpstr>
      <vt:lpstr>John von Neumann</vt:lpstr>
      <vt:lpstr>Roger Costello: Fine-Grained Validation</vt:lpstr>
      <vt:lpstr>Waterfall, Agile, Lean</vt:lpstr>
      <vt:lpstr>The Importance of Wheedling</vt:lpstr>
      <vt:lpstr>So….</vt:lpstr>
      <vt:lpstr>Emphasize Markup</vt:lpstr>
      <vt:lpstr>The Promised Land</vt:lpstr>
      <vt:lpstr>The Journey: Setting Out</vt:lpstr>
      <vt:lpstr>Welcoming: Entry Points</vt:lpstr>
      <vt:lpstr>Welcoming, Not Overwhelming</vt:lpstr>
      <vt:lpstr>Teaching: Get Them First!</vt:lpstr>
      <vt:lpstr>Designing for Approachability</vt:lpstr>
      <vt:lpstr>Maximum Welcome</vt:lpstr>
    </vt:vector>
  </TitlesOfParts>
  <Company>O'Reilly Media,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Functional Programming Approachable</dc:title>
  <dc:creator>Simon St. Laurent</dc:creator>
  <cp:lastModifiedBy>Simon St. Laurent</cp:lastModifiedBy>
  <cp:revision>132</cp:revision>
  <dcterms:created xsi:type="dcterms:W3CDTF">2013-07-23T15:03:53Z</dcterms:created>
  <dcterms:modified xsi:type="dcterms:W3CDTF">2013-08-11T18:27:06Z</dcterms:modified>
</cp:coreProperties>
</file>