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2"/>
  </p:sldMasterIdLst>
  <p:notesMasterIdLst>
    <p:notesMasterId r:id="rId48"/>
  </p:notesMasterIdLst>
  <p:handoutMasterIdLst>
    <p:handoutMasterId r:id="rId49"/>
  </p:handoutMasterIdLst>
  <p:sldIdLst>
    <p:sldId id="258" r:id="rId3"/>
    <p:sldId id="259" r:id="rId4"/>
    <p:sldId id="261" r:id="rId5"/>
    <p:sldId id="262" r:id="rId6"/>
    <p:sldId id="263" r:id="rId7"/>
    <p:sldId id="264" r:id="rId8"/>
    <p:sldId id="302"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304" r:id="rId34"/>
    <p:sldId id="290" r:id="rId35"/>
    <p:sldId id="291" r:id="rId36"/>
    <p:sldId id="292" r:id="rId37"/>
    <p:sldId id="293" r:id="rId38"/>
    <p:sldId id="294" r:id="rId39"/>
    <p:sldId id="295" r:id="rId40"/>
    <p:sldId id="296" r:id="rId41"/>
    <p:sldId id="297" r:id="rId42"/>
    <p:sldId id="305" r:id="rId43"/>
    <p:sldId id="298" r:id="rId44"/>
    <p:sldId id="299" r:id="rId45"/>
    <p:sldId id="300" r:id="rId46"/>
    <p:sldId id="301"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11BF"/>
    <a:srgbClr val="FFAA75"/>
    <a:srgbClr val="F0F5F6"/>
    <a:srgbClr val="F2EFE6"/>
    <a:srgbClr val="E3E74F"/>
    <a:srgbClr val="CEEE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54" autoAdjust="0"/>
    <p:restoredTop sz="71937" autoAdjust="0"/>
  </p:normalViewPr>
  <p:slideViewPr>
    <p:cSldViewPr snapToGrid="0" showGuides="1">
      <p:cViewPr varScale="1">
        <p:scale>
          <a:sx n="57" d="100"/>
          <a:sy n="57" d="100"/>
        </p:scale>
        <p:origin x="906" y="72"/>
      </p:cViewPr>
      <p:guideLst>
        <p:guide orient="horz" pos="2160"/>
        <p:guide pos="3840"/>
      </p:guideLst>
    </p:cSldViewPr>
  </p:slideViewPr>
  <p:notesTextViewPr>
    <p:cViewPr>
      <p:scale>
        <a:sx n="3" d="2"/>
        <a:sy n="3" d="2"/>
      </p:scale>
      <p:origin x="0" y="0"/>
    </p:cViewPr>
  </p:notesTextViewPr>
  <p:notesViewPr>
    <p:cSldViewPr snapToGrid="0" showGuides="1">
      <p:cViewPr varScale="1">
        <p:scale>
          <a:sx n="79" d="100"/>
          <a:sy n="79" d="100"/>
        </p:scale>
        <p:origin x="2496"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906F081-8781-4431-8FD4-2CF608CD7C47}" type="datetimeFigureOut">
              <a:rPr lang="en-US" smtClean="0"/>
              <a:t>8/5/2013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6E42EF-B2A2-4428-A098-E6934E2840B8}" type="slidenum">
              <a:rPr lang="en-US" smtClean="0"/>
              <a:t>‹#›</a:t>
            </a:fld>
            <a:endParaRPr lang="en-US"/>
          </a:p>
        </p:txBody>
      </p:sp>
    </p:spTree>
    <p:extLst>
      <p:ext uri="{BB962C8B-B14F-4D97-AF65-F5344CB8AC3E}">
        <p14:creationId xmlns:p14="http://schemas.microsoft.com/office/powerpoint/2010/main" val="1226619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6CA47C-B7FD-4BE9-B0E6-81BA758D95F2}" type="datetimeFigureOut">
              <a:rPr lang="en-US" smtClean="0"/>
              <a:t>8/5/2013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3716F0-385D-4F6E-BE54-A09D410D24C2}" type="slidenum">
              <a:rPr lang="en-US" smtClean="0"/>
              <a:t>‹#›</a:t>
            </a:fld>
            <a:endParaRPr lang="en-US"/>
          </a:p>
        </p:txBody>
      </p:sp>
    </p:spTree>
    <p:extLst>
      <p:ext uri="{BB962C8B-B14F-4D97-AF65-F5344CB8AC3E}">
        <p14:creationId xmlns:p14="http://schemas.microsoft.com/office/powerpoint/2010/main" val="683426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Ladies &amp; gentlemen,</a:t>
            </a:r>
          </a:p>
          <a:p>
            <a:r>
              <a:rPr lang="en-US" dirty="0" smtClean="0"/>
              <a:t>The</a:t>
            </a:r>
            <a:r>
              <a:rPr lang="en-US" baseline="0" dirty="0" smtClean="0"/>
              <a:t> purpose of my talk is to introduce you to the features of </a:t>
            </a:r>
            <a:r>
              <a:rPr lang="en-US" baseline="0" dirty="0" err="1" smtClean="0"/>
              <a:t>XPath</a:t>
            </a:r>
            <a:r>
              <a:rPr lang="en-US" baseline="0" dirty="0" smtClean="0"/>
              <a:t> 3 that make it a full-fledged programming language.</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a:t>
            </a:fld>
            <a:endParaRPr lang="en-US"/>
          </a:p>
        </p:txBody>
      </p:sp>
    </p:spTree>
    <p:extLst>
      <p:ext uri="{BB962C8B-B14F-4D97-AF65-F5344CB8AC3E}">
        <p14:creationId xmlns:p14="http://schemas.microsoft.com/office/powerpoint/2010/main" val="4568466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of function composition:</a:t>
            </a:r>
          </a:p>
          <a:p>
            <a:endParaRPr lang="en-US" dirty="0" smtClean="0"/>
          </a:p>
          <a:p>
            <a:r>
              <a:rPr lang="en-US" dirty="0" smtClean="0"/>
              <a:t>First</a:t>
            </a:r>
            <a:r>
              <a:rPr lang="en-US" baseline="0" dirty="0" smtClean="0"/>
              <a:t> we define “compose” as a general function composition, then define the same two functions “lower” and “reverse”.</a:t>
            </a:r>
          </a:p>
          <a:p>
            <a:r>
              <a:rPr lang="en-US" baseline="0" dirty="0" smtClean="0"/>
              <a:t>Finally, we call “compose” to produce the function composition of “lower” and “reverse” and apply the resulting composition on the string “HELLO”.</a:t>
            </a:r>
          </a:p>
          <a:p>
            <a:r>
              <a:rPr lang="en-US" baseline="0" dirty="0" smtClean="0"/>
              <a:t>We get the expected correct result: the string “HELLO” – lower-cased and then reversed.</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10</a:t>
            </a:fld>
            <a:endParaRPr lang="en-US"/>
          </a:p>
        </p:txBody>
      </p:sp>
    </p:spTree>
    <p:extLst>
      <p:ext uri="{BB962C8B-B14F-4D97-AF65-F5344CB8AC3E}">
        <p14:creationId xmlns:p14="http://schemas.microsoft.com/office/powerpoint/2010/main" val="3933586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“Partial Application” …</a:t>
            </a:r>
          </a:p>
          <a:p>
            <a:r>
              <a:rPr lang="en-US" dirty="0" smtClean="0"/>
              <a:t>For</a:t>
            </a:r>
            <a:r>
              <a:rPr lang="en-US" baseline="0" dirty="0" smtClean="0"/>
              <a:t> example, “g” is the partial application of “f”, produced by fixing the first argument of “f” to 3.</a:t>
            </a:r>
          </a:p>
          <a:p>
            <a:r>
              <a:rPr lang="en-US" baseline="0" dirty="0" smtClean="0"/>
              <a:t>“</a:t>
            </a:r>
            <a:r>
              <a:rPr lang="en-US" dirty="0" smtClean="0">
                <a:solidFill>
                  <a:srgbClr val="FFFF00"/>
                </a:solidFill>
              </a:rPr>
              <a:t>pM29UK” is the partial application of “person” whose</a:t>
            </a:r>
            <a:r>
              <a:rPr lang="en-US" baseline="0" dirty="0" smtClean="0">
                <a:solidFill>
                  <a:srgbClr val="FFFF00"/>
                </a:solidFill>
              </a:rPr>
              <a:t> age, gender and country are fixed to 29, “M” and “UK”.</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11</a:t>
            </a:fld>
            <a:endParaRPr lang="en-US"/>
          </a:p>
        </p:txBody>
      </p:sp>
    </p:spTree>
    <p:extLst>
      <p:ext uri="{BB962C8B-B14F-4D97-AF65-F5344CB8AC3E}">
        <p14:creationId xmlns:p14="http://schemas.microsoft.com/office/powerpoint/2010/main" val="1063380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of specifying the function “</a:t>
            </a:r>
            <a:r>
              <a:rPr lang="en-US" dirty="0" err="1" smtClean="0"/>
              <a:t>incr</a:t>
            </a:r>
            <a:r>
              <a:rPr lang="en-US" dirty="0" smtClean="0"/>
              <a:t>” as a partial application of the function “plus”, one of whose two arguments is fixed to the value “1”.</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12</a:t>
            </a:fld>
            <a:endParaRPr lang="en-US"/>
          </a:p>
        </p:txBody>
      </p:sp>
    </p:spTree>
    <p:extLst>
      <p:ext uri="{BB962C8B-B14F-4D97-AF65-F5344CB8AC3E}">
        <p14:creationId xmlns:p14="http://schemas.microsoft.com/office/powerpoint/2010/main" val="1444130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r>
              <a:rPr lang="en-US" sz="1200" i="1" dirty="0" smtClean="0">
                <a:latin typeface="Times New Roman" panose="02020603050405020304" pitchFamily="18" charset="0"/>
                <a:cs typeface="Times New Roman" panose="02020603050405020304" pitchFamily="18" charset="0"/>
              </a:rPr>
              <a:t>A closure is a function produced by another function and the produced function contains data from the producing function.</a:t>
            </a:r>
          </a:p>
          <a:p>
            <a:r>
              <a:rPr lang="en-US" sz="1200" i="0" dirty="0" smtClean="0">
                <a:latin typeface="Times New Roman" panose="02020603050405020304" pitchFamily="18" charset="0"/>
                <a:cs typeface="Times New Roman" panose="02020603050405020304" pitchFamily="18" charset="0"/>
              </a:rPr>
              <a:t>!</a:t>
            </a:r>
          </a:p>
          <a:p>
            <a:r>
              <a:rPr lang="en-US" sz="1200" i="0" dirty="0" smtClean="0">
                <a:latin typeface="Times New Roman" panose="02020603050405020304" pitchFamily="18" charset="0"/>
                <a:cs typeface="Times New Roman" panose="02020603050405020304" pitchFamily="18" charset="0"/>
              </a:rPr>
              <a:t>Here is an example: “greet” produces a function that concatenates to a variable “greeting” the value of its string argument. Notably, “greeting” is not defined anywhere in the produced function – it is taken from the outer function “greet”</a:t>
            </a:r>
          </a:p>
          <a:p>
            <a:r>
              <a:rPr lang="en-US" sz="1200" i="0" dirty="0" smtClean="0">
                <a:latin typeface="Times New Roman" panose="02020603050405020304" pitchFamily="18" charset="0"/>
                <a:cs typeface="Times New Roman" panose="02020603050405020304" pitchFamily="18" charset="0"/>
              </a:rPr>
              <a:t>!</a:t>
            </a:r>
          </a:p>
          <a:p>
            <a:r>
              <a:rPr lang="en-US" sz="1200" i="0" dirty="0" smtClean="0">
                <a:latin typeface="Times New Roman" panose="02020603050405020304" pitchFamily="18" charset="0"/>
                <a:cs typeface="Times New Roman" panose="02020603050405020304" pitchFamily="18" charset="0"/>
              </a:rPr>
              <a:t>We then define another function “hello” which is the result of calling “greet” with the string “Hello:” </a:t>
            </a:r>
          </a:p>
          <a:p>
            <a:r>
              <a:rPr lang="en-US" sz="1200" i="0" dirty="0" smtClean="0">
                <a:latin typeface="Times New Roman" panose="02020603050405020304" pitchFamily="18" charset="0"/>
                <a:cs typeface="Times New Roman" panose="02020603050405020304" pitchFamily="18" charset="0"/>
              </a:rPr>
              <a:t>!</a:t>
            </a:r>
          </a:p>
          <a:p>
            <a:r>
              <a:rPr lang="en-US" sz="1200" i="0" dirty="0" smtClean="0">
                <a:latin typeface="Times New Roman" panose="02020603050405020304" pitchFamily="18" charset="0"/>
                <a:cs typeface="Times New Roman" panose="02020603050405020304" pitchFamily="18" charset="0"/>
              </a:rPr>
              <a:t>We then apply this closure (“hello”) twice – with</a:t>
            </a:r>
            <a:r>
              <a:rPr lang="en-US" sz="1200" i="0" baseline="0" dirty="0" smtClean="0">
                <a:latin typeface="Times New Roman" panose="02020603050405020304" pitchFamily="18" charset="0"/>
                <a:cs typeface="Times New Roman" panose="02020603050405020304" pitchFamily="18" charset="0"/>
              </a:rPr>
              <a:t> arguments “John” and “Peter”.</a:t>
            </a:r>
          </a:p>
          <a:p>
            <a:r>
              <a:rPr lang="en-US" sz="1200" i="0" baseline="0" dirty="0" smtClean="0">
                <a:latin typeface="Times New Roman" panose="02020603050405020304" pitchFamily="18" charset="0"/>
                <a:cs typeface="Times New Roman" panose="02020603050405020304" pitchFamily="18" charset="0"/>
              </a:rPr>
              <a:t>!</a:t>
            </a:r>
          </a:p>
          <a:p>
            <a:r>
              <a:rPr lang="en-US" sz="1200" i="0" baseline="0" dirty="0" smtClean="0">
                <a:latin typeface="Times New Roman" panose="02020603050405020304" pitchFamily="18" charset="0"/>
                <a:cs typeface="Times New Roman" panose="02020603050405020304" pitchFamily="18" charset="0"/>
              </a:rPr>
              <a:t>The result, as expected,  contains the string “Hello:”,  that the produced closure takes from its outer, producing function.</a:t>
            </a:r>
          </a:p>
          <a:p>
            <a:endParaRPr lang="en-US" i="0" dirty="0" smtClean="0"/>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13</a:t>
            </a:fld>
            <a:endParaRPr lang="en-US"/>
          </a:p>
        </p:txBody>
      </p:sp>
    </p:spTree>
    <p:extLst>
      <p:ext uri="{BB962C8B-B14F-4D97-AF65-F5344CB8AC3E}">
        <p14:creationId xmlns:p14="http://schemas.microsoft.com/office/powerpoint/2010/main" val="584468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latin typeface="Times New Roman" panose="02020603050405020304" pitchFamily="18" charset="0"/>
                <a:cs typeface="Times New Roman" panose="02020603050405020304" pitchFamily="18" charset="0"/>
              </a:rPr>
              <a:t>Here is an example: “greet” produces a function that concatenates to a variable “greeting” the value of its string argument. Notably, “greeting” is not defined anywhere in the produced function – it is taken from the outer function “greet”</a:t>
            </a:r>
          </a:p>
          <a:p>
            <a:r>
              <a:rPr lang="en-US" sz="1200" i="0" dirty="0" smtClean="0">
                <a:latin typeface="Times New Roman" panose="02020603050405020304" pitchFamily="18" charset="0"/>
                <a:cs typeface="Times New Roman" panose="02020603050405020304" pitchFamily="18" charset="0"/>
              </a:rPr>
              <a:t>!</a:t>
            </a:r>
          </a:p>
          <a:p>
            <a:r>
              <a:rPr lang="en-US" sz="1200" i="0" dirty="0" smtClean="0">
                <a:latin typeface="Times New Roman" panose="02020603050405020304" pitchFamily="18" charset="0"/>
                <a:cs typeface="Times New Roman" panose="02020603050405020304" pitchFamily="18" charset="0"/>
              </a:rPr>
              <a:t>We then define another function “hello” which is the result of calling “greet” with the string “Hello:” </a:t>
            </a:r>
          </a:p>
          <a:p>
            <a:r>
              <a:rPr lang="en-US" sz="1200" i="0" dirty="0" smtClean="0">
                <a:latin typeface="Times New Roman" panose="02020603050405020304" pitchFamily="18" charset="0"/>
                <a:cs typeface="Times New Roman" panose="02020603050405020304" pitchFamily="18" charset="0"/>
              </a:rPr>
              <a:t>!</a:t>
            </a:r>
          </a:p>
          <a:p>
            <a:r>
              <a:rPr lang="en-US" sz="1200" i="0" dirty="0" smtClean="0">
                <a:latin typeface="Times New Roman" panose="02020603050405020304" pitchFamily="18" charset="0"/>
                <a:cs typeface="Times New Roman" panose="02020603050405020304" pitchFamily="18" charset="0"/>
              </a:rPr>
              <a:t>We then apply this closure (“hello”) twice – with</a:t>
            </a:r>
            <a:r>
              <a:rPr lang="en-US" sz="1200" i="0" baseline="0" dirty="0" smtClean="0">
                <a:latin typeface="Times New Roman" panose="02020603050405020304" pitchFamily="18" charset="0"/>
                <a:cs typeface="Times New Roman" panose="02020603050405020304" pitchFamily="18" charset="0"/>
              </a:rPr>
              <a:t> arguments “John” and “Peter”.</a:t>
            </a:r>
          </a:p>
          <a:p>
            <a:r>
              <a:rPr lang="en-US" sz="1200" i="0" baseline="0" dirty="0" smtClean="0">
                <a:latin typeface="Times New Roman" panose="02020603050405020304" pitchFamily="18" charset="0"/>
                <a:cs typeface="Times New Roman" panose="02020603050405020304" pitchFamily="18" charset="0"/>
              </a:rPr>
              <a:t>!</a:t>
            </a:r>
          </a:p>
          <a:p>
            <a:r>
              <a:rPr lang="en-US" sz="1200" i="0" baseline="0" dirty="0" smtClean="0">
                <a:latin typeface="Times New Roman" panose="02020603050405020304" pitchFamily="18" charset="0"/>
                <a:cs typeface="Times New Roman" panose="02020603050405020304" pitchFamily="18" charset="0"/>
              </a:rPr>
              <a:t>The result, as expected,  contains the string “Hello:”,  that the produced closure takes from its outer, producing function.</a:t>
            </a:r>
          </a:p>
          <a:p>
            <a:endParaRPr lang="en-US" i="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14</a:t>
            </a:fld>
            <a:endParaRPr lang="en-US"/>
          </a:p>
        </p:txBody>
      </p:sp>
    </p:spTree>
    <p:extLst>
      <p:ext uri="{BB962C8B-B14F-4D97-AF65-F5344CB8AC3E}">
        <p14:creationId xmlns:p14="http://schemas.microsoft.com/office/powerpoint/2010/main" val="3530306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possible definition for a recursive function is: “A function</a:t>
            </a:r>
            <a:r>
              <a:rPr lang="en-US" baseline="0" dirty="0" smtClean="0"/>
              <a:t> that calls itself by name”.</a:t>
            </a:r>
          </a:p>
          <a:p>
            <a:r>
              <a:rPr lang="en-US" baseline="0" dirty="0" smtClean="0"/>
              <a:t>!</a:t>
            </a:r>
          </a:p>
          <a:p>
            <a:r>
              <a:rPr lang="en-US" baseline="0" dirty="0" smtClean="0"/>
              <a:t>Obviously, we can’t have such “recursion” with an </a:t>
            </a:r>
            <a:r>
              <a:rPr lang="en-US" baseline="0" dirty="0" err="1" smtClean="0"/>
              <a:t>anonymos</a:t>
            </a:r>
            <a:r>
              <a:rPr lang="en-US" baseline="0" dirty="0" smtClean="0"/>
              <a:t> function – it doesn’t have any name! One would find this situation “hopeless” and stop here.</a:t>
            </a:r>
          </a:p>
          <a:p>
            <a:r>
              <a:rPr lang="en-US" baseline="0" dirty="0" smtClean="0"/>
              <a:t>!</a:t>
            </a:r>
          </a:p>
          <a:p>
            <a:r>
              <a:rPr lang="en-US" baseline="0" dirty="0" smtClean="0"/>
              <a:t>But watch this:  we “still” can implement anonymous function recursion! The trick is to pass an additional parameter – another function that must be called. And pass the “function itself” to “itself”.</a:t>
            </a:r>
          </a:p>
          <a:p>
            <a:r>
              <a:rPr lang="en-US" baseline="0" dirty="0" smtClean="0"/>
              <a:t>!</a:t>
            </a:r>
          </a:p>
          <a:p>
            <a:r>
              <a:rPr lang="en-US" baseline="0" dirty="0" smtClean="0"/>
              <a:t>As you have guessed this implements the “Factorial” function. And sure, the factorial of 5 is 120. However, such invocation seems weird and is error-prone.</a:t>
            </a:r>
            <a:endParaRPr lang="en-US" dirty="0" smtClean="0"/>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15</a:t>
            </a:fld>
            <a:endParaRPr lang="en-US"/>
          </a:p>
        </p:txBody>
      </p:sp>
    </p:spTree>
    <p:extLst>
      <p:ext uri="{BB962C8B-B14F-4D97-AF65-F5344CB8AC3E}">
        <p14:creationId xmlns:p14="http://schemas.microsoft.com/office/powerpoint/2010/main" val="214967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remove the weirdness</a:t>
            </a:r>
          </a:p>
          <a:p>
            <a:r>
              <a:rPr lang="en-US" dirty="0" smtClean="0"/>
              <a:t>!</a:t>
            </a:r>
          </a:p>
          <a:p>
            <a:r>
              <a:rPr lang="en-US" dirty="0" smtClean="0"/>
              <a:t>By wrapping it in another function</a:t>
            </a:r>
          </a:p>
          <a:p>
            <a:r>
              <a:rPr lang="en-US" dirty="0" smtClean="0"/>
              <a:t>!</a:t>
            </a:r>
          </a:p>
          <a:p>
            <a:r>
              <a:rPr lang="en-US" dirty="0" smtClean="0"/>
              <a:t>And our users will call only this new function</a:t>
            </a:r>
            <a:r>
              <a:rPr lang="en-US" baseline="0" dirty="0" smtClean="0"/>
              <a:t> – as usual, with only one parameter.</a:t>
            </a:r>
            <a:endParaRPr lang="en-US" dirty="0" smtClean="0"/>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16</a:t>
            </a:fld>
            <a:endParaRPr lang="en-US"/>
          </a:p>
        </p:txBody>
      </p:sp>
    </p:spTree>
    <p:extLst>
      <p:ext uri="{BB962C8B-B14F-4D97-AF65-F5344CB8AC3E}">
        <p14:creationId xmlns:p14="http://schemas.microsoft.com/office/powerpoint/2010/main" val="11521643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Recursion has its challenges.</a:t>
            </a:r>
          </a:p>
          <a:p>
            <a:r>
              <a:rPr lang="en-US" dirty="0" smtClean="0"/>
              <a:t>!</a:t>
            </a:r>
          </a:p>
          <a:p>
            <a:r>
              <a:rPr lang="en-US" dirty="0" smtClean="0"/>
              <a:t>Here we define a function, which computes the sum of a</a:t>
            </a:r>
            <a:r>
              <a:rPr lang="en-US" baseline="0" dirty="0" smtClean="0"/>
              <a:t> sequence of numbers,</a:t>
            </a:r>
          </a:p>
          <a:p>
            <a:r>
              <a:rPr lang="en-US" baseline="0" dirty="0" smtClean="0"/>
              <a:t>!</a:t>
            </a:r>
          </a:p>
          <a:p>
            <a:r>
              <a:rPr lang="en-US" baseline="0" dirty="0" smtClean="0"/>
              <a:t>When we invoke it with the sequence 1 to 10,</a:t>
            </a:r>
          </a:p>
          <a:p>
            <a:r>
              <a:rPr lang="en-US" baseline="0" dirty="0" smtClean="0"/>
              <a:t>!</a:t>
            </a:r>
          </a:p>
          <a:p>
            <a:r>
              <a:rPr lang="en-US" baseline="0" dirty="0" smtClean="0"/>
              <a:t>The expected result is produced.</a:t>
            </a:r>
            <a:endParaRPr lang="en-US" dirty="0" smtClean="0"/>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17</a:t>
            </a:fld>
            <a:endParaRPr lang="en-US"/>
          </a:p>
        </p:txBody>
      </p:sp>
    </p:spTree>
    <p:extLst>
      <p:ext uri="{BB962C8B-B14F-4D97-AF65-F5344CB8AC3E}">
        <p14:creationId xmlns:p14="http://schemas.microsoft.com/office/powerpoint/2010/main" val="1283738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However, when we try to sum</a:t>
            </a:r>
            <a:r>
              <a:rPr lang="en-US" baseline="0" dirty="0" smtClean="0"/>
              <a:t> the first 100 natural numbers,</a:t>
            </a:r>
          </a:p>
          <a:p>
            <a:r>
              <a:rPr lang="en-US" baseline="0" dirty="0" smtClean="0"/>
              <a:t>!</a:t>
            </a:r>
          </a:p>
          <a:p>
            <a:r>
              <a:rPr lang="en-US" baseline="0" dirty="0" smtClean="0"/>
              <a:t>We get a stack overflow exception.</a:t>
            </a:r>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18</a:t>
            </a:fld>
            <a:endParaRPr lang="en-US"/>
          </a:p>
        </p:txBody>
      </p:sp>
    </p:spTree>
    <p:extLst>
      <p:ext uri="{BB962C8B-B14F-4D97-AF65-F5344CB8AC3E}">
        <p14:creationId xmlns:p14="http://schemas.microsoft.com/office/powerpoint/2010/main" val="14980098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 well-known workaround is to use “tail recursion”.</a:t>
            </a:r>
          </a:p>
          <a:p>
            <a:r>
              <a:rPr lang="en-US" baseline="0" dirty="0" smtClean="0"/>
              <a:t>!</a:t>
            </a:r>
          </a:p>
          <a:p>
            <a:r>
              <a:rPr lang="en-US" baseline="0" dirty="0" smtClean="0"/>
              <a:t>We re-write the function as tail-recursive. Notice that the last expression to be evaluated is a tail-call.</a:t>
            </a:r>
          </a:p>
          <a:p>
            <a:r>
              <a:rPr lang="en-US" baseline="0" dirty="0" smtClean="0"/>
              <a:t>!</a:t>
            </a:r>
          </a:p>
          <a:p>
            <a:r>
              <a:rPr lang="en-US" baseline="0" dirty="0" smtClean="0"/>
              <a:t>Sadly, we still end up with Stack Overflow.</a:t>
            </a:r>
            <a:endParaRPr lang="en-US" dirty="0" smtClean="0"/>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19</a:t>
            </a:fld>
            <a:endParaRPr lang="en-US"/>
          </a:p>
        </p:txBody>
      </p:sp>
    </p:spTree>
    <p:extLst>
      <p:ext uri="{BB962C8B-B14F-4D97-AF65-F5344CB8AC3E}">
        <p14:creationId xmlns:p14="http://schemas.microsoft.com/office/powerpoint/2010/main" val="3940208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the agenda for my presentation. There is </a:t>
            </a:r>
            <a:r>
              <a:rPr lang="en-US" baseline="0" dirty="0" smtClean="0"/>
              <a:t>a lot to cover, including a complete </a:t>
            </a:r>
            <a:r>
              <a:rPr lang="en-US" baseline="0" dirty="0" err="1" smtClean="0"/>
              <a:t>XPath</a:t>
            </a:r>
            <a:r>
              <a:rPr lang="en-US" baseline="0" dirty="0" smtClean="0"/>
              <a:t> application that solves efficiently a real-world problem.</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a:t>
            </a:fld>
            <a:endParaRPr lang="en-US"/>
          </a:p>
        </p:txBody>
      </p:sp>
    </p:spTree>
    <p:extLst>
      <p:ext uri="{BB962C8B-B14F-4D97-AF65-F5344CB8AC3E}">
        <p14:creationId xmlns:p14="http://schemas.microsoft.com/office/powerpoint/2010/main" val="2959844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there’s no other known solution to try, our last resort is always D V C – Divide and Conquer Recursion!</a:t>
            </a:r>
          </a:p>
          <a:p>
            <a:r>
              <a:rPr lang="en-US" baseline="0" dirty="0" smtClean="0"/>
              <a:t>!</a:t>
            </a:r>
          </a:p>
          <a:p>
            <a:r>
              <a:rPr lang="en-US" baseline="0" dirty="0" smtClean="0"/>
              <a:t>It starts with the usual stop conditions</a:t>
            </a:r>
          </a:p>
          <a:p>
            <a:r>
              <a:rPr lang="en-US" baseline="0" dirty="0" smtClean="0"/>
              <a:t>!</a:t>
            </a:r>
          </a:p>
          <a:p>
            <a:r>
              <a:rPr lang="en-US" baseline="0" dirty="0" smtClean="0"/>
              <a:t>And then, if recursion is necessary, we split the sequence into roughly two and process each of these recursively. Then finally we combine the two results to produce the final result.</a:t>
            </a:r>
          </a:p>
          <a:p>
            <a:r>
              <a:rPr lang="en-US" baseline="0" dirty="0" smtClean="0"/>
              <a:t>!</a:t>
            </a:r>
          </a:p>
          <a:p>
            <a:r>
              <a:rPr lang="en-US" baseline="0" dirty="0" smtClean="0"/>
              <a:t>!</a:t>
            </a:r>
          </a:p>
          <a:p>
            <a:r>
              <a:rPr lang="en-US" baseline="0" dirty="0" smtClean="0"/>
              <a:t>Even when we process very long sequences, we get the correct result.</a:t>
            </a:r>
            <a:endParaRPr lang="en-US" dirty="0" smtClean="0"/>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20</a:t>
            </a:fld>
            <a:endParaRPr lang="en-US"/>
          </a:p>
        </p:txBody>
      </p:sp>
    </p:spTree>
    <p:extLst>
      <p:ext uri="{BB962C8B-B14F-4D97-AF65-F5344CB8AC3E}">
        <p14:creationId xmlns:p14="http://schemas.microsoft.com/office/powerpoint/2010/main" val="13823954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very useful and necessary capability is to produce a new XML document or node entirely in </a:t>
            </a:r>
            <a:r>
              <a:rPr lang="en-US" dirty="0" err="1" smtClean="0"/>
              <a:t>XPath</a:t>
            </a:r>
            <a:r>
              <a:rPr lang="en-US" dirty="0" smtClean="0"/>
              <a:t>.</a:t>
            </a:r>
          </a:p>
          <a:p>
            <a:r>
              <a:rPr lang="en-US" dirty="0" smtClean="0"/>
              <a:t>!</a:t>
            </a:r>
          </a:p>
          <a:p>
            <a:r>
              <a:rPr lang="en-US" dirty="0" smtClean="0"/>
              <a:t>For example, given this XML document, can we create</a:t>
            </a:r>
            <a:r>
              <a:rPr lang="en-US" baseline="0" dirty="0" smtClean="0"/>
              <a:t> this new XML document:</a:t>
            </a:r>
          </a:p>
          <a:p>
            <a:r>
              <a:rPr lang="en-US" baseline="0" dirty="0" smtClean="0"/>
              <a:t>!</a:t>
            </a:r>
          </a:p>
          <a:p>
            <a:r>
              <a:rPr lang="en-US" baseline="0" dirty="0" smtClean="0"/>
              <a:t>There is no “Person” element in the source XML document.</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21</a:t>
            </a:fld>
            <a:endParaRPr lang="en-US"/>
          </a:p>
        </p:txBody>
      </p:sp>
    </p:spTree>
    <p:extLst>
      <p:ext uri="{BB962C8B-B14F-4D97-AF65-F5344CB8AC3E}">
        <p14:creationId xmlns:p14="http://schemas.microsoft.com/office/powerpoint/2010/main" val="19519069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Probably</a:t>
            </a:r>
            <a:r>
              <a:rPr lang="en-US" baseline="0" dirty="0" smtClean="0"/>
              <a:t> </a:t>
            </a:r>
            <a:r>
              <a:rPr lang="en-US" baseline="0" dirty="0" err="1" smtClean="0"/>
              <a:t>everu</a:t>
            </a:r>
            <a:r>
              <a:rPr lang="en-US" baseline="0" dirty="0" smtClean="0"/>
              <a:t> </a:t>
            </a:r>
            <a:r>
              <a:rPr lang="en-US" baseline="0" dirty="0" err="1" smtClean="0"/>
              <a:t>Xpath</a:t>
            </a:r>
            <a:r>
              <a:rPr lang="en-US" baseline="0" dirty="0" smtClean="0"/>
              <a:t> expert will tell us that this is impossible to do in </a:t>
            </a:r>
            <a:r>
              <a:rPr lang="en-US" baseline="0" dirty="0" err="1" smtClean="0"/>
              <a:t>Xpath</a:t>
            </a:r>
            <a:r>
              <a:rPr lang="en-US" baseline="0" dirty="0" smtClean="0"/>
              <a:t>. </a:t>
            </a:r>
          </a:p>
          <a:p>
            <a:r>
              <a:rPr lang="en-US" baseline="0" dirty="0" smtClean="0"/>
              <a:t>!</a:t>
            </a:r>
          </a:p>
          <a:p>
            <a:r>
              <a:rPr lang="en-US" baseline="0" dirty="0" smtClean="0"/>
              <a:t>And they are right that this is impossible with </a:t>
            </a:r>
            <a:r>
              <a:rPr lang="en-US" baseline="0" dirty="0" err="1" smtClean="0"/>
              <a:t>Xpath</a:t>
            </a:r>
            <a:r>
              <a:rPr lang="en-US" baseline="0" dirty="0" smtClean="0"/>
              <a:t> 1 or </a:t>
            </a:r>
            <a:r>
              <a:rPr lang="en-US" baseline="0" dirty="0" err="1" smtClean="0"/>
              <a:t>Xpath</a:t>
            </a:r>
            <a:r>
              <a:rPr lang="en-US" baseline="0" dirty="0" smtClean="0"/>
              <a:t> 2.</a:t>
            </a:r>
          </a:p>
          <a:p>
            <a:r>
              <a:rPr lang="en-US" baseline="0" dirty="0" smtClean="0"/>
              <a:t>!</a:t>
            </a:r>
          </a:p>
          <a:p>
            <a:r>
              <a:rPr lang="en-US" baseline="0" dirty="0" smtClean="0"/>
              <a:t>Remarkably, we *can* create a new XML document in pure </a:t>
            </a:r>
            <a:r>
              <a:rPr lang="en-US" baseline="0" dirty="0" err="1" smtClean="0"/>
              <a:t>Xpath</a:t>
            </a:r>
            <a:r>
              <a:rPr lang="en-US" baseline="0" dirty="0" smtClean="0"/>
              <a:t> 3.</a:t>
            </a:r>
          </a:p>
          <a:p>
            <a:r>
              <a:rPr lang="en-US" baseline="0" dirty="0" smtClean="0"/>
              <a:t>We do this using the standard </a:t>
            </a:r>
            <a:r>
              <a:rPr lang="en-US" baseline="0" dirty="0" err="1" smtClean="0"/>
              <a:t>Xpath</a:t>
            </a:r>
            <a:r>
              <a:rPr lang="en-US" baseline="0" dirty="0" smtClean="0"/>
              <a:t> 3 function parse-xml(). It takes a string and parses it to produce the XML document this string represents.</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22</a:t>
            </a:fld>
            <a:endParaRPr lang="en-US"/>
          </a:p>
        </p:txBody>
      </p:sp>
    </p:spTree>
    <p:extLst>
      <p:ext uri="{BB962C8B-B14F-4D97-AF65-F5344CB8AC3E}">
        <p14:creationId xmlns:p14="http://schemas.microsoft.com/office/powerpoint/2010/main" val="41936757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features are sufficient for us to build</a:t>
            </a:r>
            <a:r>
              <a:rPr lang="en-US" baseline="0" dirty="0" smtClean="0"/>
              <a:t> a new </a:t>
            </a:r>
            <a:r>
              <a:rPr lang="en-US" baseline="0" dirty="0" err="1" smtClean="0"/>
              <a:t>datatype</a:t>
            </a:r>
            <a:r>
              <a:rPr lang="en-US" baseline="0" dirty="0" smtClean="0"/>
              <a:t> and a complete XML processing application in pure </a:t>
            </a:r>
            <a:r>
              <a:rPr lang="en-US" baseline="0" dirty="0" err="1" smtClean="0"/>
              <a:t>Xpath</a:t>
            </a:r>
            <a:r>
              <a:rPr lang="en-US" baseline="0" dirty="0" smtClean="0"/>
              <a:t>.</a:t>
            </a:r>
          </a:p>
          <a:p>
            <a:r>
              <a:rPr lang="en-US" baseline="0" dirty="0" smtClean="0"/>
              <a:t>We want to solve the following two tasks:</a:t>
            </a:r>
          </a:p>
          <a:p>
            <a:r>
              <a:rPr lang="en-US" baseline="0" dirty="0" smtClean="0"/>
              <a:t>!</a:t>
            </a:r>
          </a:p>
          <a:p>
            <a:r>
              <a:rPr lang="en-US" baseline="0" dirty="0" smtClean="0"/>
              <a:t> 1. Implement a Binary Search Tree (BST) </a:t>
            </a:r>
            <a:r>
              <a:rPr lang="en-US" baseline="0" dirty="0" err="1" smtClean="0"/>
              <a:t>datatype</a:t>
            </a:r>
            <a:r>
              <a:rPr lang="en-US" baseline="0" dirty="0" smtClean="0"/>
              <a:t>.</a:t>
            </a:r>
          </a:p>
          <a:p>
            <a:r>
              <a:rPr lang="en-US" baseline="0" dirty="0" smtClean="0"/>
              <a:t> 2. Using BST solve this problem:</a:t>
            </a:r>
          </a:p>
          <a:p>
            <a:r>
              <a:rPr lang="en-US" baseline="0" dirty="0" smtClean="0"/>
              <a:t>!</a:t>
            </a:r>
          </a:p>
          <a:p>
            <a:r>
              <a:rPr lang="en-US" baseline="0" dirty="0" smtClean="0"/>
              <a:t>We have been given a source XML document that contains an unsorted sequence of “transaction” elements (say bank transactions), each of which has a “date” attribute.</a:t>
            </a:r>
          </a:p>
          <a:p>
            <a:r>
              <a:rPr lang="en-US" baseline="0" dirty="0" smtClean="0"/>
              <a:t>!</a:t>
            </a:r>
          </a:p>
          <a:p>
            <a:r>
              <a:rPr lang="en-US" baseline="0" dirty="0" smtClean="0"/>
              <a:t>The problem is to find all transactions that occurred in a given date range.</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23</a:t>
            </a:fld>
            <a:endParaRPr lang="en-US"/>
          </a:p>
        </p:txBody>
      </p:sp>
    </p:spTree>
    <p:extLst>
      <p:ext uri="{BB962C8B-B14F-4D97-AF65-F5344CB8AC3E}">
        <p14:creationId xmlns:p14="http://schemas.microsoft.com/office/powerpoint/2010/main" val="42179827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source XML document may look something like this – there</a:t>
            </a:r>
            <a:r>
              <a:rPr lang="en-US" baseline="0" dirty="0" smtClean="0"/>
              <a:t> are 7 transaction elements contained here.</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24</a:t>
            </a:fld>
            <a:endParaRPr lang="en-US"/>
          </a:p>
        </p:txBody>
      </p:sp>
    </p:spTree>
    <p:extLst>
      <p:ext uri="{BB962C8B-B14F-4D97-AF65-F5344CB8AC3E}">
        <p14:creationId xmlns:p14="http://schemas.microsoft.com/office/powerpoint/2010/main" val="2755844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better visualize them by representing the XML document as a balanced BST.</a:t>
            </a:r>
          </a:p>
          <a:p>
            <a:endParaRPr lang="en-US" dirty="0" smtClean="0"/>
          </a:p>
          <a:p>
            <a:r>
              <a:rPr lang="en-US" dirty="0" smtClean="0"/>
              <a:t>!</a:t>
            </a:r>
          </a:p>
          <a:p>
            <a:endParaRPr lang="en-US" dirty="0" smtClean="0"/>
          </a:p>
          <a:p>
            <a:r>
              <a:rPr lang="en-US" dirty="0" smtClean="0"/>
              <a:t>And the transaction we are looking for are these two.</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25</a:t>
            </a:fld>
            <a:endParaRPr lang="en-US"/>
          </a:p>
        </p:txBody>
      </p:sp>
    </p:spTree>
    <p:extLst>
      <p:ext uri="{BB962C8B-B14F-4D97-AF65-F5344CB8AC3E}">
        <p14:creationId xmlns:p14="http://schemas.microsoft.com/office/powerpoint/2010/main" val="33574332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solution,</a:t>
            </a:r>
            <a:r>
              <a:rPr lang="en-US" baseline="0" dirty="0" smtClean="0"/>
              <a:t> represented in a tabular, </a:t>
            </a:r>
            <a:r>
              <a:rPr lang="en-US" baseline="0" dirty="0" err="1" smtClean="0"/>
              <a:t>pseudocode</a:t>
            </a:r>
            <a:r>
              <a:rPr lang="en-US" baseline="0" dirty="0" smtClean="0"/>
              <a:t> form has 5 cases – depending on where the date of the root of the tree is respective to the given interval [Start-date, End-date]. </a:t>
            </a:r>
          </a:p>
          <a:p>
            <a:r>
              <a:rPr lang="en-US" baseline="0" dirty="0" smtClean="0"/>
              <a:t>If part or all of this date range is less (to the left of the root’s date), we have to recursively apply our solution on the left </a:t>
            </a:r>
            <a:r>
              <a:rPr lang="en-US" baseline="0" dirty="0" err="1" smtClean="0"/>
              <a:t>subtree</a:t>
            </a:r>
            <a:r>
              <a:rPr lang="en-US" baseline="0" dirty="0" smtClean="0"/>
              <a:t>. </a:t>
            </a:r>
          </a:p>
          <a:p>
            <a:r>
              <a:rPr lang="en-US" baseline="0" dirty="0" smtClean="0"/>
              <a:t>If part or all of this date range is greater(to the right of the root’s date), we have to recursively apply our solution on the right </a:t>
            </a:r>
            <a:r>
              <a:rPr lang="en-US" baseline="0" dirty="0" err="1" smtClean="0"/>
              <a:t>subtree</a:t>
            </a:r>
            <a:r>
              <a:rPr lang="en-US" baseline="0" dirty="0" smtClean="0"/>
              <a:t>.</a:t>
            </a:r>
          </a:p>
          <a:p>
            <a:r>
              <a:rPr lang="en-US" baseline="0" dirty="0" smtClean="0"/>
              <a:t>If the root’s date is within the specified date-range, we have to return the root node, too.</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26</a:t>
            </a:fld>
            <a:endParaRPr lang="en-US"/>
          </a:p>
        </p:txBody>
      </p:sp>
    </p:spTree>
    <p:extLst>
      <p:ext uri="{BB962C8B-B14F-4D97-AF65-F5344CB8AC3E}">
        <p14:creationId xmlns:p14="http://schemas.microsoft.com/office/powerpoint/2010/main" val="5031272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the code for the solution, assuming the functions of the BST </a:t>
            </a:r>
            <a:r>
              <a:rPr lang="en-US" dirty="0" err="1" smtClean="0"/>
              <a:t>datatype</a:t>
            </a:r>
            <a:r>
              <a:rPr lang="en-US" dirty="0" smtClean="0"/>
              <a:t> are available.</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27</a:t>
            </a:fld>
            <a:endParaRPr lang="en-US"/>
          </a:p>
        </p:txBody>
      </p:sp>
    </p:spTree>
    <p:extLst>
      <p:ext uri="{BB962C8B-B14F-4D97-AF65-F5344CB8AC3E}">
        <p14:creationId xmlns:p14="http://schemas.microsoft.com/office/powerpoint/2010/main" val="9011539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will not discuss and analyze this code in detail. Instead we observe how the functions that implement the BST </a:t>
            </a:r>
            <a:r>
              <a:rPr lang="en-US" baseline="0" dirty="0" err="1" smtClean="0"/>
              <a:t>datatype</a:t>
            </a:r>
            <a:r>
              <a:rPr lang="en-US" baseline="0" dirty="0" smtClean="0"/>
              <a:t> are used. Their applications are colored in green.</a:t>
            </a:r>
          </a:p>
          <a:p>
            <a:endParaRPr lang="en-US" baseline="0" dirty="0" smtClean="0"/>
          </a:p>
          <a:p>
            <a:r>
              <a:rPr lang="en-US" baseline="0" dirty="0" smtClean="0"/>
              <a:t>The “root” function produces the root node of the tree it is applied on.</a:t>
            </a:r>
          </a:p>
          <a:p>
            <a:r>
              <a:rPr lang="en-US" baseline="0" dirty="0" smtClean="0"/>
              <a:t>The “left” function produces the left </a:t>
            </a:r>
            <a:r>
              <a:rPr lang="en-US" baseline="0" dirty="0" err="1" smtClean="0"/>
              <a:t>subtree</a:t>
            </a:r>
            <a:r>
              <a:rPr lang="en-US" baseline="0" dirty="0" smtClean="0"/>
              <a:t> of the tree.</a:t>
            </a:r>
          </a:p>
          <a:p>
            <a:r>
              <a:rPr lang="en-US" baseline="0" dirty="0" smtClean="0"/>
              <a:t>The “right” function produces the right </a:t>
            </a:r>
            <a:r>
              <a:rPr lang="en-US" baseline="0" dirty="0" err="1" smtClean="0"/>
              <a:t>subtree</a:t>
            </a:r>
            <a:r>
              <a:rPr lang="en-US" baseline="0" dirty="0" smtClean="0"/>
              <a:t> of the tree.</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28</a:t>
            </a:fld>
            <a:endParaRPr lang="en-US"/>
          </a:p>
        </p:txBody>
      </p:sp>
    </p:spTree>
    <p:extLst>
      <p:ext uri="{BB962C8B-B14F-4D97-AF65-F5344CB8AC3E}">
        <p14:creationId xmlns:p14="http://schemas.microsoft.com/office/powerpoint/2010/main" val="20461673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Skip</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29</a:t>
            </a:fld>
            <a:endParaRPr lang="en-US"/>
          </a:p>
        </p:txBody>
      </p:sp>
    </p:spTree>
    <p:extLst>
      <p:ext uri="{BB962C8B-B14F-4D97-AF65-F5344CB8AC3E}">
        <p14:creationId xmlns:p14="http://schemas.microsoft.com/office/powerpoint/2010/main" val="1440163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a:t>
            </a:r>
            <a:r>
              <a:rPr lang="en-US" dirty="0" err="1" smtClean="0"/>
              <a:t>XPath</a:t>
            </a:r>
            <a:r>
              <a:rPr lang="en-US" dirty="0" smtClean="0"/>
              <a:t> 1.0 a</a:t>
            </a:r>
            <a:r>
              <a:rPr lang="en-US" baseline="0" dirty="0" smtClean="0"/>
              <a:t> Programming Language? Everyone knows the answer is negative. </a:t>
            </a:r>
            <a:r>
              <a:rPr lang="en-US" baseline="0" dirty="0" err="1" smtClean="0"/>
              <a:t>XPath</a:t>
            </a:r>
            <a:r>
              <a:rPr lang="en-US" baseline="0" dirty="0" smtClean="0"/>
              <a:t> 1.0 lacks the essential capability of defining variables, defining its own callable units, the notion of sequence of items, and it is a weakly typed language. </a:t>
            </a:r>
          </a:p>
          <a:p>
            <a:r>
              <a:rPr lang="en-US" baseline="0" dirty="0" smtClean="0"/>
              <a:t>Because </a:t>
            </a:r>
            <a:r>
              <a:rPr lang="en-US" baseline="0" dirty="0" err="1" smtClean="0"/>
              <a:t>XPath</a:t>
            </a:r>
            <a:r>
              <a:rPr lang="en-US" baseline="0" dirty="0" smtClean="0"/>
              <a:t> 1.0 lacks the notion of range variables, it even cannot be classified as a query language.</a:t>
            </a:r>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a:t>
            </a:fld>
            <a:endParaRPr lang="en-US"/>
          </a:p>
        </p:txBody>
      </p:sp>
    </p:spTree>
    <p:extLst>
      <p:ext uri="{BB962C8B-B14F-4D97-AF65-F5344CB8AC3E}">
        <p14:creationId xmlns:p14="http://schemas.microsoft.com/office/powerpoint/2010/main" val="24980565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also see that when a BST is expected, its type is a “sequence of functions”.</a:t>
            </a:r>
          </a:p>
          <a:p>
            <a:endParaRPr lang="en-US" dirty="0" smtClean="0"/>
          </a:p>
          <a:p>
            <a:r>
              <a:rPr lang="en-US" dirty="0" smtClean="0"/>
              <a:t>Another function</a:t>
            </a:r>
            <a:r>
              <a:rPr lang="en-US" baseline="0" dirty="0" smtClean="0"/>
              <a:t> is “populate, which in this case takes an empty BST and produces a new BST that results in inserting all “transaction” elements. We also notice that we need to pass as parameter a “comparator-function” that can tell us whether the value of a </a:t>
            </a:r>
            <a:r>
              <a:rPr lang="en-US" baseline="0" dirty="0" err="1" smtClean="0"/>
              <a:t>geven</a:t>
            </a:r>
            <a:r>
              <a:rPr lang="en-US" baseline="0" dirty="0" smtClean="0"/>
              <a:t> tree node is less, equal or greater than the value of a given item, to be inserted into the BST.</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30</a:t>
            </a:fld>
            <a:endParaRPr lang="en-US"/>
          </a:p>
        </p:txBody>
      </p:sp>
    </p:spTree>
    <p:extLst>
      <p:ext uri="{BB962C8B-B14F-4D97-AF65-F5344CB8AC3E}">
        <p14:creationId xmlns:p14="http://schemas.microsoft.com/office/powerpoint/2010/main" val="9824196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Probably many of you are already asking: “Why is it necessary to code the solution of this problem in </a:t>
            </a:r>
            <a:r>
              <a:rPr lang="en-US" dirty="0" err="1" smtClean="0"/>
              <a:t>XPath</a:t>
            </a:r>
            <a:r>
              <a:rPr lang="en-US" dirty="0" smtClean="0"/>
              <a:t>? We can solve this using XSLT, or </a:t>
            </a:r>
            <a:r>
              <a:rPr lang="en-US" dirty="0" err="1" smtClean="0"/>
              <a:t>Xquery</a:t>
            </a:r>
            <a:r>
              <a:rPr lang="en-US" dirty="0" smtClean="0"/>
              <a:t>”.</a:t>
            </a:r>
          </a:p>
          <a:p>
            <a:endParaRPr lang="en-US" dirty="0" smtClean="0"/>
          </a:p>
          <a:p>
            <a:r>
              <a:rPr lang="en-US" dirty="0" smtClean="0"/>
              <a:t>There are many reasons why a pure </a:t>
            </a:r>
            <a:r>
              <a:rPr lang="en-US" dirty="0" err="1" smtClean="0"/>
              <a:t>XPath</a:t>
            </a:r>
            <a:r>
              <a:rPr lang="en-US" dirty="0" smtClean="0"/>
              <a:t> solution could be preferable:</a:t>
            </a:r>
          </a:p>
          <a:p>
            <a:endParaRPr lang="en-US" dirty="0" smtClean="0"/>
          </a:p>
          <a:p>
            <a:pPr marL="171450" indent="-171450">
              <a:buFont typeface="Arial" panose="020B0604020202020204" pitchFamily="34" charset="0"/>
              <a:buChar char="•"/>
            </a:pPr>
            <a:r>
              <a:rPr lang="en-US" dirty="0" smtClean="0"/>
              <a:t>Often we are told that the code should</a:t>
            </a:r>
            <a:r>
              <a:rPr lang="en-US" baseline="0" dirty="0" smtClean="0"/>
              <a:t> be used from more than one language (such as from both XSLT and </a:t>
            </a:r>
            <a:r>
              <a:rPr lang="en-US" baseline="0" dirty="0" err="1" smtClean="0"/>
              <a:t>Xquery</a:t>
            </a:r>
            <a:r>
              <a:rPr lang="en-US" baseline="0" dirty="0" smtClean="0"/>
              <a:t>).</a:t>
            </a:r>
          </a:p>
          <a:p>
            <a:pPr marL="171450" indent="-171450">
              <a:buFont typeface="Arial" panose="020B0604020202020204" pitchFamily="34" charset="0"/>
              <a:buChar char="•"/>
            </a:pPr>
            <a:r>
              <a:rPr lang="en-US" baseline="0" dirty="0" smtClean="0"/>
              <a:t>Often the </a:t>
            </a:r>
            <a:r>
              <a:rPr lang="en-US" baseline="0" dirty="0" err="1" smtClean="0"/>
              <a:t>XPath</a:t>
            </a:r>
            <a:r>
              <a:rPr lang="en-US" baseline="0" dirty="0" smtClean="0"/>
              <a:t> code could be shorter and easier to understand.</a:t>
            </a:r>
          </a:p>
          <a:p>
            <a:pPr marL="171450" indent="-171450">
              <a:buFont typeface="Arial" panose="020B0604020202020204" pitchFamily="34" charset="0"/>
              <a:buChar char="•"/>
            </a:pPr>
            <a:r>
              <a:rPr lang="en-US" baseline="0" dirty="0" smtClean="0"/>
              <a:t>There are many different ways in which a single </a:t>
            </a:r>
            <a:r>
              <a:rPr lang="en-US" baseline="0" dirty="0" err="1" smtClean="0"/>
              <a:t>Xpath</a:t>
            </a:r>
            <a:r>
              <a:rPr lang="en-US" baseline="0" dirty="0" smtClean="0"/>
              <a:t> codebase can be injected into XSLT, </a:t>
            </a:r>
            <a:r>
              <a:rPr lang="en-US" baseline="0" dirty="0" err="1" smtClean="0"/>
              <a:t>Xquery</a:t>
            </a:r>
            <a:r>
              <a:rPr lang="en-US" baseline="0" dirty="0" smtClean="0"/>
              <a:t>, or another PL – even with simple copy and paste.</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Our Recommendation is to consider an </a:t>
            </a:r>
            <a:r>
              <a:rPr lang="en-US" baseline="0" dirty="0" err="1" smtClean="0"/>
              <a:t>XPath</a:t>
            </a:r>
            <a:r>
              <a:rPr lang="en-US" baseline="0" dirty="0" smtClean="0"/>
              <a:t>-only solution if there is even a remote possibility that this functionality would be needed in more than one XML programming language.</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Isn’t such a requirement artificial? No, in fact developers *are* looking for such capability.</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31</a:t>
            </a:fld>
            <a:endParaRPr lang="en-US"/>
          </a:p>
        </p:txBody>
      </p:sp>
    </p:spTree>
    <p:extLst>
      <p:ext uri="{BB962C8B-B14F-4D97-AF65-F5344CB8AC3E}">
        <p14:creationId xmlns:p14="http://schemas.microsoft.com/office/powerpoint/2010/main" val="14416149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recent screenshot of the home page of the </a:t>
            </a:r>
            <a:r>
              <a:rPr lang="en-US" dirty="0" err="1" smtClean="0"/>
              <a:t>FunctX</a:t>
            </a:r>
            <a:r>
              <a:rPr lang="en-US" dirty="0" smtClean="0"/>
              <a:t> function library, written and maintained by Priscilla </a:t>
            </a:r>
            <a:r>
              <a:rPr lang="en-US" dirty="0" err="1" smtClean="0"/>
              <a:t>Walmseley</a:t>
            </a:r>
            <a:r>
              <a:rPr lang="en-US" dirty="0" smtClean="0"/>
              <a:t>.</a:t>
            </a:r>
          </a:p>
          <a:p>
            <a:endParaRPr lang="en-US" dirty="0" smtClean="0"/>
          </a:p>
          <a:p>
            <a:r>
              <a:rPr lang="en-US" dirty="0" smtClean="0"/>
              <a:t>Notice that this library comes in two versions: for </a:t>
            </a:r>
            <a:r>
              <a:rPr lang="en-US" dirty="0" err="1" smtClean="0"/>
              <a:t>Xquery</a:t>
            </a:r>
            <a:r>
              <a:rPr lang="en-US" dirty="0" smtClean="0"/>
              <a:t> and for XSLT.</a:t>
            </a:r>
          </a:p>
          <a:p>
            <a:r>
              <a:rPr lang="en-US" dirty="0" smtClean="0"/>
              <a:t>!</a:t>
            </a:r>
          </a:p>
          <a:p>
            <a:r>
              <a:rPr lang="en-US" dirty="0" smtClean="0"/>
              <a:t>Notice also the highlighted text: “Where possible </a:t>
            </a:r>
            <a:r>
              <a:rPr lang="en-US" dirty="0" err="1" smtClean="0"/>
              <a:t>XPath</a:t>
            </a:r>
            <a:r>
              <a:rPr lang="en-US" dirty="0" smtClean="0"/>
              <a:t> 2.0 is used</a:t>
            </a:r>
            <a:r>
              <a:rPr lang="en-US" baseline="0" dirty="0" smtClean="0"/>
              <a:t>…” exactly with the purpose to have a single codebase.</a:t>
            </a:r>
          </a:p>
          <a:p>
            <a:r>
              <a:rPr lang="en-US" baseline="0" dirty="0" smtClean="0"/>
              <a:t>Was this achievable with </a:t>
            </a:r>
            <a:r>
              <a:rPr lang="en-US" baseline="0" dirty="0" err="1" smtClean="0"/>
              <a:t>XPath</a:t>
            </a:r>
            <a:r>
              <a:rPr lang="en-US" baseline="0" dirty="0" smtClean="0"/>
              <a:t> 2?  No, the author clearly stresses that this wasn’t always the case.</a:t>
            </a:r>
          </a:p>
          <a:p>
            <a:endParaRPr lang="en-US" baseline="0" dirty="0" smtClean="0"/>
          </a:p>
          <a:p>
            <a:r>
              <a:rPr lang="en-US" baseline="0" dirty="0" smtClean="0"/>
              <a:t>Therefore, the need for </a:t>
            </a:r>
            <a:r>
              <a:rPr lang="en-US" baseline="0" dirty="0" err="1" smtClean="0"/>
              <a:t>Xpath</a:t>
            </a:r>
            <a:r>
              <a:rPr lang="en-US" baseline="0" dirty="0" smtClean="0"/>
              <a:t>-only programming has been existing and expressed for years.</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32</a:t>
            </a:fld>
            <a:endParaRPr lang="en-US"/>
          </a:p>
        </p:txBody>
      </p:sp>
    </p:spTree>
    <p:extLst>
      <p:ext uri="{BB962C8B-B14F-4D97-AF65-F5344CB8AC3E}">
        <p14:creationId xmlns:p14="http://schemas.microsoft.com/office/powerpoint/2010/main" val="24294091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briefly the implementation of the BST </a:t>
            </a:r>
            <a:r>
              <a:rPr lang="en-US" dirty="0" err="1" smtClean="0"/>
              <a:t>datatype</a:t>
            </a:r>
            <a:r>
              <a:rPr lang="en-US" dirty="0" smtClean="0"/>
              <a:t>:</a:t>
            </a:r>
          </a:p>
          <a:p>
            <a:r>
              <a:rPr lang="en-US" dirty="0" smtClean="0"/>
              <a:t>!</a:t>
            </a:r>
          </a:p>
          <a:p>
            <a:r>
              <a:rPr lang="en-US" dirty="0" smtClean="0"/>
              <a:t>“create” creates an empty tree.</a:t>
            </a:r>
          </a:p>
          <a:p>
            <a:r>
              <a:rPr lang="en-US" dirty="0" smtClean="0"/>
              <a:t>“empty” checks whether or not a tree is empty.</a:t>
            </a:r>
          </a:p>
          <a:p>
            <a:r>
              <a:rPr lang="en-US" dirty="0" smtClean="0"/>
              <a:t>“insert”, given a BST and an item, produces a new tree, that is the result of inserting the item into the given tree.</a:t>
            </a:r>
          </a:p>
          <a:p>
            <a:r>
              <a:rPr lang="en-US" dirty="0" smtClean="0"/>
              <a:t>“print”</a:t>
            </a:r>
            <a:r>
              <a:rPr lang="en-US" baseline="0" dirty="0" smtClean="0"/>
              <a:t> serializes a given BST into an XML document.</a:t>
            </a:r>
          </a:p>
          <a:p>
            <a:r>
              <a:rPr lang="en-US" baseline="0" dirty="0" smtClean="0"/>
              <a:t>“populate” populates a given BST (usually empty) with all items of a given sequence.</a:t>
            </a:r>
          </a:p>
          <a:p>
            <a:endParaRPr lang="en-US" baseline="0" dirty="0" smtClean="0"/>
          </a:p>
          <a:p>
            <a:r>
              <a:rPr lang="en-US" baseline="0" dirty="0" smtClean="0"/>
              <a:t>All these functions are “</a:t>
            </a:r>
            <a:r>
              <a:rPr lang="en-US" baseline="0" dirty="0" err="1" smtClean="0"/>
              <a:t>operastions</a:t>
            </a:r>
            <a:r>
              <a:rPr lang="en-US" baseline="0" dirty="0" smtClean="0"/>
              <a:t>”.</a:t>
            </a:r>
          </a:p>
          <a:p>
            <a:endParaRPr lang="en-US" baseline="0" dirty="0" smtClean="0"/>
          </a:p>
          <a:p>
            <a:r>
              <a:rPr lang="en-US" baseline="0" dirty="0" smtClean="0"/>
              <a:t>We also have these three “</a:t>
            </a:r>
            <a:r>
              <a:rPr lang="en-US" baseline="0" dirty="0" err="1" smtClean="0"/>
              <a:t>accessor</a:t>
            </a:r>
            <a:r>
              <a:rPr lang="en-US" baseline="0" dirty="0" smtClean="0"/>
              <a:t>” functions:</a:t>
            </a:r>
          </a:p>
          <a:p>
            <a:r>
              <a:rPr lang="en-US" baseline="0" dirty="0" smtClean="0"/>
              <a:t>“root” returns the root node of the tree.</a:t>
            </a:r>
          </a:p>
          <a:p>
            <a:r>
              <a:rPr lang="en-US" baseline="0" dirty="0" smtClean="0"/>
              <a:t>“left” returns the left </a:t>
            </a:r>
            <a:r>
              <a:rPr lang="en-US" baseline="0" dirty="0" err="1" smtClean="0"/>
              <a:t>subtree</a:t>
            </a:r>
            <a:r>
              <a:rPr lang="en-US" baseline="0" dirty="0" smtClean="0"/>
              <a:t> of the tree.</a:t>
            </a:r>
          </a:p>
          <a:p>
            <a:r>
              <a:rPr lang="en-US" baseline="0" dirty="0" smtClean="0"/>
              <a:t>“right” returns the right </a:t>
            </a:r>
            <a:r>
              <a:rPr lang="en-US" baseline="0" dirty="0" err="1" smtClean="0"/>
              <a:t>subtree</a:t>
            </a:r>
            <a:r>
              <a:rPr lang="en-US" baseline="0" dirty="0" smtClean="0"/>
              <a:t> of the tree.</a:t>
            </a:r>
          </a:p>
          <a:p>
            <a:endParaRPr lang="en-US" baseline="0" dirty="0" smtClean="0"/>
          </a:p>
          <a:p>
            <a:r>
              <a:rPr lang="en-US" baseline="0" dirty="0" smtClean="0"/>
              <a:t>We define a BST to be a sequence of the three functions “root”, “left” and “right”. This is what a BST instance is. </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33</a:t>
            </a:fld>
            <a:endParaRPr lang="en-US"/>
          </a:p>
        </p:txBody>
      </p:sp>
    </p:spTree>
    <p:extLst>
      <p:ext uri="{BB962C8B-B14F-4D97-AF65-F5344CB8AC3E}">
        <p14:creationId xmlns:p14="http://schemas.microsoft.com/office/powerpoint/2010/main" val="22007931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implementation of the functions is very straight-forward:</a:t>
            </a:r>
          </a:p>
          <a:p>
            <a:endParaRPr lang="en-US" dirty="0" smtClean="0"/>
          </a:p>
          <a:p>
            <a:r>
              <a:rPr lang="en-US" dirty="0" smtClean="0"/>
              <a:t>“create” creates an empty tree – a sequence of three functions, each of which produces the empty sequence.</a:t>
            </a:r>
          </a:p>
          <a:p>
            <a:r>
              <a:rPr lang="en-US" dirty="0" smtClean="0"/>
              <a:t>“empty” tests if a tree is the empty sequence or if its first function returns the empty sequence.</a:t>
            </a:r>
          </a:p>
          <a:p>
            <a:endParaRPr lang="en-US" dirty="0" smtClean="0"/>
          </a:p>
          <a:p>
            <a:r>
              <a:rPr lang="en-US" dirty="0" smtClean="0"/>
              <a:t>“root” produces the result of applying</a:t>
            </a:r>
            <a:r>
              <a:rPr lang="en-US" baseline="0" dirty="0" smtClean="0"/>
              <a:t> the first function of the tree, or the empty sequence for an empty tree.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34</a:t>
            </a:fld>
            <a:endParaRPr lang="en-US"/>
          </a:p>
        </p:txBody>
      </p:sp>
    </p:spTree>
    <p:extLst>
      <p:ext uri="{BB962C8B-B14F-4D97-AF65-F5344CB8AC3E}">
        <p14:creationId xmlns:p14="http://schemas.microsoft.com/office/powerpoint/2010/main" val="16634652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“left” produces the result of applying</a:t>
            </a:r>
            <a:r>
              <a:rPr lang="en-US" baseline="0" dirty="0" smtClean="0"/>
              <a:t> the 2</a:t>
            </a:r>
            <a:r>
              <a:rPr lang="en-US" baseline="30000" dirty="0" smtClean="0"/>
              <a:t>nd</a:t>
            </a:r>
            <a:r>
              <a:rPr lang="en-US" baseline="0" dirty="0" smtClean="0"/>
              <a:t> function of the tree, or the empty sequence for an empty tree.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“right” produces the result of applying</a:t>
            </a:r>
            <a:r>
              <a:rPr lang="en-US" baseline="0" dirty="0" smtClean="0"/>
              <a:t> the 3</a:t>
            </a:r>
            <a:r>
              <a:rPr lang="en-US" baseline="30000" dirty="0" smtClean="0"/>
              <a:t>rd</a:t>
            </a:r>
            <a:r>
              <a:rPr lang="en-US" baseline="0" dirty="0" smtClean="0"/>
              <a:t> function of the tree, or the empty sequence for an empty tree.</a:t>
            </a:r>
            <a:endParaRPr lang="en-US" dirty="0" smtClean="0"/>
          </a:p>
        </p:txBody>
      </p:sp>
      <p:sp>
        <p:nvSpPr>
          <p:cNvPr id="4" name="Slide Number Placeholder 3"/>
          <p:cNvSpPr>
            <a:spLocks noGrp="1"/>
          </p:cNvSpPr>
          <p:nvPr>
            <p:ph type="sldNum" sz="quarter" idx="10"/>
          </p:nvPr>
        </p:nvSpPr>
        <p:spPr/>
        <p:txBody>
          <a:bodyPr/>
          <a:lstStyle/>
          <a:p>
            <a:fld id="{923716F0-385D-4F6E-BE54-A09D410D24C2}" type="slidenum">
              <a:rPr lang="en-US" smtClean="0"/>
              <a:t>35</a:t>
            </a:fld>
            <a:endParaRPr lang="en-US"/>
          </a:p>
        </p:txBody>
      </p:sp>
    </p:spTree>
    <p:extLst>
      <p:ext uri="{BB962C8B-B14F-4D97-AF65-F5344CB8AC3E}">
        <p14:creationId xmlns:p14="http://schemas.microsoft.com/office/powerpoint/2010/main" val="17185060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“insert-helper” calls</a:t>
            </a:r>
            <a:r>
              <a:rPr lang="en-US" baseline="0" dirty="0" smtClean="0"/>
              <a:t> itself recursively on the left or on the right </a:t>
            </a:r>
            <a:r>
              <a:rPr lang="en-US" baseline="0" dirty="0" err="1" smtClean="0"/>
              <a:t>subtree</a:t>
            </a:r>
            <a:r>
              <a:rPr lang="en-US" baseline="0" dirty="0" smtClean="0"/>
              <a:t>, depending on whether the item to be inserted is less or greater than the value of the root node.</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36</a:t>
            </a:fld>
            <a:endParaRPr lang="en-US"/>
          </a:p>
        </p:txBody>
      </p:sp>
    </p:spTree>
    <p:extLst>
      <p:ext uri="{BB962C8B-B14F-4D97-AF65-F5344CB8AC3E}">
        <p14:creationId xmlns:p14="http://schemas.microsoft.com/office/powerpoint/2010/main" val="23779988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user-callable “insert” function makes</a:t>
            </a:r>
            <a:r>
              <a:rPr lang="en-US" baseline="0" dirty="0" smtClean="0"/>
              <a:t> the initial call to the “insert-helper”.</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37</a:t>
            </a:fld>
            <a:endParaRPr lang="en-US"/>
          </a:p>
        </p:txBody>
      </p:sp>
    </p:spTree>
    <p:extLst>
      <p:ext uri="{BB962C8B-B14F-4D97-AF65-F5344CB8AC3E}">
        <p14:creationId xmlns:p14="http://schemas.microsoft.com/office/powerpoint/2010/main" val="4413151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“print-helper” produces a string serialization of the BST – this is also the string serialization of a well-formed XML document.</a:t>
            </a:r>
          </a:p>
          <a:p>
            <a:endParaRPr lang="en-US" baseline="0" dirty="0" smtClean="0"/>
          </a:p>
          <a:p>
            <a:r>
              <a:rPr lang="en-US" baseline="0" dirty="0" smtClean="0"/>
              <a:t>“print” makes the initial call to the “insert-helper” and passes </a:t>
            </a:r>
            <a:r>
              <a:rPr lang="en-US" baseline="0" dirty="0" err="1" smtClean="0"/>
              <a:t>itas</a:t>
            </a:r>
            <a:r>
              <a:rPr lang="en-US" baseline="0" dirty="0" smtClean="0"/>
              <a:t> result to the “parse-xml” function and returns the top element of the constructed XML document.</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38</a:t>
            </a:fld>
            <a:endParaRPr lang="en-US"/>
          </a:p>
        </p:txBody>
      </p:sp>
    </p:spTree>
    <p:extLst>
      <p:ext uri="{BB962C8B-B14F-4D97-AF65-F5344CB8AC3E}">
        <p14:creationId xmlns:p14="http://schemas.microsoft.com/office/powerpoint/2010/main" val="20894055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the populate-helper and its initial caller “populate” recursively creates a sequence of trees, each being the result of inserting into the previous tree the current item</a:t>
            </a:r>
            <a:r>
              <a:rPr lang="en-US" baseline="0" dirty="0" smtClean="0"/>
              <a:t> of the given sequence of items – the final returned tree, when there is nothing more to insert – is the result.</a:t>
            </a:r>
          </a:p>
          <a:p>
            <a:endParaRPr lang="en-US" baseline="0" dirty="0" smtClean="0"/>
          </a:p>
          <a:p>
            <a:r>
              <a:rPr lang="en-US" baseline="0" dirty="0" smtClean="0"/>
              <a:t>We have implemented the BST </a:t>
            </a:r>
            <a:r>
              <a:rPr lang="en-US" baseline="0" dirty="0" err="1" smtClean="0"/>
              <a:t>datatype</a:t>
            </a:r>
            <a:r>
              <a:rPr lang="en-US" baseline="0" dirty="0" smtClean="0"/>
              <a:t> and the solution of the complete problem completely in </a:t>
            </a:r>
            <a:r>
              <a:rPr lang="en-US" baseline="0" dirty="0" err="1" smtClean="0"/>
              <a:t>XPath</a:t>
            </a:r>
            <a:r>
              <a:rPr lang="en-US" baseline="0" dirty="0" smtClean="0"/>
              <a:t>. Now is the time to analyze this solution.</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39</a:t>
            </a:fld>
            <a:endParaRPr lang="en-US"/>
          </a:p>
        </p:txBody>
      </p:sp>
    </p:spTree>
    <p:extLst>
      <p:ext uri="{BB962C8B-B14F-4D97-AF65-F5344CB8AC3E}">
        <p14:creationId xmlns:p14="http://schemas.microsoft.com/office/powerpoint/2010/main" val="2954938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XPath</a:t>
            </a:r>
            <a:r>
              <a:rPr lang="en-US" dirty="0" smtClean="0"/>
              <a:t> 2.0 makes a step forward. It has a limited capability to define variables, the</a:t>
            </a:r>
            <a:r>
              <a:rPr lang="en-US" baseline="0" dirty="0" smtClean="0"/>
              <a:t> XDM defines a sequence object, and the language is strongly typed.</a:t>
            </a:r>
          </a:p>
          <a:p>
            <a:r>
              <a:rPr lang="en-US" baseline="0" dirty="0" smtClean="0"/>
              <a:t>However, while </a:t>
            </a:r>
            <a:r>
              <a:rPr lang="en-US" baseline="0" dirty="0" err="1" smtClean="0"/>
              <a:t>Xpath</a:t>
            </a:r>
            <a:r>
              <a:rPr lang="en-US" baseline="0" dirty="0" smtClean="0"/>
              <a:t> 2.0 has the power of a query language, it still cannot define its own callable units.</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4</a:t>
            </a:fld>
            <a:endParaRPr lang="en-US"/>
          </a:p>
        </p:txBody>
      </p:sp>
    </p:spTree>
    <p:extLst>
      <p:ext uri="{BB962C8B-B14F-4D97-AF65-F5344CB8AC3E}">
        <p14:creationId xmlns:p14="http://schemas.microsoft.com/office/powerpoint/2010/main" val="36104557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solution is a single “let-return” expression.</a:t>
            </a:r>
          </a:p>
          <a:p>
            <a:endParaRPr lang="en-US" baseline="0" dirty="0" smtClean="0"/>
          </a:p>
          <a:p>
            <a:r>
              <a:rPr lang="en-US" baseline="0" dirty="0" smtClean="0"/>
              <a:t>We have a gigantic “let” clause, which contains the definitions of the BST functions – which we can regard as a complete “function library”. In  a solution of a typical problem, we may need to put here more than one function library – we can do this by copy and paste.</a:t>
            </a:r>
          </a:p>
          <a:p>
            <a:endParaRPr lang="en-US" baseline="0" dirty="0" smtClean="0"/>
          </a:p>
          <a:p>
            <a:r>
              <a:rPr lang="en-US" baseline="0" dirty="0" smtClean="0"/>
              <a:t>Then follow some user-written functions, that use the function libraries.</a:t>
            </a:r>
          </a:p>
          <a:p>
            <a:endParaRPr lang="en-US" baseline="0" dirty="0" smtClean="0"/>
          </a:p>
          <a:p>
            <a:r>
              <a:rPr lang="en-US" baseline="0" dirty="0" smtClean="0"/>
              <a:t>Then finally follows the “return” clause that contains a function that produces the final result.</a:t>
            </a:r>
          </a:p>
          <a:p>
            <a:endParaRPr lang="en-US" baseline="0" dirty="0" smtClean="0"/>
          </a:p>
          <a:p>
            <a:r>
              <a:rPr lang="en-US" baseline="0" dirty="0" smtClean="0"/>
              <a:t>It is clearly inconvenient and error-prone to have to copy and paste all functions that a necessary function library contains.</a:t>
            </a:r>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40</a:t>
            </a:fld>
            <a:endParaRPr lang="en-US"/>
          </a:p>
        </p:txBody>
      </p:sp>
    </p:spTree>
    <p:extLst>
      <p:ext uri="{BB962C8B-B14F-4D97-AF65-F5344CB8AC3E}">
        <p14:creationId xmlns:p14="http://schemas.microsoft.com/office/powerpoint/2010/main" val="10207628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request in our wish-list</a:t>
            </a:r>
            <a:r>
              <a:rPr lang="en-US" baseline="0" dirty="0" smtClean="0"/>
              <a:t> is for a “type definition” construct, and a “tuple” type, so that we can clearly specify that the BST is a sequence of exactly three items and that these are function items having a particular type.</a:t>
            </a:r>
          </a:p>
          <a:p>
            <a:endParaRPr lang="en-US" baseline="0" dirty="0" smtClean="0"/>
          </a:p>
          <a:p>
            <a:r>
              <a:rPr lang="en-US" baseline="0" dirty="0" smtClean="0"/>
              <a:t>Also note, that the type definition here is recursive.</a:t>
            </a:r>
          </a:p>
          <a:p>
            <a:endParaRPr lang="en-US" baseline="0" dirty="0" smtClean="0"/>
          </a:p>
          <a:p>
            <a:r>
              <a:rPr lang="en-US" baseline="0" dirty="0" smtClean="0"/>
              <a:t>And, to include an </a:t>
            </a:r>
            <a:r>
              <a:rPr lang="en-US" baseline="0" dirty="0" err="1" smtClean="0"/>
              <a:t>Xpath</a:t>
            </a:r>
            <a:r>
              <a:rPr lang="en-US" baseline="0" dirty="0" smtClean="0"/>
              <a:t> module, we need a construct like this one.</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41</a:t>
            </a:fld>
            <a:endParaRPr lang="en-US"/>
          </a:p>
        </p:txBody>
      </p:sp>
    </p:spTree>
    <p:extLst>
      <p:ext uri="{BB962C8B-B14F-4D97-AF65-F5344CB8AC3E}">
        <p14:creationId xmlns:p14="http://schemas.microsoft.com/office/powerpoint/2010/main" val="10986734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easy to consume</a:t>
            </a:r>
            <a:r>
              <a:rPr lang="en-US" baseline="0" dirty="0" smtClean="0"/>
              <a:t> an </a:t>
            </a:r>
            <a:r>
              <a:rPr lang="en-US" baseline="0" dirty="0" err="1" smtClean="0"/>
              <a:t>Xpath</a:t>
            </a:r>
            <a:r>
              <a:rPr lang="en-US" baseline="0" dirty="0" smtClean="0"/>
              <a:t> function library from either XSLT or </a:t>
            </a:r>
            <a:r>
              <a:rPr lang="en-US" baseline="0" dirty="0" err="1" smtClean="0"/>
              <a:t>Xquery</a:t>
            </a:r>
            <a:r>
              <a:rPr lang="en-US" baseline="0" dirty="0" smtClean="0"/>
              <a:t>. The trick is that in the </a:t>
            </a:r>
            <a:r>
              <a:rPr lang="en-US" baseline="0" dirty="0" err="1" smtClean="0"/>
              <a:t>Xpath</a:t>
            </a:r>
            <a:r>
              <a:rPr lang="en-US" baseline="0" dirty="0" smtClean="0"/>
              <a:t> module we express the set of functions as the values of a “map”.</a:t>
            </a:r>
          </a:p>
          <a:p>
            <a:endParaRPr lang="en-US" baseline="0" dirty="0" smtClean="0"/>
          </a:p>
          <a:p>
            <a:r>
              <a:rPr lang="en-US" baseline="0" dirty="0" smtClean="0"/>
              <a:t>A “map” is an </a:t>
            </a:r>
            <a:r>
              <a:rPr lang="en-US" baseline="0" dirty="0" err="1" smtClean="0"/>
              <a:t>Xpath</a:t>
            </a:r>
            <a:r>
              <a:rPr lang="en-US" baseline="0" dirty="0" smtClean="0"/>
              <a:t> extension </a:t>
            </a:r>
            <a:r>
              <a:rPr lang="en-US" baseline="0" dirty="0" err="1" smtClean="0"/>
              <a:t>datatype</a:t>
            </a:r>
            <a:r>
              <a:rPr lang="en-US" baseline="0" dirty="0" smtClean="0"/>
              <a:t>, implemented in XSLT 3 and in many </a:t>
            </a:r>
            <a:r>
              <a:rPr lang="en-US" baseline="0" dirty="0" err="1" smtClean="0"/>
              <a:t>Xquery</a:t>
            </a:r>
            <a:r>
              <a:rPr lang="en-US" baseline="0" dirty="0" smtClean="0"/>
              <a:t> 3 processors.</a:t>
            </a:r>
          </a:p>
          <a:p>
            <a:endParaRPr lang="en-US" baseline="0" dirty="0" smtClean="0"/>
          </a:p>
          <a:p>
            <a:r>
              <a:rPr lang="en-US" baseline="0" dirty="0" smtClean="0"/>
              <a:t>The keys in this map are the string names of the functions. The value for each key is the function named by this key.</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42</a:t>
            </a:fld>
            <a:endParaRPr lang="en-US"/>
          </a:p>
        </p:txBody>
      </p:sp>
    </p:spTree>
    <p:extLst>
      <p:ext uri="{BB962C8B-B14F-4D97-AF65-F5344CB8AC3E}">
        <p14:creationId xmlns:p14="http://schemas.microsoft.com/office/powerpoint/2010/main" val="42789148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XSLT we want to define a variable, whose value is the map representing the </a:t>
            </a:r>
            <a:r>
              <a:rPr lang="en-US" dirty="0" err="1" smtClean="0"/>
              <a:t>Xpath</a:t>
            </a:r>
            <a:r>
              <a:rPr lang="en-US" dirty="0" smtClean="0"/>
              <a:t> function library.</a:t>
            </a:r>
          </a:p>
          <a:p>
            <a:r>
              <a:rPr lang="en-US" dirty="0" smtClean="0"/>
              <a:t>!</a:t>
            </a:r>
          </a:p>
          <a:p>
            <a:r>
              <a:rPr lang="en-US" dirty="0" smtClean="0"/>
              <a:t>This can be done in a single line: first getting the </a:t>
            </a:r>
            <a:r>
              <a:rPr lang="en-US" dirty="0" err="1" smtClean="0"/>
              <a:t>Xpath</a:t>
            </a:r>
            <a:r>
              <a:rPr lang="en-US" dirty="0" smtClean="0"/>
              <a:t> expression into a string and then dynamically evaluating this string as </a:t>
            </a:r>
            <a:r>
              <a:rPr lang="en-US" dirty="0" err="1" smtClean="0"/>
              <a:t>Xpath</a:t>
            </a:r>
            <a:r>
              <a:rPr lang="en-US" dirty="0" smtClean="0"/>
              <a:t> expression – using the new XSLT 3 instruction “&lt;</a:t>
            </a:r>
            <a:r>
              <a:rPr lang="en-US" dirty="0" err="1" smtClean="0"/>
              <a:t>xsl:evaluate</a:t>
            </a:r>
            <a:r>
              <a:rPr lang="en-US" dirty="0" smtClean="0"/>
              <a:t>&gt;”.</a:t>
            </a:r>
          </a:p>
          <a:p>
            <a:endParaRPr lang="en-US" dirty="0" smtClean="0"/>
          </a:p>
          <a:p>
            <a:r>
              <a:rPr lang="en-US" dirty="0" smtClean="0"/>
              <a:t>!</a:t>
            </a:r>
          </a:p>
          <a:p>
            <a:endParaRPr lang="en-US" dirty="0" smtClean="0"/>
          </a:p>
          <a:p>
            <a:r>
              <a:rPr lang="en-US" dirty="0" smtClean="0"/>
              <a:t>Powerful</a:t>
            </a:r>
            <a:r>
              <a:rPr lang="en-US" baseline="0" dirty="0" smtClean="0"/>
              <a:t> and elegant.</a:t>
            </a:r>
          </a:p>
          <a:p>
            <a:endParaRPr lang="en-US" baseline="0" dirty="0" smtClean="0"/>
          </a:p>
          <a:p>
            <a:r>
              <a:rPr lang="en-US" baseline="0" dirty="0" smtClean="0"/>
              <a:t>Then we use the map as a function, that when passed a key value, returns the function item, corresponding to that key. In this example we get the “</a:t>
            </a:r>
            <a:r>
              <a:rPr lang="en-US" baseline="0" dirty="0" err="1" smtClean="0"/>
              <a:t>incr</a:t>
            </a:r>
            <a:r>
              <a:rPr lang="en-US" baseline="0" dirty="0" smtClean="0"/>
              <a:t>” function and finally apply this function on the value “3”</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43</a:t>
            </a:fld>
            <a:endParaRPr lang="en-US"/>
          </a:p>
        </p:txBody>
      </p:sp>
    </p:spTree>
    <p:extLst>
      <p:ext uri="{BB962C8B-B14F-4D97-AF65-F5344CB8AC3E}">
        <p14:creationId xmlns:p14="http://schemas.microsoft.com/office/powerpoint/2010/main" val="19960803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consume the function library from </a:t>
            </a:r>
            <a:r>
              <a:rPr lang="en-US" dirty="0" err="1" smtClean="0"/>
              <a:t>Xquery</a:t>
            </a:r>
            <a:r>
              <a:rPr lang="en-US" dirty="0" smtClean="0"/>
              <a:t>, we wrap it into a</a:t>
            </a:r>
            <a:r>
              <a:rPr lang="en-US" baseline="0" dirty="0" smtClean="0"/>
              <a:t> map-variable definition and as an </a:t>
            </a:r>
            <a:r>
              <a:rPr lang="en-US" dirty="0" err="1" smtClean="0"/>
              <a:t>Xquery</a:t>
            </a:r>
            <a:r>
              <a:rPr lang="en-US" dirty="0" smtClean="0"/>
              <a:t> module.</a:t>
            </a:r>
          </a:p>
          <a:p>
            <a:r>
              <a:rPr lang="en-US" dirty="0" smtClean="0"/>
              <a:t>!</a:t>
            </a:r>
          </a:p>
          <a:p>
            <a:r>
              <a:rPr lang="en-US" dirty="0" smtClean="0"/>
              <a:t>To do so we need to prepend it with two</a:t>
            </a:r>
            <a:r>
              <a:rPr lang="en-US" baseline="0" dirty="0" smtClean="0"/>
              <a:t> lines, and to add an ending semicolon at the end of the file.</a:t>
            </a:r>
          </a:p>
          <a:p>
            <a:r>
              <a:rPr lang="en-US" baseline="0" dirty="0" smtClean="0"/>
              <a:t>!</a:t>
            </a:r>
          </a:p>
          <a:p>
            <a:r>
              <a:rPr lang="en-US" baseline="0" dirty="0" smtClean="0"/>
              <a:t>The consuming side imports this module and uses the declared in it map-variable in the same way as this was  done in the case of XSLT consumer.</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44</a:t>
            </a:fld>
            <a:endParaRPr lang="en-US"/>
          </a:p>
        </p:txBody>
      </p:sp>
    </p:spTree>
    <p:extLst>
      <p:ext uri="{BB962C8B-B14F-4D97-AF65-F5344CB8AC3E}">
        <p14:creationId xmlns:p14="http://schemas.microsoft.com/office/powerpoint/2010/main" val="1304113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presentation we discussed and demonstrated a number of features of </a:t>
            </a:r>
            <a:r>
              <a:rPr lang="en-US" baseline="0" dirty="0" err="1" smtClean="0"/>
              <a:t>Xpath</a:t>
            </a:r>
            <a:r>
              <a:rPr lang="en-US" baseline="0" dirty="0" smtClean="0"/>
              <a:t> 3, which make possible to use </a:t>
            </a:r>
            <a:r>
              <a:rPr lang="en-US" baseline="0" dirty="0" err="1" smtClean="0"/>
              <a:t>Xpath</a:t>
            </a:r>
            <a:r>
              <a:rPr lang="en-US" baseline="0" dirty="0" smtClean="0"/>
              <a:t> 3 as a full fledged XML processing functional programming language:</a:t>
            </a:r>
          </a:p>
          <a:p>
            <a:endParaRPr lang="en-US" baseline="0" dirty="0" smtClean="0"/>
          </a:p>
          <a:p>
            <a:r>
              <a:rPr lang="en-US" baseline="0" dirty="0" smtClean="0"/>
              <a:t>Anonymous/HOFs</a:t>
            </a:r>
          </a:p>
          <a:p>
            <a:r>
              <a:rPr lang="en-US" baseline="0" dirty="0" smtClean="0"/>
              <a:t>Function composition</a:t>
            </a:r>
          </a:p>
          <a:p>
            <a:r>
              <a:rPr lang="en-US" baseline="0" dirty="0" smtClean="0"/>
              <a:t>Partial application and Closures</a:t>
            </a:r>
          </a:p>
          <a:p>
            <a:r>
              <a:rPr lang="en-US" baseline="0" dirty="0" smtClean="0"/>
              <a:t>Robust recursion by reference.</a:t>
            </a:r>
          </a:p>
          <a:p>
            <a:r>
              <a:rPr lang="en-US" baseline="0" dirty="0" smtClean="0"/>
              <a:t>Ability to create a new XML document.</a:t>
            </a:r>
          </a:p>
          <a:p>
            <a:endParaRPr lang="en-US" baseline="0" dirty="0" smtClean="0"/>
          </a:p>
          <a:p>
            <a:r>
              <a:rPr lang="en-US" baseline="0" dirty="0" smtClean="0"/>
              <a:t>We demonstrated building a complex, standalone </a:t>
            </a:r>
            <a:r>
              <a:rPr lang="en-US" baseline="0" dirty="0" err="1" smtClean="0"/>
              <a:t>Xpath</a:t>
            </a:r>
            <a:r>
              <a:rPr lang="en-US" baseline="0" dirty="0" smtClean="0"/>
              <a:t>-only application.</a:t>
            </a:r>
          </a:p>
          <a:p>
            <a:r>
              <a:rPr lang="en-US" baseline="0" dirty="0" smtClean="0"/>
              <a:t>Demonstrated the creation of </a:t>
            </a:r>
            <a:r>
              <a:rPr lang="en-US" baseline="0" dirty="0" err="1" smtClean="0"/>
              <a:t>Xpath</a:t>
            </a:r>
            <a:r>
              <a:rPr lang="en-US" baseline="0" dirty="0" smtClean="0"/>
              <a:t>-only function libraries and consuming them from XSLT and </a:t>
            </a:r>
            <a:r>
              <a:rPr lang="en-US" baseline="0" dirty="0" err="1" smtClean="0"/>
              <a:t>Xquery</a:t>
            </a:r>
            <a:r>
              <a:rPr lang="en-US" baseline="0" dirty="0" smtClean="0"/>
              <a:t>.</a:t>
            </a:r>
          </a:p>
          <a:p>
            <a:r>
              <a:rPr lang="en-US" baseline="0" dirty="0" smtClean="0"/>
              <a:t>Raised the need for </a:t>
            </a:r>
            <a:r>
              <a:rPr lang="en-US" baseline="0" dirty="0" err="1" smtClean="0"/>
              <a:t>Xpath</a:t>
            </a:r>
            <a:r>
              <a:rPr lang="en-US" baseline="0" dirty="0" smtClean="0"/>
              <a:t> modularization support, recursive type definitions, and a </a:t>
            </a:r>
            <a:r>
              <a:rPr lang="en-US" baseline="0" smtClean="0"/>
              <a:t>tuple type.</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45</a:t>
            </a:fld>
            <a:endParaRPr lang="en-US"/>
          </a:p>
        </p:txBody>
      </p:sp>
    </p:spTree>
    <p:extLst>
      <p:ext uri="{BB962C8B-B14F-4D97-AF65-F5344CB8AC3E}">
        <p14:creationId xmlns:p14="http://schemas.microsoft.com/office/powerpoint/2010/main" val="3241426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XPath</a:t>
            </a:r>
            <a:r>
              <a:rPr lang="en-US" dirty="0" smtClean="0"/>
              <a:t> 3.0 comes with a most-important programming capability that the previous version of </a:t>
            </a:r>
            <a:r>
              <a:rPr lang="en-US" dirty="0" err="1" smtClean="0"/>
              <a:t>XPath</a:t>
            </a:r>
            <a:r>
              <a:rPr lang="en-US" dirty="0" smtClean="0"/>
              <a:t> lack: callable functions</a:t>
            </a:r>
            <a:r>
              <a:rPr lang="en-US" baseline="0" dirty="0" smtClean="0"/>
              <a:t> can be defined and invoked entirely using </a:t>
            </a:r>
            <a:r>
              <a:rPr lang="en-US" baseline="0" dirty="0" err="1" smtClean="0"/>
              <a:t>XPath</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5</a:t>
            </a:fld>
            <a:endParaRPr lang="en-US"/>
          </a:p>
        </p:txBody>
      </p:sp>
    </p:spTree>
    <p:extLst>
      <p:ext uri="{BB962C8B-B14F-4D97-AF65-F5344CB8AC3E}">
        <p14:creationId xmlns:p14="http://schemas.microsoft.com/office/powerpoint/2010/main" val="1735459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feature, that makes </a:t>
            </a:r>
            <a:r>
              <a:rPr lang="en-US" dirty="0" err="1" smtClean="0"/>
              <a:t>XPath</a:t>
            </a:r>
            <a:r>
              <a:rPr lang="en-US" dirty="0" smtClean="0"/>
              <a:t> 3.0 a real functional programming language is that it has Higher-Order functions (HOFs).</a:t>
            </a:r>
          </a:p>
          <a:p>
            <a:r>
              <a:rPr lang="en-US" dirty="0" smtClean="0"/>
              <a:t>I</a:t>
            </a:r>
            <a:r>
              <a:rPr lang="en-US" baseline="0" dirty="0" smtClean="0"/>
              <a:t> will demonstrate how we can use HOFs to implement a number of other FP language features.</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6</a:t>
            </a:fld>
            <a:endParaRPr lang="en-US"/>
          </a:p>
        </p:txBody>
      </p:sp>
    </p:spTree>
    <p:extLst>
      <p:ext uri="{BB962C8B-B14F-4D97-AF65-F5344CB8AC3E}">
        <p14:creationId xmlns:p14="http://schemas.microsoft.com/office/powerpoint/2010/main" val="672961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typically define</a:t>
            </a:r>
            <a:r>
              <a:rPr lang="en-US" baseline="0" dirty="0" smtClean="0"/>
              <a:t> a function item (in fact an anonymous function) as the value of a variable in a “let” expression, and then use this variable as a function anywhere in the “return” clause.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Here we define a function “</a:t>
            </a:r>
            <a:r>
              <a:rPr lang="en-US" baseline="0" dirty="0" err="1" smtClean="0"/>
              <a:t>incr</a:t>
            </a:r>
            <a:r>
              <a:rPr lang="en-US" baseline="0" dirty="0" smtClean="0"/>
              <a:t>” that increments its argument.</a:t>
            </a:r>
            <a:endParaRPr lang="en-US" dirty="0" smtClean="0"/>
          </a:p>
          <a:p>
            <a:endParaRPr lang="en-US" baseline="0" dirty="0" smtClean="0"/>
          </a:p>
          <a:p>
            <a:r>
              <a:rPr lang="en-US" baseline="0" dirty="0" smtClean="0"/>
              <a:t>While a function definition could lack any type information, it is better to provide the types of all the arguments and of the return value of the function. In the latter case the compiler doesn’t have to infer the types, and it is better able to detect type errors and provide more aggressive optimization.</a:t>
            </a:r>
          </a:p>
        </p:txBody>
      </p:sp>
      <p:sp>
        <p:nvSpPr>
          <p:cNvPr id="4" name="Slide Number Placeholder 3"/>
          <p:cNvSpPr>
            <a:spLocks noGrp="1"/>
          </p:cNvSpPr>
          <p:nvPr>
            <p:ph type="sldNum" sz="quarter" idx="10"/>
          </p:nvPr>
        </p:nvSpPr>
        <p:spPr/>
        <p:txBody>
          <a:bodyPr/>
          <a:lstStyle/>
          <a:p>
            <a:fld id="{923716F0-385D-4F6E-BE54-A09D410D24C2}" type="slidenum">
              <a:rPr lang="en-US" smtClean="0"/>
              <a:t>7</a:t>
            </a:fld>
            <a:endParaRPr lang="en-US"/>
          </a:p>
        </p:txBody>
      </p:sp>
    </p:spTree>
    <p:extLst>
      <p:ext uri="{BB962C8B-B14F-4D97-AF65-F5344CB8AC3E}">
        <p14:creationId xmlns:p14="http://schemas.microsoft.com/office/powerpoint/2010/main" val="4277218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of defining and using a HOF. The function “process” has two arguments – a string and a function</a:t>
            </a:r>
            <a:r>
              <a:rPr lang="en-US" baseline="0" dirty="0" smtClean="0"/>
              <a:t> that has one string argument and returns a string. “process” simply applies its function-argument on its string-argument and returns the string result of this application.</a:t>
            </a:r>
          </a:p>
          <a:p>
            <a:endParaRPr lang="en-US" baseline="0" dirty="0" smtClean="0"/>
          </a:p>
          <a:p>
            <a:r>
              <a:rPr lang="en-US" baseline="0" dirty="0" smtClean="0"/>
              <a:t>We also define two functions each having one argument – a string, and each returning a string:</a:t>
            </a:r>
          </a:p>
          <a:p>
            <a:endParaRPr lang="en-US" baseline="0" dirty="0" smtClean="0"/>
          </a:p>
          <a:p>
            <a:r>
              <a:rPr lang="en-US" baseline="0" dirty="0" smtClean="0"/>
              <a:t>“lower” lower-cases its string argument.</a:t>
            </a:r>
          </a:p>
          <a:p>
            <a:r>
              <a:rPr lang="en-US" baseline="0" dirty="0" smtClean="0"/>
              <a:t>“reverse” reverses its string argument.</a:t>
            </a:r>
          </a:p>
          <a:p>
            <a:endParaRPr lang="en-US" baseline="0" dirty="0" smtClean="0"/>
          </a:p>
          <a:p>
            <a:r>
              <a:rPr lang="en-US" baseline="0" dirty="0" smtClean="0"/>
              <a:t>We then apply the function “process” twice – with the string “HELLO” and the function “lower”, and then with the function “reverse.</a:t>
            </a:r>
          </a:p>
          <a:p>
            <a:endParaRPr lang="en-US" baseline="0" dirty="0" smtClean="0"/>
          </a:p>
          <a:p>
            <a:r>
              <a:rPr lang="en-US" baseline="0" dirty="0" smtClean="0"/>
              <a:t>As we can see, we get the expected result from each call – “HELLO” lowercased and “HELLO” reversed.</a:t>
            </a:r>
          </a:p>
          <a:p>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8</a:t>
            </a:fld>
            <a:endParaRPr lang="en-US"/>
          </a:p>
        </p:txBody>
      </p:sp>
    </p:spTree>
    <p:extLst>
      <p:ext uri="{BB962C8B-B14F-4D97-AF65-F5344CB8AC3E}">
        <p14:creationId xmlns:p14="http://schemas.microsoft.com/office/powerpoint/2010/main" val="2911652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composition</a:t>
            </a:r>
            <a:r>
              <a:rPr lang="en-US" baseline="0" dirty="0" smtClean="0"/>
              <a:t> of two functions “f” and “g” produces a function that applies f on the result of applying “g”. The implementation of function composition follows this definition literally.</a:t>
            </a:r>
            <a:endParaRPr lang="en-US" dirty="0"/>
          </a:p>
        </p:txBody>
      </p:sp>
      <p:sp>
        <p:nvSpPr>
          <p:cNvPr id="4" name="Slide Number Placeholder 3"/>
          <p:cNvSpPr>
            <a:spLocks noGrp="1"/>
          </p:cNvSpPr>
          <p:nvPr>
            <p:ph type="sldNum" sz="quarter" idx="10"/>
          </p:nvPr>
        </p:nvSpPr>
        <p:spPr/>
        <p:txBody>
          <a:bodyPr/>
          <a:lstStyle/>
          <a:p>
            <a:fld id="{923716F0-385D-4F6E-BE54-A09D410D24C2}" type="slidenum">
              <a:rPr lang="en-US" smtClean="0"/>
              <a:t>9</a:t>
            </a:fld>
            <a:endParaRPr lang="en-US"/>
          </a:p>
        </p:txBody>
      </p:sp>
    </p:spTree>
    <p:extLst>
      <p:ext uri="{BB962C8B-B14F-4D97-AF65-F5344CB8AC3E}">
        <p14:creationId xmlns:p14="http://schemas.microsoft.com/office/powerpoint/2010/main" val="335846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33024136-D290-48F3-A182-4C46BEB5146B}" type="datetime1">
              <a:rPr lang="en-US" smtClean="0"/>
              <a:t>8/5/2013</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401CF334-2D5C-4859-84A6-CA7E6E43FAEB}" type="slidenum">
              <a:rPr lang="en-US" smtClean="0"/>
              <a:t>‹#›</a:t>
            </a:fld>
            <a:endParaRPr lang="en-US"/>
          </a:p>
        </p:txBody>
      </p:sp>
      <p:sp>
        <p:nvSpPr>
          <p:cNvPr id="8" name="Title 7"/>
          <p:cNvSpPr>
            <a:spLocks noGrp="1"/>
          </p:cNvSpPr>
          <p:nvPr>
            <p:ph type="ctrTitle"/>
          </p:nvPr>
        </p:nvSpPr>
        <p:spPr>
          <a:xfrm>
            <a:off x="1219200" y="4343400"/>
            <a:ext cx="10363200" cy="1975104"/>
          </a:xfrm>
        </p:spPr>
        <p:txBody>
          <a:bodyPr/>
          <a:lstStyle>
            <a:lvl1pPr marR="9144" algn="l">
              <a:defRPr sz="4000" b="1" cap="all" spc="0" baseline="0">
                <a:solidFill>
                  <a:schemeClr val="tx2"/>
                </a:solidFill>
                <a:effectLst>
                  <a:reflection blurRad="12700" stA="34000" endA="740" endPos="53000" dir="5400000" sy="-100000" algn="bl" rotWithShape="0"/>
                </a:effectLst>
              </a:defRPr>
            </a:lvl1pPr>
            <a:extLst/>
          </a:lstStyle>
          <a:p>
            <a:r>
              <a:rPr kumimoji="0" lang="en-US" smtClean="0"/>
              <a:t>Click to edit Master title style</a:t>
            </a:r>
            <a:endParaRPr kumimoji="0" lang="en-US" dirty="0"/>
          </a:p>
        </p:txBody>
      </p:sp>
      <p:sp>
        <p:nvSpPr>
          <p:cNvPr id="9" name="Subtitle 8"/>
          <p:cNvSpPr>
            <a:spLocks noGrp="1"/>
          </p:cNvSpPr>
          <p:nvPr>
            <p:ph type="subTitle" idx="1"/>
          </p:nvPr>
        </p:nvSpPr>
        <p:spPr>
          <a:xfrm>
            <a:off x="1219200" y="2834640"/>
            <a:ext cx="10363200" cy="1508760"/>
          </a:xfrm>
        </p:spPr>
        <p:txBody>
          <a:bodyPr lIns="100584" tIns="45720" anchor="b"/>
          <a:lstStyle>
            <a:lvl1pPr marL="0" indent="0" algn="l">
              <a:spcBef>
                <a:spcPts val="0"/>
              </a:spcBef>
              <a:buNone/>
              <a:defRPr sz="2000">
                <a:solidFill>
                  <a:schemeClr val="accent3"/>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Tree>
    <p:extLst>
      <p:ext uri="{BB962C8B-B14F-4D97-AF65-F5344CB8AC3E}">
        <p14:creationId xmlns:p14="http://schemas.microsoft.com/office/powerpoint/2010/main" val="3667474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C7D44C-38B1-4D0F-9006-D5774F331095}" type="datetime1">
              <a:rPr lang="en-US" smtClean="0"/>
              <a:t>8/5/2013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1CF334-2D5C-4859-84A6-CA7E6E43FAEB}" type="slidenum">
              <a:rPr lang="en-US" smtClean="0"/>
              <a:t>‹#›</a:t>
            </a:fld>
            <a:endParaRPr lang="en-US"/>
          </a:p>
        </p:txBody>
      </p:sp>
    </p:spTree>
    <p:extLst>
      <p:ext uri="{BB962C8B-B14F-4D97-AF65-F5344CB8AC3E}">
        <p14:creationId xmlns:p14="http://schemas.microsoft.com/office/powerpoint/2010/main" val="1173444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6416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812800" y="274640"/>
            <a:ext cx="78232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8D518A-FD4F-4358-B95B-9DB5A17160FB}" type="datetime1">
              <a:rPr lang="en-US" smtClean="0"/>
              <a:t>8/5/2013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1CF334-2D5C-4859-84A6-CA7E6E43FAEB}" type="slidenum">
              <a:rPr lang="en-US" smtClean="0"/>
              <a:t>‹#›</a:t>
            </a:fld>
            <a:endParaRPr lang="en-US"/>
          </a:p>
        </p:txBody>
      </p:sp>
    </p:spTree>
    <p:extLst>
      <p:ext uri="{BB962C8B-B14F-4D97-AF65-F5344CB8AC3E}">
        <p14:creationId xmlns:p14="http://schemas.microsoft.com/office/powerpoint/2010/main" val="3705569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Date Placeholder 3"/>
          <p:cNvSpPr>
            <a:spLocks noGrp="1"/>
          </p:cNvSpPr>
          <p:nvPr>
            <p:ph type="dt" sz="half" idx="10"/>
          </p:nvPr>
        </p:nvSpPr>
        <p:spPr/>
        <p:txBody>
          <a:bodyPr/>
          <a:lstStyle>
            <a:extLst/>
          </a:lstStyle>
          <a:p>
            <a:fld id="{5E2A9F4F-03AD-4497-A65D-076601BD41D2}" type="datetime1">
              <a:rPr lang="en-US" smtClean="0"/>
              <a:t>8/5/2013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1CF334-2D5C-4859-84A6-CA7E6E43FAEB}" type="slidenum">
              <a:rPr lang="en-US" smtClean="0"/>
              <a:t>‹#›</a:t>
            </a:fld>
            <a:endParaRPr lang="en-US"/>
          </a:p>
        </p:txBody>
      </p:sp>
    </p:spTree>
    <p:extLst>
      <p:ext uri="{BB962C8B-B14F-4D97-AF65-F5344CB8AC3E}">
        <p14:creationId xmlns:p14="http://schemas.microsoft.com/office/powerpoint/2010/main" val="2877787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42536" y="1351672"/>
            <a:ext cx="7624064"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DFBF3AC-A781-43AA-8BD5-B12F49168B94}" type="datetime1">
              <a:rPr lang="en-US" smtClean="0"/>
              <a:t>8/5/2013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01CF334-2D5C-4859-84A6-CA7E6E43FAEB}" type="slidenum">
              <a:rPr lang="en-US" smtClean="0"/>
              <a:t>‹#›</a:t>
            </a:fld>
            <a:endParaRPr lang="en-US"/>
          </a:p>
        </p:txBody>
      </p:sp>
      <p:sp>
        <p:nvSpPr>
          <p:cNvPr id="2" name="Title 1"/>
          <p:cNvSpPr>
            <a:spLocks noGrp="1"/>
          </p:cNvSpPr>
          <p:nvPr>
            <p:ph type="title"/>
          </p:nvPr>
        </p:nvSpPr>
        <p:spPr>
          <a:xfrm>
            <a:off x="942536" y="512064"/>
            <a:ext cx="10875264"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1796061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12064"/>
            <a:ext cx="109728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19125" y="1770502"/>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207125" y="1770502"/>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5256A41-C91B-43FF-9881-F5DA9878418F}" type="datetime1">
              <a:rPr lang="en-US" smtClean="0"/>
              <a:t>8/5/2013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1CF334-2D5C-4859-84A6-CA7E6E43FAEB}" type="slidenum">
              <a:rPr lang="en-US" smtClean="0"/>
              <a:t>‹#›</a:t>
            </a:fld>
            <a:endParaRPr lang="en-US"/>
          </a:p>
        </p:txBody>
      </p:sp>
    </p:spTree>
    <p:extLst>
      <p:ext uri="{BB962C8B-B14F-4D97-AF65-F5344CB8AC3E}">
        <p14:creationId xmlns:p14="http://schemas.microsoft.com/office/powerpoint/2010/main" val="2449503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73099" y="512064"/>
            <a:ext cx="103632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1809750"/>
            <a:ext cx="5386917" cy="639762"/>
          </a:xfrm>
        </p:spPr>
        <p:txBody>
          <a:bodyPr anchor="ctr"/>
          <a:lstStyle>
            <a:lvl1pPr marL="73152" indent="0" algn="l">
              <a:buNone/>
              <a:defRPr sz="2400" b="0">
                <a:solidFill>
                  <a:schemeClr val="accent3"/>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8" y="1809750"/>
            <a:ext cx="5389033" cy="639762"/>
          </a:xfrm>
        </p:spPr>
        <p:txBody>
          <a:bodyPr anchor="ctr"/>
          <a:lstStyle>
            <a:lvl1pPr marL="73152" indent="0">
              <a:buNone/>
              <a:defRPr sz="2400" b="0">
                <a:solidFill>
                  <a:schemeClr val="accent3"/>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2459037"/>
            <a:ext cx="5386917"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2459037"/>
            <a:ext cx="5389033"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FD7AA76-41EE-4C13-950E-E611B8B8FC52}" type="datetime1">
              <a:rPr lang="en-US" smtClean="0"/>
              <a:t>8/5/2013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01CF334-2D5C-4859-84A6-CA7E6E43FAEB}" type="slidenum">
              <a:rPr lang="en-US" smtClean="0"/>
              <a:t>‹#›</a:t>
            </a:fld>
            <a:endParaRPr lang="en-US"/>
          </a:p>
        </p:txBody>
      </p:sp>
    </p:spTree>
    <p:extLst>
      <p:ext uri="{BB962C8B-B14F-4D97-AF65-F5344CB8AC3E}">
        <p14:creationId xmlns:p14="http://schemas.microsoft.com/office/powerpoint/2010/main" val="4133466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12064"/>
            <a:ext cx="103632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9407A26-E7BC-4498-97E4-87AF12377CA9}" type="datetime1">
              <a:rPr lang="en-US" smtClean="0"/>
              <a:t>8/5/2013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01CF334-2D5C-4859-84A6-CA7E6E43FAEB}" type="slidenum">
              <a:rPr lang="en-US" smtClean="0"/>
              <a:t>‹#›</a:t>
            </a:fld>
            <a:endParaRPr lang="en-US"/>
          </a:p>
        </p:txBody>
      </p:sp>
    </p:spTree>
    <p:extLst>
      <p:ext uri="{BB962C8B-B14F-4D97-AF65-F5344CB8AC3E}">
        <p14:creationId xmlns:p14="http://schemas.microsoft.com/office/powerpoint/2010/main" val="3420711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3EA4171-1117-4486-993C-35A7470D8847}" type="datetime1">
              <a:rPr lang="en-US" smtClean="0"/>
              <a:t>8/5/2013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01CF334-2D5C-4859-84A6-CA7E6E43FAEB}" type="slidenum">
              <a:rPr lang="en-US" smtClean="0"/>
              <a:t>‹#›</a:t>
            </a:fld>
            <a:endParaRPr lang="en-US"/>
          </a:p>
        </p:txBody>
      </p:sp>
    </p:spTree>
    <p:extLst>
      <p:ext uri="{BB962C8B-B14F-4D97-AF65-F5344CB8AC3E}">
        <p14:creationId xmlns:p14="http://schemas.microsoft.com/office/powerpoint/2010/main" val="3993593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109728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435100"/>
            <a:ext cx="33528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0" y="1435100"/>
            <a:ext cx="73152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72A4CB8-1563-4663-81DB-74EB416C19BE}" type="datetime1">
              <a:rPr lang="en-US" smtClean="0"/>
              <a:t>8/5/2013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01CF334-2D5C-4859-84A6-CA7E6E43FAEB}" type="slidenum">
              <a:rPr lang="en-US" smtClean="0"/>
              <a:t>‹#›</a:t>
            </a:fld>
            <a:endParaRPr lang="en-US"/>
          </a:p>
        </p:txBody>
      </p:sp>
    </p:spTree>
    <p:extLst>
      <p:ext uri="{BB962C8B-B14F-4D97-AF65-F5344CB8AC3E}">
        <p14:creationId xmlns:p14="http://schemas.microsoft.com/office/powerpoint/2010/main" val="1211287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userDrawn="1"/>
        </p:nvSpPr>
        <p:spPr>
          <a:xfrm>
            <a:off x="490709" y="0"/>
            <a:ext cx="1170432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sz="1800"/>
          </a:p>
        </p:txBody>
      </p:sp>
      <p:cxnSp>
        <p:nvCxnSpPr>
          <p:cNvPr id="9" name="Straight Connector 8"/>
          <p:cNvCxnSpPr/>
          <p:nvPr/>
        </p:nvCxnSpPr>
        <p:spPr>
          <a:xfrm flipV="1">
            <a:off x="484260" y="1885028"/>
            <a:ext cx="11710163"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bwMode="grayWhite">
          <a:xfrm>
            <a:off x="1219200" y="441252"/>
            <a:ext cx="9144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490709" y="1893781"/>
            <a:ext cx="1170432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1219200" y="1150144"/>
            <a:ext cx="9144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8636000" y="55499"/>
            <a:ext cx="2844800" cy="365125"/>
          </a:xfrm>
        </p:spPr>
        <p:txBody>
          <a:bodyPr/>
          <a:lstStyle>
            <a:extLst/>
          </a:lstStyle>
          <a:p>
            <a:fld id="{0C6724CE-2468-448B-87C1-A92EDD78369B}" type="datetime1">
              <a:rPr lang="en-US" smtClean="0"/>
              <a:t>8/5/2013</a:t>
            </a:fld>
            <a:endParaRPr lang="en-US"/>
          </a:p>
        </p:txBody>
      </p:sp>
      <p:sp>
        <p:nvSpPr>
          <p:cNvPr id="6" name="Footer Placeholder 5"/>
          <p:cNvSpPr>
            <a:spLocks noGrp="1"/>
          </p:cNvSpPr>
          <p:nvPr>
            <p:ph type="ftr" sz="quarter" idx="11"/>
          </p:nvPr>
        </p:nvSpPr>
        <p:spPr>
          <a:xfrm>
            <a:off x="1219200" y="55499"/>
            <a:ext cx="7416800" cy="365125"/>
          </a:xfrm>
        </p:spPr>
        <p:txBody>
          <a:bodyPr/>
          <a:lstStyle>
            <a:extLst/>
          </a:lstStyle>
          <a:p>
            <a:endParaRPr lang="en-US"/>
          </a:p>
        </p:txBody>
      </p:sp>
      <p:sp>
        <p:nvSpPr>
          <p:cNvPr id="7" name="Slide Number Placeholder 6"/>
          <p:cNvSpPr>
            <a:spLocks noGrp="1"/>
          </p:cNvSpPr>
          <p:nvPr>
            <p:ph type="sldNum" sz="quarter" idx="12"/>
          </p:nvPr>
        </p:nvSpPr>
        <p:spPr>
          <a:xfrm>
            <a:off x="11480800" y="55499"/>
            <a:ext cx="609600" cy="365125"/>
          </a:xfrm>
        </p:spPr>
        <p:txBody>
          <a:bodyPr/>
          <a:lstStyle>
            <a:extLst/>
          </a:lstStyle>
          <a:p>
            <a:fld id="{401CF334-2D5C-4859-84A6-CA7E6E43FAEB}" type="slidenum">
              <a:rPr lang="en-US" smtClean="0"/>
              <a:t>‹#›</a:t>
            </a:fld>
            <a:endParaRPr lang="en-US"/>
          </a:p>
        </p:txBody>
      </p:sp>
    </p:spTree>
    <p:extLst>
      <p:ext uri="{BB962C8B-B14F-4D97-AF65-F5344CB8AC3E}">
        <p14:creationId xmlns:p14="http://schemas.microsoft.com/office/powerpoint/2010/main" val="1843924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1219200" y="512064"/>
            <a:ext cx="103632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1219200" y="1783560"/>
            <a:ext cx="103632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636000" y="6416676"/>
            <a:ext cx="2844800" cy="365125"/>
          </a:xfrm>
          <a:prstGeom prst="rect">
            <a:avLst/>
          </a:prstGeom>
        </p:spPr>
        <p:txBody>
          <a:bodyPr vert="horz" anchor="b"/>
          <a:lstStyle>
            <a:lvl1pPr algn="l" eaLnBrk="1" latinLnBrk="0" hangingPunct="1">
              <a:defRPr kumimoji="0" sz="1100">
                <a:solidFill>
                  <a:schemeClr val="tx2"/>
                </a:solidFill>
              </a:defRPr>
            </a:lvl1pPr>
            <a:extLst/>
          </a:lstStyle>
          <a:p>
            <a:fld id="{4CD11720-76E7-46E6-B0AA-057287C42052}" type="datetime1">
              <a:rPr lang="en-US" smtClean="0"/>
              <a:t>8/5/2013</a:t>
            </a:fld>
            <a:endParaRPr lang="en-US"/>
          </a:p>
        </p:txBody>
      </p:sp>
      <p:sp>
        <p:nvSpPr>
          <p:cNvPr id="3" name="Footer Placeholder 2"/>
          <p:cNvSpPr>
            <a:spLocks noGrp="1"/>
          </p:cNvSpPr>
          <p:nvPr>
            <p:ph type="ftr" sz="quarter" idx="3"/>
          </p:nvPr>
        </p:nvSpPr>
        <p:spPr>
          <a:xfrm>
            <a:off x="1219200" y="6416676"/>
            <a:ext cx="74168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11480800" y="6416676"/>
            <a:ext cx="609600" cy="365125"/>
          </a:xfrm>
          <a:prstGeom prst="rect">
            <a:avLst/>
          </a:prstGeom>
        </p:spPr>
        <p:txBody>
          <a:bodyPr vert="horz" anchor="b"/>
          <a:lstStyle>
            <a:lvl1pPr algn="l" eaLnBrk="1" latinLnBrk="0" hangingPunct="1">
              <a:defRPr kumimoji="0" sz="1200">
                <a:solidFill>
                  <a:schemeClr val="tx2"/>
                </a:solidFill>
              </a:defRPr>
            </a:lvl1pPr>
            <a:extLst/>
          </a:lstStyle>
          <a:p>
            <a:fld id="{401CF334-2D5C-4859-84A6-CA7E6E43FAEB}" type="slidenum">
              <a:rPr lang="en-US" smtClean="0"/>
              <a:t>‹#›</a:t>
            </a:fld>
            <a:endParaRPr lang="en-US"/>
          </a:p>
        </p:txBody>
      </p:sp>
    </p:spTree>
    <p:extLst>
      <p:ext uri="{BB962C8B-B14F-4D97-AF65-F5344CB8AC3E}">
        <p14:creationId xmlns:p14="http://schemas.microsoft.com/office/powerpoint/2010/main" val="1338065458"/>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4000" kern="1200" spc="-100" baseline="0">
          <a:solidFill>
            <a:schemeClr val="tx2"/>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Programming in</a:t>
            </a:r>
            <a:endParaRPr lang="en-US" dirty="0"/>
          </a:p>
        </p:txBody>
      </p:sp>
      <p:sp>
        <p:nvSpPr>
          <p:cNvPr id="2" name="Title 1"/>
          <p:cNvSpPr>
            <a:spLocks noGrp="1"/>
          </p:cNvSpPr>
          <p:nvPr>
            <p:ph type="ctrTitle"/>
          </p:nvPr>
        </p:nvSpPr>
        <p:spPr/>
        <p:txBody>
          <a:bodyPr/>
          <a:lstStyle/>
          <a:p>
            <a:r>
              <a:rPr lang="en-US" dirty="0" smtClean="0"/>
              <a:t>		</a:t>
            </a:r>
            <a:r>
              <a:rPr lang="en-US" dirty="0" err="1" smtClean="0"/>
              <a:t>Xpath</a:t>
            </a:r>
            <a:r>
              <a:rPr lang="en-US" dirty="0" smtClean="0"/>
              <a:t> 3.0</a:t>
            </a:r>
            <a:endParaRPr lang="en-US" dirty="0"/>
          </a:p>
        </p:txBody>
      </p:sp>
    </p:spTree>
    <p:extLst>
      <p:ext uri="{BB962C8B-B14F-4D97-AF65-F5344CB8AC3E}">
        <p14:creationId xmlns:p14="http://schemas.microsoft.com/office/powerpoint/2010/main" val="1766948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Composition Example</a:t>
            </a:r>
            <a:endParaRPr lang="en-US" dirty="0"/>
          </a:p>
        </p:txBody>
      </p:sp>
      <p:sp>
        <p:nvSpPr>
          <p:cNvPr id="3" name="Content Placeholder 2"/>
          <p:cNvSpPr>
            <a:spLocks noGrp="1"/>
          </p:cNvSpPr>
          <p:nvPr>
            <p:ph idx="1"/>
          </p:nvPr>
        </p:nvSpPr>
        <p:spPr>
          <a:xfrm>
            <a:off x="364067" y="1116296"/>
            <a:ext cx="11480800" cy="4572000"/>
          </a:xfrm>
        </p:spPr>
        <p:txBody>
          <a:bodyPr>
            <a:normAutofit fontScale="25000" lnSpcReduction="20000"/>
          </a:bodyPr>
          <a:lstStyle/>
          <a:p>
            <a:pPr marL="68580" indent="0">
              <a:buNone/>
            </a:pPr>
            <a:r>
              <a:rPr lang="en-US" dirty="0">
                <a:latin typeface="Consolas" panose="020B0609020204030204" pitchFamily="49" charset="0"/>
                <a:cs typeface="Consolas" panose="020B0609020204030204" pitchFamily="49" charset="0"/>
              </a:rPr>
              <a:t> </a:t>
            </a:r>
            <a:r>
              <a:rPr lang="en-US" sz="8800" dirty="0">
                <a:solidFill>
                  <a:srgbClr val="FFFF00"/>
                </a:solidFill>
                <a:latin typeface="Consolas" panose="020B0609020204030204" pitchFamily="49" charset="0"/>
                <a:cs typeface="Consolas" panose="020B0609020204030204" pitchFamily="49" charset="0"/>
              </a:rPr>
              <a:t>let $</a:t>
            </a:r>
            <a:r>
              <a:rPr lang="en-US" sz="8800" dirty="0">
                <a:solidFill>
                  <a:schemeClr val="accent2">
                    <a:lumMod val="60000"/>
                    <a:lumOff val="40000"/>
                  </a:schemeClr>
                </a:solidFill>
                <a:latin typeface="Consolas" panose="020B0609020204030204" pitchFamily="49" charset="0"/>
                <a:cs typeface="Consolas" panose="020B0609020204030204" pitchFamily="49" charset="0"/>
              </a:rPr>
              <a:t>compose</a:t>
            </a:r>
            <a:r>
              <a:rPr lang="en-US" sz="8800" dirty="0">
                <a:solidFill>
                  <a:srgbClr val="FFFF00"/>
                </a:solidFill>
                <a:latin typeface="Consolas" panose="020B0609020204030204" pitchFamily="49" charset="0"/>
                <a:cs typeface="Consolas" panose="020B0609020204030204" pitchFamily="49" charset="0"/>
              </a:rPr>
              <a:t> </a:t>
            </a:r>
            <a:r>
              <a:rPr lang="en-US" sz="8800" dirty="0" smtClean="0">
                <a:solidFill>
                  <a:srgbClr val="FFFF00"/>
                </a:solidFill>
                <a:latin typeface="Consolas" panose="020B0609020204030204" pitchFamily="49" charset="0"/>
                <a:cs typeface="Consolas" panose="020B0609020204030204" pitchFamily="49" charset="0"/>
              </a:rPr>
              <a:t>:= function</a:t>
            </a:r>
            <a:r>
              <a:rPr lang="en-US" sz="8800" dirty="0">
                <a:solidFill>
                  <a:srgbClr val="FFFF00"/>
                </a:solidFill>
                <a:latin typeface="Consolas" panose="020B0609020204030204" pitchFamily="49" charset="0"/>
                <a:cs typeface="Consolas" panose="020B0609020204030204" pitchFamily="49" charset="0"/>
              </a:rPr>
              <a:t>($f as function</a:t>
            </a:r>
            <a:r>
              <a:rPr lang="en-US" sz="8800" dirty="0" smtClean="0">
                <a:solidFill>
                  <a:srgbClr val="FFFF00"/>
                </a:solidFill>
                <a:latin typeface="Consolas" panose="020B0609020204030204" pitchFamily="49" charset="0"/>
                <a:cs typeface="Consolas" panose="020B0609020204030204" pitchFamily="49" charset="0"/>
              </a:rPr>
              <a:t>(*), </a:t>
            </a:r>
            <a:r>
              <a:rPr lang="en-US" sz="8800" dirty="0">
                <a:solidFill>
                  <a:srgbClr val="FFFF00"/>
                </a:solidFill>
                <a:latin typeface="Consolas" panose="020B0609020204030204" pitchFamily="49" charset="0"/>
                <a:cs typeface="Consolas" panose="020B0609020204030204" pitchFamily="49" charset="0"/>
              </a:rPr>
              <a:t>$g as function</a:t>
            </a:r>
            <a:r>
              <a:rPr lang="en-US" sz="8800" dirty="0" smtClean="0">
                <a:solidFill>
                  <a:srgbClr val="FFFF00"/>
                </a:solidFill>
                <a:latin typeface="Consolas" panose="020B0609020204030204" pitchFamily="49" charset="0"/>
                <a:cs typeface="Consolas" panose="020B0609020204030204" pitchFamily="49" charset="0"/>
              </a:rPr>
              <a:t>(*)) </a:t>
            </a:r>
          </a:p>
          <a:p>
            <a:pPr marL="68580" indent="0">
              <a:buNone/>
            </a:pPr>
            <a:r>
              <a:rPr lang="en-US" sz="8800" dirty="0">
                <a:solidFill>
                  <a:srgbClr val="FFFF00"/>
                </a:solidFill>
                <a:latin typeface="Consolas" panose="020B0609020204030204" pitchFamily="49" charset="0"/>
                <a:cs typeface="Consolas" panose="020B0609020204030204" pitchFamily="49" charset="0"/>
              </a:rPr>
              <a:t> </a:t>
            </a:r>
            <a:r>
              <a:rPr lang="en-US" sz="8800" dirty="0" smtClean="0">
                <a:solidFill>
                  <a:srgbClr val="FFFF00"/>
                </a:solidFill>
                <a:latin typeface="Consolas" panose="020B0609020204030204" pitchFamily="49" charset="0"/>
                <a:cs typeface="Consolas" panose="020B0609020204030204" pitchFamily="49" charset="0"/>
              </a:rPr>
              <a:t>                   as </a:t>
            </a:r>
            <a:r>
              <a:rPr lang="en-US" sz="8800" dirty="0">
                <a:solidFill>
                  <a:srgbClr val="FFFF00"/>
                </a:solidFill>
                <a:latin typeface="Consolas" panose="020B0609020204030204" pitchFamily="49" charset="0"/>
                <a:cs typeface="Consolas" panose="020B0609020204030204" pitchFamily="49" charset="0"/>
              </a:rPr>
              <a:t>function</a:t>
            </a:r>
            <a:r>
              <a:rPr lang="en-US" sz="8800" dirty="0" smtClean="0">
                <a:solidFill>
                  <a:srgbClr val="FFFF00"/>
                </a:solidFill>
                <a:latin typeface="Consolas" panose="020B0609020204030204" pitchFamily="49" charset="0"/>
                <a:cs typeface="Consolas" panose="020B0609020204030204" pitchFamily="49" charset="0"/>
              </a:rPr>
              <a:t>(*)</a:t>
            </a:r>
            <a:endParaRPr lang="en-US" sz="8800" dirty="0">
              <a:solidFill>
                <a:srgbClr val="FFFF00"/>
              </a:solidFill>
              <a:latin typeface="Consolas" panose="020B0609020204030204" pitchFamily="49" charset="0"/>
              <a:cs typeface="Consolas" panose="020B0609020204030204" pitchFamily="49" charset="0"/>
            </a:endParaRPr>
          </a:p>
          <a:p>
            <a:pPr marL="68580" indent="0">
              <a:buNone/>
            </a:pPr>
            <a:r>
              <a:rPr lang="en-US" sz="8800" dirty="0">
                <a:solidFill>
                  <a:srgbClr val="FFFF00"/>
                </a:solidFill>
                <a:latin typeface="Consolas" panose="020B0609020204030204" pitchFamily="49" charset="0"/>
                <a:cs typeface="Consolas" panose="020B0609020204030204" pitchFamily="49" charset="0"/>
              </a:rPr>
              <a:t>            {</a:t>
            </a:r>
          </a:p>
          <a:p>
            <a:pPr marL="68580" indent="0">
              <a:buNone/>
            </a:pPr>
            <a:r>
              <a:rPr lang="en-US" sz="8800" dirty="0">
                <a:solidFill>
                  <a:srgbClr val="FFFF00"/>
                </a:solidFill>
                <a:latin typeface="Consolas" panose="020B0609020204030204" pitchFamily="49" charset="0"/>
                <a:cs typeface="Consolas" panose="020B0609020204030204" pitchFamily="49" charset="0"/>
              </a:rPr>
              <a:t>              </a:t>
            </a:r>
            <a:r>
              <a:rPr lang="en-US" sz="8800" dirty="0">
                <a:solidFill>
                  <a:schemeClr val="accent2">
                    <a:lumMod val="60000"/>
                    <a:lumOff val="40000"/>
                  </a:schemeClr>
                </a:solidFill>
                <a:latin typeface="Consolas" panose="020B0609020204030204" pitchFamily="49" charset="0"/>
                <a:cs typeface="Consolas" panose="020B0609020204030204" pitchFamily="49" charset="0"/>
              </a:rPr>
              <a:t>function($x as item()*)</a:t>
            </a:r>
          </a:p>
          <a:p>
            <a:pPr marL="68580" indent="0">
              <a:buNone/>
            </a:pPr>
            <a:r>
              <a:rPr lang="en-US" sz="8800" dirty="0">
                <a:solidFill>
                  <a:schemeClr val="accent2">
                    <a:lumMod val="60000"/>
                    <a:lumOff val="40000"/>
                  </a:schemeClr>
                </a:solidFill>
                <a:latin typeface="Consolas" panose="020B0609020204030204" pitchFamily="49" charset="0"/>
                <a:cs typeface="Consolas" panose="020B0609020204030204" pitchFamily="49" charset="0"/>
              </a:rPr>
              <a:t>              </a:t>
            </a:r>
            <a:r>
              <a:rPr lang="en-US" sz="8800" dirty="0" smtClean="0">
                <a:solidFill>
                  <a:schemeClr val="accent2">
                    <a:lumMod val="60000"/>
                    <a:lumOff val="40000"/>
                  </a:schemeClr>
                </a:solidFill>
                <a:latin typeface="Consolas" panose="020B0609020204030204" pitchFamily="49" charset="0"/>
                <a:cs typeface="Consolas" panose="020B0609020204030204" pitchFamily="49" charset="0"/>
              </a:rPr>
              <a:t>{ $f($g($</a:t>
            </a:r>
            <a:r>
              <a:rPr lang="en-US" sz="8800" dirty="0">
                <a:solidFill>
                  <a:schemeClr val="accent2">
                    <a:lumMod val="60000"/>
                    <a:lumOff val="40000"/>
                  </a:schemeClr>
                </a:solidFill>
                <a:latin typeface="Consolas" panose="020B0609020204030204" pitchFamily="49" charset="0"/>
                <a:cs typeface="Consolas" panose="020B0609020204030204" pitchFamily="49" charset="0"/>
              </a:rPr>
              <a:t>x</a:t>
            </a:r>
            <a:r>
              <a:rPr lang="en-US" sz="8800" dirty="0" smtClean="0">
                <a:solidFill>
                  <a:schemeClr val="accent2">
                    <a:lumMod val="60000"/>
                    <a:lumOff val="40000"/>
                  </a:schemeClr>
                </a:solidFill>
                <a:latin typeface="Consolas" panose="020B0609020204030204" pitchFamily="49" charset="0"/>
                <a:cs typeface="Consolas" panose="020B0609020204030204" pitchFamily="49" charset="0"/>
              </a:rPr>
              <a:t>)) }</a:t>
            </a:r>
            <a:endParaRPr lang="en-US" sz="8800" dirty="0">
              <a:solidFill>
                <a:schemeClr val="accent2">
                  <a:lumMod val="60000"/>
                  <a:lumOff val="40000"/>
                </a:schemeClr>
              </a:solidFill>
              <a:latin typeface="Consolas" panose="020B0609020204030204" pitchFamily="49" charset="0"/>
              <a:cs typeface="Consolas" panose="020B0609020204030204" pitchFamily="49" charset="0"/>
            </a:endParaRPr>
          </a:p>
          <a:p>
            <a:pPr marL="68580" indent="0">
              <a:buNone/>
            </a:pPr>
            <a:r>
              <a:rPr lang="en-US" sz="8800" dirty="0">
                <a:solidFill>
                  <a:srgbClr val="FFFF00"/>
                </a:solidFill>
                <a:latin typeface="Consolas" panose="020B0609020204030204" pitchFamily="49" charset="0"/>
                <a:cs typeface="Consolas" panose="020B0609020204030204" pitchFamily="49" charset="0"/>
              </a:rPr>
              <a:t>            </a:t>
            </a:r>
            <a:r>
              <a:rPr lang="en-US" sz="8800" dirty="0" smtClean="0">
                <a:solidFill>
                  <a:srgbClr val="FFFF00"/>
                </a:solidFill>
                <a:latin typeface="Consolas" panose="020B0609020204030204" pitchFamily="49" charset="0"/>
                <a:cs typeface="Consolas" panose="020B0609020204030204" pitchFamily="49" charset="0"/>
              </a:rPr>
              <a:t>},</a:t>
            </a:r>
            <a:br>
              <a:rPr lang="en-US" sz="8800" dirty="0" smtClean="0">
                <a:solidFill>
                  <a:srgbClr val="FFFF00"/>
                </a:solidFill>
                <a:latin typeface="Consolas" panose="020B0609020204030204" pitchFamily="49" charset="0"/>
                <a:cs typeface="Consolas" panose="020B0609020204030204" pitchFamily="49" charset="0"/>
              </a:rPr>
            </a:br>
            <a:endParaRPr lang="en-US" sz="8800" dirty="0">
              <a:solidFill>
                <a:srgbClr val="FFFF00"/>
              </a:solidFill>
              <a:latin typeface="Consolas" panose="020B0609020204030204" pitchFamily="49" charset="0"/>
              <a:cs typeface="Consolas" panose="020B0609020204030204" pitchFamily="49" charset="0"/>
            </a:endParaRPr>
          </a:p>
          <a:p>
            <a:pPr marL="397764" lvl="1" indent="0">
              <a:buNone/>
            </a:pPr>
            <a:r>
              <a:rPr lang="en-US" sz="8800" dirty="0" smtClean="0">
                <a:solidFill>
                  <a:srgbClr val="FFFF00"/>
                </a:solidFill>
                <a:latin typeface="Consolas" panose="020B0609020204030204" pitchFamily="49" charset="0"/>
                <a:cs typeface="Consolas" panose="020B0609020204030204" pitchFamily="49" charset="0"/>
              </a:rPr>
              <a:t>$</a:t>
            </a:r>
            <a:r>
              <a:rPr lang="en-US" sz="8800" dirty="0">
                <a:solidFill>
                  <a:schemeClr val="tx1">
                    <a:lumMod val="85000"/>
                  </a:schemeClr>
                </a:solidFill>
                <a:latin typeface="Consolas" panose="020B0609020204030204" pitchFamily="49" charset="0"/>
                <a:cs typeface="Consolas" panose="020B0609020204030204" pitchFamily="49" charset="0"/>
              </a:rPr>
              <a:t>lower</a:t>
            </a:r>
            <a:r>
              <a:rPr lang="en-US" sz="8800" dirty="0">
                <a:solidFill>
                  <a:srgbClr val="FFFF00"/>
                </a:solidFill>
                <a:latin typeface="Consolas" panose="020B0609020204030204" pitchFamily="49" charset="0"/>
                <a:cs typeface="Consolas" panose="020B0609020204030204" pitchFamily="49" charset="0"/>
              </a:rPr>
              <a:t> </a:t>
            </a:r>
            <a:r>
              <a:rPr lang="en-US" sz="8800" dirty="0" smtClean="0">
                <a:solidFill>
                  <a:srgbClr val="FFFF00"/>
                </a:solidFill>
                <a:latin typeface="Consolas" panose="020B0609020204030204" pitchFamily="49" charset="0"/>
                <a:cs typeface="Consolas" panose="020B0609020204030204" pitchFamily="49" charset="0"/>
              </a:rPr>
              <a:t>:= function</a:t>
            </a:r>
            <a:r>
              <a:rPr lang="en-US" sz="8800" dirty="0">
                <a:solidFill>
                  <a:srgbClr val="FFFF00"/>
                </a:solidFill>
                <a:latin typeface="Consolas" panose="020B0609020204030204" pitchFamily="49" charset="0"/>
                <a:cs typeface="Consolas" panose="020B0609020204030204" pitchFamily="49" charset="0"/>
              </a:rPr>
              <a:t>($s as </a:t>
            </a:r>
            <a:r>
              <a:rPr lang="en-US" sz="8800" dirty="0" err="1">
                <a:solidFill>
                  <a:srgbClr val="FFFF00"/>
                </a:solidFill>
                <a:latin typeface="Consolas" panose="020B0609020204030204" pitchFamily="49" charset="0"/>
                <a:cs typeface="Consolas" panose="020B0609020204030204" pitchFamily="49" charset="0"/>
              </a:rPr>
              <a:t>xs:string</a:t>
            </a:r>
            <a:r>
              <a:rPr lang="en-US" sz="8800" dirty="0">
                <a:solidFill>
                  <a:srgbClr val="FFFF00"/>
                </a:solidFill>
                <a:latin typeface="Consolas" panose="020B0609020204030204" pitchFamily="49" charset="0"/>
                <a:cs typeface="Consolas" panose="020B0609020204030204" pitchFamily="49" charset="0"/>
              </a:rPr>
              <a:t>) as </a:t>
            </a:r>
            <a:r>
              <a:rPr lang="en-US" sz="8800" dirty="0" err="1">
                <a:solidFill>
                  <a:srgbClr val="FFFF00"/>
                </a:solidFill>
                <a:latin typeface="Consolas" panose="020B0609020204030204" pitchFamily="49" charset="0"/>
                <a:cs typeface="Consolas" panose="020B0609020204030204" pitchFamily="49" charset="0"/>
              </a:rPr>
              <a:t>xs:string</a:t>
            </a:r>
            <a:endParaRPr lang="en-US" sz="8800" dirty="0">
              <a:solidFill>
                <a:srgbClr val="FFFF00"/>
              </a:solidFill>
              <a:latin typeface="Consolas" panose="020B0609020204030204" pitchFamily="49" charset="0"/>
              <a:cs typeface="Consolas" panose="020B0609020204030204" pitchFamily="49" charset="0"/>
            </a:endParaRPr>
          </a:p>
          <a:p>
            <a:pPr marL="397764" lvl="1" indent="0">
              <a:buNone/>
            </a:pPr>
            <a:r>
              <a:rPr lang="en-US" sz="8800" dirty="0">
                <a:solidFill>
                  <a:srgbClr val="FFFF00"/>
                </a:solidFill>
                <a:latin typeface="Consolas" panose="020B0609020204030204" pitchFamily="49" charset="0"/>
                <a:cs typeface="Consolas" panose="020B0609020204030204" pitchFamily="49" charset="0"/>
              </a:rPr>
              <a:t>            </a:t>
            </a:r>
            <a:r>
              <a:rPr lang="en-US" sz="8800" dirty="0" smtClean="0">
                <a:solidFill>
                  <a:srgbClr val="FFFF00"/>
                </a:solidFill>
                <a:latin typeface="Consolas" panose="020B0609020204030204" pitchFamily="49" charset="0"/>
                <a:cs typeface="Consolas" panose="020B0609020204030204" pitchFamily="49" charset="0"/>
              </a:rPr>
              <a:t>{ lower-case</a:t>
            </a:r>
            <a:r>
              <a:rPr lang="en-US" sz="8800" dirty="0">
                <a:solidFill>
                  <a:srgbClr val="FFFF00"/>
                </a:solidFill>
                <a:latin typeface="Consolas" panose="020B0609020204030204" pitchFamily="49" charset="0"/>
                <a:cs typeface="Consolas" panose="020B0609020204030204" pitchFamily="49" charset="0"/>
              </a:rPr>
              <a:t>($s</a:t>
            </a:r>
            <a:r>
              <a:rPr lang="en-US" sz="8800" dirty="0" smtClean="0">
                <a:solidFill>
                  <a:srgbClr val="FFFF00"/>
                </a:solidFill>
                <a:latin typeface="Consolas" panose="020B0609020204030204" pitchFamily="49" charset="0"/>
                <a:cs typeface="Consolas" panose="020B0609020204030204" pitchFamily="49" charset="0"/>
              </a:rPr>
              <a:t>) },</a:t>
            </a:r>
            <a:br>
              <a:rPr lang="en-US" sz="8800" dirty="0" smtClean="0">
                <a:solidFill>
                  <a:srgbClr val="FFFF00"/>
                </a:solidFill>
                <a:latin typeface="Consolas" panose="020B0609020204030204" pitchFamily="49" charset="0"/>
                <a:cs typeface="Consolas" panose="020B0609020204030204" pitchFamily="49" charset="0"/>
              </a:rPr>
            </a:br>
            <a:endParaRPr lang="en-US" sz="8800" dirty="0">
              <a:solidFill>
                <a:srgbClr val="FFFF00"/>
              </a:solidFill>
              <a:latin typeface="Consolas" panose="020B0609020204030204" pitchFamily="49" charset="0"/>
              <a:cs typeface="Consolas" panose="020B0609020204030204" pitchFamily="49" charset="0"/>
            </a:endParaRPr>
          </a:p>
          <a:p>
            <a:pPr marL="397764" lvl="1" indent="0">
              <a:buNone/>
            </a:pPr>
            <a:r>
              <a:rPr lang="en-US" sz="8800" dirty="0" smtClean="0">
                <a:solidFill>
                  <a:srgbClr val="FFFF00"/>
                </a:solidFill>
                <a:latin typeface="Consolas" panose="020B0609020204030204" pitchFamily="49" charset="0"/>
                <a:cs typeface="Consolas" panose="020B0609020204030204" pitchFamily="49" charset="0"/>
              </a:rPr>
              <a:t>$</a:t>
            </a:r>
            <a:r>
              <a:rPr lang="en-US" sz="8800" dirty="0">
                <a:solidFill>
                  <a:schemeClr val="tx1">
                    <a:lumMod val="85000"/>
                  </a:schemeClr>
                </a:solidFill>
                <a:latin typeface="Consolas" panose="020B0609020204030204" pitchFamily="49" charset="0"/>
                <a:cs typeface="Consolas" panose="020B0609020204030204" pitchFamily="49" charset="0"/>
              </a:rPr>
              <a:t>reverse</a:t>
            </a:r>
            <a:r>
              <a:rPr lang="en-US" sz="8800" dirty="0">
                <a:solidFill>
                  <a:srgbClr val="FFFF00"/>
                </a:solidFill>
                <a:latin typeface="Consolas" panose="020B0609020204030204" pitchFamily="49" charset="0"/>
                <a:cs typeface="Consolas" panose="020B0609020204030204" pitchFamily="49" charset="0"/>
              </a:rPr>
              <a:t> </a:t>
            </a:r>
            <a:r>
              <a:rPr lang="en-US" sz="8800" dirty="0" smtClean="0">
                <a:solidFill>
                  <a:srgbClr val="FFFF00"/>
                </a:solidFill>
                <a:latin typeface="Consolas" panose="020B0609020204030204" pitchFamily="49" charset="0"/>
                <a:cs typeface="Consolas" panose="020B0609020204030204" pitchFamily="49" charset="0"/>
              </a:rPr>
              <a:t>:= function</a:t>
            </a:r>
            <a:r>
              <a:rPr lang="en-US" sz="8800" dirty="0">
                <a:solidFill>
                  <a:srgbClr val="FFFF00"/>
                </a:solidFill>
                <a:latin typeface="Consolas" panose="020B0609020204030204" pitchFamily="49" charset="0"/>
                <a:cs typeface="Consolas" panose="020B0609020204030204" pitchFamily="49" charset="0"/>
              </a:rPr>
              <a:t>($s as </a:t>
            </a:r>
            <a:r>
              <a:rPr lang="en-US" sz="8800" dirty="0" err="1">
                <a:solidFill>
                  <a:srgbClr val="FFFF00"/>
                </a:solidFill>
                <a:latin typeface="Consolas" panose="020B0609020204030204" pitchFamily="49" charset="0"/>
                <a:cs typeface="Consolas" panose="020B0609020204030204" pitchFamily="49" charset="0"/>
              </a:rPr>
              <a:t>xs:string</a:t>
            </a:r>
            <a:r>
              <a:rPr lang="en-US" sz="8800" dirty="0">
                <a:solidFill>
                  <a:srgbClr val="FFFF00"/>
                </a:solidFill>
                <a:latin typeface="Consolas" panose="020B0609020204030204" pitchFamily="49" charset="0"/>
                <a:cs typeface="Consolas" panose="020B0609020204030204" pitchFamily="49" charset="0"/>
              </a:rPr>
              <a:t>) as </a:t>
            </a:r>
            <a:r>
              <a:rPr lang="en-US" sz="8800" dirty="0" err="1">
                <a:solidFill>
                  <a:srgbClr val="FFFF00"/>
                </a:solidFill>
                <a:latin typeface="Consolas" panose="020B0609020204030204" pitchFamily="49" charset="0"/>
                <a:cs typeface="Consolas" panose="020B0609020204030204" pitchFamily="49" charset="0"/>
              </a:rPr>
              <a:t>xs:string</a:t>
            </a:r>
            <a:endParaRPr lang="en-US" sz="8800" dirty="0">
              <a:solidFill>
                <a:srgbClr val="FFFF00"/>
              </a:solidFill>
              <a:latin typeface="Consolas" panose="020B0609020204030204" pitchFamily="49" charset="0"/>
              <a:cs typeface="Consolas" panose="020B0609020204030204" pitchFamily="49" charset="0"/>
            </a:endParaRPr>
          </a:p>
          <a:p>
            <a:pPr marL="397764" lvl="1" indent="0">
              <a:buNone/>
            </a:pPr>
            <a:r>
              <a:rPr lang="en-US" sz="8800" dirty="0">
                <a:solidFill>
                  <a:srgbClr val="FFFF00"/>
                </a:solidFill>
                <a:latin typeface="Consolas" panose="020B0609020204030204" pitchFamily="49" charset="0"/>
                <a:cs typeface="Consolas" panose="020B0609020204030204" pitchFamily="49" charset="0"/>
              </a:rPr>
              <a:t>            </a:t>
            </a:r>
            <a:r>
              <a:rPr lang="en-US" sz="8800" dirty="0" smtClean="0">
                <a:solidFill>
                  <a:srgbClr val="FFFF00"/>
                </a:solidFill>
                <a:latin typeface="Consolas" panose="020B0609020204030204" pitchFamily="49" charset="0"/>
                <a:cs typeface="Consolas" panose="020B0609020204030204" pitchFamily="49" charset="0"/>
              </a:rPr>
              <a:t>{</a:t>
            </a:r>
            <a:r>
              <a:rPr lang="en-US" sz="8800" dirty="0" err="1" smtClean="0">
                <a:solidFill>
                  <a:srgbClr val="FFFF00"/>
                </a:solidFill>
                <a:latin typeface="Consolas" panose="020B0609020204030204" pitchFamily="49" charset="0"/>
                <a:cs typeface="Consolas" panose="020B0609020204030204" pitchFamily="49" charset="0"/>
              </a:rPr>
              <a:t>codepoints</a:t>
            </a:r>
            <a:r>
              <a:rPr lang="en-US" sz="8800" dirty="0" smtClean="0">
                <a:solidFill>
                  <a:srgbClr val="FFFF00"/>
                </a:solidFill>
                <a:latin typeface="Consolas" panose="020B0609020204030204" pitchFamily="49" charset="0"/>
                <a:cs typeface="Consolas" panose="020B0609020204030204" pitchFamily="49" charset="0"/>
              </a:rPr>
              <a:t>-to-string(reverse(string-to-</a:t>
            </a:r>
            <a:r>
              <a:rPr lang="en-US" sz="8800" dirty="0" err="1" smtClean="0">
                <a:solidFill>
                  <a:srgbClr val="FFFF00"/>
                </a:solidFill>
                <a:latin typeface="Consolas" panose="020B0609020204030204" pitchFamily="49" charset="0"/>
                <a:cs typeface="Consolas" panose="020B0609020204030204" pitchFamily="49" charset="0"/>
              </a:rPr>
              <a:t>codepoints</a:t>
            </a:r>
            <a:r>
              <a:rPr lang="en-US" sz="8800" dirty="0" smtClean="0">
                <a:solidFill>
                  <a:srgbClr val="FFFF00"/>
                </a:solidFill>
                <a:latin typeface="Consolas" panose="020B0609020204030204" pitchFamily="49" charset="0"/>
                <a:cs typeface="Consolas" panose="020B0609020204030204" pitchFamily="49" charset="0"/>
              </a:rPr>
              <a:t>($s)))</a:t>
            </a:r>
          </a:p>
          <a:p>
            <a:pPr marL="397764" lvl="1" indent="0">
              <a:buNone/>
            </a:pPr>
            <a:r>
              <a:rPr lang="en-US" sz="8800" dirty="0" smtClean="0">
                <a:solidFill>
                  <a:srgbClr val="FFFF00"/>
                </a:solidFill>
                <a:latin typeface="Consolas" panose="020B0609020204030204" pitchFamily="49" charset="0"/>
                <a:cs typeface="Consolas" panose="020B0609020204030204" pitchFamily="49" charset="0"/>
              </a:rPr>
              <a:t>            }</a:t>
            </a:r>
            <a:endParaRPr lang="en-US" sz="8800" dirty="0">
              <a:solidFill>
                <a:srgbClr val="FFFF00"/>
              </a:solidFill>
              <a:latin typeface="Consolas" panose="020B0609020204030204" pitchFamily="49" charset="0"/>
              <a:cs typeface="Consolas" panose="020B0609020204030204" pitchFamily="49" charset="0"/>
            </a:endParaRPr>
          </a:p>
          <a:p>
            <a:pPr marL="68580" indent="0">
              <a:buNone/>
            </a:pPr>
            <a:r>
              <a:rPr lang="en-US" sz="8800" dirty="0" smtClean="0">
                <a:solidFill>
                  <a:srgbClr val="FFFF00"/>
                </a:solidFill>
                <a:latin typeface="Consolas" panose="020B0609020204030204" pitchFamily="49" charset="0"/>
                <a:cs typeface="Consolas" panose="020B0609020204030204" pitchFamily="49" charset="0"/>
              </a:rPr>
              <a:t>   return</a:t>
            </a:r>
            <a:endParaRPr lang="en-US" sz="8800" dirty="0">
              <a:solidFill>
                <a:srgbClr val="FFFF00"/>
              </a:solidFill>
              <a:latin typeface="Consolas" panose="020B0609020204030204" pitchFamily="49" charset="0"/>
              <a:cs typeface="Consolas" panose="020B0609020204030204" pitchFamily="49" charset="0"/>
            </a:endParaRPr>
          </a:p>
          <a:p>
            <a:pPr marL="68580" indent="0">
              <a:buNone/>
            </a:pPr>
            <a:r>
              <a:rPr lang="en-US" sz="8800" dirty="0" smtClean="0">
                <a:solidFill>
                  <a:srgbClr val="FFFF00"/>
                </a:solidFill>
                <a:latin typeface="Consolas" panose="020B0609020204030204" pitchFamily="49" charset="0"/>
                <a:cs typeface="Consolas" panose="020B0609020204030204" pitchFamily="49" charset="0"/>
              </a:rPr>
              <a:t>      $</a:t>
            </a:r>
            <a:r>
              <a:rPr lang="en-US" sz="8800" dirty="0">
                <a:solidFill>
                  <a:schemeClr val="accent6">
                    <a:lumMod val="20000"/>
                    <a:lumOff val="80000"/>
                  </a:schemeClr>
                </a:solidFill>
                <a:latin typeface="Consolas" panose="020B0609020204030204" pitchFamily="49" charset="0"/>
                <a:cs typeface="Consolas" panose="020B0609020204030204" pitchFamily="49" charset="0"/>
              </a:rPr>
              <a:t>compose</a:t>
            </a:r>
            <a:r>
              <a:rPr lang="en-US" sz="8800" dirty="0">
                <a:solidFill>
                  <a:srgbClr val="FFFF00"/>
                </a:solidFill>
                <a:latin typeface="Consolas" panose="020B0609020204030204" pitchFamily="49" charset="0"/>
                <a:cs typeface="Consolas" panose="020B0609020204030204" pitchFamily="49" charset="0"/>
              </a:rPr>
              <a:t>($</a:t>
            </a:r>
            <a:r>
              <a:rPr lang="en-US" sz="8800" dirty="0">
                <a:solidFill>
                  <a:schemeClr val="tx1">
                    <a:lumMod val="85000"/>
                  </a:schemeClr>
                </a:solidFill>
                <a:latin typeface="Consolas" panose="020B0609020204030204" pitchFamily="49" charset="0"/>
                <a:cs typeface="Consolas" panose="020B0609020204030204" pitchFamily="49" charset="0"/>
              </a:rPr>
              <a:t>reverse</a:t>
            </a:r>
            <a:r>
              <a:rPr lang="en-US" sz="8800" dirty="0">
                <a:solidFill>
                  <a:srgbClr val="FFFF00"/>
                </a:solidFill>
                <a:latin typeface="Consolas" panose="020B0609020204030204" pitchFamily="49" charset="0"/>
                <a:cs typeface="Consolas" panose="020B0609020204030204" pitchFamily="49" charset="0"/>
              </a:rPr>
              <a:t>, $</a:t>
            </a:r>
            <a:r>
              <a:rPr lang="en-US" sz="8800" dirty="0">
                <a:solidFill>
                  <a:schemeClr val="tx1">
                    <a:lumMod val="85000"/>
                  </a:schemeClr>
                </a:solidFill>
                <a:latin typeface="Consolas" panose="020B0609020204030204" pitchFamily="49" charset="0"/>
                <a:cs typeface="Consolas" panose="020B0609020204030204" pitchFamily="49" charset="0"/>
              </a:rPr>
              <a:t>lower</a:t>
            </a:r>
            <a:r>
              <a:rPr lang="en-US" sz="8800" dirty="0">
                <a:solidFill>
                  <a:srgbClr val="FFFF00"/>
                </a:solidFill>
                <a:latin typeface="Consolas" panose="020B0609020204030204" pitchFamily="49" charset="0"/>
                <a:cs typeface="Consolas" panose="020B0609020204030204" pitchFamily="49" charset="0"/>
              </a:rPr>
              <a:t>)('HELLO</a:t>
            </a:r>
            <a:r>
              <a:rPr lang="en-US" sz="8800" dirty="0" smtClean="0">
                <a:solidFill>
                  <a:srgbClr val="FFFF00"/>
                </a:solidFill>
                <a:latin typeface="Consolas" panose="020B0609020204030204" pitchFamily="49" charset="0"/>
                <a:cs typeface="Consolas" panose="020B0609020204030204" pitchFamily="49" charset="0"/>
              </a:rPr>
              <a:t>')</a:t>
            </a:r>
          </a:p>
          <a:p>
            <a:pPr marL="68580" indent="0">
              <a:buNone/>
            </a:pPr>
            <a:r>
              <a:rPr lang="en-US" sz="8800" b="1" dirty="0" smtClean="0">
                <a:solidFill>
                  <a:schemeClr val="accent3">
                    <a:lumMod val="75000"/>
                  </a:schemeClr>
                </a:solidFill>
                <a:latin typeface="Consolas" panose="020B0609020204030204" pitchFamily="49" charset="0"/>
                <a:cs typeface="Consolas" panose="020B0609020204030204" pitchFamily="49" charset="0"/>
              </a:rPr>
              <a:t>                     Result</a:t>
            </a:r>
            <a:r>
              <a:rPr lang="en-US" sz="8800" dirty="0" smtClean="0">
                <a:solidFill>
                  <a:srgbClr val="FFFF00"/>
                </a:solidFill>
                <a:latin typeface="Consolas" panose="020B0609020204030204" pitchFamily="49" charset="0"/>
                <a:cs typeface="Consolas" panose="020B0609020204030204" pitchFamily="49" charset="0"/>
              </a:rPr>
              <a:t>: </a:t>
            </a:r>
            <a:r>
              <a:rPr lang="en-US" sz="8800" dirty="0" err="1" smtClean="0">
                <a:solidFill>
                  <a:schemeClr val="accent5">
                    <a:lumMod val="75000"/>
                  </a:schemeClr>
                </a:solidFill>
                <a:latin typeface="Consolas" panose="020B0609020204030204" pitchFamily="49" charset="0"/>
                <a:cs typeface="Consolas" panose="020B0609020204030204" pitchFamily="49" charset="0"/>
              </a:rPr>
              <a:t>olleh</a:t>
            </a:r>
            <a:endParaRPr lang="en-US" sz="8800" dirty="0">
              <a:solidFill>
                <a:schemeClr val="accent5">
                  <a:lumMod val="75000"/>
                </a:schemeClr>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1071747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
                                            <p:txEl>
                                              <p:pRg st="11" end="11"/>
                                            </p:txEl>
                                          </p:spTgt>
                                        </p:tgtEl>
                                        <p:attrNameLst>
                                          <p:attrName>style.visibility</p:attrName>
                                        </p:attrNameLst>
                                      </p:cBhvr>
                                      <p:to>
                                        <p:strVal val="visible"/>
                                      </p:to>
                                    </p:set>
                                    <p:animEffect transition="in" filter="fade">
                                      <p:cBhvr>
                                        <p:cTn id="46" dur="500"/>
                                        <p:tgtEl>
                                          <p:spTgt spid="3">
                                            <p:txEl>
                                              <p:pRg st="11" end="11"/>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fade">
                                      <p:cBhvr>
                                        <p:cTn id="49" dur="500"/>
                                        <p:tgtEl>
                                          <p:spTgt spid="3">
                                            <p:txEl>
                                              <p:pRg st="12" end="1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13" end="13"/>
                                            </p:txEl>
                                          </p:spTgt>
                                        </p:tgtEl>
                                        <p:attrNameLst>
                                          <p:attrName>style.visibility</p:attrName>
                                        </p:attrNameLst>
                                      </p:cBhvr>
                                      <p:to>
                                        <p:strVal val="visible"/>
                                      </p:to>
                                    </p:set>
                                    <p:animEffect transition="in" filter="fade">
                                      <p:cBhvr>
                                        <p:cTn id="54"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Partial Function Application</a:t>
            </a:r>
            <a:endParaRPr lang="en-US" dirty="0"/>
          </a:p>
        </p:txBody>
      </p:sp>
      <p:sp>
        <p:nvSpPr>
          <p:cNvPr id="3" name="Content Placeholder 2"/>
          <p:cNvSpPr>
            <a:spLocks noGrp="1"/>
          </p:cNvSpPr>
          <p:nvPr>
            <p:ph idx="1"/>
          </p:nvPr>
        </p:nvSpPr>
        <p:spPr/>
        <p:txBody>
          <a:bodyPr/>
          <a:lstStyle/>
          <a:p>
            <a:pPr marL="68580" indent="0">
              <a:buNone/>
            </a:pPr>
            <a:r>
              <a:rPr lang="en-US" i="1" dirty="0">
                <a:latin typeface="Times New Roman" panose="02020603050405020304" pitchFamily="18" charset="0"/>
                <a:cs typeface="Times New Roman" panose="02020603050405020304" pitchFamily="18" charset="0"/>
              </a:rPr>
              <a:t>A “Partial Application” takes a function of many arguments and fixes the values of some, thus producing a new function that needs only the remaining arguments to produce the same result as specifying all arguments to the original function.</a:t>
            </a:r>
          </a:p>
          <a:p>
            <a:pPr marL="68580" indent="0">
              <a:buNone/>
            </a:pPr>
            <a:endParaRPr lang="en-US" dirty="0"/>
          </a:p>
          <a:p>
            <a:pPr marL="68580" indent="0">
              <a:buNone/>
            </a:pPr>
            <a:r>
              <a:rPr lang="en-US" dirty="0">
                <a:solidFill>
                  <a:srgbClr val="FFFF00"/>
                </a:solidFill>
              </a:rPr>
              <a:t>g(x) = </a:t>
            </a:r>
            <a:r>
              <a:rPr lang="en-US" dirty="0">
                <a:solidFill>
                  <a:schemeClr val="tx2">
                    <a:lumMod val="90000"/>
                  </a:schemeClr>
                </a:solidFill>
              </a:rPr>
              <a:t>f(3, ?) </a:t>
            </a:r>
            <a:r>
              <a:rPr lang="en-US" dirty="0">
                <a:solidFill>
                  <a:srgbClr val="FFFF00"/>
                </a:solidFill>
              </a:rPr>
              <a:t>= </a:t>
            </a:r>
            <a:r>
              <a:rPr lang="en-US" dirty="0" smtClean="0">
                <a:solidFill>
                  <a:srgbClr val="FFFF00"/>
                </a:solidFill>
              </a:rPr>
              <a:t>f(3</a:t>
            </a:r>
            <a:r>
              <a:rPr lang="en-US" dirty="0">
                <a:solidFill>
                  <a:srgbClr val="FFFF00"/>
                </a:solidFill>
              </a:rPr>
              <a:t>, x</a:t>
            </a:r>
            <a:r>
              <a:rPr lang="en-US" dirty="0" smtClean="0">
                <a:solidFill>
                  <a:srgbClr val="FFFF00"/>
                </a:solidFill>
              </a:rPr>
              <a:t>)</a:t>
            </a:r>
            <a:br>
              <a:rPr lang="en-US" dirty="0" smtClean="0">
                <a:solidFill>
                  <a:srgbClr val="FFFF00"/>
                </a:solidFill>
              </a:rPr>
            </a:br>
            <a:endParaRPr lang="en-US" dirty="0" smtClean="0">
              <a:solidFill>
                <a:srgbClr val="FFFF00"/>
              </a:solidFill>
            </a:endParaRPr>
          </a:p>
          <a:p>
            <a:pPr marL="68580" indent="0">
              <a:buNone/>
            </a:pPr>
            <a:r>
              <a:rPr lang="en-US" dirty="0" smtClean="0">
                <a:solidFill>
                  <a:srgbClr val="FFFF00"/>
                </a:solidFill>
              </a:rPr>
              <a:t>pM29UK(city</a:t>
            </a:r>
            <a:r>
              <a:rPr lang="en-US" dirty="0">
                <a:solidFill>
                  <a:srgbClr val="FFFF00"/>
                </a:solidFill>
              </a:rPr>
              <a:t>, profession</a:t>
            </a:r>
            <a:r>
              <a:rPr lang="en-US" dirty="0" smtClean="0">
                <a:solidFill>
                  <a:srgbClr val="FFFF00"/>
                </a:solidFill>
              </a:rPr>
              <a:t>) = </a:t>
            </a:r>
            <a:r>
              <a:rPr lang="en-US" dirty="0" smtClean="0">
                <a:solidFill>
                  <a:schemeClr val="tx2">
                    <a:lumMod val="90000"/>
                  </a:schemeClr>
                </a:solidFill>
              </a:rPr>
              <a:t>person(29, ‘UK’, ?, ‘M’, ?) </a:t>
            </a:r>
            <a:endParaRPr lang="en-US" dirty="0">
              <a:solidFill>
                <a:schemeClr val="tx2">
                  <a:lumMod val="90000"/>
                </a:schemeClr>
              </a:solidFill>
            </a:endParaRPr>
          </a:p>
        </p:txBody>
      </p:sp>
      <p:cxnSp>
        <p:nvCxnSpPr>
          <p:cNvPr id="5" name="Straight Connector 4"/>
          <p:cNvCxnSpPr/>
          <p:nvPr/>
        </p:nvCxnSpPr>
        <p:spPr>
          <a:xfrm flipV="1">
            <a:off x="1219200" y="3895725"/>
            <a:ext cx="10201275" cy="1"/>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54384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Partial Application – Example</a:t>
            </a:r>
            <a:endParaRPr lang="en-US" dirty="0"/>
          </a:p>
        </p:txBody>
      </p:sp>
      <p:sp>
        <p:nvSpPr>
          <p:cNvPr id="3" name="Content Placeholder 2"/>
          <p:cNvSpPr>
            <a:spLocks noGrp="1"/>
          </p:cNvSpPr>
          <p:nvPr>
            <p:ph idx="1"/>
          </p:nvPr>
        </p:nvSpPr>
        <p:spPr>
          <a:xfrm>
            <a:off x="1145059" y="1190435"/>
            <a:ext cx="10363200" cy="5350407"/>
          </a:xfrm>
        </p:spPr>
        <p:txBody>
          <a:bodyPr>
            <a:noAutofit/>
          </a:bodyPr>
          <a:lstStyle/>
          <a:p>
            <a:pPr marL="68580" indent="0">
              <a:buNone/>
            </a:pPr>
            <a:r>
              <a:rPr lang="en-US" sz="2400" dirty="0"/>
              <a:t> </a:t>
            </a:r>
            <a:r>
              <a:rPr lang="en-US" sz="2400" dirty="0">
                <a:solidFill>
                  <a:srgbClr val="FFFF00"/>
                </a:solidFill>
              </a:rPr>
              <a:t>let $plus :=</a:t>
            </a:r>
          </a:p>
          <a:p>
            <a:pPr marL="68580" indent="0">
              <a:buNone/>
            </a:pPr>
            <a:r>
              <a:rPr lang="en-US" sz="2400" dirty="0">
                <a:solidFill>
                  <a:srgbClr val="FFFF00"/>
                </a:solidFill>
              </a:rPr>
              <a:t>          function($m as </a:t>
            </a:r>
            <a:r>
              <a:rPr lang="en-US" sz="2400" dirty="0" err="1">
                <a:solidFill>
                  <a:srgbClr val="FFFF00"/>
                </a:solidFill>
              </a:rPr>
              <a:t>xs:integer</a:t>
            </a:r>
            <a:r>
              <a:rPr lang="en-US" sz="2400" dirty="0">
                <a:solidFill>
                  <a:srgbClr val="FFFF00"/>
                </a:solidFill>
              </a:rPr>
              <a:t>, $n as </a:t>
            </a:r>
            <a:r>
              <a:rPr lang="en-US" sz="2400" dirty="0" err="1">
                <a:solidFill>
                  <a:srgbClr val="FFFF00"/>
                </a:solidFill>
              </a:rPr>
              <a:t>xs:integer</a:t>
            </a:r>
            <a:r>
              <a:rPr lang="en-US" sz="2400" dirty="0">
                <a:solidFill>
                  <a:srgbClr val="FFFF00"/>
                </a:solidFill>
              </a:rPr>
              <a:t>) as </a:t>
            </a:r>
            <a:r>
              <a:rPr lang="en-US" sz="2400" dirty="0" err="1">
                <a:solidFill>
                  <a:srgbClr val="FFFF00"/>
                </a:solidFill>
              </a:rPr>
              <a:t>xs:integer</a:t>
            </a:r>
            <a:endParaRPr lang="en-US" sz="2400" dirty="0">
              <a:solidFill>
                <a:srgbClr val="FFFF00"/>
              </a:solidFill>
            </a:endParaRPr>
          </a:p>
          <a:p>
            <a:pPr marL="68580" indent="0">
              <a:buNone/>
            </a:pPr>
            <a:r>
              <a:rPr lang="en-US" sz="2400" dirty="0">
                <a:solidFill>
                  <a:srgbClr val="FFFF00"/>
                </a:solidFill>
              </a:rPr>
              <a:t>          </a:t>
            </a:r>
            <a:r>
              <a:rPr lang="en-US" sz="2400" dirty="0" smtClean="0">
                <a:solidFill>
                  <a:srgbClr val="FFFF00"/>
                </a:solidFill>
              </a:rPr>
              <a:t>{ $</a:t>
            </a:r>
            <a:r>
              <a:rPr lang="en-US" sz="2400" dirty="0">
                <a:solidFill>
                  <a:srgbClr val="FFFF00"/>
                </a:solidFill>
              </a:rPr>
              <a:t>m + $</a:t>
            </a:r>
            <a:r>
              <a:rPr lang="en-US" sz="2400" dirty="0" smtClean="0">
                <a:solidFill>
                  <a:srgbClr val="FFFF00"/>
                </a:solidFill>
              </a:rPr>
              <a:t>n },          </a:t>
            </a:r>
            <a:endParaRPr lang="en-US" sz="2400" dirty="0">
              <a:solidFill>
                <a:srgbClr val="FFFF00"/>
              </a:solidFill>
            </a:endParaRPr>
          </a:p>
          <a:p>
            <a:pPr marL="68580" indent="0">
              <a:buNone/>
            </a:pPr>
            <a:r>
              <a:rPr lang="en-US" sz="2400" dirty="0">
                <a:solidFill>
                  <a:srgbClr val="FFFF00"/>
                </a:solidFill>
              </a:rPr>
              <a:t>        $</a:t>
            </a:r>
            <a:r>
              <a:rPr lang="en-US" sz="2400" dirty="0" err="1">
                <a:solidFill>
                  <a:schemeClr val="tx1">
                    <a:lumMod val="85000"/>
                  </a:schemeClr>
                </a:solidFill>
              </a:rPr>
              <a:t>incr</a:t>
            </a:r>
            <a:r>
              <a:rPr lang="en-US" sz="2400" dirty="0">
                <a:solidFill>
                  <a:schemeClr val="tx1">
                    <a:lumMod val="85000"/>
                  </a:schemeClr>
                </a:solidFill>
              </a:rPr>
              <a:t> </a:t>
            </a:r>
            <a:r>
              <a:rPr lang="en-US" sz="2400" dirty="0" smtClean="0">
                <a:solidFill>
                  <a:srgbClr val="FFFF00"/>
                </a:solidFill>
              </a:rPr>
              <a:t>:= function</a:t>
            </a:r>
            <a:r>
              <a:rPr lang="en-US" sz="2400" dirty="0">
                <a:solidFill>
                  <a:srgbClr val="FFFF00"/>
                </a:solidFill>
              </a:rPr>
              <a:t>($n as </a:t>
            </a:r>
            <a:r>
              <a:rPr lang="en-US" sz="2400" dirty="0" err="1">
                <a:solidFill>
                  <a:srgbClr val="FFFF00"/>
                </a:solidFill>
              </a:rPr>
              <a:t>xs:integer</a:t>
            </a:r>
            <a:r>
              <a:rPr lang="en-US" sz="2400" dirty="0">
                <a:solidFill>
                  <a:srgbClr val="FFFF00"/>
                </a:solidFill>
              </a:rPr>
              <a:t>) as </a:t>
            </a:r>
            <a:r>
              <a:rPr lang="en-US" sz="2400" dirty="0" err="1">
                <a:solidFill>
                  <a:srgbClr val="FFFF00"/>
                </a:solidFill>
              </a:rPr>
              <a:t>xs:integer</a:t>
            </a:r>
            <a:endParaRPr lang="en-US" sz="2400" dirty="0">
              <a:solidFill>
                <a:srgbClr val="FFFF00"/>
              </a:solidFill>
            </a:endParaRPr>
          </a:p>
          <a:p>
            <a:pPr marL="1367028" lvl="5" indent="0">
              <a:buNone/>
            </a:pPr>
            <a:r>
              <a:rPr lang="en-US" sz="1200" dirty="0">
                <a:solidFill>
                  <a:srgbClr val="FFFF00"/>
                </a:solidFill>
              </a:rPr>
              <a:t>          </a:t>
            </a:r>
            <a:r>
              <a:rPr lang="en-US" sz="2400" dirty="0">
                <a:solidFill>
                  <a:srgbClr val="FFFF00"/>
                </a:solidFill>
              </a:rPr>
              <a:t>{</a:t>
            </a:r>
          </a:p>
          <a:p>
            <a:pPr marL="1367028" lvl="5" indent="0">
              <a:buNone/>
            </a:pPr>
            <a:r>
              <a:rPr lang="en-US" sz="2400" dirty="0">
                <a:solidFill>
                  <a:srgbClr val="FFFF00"/>
                </a:solidFill>
              </a:rPr>
              <a:t>            </a:t>
            </a:r>
            <a:r>
              <a:rPr lang="en-US" sz="2400" dirty="0">
                <a:solidFill>
                  <a:schemeClr val="accent2">
                    <a:lumMod val="60000"/>
                    <a:lumOff val="40000"/>
                  </a:schemeClr>
                </a:solidFill>
              </a:rPr>
              <a:t>$plus(1, ?)($n)</a:t>
            </a:r>
          </a:p>
          <a:p>
            <a:pPr marL="1367028" lvl="5" indent="0">
              <a:buNone/>
            </a:pPr>
            <a:r>
              <a:rPr lang="en-US" sz="2400" dirty="0">
                <a:solidFill>
                  <a:srgbClr val="FFFF00"/>
                </a:solidFill>
              </a:rPr>
              <a:t>     </a:t>
            </a:r>
            <a:r>
              <a:rPr lang="en-US" sz="2400" dirty="0" smtClean="0">
                <a:solidFill>
                  <a:srgbClr val="FFFF00"/>
                </a:solidFill>
              </a:rPr>
              <a:t>}</a:t>
            </a:r>
            <a:endParaRPr lang="en-US" sz="2400" dirty="0">
              <a:solidFill>
                <a:srgbClr val="FFFF00"/>
              </a:solidFill>
            </a:endParaRPr>
          </a:p>
          <a:p>
            <a:pPr marL="68580" indent="0">
              <a:buNone/>
            </a:pPr>
            <a:r>
              <a:rPr lang="en-US" sz="2400" dirty="0">
                <a:solidFill>
                  <a:srgbClr val="FFFF00"/>
                </a:solidFill>
              </a:rPr>
              <a:t>        return </a:t>
            </a:r>
          </a:p>
          <a:p>
            <a:pPr marL="68580" indent="0">
              <a:buNone/>
            </a:pPr>
            <a:r>
              <a:rPr lang="en-US" sz="2400" dirty="0">
                <a:solidFill>
                  <a:srgbClr val="FFFF00"/>
                </a:solidFill>
              </a:rPr>
              <a:t>            $</a:t>
            </a:r>
            <a:r>
              <a:rPr lang="en-US" sz="2400" dirty="0" err="1">
                <a:solidFill>
                  <a:srgbClr val="FFFF00"/>
                </a:solidFill>
              </a:rPr>
              <a:t>incr</a:t>
            </a:r>
            <a:r>
              <a:rPr lang="en-US" sz="2400" dirty="0">
                <a:solidFill>
                  <a:srgbClr val="FFFF00"/>
                </a:solidFill>
              </a:rPr>
              <a:t>(2</a:t>
            </a:r>
            <a:r>
              <a:rPr lang="en-US" sz="2400" dirty="0" smtClean="0">
                <a:solidFill>
                  <a:srgbClr val="FFFF00"/>
                </a:solidFill>
              </a:rPr>
              <a:t>)</a:t>
            </a:r>
          </a:p>
          <a:p>
            <a:pPr marL="68580" indent="0">
              <a:buNone/>
            </a:pPr>
            <a:endParaRPr lang="en-US" sz="2400" dirty="0">
              <a:solidFill>
                <a:srgbClr val="FFFF00"/>
              </a:solidFill>
            </a:endParaRPr>
          </a:p>
          <a:p>
            <a:pPr marL="68580" indent="0">
              <a:buNone/>
            </a:pPr>
            <a:r>
              <a:rPr lang="en-US" sz="2400" dirty="0" smtClean="0">
                <a:solidFill>
                  <a:schemeClr val="accent3">
                    <a:lumMod val="75000"/>
                  </a:schemeClr>
                </a:solidFill>
              </a:rPr>
              <a:t>Result</a:t>
            </a:r>
            <a:r>
              <a:rPr lang="en-US" sz="2400" dirty="0" smtClean="0">
                <a:solidFill>
                  <a:srgbClr val="FFFF00"/>
                </a:solidFill>
              </a:rPr>
              <a:t>: </a:t>
            </a:r>
            <a:r>
              <a:rPr lang="en-US" sz="2400" dirty="0" smtClean="0">
                <a:solidFill>
                  <a:schemeClr val="accent5">
                    <a:lumMod val="75000"/>
                  </a:schemeClr>
                </a:solidFill>
              </a:rPr>
              <a:t>3</a:t>
            </a:r>
            <a:endParaRPr lang="en-US" sz="2400" dirty="0">
              <a:solidFill>
                <a:schemeClr val="accent5">
                  <a:lumMod val="75000"/>
                </a:schemeClr>
              </a:solidFill>
            </a:endParaRPr>
          </a:p>
        </p:txBody>
      </p:sp>
    </p:spTree>
    <p:extLst>
      <p:ext uri="{BB962C8B-B14F-4D97-AF65-F5344CB8AC3E}">
        <p14:creationId xmlns:p14="http://schemas.microsoft.com/office/powerpoint/2010/main" val="38374591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Closures</a:t>
            </a:r>
            <a:endParaRPr lang="en-US" dirty="0"/>
          </a:p>
        </p:txBody>
      </p:sp>
      <p:sp>
        <p:nvSpPr>
          <p:cNvPr id="3" name="Content Placeholder 2"/>
          <p:cNvSpPr>
            <a:spLocks noGrp="1"/>
          </p:cNvSpPr>
          <p:nvPr>
            <p:ph idx="1"/>
          </p:nvPr>
        </p:nvSpPr>
        <p:spPr>
          <a:xfrm>
            <a:off x="1219200" y="1783559"/>
            <a:ext cx="10363200" cy="3266236"/>
          </a:xfrm>
        </p:spPr>
        <p:txBody>
          <a:bodyPr>
            <a:normAutofit/>
          </a:bodyPr>
          <a:lstStyle/>
          <a:p>
            <a:pPr marL="68580" indent="0">
              <a:buNone/>
            </a:pPr>
            <a:r>
              <a:rPr lang="en-US" sz="4000" dirty="0" smtClean="0">
                <a:solidFill>
                  <a:srgbClr val="FFFF00"/>
                </a:solidFill>
              </a:rPr>
              <a:t>Definition</a:t>
            </a:r>
            <a:r>
              <a:rPr lang="en-US" sz="4000" dirty="0" smtClean="0"/>
              <a:t>: </a:t>
            </a:r>
            <a:r>
              <a:rPr lang="en-US" sz="4000" i="1" dirty="0" smtClean="0">
                <a:latin typeface="Times New Roman" panose="02020603050405020304" pitchFamily="18" charset="0"/>
                <a:cs typeface="Times New Roman" panose="02020603050405020304" pitchFamily="18" charset="0"/>
              </a:rPr>
              <a:t>A closure </a:t>
            </a:r>
            <a:r>
              <a:rPr lang="en-US" sz="4000" i="1" dirty="0">
                <a:latin typeface="Times New Roman" panose="02020603050405020304" pitchFamily="18" charset="0"/>
                <a:cs typeface="Times New Roman" panose="02020603050405020304" pitchFamily="18" charset="0"/>
              </a:rPr>
              <a:t>is a function produced </a:t>
            </a:r>
            <a:r>
              <a:rPr lang="en-US" sz="4000" i="1" dirty="0" smtClean="0">
                <a:latin typeface="Times New Roman" panose="02020603050405020304" pitchFamily="18" charset="0"/>
                <a:cs typeface="Times New Roman" panose="02020603050405020304" pitchFamily="18" charset="0"/>
              </a:rPr>
              <a:t>by another </a:t>
            </a:r>
            <a:r>
              <a:rPr lang="en-US" sz="4000" i="1" dirty="0">
                <a:latin typeface="Times New Roman" panose="02020603050405020304" pitchFamily="18" charset="0"/>
                <a:cs typeface="Times New Roman" panose="02020603050405020304" pitchFamily="18" charset="0"/>
              </a:rPr>
              <a:t>function and the produced function contains data from the </a:t>
            </a:r>
            <a:r>
              <a:rPr lang="en-US" sz="4000" i="1" dirty="0" smtClean="0">
                <a:latin typeface="Times New Roman" panose="02020603050405020304" pitchFamily="18" charset="0"/>
                <a:cs typeface="Times New Roman" panose="02020603050405020304" pitchFamily="18" charset="0"/>
              </a:rPr>
              <a:t>producing function</a:t>
            </a:r>
            <a:r>
              <a:rPr lang="en-US" sz="4000" dirty="0" smtClean="0">
                <a:latin typeface="Times New Roman" panose="02020603050405020304" pitchFamily="18" charset="0"/>
                <a:cs typeface="Times New Roman" panose="02020603050405020304" pitchFamily="18" charset="0"/>
              </a:rPr>
              <a:t>.</a:t>
            </a:r>
            <a:endParaRPr 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8830642"/>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Closure: an Example</a:t>
            </a:r>
            <a:endParaRPr lang="en-US" dirty="0"/>
          </a:p>
        </p:txBody>
      </p:sp>
      <p:sp>
        <p:nvSpPr>
          <p:cNvPr id="3" name="Content Placeholder 2"/>
          <p:cNvSpPr>
            <a:spLocks noGrp="1"/>
          </p:cNvSpPr>
          <p:nvPr>
            <p:ph idx="1"/>
          </p:nvPr>
        </p:nvSpPr>
        <p:spPr>
          <a:xfrm>
            <a:off x="1219200" y="1215149"/>
            <a:ext cx="10363200" cy="5235078"/>
          </a:xfrm>
        </p:spPr>
        <p:txBody>
          <a:bodyPr>
            <a:normAutofit fontScale="70000" lnSpcReduction="20000"/>
          </a:bodyPr>
          <a:lstStyle/>
          <a:p>
            <a:pPr marL="68580" indent="0">
              <a:buNone/>
            </a:pPr>
            <a:r>
              <a:rPr lang="en-US" dirty="0"/>
              <a:t> </a:t>
            </a:r>
            <a:r>
              <a:rPr lang="en-US" dirty="0">
                <a:solidFill>
                  <a:srgbClr val="FFFF00"/>
                </a:solidFill>
              </a:rPr>
              <a:t>let $</a:t>
            </a:r>
            <a:r>
              <a:rPr lang="en-US" dirty="0">
                <a:solidFill>
                  <a:schemeClr val="tx1">
                    <a:lumMod val="95000"/>
                  </a:schemeClr>
                </a:solidFill>
              </a:rPr>
              <a:t>greet</a:t>
            </a:r>
            <a:r>
              <a:rPr lang="en-US" dirty="0">
                <a:solidFill>
                  <a:srgbClr val="FFFF00"/>
                </a:solidFill>
              </a:rPr>
              <a:t> :=</a:t>
            </a:r>
          </a:p>
          <a:p>
            <a:pPr marL="68580" indent="0">
              <a:buNone/>
            </a:pPr>
            <a:r>
              <a:rPr lang="en-US" dirty="0">
                <a:solidFill>
                  <a:srgbClr val="FFFF00"/>
                </a:solidFill>
              </a:rPr>
              <a:t>           function($greeting as </a:t>
            </a:r>
            <a:r>
              <a:rPr lang="en-US" dirty="0" err="1">
                <a:solidFill>
                  <a:srgbClr val="FFFF00"/>
                </a:solidFill>
              </a:rPr>
              <a:t>xs:string</a:t>
            </a:r>
            <a:r>
              <a:rPr lang="en-US" dirty="0">
                <a:solidFill>
                  <a:srgbClr val="FFFF00"/>
                </a:solidFill>
              </a:rPr>
              <a:t>)</a:t>
            </a:r>
          </a:p>
          <a:p>
            <a:pPr marL="68580" indent="0">
              <a:buNone/>
            </a:pPr>
            <a:r>
              <a:rPr lang="en-US" dirty="0">
                <a:solidFill>
                  <a:srgbClr val="FFFF00"/>
                </a:solidFill>
              </a:rPr>
              <a:t>               as function(</a:t>
            </a:r>
            <a:r>
              <a:rPr lang="en-US" dirty="0" err="1">
                <a:solidFill>
                  <a:srgbClr val="FFFF00"/>
                </a:solidFill>
              </a:rPr>
              <a:t>xs:string</a:t>
            </a:r>
            <a:r>
              <a:rPr lang="en-US" dirty="0">
                <a:solidFill>
                  <a:srgbClr val="FFFF00"/>
                </a:solidFill>
              </a:rPr>
              <a:t>) as </a:t>
            </a:r>
            <a:r>
              <a:rPr lang="en-US" dirty="0" err="1">
                <a:solidFill>
                  <a:srgbClr val="FFFF00"/>
                </a:solidFill>
              </a:rPr>
              <a:t>xs:string</a:t>
            </a:r>
            <a:endParaRPr lang="en-US" dirty="0">
              <a:solidFill>
                <a:srgbClr val="FFFF00"/>
              </a:solidFill>
            </a:endParaRPr>
          </a:p>
          <a:p>
            <a:pPr marL="68580" indent="0">
              <a:buNone/>
            </a:pPr>
            <a:r>
              <a:rPr lang="en-US" dirty="0">
                <a:solidFill>
                  <a:srgbClr val="FFFF00"/>
                </a:solidFill>
              </a:rPr>
              <a:t>                  {</a:t>
            </a:r>
          </a:p>
          <a:p>
            <a:pPr marL="68580" indent="0">
              <a:buNone/>
            </a:pPr>
            <a:r>
              <a:rPr lang="en-US" dirty="0">
                <a:solidFill>
                  <a:srgbClr val="FFFF00"/>
                </a:solidFill>
              </a:rPr>
              <a:t>                    </a:t>
            </a:r>
            <a:r>
              <a:rPr lang="en-US" dirty="0">
                <a:solidFill>
                  <a:schemeClr val="tx2">
                    <a:lumMod val="90000"/>
                  </a:schemeClr>
                </a:solidFill>
              </a:rPr>
              <a:t>function($name as </a:t>
            </a:r>
            <a:r>
              <a:rPr lang="en-US" dirty="0" err="1">
                <a:solidFill>
                  <a:schemeClr val="tx2">
                    <a:lumMod val="90000"/>
                  </a:schemeClr>
                </a:solidFill>
              </a:rPr>
              <a:t>xs:string</a:t>
            </a:r>
            <a:r>
              <a:rPr lang="en-US" dirty="0">
                <a:solidFill>
                  <a:schemeClr val="tx2">
                    <a:lumMod val="90000"/>
                  </a:schemeClr>
                </a:solidFill>
              </a:rPr>
              <a:t>) as </a:t>
            </a:r>
            <a:r>
              <a:rPr lang="en-US" dirty="0" err="1">
                <a:solidFill>
                  <a:schemeClr val="tx2">
                    <a:lumMod val="90000"/>
                  </a:schemeClr>
                </a:solidFill>
              </a:rPr>
              <a:t>xs:string</a:t>
            </a:r>
            <a:endParaRPr lang="en-US" dirty="0">
              <a:solidFill>
                <a:schemeClr val="tx2">
                  <a:lumMod val="90000"/>
                </a:schemeClr>
              </a:solidFill>
            </a:endParaRPr>
          </a:p>
          <a:p>
            <a:pPr marL="68580" indent="0">
              <a:buNone/>
            </a:pPr>
            <a:r>
              <a:rPr lang="en-US" dirty="0">
                <a:solidFill>
                  <a:schemeClr val="tx2">
                    <a:lumMod val="90000"/>
                  </a:schemeClr>
                </a:solidFill>
              </a:rPr>
              <a:t>                          {</a:t>
            </a:r>
          </a:p>
          <a:p>
            <a:pPr marL="68580" indent="0">
              <a:buNone/>
            </a:pPr>
            <a:r>
              <a:rPr lang="en-US" dirty="0">
                <a:solidFill>
                  <a:schemeClr val="tx2">
                    <a:lumMod val="90000"/>
                  </a:schemeClr>
                </a:solidFill>
              </a:rPr>
              <a:t>                             </a:t>
            </a:r>
            <a:r>
              <a:rPr lang="en-US" sz="3400" dirty="0">
                <a:solidFill>
                  <a:schemeClr val="tx2">
                    <a:lumMod val="90000"/>
                  </a:schemeClr>
                </a:solidFill>
              </a:rPr>
              <a:t>$</a:t>
            </a:r>
            <a:r>
              <a:rPr lang="en-US" sz="3400" b="1" i="1" dirty="0">
                <a:solidFill>
                  <a:schemeClr val="tx2">
                    <a:lumMod val="90000"/>
                  </a:schemeClr>
                </a:solidFill>
              </a:rPr>
              <a:t>greeting</a:t>
            </a:r>
            <a:r>
              <a:rPr lang="en-US" sz="3400" dirty="0">
                <a:solidFill>
                  <a:schemeClr val="tx2">
                    <a:lumMod val="90000"/>
                  </a:schemeClr>
                </a:solidFill>
              </a:rPr>
              <a:t> </a:t>
            </a:r>
            <a:r>
              <a:rPr lang="en-US" dirty="0">
                <a:solidFill>
                  <a:schemeClr val="tx2">
                    <a:lumMod val="90000"/>
                  </a:schemeClr>
                </a:solidFill>
              </a:rPr>
              <a:t>|| $name || '! '</a:t>
            </a:r>
          </a:p>
          <a:p>
            <a:pPr marL="68580" indent="0">
              <a:buNone/>
            </a:pPr>
            <a:r>
              <a:rPr lang="en-US" dirty="0">
                <a:solidFill>
                  <a:schemeClr val="tx2">
                    <a:lumMod val="90000"/>
                  </a:schemeClr>
                </a:solidFill>
              </a:rPr>
              <a:t>                          }</a:t>
            </a:r>
          </a:p>
          <a:p>
            <a:pPr marL="68580" indent="0">
              <a:buNone/>
            </a:pPr>
            <a:r>
              <a:rPr lang="en-US" dirty="0">
                <a:solidFill>
                  <a:srgbClr val="FFFF00"/>
                </a:solidFill>
              </a:rPr>
              <a:t>                  },</a:t>
            </a:r>
          </a:p>
          <a:p>
            <a:pPr marL="68580" indent="0">
              <a:buNone/>
            </a:pPr>
            <a:r>
              <a:rPr lang="en-US" dirty="0">
                <a:solidFill>
                  <a:srgbClr val="FFFF00"/>
                </a:solidFill>
              </a:rPr>
              <a:t>         $hello := $greet('Hello: ')</a:t>
            </a:r>
          </a:p>
          <a:p>
            <a:pPr marL="68580" indent="0">
              <a:buNone/>
            </a:pPr>
            <a:r>
              <a:rPr lang="en-US" dirty="0">
                <a:solidFill>
                  <a:srgbClr val="FFFF00"/>
                </a:solidFill>
              </a:rPr>
              <a:t>                  </a:t>
            </a:r>
          </a:p>
          <a:p>
            <a:pPr marL="68580" indent="0">
              <a:buNone/>
            </a:pPr>
            <a:r>
              <a:rPr lang="en-US" dirty="0">
                <a:solidFill>
                  <a:srgbClr val="FFFF00"/>
                </a:solidFill>
              </a:rPr>
              <a:t>          return</a:t>
            </a:r>
          </a:p>
          <a:p>
            <a:pPr marL="68580" indent="0">
              <a:buNone/>
            </a:pPr>
            <a:r>
              <a:rPr lang="en-US" dirty="0">
                <a:solidFill>
                  <a:srgbClr val="FFFF00"/>
                </a:solidFill>
              </a:rPr>
              <a:t>            ($hello ('John'), $hello ('Peter') </a:t>
            </a:r>
            <a:r>
              <a:rPr lang="en-US" dirty="0" smtClean="0">
                <a:solidFill>
                  <a:srgbClr val="FFFF00"/>
                </a:solidFill>
              </a:rPr>
              <a:t>)</a:t>
            </a:r>
            <a:br>
              <a:rPr lang="en-US" dirty="0" smtClean="0">
                <a:solidFill>
                  <a:srgbClr val="FFFF00"/>
                </a:solidFill>
              </a:rPr>
            </a:br>
            <a:endParaRPr lang="en-US" dirty="0" smtClean="0">
              <a:solidFill>
                <a:srgbClr val="FFFF00"/>
              </a:solidFill>
            </a:endParaRPr>
          </a:p>
          <a:p>
            <a:pPr marL="68580" indent="0">
              <a:buNone/>
            </a:pPr>
            <a:r>
              <a:rPr lang="en-US" b="1" dirty="0">
                <a:solidFill>
                  <a:schemeClr val="accent3">
                    <a:lumMod val="75000"/>
                  </a:schemeClr>
                </a:solidFill>
              </a:rPr>
              <a:t>Result</a:t>
            </a:r>
            <a:r>
              <a:rPr lang="en-US" dirty="0">
                <a:solidFill>
                  <a:srgbClr val="FFFF00"/>
                </a:solidFill>
              </a:rPr>
              <a:t>: </a:t>
            </a:r>
            <a:r>
              <a:rPr lang="en-US" dirty="0">
                <a:solidFill>
                  <a:schemeClr val="accent5">
                    <a:lumMod val="75000"/>
                  </a:schemeClr>
                </a:solidFill>
              </a:rPr>
              <a:t>Hello: John! Hello: Peter!</a:t>
            </a:r>
          </a:p>
        </p:txBody>
      </p:sp>
    </p:spTree>
    <p:extLst>
      <p:ext uri="{BB962C8B-B14F-4D97-AF65-F5344CB8AC3E}">
        <p14:creationId xmlns:p14="http://schemas.microsoft.com/office/powerpoint/2010/main" val="15422418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animEffect transition="in" filter="fade">
                                      <p:cBhvr>
                                        <p:cTn id="41" dur="500"/>
                                        <p:tgtEl>
                                          <p:spTgt spid="3">
                                            <p:txEl>
                                              <p:pRg st="11" end="11"/>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2" end="12"/>
                                            </p:txEl>
                                          </p:spTgt>
                                        </p:tgtEl>
                                        <p:attrNameLst>
                                          <p:attrName>style.visibility</p:attrName>
                                        </p:attrNameLst>
                                      </p:cBhvr>
                                      <p:to>
                                        <p:strVal val="visible"/>
                                      </p:to>
                                    </p:set>
                                    <p:animEffect transition="in" filter="fade">
                                      <p:cBhvr>
                                        <p:cTn id="44" dur="500"/>
                                        <p:tgtEl>
                                          <p:spTgt spid="3">
                                            <p:txEl>
                                              <p:pRg st="12" end="1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animEffect transition="in" filter="fade">
                                      <p:cBhvr>
                                        <p:cTn id="49"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 with Anonymous Functions</a:t>
            </a:r>
            <a:endParaRPr lang="en-US" dirty="0"/>
          </a:p>
        </p:txBody>
      </p:sp>
      <p:sp>
        <p:nvSpPr>
          <p:cNvPr id="3" name="Content Placeholder 2"/>
          <p:cNvSpPr>
            <a:spLocks noGrp="1"/>
          </p:cNvSpPr>
          <p:nvPr>
            <p:ph idx="1"/>
          </p:nvPr>
        </p:nvSpPr>
        <p:spPr>
          <a:xfrm>
            <a:off x="1219200" y="1426464"/>
            <a:ext cx="10363200" cy="5593490"/>
          </a:xfrm>
        </p:spPr>
        <p:txBody>
          <a:bodyPr>
            <a:normAutofit fontScale="62500" lnSpcReduction="20000"/>
          </a:bodyPr>
          <a:lstStyle/>
          <a:p>
            <a:pPr marL="68580" indent="0">
              <a:buNone/>
            </a:pPr>
            <a:r>
              <a:rPr lang="en-US" sz="4400" dirty="0" smtClean="0">
                <a:solidFill>
                  <a:srgbClr val="FFFF00"/>
                </a:solidFill>
              </a:rPr>
              <a:t>Definition: </a:t>
            </a:r>
            <a:r>
              <a:rPr lang="en-US" sz="4400" dirty="0" smtClean="0"/>
              <a:t>A </a:t>
            </a:r>
            <a:r>
              <a:rPr lang="en-US" sz="4400" dirty="0"/>
              <a:t>recursive </a:t>
            </a:r>
            <a:r>
              <a:rPr lang="en-US" sz="4400" dirty="0" smtClean="0"/>
              <a:t>function is </a:t>
            </a:r>
            <a:r>
              <a:rPr lang="en-US" sz="4400" dirty="0"/>
              <a:t>one that calls itself </a:t>
            </a:r>
            <a:r>
              <a:rPr lang="en-US" sz="4400" dirty="0" smtClean="0"/>
              <a:t>by name…</a:t>
            </a:r>
          </a:p>
          <a:p>
            <a:pPr marL="68580" indent="0">
              <a:buNone/>
            </a:pPr>
            <a:r>
              <a:rPr lang="en-US" sz="4400" dirty="0" smtClean="0">
                <a:solidFill>
                  <a:schemeClr val="accent6"/>
                </a:solidFill>
              </a:rPr>
              <a:t>? ? ? ? ? ? ? ? ? ? </a:t>
            </a:r>
            <a:endParaRPr lang="en-US" dirty="0" smtClean="0">
              <a:solidFill>
                <a:schemeClr val="accent6"/>
              </a:solidFill>
            </a:endParaRPr>
          </a:p>
          <a:p>
            <a:pPr marL="68580" indent="0">
              <a:buNone/>
            </a:pPr>
            <a:r>
              <a:rPr lang="en-US" sz="4400" dirty="0">
                <a:solidFill>
                  <a:srgbClr val="FFFF00"/>
                </a:solidFill>
              </a:rPr>
              <a:t>let $f := function($n as </a:t>
            </a:r>
            <a:r>
              <a:rPr lang="en-US" sz="4400" dirty="0" err="1">
                <a:solidFill>
                  <a:srgbClr val="FFFF00"/>
                </a:solidFill>
              </a:rPr>
              <a:t>xs:integer</a:t>
            </a:r>
            <a:r>
              <a:rPr lang="en-US" sz="4400" dirty="0" smtClean="0">
                <a:solidFill>
                  <a:srgbClr val="FFFF00"/>
                </a:solidFill>
              </a:rPr>
              <a:t>, </a:t>
            </a:r>
            <a:r>
              <a:rPr lang="en-US" sz="4400" dirty="0" smtClean="0">
                <a:solidFill>
                  <a:schemeClr val="tx2">
                    <a:lumMod val="90000"/>
                  </a:schemeClr>
                </a:solidFill>
              </a:rPr>
              <a:t>$</a:t>
            </a:r>
            <a:r>
              <a:rPr lang="en-US" sz="4400" dirty="0">
                <a:solidFill>
                  <a:schemeClr val="tx2">
                    <a:lumMod val="90000"/>
                  </a:schemeClr>
                </a:solidFill>
              </a:rPr>
              <a:t>f1 as function</a:t>
            </a:r>
            <a:r>
              <a:rPr lang="en-US" sz="4400" dirty="0" smtClean="0">
                <a:solidFill>
                  <a:schemeClr val="tx2">
                    <a:lumMod val="90000"/>
                  </a:schemeClr>
                </a:solidFill>
              </a:rPr>
              <a:t>(*)</a:t>
            </a:r>
            <a:r>
              <a:rPr lang="en-US" sz="4400" dirty="0" smtClean="0">
                <a:solidFill>
                  <a:srgbClr val="FFFF00"/>
                </a:solidFill>
              </a:rPr>
              <a:t>)                </a:t>
            </a:r>
            <a:br>
              <a:rPr lang="en-US" sz="4400" dirty="0" smtClean="0">
                <a:solidFill>
                  <a:srgbClr val="FFFF00"/>
                </a:solidFill>
              </a:rPr>
            </a:br>
            <a:r>
              <a:rPr lang="en-US" sz="4400" dirty="0" smtClean="0">
                <a:solidFill>
                  <a:srgbClr val="FFFF00"/>
                </a:solidFill>
              </a:rPr>
              <a:t>                 as </a:t>
            </a:r>
            <a:r>
              <a:rPr lang="en-US" sz="4400" dirty="0" err="1">
                <a:solidFill>
                  <a:srgbClr val="FFFF00"/>
                </a:solidFill>
              </a:rPr>
              <a:t>xs:integer</a:t>
            </a:r>
            <a:endParaRPr lang="en-US" sz="4400" dirty="0">
              <a:solidFill>
                <a:srgbClr val="FFFF00"/>
              </a:solidFill>
            </a:endParaRPr>
          </a:p>
          <a:p>
            <a:pPr marL="68580" indent="0">
              <a:buNone/>
            </a:pPr>
            <a:r>
              <a:rPr lang="en-US" sz="4400" dirty="0" smtClean="0">
                <a:solidFill>
                  <a:srgbClr val="FFFF00"/>
                </a:solidFill>
              </a:rPr>
              <a:t>              </a:t>
            </a:r>
            <a:r>
              <a:rPr lang="en-US" sz="4400" dirty="0">
                <a:solidFill>
                  <a:srgbClr val="FFFF00"/>
                </a:solidFill>
              </a:rPr>
              <a:t>{</a:t>
            </a:r>
          </a:p>
          <a:p>
            <a:pPr marL="68580" indent="0">
              <a:buNone/>
            </a:pPr>
            <a:r>
              <a:rPr lang="en-US" sz="4400" dirty="0">
                <a:solidFill>
                  <a:schemeClr val="tx2">
                    <a:lumMod val="90000"/>
                  </a:schemeClr>
                </a:solidFill>
              </a:rPr>
              <a:t>                 if($n </a:t>
            </a:r>
            <a:r>
              <a:rPr lang="en-US" sz="4400" dirty="0" err="1">
                <a:solidFill>
                  <a:schemeClr val="tx2">
                    <a:lumMod val="90000"/>
                  </a:schemeClr>
                </a:solidFill>
              </a:rPr>
              <a:t>eq</a:t>
            </a:r>
            <a:r>
              <a:rPr lang="en-US" sz="4400" dirty="0">
                <a:solidFill>
                  <a:schemeClr val="tx2">
                    <a:lumMod val="90000"/>
                  </a:schemeClr>
                </a:solidFill>
              </a:rPr>
              <a:t> 0)</a:t>
            </a:r>
          </a:p>
          <a:p>
            <a:pPr marL="68580" indent="0">
              <a:buNone/>
            </a:pPr>
            <a:r>
              <a:rPr lang="en-US" sz="4400" dirty="0">
                <a:solidFill>
                  <a:schemeClr val="tx2">
                    <a:lumMod val="90000"/>
                  </a:schemeClr>
                </a:solidFill>
              </a:rPr>
              <a:t>                    then 1</a:t>
            </a:r>
          </a:p>
          <a:p>
            <a:pPr marL="68580" indent="0">
              <a:buNone/>
            </a:pPr>
            <a:r>
              <a:rPr lang="en-US" sz="4400" dirty="0">
                <a:solidFill>
                  <a:schemeClr val="tx2">
                    <a:lumMod val="90000"/>
                  </a:schemeClr>
                </a:solidFill>
              </a:rPr>
              <a:t>                    else $n * </a:t>
            </a:r>
            <a:r>
              <a:rPr lang="en-US" sz="5100" b="1" dirty="0">
                <a:solidFill>
                  <a:schemeClr val="tx2">
                    <a:lumMod val="90000"/>
                  </a:schemeClr>
                </a:solidFill>
              </a:rPr>
              <a:t>$f1($n -1, $f1)</a:t>
            </a:r>
          </a:p>
          <a:p>
            <a:pPr marL="68580" indent="0">
              <a:buNone/>
            </a:pPr>
            <a:r>
              <a:rPr lang="en-US" sz="4400" dirty="0">
                <a:solidFill>
                  <a:srgbClr val="FFFF00"/>
                </a:solidFill>
              </a:rPr>
              <a:t>              }</a:t>
            </a:r>
          </a:p>
          <a:p>
            <a:pPr marL="68580" indent="0">
              <a:buNone/>
            </a:pPr>
            <a:r>
              <a:rPr lang="en-US" sz="4400" dirty="0">
                <a:solidFill>
                  <a:srgbClr val="FFFF00"/>
                </a:solidFill>
              </a:rPr>
              <a:t>              return</a:t>
            </a:r>
          </a:p>
          <a:p>
            <a:pPr marL="68580" indent="0">
              <a:buNone/>
            </a:pPr>
            <a:r>
              <a:rPr lang="en-US" sz="4400" dirty="0">
                <a:solidFill>
                  <a:srgbClr val="FFFF00"/>
                </a:solidFill>
              </a:rPr>
              <a:t>                </a:t>
            </a:r>
            <a:r>
              <a:rPr lang="en-US" sz="4400" b="1" dirty="0">
                <a:solidFill>
                  <a:schemeClr val="accent3">
                    <a:lumMod val="75000"/>
                  </a:schemeClr>
                </a:solidFill>
              </a:rPr>
              <a:t>$f(5, $f</a:t>
            </a:r>
            <a:r>
              <a:rPr lang="en-US" sz="4400" b="1" dirty="0" smtClean="0">
                <a:solidFill>
                  <a:schemeClr val="accent3">
                    <a:lumMod val="75000"/>
                  </a:schemeClr>
                </a:solidFill>
              </a:rPr>
              <a:t>)</a:t>
            </a:r>
            <a:br>
              <a:rPr lang="en-US" sz="4400" b="1" dirty="0" smtClean="0">
                <a:solidFill>
                  <a:schemeClr val="accent3">
                    <a:lumMod val="75000"/>
                  </a:schemeClr>
                </a:solidFill>
              </a:rPr>
            </a:br>
            <a:endParaRPr lang="en-US" sz="4400" b="1" dirty="0" smtClean="0">
              <a:solidFill>
                <a:schemeClr val="accent3">
                  <a:lumMod val="75000"/>
                </a:schemeClr>
              </a:solidFill>
            </a:endParaRPr>
          </a:p>
          <a:p>
            <a:pPr marL="68580" indent="0">
              <a:buNone/>
            </a:pPr>
            <a:r>
              <a:rPr lang="en-US" sz="4400" b="1" dirty="0" smtClean="0">
                <a:solidFill>
                  <a:schemeClr val="accent3">
                    <a:lumMod val="75000"/>
                  </a:schemeClr>
                </a:solidFill>
              </a:rPr>
              <a:t>Result</a:t>
            </a:r>
            <a:r>
              <a:rPr lang="en-US" sz="4400" dirty="0" smtClean="0">
                <a:solidFill>
                  <a:srgbClr val="FFFF00"/>
                </a:solidFill>
              </a:rPr>
              <a:t>: </a:t>
            </a:r>
            <a:r>
              <a:rPr lang="en-US" sz="4400" dirty="0" smtClean="0">
                <a:solidFill>
                  <a:schemeClr val="accent5">
                    <a:lumMod val="75000"/>
                  </a:schemeClr>
                </a:solidFill>
              </a:rPr>
              <a:t>120</a:t>
            </a:r>
            <a:endParaRPr lang="en-US" sz="4400" dirty="0">
              <a:solidFill>
                <a:schemeClr val="accent5">
                  <a:lumMod val="75000"/>
                </a:schemeClr>
              </a:solidFill>
            </a:endParaRPr>
          </a:p>
        </p:txBody>
      </p:sp>
      <p:cxnSp>
        <p:nvCxnSpPr>
          <p:cNvPr id="5" name="Straight Connector 4"/>
          <p:cNvCxnSpPr/>
          <p:nvPr/>
        </p:nvCxnSpPr>
        <p:spPr>
          <a:xfrm flipV="1">
            <a:off x="1219200" y="2149642"/>
            <a:ext cx="10138611" cy="88232"/>
          </a:xfrm>
          <a:prstGeom prst="line">
            <a:avLst/>
          </a:prstGeom>
          <a:ln>
            <a:solidFill>
              <a:srgbClr val="BF11B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06780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fade">
                                      <p:cBhvr>
                                        <p:cTn id="34" dur="500"/>
                                        <p:tgtEl>
                                          <p:spTgt spid="3">
                                            <p:txEl>
                                              <p:pRg st="6" end="6"/>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fade">
                                      <p:cBhvr>
                                        <p:cTn id="45" dur="500"/>
                                        <p:tgtEl>
                                          <p:spTgt spid="3">
                                            <p:txEl>
                                              <p:pRg st="9" end="9"/>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fade">
                                      <p:cBhvr>
                                        <p:cTn id="50"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12064"/>
            <a:ext cx="10363200" cy="764286"/>
          </a:xfrm>
        </p:spPr>
        <p:txBody>
          <a:bodyPr/>
          <a:lstStyle/>
          <a:p>
            <a:r>
              <a:rPr lang="en-US" dirty="0" smtClean="0"/>
              <a:t>Improved anonymous function recursion</a:t>
            </a:r>
            <a:endParaRPr lang="en-US" dirty="0"/>
          </a:p>
        </p:txBody>
      </p:sp>
      <p:sp>
        <p:nvSpPr>
          <p:cNvPr id="3" name="Content Placeholder 2"/>
          <p:cNvSpPr>
            <a:spLocks noGrp="1"/>
          </p:cNvSpPr>
          <p:nvPr>
            <p:ph idx="1"/>
          </p:nvPr>
        </p:nvSpPr>
        <p:spPr>
          <a:xfrm>
            <a:off x="1219200" y="1276350"/>
            <a:ext cx="10363200" cy="5268680"/>
          </a:xfrm>
        </p:spPr>
        <p:txBody>
          <a:bodyPr>
            <a:normAutofit fontScale="85000" lnSpcReduction="20000"/>
          </a:bodyPr>
          <a:lstStyle/>
          <a:p>
            <a:pPr marL="68580" indent="0">
              <a:buNone/>
            </a:pPr>
            <a:r>
              <a:rPr lang="en-US" sz="3300" dirty="0">
                <a:solidFill>
                  <a:srgbClr val="FFFF00"/>
                </a:solidFill>
              </a:rPr>
              <a:t>let $f := function($n as </a:t>
            </a:r>
            <a:r>
              <a:rPr lang="en-US" sz="3300" dirty="0" err="1">
                <a:solidFill>
                  <a:srgbClr val="FFFF00"/>
                </a:solidFill>
              </a:rPr>
              <a:t>xs:integer</a:t>
            </a:r>
            <a:r>
              <a:rPr lang="en-US" sz="3300" dirty="0" smtClean="0">
                <a:solidFill>
                  <a:srgbClr val="FFFF00"/>
                </a:solidFill>
              </a:rPr>
              <a:t>, </a:t>
            </a:r>
          </a:p>
          <a:p>
            <a:pPr marL="68580" indent="0">
              <a:buNone/>
            </a:pPr>
            <a:r>
              <a:rPr lang="en-US" sz="3300" dirty="0">
                <a:solidFill>
                  <a:srgbClr val="FFFF00"/>
                </a:solidFill>
              </a:rPr>
              <a:t> </a:t>
            </a:r>
            <a:r>
              <a:rPr lang="en-US" sz="3300" dirty="0" smtClean="0">
                <a:solidFill>
                  <a:srgbClr val="FFFF00"/>
                </a:solidFill>
              </a:rPr>
              <a:t>                         $</a:t>
            </a:r>
            <a:r>
              <a:rPr lang="en-US" sz="3300" dirty="0">
                <a:solidFill>
                  <a:srgbClr val="FFFF00"/>
                </a:solidFill>
              </a:rPr>
              <a:t>f1 as </a:t>
            </a:r>
            <a:r>
              <a:rPr lang="en-US" sz="3300" dirty="0" smtClean="0">
                <a:solidFill>
                  <a:srgbClr val="FFFF00"/>
                </a:solidFill>
              </a:rPr>
              <a:t>function(*) )</a:t>
            </a:r>
            <a:endParaRPr lang="en-US" sz="3300" dirty="0">
              <a:solidFill>
                <a:srgbClr val="FFFF00"/>
              </a:solidFill>
            </a:endParaRPr>
          </a:p>
          <a:p>
            <a:pPr marL="68580" indent="0">
              <a:buNone/>
            </a:pPr>
            <a:r>
              <a:rPr lang="en-US" sz="3300" dirty="0" smtClean="0">
                <a:solidFill>
                  <a:srgbClr val="FFFF00"/>
                </a:solidFill>
              </a:rPr>
              <a:t>             as </a:t>
            </a:r>
            <a:r>
              <a:rPr lang="en-US" sz="3300" dirty="0" err="1" smtClean="0">
                <a:solidFill>
                  <a:srgbClr val="FFFF00"/>
                </a:solidFill>
              </a:rPr>
              <a:t>xs:integer</a:t>
            </a:r>
            <a:endParaRPr lang="en-US" sz="3300" dirty="0">
              <a:solidFill>
                <a:srgbClr val="FFFF00"/>
              </a:solidFill>
            </a:endParaRPr>
          </a:p>
          <a:p>
            <a:pPr marL="68580" indent="0">
              <a:buNone/>
            </a:pPr>
            <a:r>
              <a:rPr lang="en-US" sz="3300" dirty="0">
                <a:solidFill>
                  <a:srgbClr val="FFFF00"/>
                </a:solidFill>
              </a:rPr>
              <a:t>             {</a:t>
            </a:r>
          </a:p>
          <a:p>
            <a:pPr marL="68580" indent="0">
              <a:buNone/>
            </a:pPr>
            <a:r>
              <a:rPr lang="en-US" sz="3300" dirty="0">
                <a:solidFill>
                  <a:srgbClr val="FFFF00"/>
                </a:solidFill>
              </a:rPr>
              <a:t>               if($n </a:t>
            </a:r>
            <a:r>
              <a:rPr lang="en-US" sz="3300" dirty="0" err="1">
                <a:solidFill>
                  <a:srgbClr val="FFFF00"/>
                </a:solidFill>
              </a:rPr>
              <a:t>eq</a:t>
            </a:r>
            <a:r>
              <a:rPr lang="en-US" sz="3300" dirty="0">
                <a:solidFill>
                  <a:srgbClr val="FFFF00"/>
                </a:solidFill>
              </a:rPr>
              <a:t> 0)</a:t>
            </a:r>
          </a:p>
          <a:p>
            <a:pPr marL="68580" indent="0">
              <a:buNone/>
            </a:pPr>
            <a:r>
              <a:rPr lang="en-US" sz="3300" dirty="0">
                <a:solidFill>
                  <a:srgbClr val="FFFF00"/>
                </a:solidFill>
              </a:rPr>
              <a:t>                 then 1</a:t>
            </a:r>
          </a:p>
          <a:p>
            <a:pPr marL="68580" indent="0">
              <a:buNone/>
            </a:pPr>
            <a:r>
              <a:rPr lang="en-US" sz="3300" dirty="0">
                <a:solidFill>
                  <a:srgbClr val="FFFF00"/>
                </a:solidFill>
              </a:rPr>
              <a:t>                 else $n * $f1($n -1, $f1)</a:t>
            </a:r>
          </a:p>
          <a:p>
            <a:pPr marL="68580" indent="0">
              <a:buNone/>
            </a:pPr>
            <a:r>
              <a:rPr lang="en-US" sz="3300" dirty="0" smtClean="0">
                <a:solidFill>
                  <a:srgbClr val="FFFF00"/>
                </a:solidFill>
              </a:rPr>
              <a:t>              </a:t>
            </a:r>
            <a:r>
              <a:rPr lang="en-US" sz="3300" dirty="0">
                <a:solidFill>
                  <a:srgbClr val="FFFF00"/>
                </a:solidFill>
              </a:rPr>
              <a:t>},</a:t>
            </a:r>
          </a:p>
          <a:p>
            <a:pPr marL="68580" indent="0">
              <a:buNone/>
            </a:pPr>
            <a:r>
              <a:rPr lang="en-US" sz="3300" dirty="0" smtClean="0">
                <a:solidFill>
                  <a:srgbClr val="FFFF00"/>
                </a:solidFill>
              </a:rPr>
              <a:t>    </a:t>
            </a:r>
            <a:r>
              <a:rPr lang="en-US" sz="3300" b="1" dirty="0">
                <a:solidFill>
                  <a:schemeClr val="tx2">
                    <a:lumMod val="90000"/>
                  </a:schemeClr>
                </a:solidFill>
              </a:rPr>
              <a:t>$F</a:t>
            </a:r>
            <a:r>
              <a:rPr lang="en-US" sz="3300" dirty="0">
                <a:solidFill>
                  <a:srgbClr val="FFFF00"/>
                </a:solidFill>
              </a:rPr>
              <a:t> := function($n as </a:t>
            </a:r>
            <a:r>
              <a:rPr lang="en-US" sz="3300" dirty="0" err="1">
                <a:solidFill>
                  <a:srgbClr val="FFFF00"/>
                </a:solidFill>
              </a:rPr>
              <a:t>xs:integer</a:t>
            </a:r>
            <a:r>
              <a:rPr lang="en-US" sz="3300" dirty="0">
                <a:solidFill>
                  <a:srgbClr val="FFFF00"/>
                </a:solidFill>
              </a:rPr>
              <a:t>) as </a:t>
            </a:r>
            <a:r>
              <a:rPr lang="en-US" sz="3300" dirty="0" err="1">
                <a:solidFill>
                  <a:srgbClr val="FFFF00"/>
                </a:solidFill>
              </a:rPr>
              <a:t>xs:integer</a:t>
            </a:r>
            <a:endParaRPr lang="en-US" sz="3300" dirty="0">
              <a:solidFill>
                <a:srgbClr val="FFFF00"/>
              </a:solidFill>
            </a:endParaRPr>
          </a:p>
          <a:p>
            <a:pPr marL="68580" indent="0">
              <a:buNone/>
            </a:pPr>
            <a:r>
              <a:rPr lang="en-US" sz="3300" dirty="0">
                <a:solidFill>
                  <a:srgbClr val="FFFF00"/>
                </a:solidFill>
              </a:rPr>
              <a:t>            </a:t>
            </a:r>
            <a:r>
              <a:rPr lang="en-US" sz="3300" dirty="0" smtClean="0">
                <a:solidFill>
                  <a:srgbClr val="FFFF00"/>
                </a:solidFill>
              </a:rPr>
              <a:t>{ </a:t>
            </a:r>
            <a:r>
              <a:rPr lang="en-US" sz="3300" b="1" dirty="0" smtClean="0">
                <a:solidFill>
                  <a:schemeClr val="accent4">
                    <a:lumMod val="75000"/>
                  </a:schemeClr>
                </a:solidFill>
              </a:rPr>
              <a:t>$</a:t>
            </a:r>
            <a:r>
              <a:rPr lang="en-US" sz="3300" b="1" dirty="0">
                <a:solidFill>
                  <a:schemeClr val="accent4">
                    <a:lumMod val="75000"/>
                  </a:schemeClr>
                </a:solidFill>
              </a:rPr>
              <a:t>f($n, $f</a:t>
            </a:r>
            <a:r>
              <a:rPr lang="en-US" sz="3300" b="1" dirty="0" smtClean="0">
                <a:solidFill>
                  <a:schemeClr val="accent4">
                    <a:lumMod val="75000"/>
                  </a:schemeClr>
                </a:solidFill>
              </a:rPr>
              <a:t>)</a:t>
            </a:r>
            <a:r>
              <a:rPr lang="en-US" sz="3300" dirty="0" smtClean="0">
                <a:solidFill>
                  <a:srgbClr val="FFFF00"/>
                </a:solidFill>
              </a:rPr>
              <a:t> }</a:t>
            </a:r>
            <a:endParaRPr lang="en-US" sz="3300" dirty="0">
              <a:solidFill>
                <a:srgbClr val="FFFF00"/>
              </a:solidFill>
            </a:endParaRPr>
          </a:p>
          <a:p>
            <a:pPr marL="68580" indent="0">
              <a:buNone/>
            </a:pPr>
            <a:r>
              <a:rPr lang="en-US" dirty="0">
                <a:solidFill>
                  <a:srgbClr val="FFFF00"/>
                </a:solidFill>
              </a:rPr>
              <a:t>   return</a:t>
            </a:r>
          </a:p>
          <a:p>
            <a:pPr marL="68580" indent="0">
              <a:buNone/>
            </a:pPr>
            <a:r>
              <a:rPr lang="en-US" dirty="0">
                <a:solidFill>
                  <a:srgbClr val="FFFF00"/>
                </a:solidFill>
              </a:rPr>
              <a:t>           </a:t>
            </a:r>
            <a:r>
              <a:rPr lang="en-US" sz="3600" b="1" dirty="0">
                <a:solidFill>
                  <a:srgbClr val="FFFF00"/>
                </a:solidFill>
              </a:rPr>
              <a:t>$F(5)</a:t>
            </a:r>
          </a:p>
        </p:txBody>
      </p:sp>
    </p:spTree>
    <p:extLst>
      <p:ext uri="{BB962C8B-B14F-4D97-AF65-F5344CB8AC3E}">
        <p14:creationId xmlns:p14="http://schemas.microsoft.com/office/powerpoint/2010/main" val="24784309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fade">
                                      <p:cBhvr>
                                        <p:cTn id="44"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 Challenge – Robustness </a:t>
            </a:r>
            <a:endParaRPr lang="en-US" dirty="0"/>
          </a:p>
        </p:txBody>
      </p:sp>
      <p:sp>
        <p:nvSpPr>
          <p:cNvPr id="3" name="Content Placeholder 2"/>
          <p:cNvSpPr>
            <a:spLocks noGrp="1"/>
          </p:cNvSpPr>
          <p:nvPr>
            <p:ph idx="1"/>
          </p:nvPr>
        </p:nvSpPr>
        <p:spPr>
          <a:xfrm>
            <a:off x="1219200" y="1182198"/>
            <a:ext cx="10363200" cy="5210364"/>
          </a:xfrm>
        </p:spPr>
        <p:txBody>
          <a:bodyPr>
            <a:normAutofit fontScale="77500" lnSpcReduction="20000"/>
          </a:bodyPr>
          <a:lstStyle/>
          <a:p>
            <a:pPr marL="68580" indent="0">
              <a:buNone/>
            </a:pPr>
            <a:r>
              <a:rPr lang="en-US" dirty="0">
                <a:solidFill>
                  <a:srgbClr val="FFFF00"/>
                </a:solidFill>
              </a:rPr>
              <a:t>let $f := function($</a:t>
            </a:r>
            <a:r>
              <a:rPr lang="en-US" dirty="0" err="1">
                <a:solidFill>
                  <a:srgbClr val="FFFF00"/>
                </a:solidFill>
              </a:rPr>
              <a:t>nums</a:t>
            </a:r>
            <a:r>
              <a:rPr lang="en-US" dirty="0">
                <a:solidFill>
                  <a:srgbClr val="FFFF00"/>
                </a:solidFill>
              </a:rPr>
              <a:t> as </a:t>
            </a:r>
            <a:r>
              <a:rPr lang="en-US" dirty="0" err="1">
                <a:solidFill>
                  <a:srgbClr val="FFFF00"/>
                </a:solidFill>
              </a:rPr>
              <a:t>xs:double</a:t>
            </a:r>
            <a:r>
              <a:rPr lang="en-US" dirty="0" smtClean="0">
                <a:solidFill>
                  <a:srgbClr val="FFFF00"/>
                </a:solidFill>
              </a:rPr>
              <a:t>*,$</a:t>
            </a:r>
            <a:r>
              <a:rPr lang="en-US" dirty="0">
                <a:solidFill>
                  <a:srgbClr val="FFFF00"/>
                </a:solidFill>
              </a:rPr>
              <a:t>f1 as  function</a:t>
            </a:r>
            <a:r>
              <a:rPr lang="en-US" dirty="0" smtClean="0">
                <a:solidFill>
                  <a:srgbClr val="FFFF00"/>
                </a:solidFill>
              </a:rPr>
              <a:t>(*)) </a:t>
            </a:r>
          </a:p>
          <a:p>
            <a:pPr marL="68580" indent="0">
              <a:buNone/>
            </a:pPr>
            <a:r>
              <a:rPr lang="en-US" dirty="0">
                <a:solidFill>
                  <a:srgbClr val="FFFF00"/>
                </a:solidFill>
              </a:rPr>
              <a:t> </a:t>
            </a:r>
            <a:r>
              <a:rPr lang="en-US" dirty="0" smtClean="0">
                <a:solidFill>
                  <a:srgbClr val="FFFF00"/>
                </a:solidFill>
              </a:rPr>
              <a:t>                as </a:t>
            </a:r>
            <a:r>
              <a:rPr lang="en-US" dirty="0" err="1">
                <a:solidFill>
                  <a:srgbClr val="FFFF00"/>
                </a:solidFill>
              </a:rPr>
              <a:t>xs:double</a:t>
            </a:r>
            <a:endParaRPr lang="en-US" dirty="0">
              <a:solidFill>
                <a:srgbClr val="FFFF00"/>
              </a:solidFill>
            </a:endParaRPr>
          </a:p>
          <a:p>
            <a:pPr marL="68580" indent="0">
              <a:buNone/>
            </a:pPr>
            <a:r>
              <a:rPr lang="en-US" dirty="0">
                <a:solidFill>
                  <a:srgbClr val="FFFF00"/>
                </a:solidFill>
              </a:rPr>
              <a:t>             {</a:t>
            </a:r>
          </a:p>
          <a:p>
            <a:pPr marL="68580" indent="0">
              <a:buNone/>
            </a:pPr>
            <a:r>
              <a:rPr lang="en-US" dirty="0">
                <a:solidFill>
                  <a:schemeClr val="tx2">
                    <a:lumMod val="90000"/>
                  </a:schemeClr>
                </a:solidFill>
              </a:rPr>
              <a:t>              if(not($</a:t>
            </a:r>
            <a:r>
              <a:rPr lang="en-US" dirty="0" err="1">
                <a:solidFill>
                  <a:schemeClr val="tx2">
                    <a:lumMod val="90000"/>
                  </a:schemeClr>
                </a:solidFill>
              </a:rPr>
              <a:t>nums</a:t>
            </a:r>
            <a:r>
              <a:rPr lang="en-US" dirty="0">
                <a:solidFill>
                  <a:schemeClr val="tx2">
                    <a:lumMod val="90000"/>
                  </a:schemeClr>
                </a:solidFill>
              </a:rPr>
              <a:t>[1]))</a:t>
            </a:r>
          </a:p>
          <a:p>
            <a:pPr marL="68580" indent="0">
              <a:buNone/>
            </a:pPr>
            <a:r>
              <a:rPr lang="en-US" dirty="0">
                <a:solidFill>
                  <a:schemeClr val="tx2">
                    <a:lumMod val="90000"/>
                  </a:schemeClr>
                </a:solidFill>
              </a:rPr>
              <a:t>                 then 0</a:t>
            </a:r>
          </a:p>
          <a:p>
            <a:pPr marL="68580" indent="0">
              <a:buNone/>
            </a:pPr>
            <a:r>
              <a:rPr lang="en-US" dirty="0">
                <a:solidFill>
                  <a:schemeClr val="tx2">
                    <a:lumMod val="90000"/>
                  </a:schemeClr>
                </a:solidFill>
              </a:rPr>
              <a:t>                 else $</a:t>
            </a:r>
            <a:r>
              <a:rPr lang="en-US" dirty="0" err="1">
                <a:solidFill>
                  <a:schemeClr val="tx2">
                    <a:lumMod val="90000"/>
                  </a:schemeClr>
                </a:solidFill>
              </a:rPr>
              <a:t>nums</a:t>
            </a:r>
            <a:r>
              <a:rPr lang="en-US" dirty="0">
                <a:solidFill>
                  <a:schemeClr val="tx2">
                    <a:lumMod val="90000"/>
                  </a:schemeClr>
                </a:solidFill>
              </a:rPr>
              <a:t>[1] + $f1(subsequence($nums,2), $f1)</a:t>
            </a:r>
          </a:p>
          <a:p>
            <a:pPr marL="68580" indent="0">
              <a:buNone/>
            </a:pPr>
            <a:r>
              <a:rPr lang="en-US" dirty="0">
                <a:solidFill>
                  <a:srgbClr val="FFFF00"/>
                </a:solidFill>
              </a:rPr>
              <a:t>              },</a:t>
            </a:r>
          </a:p>
          <a:p>
            <a:pPr marL="68580" indent="0">
              <a:buNone/>
            </a:pPr>
            <a:r>
              <a:rPr lang="en-US" dirty="0" smtClean="0">
                <a:solidFill>
                  <a:srgbClr val="FFFF00"/>
                </a:solidFill>
              </a:rPr>
              <a:t>     $</a:t>
            </a:r>
            <a:r>
              <a:rPr lang="en-US" dirty="0">
                <a:solidFill>
                  <a:srgbClr val="FFFF00"/>
                </a:solidFill>
              </a:rPr>
              <a:t>F := function($</a:t>
            </a:r>
            <a:r>
              <a:rPr lang="en-US" dirty="0" err="1">
                <a:solidFill>
                  <a:srgbClr val="FFFF00"/>
                </a:solidFill>
              </a:rPr>
              <a:t>nums</a:t>
            </a:r>
            <a:r>
              <a:rPr lang="en-US" dirty="0">
                <a:solidFill>
                  <a:srgbClr val="FFFF00"/>
                </a:solidFill>
              </a:rPr>
              <a:t> as </a:t>
            </a:r>
            <a:r>
              <a:rPr lang="en-US" dirty="0" err="1">
                <a:solidFill>
                  <a:srgbClr val="FFFF00"/>
                </a:solidFill>
              </a:rPr>
              <a:t>xs:double</a:t>
            </a:r>
            <a:r>
              <a:rPr lang="en-US" dirty="0">
                <a:solidFill>
                  <a:srgbClr val="FFFF00"/>
                </a:solidFill>
              </a:rPr>
              <a:t>*) as </a:t>
            </a:r>
            <a:r>
              <a:rPr lang="en-US" dirty="0" err="1">
                <a:solidFill>
                  <a:srgbClr val="FFFF00"/>
                </a:solidFill>
              </a:rPr>
              <a:t>xs:double</a:t>
            </a:r>
            <a:endParaRPr lang="en-US" dirty="0">
              <a:solidFill>
                <a:srgbClr val="FFFF00"/>
              </a:solidFill>
            </a:endParaRPr>
          </a:p>
          <a:p>
            <a:pPr marL="68580" indent="0">
              <a:buNone/>
            </a:pPr>
            <a:r>
              <a:rPr lang="en-US" dirty="0">
                <a:solidFill>
                  <a:srgbClr val="FFFF00"/>
                </a:solidFill>
              </a:rPr>
              <a:t>            </a:t>
            </a:r>
            <a:r>
              <a:rPr lang="en-US" dirty="0" smtClean="0">
                <a:solidFill>
                  <a:srgbClr val="FFFF00"/>
                </a:solidFill>
              </a:rPr>
              <a:t>   { $</a:t>
            </a:r>
            <a:r>
              <a:rPr lang="en-US" dirty="0">
                <a:solidFill>
                  <a:srgbClr val="FFFF00"/>
                </a:solidFill>
              </a:rPr>
              <a:t>f($</a:t>
            </a:r>
            <a:r>
              <a:rPr lang="en-US" dirty="0" err="1">
                <a:solidFill>
                  <a:srgbClr val="FFFF00"/>
                </a:solidFill>
              </a:rPr>
              <a:t>nums</a:t>
            </a:r>
            <a:r>
              <a:rPr lang="en-US" dirty="0">
                <a:solidFill>
                  <a:srgbClr val="FFFF00"/>
                </a:solidFill>
              </a:rPr>
              <a:t>, $</a:t>
            </a:r>
            <a:r>
              <a:rPr lang="en-US" dirty="0" smtClean="0">
                <a:solidFill>
                  <a:srgbClr val="FFFF00"/>
                </a:solidFill>
              </a:rPr>
              <a:t>f) </a:t>
            </a:r>
            <a:r>
              <a:rPr lang="en-US" dirty="0">
                <a:solidFill>
                  <a:srgbClr val="FFFF00"/>
                </a:solidFill>
              </a:rPr>
              <a:t>}</a:t>
            </a:r>
          </a:p>
          <a:p>
            <a:pPr marL="68580" indent="0">
              <a:buNone/>
            </a:pPr>
            <a:r>
              <a:rPr lang="en-US" dirty="0">
                <a:solidFill>
                  <a:srgbClr val="FFFF00"/>
                </a:solidFill>
              </a:rPr>
              <a:t>   return</a:t>
            </a:r>
          </a:p>
          <a:p>
            <a:pPr marL="68580" indent="0">
              <a:buNone/>
            </a:pPr>
            <a:r>
              <a:rPr lang="en-US" dirty="0">
                <a:solidFill>
                  <a:srgbClr val="FFFF00"/>
                </a:solidFill>
              </a:rPr>
              <a:t>           </a:t>
            </a:r>
            <a:r>
              <a:rPr lang="en-US" b="1" dirty="0">
                <a:solidFill>
                  <a:schemeClr val="accent4">
                    <a:lumMod val="75000"/>
                  </a:schemeClr>
                </a:solidFill>
              </a:rPr>
              <a:t>$F(1 to 10</a:t>
            </a:r>
            <a:r>
              <a:rPr lang="en-US" b="1" dirty="0" smtClean="0">
                <a:solidFill>
                  <a:schemeClr val="accent4">
                    <a:lumMod val="75000"/>
                  </a:schemeClr>
                </a:solidFill>
              </a:rPr>
              <a:t>)</a:t>
            </a:r>
          </a:p>
          <a:p>
            <a:pPr marL="68580" indent="0">
              <a:buNone/>
            </a:pPr>
            <a:endParaRPr lang="en-US" dirty="0"/>
          </a:p>
          <a:p>
            <a:pPr marL="68580" indent="0">
              <a:buNone/>
            </a:pPr>
            <a:r>
              <a:rPr lang="en-US" sz="4600" dirty="0" smtClean="0">
                <a:solidFill>
                  <a:schemeClr val="accent3">
                    <a:lumMod val="75000"/>
                  </a:schemeClr>
                </a:solidFill>
              </a:rPr>
              <a:t>Result</a:t>
            </a:r>
            <a:r>
              <a:rPr lang="en-US" sz="4600" dirty="0" smtClean="0"/>
              <a:t>: </a:t>
            </a:r>
            <a:r>
              <a:rPr lang="en-US" sz="4600" dirty="0" smtClean="0">
                <a:solidFill>
                  <a:schemeClr val="accent5">
                    <a:lumMod val="75000"/>
                  </a:schemeClr>
                </a:solidFill>
              </a:rPr>
              <a:t>55</a:t>
            </a:r>
            <a:endParaRPr lang="en-US" sz="4600" dirty="0">
              <a:solidFill>
                <a:schemeClr val="accent5">
                  <a:lumMod val="75000"/>
                </a:schemeClr>
              </a:solidFill>
            </a:endParaRPr>
          </a:p>
        </p:txBody>
      </p:sp>
    </p:spTree>
    <p:extLst>
      <p:ext uri="{BB962C8B-B14F-4D97-AF65-F5344CB8AC3E}">
        <p14:creationId xmlns:p14="http://schemas.microsoft.com/office/powerpoint/2010/main" val="1970907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12" end="12"/>
                                            </p:txEl>
                                          </p:spTgt>
                                        </p:tgtEl>
                                        <p:attrNameLst>
                                          <p:attrName>style.visibility</p:attrName>
                                        </p:attrNameLst>
                                      </p:cBhvr>
                                      <p:to>
                                        <p:strVal val="visible"/>
                                      </p:to>
                                    </p:set>
                                    <p:animEffect transition="in" filter="fade">
                                      <p:cBhvr>
                                        <p:cTn id="44"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Stack Overflow !</a:t>
            </a:r>
            <a:endParaRPr lang="en-US" dirty="0"/>
          </a:p>
        </p:txBody>
      </p:sp>
      <p:sp>
        <p:nvSpPr>
          <p:cNvPr id="3" name="Content Placeholder 2"/>
          <p:cNvSpPr>
            <a:spLocks noGrp="1"/>
          </p:cNvSpPr>
          <p:nvPr>
            <p:ph idx="1"/>
          </p:nvPr>
        </p:nvSpPr>
        <p:spPr/>
        <p:txBody>
          <a:bodyPr/>
          <a:lstStyle/>
          <a:p>
            <a:pPr marL="68580" indent="0">
              <a:buNone/>
            </a:pPr>
            <a:r>
              <a:rPr lang="en-US" dirty="0">
                <a:solidFill>
                  <a:srgbClr val="FFFF00"/>
                </a:solidFill>
              </a:rPr>
              <a:t>$F(1 to 100</a:t>
            </a:r>
            <a:r>
              <a:rPr lang="en-US" dirty="0" smtClean="0">
                <a:solidFill>
                  <a:srgbClr val="FFFF00"/>
                </a:solidFill>
              </a:rPr>
              <a:t>)</a:t>
            </a:r>
          </a:p>
          <a:p>
            <a:pPr marL="68580" indent="0">
              <a:buNone/>
            </a:pPr>
            <a:endParaRPr lang="en-US" dirty="0"/>
          </a:p>
          <a:p>
            <a:pPr marL="68580" indent="0">
              <a:buNone/>
            </a:pPr>
            <a:r>
              <a:rPr lang="en-US" b="1" dirty="0">
                <a:solidFill>
                  <a:schemeClr val="accent3">
                    <a:lumMod val="75000"/>
                  </a:schemeClr>
                </a:solidFill>
              </a:rPr>
              <a:t>Result</a:t>
            </a:r>
            <a:r>
              <a:rPr lang="en-US" dirty="0"/>
              <a:t>: </a:t>
            </a:r>
            <a:r>
              <a:rPr lang="en-US" dirty="0">
                <a:solidFill>
                  <a:srgbClr val="FF0000"/>
                </a:solidFill>
                <a:latin typeface="Segoe Marker" panose="03080602040302020204" pitchFamily="66" charset="0"/>
              </a:rPr>
              <a:t>Error on line 22</a:t>
            </a:r>
          </a:p>
          <a:p>
            <a:pPr marL="68580" indent="0">
              <a:buNone/>
            </a:pPr>
            <a:r>
              <a:rPr lang="en-US" dirty="0">
                <a:solidFill>
                  <a:srgbClr val="FF0000"/>
                </a:solidFill>
                <a:latin typeface="Segoe Marker" panose="03080602040302020204" pitchFamily="66" charset="0"/>
              </a:rPr>
              <a:t>Too many nested function calls. May be due to infinite recursion.</a:t>
            </a:r>
          </a:p>
          <a:p>
            <a:pPr marL="68580" indent="0">
              <a:buNone/>
            </a:pPr>
            <a:r>
              <a:rPr lang="en-US" dirty="0">
                <a:solidFill>
                  <a:srgbClr val="FF0000"/>
                </a:solidFill>
                <a:latin typeface="Segoe Marker" panose="03080602040302020204" pitchFamily="66" charset="0"/>
              </a:rPr>
              <a:t>Transformation failed: Run-time errors were reported</a:t>
            </a:r>
          </a:p>
        </p:txBody>
      </p:sp>
    </p:spTree>
    <p:extLst>
      <p:ext uri="{BB962C8B-B14F-4D97-AF65-F5344CB8AC3E}">
        <p14:creationId xmlns:p14="http://schemas.microsoft.com/office/powerpoint/2010/main" val="4936340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Tail Recursion</a:t>
            </a:r>
            <a:endParaRPr lang="en-US" dirty="0"/>
          </a:p>
        </p:txBody>
      </p:sp>
      <p:sp>
        <p:nvSpPr>
          <p:cNvPr id="3" name="Content Placeholder 2"/>
          <p:cNvSpPr>
            <a:spLocks noGrp="1"/>
          </p:cNvSpPr>
          <p:nvPr>
            <p:ph idx="1"/>
          </p:nvPr>
        </p:nvSpPr>
        <p:spPr>
          <a:xfrm>
            <a:off x="1219200" y="1157485"/>
            <a:ext cx="10363200" cy="5490450"/>
          </a:xfrm>
        </p:spPr>
        <p:txBody>
          <a:bodyPr>
            <a:normAutofit fontScale="85000" lnSpcReduction="10000"/>
          </a:bodyPr>
          <a:lstStyle/>
          <a:p>
            <a:pPr marL="68580" indent="0">
              <a:buNone/>
            </a:pPr>
            <a:r>
              <a:rPr lang="en-US" dirty="0">
                <a:solidFill>
                  <a:srgbClr val="FFFF00"/>
                </a:solidFill>
              </a:rPr>
              <a:t>let $f := function($</a:t>
            </a:r>
            <a:r>
              <a:rPr lang="en-US" dirty="0" err="1">
                <a:solidFill>
                  <a:srgbClr val="FFFF00"/>
                </a:solidFill>
              </a:rPr>
              <a:t>nums</a:t>
            </a:r>
            <a:r>
              <a:rPr lang="en-US" dirty="0">
                <a:solidFill>
                  <a:srgbClr val="FFFF00"/>
                </a:solidFill>
              </a:rPr>
              <a:t> as </a:t>
            </a:r>
            <a:r>
              <a:rPr lang="en-US" dirty="0" err="1">
                <a:solidFill>
                  <a:srgbClr val="FFFF00"/>
                </a:solidFill>
              </a:rPr>
              <a:t>xs:double</a:t>
            </a:r>
            <a:r>
              <a:rPr lang="en-US" dirty="0" smtClean="0">
                <a:solidFill>
                  <a:srgbClr val="FFFF00"/>
                </a:solidFill>
              </a:rPr>
              <a:t>*, $</a:t>
            </a:r>
            <a:r>
              <a:rPr lang="en-US" dirty="0" err="1">
                <a:solidFill>
                  <a:srgbClr val="FFFF00"/>
                </a:solidFill>
              </a:rPr>
              <a:t>accum</a:t>
            </a:r>
            <a:r>
              <a:rPr lang="en-US" dirty="0">
                <a:solidFill>
                  <a:srgbClr val="FFFF00"/>
                </a:solidFill>
              </a:rPr>
              <a:t> as </a:t>
            </a:r>
            <a:r>
              <a:rPr lang="en-US" dirty="0" err="1">
                <a:solidFill>
                  <a:srgbClr val="FFFF00"/>
                </a:solidFill>
              </a:rPr>
              <a:t>xs:double</a:t>
            </a:r>
            <a:r>
              <a:rPr lang="en-US" dirty="0">
                <a:solidFill>
                  <a:srgbClr val="FFFF00"/>
                </a:solidFill>
              </a:rPr>
              <a:t>,</a:t>
            </a:r>
          </a:p>
          <a:p>
            <a:pPr marL="68580" indent="0">
              <a:buNone/>
            </a:pPr>
            <a:r>
              <a:rPr lang="en-US" dirty="0">
                <a:solidFill>
                  <a:srgbClr val="FFFF00"/>
                </a:solidFill>
              </a:rPr>
              <a:t>                    </a:t>
            </a:r>
            <a:r>
              <a:rPr lang="en-US" dirty="0" smtClean="0">
                <a:solidFill>
                  <a:srgbClr val="FFFF00"/>
                </a:solidFill>
              </a:rPr>
              <a:t>       $</a:t>
            </a:r>
            <a:r>
              <a:rPr lang="en-US" dirty="0">
                <a:solidFill>
                  <a:srgbClr val="FFFF00"/>
                </a:solidFill>
              </a:rPr>
              <a:t>f1 as </a:t>
            </a:r>
            <a:r>
              <a:rPr lang="en-US" dirty="0" smtClean="0">
                <a:solidFill>
                  <a:srgbClr val="FFFF00"/>
                </a:solidFill>
              </a:rPr>
              <a:t>function(*) ) </a:t>
            </a:r>
            <a:r>
              <a:rPr lang="en-US" dirty="0">
                <a:solidFill>
                  <a:srgbClr val="FFFF00"/>
                </a:solidFill>
              </a:rPr>
              <a:t>as </a:t>
            </a:r>
            <a:r>
              <a:rPr lang="en-US" dirty="0" err="1">
                <a:solidFill>
                  <a:srgbClr val="FFFF00"/>
                </a:solidFill>
              </a:rPr>
              <a:t>xs:double</a:t>
            </a:r>
            <a:endParaRPr lang="en-US" dirty="0">
              <a:solidFill>
                <a:srgbClr val="FFFF00"/>
              </a:solidFill>
            </a:endParaRPr>
          </a:p>
          <a:p>
            <a:pPr marL="68580" indent="0">
              <a:buNone/>
            </a:pPr>
            <a:r>
              <a:rPr lang="en-US" dirty="0">
                <a:solidFill>
                  <a:srgbClr val="FFFF00"/>
                </a:solidFill>
              </a:rPr>
              <a:t>             </a:t>
            </a:r>
            <a:r>
              <a:rPr lang="en-US" dirty="0" smtClean="0">
                <a:solidFill>
                  <a:srgbClr val="FFFF00"/>
                </a:solidFill>
              </a:rPr>
              <a:t>{ if(not</a:t>
            </a:r>
            <a:r>
              <a:rPr lang="en-US" dirty="0">
                <a:solidFill>
                  <a:srgbClr val="FFFF00"/>
                </a:solidFill>
              </a:rPr>
              <a:t>($</a:t>
            </a:r>
            <a:r>
              <a:rPr lang="en-US" dirty="0" err="1">
                <a:solidFill>
                  <a:srgbClr val="FFFF00"/>
                </a:solidFill>
              </a:rPr>
              <a:t>nums</a:t>
            </a:r>
            <a:r>
              <a:rPr lang="en-US" dirty="0">
                <a:solidFill>
                  <a:srgbClr val="FFFF00"/>
                </a:solidFill>
              </a:rPr>
              <a:t>[1]))</a:t>
            </a:r>
          </a:p>
          <a:p>
            <a:pPr marL="68580" indent="0">
              <a:buNone/>
            </a:pPr>
            <a:r>
              <a:rPr lang="en-US" dirty="0">
                <a:solidFill>
                  <a:srgbClr val="FFFF00"/>
                </a:solidFill>
              </a:rPr>
              <a:t>                 </a:t>
            </a:r>
            <a:r>
              <a:rPr lang="en-US" dirty="0" smtClean="0">
                <a:solidFill>
                  <a:srgbClr val="FFFF00"/>
                </a:solidFill>
              </a:rPr>
              <a:t> then </a:t>
            </a:r>
            <a:r>
              <a:rPr lang="en-US" dirty="0">
                <a:solidFill>
                  <a:srgbClr val="FFFF00"/>
                </a:solidFill>
              </a:rPr>
              <a:t>$</a:t>
            </a:r>
            <a:r>
              <a:rPr lang="en-US" dirty="0" err="1">
                <a:solidFill>
                  <a:srgbClr val="FFFF00"/>
                </a:solidFill>
              </a:rPr>
              <a:t>accum</a:t>
            </a:r>
            <a:endParaRPr lang="en-US" dirty="0">
              <a:solidFill>
                <a:srgbClr val="FFFF00"/>
              </a:solidFill>
            </a:endParaRPr>
          </a:p>
          <a:p>
            <a:pPr marL="68580" indent="0">
              <a:buNone/>
            </a:pPr>
            <a:r>
              <a:rPr lang="en-US" dirty="0">
                <a:solidFill>
                  <a:srgbClr val="FFFF00"/>
                </a:solidFill>
              </a:rPr>
              <a:t>                 </a:t>
            </a:r>
            <a:r>
              <a:rPr lang="en-US" dirty="0" smtClean="0">
                <a:solidFill>
                  <a:srgbClr val="FFFF00"/>
                </a:solidFill>
              </a:rPr>
              <a:t> else </a:t>
            </a:r>
            <a:r>
              <a:rPr lang="en-US" dirty="0">
                <a:solidFill>
                  <a:schemeClr val="accent4">
                    <a:lumMod val="75000"/>
                  </a:schemeClr>
                </a:solidFill>
              </a:rPr>
              <a:t>$f1(subsequence($nums,2), $</a:t>
            </a:r>
            <a:r>
              <a:rPr lang="en-US" dirty="0" err="1">
                <a:solidFill>
                  <a:schemeClr val="accent4">
                    <a:lumMod val="75000"/>
                  </a:schemeClr>
                </a:solidFill>
              </a:rPr>
              <a:t>accum</a:t>
            </a:r>
            <a:r>
              <a:rPr lang="en-US" dirty="0">
                <a:solidFill>
                  <a:schemeClr val="accent4">
                    <a:lumMod val="75000"/>
                  </a:schemeClr>
                </a:solidFill>
              </a:rPr>
              <a:t>+$</a:t>
            </a:r>
            <a:r>
              <a:rPr lang="en-US" dirty="0" err="1">
                <a:solidFill>
                  <a:schemeClr val="accent4">
                    <a:lumMod val="75000"/>
                  </a:schemeClr>
                </a:solidFill>
              </a:rPr>
              <a:t>nums</a:t>
            </a:r>
            <a:r>
              <a:rPr lang="en-US" dirty="0">
                <a:solidFill>
                  <a:schemeClr val="accent4">
                    <a:lumMod val="75000"/>
                  </a:schemeClr>
                </a:solidFill>
              </a:rPr>
              <a:t>[1], $f1)</a:t>
            </a:r>
          </a:p>
          <a:p>
            <a:pPr marL="68580" indent="0">
              <a:buNone/>
            </a:pPr>
            <a:r>
              <a:rPr lang="en-US" dirty="0">
                <a:solidFill>
                  <a:srgbClr val="FFFF00"/>
                </a:solidFill>
              </a:rPr>
              <a:t>              },</a:t>
            </a:r>
          </a:p>
          <a:p>
            <a:pPr marL="68580" indent="0">
              <a:buNone/>
            </a:pPr>
            <a:r>
              <a:rPr lang="en-US" dirty="0">
                <a:solidFill>
                  <a:srgbClr val="FFFF00"/>
                </a:solidFill>
              </a:rPr>
              <a:t>    $F := function($</a:t>
            </a:r>
            <a:r>
              <a:rPr lang="en-US" dirty="0" err="1">
                <a:solidFill>
                  <a:srgbClr val="FFFF00"/>
                </a:solidFill>
              </a:rPr>
              <a:t>nums</a:t>
            </a:r>
            <a:r>
              <a:rPr lang="en-US" dirty="0">
                <a:solidFill>
                  <a:srgbClr val="FFFF00"/>
                </a:solidFill>
              </a:rPr>
              <a:t> as </a:t>
            </a:r>
            <a:r>
              <a:rPr lang="en-US" dirty="0" err="1">
                <a:solidFill>
                  <a:srgbClr val="FFFF00"/>
                </a:solidFill>
              </a:rPr>
              <a:t>xs:double</a:t>
            </a:r>
            <a:r>
              <a:rPr lang="en-US" dirty="0">
                <a:solidFill>
                  <a:srgbClr val="FFFF00"/>
                </a:solidFill>
              </a:rPr>
              <a:t>*) as </a:t>
            </a:r>
            <a:r>
              <a:rPr lang="en-US" dirty="0" err="1">
                <a:solidFill>
                  <a:srgbClr val="FFFF00"/>
                </a:solidFill>
              </a:rPr>
              <a:t>xs:double</a:t>
            </a:r>
            <a:endParaRPr lang="en-US" dirty="0">
              <a:solidFill>
                <a:srgbClr val="FFFF00"/>
              </a:solidFill>
            </a:endParaRPr>
          </a:p>
          <a:p>
            <a:pPr marL="68580" indent="0">
              <a:buNone/>
            </a:pPr>
            <a:r>
              <a:rPr lang="en-US" dirty="0">
                <a:solidFill>
                  <a:srgbClr val="FFFF00"/>
                </a:solidFill>
              </a:rPr>
              <a:t>          </a:t>
            </a:r>
            <a:r>
              <a:rPr lang="en-US" dirty="0" smtClean="0">
                <a:solidFill>
                  <a:srgbClr val="FFFF00"/>
                </a:solidFill>
              </a:rPr>
              <a:t>{ </a:t>
            </a:r>
            <a:r>
              <a:rPr lang="en-US" dirty="0" smtClean="0">
                <a:solidFill>
                  <a:schemeClr val="tx2">
                    <a:lumMod val="90000"/>
                  </a:schemeClr>
                </a:solidFill>
              </a:rPr>
              <a:t>$</a:t>
            </a:r>
            <a:r>
              <a:rPr lang="en-US" dirty="0">
                <a:solidFill>
                  <a:schemeClr val="tx2">
                    <a:lumMod val="90000"/>
                  </a:schemeClr>
                </a:solidFill>
              </a:rPr>
              <a:t>f($</a:t>
            </a:r>
            <a:r>
              <a:rPr lang="en-US" dirty="0" err="1">
                <a:solidFill>
                  <a:schemeClr val="tx2">
                    <a:lumMod val="90000"/>
                  </a:schemeClr>
                </a:solidFill>
              </a:rPr>
              <a:t>nums</a:t>
            </a:r>
            <a:r>
              <a:rPr lang="en-US" dirty="0">
                <a:solidFill>
                  <a:schemeClr val="tx2">
                    <a:lumMod val="90000"/>
                  </a:schemeClr>
                </a:solidFill>
              </a:rPr>
              <a:t>, 0, $f</a:t>
            </a:r>
            <a:r>
              <a:rPr lang="en-US" dirty="0" smtClean="0">
                <a:solidFill>
                  <a:schemeClr val="tx2">
                    <a:lumMod val="90000"/>
                  </a:schemeClr>
                </a:solidFill>
              </a:rPr>
              <a:t>) </a:t>
            </a:r>
            <a:r>
              <a:rPr lang="en-US" dirty="0">
                <a:solidFill>
                  <a:srgbClr val="FFFF00"/>
                </a:solidFill>
              </a:rPr>
              <a:t>}</a:t>
            </a:r>
          </a:p>
          <a:p>
            <a:pPr marL="68580" indent="0">
              <a:buNone/>
            </a:pPr>
            <a:r>
              <a:rPr lang="en-US" dirty="0">
                <a:solidFill>
                  <a:srgbClr val="FFFF00"/>
                </a:solidFill>
              </a:rPr>
              <a:t>  return</a:t>
            </a:r>
          </a:p>
          <a:p>
            <a:pPr marL="68580" indent="0">
              <a:buNone/>
            </a:pPr>
            <a:r>
              <a:rPr lang="en-US" dirty="0">
                <a:solidFill>
                  <a:srgbClr val="FFFF00"/>
                </a:solidFill>
              </a:rPr>
              <a:t>     $F(1 to 100</a:t>
            </a:r>
            <a:r>
              <a:rPr lang="en-US" dirty="0" smtClean="0">
                <a:solidFill>
                  <a:srgbClr val="FFFF00"/>
                </a:solidFill>
              </a:rPr>
              <a:t>)</a:t>
            </a:r>
          </a:p>
          <a:p>
            <a:pPr marL="68580" indent="0">
              <a:buNone/>
            </a:pPr>
            <a:endParaRPr lang="en-US" dirty="0"/>
          </a:p>
          <a:p>
            <a:pPr marL="68580" indent="0">
              <a:buNone/>
            </a:pPr>
            <a:r>
              <a:rPr lang="en-US" b="1" dirty="0" smtClean="0">
                <a:solidFill>
                  <a:schemeClr val="accent3">
                    <a:lumMod val="75000"/>
                  </a:schemeClr>
                </a:solidFill>
              </a:rPr>
              <a:t>Result</a:t>
            </a:r>
            <a:r>
              <a:rPr lang="en-US" dirty="0" smtClean="0"/>
              <a:t>: </a:t>
            </a:r>
            <a:r>
              <a:rPr lang="en-US" dirty="0" smtClean="0">
                <a:solidFill>
                  <a:srgbClr val="FF0000"/>
                </a:solidFill>
              </a:rPr>
              <a:t>Exception: SO</a:t>
            </a:r>
          </a:p>
          <a:p>
            <a:pPr marL="68580" indent="0">
              <a:buNone/>
            </a:pPr>
            <a:endParaRPr lang="en-US" dirty="0"/>
          </a:p>
          <a:p>
            <a:pPr marL="68580" indent="0">
              <a:buNone/>
            </a:pPr>
            <a:endParaRPr lang="en-US" dirty="0" smtClean="0"/>
          </a:p>
          <a:p>
            <a:pPr marL="68580" indent="0">
              <a:buNone/>
            </a:pPr>
            <a:endParaRPr lang="en-US" dirty="0"/>
          </a:p>
          <a:p>
            <a:pPr marL="68580" indent="0">
              <a:buNone/>
            </a:pPr>
            <a:endParaRPr lang="en-US" dirty="0"/>
          </a:p>
        </p:txBody>
      </p:sp>
    </p:spTree>
    <p:extLst>
      <p:ext uri="{BB962C8B-B14F-4D97-AF65-F5344CB8AC3E}">
        <p14:creationId xmlns:p14="http://schemas.microsoft.com/office/powerpoint/2010/main" val="38200292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fade">
                                      <p:cBhvr>
                                        <p:cTn id="39"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392194" y="1099819"/>
            <a:ext cx="10363200" cy="4572000"/>
          </a:xfrm>
        </p:spPr>
        <p:txBody>
          <a:bodyPr>
            <a:noAutofit/>
          </a:bodyPr>
          <a:lstStyle/>
          <a:p>
            <a:pPr lvl="0"/>
            <a:r>
              <a:rPr lang="en-US" sz="1800" dirty="0" smtClean="0">
                <a:solidFill>
                  <a:srgbClr val="FFC000"/>
                </a:solidFill>
              </a:rPr>
              <a:t>Is </a:t>
            </a:r>
            <a:r>
              <a:rPr lang="en-US" sz="1800" dirty="0" err="1" smtClean="0">
                <a:solidFill>
                  <a:srgbClr val="FFC000"/>
                </a:solidFill>
              </a:rPr>
              <a:t>XPath</a:t>
            </a:r>
            <a:r>
              <a:rPr lang="en-US" sz="1800" dirty="0" smtClean="0">
                <a:solidFill>
                  <a:srgbClr val="FFC000"/>
                </a:solidFill>
              </a:rPr>
              <a:t> 1.0 or </a:t>
            </a:r>
            <a:r>
              <a:rPr lang="en-US" sz="1800" dirty="0" err="1" smtClean="0">
                <a:solidFill>
                  <a:srgbClr val="FFC000"/>
                </a:solidFill>
              </a:rPr>
              <a:t>XPath</a:t>
            </a:r>
            <a:r>
              <a:rPr lang="en-US" sz="1800" dirty="0" smtClean="0">
                <a:solidFill>
                  <a:srgbClr val="FFC000"/>
                </a:solidFill>
              </a:rPr>
              <a:t>  2.0 a programming language?</a:t>
            </a:r>
          </a:p>
          <a:p>
            <a:pPr lvl="0"/>
            <a:r>
              <a:rPr lang="en-US" sz="1800" dirty="0" err="1" smtClean="0">
                <a:solidFill>
                  <a:srgbClr val="FFC000"/>
                </a:solidFill>
              </a:rPr>
              <a:t>XPath</a:t>
            </a:r>
            <a:r>
              <a:rPr lang="en-US" sz="1800" dirty="0" smtClean="0">
                <a:solidFill>
                  <a:srgbClr val="FFC000"/>
                </a:solidFill>
              </a:rPr>
              <a:t> 3.0 Features</a:t>
            </a:r>
          </a:p>
          <a:p>
            <a:pPr lvl="1"/>
            <a:r>
              <a:rPr lang="en-US" sz="1800" dirty="0" smtClean="0">
                <a:solidFill>
                  <a:schemeClr val="tx2"/>
                </a:solidFill>
              </a:rPr>
              <a:t>Anonymous (inline) functions. HOFs</a:t>
            </a:r>
          </a:p>
          <a:p>
            <a:pPr lvl="1"/>
            <a:r>
              <a:rPr lang="en-US" sz="1800" dirty="0" smtClean="0">
                <a:solidFill>
                  <a:schemeClr val="tx2"/>
                </a:solidFill>
              </a:rPr>
              <a:t>Function composition</a:t>
            </a:r>
          </a:p>
          <a:p>
            <a:pPr lvl="1"/>
            <a:r>
              <a:rPr lang="en-US" sz="1800" dirty="0" smtClean="0">
                <a:solidFill>
                  <a:schemeClr val="tx2"/>
                </a:solidFill>
              </a:rPr>
              <a:t>Partial application</a:t>
            </a:r>
          </a:p>
          <a:p>
            <a:pPr lvl="1"/>
            <a:r>
              <a:rPr lang="en-US" sz="1800" dirty="0" smtClean="0">
                <a:solidFill>
                  <a:schemeClr val="tx2"/>
                </a:solidFill>
              </a:rPr>
              <a:t>Closures</a:t>
            </a:r>
          </a:p>
          <a:p>
            <a:pPr lvl="1"/>
            <a:r>
              <a:rPr lang="en-US" sz="1800" dirty="0" smtClean="0">
                <a:solidFill>
                  <a:schemeClr val="tx2"/>
                </a:solidFill>
              </a:rPr>
              <a:t>Recursion with anonymous functions?</a:t>
            </a:r>
          </a:p>
          <a:p>
            <a:pPr lvl="1"/>
            <a:r>
              <a:rPr lang="en-US" sz="1800" dirty="0" smtClean="0">
                <a:solidFill>
                  <a:schemeClr val="tx2"/>
                </a:solidFill>
              </a:rPr>
              <a:t>Robust recursion</a:t>
            </a:r>
          </a:p>
          <a:p>
            <a:pPr lvl="1"/>
            <a:r>
              <a:rPr lang="en-US" sz="1800" dirty="0" smtClean="0">
                <a:solidFill>
                  <a:schemeClr val="tx2"/>
                </a:solidFill>
              </a:rPr>
              <a:t>Can we produce a new XML document using only </a:t>
            </a:r>
            <a:r>
              <a:rPr lang="en-US" sz="1800" dirty="0" err="1" smtClean="0">
                <a:solidFill>
                  <a:schemeClr val="tx2"/>
                </a:solidFill>
              </a:rPr>
              <a:t>XPath</a:t>
            </a:r>
            <a:r>
              <a:rPr lang="en-US" sz="1800" dirty="0" smtClean="0">
                <a:solidFill>
                  <a:schemeClr val="tx2"/>
                </a:solidFill>
              </a:rPr>
              <a:t>?</a:t>
            </a:r>
          </a:p>
          <a:p>
            <a:r>
              <a:rPr lang="en-US" sz="1800" dirty="0" smtClean="0">
                <a:solidFill>
                  <a:srgbClr val="FFC000"/>
                </a:solidFill>
              </a:rPr>
              <a:t>Example: Complete </a:t>
            </a:r>
            <a:r>
              <a:rPr lang="en-US" sz="1800" dirty="0" err="1" smtClean="0">
                <a:solidFill>
                  <a:srgbClr val="FFC000"/>
                </a:solidFill>
              </a:rPr>
              <a:t>XPath</a:t>
            </a:r>
            <a:r>
              <a:rPr lang="en-US" sz="1800" dirty="0" smtClean="0">
                <a:solidFill>
                  <a:srgbClr val="FFC000"/>
                </a:solidFill>
              </a:rPr>
              <a:t> application</a:t>
            </a:r>
          </a:p>
          <a:p>
            <a:pPr lvl="1"/>
            <a:r>
              <a:rPr lang="en-US" sz="1800" dirty="0" err="1">
                <a:solidFill>
                  <a:schemeClr val="accent3">
                    <a:lumMod val="75000"/>
                  </a:schemeClr>
                </a:solidFill>
              </a:rPr>
              <a:t>XPath</a:t>
            </a:r>
            <a:r>
              <a:rPr lang="en-US" sz="1800" dirty="0">
                <a:solidFill>
                  <a:schemeClr val="accent3">
                    <a:lumMod val="75000"/>
                  </a:schemeClr>
                </a:solidFill>
              </a:rPr>
              <a:t> .vs. </a:t>
            </a:r>
            <a:r>
              <a:rPr lang="en-US" sz="1800" dirty="0" smtClean="0">
                <a:solidFill>
                  <a:schemeClr val="accent3">
                    <a:lumMod val="75000"/>
                  </a:schemeClr>
                </a:solidFill>
              </a:rPr>
              <a:t>XSLT/XQuery solution …</a:t>
            </a:r>
          </a:p>
          <a:p>
            <a:pPr lvl="1"/>
            <a:r>
              <a:rPr lang="en-US" sz="1800" dirty="0" smtClean="0">
                <a:solidFill>
                  <a:schemeClr val="accent3">
                    <a:lumMod val="75000"/>
                  </a:schemeClr>
                </a:solidFill>
              </a:rPr>
              <a:t>The problem-specific </a:t>
            </a:r>
            <a:r>
              <a:rPr lang="en-US" sz="1800" dirty="0" err="1" smtClean="0">
                <a:solidFill>
                  <a:schemeClr val="accent3">
                    <a:lumMod val="75000"/>
                  </a:schemeClr>
                </a:solidFill>
              </a:rPr>
              <a:t>XPath</a:t>
            </a:r>
            <a:r>
              <a:rPr lang="en-US" sz="1800" dirty="0" smtClean="0">
                <a:solidFill>
                  <a:schemeClr val="accent3">
                    <a:lumMod val="75000"/>
                  </a:schemeClr>
                </a:solidFill>
              </a:rPr>
              <a:t> code</a:t>
            </a:r>
          </a:p>
          <a:p>
            <a:pPr lvl="1"/>
            <a:r>
              <a:rPr lang="en-US" sz="1800" dirty="0" err="1" smtClean="0">
                <a:solidFill>
                  <a:schemeClr val="accent3">
                    <a:lumMod val="75000"/>
                  </a:schemeClr>
                </a:solidFill>
              </a:rPr>
              <a:t>XPath</a:t>
            </a:r>
            <a:r>
              <a:rPr lang="en-US" sz="1800" dirty="0" smtClean="0">
                <a:solidFill>
                  <a:schemeClr val="accent3">
                    <a:lumMod val="75000"/>
                  </a:schemeClr>
                </a:solidFill>
              </a:rPr>
              <a:t> implementation of a BST (Binary Search Tree) data type</a:t>
            </a:r>
          </a:p>
          <a:p>
            <a:pPr lvl="1"/>
            <a:r>
              <a:rPr lang="en-US" sz="1800" dirty="0" smtClean="0">
                <a:solidFill>
                  <a:schemeClr val="accent3">
                    <a:lumMod val="75000"/>
                  </a:schemeClr>
                </a:solidFill>
              </a:rPr>
              <a:t>The complete </a:t>
            </a:r>
            <a:r>
              <a:rPr lang="en-US" sz="1800" dirty="0" err="1" smtClean="0">
                <a:solidFill>
                  <a:schemeClr val="accent3">
                    <a:lumMod val="75000"/>
                  </a:schemeClr>
                </a:solidFill>
              </a:rPr>
              <a:t>XPath</a:t>
            </a:r>
            <a:r>
              <a:rPr lang="en-US" sz="1800" dirty="0" smtClean="0">
                <a:solidFill>
                  <a:schemeClr val="accent3">
                    <a:lumMod val="75000"/>
                  </a:schemeClr>
                </a:solidFill>
              </a:rPr>
              <a:t> solution</a:t>
            </a:r>
          </a:p>
          <a:p>
            <a:r>
              <a:rPr lang="en-US" sz="1800" dirty="0" smtClean="0">
                <a:solidFill>
                  <a:srgbClr val="FFC000"/>
                </a:solidFill>
              </a:rPr>
              <a:t>Analysis and Wish-list</a:t>
            </a:r>
          </a:p>
          <a:p>
            <a:r>
              <a:rPr lang="en-US" sz="1800" dirty="0" err="1" smtClean="0">
                <a:solidFill>
                  <a:srgbClr val="FFC000"/>
                </a:solidFill>
              </a:rPr>
              <a:t>XPath</a:t>
            </a:r>
            <a:r>
              <a:rPr lang="en-US" sz="1800" dirty="0" smtClean="0">
                <a:solidFill>
                  <a:srgbClr val="FFC000"/>
                </a:solidFill>
              </a:rPr>
              <a:t> Function Libraries – consuming from XSLT and XQuery</a:t>
            </a:r>
          </a:p>
          <a:p>
            <a:r>
              <a:rPr lang="en-US" sz="1800" dirty="0" smtClean="0"/>
              <a:t>Conclusion</a:t>
            </a:r>
          </a:p>
        </p:txBody>
      </p:sp>
      <p:sp>
        <p:nvSpPr>
          <p:cNvPr id="13" name="Title 12"/>
          <p:cNvSpPr>
            <a:spLocks noGrp="1"/>
          </p:cNvSpPr>
          <p:nvPr>
            <p:ph type="title"/>
          </p:nvPr>
        </p:nvSpPr>
        <p:spPr>
          <a:xfrm>
            <a:off x="1235676" y="185419"/>
            <a:ext cx="10363200" cy="914400"/>
          </a:xfrm>
        </p:spPr>
        <p:txBody>
          <a:bodyPr/>
          <a:lstStyle/>
          <a:p>
            <a:r>
              <a:rPr lang="en-US" dirty="0" smtClean="0"/>
              <a:t>Agenda</a:t>
            </a:r>
            <a:endParaRPr lang="en-US" dirty="0"/>
          </a:p>
        </p:txBody>
      </p:sp>
    </p:spTree>
    <p:extLst>
      <p:ext uri="{BB962C8B-B14F-4D97-AF65-F5344CB8AC3E}">
        <p14:creationId xmlns:p14="http://schemas.microsoft.com/office/powerpoint/2010/main" val="24093119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DVC (</a:t>
            </a:r>
            <a:r>
              <a:rPr lang="en-US" b="1" dirty="0" err="1" smtClean="0">
                <a:solidFill>
                  <a:schemeClr val="accent5">
                    <a:lumMod val="60000"/>
                    <a:lumOff val="40000"/>
                  </a:schemeClr>
                </a:solidFill>
              </a:rPr>
              <a:t>D</a:t>
            </a:r>
            <a:r>
              <a:rPr lang="en-US" dirty="0" err="1" smtClean="0"/>
              <a:t>i</a:t>
            </a:r>
            <a:r>
              <a:rPr lang="en-US" b="1" dirty="0" err="1" smtClean="0">
                <a:solidFill>
                  <a:schemeClr val="accent5">
                    <a:lumMod val="60000"/>
                    <a:lumOff val="40000"/>
                  </a:schemeClr>
                </a:solidFill>
              </a:rPr>
              <a:t>V</a:t>
            </a:r>
            <a:r>
              <a:rPr lang="en-US" dirty="0" err="1" smtClean="0"/>
              <a:t>ide</a:t>
            </a:r>
            <a:r>
              <a:rPr lang="en-US" dirty="0" smtClean="0"/>
              <a:t> and </a:t>
            </a:r>
            <a:r>
              <a:rPr lang="en-US" b="1" dirty="0" smtClean="0">
                <a:solidFill>
                  <a:schemeClr val="accent5">
                    <a:lumMod val="60000"/>
                    <a:lumOff val="40000"/>
                  </a:schemeClr>
                </a:solidFill>
              </a:rPr>
              <a:t>C</a:t>
            </a:r>
            <a:r>
              <a:rPr lang="en-US" dirty="0" smtClean="0"/>
              <a:t>onquer) Recursion</a:t>
            </a:r>
            <a:endParaRPr lang="en-US" dirty="0"/>
          </a:p>
        </p:txBody>
      </p:sp>
      <p:sp>
        <p:nvSpPr>
          <p:cNvPr id="3" name="Content Placeholder 2"/>
          <p:cNvSpPr>
            <a:spLocks noGrp="1"/>
          </p:cNvSpPr>
          <p:nvPr>
            <p:ph idx="1"/>
          </p:nvPr>
        </p:nvSpPr>
        <p:spPr>
          <a:xfrm>
            <a:off x="1219200" y="1206912"/>
            <a:ext cx="10363200" cy="5523402"/>
          </a:xfrm>
        </p:spPr>
        <p:txBody>
          <a:bodyPr>
            <a:normAutofit fontScale="70000" lnSpcReduction="20000"/>
          </a:bodyPr>
          <a:lstStyle/>
          <a:p>
            <a:pPr marL="68580" indent="0">
              <a:buNone/>
            </a:pPr>
            <a:r>
              <a:rPr lang="en-US" dirty="0">
                <a:solidFill>
                  <a:srgbClr val="FFFF00"/>
                </a:solidFill>
              </a:rPr>
              <a:t>let $f := function($</a:t>
            </a:r>
            <a:r>
              <a:rPr lang="en-US" dirty="0" err="1">
                <a:solidFill>
                  <a:srgbClr val="FFFF00"/>
                </a:solidFill>
              </a:rPr>
              <a:t>nums</a:t>
            </a:r>
            <a:r>
              <a:rPr lang="en-US" dirty="0">
                <a:solidFill>
                  <a:srgbClr val="FFFF00"/>
                </a:solidFill>
              </a:rPr>
              <a:t> as </a:t>
            </a:r>
            <a:r>
              <a:rPr lang="en-US" dirty="0" err="1">
                <a:solidFill>
                  <a:srgbClr val="FFFF00"/>
                </a:solidFill>
              </a:rPr>
              <a:t>xs:double</a:t>
            </a:r>
            <a:r>
              <a:rPr lang="en-US" dirty="0" smtClean="0">
                <a:solidFill>
                  <a:srgbClr val="FFFF00"/>
                </a:solidFill>
              </a:rPr>
              <a:t>*, $</a:t>
            </a:r>
            <a:r>
              <a:rPr lang="en-US" dirty="0">
                <a:solidFill>
                  <a:srgbClr val="FFFF00"/>
                </a:solidFill>
              </a:rPr>
              <a:t>f1 as function</a:t>
            </a:r>
            <a:r>
              <a:rPr lang="en-US" dirty="0" smtClean="0">
                <a:solidFill>
                  <a:srgbClr val="FFFF00"/>
                </a:solidFill>
              </a:rPr>
              <a:t>(*)) </a:t>
            </a:r>
            <a:r>
              <a:rPr lang="en-US" dirty="0">
                <a:solidFill>
                  <a:srgbClr val="FFFF00"/>
                </a:solidFill>
              </a:rPr>
              <a:t>as </a:t>
            </a:r>
            <a:r>
              <a:rPr lang="en-US" dirty="0" err="1">
                <a:solidFill>
                  <a:srgbClr val="FFFF00"/>
                </a:solidFill>
              </a:rPr>
              <a:t>xs:double</a:t>
            </a:r>
            <a:endParaRPr lang="en-US" dirty="0">
              <a:solidFill>
                <a:srgbClr val="FFFF00"/>
              </a:solidFill>
            </a:endParaRPr>
          </a:p>
          <a:p>
            <a:pPr marL="68580" indent="0">
              <a:buNone/>
            </a:pPr>
            <a:r>
              <a:rPr lang="en-US" dirty="0">
                <a:solidFill>
                  <a:srgbClr val="FFFF00"/>
                </a:solidFill>
              </a:rPr>
              <a:t>             {if(not($</a:t>
            </a:r>
            <a:r>
              <a:rPr lang="en-US" dirty="0" err="1">
                <a:solidFill>
                  <a:srgbClr val="FFFF00"/>
                </a:solidFill>
              </a:rPr>
              <a:t>nums</a:t>
            </a:r>
            <a:r>
              <a:rPr lang="en-US" dirty="0">
                <a:solidFill>
                  <a:srgbClr val="FFFF00"/>
                </a:solidFill>
              </a:rPr>
              <a:t>[1]))</a:t>
            </a:r>
          </a:p>
          <a:p>
            <a:pPr marL="68580" indent="0">
              <a:buNone/>
            </a:pPr>
            <a:r>
              <a:rPr lang="en-US" dirty="0">
                <a:solidFill>
                  <a:srgbClr val="FFFF00"/>
                </a:solidFill>
              </a:rPr>
              <a:t>                 then 0</a:t>
            </a:r>
          </a:p>
          <a:p>
            <a:pPr marL="68580" indent="0">
              <a:buNone/>
            </a:pPr>
            <a:r>
              <a:rPr lang="en-US" dirty="0">
                <a:solidFill>
                  <a:srgbClr val="FFFF00"/>
                </a:solidFill>
              </a:rPr>
              <a:t>                 else if(not($</a:t>
            </a:r>
            <a:r>
              <a:rPr lang="en-US" dirty="0" err="1">
                <a:solidFill>
                  <a:srgbClr val="FFFF00"/>
                </a:solidFill>
              </a:rPr>
              <a:t>nums</a:t>
            </a:r>
            <a:r>
              <a:rPr lang="en-US" dirty="0">
                <a:solidFill>
                  <a:srgbClr val="FFFF00"/>
                </a:solidFill>
              </a:rPr>
              <a:t>[2]))</a:t>
            </a:r>
          </a:p>
          <a:p>
            <a:pPr marL="68580" indent="0">
              <a:buNone/>
            </a:pPr>
            <a:r>
              <a:rPr lang="en-US" dirty="0">
                <a:solidFill>
                  <a:srgbClr val="FFFF00"/>
                </a:solidFill>
              </a:rPr>
              <a:t>                        then $</a:t>
            </a:r>
            <a:r>
              <a:rPr lang="en-US" dirty="0" err="1">
                <a:solidFill>
                  <a:srgbClr val="FFFF00"/>
                </a:solidFill>
              </a:rPr>
              <a:t>nums</a:t>
            </a:r>
            <a:r>
              <a:rPr lang="en-US" dirty="0">
                <a:solidFill>
                  <a:srgbClr val="FFFF00"/>
                </a:solidFill>
              </a:rPr>
              <a:t>[1]</a:t>
            </a:r>
          </a:p>
          <a:p>
            <a:pPr marL="68580" indent="0">
              <a:buNone/>
            </a:pPr>
            <a:r>
              <a:rPr lang="en-US" dirty="0">
                <a:solidFill>
                  <a:srgbClr val="FFFF00"/>
                </a:solidFill>
              </a:rPr>
              <a:t>                        </a:t>
            </a:r>
            <a:r>
              <a:rPr lang="en-US" dirty="0" smtClean="0">
                <a:solidFill>
                  <a:srgbClr val="FFFF00"/>
                </a:solidFill>
              </a:rPr>
              <a:t>else let </a:t>
            </a:r>
            <a:r>
              <a:rPr lang="en-US" dirty="0">
                <a:solidFill>
                  <a:srgbClr val="FFFF00"/>
                </a:solidFill>
              </a:rPr>
              <a:t>$half := count($</a:t>
            </a:r>
            <a:r>
              <a:rPr lang="en-US" dirty="0" err="1">
                <a:solidFill>
                  <a:srgbClr val="FFFF00"/>
                </a:solidFill>
              </a:rPr>
              <a:t>nums</a:t>
            </a:r>
            <a:r>
              <a:rPr lang="en-US" dirty="0">
                <a:solidFill>
                  <a:srgbClr val="FFFF00"/>
                </a:solidFill>
              </a:rPr>
              <a:t>) </a:t>
            </a:r>
            <a:r>
              <a:rPr lang="en-US" dirty="0" err="1">
                <a:solidFill>
                  <a:srgbClr val="FFFF00"/>
                </a:solidFill>
              </a:rPr>
              <a:t>idiv</a:t>
            </a:r>
            <a:r>
              <a:rPr lang="en-US" dirty="0">
                <a:solidFill>
                  <a:srgbClr val="FFFF00"/>
                </a:solidFill>
              </a:rPr>
              <a:t> 2</a:t>
            </a:r>
          </a:p>
          <a:p>
            <a:pPr marL="68580" indent="0">
              <a:buNone/>
            </a:pPr>
            <a:r>
              <a:rPr lang="en-US" dirty="0">
                <a:solidFill>
                  <a:srgbClr val="FFFF00"/>
                </a:solidFill>
              </a:rPr>
              <a:t>                          </a:t>
            </a:r>
            <a:r>
              <a:rPr lang="en-US" dirty="0" smtClean="0">
                <a:solidFill>
                  <a:srgbClr val="FFFF00"/>
                </a:solidFill>
              </a:rPr>
              <a:t>       return</a:t>
            </a:r>
            <a:endParaRPr lang="en-US" dirty="0">
              <a:solidFill>
                <a:srgbClr val="FFFF00"/>
              </a:solidFill>
            </a:endParaRPr>
          </a:p>
          <a:p>
            <a:pPr marL="68580" indent="0">
              <a:buNone/>
            </a:pPr>
            <a:r>
              <a:rPr lang="en-US" dirty="0">
                <a:solidFill>
                  <a:srgbClr val="FFFF00"/>
                </a:solidFill>
              </a:rPr>
              <a:t>                            </a:t>
            </a:r>
            <a:r>
              <a:rPr lang="en-US" dirty="0" smtClean="0">
                <a:solidFill>
                  <a:srgbClr val="FFFF00"/>
                </a:solidFill>
              </a:rPr>
              <a:t>        </a:t>
            </a:r>
            <a:r>
              <a:rPr lang="en-US" dirty="0" smtClean="0">
                <a:solidFill>
                  <a:schemeClr val="tx2">
                    <a:lumMod val="90000"/>
                  </a:schemeClr>
                </a:solidFill>
              </a:rPr>
              <a:t>$</a:t>
            </a:r>
            <a:r>
              <a:rPr lang="en-US" dirty="0">
                <a:solidFill>
                  <a:schemeClr val="tx2">
                    <a:lumMod val="90000"/>
                  </a:schemeClr>
                </a:solidFill>
              </a:rPr>
              <a:t>f1(subsequence($nums,1, $half), $f1)</a:t>
            </a:r>
          </a:p>
          <a:p>
            <a:pPr marL="68580" indent="0">
              <a:buNone/>
            </a:pPr>
            <a:r>
              <a:rPr lang="en-US" dirty="0">
                <a:solidFill>
                  <a:schemeClr val="tx2">
                    <a:lumMod val="90000"/>
                  </a:schemeClr>
                </a:solidFill>
              </a:rPr>
              <a:t>	</a:t>
            </a:r>
            <a:r>
              <a:rPr lang="en-US" dirty="0" smtClean="0">
                <a:solidFill>
                  <a:schemeClr val="tx2">
                    <a:lumMod val="90000"/>
                  </a:schemeClr>
                </a:solidFill>
              </a:rPr>
              <a:t>                  +    $</a:t>
            </a:r>
            <a:r>
              <a:rPr lang="en-US" dirty="0">
                <a:solidFill>
                  <a:schemeClr val="tx2">
                    <a:lumMod val="90000"/>
                  </a:schemeClr>
                </a:solidFill>
              </a:rPr>
              <a:t>f1(subsequence($</a:t>
            </a:r>
            <a:r>
              <a:rPr lang="en-US" dirty="0" err="1">
                <a:solidFill>
                  <a:schemeClr val="tx2">
                    <a:lumMod val="90000"/>
                  </a:schemeClr>
                </a:solidFill>
              </a:rPr>
              <a:t>nums</a:t>
            </a:r>
            <a:r>
              <a:rPr lang="en-US" dirty="0">
                <a:solidFill>
                  <a:schemeClr val="tx2">
                    <a:lumMod val="90000"/>
                  </a:schemeClr>
                </a:solidFill>
              </a:rPr>
              <a:t>, $half+1), $f1)</a:t>
            </a:r>
          </a:p>
          <a:p>
            <a:pPr marL="68580" indent="0">
              <a:buNone/>
            </a:pPr>
            <a:r>
              <a:rPr lang="en-US" dirty="0">
                <a:solidFill>
                  <a:srgbClr val="FFFF00"/>
                </a:solidFill>
              </a:rPr>
              <a:t>              },</a:t>
            </a:r>
          </a:p>
          <a:p>
            <a:pPr marL="68580" indent="0">
              <a:buNone/>
            </a:pPr>
            <a:r>
              <a:rPr lang="en-US" dirty="0" smtClean="0">
                <a:solidFill>
                  <a:srgbClr val="FFFF00"/>
                </a:solidFill>
              </a:rPr>
              <a:t>    </a:t>
            </a:r>
            <a:r>
              <a:rPr lang="en-US" dirty="0">
                <a:solidFill>
                  <a:srgbClr val="FFFF00"/>
                </a:solidFill>
              </a:rPr>
              <a:t>$F := function($</a:t>
            </a:r>
            <a:r>
              <a:rPr lang="en-US" dirty="0" err="1">
                <a:solidFill>
                  <a:srgbClr val="FFFF00"/>
                </a:solidFill>
              </a:rPr>
              <a:t>nums</a:t>
            </a:r>
            <a:r>
              <a:rPr lang="en-US" dirty="0">
                <a:solidFill>
                  <a:srgbClr val="FFFF00"/>
                </a:solidFill>
              </a:rPr>
              <a:t> as </a:t>
            </a:r>
            <a:r>
              <a:rPr lang="en-US" dirty="0" err="1">
                <a:solidFill>
                  <a:srgbClr val="FFFF00"/>
                </a:solidFill>
              </a:rPr>
              <a:t>xs:double</a:t>
            </a:r>
            <a:r>
              <a:rPr lang="en-US" dirty="0">
                <a:solidFill>
                  <a:srgbClr val="FFFF00"/>
                </a:solidFill>
              </a:rPr>
              <a:t>*) as </a:t>
            </a:r>
            <a:r>
              <a:rPr lang="en-US" dirty="0" err="1">
                <a:solidFill>
                  <a:srgbClr val="FFFF00"/>
                </a:solidFill>
              </a:rPr>
              <a:t>xs:double</a:t>
            </a:r>
            <a:endParaRPr lang="en-US" dirty="0">
              <a:solidFill>
                <a:srgbClr val="FFFF00"/>
              </a:solidFill>
            </a:endParaRPr>
          </a:p>
          <a:p>
            <a:pPr marL="68580" indent="0">
              <a:buNone/>
            </a:pPr>
            <a:r>
              <a:rPr lang="en-US" dirty="0">
                <a:solidFill>
                  <a:srgbClr val="FFFF00"/>
                </a:solidFill>
              </a:rPr>
              <a:t>            </a:t>
            </a:r>
            <a:r>
              <a:rPr lang="en-US" dirty="0" smtClean="0">
                <a:solidFill>
                  <a:srgbClr val="FFFF00"/>
                </a:solidFill>
              </a:rPr>
              <a:t>   { $</a:t>
            </a:r>
            <a:r>
              <a:rPr lang="en-US" dirty="0">
                <a:solidFill>
                  <a:srgbClr val="FFFF00"/>
                </a:solidFill>
              </a:rPr>
              <a:t>f($</a:t>
            </a:r>
            <a:r>
              <a:rPr lang="en-US" dirty="0" err="1">
                <a:solidFill>
                  <a:srgbClr val="FFFF00"/>
                </a:solidFill>
              </a:rPr>
              <a:t>nums</a:t>
            </a:r>
            <a:r>
              <a:rPr lang="en-US" dirty="0">
                <a:solidFill>
                  <a:srgbClr val="FFFF00"/>
                </a:solidFill>
              </a:rPr>
              <a:t>, $f</a:t>
            </a:r>
            <a:r>
              <a:rPr lang="en-US" dirty="0" smtClean="0">
                <a:solidFill>
                  <a:srgbClr val="FFFF00"/>
                </a:solidFill>
              </a:rPr>
              <a:t>) }</a:t>
            </a:r>
            <a:endParaRPr lang="en-US" dirty="0">
              <a:solidFill>
                <a:srgbClr val="FFFF00"/>
              </a:solidFill>
            </a:endParaRPr>
          </a:p>
          <a:p>
            <a:pPr marL="68580" indent="0">
              <a:buNone/>
            </a:pPr>
            <a:r>
              <a:rPr lang="en-US" dirty="0">
                <a:solidFill>
                  <a:srgbClr val="FFFF00"/>
                </a:solidFill>
              </a:rPr>
              <a:t>  </a:t>
            </a:r>
            <a:r>
              <a:rPr lang="en-US" dirty="0" smtClean="0">
                <a:solidFill>
                  <a:srgbClr val="FFFF00"/>
                </a:solidFill>
              </a:rPr>
              <a:t>return    </a:t>
            </a:r>
            <a:r>
              <a:rPr lang="en-US" dirty="0">
                <a:solidFill>
                  <a:srgbClr val="FFFF00"/>
                </a:solidFill>
              </a:rPr>
              <a:t>$F(1 to 10000</a:t>
            </a:r>
            <a:r>
              <a:rPr lang="en-US" dirty="0" smtClean="0">
                <a:solidFill>
                  <a:srgbClr val="FFFF00"/>
                </a:solidFill>
              </a:rPr>
              <a:t>)</a:t>
            </a:r>
          </a:p>
          <a:p>
            <a:pPr marL="68580" indent="0">
              <a:buNone/>
            </a:pPr>
            <a:endParaRPr lang="en-US" dirty="0"/>
          </a:p>
          <a:p>
            <a:pPr marL="68580" indent="0">
              <a:buNone/>
            </a:pPr>
            <a:r>
              <a:rPr lang="en-US" sz="4600" b="1" dirty="0" smtClean="0">
                <a:solidFill>
                  <a:schemeClr val="accent3">
                    <a:lumMod val="75000"/>
                  </a:schemeClr>
                </a:solidFill>
              </a:rPr>
              <a:t>                    Result</a:t>
            </a:r>
            <a:r>
              <a:rPr lang="en-US" sz="4600" dirty="0"/>
              <a:t>: </a:t>
            </a:r>
            <a:r>
              <a:rPr lang="en-US" sz="4600" dirty="0">
                <a:solidFill>
                  <a:schemeClr val="accent5">
                    <a:lumMod val="75000"/>
                  </a:schemeClr>
                </a:solidFill>
              </a:rPr>
              <a:t>5.0005E7</a:t>
            </a:r>
          </a:p>
        </p:txBody>
      </p:sp>
    </p:spTree>
    <p:extLst>
      <p:ext uri="{BB962C8B-B14F-4D97-AF65-F5344CB8AC3E}">
        <p14:creationId xmlns:p14="http://schemas.microsoft.com/office/powerpoint/2010/main" val="31515950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fade">
                                      <p:cBhvr>
                                        <p:cTn id="44" dur="500"/>
                                        <p:tgtEl>
                                          <p:spTgt spid="3">
                                            <p:txEl>
                                              <p:pRg st="11" end="1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fade">
                                      <p:cBhvr>
                                        <p:cTn id="49" dur="500"/>
                                        <p:tgtEl>
                                          <p:spTgt spid="3">
                                            <p:txEl>
                                              <p:pRg st="12" end="1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14" end="14"/>
                                            </p:txEl>
                                          </p:spTgt>
                                        </p:tgtEl>
                                        <p:attrNameLst>
                                          <p:attrName>style.visibility</p:attrName>
                                        </p:attrNameLst>
                                      </p:cBhvr>
                                      <p:to>
                                        <p:strVal val="visible"/>
                                      </p:to>
                                    </p:set>
                                    <p:animEffect transition="in" filter="fade">
                                      <p:cBhvr>
                                        <p:cTn id="54"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new XML Document in pure </a:t>
            </a:r>
            <a:r>
              <a:rPr lang="en-US" dirty="0" err="1" smtClean="0"/>
              <a:t>XPath</a:t>
            </a:r>
            <a:r>
              <a:rPr lang="en-US" dirty="0" smtClean="0"/>
              <a:t> ?</a:t>
            </a:r>
            <a:endParaRPr lang="en-US" dirty="0"/>
          </a:p>
        </p:txBody>
      </p:sp>
      <p:sp>
        <p:nvSpPr>
          <p:cNvPr id="3" name="Content Placeholder 2"/>
          <p:cNvSpPr>
            <a:spLocks noGrp="1"/>
          </p:cNvSpPr>
          <p:nvPr>
            <p:ph idx="1"/>
          </p:nvPr>
        </p:nvSpPr>
        <p:spPr>
          <a:xfrm>
            <a:off x="1219200" y="1190435"/>
            <a:ext cx="10363200" cy="5383360"/>
          </a:xfrm>
        </p:spPr>
        <p:txBody>
          <a:bodyPr>
            <a:normAutofit fontScale="70000" lnSpcReduction="20000"/>
          </a:bodyPr>
          <a:lstStyle/>
          <a:p>
            <a:pPr marL="68580" indent="0">
              <a:buNone/>
            </a:pPr>
            <a:r>
              <a:rPr lang="en-US" dirty="0" smtClean="0">
                <a:solidFill>
                  <a:schemeClr val="accent3">
                    <a:lumMod val="75000"/>
                  </a:schemeClr>
                </a:solidFill>
              </a:rPr>
              <a:t>Given this</a:t>
            </a:r>
            <a:r>
              <a:rPr lang="en-US" dirty="0" smtClean="0"/>
              <a:t>:</a:t>
            </a:r>
          </a:p>
          <a:p>
            <a:pPr marL="68580" indent="0">
              <a:buNone/>
            </a:pPr>
            <a:r>
              <a:rPr lang="en-US" dirty="0">
                <a:solidFill>
                  <a:schemeClr val="accent3">
                    <a:lumMod val="40000"/>
                    <a:lumOff val="60000"/>
                  </a:schemeClr>
                </a:solidFill>
              </a:rPr>
              <a:t>&lt;Books&gt;</a:t>
            </a:r>
          </a:p>
          <a:p>
            <a:pPr marL="68580" indent="0">
              <a:buNone/>
            </a:pPr>
            <a:r>
              <a:rPr lang="en-US" dirty="0">
                <a:solidFill>
                  <a:schemeClr val="accent3">
                    <a:lumMod val="40000"/>
                    <a:lumOff val="60000"/>
                  </a:schemeClr>
                </a:solidFill>
              </a:rPr>
              <a:t>	&lt;Book&gt;</a:t>
            </a:r>
          </a:p>
          <a:p>
            <a:pPr marL="68580" indent="0">
              <a:buNone/>
            </a:pPr>
            <a:r>
              <a:rPr lang="en-US" dirty="0">
                <a:solidFill>
                  <a:schemeClr val="accent3">
                    <a:lumMod val="40000"/>
                    <a:lumOff val="60000"/>
                  </a:schemeClr>
                </a:solidFill>
              </a:rPr>
              <a:t>		&lt;Title&gt;Six Great Ideas&lt;/Title&gt;</a:t>
            </a:r>
          </a:p>
          <a:p>
            <a:pPr marL="68580" indent="0">
              <a:buNone/>
            </a:pPr>
            <a:r>
              <a:rPr lang="en-US" dirty="0">
                <a:solidFill>
                  <a:schemeClr val="accent3">
                    <a:lumMod val="40000"/>
                    <a:lumOff val="60000"/>
                  </a:schemeClr>
                </a:solidFill>
              </a:rPr>
              <a:t>		&lt;Author&gt;Mortimer J. Adler&lt;/Author&gt;</a:t>
            </a:r>
          </a:p>
          <a:p>
            <a:pPr marL="68580" indent="0">
              <a:buNone/>
            </a:pPr>
            <a:r>
              <a:rPr lang="en-US" dirty="0">
                <a:solidFill>
                  <a:schemeClr val="accent3">
                    <a:lumMod val="40000"/>
                    <a:lumOff val="60000"/>
                  </a:schemeClr>
                </a:solidFill>
              </a:rPr>
              <a:t>	&lt;/Book&gt;</a:t>
            </a:r>
          </a:p>
          <a:p>
            <a:pPr marL="68580" indent="0">
              <a:buNone/>
            </a:pPr>
            <a:r>
              <a:rPr lang="en-US" dirty="0">
                <a:solidFill>
                  <a:schemeClr val="accent3">
                    <a:lumMod val="40000"/>
                    <a:lumOff val="60000"/>
                  </a:schemeClr>
                </a:solidFill>
              </a:rPr>
              <a:t>	&lt;Book&gt;</a:t>
            </a:r>
          </a:p>
          <a:p>
            <a:pPr marL="68580" indent="0">
              <a:buNone/>
            </a:pPr>
            <a:r>
              <a:rPr lang="en-US" dirty="0">
                <a:solidFill>
                  <a:schemeClr val="accent3">
                    <a:lumMod val="40000"/>
                    <a:lumOff val="60000"/>
                  </a:schemeClr>
                </a:solidFill>
              </a:rPr>
              <a:t>		&lt;Title&gt;The Society of Mind&lt;/Title&gt;</a:t>
            </a:r>
          </a:p>
          <a:p>
            <a:pPr marL="68580" indent="0">
              <a:buNone/>
            </a:pPr>
            <a:r>
              <a:rPr lang="en-US" dirty="0">
                <a:solidFill>
                  <a:schemeClr val="accent3">
                    <a:lumMod val="40000"/>
                    <a:lumOff val="60000"/>
                  </a:schemeClr>
                </a:solidFill>
              </a:rPr>
              <a:t>		&lt;Author&gt;Marvin </a:t>
            </a:r>
            <a:r>
              <a:rPr lang="en-US" dirty="0" err="1">
                <a:solidFill>
                  <a:schemeClr val="accent3">
                    <a:lumMod val="40000"/>
                    <a:lumOff val="60000"/>
                  </a:schemeClr>
                </a:solidFill>
              </a:rPr>
              <a:t>Minsky</a:t>
            </a:r>
            <a:r>
              <a:rPr lang="en-US" dirty="0">
                <a:solidFill>
                  <a:schemeClr val="accent3">
                    <a:lumMod val="40000"/>
                    <a:lumOff val="60000"/>
                  </a:schemeClr>
                </a:solidFill>
              </a:rPr>
              <a:t>&lt;/Author&gt;</a:t>
            </a:r>
          </a:p>
          <a:p>
            <a:pPr marL="68580" indent="0">
              <a:buNone/>
            </a:pPr>
            <a:r>
              <a:rPr lang="en-US" dirty="0">
                <a:solidFill>
                  <a:schemeClr val="accent3">
                    <a:lumMod val="40000"/>
                    <a:lumOff val="60000"/>
                  </a:schemeClr>
                </a:solidFill>
              </a:rPr>
              <a:t>	&lt;/Book&gt;</a:t>
            </a:r>
          </a:p>
          <a:p>
            <a:pPr marL="68580" indent="0">
              <a:buNone/>
            </a:pPr>
            <a:r>
              <a:rPr lang="en-US" dirty="0">
                <a:solidFill>
                  <a:schemeClr val="accent3">
                    <a:lumMod val="40000"/>
                    <a:lumOff val="60000"/>
                  </a:schemeClr>
                </a:solidFill>
              </a:rPr>
              <a:t>&lt;/Books</a:t>
            </a:r>
            <a:r>
              <a:rPr lang="en-US" dirty="0" smtClean="0">
                <a:solidFill>
                  <a:schemeClr val="accent3">
                    <a:lumMod val="40000"/>
                    <a:lumOff val="60000"/>
                  </a:schemeClr>
                </a:solidFill>
              </a:rPr>
              <a:t>&gt;</a:t>
            </a:r>
          </a:p>
          <a:p>
            <a:pPr marL="68580" indent="0">
              <a:buNone/>
            </a:pPr>
            <a:endParaRPr lang="en-US" dirty="0"/>
          </a:p>
          <a:p>
            <a:pPr marL="68580" indent="0">
              <a:buNone/>
            </a:pPr>
            <a:r>
              <a:rPr lang="en-US" dirty="0" smtClean="0"/>
              <a:t>Can an </a:t>
            </a:r>
            <a:r>
              <a:rPr lang="en-US" dirty="0" err="1" smtClean="0"/>
              <a:t>XPath</a:t>
            </a:r>
            <a:r>
              <a:rPr lang="en-US" dirty="0" smtClean="0"/>
              <a:t> expression produce this XML document:</a:t>
            </a:r>
            <a:br>
              <a:rPr lang="en-US" dirty="0" smtClean="0"/>
            </a:br>
            <a:endParaRPr lang="en-US" dirty="0" smtClean="0"/>
          </a:p>
          <a:p>
            <a:pPr marL="68580" indent="0">
              <a:buNone/>
            </a:pPr>
            <a:r>
              <a:rPr lang="en-US" dirty="0" smtClean="0"/>
              <a:t>    </a:t>
            </a:r>
            <a:r>
              <a:rPr lang="en-US" dirty="0" smtClean="0">
                <a:solidFill>
                  <a:schemeClr val="accent5">
                    <a:lumMod val="60000"/>
                    <a:lumOff val="40000"/>
                  </a:schemeClr>
                </a:solidFill>
              </a:rPr>
              <a:t>&lt;</a:t>
            </a:r>
            <a:r>
              <a:rPr lang="en-US" dirty="0">
                <a:solidFill>
                  <a:schemeClr val="accent5">
                    <a:lumMod val="60000"/>
                    <a:lumOff val="40000"/>
                  </a:schemeClr>
                </a:solidFill>
              </a:rPr>
              <a:t>Person&gt;</a:t>
            </a:r>
            <a:r>
              <a:rPr lang="en-US" dirty="0">
                <a:solidFill>
                  <a:schemeClr val="accent2">
                    <a:lumMod val="40000"/>
                    <a:lumOff val="60000"/>
                  </a:schemeClr>
                </a:solidFill>
              </a:rPr>
              <a:t>Marvin </a:t>
            </a:r>
            <a:r>
              <a:rPr lang="en-US" dirty="0" err="1">
                <a:solidFill>
                  <a:schemeClr val="accent2">
                    <a:lumMod val="40000"/>
                    <a:lumOff val="60000"/>
                  </a:schemeClr>
                </a:solidFill>
              </a:rPr>
              <a:t>Minsky</a:t>
            </a:r>
            <a:r>
              <a:rPr lang="en-US" dirty="0">
                <a:solidFill>
                  <a:schemeClr val="accent5">
                    <a:lumMod val="60000"/>
                    <a:lumOff val="40000"/>
                  </a:schemeClr>
                </a:solidFill>
              </a:rPr>
              <a:t>&lt;/Person&gt;</a:t>
            </a:r>
            <a:endParaRPr lang="en-US" dirty="0" smtClean="0">
              <a:solidFill>
                <a:schemeClr val="accent5">
                  <a:lumMod val="60000"/>
                  <a:lumOff val="40000"/>
                </a:schemeClr>
              </a:solidFill>
            </a:endParaRPr>
          </a:p>
          <a:p>
            <a:pPr marL="68580" indent="0">
              <a:buNone/>
            </a:pPr>
            <a:endParaRPr lang="en-US" dirty="0"/>
          </a:p>
        </p:txBody>
      </p:sp>
    </p:spTree>
    <p:extLst>
      <p:ext uri="{BB962C8B-B14F-4D97-AF65-F5344CB8AC3E}">
        <p14:creationId xmlns:p14="http://schemas.microsoft.com/office/powerpoint/2010/main" val="14508258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12" end="12"/>
                                            </p:txEl>
                                          </p:spTgt>
                                        </p:tgtEl>
                                        <p:attrNameLst>
                                          <p:attrName>style.visibility</p:attrName>
                                        </p:attrNameLst>
                                      </p:cBhvr>
                                      <p:to>
                                        <p:strVal val="visible"/>
                                      </p:to>
                                    </p:set>
                                    <p:animEffect transition="in" filter="fade">
                                      <p:cBhvr>
                                        <p:cTn id="42" dur="500"/>
                                        <p:tgtEl>
                                          <p:spTgt spid="3">
                                            <p:txEl>
                                              <p:pRg st="12" end="12"/>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animEffect transition="in" filter="fade">
                                      <p:cBhvr>
                                        <p:cTn id="45"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t>
            </a:r>
            <a:r>
              <a:rPr lang="en-US" dirty="0"/>
              <a:t>new XML Document in pure </a:t>
            </a:r>
            <a:r>
              <a:rPr lang="en-US" dirty="0" err="1"/>
              <a:t>XPath</a:t>
            </a:r>
            <a:r>
              <a:rPr lang="en-US" dirty="0"/>
              <a:t> </a:t>
            </a:r>
            <a:r>
              <a:rPr lang="en-US" dirty="0" smtClean="0"/>
              <a:t>- 2</a:t>
            </a:r>
            <a:endParaRPr lang="en-US" dirty="0"/>
          </a:p>
        </p:txBody>
      </p:sp>
      <p:sp>
        <p:nvSpPr>
          <p:cNvPr id="3" name="Content Placeholder 2"/>
          <p:cNvSpPr>
            <a:spLocks noGrp="1"/>
          </p:cNvSpPr>
          <p:nvPr>
            <p:ph idx="1"/>
          </p:nvPr>
        </p:nvSpPr>
        <p:spPr>
          <a:xfrm>
            <a:off x="1219200" y="1426463"/>
            <a:ext cx="10766854" cy="4924909"/>
          </a:xfrm>
        </p:spPr>
        <p:txBody>
          <a:bodyPr/>
          <a:lstStyle/>
          <a:p>
            <a:pPr marL="68580" indent="0">
              <a:buNone/>
            </a:pPr>
            <a:r>
              <a:rPr lang="en-US" dirty="0" smtClean="0">
                <a:solidFill>
                  <a:schemeClr val="tx1">
                    <a:lumMod val="95000"/>
                  </a:schemeClr>
                </a:solidFill>
              </a:rPr>
              <a:t>No way !!!!! </a:t>
            </a:r>
          </a:p>
          <a:p>
            <a:pPr marL="68580" indent="0">
              <a:buNone/>
            </a:pPr>
            <a:r>
              <a:rPr lang="en-US" dirty="0" smtClean="0">
                <a:solidFill>
                  <a:schemeClr val="tx2">
                    <a:lumMod val="90000"/>
                  </a:schemeClr>
                </a:solidFill>
              </a:rPr>
              <a:t>Really? </a:t>
            </a:r>
            <a:r>
              <a:rPr lang="en-US" dirty="0">
                <a:solidFill>
                  <a:schemeClr val="tx2">
                    <a:lumMod val="90000"/>
                  </a:schemeClr>
                </a:solidFill>
              </a:rPr>
              <a:t>W</a:t>
            </a:r>
            <a:r>
              <a:rPr lang="en-US" dirty="0" smtClean="0">
                <a:solidFill>
                  <a:schemeClr val="tx2">
                    <a:lumMod val="90000"/>
                  </a:schemeClr>
                </a:solidFill>
              </a:rPr>
              <a:t>hat about using </a:t>
            </a:r>
            <a:r>
              <a:rPr lang="en-US" dirty="0" err="1" smtClean="0">
                <a:solidFill>
                  <a:schemeClr val="tx2">
                    <a:lumMod val="90000"/>
                  </a:schemeClr>
                </a:solidFill>
              </a:rPr>
              <a:t>XPath</a:t>
            </a:r>
            <a:r>
              <a:rPr lang="en-US" dirty="0" smtClean="0">
                <a:solidFill>
                  <a:schemeClr val="tx2">
                    <a:lumMod val="90000"/>
                  </a:schemeClr>
                </a:solidFill>
              </a:rPr>
              <a:t> 3.0?</a:t>
            </a:r>
          </a:p>
          <a:p>
            <a:pPr marL="68580" indent="0">
              <a:buNone/>
            </a:pPr>
            <a:endParaRPr lang="en-US" dirty="0" smtClean="0"/>
          </a:p>
          <a:p>
            <a:pPr marL="68580" indent="0">
              <a:buNone/>
            </a:pPr>
            <a:r>
              <a:rPr lang="en-US" sz="2900" dirty="0">
                <a:solidFill>
                  <a:srgbClr val="FFFF00"/>
                </a:solidFill>
              </a:rPr>
              <a:t>parse-xml</a:t>
            </a:r>
            <a:r>
              <a:rPr lang="en-US" sz="2900" dirty="0">
                <a:solidFill>
                  <a:schemeClr val="tx2">
                    <a:lumMod val="75000"/>
                  </a:schemeClr>
                </a:solidFill>
              </a:rPr>
              <a:t>(</a:t>
            </a:r>
            <a:r>
              <a:rPr lang="en-US" sz="2900" dirty="0" err="1">
                <a:solidFill>
                  <a:srgbClr val="FFFF00"/>
                </a:solidFill>
              </a:rPr>
              <a:t>concat</a:t>
            </a:r>
            <a:r>
              <a:rPr lang="en-US" sz="2900" dirty="0">
                <a:solidFill>
                  <a:schemeClr val="tx2">
                    <a:lumMod val="75000"/>
                  </a:schemeClr>
                </a:solidFill>
              </a:rPr>
              <a:t>(</a:t>
            </a:r>
            <a:r>
              <a:rPr lang="en-US" sz="2900" dirty="0">
                <a:solidFill>
                  <a:schemeClr val="accent4">
                    <a:lumMod val="60000"/>
                    <a:lumOff val="40000"/>
                  </a:schemeClr>
                </a:solidFill>
              </a:rPr>
              <a:t>'&amp;</a:t>
            </a:r>
            <a:r>
              <a:rPr lang="en-US" sz="2900" dirty="0" err="1">
                <a:solidFill>
                  <a:schemeClr val="accent4">
                    <a:lumMod val="60000"/>
                    <a:lumOff val="40000"/>
                  </a:schemeClr>
                </a:solidFill>
              </a:rPr>
              <a:t>lt;Person</a:t>
            </a:r>
            <a:r>
              <a:rPr lang="en-US" sz="2900" dirty="0">
                <a:solidFill>
                  <a:schemeClr val="accent4">
                    <a:lumMod val="60000"/>
                    <a:lumOff val="40000"/>
                  </a:schemeClr>
                </a:solidFill>
              </a:rPr>
              <a:t>&gt;'</a:t>
            </a:r>
            <a:r>
              <a:rPr lang="en-US" sz="2900" dirty="0">
                <a:solidFill>
                  <a:schemeClr val="tx2">
                    <a:lumMod val="75000"/>
                  </a:schemeClr>
                </a:solidFill>
              </a:rPr>
              <a:t>,</a:t>
            </a:r>
            <a:r>
              <a:rPr lang="en-US" sz="2900" dirty="0">
                <a:solidFill>
                  <a:srgbClr val="FFFF00"/>
                </a:solidFill>
              </a:rPr>
              <a:t> </a:t>
            </a:r>
            <a:r>
              <a:rPr lang="en-US" sz="2900" dirty="0">
                <a:solidFill>
                  <a:schemeClr val="tx2">
                    <a:lumMod val="75000"/>
                  </a:schemeClr>
                </a:solidFill>
              </a:rPr>
              <a:t>(//</a:t>
            </a:r>
            <a:r>
              <a:rPr lang="en-US" sz="2900" dirty="0">
                <a:solidFill>
                  <a:schemeClr val="tx1">
                    <a:lumMod val="85000"/>
                  </a:schemeClr>
                </a:solidFill>
              </a:rPr>
              <a:t>Author</a:t>
            </a:r>
            <a:r>
              <a:rPr lang="en-US" sz="2900" dirty="0">
                <a:solidFill>
                  <a:schemeClr val="tx2">
                    <a:lumMod val="75000"/>
                  </a:schemeClr>
                </a:solidFill>
              </a:rPr>
              <a:t>)[</a:t>
            </a:r>
            <a:r>
              <a:rPr lang="en-US" sz="2900" dirty="0">
                <a:solidFill>
                  <a:srgbClr val="FFFF00"/>
                </a:solidFill>
              </a:rPr>
              <a:t>last</a:t>
            </a:r>
            <a:r>
              <a:rPr lang="en-US" sz="2900" dirty="0">
                <a:solidFill>
                  <a:schemeClr val="tx2">
                    <a:lumMod val="75000"/>
                  </a:schemeClr>
                </a:solidFill>
              </a:rPr>
              <a:t>()],</a:t>
            </a:r>
            <a:r>
              <a:rPr lang="en-US" sz="2900" dirty="0">
                <a:solidFill>
                  <a:srgbClr val="FFFF00"/>
                </a:solidFill>
              </a:rPr>
              <a:t> </a:t>
            </a:r>
            <a:r>
              <a:rPr lang="en-US" sz="2900" dirty="0">
                <a:solidFill>
                  <a:schemeClr val="accent4">
                    <a:lumMod val="60000"/>
                    <a:lumOff val="40000"/>
                  </a:schemeClr>
                </a:solidFill>
              </a:rPr>
              <a:t>'&amp;</a:t>
            </a:r>
            <a:r>
              <a:rPr lang="en-US" sz="2900" dirty="0" err="1">
                <a:solidFill>
                  <a:schemeClr val="accent4">
                    <a:lumMod val="60000"/>
                    <a:lumOff val="40000"/>
                  </a:schemeClr>
                </a:solidFill>
              </a:rPr>
              <a:t>lt</a:t>
            </a:r>
            <a:r>
              <a:rPr lang="en-US" sz="2900" dirty="0">
                <a:solidFill>
                  <a:schemeClr val="accent4">
                    <a:lumMod val="60000"/>
                    <a:lumOff val="40000"/>
                  </a:schemeClr>
                </a:solidFill>
              </a:rPr>
              <a:t>;/Person</a:t>
            </a:r>
            <a:r>
              <a:rPr lang="en-US" sz="2900" dirty="0" smtClean="0">
                <a:solidFill>
                  <a:schemeClr val="accent4">
                    <a:lumMod val="60000"/>
                    <a:lumOff val="40000"/>
                  </a:schemeClr>
                </a:solidFill>
              </a:rPr>
              <a:t>&gt;'</a:t>
            </a:r>
            <a:r>
              <a:rPr lang="en-US" sz="2900" dirty="0" smtClean="0">
                <a:solidFill>
                  <a:schemeClr val="tx2">
                    <a:lumMod val="75000"/>
                  </a:schemeClr>
                </a:solidFill>
              </a:rPr>
              <a:t>))</a:t>
            </a:r>
          </a:p>
          <a:p>
            <a:pPr marL="68580" indent="0">
              <a:buNone/>
            </a:pPr>
            <a:endParaRPr lang="en-US" dirty="0">
              <a:solidFill>
                <a:srgbClr val="FFFF00"/>
              </a:solidFill>
            </a:endParaRPr>
          </a:p>
          <a:p>
            <a:pPr marL="0" marR="0" indent="0">
              <a:lnSpc>
                <a:spcPct val="107000"/>
              </a:lnSpc>
              <a:spcBef>
                <a:spcPts val="0"/>
              </a:spcBef>
              <a:spcAft>
                <a:spcPts val="0"/>
              </a:spcAft>
              <a:buNone/>
            </a:pPr>
            <a:r>
              <a:rPr lang="en-US" sz="3600" b="1" dirty="0">
                <a:solidFill>
                  <a:schemeClr val="accent3">
                    <a:lumMod val="75000"/>
                  </a:schemeClr>
                </a:solidFill>
              </a:rPr>
              <a:t>Result</a:t>
            </a:r>
            <a:r>
              <a:rPr lang="en-US" sz="3600" dirty="0">
                <a:solidFill>
                  <a:srgbClr val="FFFF00"/>
                </a:solidFill>
              </a:rPr>
              <a:t>: </a:t>
            </a:r>
            <a:r>
              <a:rPr lang="en-US" sz="3600" dirty="0" smtClean="0">
                <a:solidFill>
                  <a:srgbClr val="FFFF00"/>
                </a:solidFill>
              </a:rPr>
              <a:t/>
            </a:r>
            <a:br>
              <a:rPr lang="en-US" sz="3600" dirty="0" smtClean="0">
                <a:solidFill>
                  <a:srgbClr val="FFFF00"/>
                </a:solidFill>
              </a:rPr>
            </a:br>
            <a:r>
              <a:rPr lang="en-US" sz="3600" dirty="0" smtClean="0">
                <a:solidFill>
                  <a:srgbClr val="FFFF00"/>
                </a:solidFill>
              </a:rPr>
              <a:t>     </a:t>
            </a:r>
            <a:r>
              <a:rPr lang="en-US" sz="3600" dirty="0">
                <a:solidFill>
                  <a:schemeClr val="tx1">
                    <a:lumMod val="75000"/>
                  </a:schemeClr>
                </a:solidFill>
                <a:latin typeface="Courier New" panose="02070309020205020404" pitchFamily="49" charset="0"/>
                <a:ea typeface="Calibri" panose="020F0502020204030204" pitchFamily="34" charset="0"/>
                <a:cs typeface="Times New Roman" panose="02020603050405020304" pitchFamily="18" charset="0"/>
              </a:rPr>
              <a:t>&lt;</a:t>
            </a:r>
            <a:r>
              <a:rPr lang="en-US" sz="3600" dirty="0">
                <a:solidFill>
                  <a:schemeClr val="accent5">
                    <a:lumMod val="60000"/>
                    <a:lumOff val="40000"/>
                  </a:schemeClr>
                </a:solidFill>
                <a:latin typeface="Courier New" panose="02070309020205020404" pitchFamily="49" charset="0"/>
                <a:ea typeface="Calibri" panose="020F0502020204030204" pitchFamily="34" charset="0"/>
                <a:cs typeface="Times New Roman" panose="02020603050405020304" pitchFamily="18" charset="0"/>
              </a:rPr>
              <a:t>Person</a:t>
            </a:r>
            <a:r>
              <a:rPr lang="en-US" sz="3600" dirty="0">
                <a:solidFill>
                  <a:schemeClr val="tx1">
                    <a:lumMod val="75000"/>
                  </a:schemeClr>
                </a:solidFill>
                <a:latin typeface="Courier New" panose="02070309020205020404" pitchFamily="49" charset="0"/>
                <a:ea typeface="Calibri" panose="020F0502020204030204" pitchFamily="34" charset="0"/>
                <a:cs typeface="Times New Roman" panose="02020603050405020304" pitchFamily="18" charset="0"/>
              </a:rPr>
              <a:t>&gt;</a:t>
            </a:r>
            <a:r>
              <a:rPr lang="en-US" sz="3600" b="1" dirty="0">
                <a:solidFill>
                  <a:schemeClr val="tx2">
                    <a:lumMod val="90000"/>
                  </a:schemeClr>
                </a:solidFill>
                <a:latin typeface="Courier New" panose="02070309020205020404" pitchFamily="49" charset="0"/>
                <a:ea typeface="Calibri" panose="020F0502020204030204" pitchFamily="34" charset="0"/>
                <a:cs typeface="Times New Roman" panose="02020603050405020304" pitchFamily="18" charset="0"/>
              </a:rPr>
              <a:t>Marvin </a:t>
            </a:r>
            <a:r>
              <a:rPr lang="en-US" sz="3600" b="1" dirty="0" err="1">
                <a:solidFill>
                  <a:schemeClr val="tx2">
                    <a:lumMod val="90000"/>
                  </a:schemeClr>
                </a:solidFill>
                <a:latin typeface="Courier New" panose="02070309020205020404" pitchFamily="49" charset="0"/>
                <a:ea typeface="Calibri" panose="020F0502020204030204" pitchFamily="34" charset="0"/>
                <a:cs typeface="Times New Roman" panose="02020603050405020304" pitchFamily="18" charset="0"/>
              </a:rPr>
              <a:t>Minsky</a:t>
            </a:r>
            <a:r>
              <a:rPr lang="en-US" sz="3600" dirty="0">
                <a:solidFill>
                  <a:schemeClr val="tx1">
                    <a:lumMod val="75000"/>
                  </a:schemeClr>
                </a:solidFill>
                <a:latin typeface="Courier New" panose="02070309020205020404" pitchFamily="49" charset="0"/>
                <a:ea typeface="Calibri" panose="020F0502020204030204" pitchFamily="34" charset="0"/>
                <a:cs typeface="Times New Roman" panose="02020603050405020304" pitchFamily="18" charset="0"/>
              </a:rPr>
              <a:t>&lt;/</a:t>
            </a:r>
            <a:r>
              <a:rPr lang="en-US" sz="3600" dirty="0">
                <a:solidFill>
                  <a:schemeClr val="accent5">
                    <a:lumMod val="60000"/>
                    <a:lumOff val="40000"/>
                  </a:schemeClr>
                </a:solidFill>
                <a:latin typeface="Courier New" panose="02070309020205020404" pitchFamily="49" charset="0"/>
                <a:ea typeface="Calibri" panose="020F0502020204030204" pitchFamily="34" charset="0"/>
                <a:cs typeface="Times New Roman" panose="02020603050405020304" pitchFamily="18" charset="0"/>
              </a:rPr>
              <a:t>Person</a:t>
            </a:r>
            <a:r>
              <a:rPr lang="en-US" sz="3600" dirty="0">
                <a:solidFill>
                  <a:schemeClr val="tx1">
                    <a:lumMod val="75000"/>
                  </a:schemeClr>
                </a:solidFill>
                <a:latin typeface="Courier New" panose="02070309020205020404" pitchFamily="49" charset="0"/>
                <a:ea typeface="Calibri" panose="020F0502020204030204" pitchFamily="34" charset="0"/>
                <a:cs typeface="Times New Roman" panose="02020603050405020304" pitchFamily="18" charset="0"/>
              </a:rPr>
              <a:t>&gt;</a:t>
            </a:r>
            <a:endParaRPr lang="en-US" sz="4400" dirty="0">
              <a:solidFill>
                <a:schemeClr val="tx1">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endParaRPr lang="en-US" sz="3600" dirty="0"/>
          </a:p>
        </p:txBody>
      </p:sp>
      <p:cxnSp>
        <p:nvCxnSpPr>
          <p:cNvPr id="5" name="Straight Connector 4"/>
          <p:cNvCxnSpPr/>
          <p:nvPr/>
        </p:nvCxnSpPr>
        <p:spPr>
          <a:xfrm flipV="1">
            <a:off x="1405467" y="2709333"/>
            <a:ext cx="10371666" cy="4233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42569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Complete </a:t>
            </a:r>
            <a:r>
              <a:rPr lang="en-US" dirty="0" err="1" smtClean="0"/>
              <a:t>XPath</a:t>
            </a:r>
            <a:r>
              <a:rPr lang="en-US" dirty="0" smtClean="0"/>
              <a:t> 3.0 Application</a:t>
            </a:r>
            <a:endParaRPr lang="en-US" dirty="0"/>
          </a:p>
        </p:txBody>
      </p:sp>
      <p:sp>
        <p:nvSpPr>
          <p:cNvPr id="3" name="Content Placeholder 2"/>
          <p:cNvSpPr>
            <a:spLocks noGrp="1"/>
          </p:cNvSpPr>
          <p:nvPr>
            <p:ph idx="1"/>
          </p:nvPr>
        </p:nvSpPr>
        <p:spPr>
          <a:xfrm>
            <a:off x="1021491" y="1758847"/>
            <a:ext cx="10898660" cy="4572000"/>
          </a:xfrm>
        </p:spPr>
        <p:txBody>
          <a:bodyPr>
            <a:normAutofit fontScale="92500" lnSpcReduction="10000"/>
          </a:bodyPr>
          <a:lstStyle/>
          <a:p>
            <a:pPr marL="582930" indent="-514350">
              <a:buFont typeface="+mj-lt"/>
              <a:buAutoNum type="arabicPeriod"/>
            </a:pPr>
            <a:r>
              <a:rPr lang="en-US" dirty="0" smtClean="0"/>
              <a:t>Implement a new data type – the BST (Binary Search Tree).</a:t>
            </a:r>
          </a:p>
          <a:p>
            <a:pPr marL="582930" indent="-514350">
              <a:buFont typeface="+mj-lt"/>
              <a:buAutoNum type="arabicPeriod"/>
            </a:pPr>
            <a:r>
              <a:rPr lang="en-US" dirty="0" smtClean="0"/>
              <a:t>Using BST solve this problem:</a:t>
            </a:r>
          </a:p>
          <a:p>
            <a:pPr marL="68580" indent="0">
              <a:buNone/>
            </a:pPr>
            <a:endParaRPr lang="en-US" dirty="0" smtClean="0"/>
          </a:p>
          <a:p>
            <a:pPr marL="68580" indent="0">
              <a:buNone/>
            </a:pPr>
            <a:r>
              <a:rPr lang="en-US" dirty="0" smtClean="0">
                <a:solidFill>
                  <a:schemeClr val="accent3">
                    <a:lumMod val="20000"/>
                    <a:lumOff val="80000"/>
                  </a:schemeClr>
                </a:solidFill>
              </a:rPr>
              <a:t>The source XML </a:t>
            </a:r>
            <a:r>
              <a:rPr lang="en-US" dirty="0">
                <a:solidFill>
                  <a:schemeClr val="accent3">
                    <a:lumMod val="20000"/>
                    <a:lumOff val="80000"/>
                  </a:schemeClr>
                </a:solidFill>
              </a:rPr>
              <a:t>document contains a list </a:t>
            </a:r>
            <a:r>
              <a:rPr lang="en-US" dirty="0" smtClean="0">
                <a:solidFill>
                  <a:schemeClr val="accent3">
                    <a:lumMod val="20000"/>
                    <a:lumOff val="80000"/>
                  </a:schemeClr>
                </a:solidFill>
              </a:rPr>
              <a:t>of bank </a:t>
            </a:r>
            <a:r>
              <a:rPr lang="en-US" dirty="0">
                <a:solidFill>
                  <a:schemeClr val="accent3">
                    <a:lumMod val="20000"/>
                    <a:lumOff val="80000"/>
                  </a:schemeClr>
                </a:solidFill>
              </a:rPr>
              <a:t>transactions (withdrawals and deposits). Each transaction is stamped with a </a:t>
            </a:r>
            <a:r>
              <a:rPr lang="en-US" dirty="0" smtClean="0">
                <a:solidFill>
                  <a:schemeClr val="accent3">
                    <a:lumMod val="20000"/>
                    <a:lumOff val="80000"/>
                  </a:schemeClr>
                </a:solidFill>
              </a:rPr>
              <a:t>date.</a:t>
            </a:r>
            <a:br>
              <a:rPr lang="en-US" dirty="0" smtClean="0">
                <a:solidFill>
                  <a:schemeClr val="accent3">
                    <a:lumMod val="20000"/>
                    <a:lumOff val="80000"/>
                  </a:schemeClr>
                </a:solidFill>
              </a:rPr>
            </a:br>
            <a:r>
              <a:rPr lang="en-US" dirty="0" smtClean="0">
                <a:solidFill>
                  <a:schemeClr val="accent3">
                    <a:lumMod val="20000"/>
                    <a:lumOff val="80000"/>
                  </a:schemeClr>
                </a:solidFill>
              </a:rPr>
              <a:t>The </a:t>
            </a:r>
            <a:r>
              <a:rPr lang="en-US" dirty="0">
                <a:solidFill>
                  <a:schemeClr val="accent3">
                    <a:lumMod val="20000"/>
                    <a:lumOff val="80000"/>
                  </a:schemeClr>
                </a:solidFill>
              </a:rPr>
              <a:t>transactions are in no particular </a:t>
            </a:r>
            <a:r>
              <a:rPr lang="en-US" dirty="0" smtClean="0">
                <a:solidFill>
                  <a:schemeClr val="accent3">
                    <a:lumMod val="20000"/>
                    <a:lumOff val="80000"/>
                  </a:schemeClr>
                </a:solidFill>
              </a:rPr>
              <a:t>date order</a:t>
            </a:r>
            <a:r>
              <a:rPr lang="en-US" dirty="0"/>
              <a:t>.</a:t>
            </a:r>
            <a:endParaRPr lang="en-US" dirty="0" smtClean="0"/>
          </a:p>
          <a:p>
            <a:pPr marL="68580" indent="0">
              <a:buNone/>
            </a:pPr>
            <a:endParaRPr lang="en-US" dirty="0"/>
          </a:p>
          <a:p>
            <a:pPr marL="1719263" indent="-1660525">
              <a:buNone/>
            </a:pPr>
            <a:r>
              <a:rPr lang="en-US" b="1" dirty="0">
                <a:solidFill>
                  <a:srgbClr val="FFFF00"/>
                </a:solidFill>
              </a:rPr>
              <a:t>Problem</a:t>
            </a:r>
            <a:r>
              <a:rPr lang="en-US" dirty="0"/>
              <a:t>: </a:t>
            </a:r>
            <a:r>
              <a:rPr lang="en-US" dirty="0">
                <a:solidFill>
                  <a:schemeClr val="accent5">
                    <a:lumMod val="40000"/>
                    <a:lumOff val="60000"/>
                  </a:schemeClr>
                </a:solidFill>
              </a:rPr>
              <a:t>Find all the transactions in the </a:t>
            </a:r>
            <a:r>
              <a:rPr lang="en-US" dirty="0" smtClean="0">
                <a:solidFill>
                  <a:schemeClr val="accent5">
                    <a:lumMod val="40000"/>
                    <a:lumOff val="60000"/>
                  </a:schemeClr>
                </a:solidFill>
              </a:rPr>
              <a:t>range </a:t>
            </a:r>
            <a:br>
              <a:rPr lang="en-US" dirty="0" smtClean="0">
                <a:solidFill>
                  <a:schemeClr val="accent5">
                    <a:lumMod val="40000"/>
                    <a:lumOff val="60000"/>
                  </a:schemeClr>
                </a:solidFill>
              </a:rPr>
            </a:br>
            <a:r>
              <a:rPr lang="en-US" dirty="0" smtClean="0">
                <a:solidFill>
                  <a:schemeClr val="accent5">
                    <a:lumMod val="40000"/>
                    <a:lumOff val="60000"/>
                  </a:schemeClr>
                </a:solidFill>
              </a:rPr>
              <a:t>2012-03-15    to    2012-05-15</a:t>
            </a:r>
            <a:r>
              <a:rPr lang="en-US" dirty="0"/>
              <a:t>. </a:t>
            </a:r>
          </a:p>
        </p:txBody>
      </p:sp>
    </p:spTree>
    <p:extLst>
      <p:ext uri="{BB962C8B-B14F-4D97-AF65-F5344CB8AC3E}">
        <p14:creationId xmlns:p14="http://schemas.microsoft.com/office/powerpoint/2010/main" val="18250662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39069"/>
            <a:ext cx="10363200" cy="914400"/>
          </a:xfrm>
        </p:spPr>
        <p:txBody>
          <a:bodyPr/>
          <a:lstStyle/>
          <a:p>
            <a:r>
              <a:rPr lang="en-US" dirty="0" smtClean="0"/>
              <a:t>Source XML document</a:t>
            </a:r>
            <a:endParaRPr lang="en-US" dirty="0"/>
          </a:p>
        </p:txBody>
      </p:sp>
      <p:sp>
        <p:nvSpPr>
          <p:cNvPr id="3" name="Content Placeholder 2"/>
          <p:cNvSpPr>
            <a:spLocks noGrp="1"/>
          </p:cNvSpPr>
          <p:nvPr>
            <p:ph idx="1"/>
          </p:nvPr>
        </p:nvSpPr>
        <p:spPr>
          <a:xfrm>
            <a:off x="1219200" y="951537"/>
            <a:ext cx="10363200" cy="5906464"/>
          </a:xfrm>
        </p:spPr>
        <p:txBody>
          <a:bodyPr>
            <a:noAutofit/>
          </a:bodyPr>
          <a:lstStyle/>
          <a:p>
            <a:pPr marL="68580" indent="0">
              <a:buNone/>
            </a:pPr>
            <a:r>
              <a:rPr lang="en-US" sz="1100" b="1" dirty="0">
                <a:solidFill>
                  <a:schemeClr val="accent3">
                    <a:lumMod val="60000"/>
                    <a:lumOff val="40000"/>
                  </a:schemeClr>
                </a:solidFill>
              </a:rPr>
              <a:t>&lt;Transactions&gt;</a:t>
            </a:r>
          </a:p>
          <a:p>
            <a:pPr marL="68580" indent="0">
              <a:buNone/>
            </a:pPr>
            <a:r>
              <a:rPr lang="en-US" sz="1100" b="1" dirty="0">
                <a:solidFill>
                  <a:schemeClr val="accent3">
                    <a:lumMod val="60000"/>
                    <a:lumOff val="40000"/>
                  </a:schemeClr>
                </a:solidFill>
              </a:rPr>
              <a:t>        &lt;transaction date="2012-03-01"&gt;</a:t>
            </a:r>
          </a:p>
          <a:p>
            <a:pPr marL="68580" indent="0">
              <a:buNone/>
            </a:pPr>
            <a:r>
              <a:rPr lang="en-US" sz="1100" b="1" dirty="0">
                <a:solidFill>
                  <a:schemeClr val="accent3">
                    <a:lumMod val="60000"/>
                    <a:lumOff val="40000"/>
                  </a:schemeClr>
                </a:solidFill>
              </a:rPr>
              <a:t>                &lt;withdrawal&gt;100&lt;/withdrawal&gt;</a:t>
            </a:r>
          </a:p>
          <a:p>
            <a:pPr marL="68580" indent="0">
              <a:buNone/>
            </a:pPr>
            <a:r>
              <a:rPr lang="en-US" sz="1100" b="1" dirty="0">
                <a:solidFill>
                  <a:schemeClr val="accent3">
                    <a:lumMod val="60000"/>
                    <a:lumOff val="40000"/>
                  </a:schemeClr>
                </a:solidFill>
              </a:rPr>
              <a:t>        &lt;/transaction&gt;</a:t>
            </a:r>
          </a:p>
          <a:p>
            <a:pPr marL="68580" indent="0">
              <a:buNone/>
            </a:pPr>
            <a:r>
              <a:rPr lang="en-US" sz="1100" b="1" dirty="0">
                <a:solidFill>
                  <a:schemeClr val="accent3">
                    <a:lumMod val="60000"/>
                    <a:lumOff val="40000"/>
                  </a:schemeClr>
                </a:solidFill>
              </a:rPr>
              <a:t>        &lt;transaction date="2012-01-15"&gt;</a:t>
            </a:r>
          </a:p>
          <a:p>
            <a:pPr marL="68580" indent="0">
              <a:buNone/>
            </a:pPr>
            <a:r>
              <a:rPr lang="en-US" sz="1100" b="1" dirty="0">
                <a:solidFill>
                  <a:schemeClr val="accent3">
                    <a:lumMod val="60000"/>
                    <a:lumOff val="40000"/>
                  </a:schemeClr>
                </a:solidFill>
              </a:rPr>
              <a:t>                &lt;deposit&gt;200&lt;/deposit&gt;</a:t>
            </a:r>
          </a:p>
          <a:p>
            <a:pPr marL="68580" indent="0">
              <a:buNone/>
            </a:pPr>
            <a:r>
              <a:rPr lang="en-US" sz="1100" b="1" dirty="0">
                <a:solidFill>
                  <a:schemeClr val="accent3">
                    <a:lumMod val="60000"/>
                    <a:lumOff val="40000"/>
                  </a:schemeClr>
                </a:solidFill>
              </a:rPr>
              <a:t>        &lt;/transaction&gt;</a:t>
            </a:r>
          </a:p>
          <a:p>
            <a:pPr marL="68580" indent="0">
              <a:buNone/>
            </a:pPr>
            <a:r>
              <a:rPr lang="en-US" sz="1100" b="1" dirty="0">
                <a:solidFill>
                  <a:schemeClr val="accent3">
                    <a:lumMod val="60000"/>
                    <a:lumOff val="40000"/>
                  </a:schemeClr>
                </a:solidFill>
              </a:rPr>
              <a:t>        &lt;transaction date="2012-05-01"&gt;</a:t>
            </a:r>
          </a:p>
          <a:p>
            <a:pPr marL="68580" indent="0">
              <a:buNone/>
            </a:pPr>
            <a:r>
              <a:rPr lang="en-US" sz="1100" b="1" dirty="0">
                <a:solidFill>
                  <a:schemeClr val="accent3">
                    <a:lumMod val="60000"/>
                    <a:lumOff val="40000"/>
                  </a:schemeClr>
                </a:solidFill>
              </a:rPr>
              <a:t>                &lt;deposit&gt;100&lt;/deposit&gt;</a:t>
            </a:r>
          </a:p>
          <a:p>
            <a:pPr marL="68580" indent="0">
              <a:buNone/>
            </a:pPr>
            <a:r>
              <a:rPr lang="en-US" sz="1100" b="1" dirty="0">
                <a:solidFill>
                  <a:schemeClr val="accent3">
                    <a:lumMod val="60000"/>
                    <a:lumOff val="40000"/>
                  </a:schemeClr>
                </a:solidFill>
              </a:rPr>
              <a:t>        &lt;/transaction&gt;</a:t>
            </a:r>
          </a:p>
          <a:p>
            <a:pPr marL="68580" indent="0">
              <a:buNone/>
            </a:pPr>
            <a:r>
              <a:rPr lang="en-US" sz="1100" b="1" dirty="0">
                <a:solidFill>
                  <a:schemeClr val="accent3">
                    <a:lumMod val="60000"/>
                    <a:lumOff val="40000"/>
                  </a:schemeClr>
                </a:solidFill>
              </a:rPr>
              <a:t>        &lt;transaction date="2012-02-01"&gt;</a:t>
            </a:r>
          </a:p>
          <a:p>
            <a:pPr marL="68580" indent="0">
              <a:buNone/>
            </a:pPr>
            <a:r>
              <a:rPr lang="en-US" sz="1100" b="1" dirty="0">
                <a:solidFill>
                  <a:schemeClr val="accent3">
                    <a:lumMod val="60000"/>
                    <a:lumOff val="40000"/>
                  </a:schemeClr>
                </a:solidFill>
              </a:rPr>
              <a:t>                &lt;withdrawal&gt;50&lt;/withdrawal&gt;</a:t>
            </a:r>
          </a:p>
          <a:p>
            <a:pPr marL="68580" indent="0">
              <a:buNone/>
            </a:pPr>
            <a:r>
              <a:rPr lang="en-US" sz="1100" b="1" dirty="0">
                <a:solidFill>
                  <a:schemeClr val="accent3">
                    <a:lumMod val="60000"/>
                    <a:lumOff val="40000"/>
                  </a:schemeClr>
                </a:solidFill>
              </a:rPr>
              <a:t>        &lt;/transaction&gt;</a:t>
            </a:r>
          </a:p>
          <a:p>
            <a:pPr marL="68580" indent="0">
              <a:buNone/>
            </a:pPr>
            <a:r>
              <a:rPr lang="en-US" sz="1100" b="1" dirty="0">
                <a:solidFill>
                  <a:schemeClr val="accent3">
                    <a:lumMod val="60000"/>
                    <a:lumOff val="40000"/>
                  </a:schemeClr>
                </a:solidFill>
              </a:rPr>
              <a:t>        &lt;transaction date="2012-06-01"&gt;</a:t>
            </a:r>
          </a:p>
          <a:p>
            <a:pPr marL="68580" indent="0">
              <a:buNone/>
            </a:pPr>
            <a:r>
              <a:rPr lang="en-US" sz="1100" b="1" dirty="0">
                <a:solidFill>
                  <a:schemeClr val="accent3">
                    <a:lumMod val="60000"/>
                    <a:lumOff val="40000"/>
                  </a:schemeClr>
                </a:solidFill>
              </a:rPr>
              <a:t>                &lt;deposit&gt;100&lt;/deposit&gt;</a:t>
            </a:r>
          </a:p>
          <a:p>
            <a:pPr marL="68580" indent="0">
              <a:buNone/>
            </a:pPr>
            <a:r>
              <a:rPr lang="en-US" sz="1100" b="1" dirty="0">
                <a:solidFill>
                  <a:schemeClr val="accent3">
                    <a:lumMod val="60000"/>
                    <a:lumOff val="40000"/>
                  </a:schemeClr>
                </a:solidFill>
              </a:rPr>
              <a:t>        &lt;/transaction&gt;</a:t>
            </a:r>
          </a:p>
          <a:p>
            <a:pPr marL="68580" indent="0">
              <a:buNone/>
            </a:pPr>
            <a:r>
              <a:rPr lang="en-US" sz="1100" b="1" dirty="0">
                <a:solidFill>
                  <a:schemeClr val="accent3">
                    <a:lumMod val="60000"/>
                    <a:lumOff val="40000"/>
                  </a:schemeClr>
                </a:solidFill>
              </a:rPr>
              <a:t>        &lt;transaction date="2012-04-01"&gt;</a:t>
            </a:r>
          </a:p>
          <a:p>
            <a:pPr marL="68580" indent="0">
              <a:buNone/>
            </a:pPr>
            <a:r>
              <a:rPr lang="en-US" sz="1100" b="1" dirty="0">
                <a:solidFill>
                  <a:schemeClr val="accent3">
                    <a:lumMod val="60000"/>
                    <a:lumOff val="40000"/>
                  </a:schemeClr>
                </a:solidFill>
              </a:rPr>
              <a:t>                &lt;deposit&gt;100&lt;/deposit&gt;</a:t>
            </a:r>
          </a:p>
          <a:p>
            <a:pPr marL="68580" indent="0">
              <a:buNone/>
            </a:pPr>
            <a:r>
              <a:rPr lang="en-US" sz="1100" b="1" dirty="0">
                <a:solidFill>
                  <a:schemeClr val="accent3">
                    <a:lumMod val="60000"/>
                    <a:lumOff val="40000"/>
                  </a:schemeClr>
                </a:solidFill>
              </a:rPr>
              <a:t>        &lt;/transaction&gt;</a:t>
            </a:r>
          </a:p>
          <a:p>
            <a:pPr marL="68580" indent="0">
              <a:buNone/>
            </a:pPr>
            <a:r>
              <a:rPr lang="en-US" sz="1100" b="1" dirty="0">
                <a:solidFill>
                  <a:schemeClr val="accent3">
                    <a:lumMod val="60000"/>
                    <a:lumOff val="40000"/>
                  </a:schemeClr>
                </a:solidFill>
              </a:rPr>
              <a:t>        &lt;transaction date="2012-01-01"&gt;</a:t>
            </a:r>
          </a:p>
          <a:p>
            <a:pPr marL="68580" indent="0">
              <a:buNone/>
            </a:pPr>
            <a:r>
              <a:rPr lang="en-US" sz="1100" b="1" dirty="0">
                <a:solidFill>
                  <a:schemeClr val="accent3">
                    <a:lumMod val="60000"/>
                    <a:lumOff val="40000"/>
                  </a:schemeClr>
                </a:solidFill>
              </a:rPr>
              <a:t>                &lt;deposit&gt;25&lt;/deposit&gt;</a:t>
            </a:r>
          </a:p>
          <a:p>
            <a:pPr marL="68580" indent="0">
              <a:buNone/>
            </a:pPr>
            <a:r>
              <a:rPr lang="en-US" sz="1100" b="1" dirty="0">
                <a:solidFill>
                  <a:schemeClr val="accent3">
                    <a:lumMod val="60000"/>
                    <a:lumOff val="40000"/>
                  </a:schemeClr>
                </a:solidFill>
              </a:rPr>
              <a:t>        &lt;/transaction</a:t>
            </a:r>
            <a:r>
              <a:rPr lang="en-US" sz="1100" b="1" dirty="0" smtClean="0">
                <a:solidFill>
                  <a:schemeClr val="accent3">
                    <a:lumMod val="60000"/>
                    <a:lumOff val="40000"/>
                  </a:schemeClr>
                </a:solidFill>
              </a:rPr>
              <a:t>&gt;</a:t>
            </a:r>
          </a:p>
          <a:p>
            <a:pPr marL="68580" indent="0">
              <a:buNone/>
            </a:pPr>
            <a:r>
              <a:rPr lang="en-US" sz="1100" b="1" dirty="0">
                <a:solidFill>
                  <a:schemeClr val="accent3">
                    <a:lumMod val="60000"/>
                    <a:lumOff val="40000"/>
                  </a:schemeClr>
                </a:solidFill>
              </a:rPr>
              <a:t>&lt;/Transactions&gt;</a:t>
            </a:r>
            <a:endParaRPr lang="en-US" sz="1100" b="1" dirty="0" smtClean="0">
              <a:solidFill>
                <a:schemeClr val="accent3">
                  <a:lumMod val="60000"/>
                  <a:lumOff val="40000"/>
                </a:schemeClr>
              </a:solidFill>
            </a:endParaRPr>
          </a:p>
        </p:txBody>
      </p:sp>
    </p:spTree>
    <p:extLst>
      <p:ext uri="{BB962C8B-B14F-4D97-AF65-F5344CB8AC3E}">
        <p14:creationId xmlns:p14="http://schemas.microsoft.com/office/powerpoint/2010/main" val="1567117554"/>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BST representation of the Source document</a:t>
            </a:r>
            <a:endParaRPr lang="en-US" dirty="0"/>
          </a:p>
        </p:txBody>
      </p:sp>
      <p:pic>
        <p:nvPicPr>
          <p:cNvPr id="4" name="Content Placeholder 3"/>
          <p:cNvPicPr>
            <a:picLocks noGrp="1" noChangeAspect="1"/>
          </p:cNvPicPr>
          <p:nvPr>
            <p:ph idx="1"/>
          </p:nvPr>
        </p:nvPicPr>
        <p:blipFill>
          <a:blip r:embed="rId3">
            <a:duotone>
              <a:prstClr val="black"/>
              <a:srgbClr val="FFAA75">
                <a:tint val="45000"/>
                <a:satMod val="400000"/>
              </a:srgbClr>
            </a:duotone>
            <a:extLst>
              <a:ext uri="{28A0092B-C50C-407E-A947-70E740481C1C}">
                <a14:useLocalDpi xmlns:a14="http://schemas.microsoft.com/office/drawing/2010/main" val="0"/>
              </a:ext>
            </a:extLst>
          </a:blip>
          <a:stretch>
            <a:fillRect/>
          </a:stretch>
        </p:blipFill>
        <p:spPr>
          <a:xfrm>
            <a:off x="1219201" y="1490132"/>
            <a:ext cx="9787466" cy="4301067"/>
          </a:xfrm>
          <a:solidFill>
            <a:schemeClr val="accent2">
              <a:lumMod val="40000"/>
              <a:lumOff val="60000"/>
            </a:schemeClr>
          </a:solidFill>
          <a:ln>
            <a:solidFill>
              <a:schemeClr val="accent1"/>
            </a:solidFill>
          </a:ln>
        </p:spPr>
      </p:pic>
      <p:sp>
        <p:nvSpPr>
          <p:cNvPr id="5" name="Freeform 4"/>
          <p:cNvSpPr/>
          <p:nvPr/>
        </p:nvSpPr>
        <p:spPr>
          <a:xfrm>
            <a:off x="5908910" y="2782639"/>
            <a:ext cx="3759060" cy="2826375"/>
          </a:xfrm>
          <a:custGeom>
            <a:avLst/>
            <a:gdLst>
              <a:gd name="connsiteX0" fmla="*/ 1082440 w 3759060"/>
              <a:gd name="connsiteY0" fmla="*/ 894011 h 2826375"/>
              <a:gd name="connsiteX1" fmla="*/ 2073040 w 3759060"/>
              <a:gd name="connsiteY1" fmla="*/ 65336 h 2826375"/>
              <a:gd name="connsiteX2" fmla="*/ 3758965 w 3759060"/>
              <a:gd name="connsiteY2" fmla="*/ 351086 h 2826375"/>
              <a:gd name="connsiteX3" fmla="*/ 1996840 w 3759060"/>
              <a:gd name="connsiteY3" fmla="*/ 2703761 h 2826375"/>
              <a:gd name="connsiteX4" fmla="*/ 15640 w 3759060"/>
              <a:gd name="connsiteY4" fmla="*/ 2332286 h 2826375"/>
              <a:gd name="connsiteX5" fmla="*/ 1034815 w 3759060"/>
              <a:gd name="connsiteY5" fmla="*/ 951161 h 282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9060" h="2826375">
                <a:moveTo>
                  <a:pt x="1082440" y="894011"/>
                </a:moveTo>
                <a:cubicBezTo>
                  <a:pt x="1354696" y="524917"/>
                  <a:pt x="1626953" y="155823"/>
                  <a:pt x="2073040" y="65336"/>
                </a:cubicBezTo>
                <a:cubicBezTo>
                  <a:pt x="2519127" y="-25151"/>
                  <a:pt x="3771665" y="-88651"/>
                  <a:pt x="3758965" y="351086"/>
                </a:cubicBezTo>
                <a:cubicBezTo>
                  <a:pt x="3746265" y="790823"/>
                  <a:pt x="2620727" y="2373561"/>
                  <a:pt x="1996840" y="2703761"/>
                </a:cubicBezTo>
                <a:cubicBezTo>
                  <a:pt x="1372953" y="3033961"/>
                  <a:pt x="175977" y="2624386"/>
                  <a:pt x="15640" y="2332286"/>
                </a:cubicBezTo>
                <a:cubicBezTo>
                  <a:pt x="-144697" y="2040186"/>
                  <a:pt x="979252" y="1278186"/>
                  <a:pt x="1034815" y="95116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18430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Pseudocode</a:t>
            </a:r>
            <a:r>
              <a:rPr lang="en-US" dirty="0" smtClean="0"/>
              <a:t> Solution</a:t>
            </a:r>
            <a:endParaRPr lang="en-US" dirty="0"/>
          </a:p>
        </p:txBody>
      </p:sp>
      <p:sp>
        <p:nvSpPr>
          <p:cNvPr id="3" name="Content Placeholder 2"/>
          <p:cNvSpPr>
            <a:spLocks noGrp="1"/>
          </p:cNvSpPr>
          <p:nvPr>
            <p:ph idx="1"/>
          </p:nvPr>
        </p:nvSpPr>
        <p:spPr>
          <a:xfrm>
            <a:off x="1219200" y="1183484"/>
            <a:ext cx="10363200" cy="4817265"/>
          </a:xfrm>
        </p:spPr>
        <p:txBody>
          <a:bodyPr/>
          <a:lstStyle/>
          <a:p>
            <a:pPr marL="68580" indent="0">
              <a:buNone/>
            </a:pPr>
            <a:r>
              <a:rPr lang="en-US" dirty="0">
                <a:solidFill>
                  <a:schemeClr val="accent5">
                    <a:lumMod val="40000"/>
                    <a:lumOff val="60000"/>
                  </a:schemeClr>
                </a:solidFill>
              </a:rPr>
              <a:t>Return a sequence of the following </a:t>
            </a:r>
            <a:r>
              <a:rPr lang="en-US" dirty="0" smtClean="0">
                <a:solidFill>
                  <a:schemeClr val="accent5">
                    <a:lumMod val="40000"/>
                    <a:lumOff val="60000"/>
                  </a:schemeClr>
                </a:solidFill>
              </a:rPr>
              <a:t>nodes:</a:t>
            </a:r>
          </a:p>
          <a:p>
            <a:pPr marL="6858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83627049"/>
              </p:ext>
            </p:extLst>
          </p:nvPr>
        </p:nvGraphicFramePr>
        <p:xfrm>
          <a:off x="1295400" y="1748363"/>
          <a:ext cx="9979026" cy="4647208"/>
        </p:xfrm>
        <a:graphic>
          <a:graphicData uri="http://schemas.openxmlformats.org/drawingml/2006/table">
            <a:tbl>
              <a:tblPr firstRow="1" bandRow="1">
                <a:tableStyleId>{5C22544A-7EE6-4342-B048-85BDC9FD1C3A}</a:tableStyleId>
              </a:tblPr>
              <a:tblGrid>
                <a:gridCol w="4987927"/>
                <a:gridCol w="4991099"/>
              </a:tblGrid>
              <a:tr h="547162">
                <a:tc>
                  <a:txBody>
                    <a:bodyPr/>
                    <a:lstStyle/>
                    <a:p>
                      <a:r>
                        <a:rPr lang="en-US" sz="2400" dirty="0" smtClean="0"/>
                        <a:t>Case</a:t>
                      </a:r>
                      <a:endParaRPr lang="en-US" sz="2400" dirty="0"/>
                    </a:p>
                  </a:txBody>
                  <a:tcPr/>
                </a:tc>
                <a:tc>
                  <a:txBody>
                    <a:bodyPr/>
                    <a:lstStyle/>
                    <a:p>
                      <a:r>
                        <a:rPr lang="en-US" sz="2400" dirty="0" smtClean="0"/>
                        <a:t>Return</a:t>
                      </a:r>
                      <a:r>
                        <a:rPr lang="en-US" sz="2400" baseline="0" dirty="0" smtClean="0"/>
                        <a:t> sequence</a:t>
                      </a:r>
                      <a:endParaRPr lang="en-US" sz="2400" dirty="0"/>
                    </a:p>
                  </a:txBody>
                  <a:tcPr/>
                </a:tc>
              </a:tr>
              <a:tr h="7924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Root-value &lt; start-date</a:t>
                      </a:r>
                      <a:endParaRPr lang="en-US" sz="2200" dirty="0">
                        <a:latin typeface="Consolas" panose="020B0609020204030204" pitchFamily="49" charset="0"/>
                        <a:cs typeface="Consolas" panose="020B0609020204030204" pitchFamily="49"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a:t>
                      </a:r>
                      <a:r>
                        <a:rPr lang="en-US" sz="2200" dirty="0" err="1" smtClean="0">
                          <a:latin typeface="Consolas" panose="020B0609020204030204" pitchFamily="49" charset="0"/>
                          <a:cs typeface="Consolas" panose="020B0609020204030204" pitchFamily="49" charset="0"/>
                        </a:rPr>
                        <a:t>recurse</a:t>
                      </a:r>
                      <a:r>
                        <a:rPr lang="en-US" sz="2200" dirty="0" smtClean="0">
                          <a:latin typeface="Consolas" panose="020B0609020204030204" pitchFamily="49" charset="0"/>
                          <a:cs typeface="Consolas" panose="020B0609020204030204" pitchFamily="49" charset="0"/>
                        </a:rPr>
                        <a:t> on right </a:t>
                      </a:r>
                      <a:r>
                        <a:rPr lang="en-US" sz="2200" dirty="0" err="1" smtClean="0">
                          <a:latin typeface="Consolas" panose="020B0609020204030204" pitchFamily="49" charset="0"/>
                          <a:cs typeface="Consolas" panose="020B0609020204030204" pitchFamily="49" charset="0"/>
                        </a:rPr>
                        <a:t>subtree</a:t>
                      </a:r>
                      <a:r>
                        <a:rPr lang="en-US" sz="2200" dirty="0" smtClean="0">
                          <a:latin typeface="Consolas" panose="020B0609020204030204" pitchFamily="49" charset="0"/>
                          <a:cs typeface="Consolas" panose="020B0609020204030204" pitchFamily="49" charset="0"/>
                        </a:rPr>
                        <a:t>)</a:t>
                      </a:r>
                    </a:p>
                  </a:txBody>
                  <a:tcPr/>
                </a:tc>
              </a:tr>
              <a:tr h="7924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Root-value = start-date</a:t>
                      </a:r>
                      <a:endParaRPr lang="en-US" sz="2200" dirty="0">
                        <a:latin typeface="Consolas" panose="020B0609020204030204" pitchFamily="49" charset="0"/>
                        <a:cs typeface="Consolas" panose="020B0609020204030204" pitchFamily="49"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a:t>
                      </a:r>
                      <a:r>
                        <a:rPr lang="en-US" sz="2200" dirty="0" err="1" smtClean="0">
                          <a:latin typeface="Consolas" panose="020B0609020204030204" pitchFamily="49" charset="0"/>
                          <a:cs typeface="Consolas" panose="020B0609020204030204" pitchFamily="49" charset="0"/>
                        </a:rPr>
                        <a:t>root,recurse</a:t>
                      </a:r>
                      <a:r>
                        <a:rPr lang="en-US" sz="2200" dirty="0" smtClean="0">
                          <a:latin typeface="Consolas" panose="020B0609020204030204" pitchFamily="49" charset="0"/>
                          <a:cs typeface="Consolas" panose="020B0609020204030204" pitchFamily="49" charset="0"/>
                        </a:rPr>
                        <a:t> on right </a:t>
                      </a:r>
                      <a:r>
                        <a:rPr lang="en-US" sz="2200" dirty="0" err="1" smtClean="0">
                          <a:latin typeface="Consolas" panose="020B0609020204030204" pitchFamily="49" charset="0"/>
                          <a:cs typeface="Consolas" panose="020B0609020204030204" pitchFamily="49" charset="0"/>
                        </a:rPr>
                        <a:t>subtree</a:t>
                      </a:r>
                      <a:r>
                        <a:rPr lang="en-US" sz="2200" dirty="0" smtClean="0">
                          <a:latin typeface="Consolas" panose="020B0609020204030204" pitchFamily="49" charset="0"/>
                          <a:cs typeface="Consolas" panose="020B0609020204030204" pitchFamily="49" charset="0"/>
                        </a:rPr>
                        <a:t>)</a:t>
                      </a:r>
                    </a:p>
                  </a:txBody>
                  <a:tcPr/>
                </a:tc>
              </a:tr>
              <a:tr h="9301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Root-value in the open interval (start-date, end date)</a:t>
                      </a:r>
                      <a:endParaRPr lang="en-US" sz="2200" dirty="0">
                        <a:latin typeface="Consolas" panose="020B0609020204030204" pitchFamily="49" charset="0"/>
                        <a:cs typeface="Consolas" panose="020B0609020204030204" pitchFamily="49"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a:t>
                      </a:r>
                      <a:r>
                        <a:rPr lang="en-US" sz="2200" dirty="0" err="1" smtClean="0">
                          <a:latin typeface="Consolas" panose="020B0609020204030204" pitchFamily="49" charset="0"/>
                          <a:cs typeface="Consolas" panose="020B0609020204030204" pitchFamily="49" charset="0"/>
                        </a:rPr>
                        <a:t>recurse</a:t>
                      </a:r>
                      <a:r>
                        <a:rPr lang="en-US" sz="2200" dirty="0" smtClean="0">
                          <a:latin typeface="Consolas" panose="020B0609020204030204" pitchFamily="49" charset="0"/>
                          <a:cs typeface="Consolas" panose="020B0609020204030204" pitchFamily="49" charset="0"/>
                        </a:rPr>
                        <a:t> on left </a:t>
                      </a:r>
                      <a:r>
                        <a:rPr lang="en-US" sz="2200" dirty="0" err="1" smtClean="0">
                          <a:latin typeface="Consolas" panose="020B0609020204030204" pitchFamily="49" charset="0"/>
                          <a:cs typeface="Consolas" panose="020B0609020204030204" pitchFamily="49" charset="0"/>
                        </a:rPr>
                        <a:t>subtree</a:t>
                      </a:r>
                      <a:r>
                        <a:rPr lang="en-US" sz="2200" dirty="0" smtClean="0">
                          <a:latin typeface="Consolas" panose="020B0609020204030204" pitchFamily="49" charset="0"/>
                          <a:cs typeface="Consolas" panose="020B0609020204030204" pitchFamily="49" charset="0"/>
                        </a:rPr>
                        <a:t>, root,  </a:t>
                      </a:r>
                      <a:br>
                        <a:rPr lang="en-US" sz="2200" dirty="0" smtClean="0">
                          <a:latin typeface="Consolas" panose="020B0609020204030204" pitchFamily="49" charset="0"/>
                          <a:cs typeface="Consolas" panose="020B0609020204030204" pitchFamily="49" charset="0"/>
                        </a:rPr>
                      </a:br>
                      <a:r>
                        <a:rPr lang="en-US" sz="2200" dirty="0" smtClean="0">
                          <a:latin typeface="Consolas" panose="020B0609020204030204" pitchFamily="49" charset="0"/>
                          <a:cs typeface="Consolas" panose="020B0609020204030204" pitchFamily="49" charset="0"/>
                        </a:rPr>
                        <a:t> </a:t>
                      </a:r>
                      <a:r>
                        <a:rPr lang="en-US" sz="2200" dirty="0" err="1" smtClean="0">
                          <a:latin typeface="Consolas" panose="020B0609020204030204" pitchFamily="49" charset="0"/>
                          <a:cs typeface="Consolas" panose="020B0609020204030204" pitchFamily="49" charset="0"/>
                        </a:rPr>
                        <a:t>recurse</a:t>
                      </a:r>
                      <a:r>
                        <a:rPr lang="en-US" sz="2200" dirty="0" smtClean="0">
                          <a:latin typeface="Consolas" panose="020B0609020204030204" pitchFamily="49" charset="0"/>
                          <a:cs typeface="Consolas" panose="020B0609020204030204" pitchFamily="49" charset="0"/>
                        </a:rPr>
                        <a:t> on right </a:t>
                      </a:r>
                      <a:r>
                        <a:rPr lang="en-US" sz="2200" dirty="0" err="1" smtClean="0">
                          <a:latin typeface="Consolas" panose="020B0609020204030204" pitchFamily="49" charset="0"/>
                          <a:cs typeface="Consolas" panose="020B0609020204030204" pitchFamily="49" charset="0"/>
                        </a:rPr>
                        <a:t>subtree</a:t>
                      </a:r>
                      <a:r>
                        <a:rPr lang="en-US" sz="2200" dirty="0" smtClean="0">
                          <a:latin typeface="Consolas" panose="020B0609020204030204" pitchFamily="49" charset="0"/>
                          <a:cs typeface="Consolas" panose="020B0609020204030204" pitchFamily="49" charset="0"/>
                        </a:rPr>
                        <a:t>)</a:t>
                      </a:r>
                    </a:p>
                  </a:txBody>
                  <a:tcPr/>
                </a:tc>
              </a:tr>
              <a:tr h="7924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Root-value = end-date</a:t>
                      </a:r>
                      <a:endParaRPr lang="en-US" sz="2200" dirty="0">
                        <a:latin typeface="Consolas" panose="020B0609020204030204" pitchFamily="49" charset="0"/>
                        <a:cs typeface="Consolas" panose="020B0609020204030204" pitchFamily="49"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a:t>
                      </a:r>
                      <a:r>
                        <a:rPr lang="en-US" sz="2200" dirty="0" err="1" smtClean="0">
                          <a:latin typeface="Consolas" panose="020B0609020204030204" pitchFamily="49" charset="0"/>
                          <a:cs typeface="Consolas" panose="020B0609020204030204" pitchFamily="49" charset="0"/>
                        </a:rPr>
                        <a:t>recurse</a:t>
                      </a:r>
                      <a:r>
                        <a:rPr lang="en-US" sz="2200" dirty="0" smtClean="0">
                          <a:latin typeface="Consolas" panose="020B0609020204030204" pitchFamily="49" charset="0"/>
                          <a:cs typeface="Consolas" panose="020B0609020204030204" pitchFamily="49" charset="0"/>
                        </a:rPr>
                        <a:t> on left </a:t>
                      </a:r>
                      <a:r>
                        <a:rPr lang="en-US" sz="2200" dirty="0" err="1" smtClean="0">
                          <a:latin typeface="Consolas" panose="020B0609020204030204" pitchFamily="49" charset="0"/>
                          <a:cs typeface="Consolas" panose="020B0609020204030204" pitchFamily="49" charset="0"/>
                        </a:rPr>
                        <a:t>subtree</a:t>
                      </a:r>
                      <a:r>
                        <a:rPr lang="en-US" sz="2200" dirty="0" smtClean="0">
                          <a:latin typeface="Consolas" panose="020B0609020204030204" pitchFamily="49" charset="0"/>
                          <a:cs typeface="Consolas" panose="020B0609020204030204" pitchFamily="49" charset="0"/>
                        </a:rPr>
                        <a:t>, root)</a:t>
                      </a:r>
                    </a:p>
                  </a:txBody>
                  <a:tcPr/>
                </a:tc>
              </a:tr>
              <a:tr h="7924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Root-value &gt; end-date</a:t>
                      </a:r>
                      <a:endParaRPr lang="en-US" sz="2200" dirty="0">
                        <a:latin typeface="Consolas" panose="020B0609020204030204" pitchFamily="49" charset="0"/>
                        <a:cs typeface="Consolas" panose="020B0609020204030204" pitchFamily="49"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latin typeface="Consolas" panose="020B0609020204030204" pitchFamily="49" charset="0"/>
                          <a:cs typeface="Consolas" panose="020B0609020204030204" pitchFamily="49" charset="0"/>
                        </a:rPr>
                        <a:t>(</a:t>
                      </a:r>
                      <a:r>
                        <a:rPr lang="en-US" sz="2200" dirty="0" err="1" smtClean="0">
                          <a:latin typeface="Consolas" panose="020B0609020204030204" pitchFamily="49" charset="0"/>
                          <a:cs typeface="Consolas" panose="020B0609020204030204" pitchFamily="49" charset="0"/>
                        </a:rPr>
                        <a:t>recurse</a:t>
                      </a:r>
                      <a:r>
                        <a:rPr lang="en-US" sz="2200" dirty="0" smtClean="0">
                          <a:latin typeface="Consolas" panose="020B0609020204030204" pitchFamily="49" charset="0"/>
                          <a:cs typeface="Consolas" panose="020B0609020204030204" pitchFamily="49" charset="0"/>
                        </a:rPr>
                        <a:t> on left </a:t>
                      </a:r>
                      <a:r>
                        <a:rPr lang="en-US" sz="2200" dirty="0" err="1" smtClean="0">
                          <a:latin typeface="Consolas" panose="020B0609020204030204" pitchFamily="49" charset="0"/>
                          <a:cs typeface="Consolas" panose="020B0609020204030204" pitchFamily="49" charset="0"/>
                        </a:rPr>
                        <a:t>subtree</a:t>
                      </a:r>
                      <a:r>
                        <a:rPr lang="en-US" sz="2200" dirty="0" smtClean="0">
                          <a:latin typeface="Consolas" panose="020B0609020204030204" pitchFamily="49" charset="0"/>
                          <a:cs typeface="Consolas" panose="020B0609020204030204" pitchFamily="49" charset="0"/>
                        </a:rPr>
                        <a:t>)</a:t>
                      </a:r>
                    </a:p>
                  </a:txBody>
                  <a:tcPr/>
                </a:tc>
              </a:tr>
            </a:tbl>
          </a:graphicData>
        </a:graphic>
      </p:graphicFrame>
      <p:cxnSp>
        <p:nvCxnSpPr>
          <p:cNvPr id="6" name="Straight Connector 5"/>
          <p:cNvCxnSpPr/>
          <p:nvPr/>
        </p:nvCxnSpPr>
        <p:spPr>
          <a:xfrm>
            <a:off x="1847850" y="2800350"/>
            <a:ext cx="1188719" cy="9526"/>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2990850" y="2809875"/>
            <a:ext cx="1266825" cy="9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257675" y="2800350"/>
            <a:ext cx="1428750" cy="9525"/>
          </a:xfrm>
          <a:prstGeom prst="line">
            <a:avLst/>
          </a:prstGeom>
        </p:spPr>
        <p:style>
          <a:lnRef idx="1">
            <a:schemeClr val="accent1"/>
          </a:lnRef>
          <a:fillRef idx="0">
            <a:schemeClr val="accent1"/>
          </a:fillRef>
          <a:effectRef idx="0">
            <a:schemeClr val="accent1"/>
          </a:effectRef>
          <a:fontRef idx="minor">
            <a:schemeClr val="tx1"/>
          </a:fontRef>
        </p:style>
      </p:cxnSp>
      <p:sp>
        <p:nvSpPr>
          <p:cNvPr id="11" name="5-Point Star 10"/>
          <p:cNvSpPr/>
          <p:nvPr/>
        </p:nvSpPr>
        <p:spPr>
          <a:xfrm>
            <a:off x="2990850" y="2800350"/>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4762500" y="2800350"/>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flipV="1">
            <a:off x="1933575" y="2760344"/>
            <a:ext cx="66675" cy="64009"/>
          </a:xfrm>
          <a:prstGeom prst="star5">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p:cNvCxnSpPr/>
          <p:nvPr/>
        </p:nvCxnSpPr>
        <p:spPr>
          <a:xfrm>
            <a:off x="1876425" y="3600450"/>
            <a:ext cx="11144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2990850" y="3594541"/>
            <a:ext cx="2695575" cy="5909"/>
          </a:xfrm>
          <a:prstGeom prst="line">
            <a:avLst/>
          </a:prstGeom>
        </p:spPr>
        <p:style>
          <a:lnRef idx="1">
            <a:schemeClr val="accent1"/>
          </a:lnRef>
          <a:fillRef idx="0">
            <a:schemeClr val="accent1"/>
          </a:fillRef>
          <a:effectRef idx="0">
            <a:schemeClr val="accent1"/>
          </a:effectRef>
          <a:fontRef idx="minor">
            <a:schemeClr val="tx1"/>
          </a:fontRef>
        </p:style>
      </p:cxnSp>
      <p:sp>
        <p:nvSpPr>
          <p:cNvPr id="41" name="5-Point Star 40"/>
          <p:cNvSpPr/>
          <p:nvPr/>
        </p:nvSpPr>
        <p:spPr>
          <a:xfrm>
            <a:off x="2966084" y="3559731"/>
            <a:ext cx="70485" cy="6476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5-Point Star 41"/>
          <p:cNvSpPr/>
          <p:nvPr/>
        </p:nvSpPr>
        <p:spPr>
          <a:xfrm flipV="1">
            <a:off x="3998593" y="3567872"/>
            <a:ext cx="81916" cy="5662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5-Point Star 43"/>
          <p:cNvSpPr/>
          <p:nvPr/>
        </p:nvSpPr>
        <p:spPr>
          <a:xfrm flipV="1">
            <a:off x="2924175" y="3560491"/>
            <a:ext cx="66675" cy="64009"/>
          </a:xfrm>
          <a:prstGeom prst="star5">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p:cNvCxnSpPr/>
          <p:nvPr/>
        </p:nvCxnSpPr>
        <p:spPr>
          <a:xfrm>
            <a:off x="1876425" y="4629150"/>
            <a:ext cx="1124901" cy="9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036569" y="4629150"/>
            <a:ext cx="1124901" cy="9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245768" y="4638675"/>
            <a:ext cx="1124901" cy="95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5-Point Star 50"/>
          <p:cNvSpPr/>
          <p:nvPr/>
        </p:nvSpPr>
        <p:spPr>
          <a:xfrm>
            <a:off x="3007993" y="4591050"/>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5-Point Star 51"/>
          <p:cNvSpPr/>
          <p:nvPr/>
        </p:nvSpPr>
        <p:spPr>
          <a:xfrm>
            <a:off x="4150994" y="4609907"/>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5-Point Star 52"/>
          <p:cNvSpPr/>
          <p:nvPr/>
        </p:nvSpPr>
        <p:spPr>
          <a:xfrm flipV="1">
            <a:off x="3569015" y="4609907"/>
            <a:ext cx="66675" cy="64009"/>
          </a:xfrm>
          <a:prstGeom prst="star5">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p:cNvCxnSpPr/>
          <p:nvPr/>
        </p:nvCxnSpPr>
        <p:spPr>
          <a:xfrm>
            <a:off x="1966912" y="5343525"/>
            <a:ext cx="1063940" cy="9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3132773" y="5350190"/>
            <a:ext cx="1063940" cy="9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4338637" y="5359715"/>
            <a:ext cx="1063940" cy="9525"/>
          </a:xfrm>
          <a:prstGeom prst="line">
            <a:avLst/>
          </a:prstGeom>
        </p:spPr>
        <p:style>
          <a:lnRef idx="1">
            <a:schemeClr val="accent1"/>
          </a:lnRef>
          <a:fillRef idx="0">
            <a:schemeClr val="accent1"/>
          </a:fillRef>
          <a:effectRef idx="0">
            <a:schemeClr val="accent1"/>
          </a:effectRef>
          <a:fontRef idx="minor">
            <a:schemeClr val="tx1"/>
          </a:fontRef>
        </p:style>
      </p:cxnSp>
      <p:sp>
        <p:nvSpPr>
          <p:cNvPr id="58" name="5-Point Star 57"/>
          <p:cNvSpPr/>
          <p:nvPr/>
        </p:nvSpPr>
        <p:spPr>
          <a:xfrm>
            <a:off x="3056094" y="5351142"/>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5-Point Star 58"/>
          <p:cNvSpPr/>
          <p:nvPr/>
        </p:nvSpPr>
        <p:spPr>
          <a:xfrm>
            <a:off x="4257675" y="5360472"/>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5-Point Star 59"/>
          <p:cNvSpPr/>
          <p:nvPr/>
        </p:nvSpPr>
        <p:spPr>
          <a:xfrm flipV="1">
            <a:off x="4221003" y="5305231"/>
            <a:ext cx="66675" cy="64009"/>
          </a:xfrm>
          <a:prstGeom prst="star5">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Connector 61"/>
          <p:cNvCxnSpPr/>
          <p:nvPr/>
        </p:nvCxnSpPr>
        <p:spPr>
          <a:xfrm flipV="1">
            <a:off x="1933575" y="6105525"/>
            <a:ext cx="1074418" cy="9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3213260" y="6096000"/>
            <a:ext cx="1074418" cy="9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4434841" y="6096000"/>
            <a:ext cx="1074418" cy="9525"/>
          </a:xfrm>
          <a:prstGeom prst="line">
            <a:avLst/>
          </a:prstGeom>
        </p:spPr>
        <p:style>
          <a:lnRef idx="1">
            <a:schemeClr val="accent1"/>
          </a:lnRef>
          <a:fillRef idx="0">
            <a:schemeClr val="accent1"/>
          </a:fillRef>
          <a:effectRef idx="0">
            <a:schemeClr val="accent1"/>
          </a:effectRef>
          <a:fontRef idx="minor">
            <a:schemeClr val="tx1"/>
          </a:fontRef>
        </p:style>
      </p:cxnSp>
      <p:sp>
        <p:nvSpPr>
          <p:cNvPr id="65" name="5-Point Star 64"/>
          <p:cNvSpPr/>
          <p:nvPr/>
        </p:nvSpPr>
        <p:spPr>
          <a:xfrm>
            <a:off x="3101813" y="6082665"/>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5-Point Star 65"/>
          <p:cNvSpPr/>
          <p:nvPr/>
        </p:nvSpPr>
        <p:spPr>
          <a:xfrm>
            <a:off x="4315540" y="6082665"/>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5-Point Star 66"/>
          <p:cNvSpPr/>
          <p:nvPr/>
        </p:nvSpPr>
        <p:spPr>
          <a:xfrm flipV="1">
            <a:off x="5045390" y="6083045"/>
            <a:ext cx="66675" cy="64009"/>
          </a:xfrm>
          <a:prstGeom prst="star5">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0315905"/>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XPath</a:t>
            </a:r>
            <a:r>
              <a:rPr lang="en-US" dirty="0" smtClean="0"/>
              <a:t> code, assuming BST functions in context</a:t>
            </a:r>
            <a:endParaRPr lang="en-US" dirty="0"/>
          </a:p>
        </p:txBody>
      </p:sp>
      <p:sp>
        <p:nvSpPr>
          <p:cNvPr id="3" name="Content Placeholder 2"/>
          <p:cNvSpPr>
            <a:spLocks noGrp="1"/>
          </p:cNvSpPr>
          <p:nvPr>
            <p:ph idx="1"/>
          </p:nvPr>
        </p:nvSpPr>
        <p:spPr>
          <a:xfrm>
            <a:off x="1219200" y="1231109"/>
            <a:ext cx="10363200" cy="5407815"/>
          </a:xfrm>
        </p:spPr>
        <p:txBody>
          <a:bodyPr>
            <a:normAutofit fontScale="47500" lnSpcReduction="20000"/>
          </a:bodyPr>
          <a:lstStyle/>
          <a:p>
            <a:pPr marL="68580" indent="0">
              <a:buNone/>
            </a:pPr>
            <a:r>
              <a:rPr lang="en-US" sz="3400" dirty="0">
                <a:solidFill>
                  <a:srgbClr val="FFFF00"/>
                </a:solidFill>
              </a:rPr>
              <a:t>let    $</a:t>
            </a:r>
            <a:r>
              <a:rPr lang="en-US" sz="3400" dirty="0">
                <a:solidFill>
                  <a:schemeClr val="tx1">
                    <a:lumMod val="95000"/>
                  </a:schemeClr>
                </a:solidFill>
              </a:rPr>
              <a:t>find-range-of-transactions-helper</a:t>
            </a:r>
            <a:r>
              <a:rPr lang="en-US" sz="3400" dirty="0">
                <a:solidFill>
                  <a:srgbClr val="FFFF00"/>
                </a:solidFill>
              </a:rPr>
              <a:t> :=</a:t>
            </a:r>
          </a:p>
          <a:p>
            <a:pPr marL="68580" indent="0">
              <a:buNone/>
            </a:pPr>
            <a:r>
              <a:rPr lang="en-US" sz="3400" dirty="0">
                <a:solidFill>
                  <a:srgbClr val="FFFF00"/>
                </a:solidFill>
              </a:rPr>
              <a:t>	        function( </a:t>
            </a:r>
            <a:r>
              <a:rPr lang="en-US" sz="3400" dirty="0">
                <a:solidFill>
                  <a:schemeClr val="accent3">
                    <a:lumMod val="75000"/>
                  </a:schemeClr>
                </a:solidFill>
              </a:rPr>
              <a:t>$tree as function()*</a:t>
            </a:r>
            <a:r>
              <a:rPr lang="en-US" sz="3400" dirty="0">
                <a:solidFill>
                  <a:srgbClr val="FFFF00"/>
                </a:solidFill>
              </a:rPr>
              <a:t>,</a:t>
            </a:r>
          </a:p>
          <a:p>
            <a:pPr marL="68580" indent="0">
              <a:buNone/>
            </a:pPr>
            <a:r>
              <a:rPr lang="en-US" sz="3400" dirty="0">
                <a:solidFill>
                  <a:srgbClr val="FFFF00"/>
                </a:solidFill>
              </a:rPr>
              <a:t>	                  $start-date as </a:t>
            </a:r>
            <a:r>
              <a:rPr lang="en-US" sz="3400" dirty="0" err="1">
                <a:solidFill>
                  <a:srgbClr val="FFFF00"/>
                </a:solidFill>
              </a:rPr>
              <a:t>xs:date</a:t>
            </a:r>
            <a:r>
              <a:rPr lang="en-US" sz="3400" dirty="0">
                <a:solidFill>
                  <a:srgbClr val="FFFF00"/>
                </a:solidFill>
              </a:rPr>
              <a:t>,</a:t>
            </a:r>
          </a:p>
          <a:p>
            <a:pPr marL="68580" indent="0">
              <a:buNone/>
            </a:pPr>
            <a:r>
              <a:rPr lang="en-US" sz="3400" dirty="0">
                <a:solidFill>
                  <a:srgbClr val="FFFF00"/>
                </a:solidFill>
              </a:rPr>
              <a:t>	                  $end-date as </a:t>
            </a:r>
            <a:r>
              <a:rPr lang="en-US" sz="3400" dirty="0" err="1">
                <a:solidFill>
                  <a:srgbClr val="FFFF00"/>
                </a:solidFill>
              </a:rPr>
              <a:t>xs:date</a:t>
            </a:r>
            <a:r>
              <a:rPr lang="en-US" sz="3400" dirty="0">
                <a:solidFill>
                  <a:srgbClr val="FFFF00"/>
                </a:solidFill>
              </a:rPr>
              <a:t>,</a:t>
            </a:r>
          </a:p>
          <a:p>
            <a:pPr marL="68580" indent="0">
              <a:buNone/>
            </a:pPr>
            <a:r>
              <a:rPr lang="en-US" sz="3400" dirty="0">
                <a:solidFill>
                  <a:srgbClr val="FFFF00"/>
                </a:solidFill>
              </a:rPr>
              <a:t>	                  $find-range-of-transactions-helper</a:t>
            </a:r>
          </a:p>
          <a:p>
            <a:pPr marL="68580" indent="0">
              <a:buNone/>
            </a:pPr>
            <a:r>
              <a:rPr lang="en-US" sz="3400" dirty="0">
                <a:solidFill>
                  <a:srgbClr val="FFFF00"/>
                </a:solidFill>
              </a:rPr>
              <a:t>	                )</a:t>
            </a:r>
          </a:p>
          <a:p>
            <a:pPr marL="68580" indent="0">
              <a:buNone/>
            </a:pPr>
            <a:r>
              <a:rPr lang="en-US" sz="3400" dirty="0">
                <a:solidFill>
                  <a:srgbClr val="FFFF00"/>
                </a:solidFill>
              </a:rPr>
              <a:t>	                as element(transaction)*</a:t>
            </a:r>
          </a:p>
          <a:p>
            <a:pPr marL="68580" indent="0">
              <a:buNone/>
            </a:pPr>
            <a:r>
              <a:rPr lang="en-US" sz="3400" dirty="0">
                <a:solidFill>
                  <a:srgbClr val="FFFF00"/>
                </a:solidFill>
              </a:rPr>
              <a:t>	        </a:t>
            </a:r>
            <a:r>
              <a:rPr lang="en-US" sz="3400" dirty="0" smtClean="0">
                <a:solidFill>
                  <a:srgbClr val="FFFF00"/>
                </a:solidFill>
              </a:rPr>
              <a:t>{</a:t>
            </a:r>
          </a:p>
          <a:p>
            <a:pPr marL="68580" indent="0">
              <a:buNone/>
            </a:pPr>
            <a:r>
              <a:rPr lang="en-US" sz="3400" dirty="0">
                <a:solidFill>
                  <a:srgbClr val="FFFF00"/>
                </a:solidFill>
              </a:rPr>
              <a:t>	            if (</a:t>
            </a:r>
            <a:r>
              <a:rPr lang="en-US" sz="3400" dirty="0">
                <a:solidFill>
                  <a:schemeClr val="accent3">
                    <a:lumMod val="75000"/>
                  </a:schemeClr>
                </a:solidFill>
              </a:rPr>
              <a:t>empty($tree)</a:t>
            </a:r>
            <a:r>
              <a:rPr lang="en-US" sz="3400" dirty="0">
                <a:solidFill>
                  <a:srgbClr val="FFFF00"/>
                </a:solidFill>
              </a:rPr>
              <a:t>) then ()</a:t>
            </a:r>
          </a:p>
          <a:p>
            <a:pPr marL="68580" indent="0">
              <a:buNone/>
            </a:pPr>
            <a:r>
              <a:rPr lang="en-US" sz="3400" dirty="0">
                <a:solidFill>
                  <a:srgbClr val="FFFF00"/>
                </a:solidFill>
              </a:rPr>
              <a:t>	            else</a:t>
            </a:r>
          </a:p>
          <a:p>
            <a:pPr marL="68580" indent="0">
              <a:buNone/>
            </a:pPr>
            <a:r>
              <a:rPr lang="en-US" sz="3400" dirty="0">
                <a:solidFill>
                  <a:srgbClr val="FFFF00"/>
                </a:solidFill>
              </a:rPr>
              <a:t>	                if (</a:t>
            </a:r>
            <a:r>
              <a:rPr lang="en-US" sz="3400" dirty="0" err="1">
                <a:solidFill>
                  <a:srgbClr val="FFFF00"/>
                </a:solidFill>
              </a:rPr>
              <a:t>xs:date</a:t>
            </a:r>
            <a:r>
              <a:rPr lang="en-US" sz="3400" dirty="0">
                <a:solidFill>
                  <a:srgbClr val="FFFF00"/>
                </a:solidFill>
              </a:rPr>
              <a:t>(</a:t>
            </a:r>
            <a:r>
              <a:rPr lang="en-US" sz="3400" dirty="0">
                <a:solidFill>
                  <a:schemeClr val="accent3">
                    <a:lumMod val="75000"/>
                  </a:schemeClr>
                </a:solidFill>
              </a:rPr>
              <a:t>$root($tree)</a:t>
            </a:r>
            <a:r>
              <a:rPr lang="en-US" sz="3400" dirty="0">
                <a:solidFill>
                  <a:srgbClr val="FFFF00"/>
                </a:solidFill>
              </a:rPr>
              <a:t>/@date) </a:t>
            </a:r>
            <a:r>
              <a:rPr lang="en-US" sz="3400" dirty="0" err="1">
                <a:solidFill>
                  <a:srgbClr val="FFFF00"/>
                </a:solidFill>
              </a:rPr>
              <a:t>eq</a:t>
            </a:r>
            <a:r>
              <a:rPr lang="en-US" sz="3400" dirty="0">
                <a:solidFill>
                  <a:srgbClr val="FFFF00"/>
                </a:solidFill>
              </a:rPr>
              <a:t> $start-date) then</a:t>
            </a:r>
          </a:p>
          <a:p>
            <a:pPr marL="68580" indent="0">
              <a:buNone/>
            </a:pPr>
            <a:r>
              <a:rPr lang="en-US" sz="3400" dirty="0">
                <a:solidFill>
                  <a:srgbClr val="FFFF00"/>
                </a:solidFill>
              </a:rPr>
              <a:t>	                     (</a:t>
            </a:r>
          </a:p>
          <a:p>
            <a:pPr marL="68580" indent="0">
              <a:buNone/>
            </a:pPr>
            <a:r>
              <a:rPr lang="en-US" sz="3400" dirty="0">
                <a:solidFill>
                  <a:srgbClr val="FFFF00"/>
                </a:solidFill>
              </a:rPr>
              <a:t>	                            </a:t>
            </a:r>
            <a:r>
              <a:rPr lang="en-US" sz="3400" dirty="0">
                <a:solidFill>
                  <a:schemeClr val="accent3">
                    <a:lumMod val="75000"/>
                  </a:schemeClr>
                </a:solidFill>
              </a:rPr>
              <a:t>$root($tree)</a:t>
            </a:r>
            <a:r>
              <a:rPr lang="en-US" sz="3400" dirty="0">
                <a:solidFill>
                  <a:srgbClr val="FFFF00"/>
                </a:solidFill>
              </a:rPr>
              <a:t>,</a:t>
            </a:r>
          </a:p>
          <a:p>
            <a:pPr marL="68580" indent="0">
              <a:buNone/>
            </a:pPr>
            <a:r>
              <a:rPr lang="en-US" sz="3400" dirty="0">
                <a:solidFill>
                  <a:srgbClr val="FFFF00"/>
                </a:solidFill>
              </a:rPr>
              <a:t>	                            $</a:t>
            </a:r>
            <a:r>
              <a:rPr lang="en-US" sz="3400" dirty="0">
                <a:solidFill>
                  <a:schemeClr val="tx1">
                    <a:lumMod val="95000"/>
                  </a:schemeClr>
                </a:solidFill>
              </a:rPr>
              <a:t>find-range-of-transactions-helper</a:t>
            </a:r>
          </a:p>
          <a:p>
            <a:pPr marL="68580" indent="0">
              <a:buNone/>
            </a:pPr>
            <a:r>
              <a:rPr lang="en-US" sz="3400" dirty="0">
                <a:solidFill>
                  <a:srgbClr val="FFFF00"/>
                </a:solidFill>
              </a:rPr>
              <a:t>	                        	</a:t>
            </a:r>
            <a:r>
              <a:rPr lang="en-US" sz="3400" dirty="0" smtClean="0">
                <a:solidFill>
                  <a:srgbClr val="FFFF00"/>
                </a:solidFill>
              </a:rPr>
              <a:t>	</a:t>
            </a:r>
            <a:r>
              <a:rPr lang="en-US" sz="3400" dirty="0" smtClean="0">
                <a:solidFill>
                  <a:schemeClr val="accent3">
                    <a:lumMod val="75000"/>
                  </a:schemeClr>
                </a:solidFill>
              </a:rPr>
              <a:t>$right($</a:t>
            </a:r>
            <a:r>
              <a:rPr lang="en-US" sz="3400" dirty="0">
                <a:solidFill>
                  <a:schemeClr val="accent3">
                    <a:lumMod val="75000"/>
                  </a:schemeClr>
                </a:solidFill>
              </a:rPr>
              <a:t>tree)</a:t>
            </a:r>
            <a:r>
              <a:rPr lang="en-US" sz="3400" dirty="0">
                <a:solidFill>
                  <a:srgbClr val="FFFF00"/>
                </a:solidFill>
              </a:rPr>
              <a:t>,</a:t>
            </a:r>
          </a:p>
          <a:p>
            <a:pPr marL="68580" indent="0">
              <a:buNone/>
            </a:pPr>
            <a:r>
              <a:rPr lang="en-US" sz="3400" dirty="0">
                <a:solidFill>
                  <a:srgbClr val="FFFF00"/>
                </a:solidFill>
              </a:rPr>
              <a:t>	                                   	</a:t>
            </a:r>
            <a:r>
              <a:rPr lang="en-US" sz="3400" dirty="0" smtClean="0">
                <a:solidFill>
                  <a:srgbClr val="FFFF00"/>
                </a:solidFill>
              </a:rPr>
              <a:t>$</a:t>
            </a:r>
            <a:r>
              <a:rPr lang="en-US" sz="3400" dirty="0">
                <a:solidFill>
                  <a:srgbClr val="FFFF00"/>
                </a:solidFill>
              </a:rPr>
              <a:t>start-date,</a:t>
            </a:r>
          </a:p>
          <a:p>
            <a:pPr marL="68580" indent="0">
              <a:buNone/>
            </a:pPr>
            <a:r>
              <a:rPr lang="en-US" sz="3400" dirty="0">
                <a:solidFill>
                  <a:srgbClr val="FFFF00"/>
                </a:solidFill>
              </a:rPr>
              <a:t>	                                      	$end-date,</a:t>
            </a:r>
          </a:p>
          <a:p>
            <a:pPr marL="68580" indent="0">
              <a:buNone/>
            </a:pPr>
            <a:r>
              <a:rPr lang="en-US" sz="3400" dirty="0">
                <a:solidFill>
                  <a:srgbClr val="FFFF00"/>
                </a:solidFill>
              </a:rPr>
              <a:t>	                                     	</a:t>
            </a:r>
            <a:r>
              <a:rPr lang="en-US" sz="3400" dirty="0" smtClean="0">
                <a:solidFill>
                  <a:srgbClr val="FFFF00"/>
                </a:solidFill>
              </a:rPr>
              <a:t>$</a:t>
            </a:r>
            <a:r>
              <a:rPr lang="en-US" sz="3400" dirty="0">
                <a:solidFill>
                  <a:srgbClr val="FFFF00"/>
                </a:solidFill>
              </a:rPr>
              <a:t>find-range-of-transactions-helper)</a:t>
            </a:r>
          </a:p>
          <a:p>
            <a:pPr marL="68580" indent="0">
              <a:buNone/>
            </a:pPr>
            <a:r>
              <a:rPr lang="en-US" sz="3400" dirty="0">
                <a:solidFill>
                  <a:srgbClr val="FFFF00"/>
                </a:solidFill>
              </a:rPr>
              <a:t>	                     )</a:t>
            </a:r>
          </a:p>
          <a:p>
            <a:pPr marL="68580" indent="0">
              <a:buNone/>
            </a:pPr>
            <a:endParaRPr lang="en-US" dirty="0"/>
          </a:p>
        </p:txBody>
      </p:sp>
    </p:spTree>
    <p:extLst>
      <p:ext uri="{BB962C8B-B14F-4D97-AF65-F5344CB8AC3E}">
        <p14:creationId xmlns:p14="http://schemas.microsoft.com/office/powerpoint/2010/main" val="36389473"/>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XPath</a:t>
            </a:r>
            <a:r>
              <a:rPr lang="en-US" dirty="0"/>
              <a:t> code, assuming BST </a:t>
            </a:r>
            <a:r>
              <a:rPr lang="en-US" dirty="0" smtClean="0"/>
              <a:t>functions (2)</a:t>
            </a:r>
            <a:endParaRPr lang="en-US" dirty="0"/>
          </a:p>
        </p:txBody>
      </p:sp>
      <p:sp>
        <p:nvSpPr>
          <p:cNvPr id="3" name="Content Placeholder 2"/>
          <p:cNvSpPr>
            <a:spLocks noGrp="1"/>
          </p:cNvSpPr>
          <p:nvPr>
            <p:ph idx="1"/>
          </p:nvPr>
        </p:nvSpPr>
        <p:spPr>
          <a:xfrm>
            <a:off x="1304925" y="1345410"/>
            <a:ext cx="10363200" cy="5026816"/>
          </a:xfrm>
        </p:spPr>
        <p:txBody>
          <a:bodyPr>
            <a:normAutofit fontScale="40000" lnSpcReduction="20000"/>
          </a:bodyPr>
          <a:lstStyle/>
          <a:p>
            <a:pPr marL="68580" indent="0">
              <a:buNone/>
            </a:pPr>
            <a:r>
              <a:rPr lang="en-US" sz="5000" dirty="0" smtClean="0">
                <a:solidFill>
                  <a:srgbClr val="FFFF00"/>
                </a:solidFill>
              </a:rPr>
              <a:t>else</a:t>
            </a:r>
            <a:endParaRPr lang="en-US" sz="5000" dirty="0">
              <a:solidFill>
                <a:srgbClr val="FFFF00"/>
              </a:solidFill>
            </a:endParaRPr>
          </a:p>
          <a:p>
            <a:pPr marL="68580" indent="0">
              <a:buNone/>
            </a:pPr>
            <a:r>
              <a:rPr lang="en-US" sz="5000" dirty="0" smtClean="0">
                <a:solidFill>
                  <a:srgbClr val="FFFF00"/>
                </a:solidFill>
              </a:rPr>
              <a:t>   if </a:t>
            </a:r>
            <a:r>
              <a:rPr lang="en-US" sz="5000" dirty="0">
                <a:solidFill>
                  <a:srgbClr val="FFFF00"/>
                </a:solidFill>
              </a:rPr>
              <a:t>(</a:t>
            </a:r>
            <a:r>
              <a:rPr lang="en-US" sz="5000" dirty="0" err="1">
                <a:solidFill>
                  <a:srgbClr val="FFFF00"/>
                </a:solidFill>
              </a:rPr>
              <a:t>xs:date</a:t>
            </a:r>
            <a:r>
              <a:rPr lang="en-US" sz="5000" dirty="0">
                <a:solidFill>
                  <a:srgbClr val="FFFF00"/>
                </a:solidFill>
              </a:rPr>
              <a:t>(</a:t>
            </a:r>
            <a:r>
              <a:rPr lang="en-US" sz="5000" dirty="0">
                <a:solidFill>
                  <a:schemeClr val="accent3">
                    <a:lumMod val="75000"/>
                  </a:schemeClr>
                </a:solidFill>
              </a:rPr>
              <a:t>$root($tree)</a:t>
            </a:r>
            <a:r>
              <a:rPr lang="en-US" sz="5000" dirty="0">
                <a:solidFill>
                  <a:srgbClr val="FFFF00"/>
                </a:solidFill>
              </a:rPr>
              <a:t>/@date) </a:t>
            </a:r>
            <a:r>
              <a:rPr lang="en-US" sz="5000" dirty="0" err="1">
                <a:solidFill>
                  <a:srgbClr val="FFFF00"/>
                </a:solidFill>
              </a:rPr>
              <a:t>eq</a:t>
            </a:r>
            <a:r>
              <a:rPr lang="en-US" sz="5000" dirty="0">
                <a:solidFill>
                  <a:srgbClr val="FFFF00"/>
                </a:solidFill>
              </a:rPr>
              <a:t> $end-date) then</a:t>
            </a:r>
          </a:p>
          <a:p>
            <a:pPr marL="68580" indent="0">
              <a:buNone/>
            </a:pPr>
            <a:r>
              <a:rPr lang="en-US" sz="5000" dirty="0" smtClean="0">
                <a:solidFill>
                  <a:srgbClr val="FFFF00"/>
                </a:solidFill>
              </a:rPr>
              <a:t>           ( $</a:t>
            </a:r>
            <a:r>
              <a:rPr lang="en-US" sz="5000" dirty="0">
                <a:solidFill>
                  <a:srgbClr val="FFFF00"/>
                </a:solidFill>
              </a:rPr>
              <a:t>find-range-of-transactions-helper</a:t>
            </a:r>
          </a:p>
          <a:p>
            <a:pPr marL="68580" indent="0">
              <a:buNone/>
            </a:pPr>
            <a:r>
              <a:rPr lang="en-US" sz="5000" dirty="0">
                <a:solidFill>
                  <a:srgbClr val="FFFF00"/>
                </a:solidFill>
              </a:rPr>
              <a:t>	 </a:t>
            </a:r>
            <a:r>
              <a:rPr lang="en-US" sz="5000" dirty="0" smtClean="0">
                <a:solidFill>
                  <a:srgbClr val="FFFF00"/>
                </a:solidFill>
              </a:rPr>
              <a:t>     ( </a:t>
            </a:r>
            <a:r>
              <a:rPr lang="en-US" sz="5000" dirty="0">
                <a:solidFill>
                  <a:schemeClr val="accent3">
                    <a:lumMod val="75000"/>
                  </a:schemeClr>
                </a:solidFill>
              </a:rPr>
              <a:t>$left($tree</a:t>
            </a:r>
            <a:r>
              <a:rPr lang="en-US" sz="5000" dirty="0" smtClean="0">
                <a:solidFill>
                  <a:schemeClr val="accent3">
                    <a:lumMod val="75000"/>
                  </a:schemeClr>
                </a:solidFill>
              </a:rPr>
              <a:t>)</a:t>
            </a:r>
            <a:r>
              <a:rPr lang="en-US" sz="5000" dirty="0" smtClean="0">
                <a:solidFill>
                  <a:srgbClr val="FFFF00"/>
                </a:solidFill>
              </a:rPr>
              <a:t>, </a:t>
            </a:r>
            <a:r>
              <a:rPr lang="en-US" sz="5000" dirty="0">
                <a:solidFill>
                  <a:srgbClr val="FFFF00"/>
                </a:solidFill>
              </a:rPr>
              <a:t>$start-date</a:t>
            </a:r>
            <a:r>
              <a:rPr lang="en-US" sz="5000" dirty="0" smtClean="0">
                <a:solidFill>
                  <a:srgbClr val="FFFF00"/>
                </a:solidFill>
              </a:rPr>
              <a:t>, $</a:t>
            </a:r>
            <a:r>
              <a:rPr lang="en-US" sz="5000" dirty="0">
                <a:solidFill>
                  <a:srgbClr val="FFFF00"/>
                </a:solidFill>
              </a:rPr>
              <a:t>end-date</a:t>
            </a:r>
            <a:r>
              <a:rPr lang="en-US" sz="5000" dirty="0" smtClean="0">
                <a:solidFill>
                  <a:srgbClr val="FFFF00"/>
                </a:solidFill>
              </a:rPr>
              <a:t>, $</a:t>
            </a:r>
            <a:r>
              <a:rPr lang="en-US" sz="5000" dirty="0">
                <a:solidFill>
                  <a:srgbClr val="FFFF00"/>
                </a:solidFill>
              </a:rPr>
              <a:t>find-range-of-transactions-helper),</a:t>
            </a:r>
          </a:p>
          <a:p>
            <a:pPr marL="68580" indent="0">
              <a:buNone/>
            </a:pPr>
            <a:r>
              <a:rPr lang="en-US" sz="5000" dirty="0">
                <a:solidFill>
                  <a:srgbClr val="FFFF00"/>
                </a:solidFill>
              </a:rPr>
              <a:t>	      </a:t>
            </a:r>
            <a:r>
              <a:rPr lang="en-US" sz="5000" dirty="0" smtClean="0">
                <a:solidFill>
                  <a:schemeClr val="accent3">
                    <a:lumMod val="75000"/>
                  </a:schemeClr>
                </a:solidFill>
              </a:rPr>
              <a:t>$</a:t>
            </a:r>
            <a:r>
              <a:rPr lang="en-US" sz="5000" dirty="0">
                <a:solidFill>
                  <a:schemeClr val="accent3">
                    <a:lumMod val="75000"/>
                  </a:schemeClr>
                </a:solidFill>
              </a:rPr>
              <a:t>root($tree)</a:t>
            </a:r>
          </a:p>
          <a:p>
            <a:pPr marL="68580" indent="0">
              <a:buNone/>
            </a:pPr>
            <a:r>
              <a:rPr lang="en-US" sz="5000" dirty="0">
                <a:solidFill>
                  <a:srgbClr val="FFFF00"/>
                </a:solidFill>
              </a:rPr>
              <a:t>	</a:t>
            </a:r>
            <a:r>
              <a:rPr lang="en-US" sz="5000" dirty="0" smtClean="0">
                <a:solidFill>
                  <a:srgbClr val="FFFF00"/>
                </a:solidFill>
              </a:rPr>
              <a:t> </a:t>
            </a:r>
            <a:r>
              <a:rPr lang="en-US" sz="5000" dirty="0">
                <a:solidFill>
                  <a:srgbClr val="FFFF00"/>
                </a:solidFill>
              </a:rPr>
              <a:t>)</a:t>
            </a:r>
          </a:p>
          <a:p>
            <a:pPr marL="68580" indent="0">
              <a:buNone/>
            </a:pPr>
            <a:r>
              <a:rPr lang="en-US" sz="5000" dirty="0">
                <a:solidFill>
                  <a:srgbClr val="FFFF00"/>
                </a:solidFill>
              </a:rPr>
              <a:t>	</a:t>
            </a:r>
            <a:r>
              <a:rPr lang="en-US" sz="5000" dirty="0" smtClean="0">
                <a:solidFill>
                  <a:srgbClr val="FFFF00"/>
                </a:solidFill>
              </a:rPr>
              <a:t> else </a:t>
            </a:r>
            <a:r>
              <a:rPr lang="en-US" sz="5000" dirty="0">
                <a:solidFill>
                  <a:srgbClr val="FFFF00"/>
                </a:solidFill>
              </a:rPr>
              <a:t>if ((</a:t>
            </a:r>
            <a:r>
              <a:rPr lang="en-US" sz="5000" dirty="0" err="1">
                <a:solidFill>
                  <a:srgbClr val="FFFF00"/>
                </a:solidFill>
              </a:rPr>
              <a:t>xs:date</a:t>
            </a:r>
            <a:r>
              <a:rPr lang="en-US" sz="5000" dirty="0">
                <a:solidFill>
                  <a:srgbClr val="FFFF00"/>
                </a:solidFill>
              </a:rPr>
              <a:t>(</a:t>
            </a:r>
            <a:r>
              <a:rPr lang="en-US" sz="5000" dirty="0">
                <a:solidFill>
                  <a:schemeClr val="accent3">
                    <a:lumMod val="75000"/>
                  </a:schemeClr>
                </a:solidFill>
              </a:rPr>
              <a:t>$root($tree)</a:t>
            </a:r>
            <a:r>
              <a:rPr lang="en-US" sz="5000" dirty="0">
                <a:solidFill>
                  <a:srgbClr val="FFFF00"/>
                </a:solidFill>
              </a:rPr>
              <a:t>/@date) </a:t>
            </a:r>
            <a:r>
              <a:rPr lang="en-US" sz="5000" dirty="0" err="1">
                <a:solidFill>
                  <a:srgbClr val="FFFF00"/>
                </a:solidFill>
              </a:rPr>
              <a:t>gt</a:t>
            </a:r>
            <a:r>
              <a:rPr lang="en-US" sz="5000" dirty="0">
                <a:solidFill>
                  <a:srgbClr val="FFFF00"/>
                </a:solidFill>
              </a:rPr>
              <a:t> $start-date)</a:t>
            </a:r>
          </a:p>
          <a:p>
            <a:pPr marL="68580" indent="0">
              <a:buNone/>
            </a:pPr>
            <a:r>
              <a:rPr lang="en-US" sz="5000" dirty="0">
                <a:solidFill>
                  <a:srgbClr val="FFFF00"/>
                </a:solidFill>
              </a:rPr>
              <a:t>	         </a:t>
            </a:r>
            <a:r>
              <a:rPr lang="en-US" sz="5000" dirty="0" smtClean="0">
                <a:solidFill>
                  <a:srgbClr val="FFFF00"/>
                </a:solidFill>
              </a:rPr>
              <a:t>  and</a:t>
            </a:r>
            <a:endParaRPr lang="en-US" sz="5000" dirty="0">
              <a:solidFill>
                <a:srgbClr val="FFFF00"/>
              </a:solidFill>
            </a:endParaRPr>
          </a:p>
          <a:p>
            <a:pPr marL="68580" indent="0">
              <a:buNone/>
            </a:pPr>
            <a:r>
              <a:rPr lang="en-US" sz="5000" dirty="0">
                <a:solidFill>
                  <a:srgbClr val="FFFF00"/>
                </a:solidFill>
              </a:rPr>
              <a:t>	 </a:t>
            </a:r>
            <a:r>
              <a:rPr lang="en-US" sz="5000" dirty="0" smtClean="0">
                <a:solidFill>
                  <a:srgbClr val="FFFF00"/>
                </a:solidFill>
              </a:rPr>
              <a:t>             (</a:t>
            </a:r>
            <a:r>
              <a:rPr lang="en-US" sz="5000" dirty="0" err="1">
                <a:solidFill>
                  <a:srgbClr val="FFFF00"/>
                </a:solidFill>
              </a:rPr>
              <a:t>xs:date</a:t>
            </a:r>
            <a:r>
              <a:rPr lang="en-US" sz="5000" dirty="0">
                <a:solidFill>
                  <a:srgbClr val="FFFF00"/>
                </a:solidFill>
              </a:rPr>
              <a:t>(</a:t>
            </a:r>
            <a:r>
              <a:rPr lang="en-US" sz="5000" dirty="0">
                <a:solidFill>
                  <a:schemeClr val="accent3">
                    <a:lumMod val="75000"/>
                  </a:schemeClr>
                </a:solidFill>
              </a:rPr>
              <a:t>$root($tree)</a:t>
            </a:r>
            <a:r>
              <a:rPr lang="en-US" sz="5000" dirty="0">
                <a:solidFill>
                  <a:srgbClr val="FFFF00"/>
                </a:solidFill>
              </a:rPr>
              <a:t>/@date) </a:t>
            </a:r>
            <a:r>
              <a:rPr lang="en-US" sz="5000" dirty="0" err="1">
                <a:solidFill>
                  <a:srgbClr val="FFFF00"/>
                </a:solidFill>
              </a:rPr>
              <a:t>lt</a:t>
            </a:r>
            <a:r>
              <a:rPr lang="en-US" sz="5000" dirty="0">
                <a:solidFill>
                  <a:srgbClr val="FFFF00"/>
                </a:solidFill>
              </a:rPr>
              <a:t> $end-date)) then</a:t>
            </a:r>
          </a:p>
          <a:p>
            <a:pPr marL="68580" indent="0">
              <a:buNone/>
            </a:pPr>
            <a:r>
              <a:rPr lang="en-US" sz="5000" dirty="0">
                <a:solidFill>
                  <a:srgbClr val="FFFF00"/>
                </a:solidFill>
              </a:rPr>
              <a:t>	 </a:t>
            </a:r>
            <a:r>
              <a:rPr lang="en-US" sz="5000" dirty="0" smtClean="0">
                <a:solidFill>
                  <a:srgbClr val="FFFF00"/>
                </a:solidFill>
              </a:rPr>
              <a:t>($find-range-of-transactions-helper</a:t>
            </a:r>
          </a:p>
          <a:p>
            <a:pPr marL="68580" indent="0">
              <a:buNone/>
            </a:pPr>
            <a:r>
              <a:rPr lang="en-US" sz="5000" dirty="0">
                <a:solidFill>
                  <a:srgbClr val="FFFF00"/>
                </a:solidFill>
              </a:rPr>
              <a:t> </a:t>
            </a:r>
            <a:r>
              <a:rPr lang="en-US" sz="5000" dirty="0" smtClean="0">
                <a:solidFill>
                  <a:srgbClr val="FFFF00"/>
                </a:solidFill>
              </a:rPr>
              <a:t>                    ( </a:t>
            </a:r>
            <a:r>
              <a:rPr lang="en-US" sz="5000" dirty="0">
                <a:solidFill>
                  <a:schemeClr val="accent3">
                    <a:lumMod val="75000"/>
                  </a:schemeClr>
                </a:solidFill>
              </a:rPr>
              <a:t>$left($tree</a:t>
            </a:r>
            <a:r>
              <a:rPr lang="en-US" sz="5000" dirty="0" smtClean="0">
                <a:solidFill>
                  <a:schemeClr val="accent3">
                    <a:lumMod val="75000"/>
                  </a:schemeClr>
                </a:solidFill>
              </a:rPr>
              <a:t>)</a:t>
            </a:r>
            <a:r>
              <a:rPr lang="en-US" sz="5000" dirty="0" smtClean="0">
                <a:solidFill>
                  <a:srgbClr val="FFFF00"/>
                </a:solidFill>
              </a:rPr>
              <a:t>, $</a:t>
            </a:r>
            <a:r>
              <a:rPr lang="en-US" sz="5000" dirty="0">
                <a:solidFill>
                  <a:srgbClr val="FFFF00"/>
                </a:solidFill>
              </a:rPr>
              <a:t>start-date</a:t>
            </a:r>
            <a:r>
              <a:rPr lang="en-US" sz="5000" dirty="0" smtClean="0">
                <a:solidFill>
                  <a:srgbClr val="FFFF00"/>
                </a:solidFill>
              </a:rPr>
              <a:t>, </a:t>
            </a:r>
            <a:r>
              <a:rPr lang="en-US" sz="5000" dirty="0">
                <a:solidFill>
                  <a:srgbClr val="FFFF00"/>
                </a:solidFill>
              </a:rPr>
              <a:t>$end-date</a:t>
            </a:r>
            <a:r>
              <a:rPr lang="en-US" sz="5000" dirty="0" smtClean="0">
                <a:solidFill>
                  <a:srgbClr val="FFFF00"/>
                </a:solidFill>
              </a:rPr>
              <a:t>, $</a:t>
            </a:r>
            <a:r>
              <a:rPr lang="en-US" sz="5000" dirty="0">
                <a:solidFill>
                  <a:srgbClr val="FFFF00"/>
                </a:solidFill>
              </a:rPr>
              <a:t>find-range-of-transactions-helper),</a:t>
            </a:r>
          </a:p>
          <a:p>
            <a:pPr marL="68580" indent="0">
              <a:buNone/>
            </a:pPr>
            <a:r>
              <a:rPr lang="en-US" sz="5000" dirty="0">
                <a:solidFill>
                  <a:srgbClr val="FFFF00"/>
                </a:solidFill>
              </a:rPr>
              <a:t>	         </a:t>
            </a:r>
            <a:r>
              <a:rPr lang="en-US" sz="5000" dirty="0" smtClean="0">
                <a:solidFill>
                  <a:schemeClr val="accent3">
                    <a:lumMod val="75000"/>
                  </a:schemeClr>
                </a:solidFill>
              </a:rPr>
              <a:t>$</a:t>
            </a:r>
            <a:r>
              <a:rPr lang="en-US" sz="5000" dirty="0">
                <a:solidFill>
                  <a:schemeClr val="accent3">
                    <a:lumMod val="75000"/>
                  </a:schemeClr>
                </a:solidFill>
              </a:rPr>
              <a:t>root($tree)</a:t>
            </a:r>
            <a:r>
              <a:rPr lang="en-US" sz="5000" dirty="0">
                <a:solidFill>
                  <a:srgbClr val="FFFF00"/>
                </a:solidFill>
              </a:rPr>
              <a:t>,</a:t>
            </a:r>
          </a:p>
          <a:p>
            <a:pPr marL="68580" indent="0">
              <a:buNone/>
            </a:pPr>
            <a:r>
              <a:rPr lang="en-US" sz="5000" dirty="0">
                <a:solidFill>
                  <a:srgbClr val="FFFF00"/>
                </a:solidFill>
              </a:rPr>
              <a:t>	         </a:t>
            </a:r>
            <a:r>
              <a:rPr lang="en-US" sz="5000" dirty="0" smtClean="0">
                <a:solidFill>
                  <a:srgbClr val="FFFF00"/>
                </a:solidFill>
              </a:rPr>
              <a:t>$</a:t>
            </a:r>
            <a:r>
              <a:rPr lang="en-US" sz="5000" dirty="0">
                <a:solidFill>
                  <a:srgbClr val="FFFF00"/>
                </a:solidFill>
              </a:rPr>
              <a:t>find-range-of-transactions-helper</a:t>
            </a:r>
          </a:p>
          <a:p>
            <a:pPr marL="68580" indent="0">
              <a:buNone/>
            </a:pPr>
            <a:r>
              <a:rPr lang="en-US" sz="5000" dirty="0">
                <a:solidFill>
                  <a:srgbClr val="FFFF00"/>
                </a:solidFill>
              </a:rPr>
              <a:t>	 </a:t>
            </a:r>
            <a:r>
              <a:rPr lang="en-US" sz="5000" dirty="0" smtClean="0">
                <a:solidFill>
                  <a:srgbClr val="FFFF00"/>
                </a:solidFill>
              </a:rPr>
              <a:t>           (</a:t>
            </a:r>
            <a:r>
              <a:rPr lang="en-US" sz="5000" dirty="0" smtClean="0">
                <a:solidFill>
                  <a:schemeClr val="accent3">
                    <a:lumMod val="75000"/>
                  </a:schemeClr>
                </a:solidFill>
              </a:rPr>
              <a:t>$</a:t>
            </a:r>
            <a:r>
              <a:rPr lang="en-US" sz="5000" dirty="0">
                <a:solidFill>
                  <a:schemeClr val="accent3">
                    <a:lumMod val="75000"/>
                  </a:schemeClr>
                </a:solidFill>
              </a:rPr>
              <a:t>right($tree</a:t>
            </a:r>
            <a:r>
              <a:rPr lang="en-US" sz="5000" dirty="0" smtClean="0">
                <a:solidFill>
                  <a:schemeClr val="accent3">
                    <a:lumMod val="75000"/>
                  </a:schemeClr>
                </a:solidFill>
              </a:rPr>
              <a:t>)</a:t>
            </a:r>
            <a:r>
              <a:rPr lang="en-US" sz="5000" dirty="0" smtClean="0">
                <a:solidFill>
                  <a:srgbClr val="FFFF00"/>
                </a:solidFill>
              </a:rPr>
              <a:t>, $</a:t>
            </a:r>
            <a:r>
              <a:rPr lang="en-US" sz="5000" dirty="0">
                <a:solidFill>
                  <a:srgbClr val="FFFF00"/>
                </a:solidFill>
              </a:rPr>
              <a:t>start-date</a:t>
            </a:r>
            <a:r>
              <a:rPr lang="en-US" sz="5000" dirty="0" smtClean="0">
                <a:solidFill>
                  <a:srgbClr val="FFFF00"/>
                </a:solidFill>
              </a:rPr>
              <a:t>, $</a:t>
            </a:r>
            <a:r>
              <a:rPr lang="en-US" sz="5000" dirty="0">
                <a:solidFill>
                  <a:srgbClr val="FFFF00"/>
                </a:solidFill>
              </a:rPr>
              <a:t>end-date</a:t>
            </a:r>
            <a:r>
              <a:rPr lang="en-US" sz="5000" dirty="0" smtClean="0">
                <a:solidFill>
                  <a:srgbClr val="FFFF00"/>
                </a:solidFill>
              </a:rPr>
              <a:t>, $</a:t>
            </a:r>
            <a:r>
              <a:rPr lang="en-US" sz="5000" dirty="0">
                <a:solidFill>
                  <a:srgbClr val="FFFF00"/>
                </a:solidFill>
              </a:rPr>
              <a:t>find-range-of-transactions-helper)</a:t>
            </a:r>
          </a:p>
          <a:p>
            <a:pPr marL="68580" indent="0">
              <a:buNone/>
            </a:pPr>
            <a:r>
              <a:rPr lang="en-US" sz="5000" dirty="0">
                <a:solidFill>
                  <a:srgbClr val="FFFF00"/>
                </a:solidFill>
              </a:rPr>
              <a:t>	</a:t>
            </a:r>
            <a:r>
              <a:rPr lang="en-US" sz="5000" dirty="0" smtClean="0">
                <a:solidFill>
                  <a:srgbClr val="FFFF00"/>
                </a:solidFill>
              </a:rPr>
              <a:t>)</a:t>
            </a:r>
            <a:endParaRPr lang="en-US" sz="5000" dirty="0">
              <a:solidFill>
                <a:srgbClr val="FFFF00"/>
              </a:solidFill>
            </a:endParaRPr>
          </a:p>
          <a:p>
            <a:pPr marL="68580" indent="0">
              <a:buNone/>
            </a:pPr>
            <a:endParaRPr lang="en-US" dirty="0"/>
          </a:p>
        </p:txBody>
      </p:sp>
      <p:cxnSp>
        <p:nvCxnSpPr>
          <p:cNvPr id="5" name="Straight Connector 4"/>
          <p:cNvCxnSpPr/>
          <p:nvPr/>
        </p:nvCxnSpPr>
        <p:spPr>
          <a:xfrm>
            <a:off x="2887579" y="1989221"/>
            <a:ext cx="1211179"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887579" y="2622884"/>
            <a:ext cx="1211179"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288632" y="5975684"/>
            <a:ext cx="1211179"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9703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XPath</a:t>
            </a:r>
            <a:r>
              <a:rPr lang="en-US" dirty="0"/>
              <a:t> code, assuming BST functions </a:t>
            </a:r>
            <a:r>
              <a:rPr lang="en-US" dirty="0" smtClean="0"/>
              <a:t>(3)</a:t>
            </a:r>
            <a:endParaRPr lang="en-US" dirty="0"/>
          </a:p>
        </p:txBody>
      </p:sp>
      <p:sp>
        <p:nvSpPr>
          <p:cNvPr id="3" name="Content Placeholder 2"/>
          <p:cNvSpPr>
            <a:spLocks noGrp="1"/>
          </p:cNvSpPr>
          <p:nvPr>
            <p:ph idx="1"/>
          </p:nvPr>
        </p:nvSpPr>
        <p:spPr>
          <a:xfrm>
            <a:off x="1143000" y="1426464"/>
            <a:ext cx="10363200" cy="4526661"/>
          </a:xfrm>
        </p:spPr>
        <p:txBody>
          <a:bodyPr>
            <a:noAutofit/>
          </a:bodyPr>
          <a:lstStyle/>
          <a:p>
            <a:pPr marL="68580" indent="0">
              <a:buNone/>
            </a:pPr>
            <a:r>
              <a:rPr lang="en-US" sz="2000" dirty="0">
                <a:solidFill>
                  <a:srgbClr val="FFFF00"/>
                </a:solidFill>
              </a:rPr>
              <a:t>else</a:t>
            </a:r>
          </a:p>
          <a:p>
            <a:pPr marL="68580" indent="0">
              <a:buNone/>
            </a:pPr>
            <a:r>
              <a:rPr lang="en-US" sz="2000" dirty="0" smtClean="0">
                <a:solidFill>
                  <a:srgbClr val="FFFF00"/>
                </a:solidFill>
              </a:rPr>
              <a:t>   if </a:t>
            </a:r>
            <a:r>
              <a:rPr lang="en-US" sz="2000" dirty="0">
                <a:solidFill>
                  <a:srgbClr val="FFFF00"/>
                </a:solidFill>
              </a:rPr>
              <a:t>(</a:t>
            </a:r>
            <a:r>
              <a:rPr lang="en-US" sz="2000" dirty="0" err="1">
                <a:solidFill>
                  <a:srgbClr val="FFFF00"/>
                </a:solidFill>
              </a:rPr>
              <a:t>xs:date</a:t>
            </a:r>
            <a:r>
              <a:rPr lang="en-US" sz="2000" dirty="0">
                <a:solidFill>
                  <a:srgbClr val="FFFF00"/>
                </a:solidFill>
              </a:rPr>
              <a:t>(</a:t>
            </a:r>
            <a:r>
              <a:rPr lang="en-US" sz="2000" dirty="0">
                <a:solidFill>
                  <a:schemeClr val="accent3">
                    <a:lumMod val="75000"/>
                  </a:schemeClr>
                </a:solidFill>
              </a:rPr>
              <a:t>$root($tree)</a:t>
            </a:r>
            <a:r>
              <a:rPr lang="en-US" sz="2000" dirty="0">
                <a:solidFill>
                  <a:srgbClr val="FFFF00"/>
                </a:solidFill>
              </a:rPr>
              <a:t>/@date) </a:t>
            </a:r>
            <a:r>
              <a:rPr lang="en-US" sz="2000" dirty="0" err="1">
                <a:solidFill>
                  <a:srgbClr val="FFFF00"/>
                </a:solidFill>
              </a:rPr>
              <a:t>lt</a:t>
            </a:r>
            <a:r>
              <a:rPr lang="en-US" sz="2000" dirty="0">
                <a:solidFill>
                  <a:srgbClr val="FFFF00"/>
                </a:solidFill>
              </a:rPr>
              <a:t> $start-date) then</a:t>
            </a:r>
          </a:p>
          <a:p>
            <a:pPr marL="68580" indent="0">
              <a:buNone/>
            </a:pPr>
            <a:r>
              <a:rPr lang="en-US" sz="2000" dirty="0" smtClean="0">
                <a:solidFill>
                  <a:srgbClr val="FFFF00"/>
                </a:solidFill>
              </a:rPr>
              <a:t>       ($</a:t>
            </a:r>
            <a:r>
              <a:rPr lang="en-US" sz="2000" dirty="0">
                <a:solidFill>
                  <a:srgbClr val="FFFF00"/>
                </a:solidFill>
              </a:rPr>
              <a:t>find-range-of-transactions-helper</a:t>
            </a:r>
          </a:p>
          <a:p>
            <a:pPr marL="68580" indent="0">
              <a:buNone/>
            </a:pPr>
            <a:r>
              <a:rPr lang="en-US" sz="2000" dirty="0" smtClean="0">
                <a:solidFill>
                  <a:srgbClr val="FFFF00"/>
                </a:solidFill>
              </a:rPr>
              <a:t>            (</a:t>
            </a:r>
            <a:r>
              <a:rPr lang="en-US" sz="2000" dirty="0" smtClean="0">
                <a:solidFill>
                  <a:schemeClr val="accent3">
                    <a:lumMod val="75000"/>
                  </a:schemeClr>
                </a:solidFill>
              </a:rPr>
              <a:t> </a:t>
            </a:r>
            <a:r>
              <a:rPr lang="en-US" sz="2000" dirty="0">
                <a:solidFill>
                  <a:schemeClr val="accent3">
                    <a:lumMod val="75000"/>
                  </a:schemeClr>
                </a:solidFill>
              </a:rPr>
              <a:t>$right($tree</a:t>
            </a:r>
            <a:r>
              <a:rPr lang="en-US" sz="2000" dirty="0" smtClean="0">
                <a:solidFill>
                  <a:schemeClr val="accent3">
                    <a:lumMod val="75000"/>
                  </a:schemeClr>
                </a:solidFill>
              </a:rPr>
              <a:t>)</a:t>
            </a:r>
            <a:r>
              <a:rPr lang="en-US" sz="2000" dirty="0" smtClean="0">
                <a:solidFill>
                  <a:srgbClr val="FFFF00"/>
                </a:solidFill>
              </a:rPr>
              <a:t>, </a:t>
            </a:r>
            <a:r>
              <a:rPr lang="en-US" sz="2000" dirty="0">
                <a:solidFill>
                  <a:srgbClr val="FFFF00"/>
                </a:solidFill>
              </a:rPr>
              <a:t>$start-date</a:t>
            </a:r>
            <a:r>
              <a:rPr lang="en-US" sz="2000" dirty="0" smtClean="0">
                <a:solidFill>
                  <a:srgbClr val="FFFF00"/>
                </a:solidFill>
              </a:rPr>
              <a:t>, </a:t>
            </a:r>
            <a:r>
              <a:rPr lang="en-US" sz="2000" dirty="0">
                <a:solidFill>
                  <a:srgbClr val="FFFF00"/>
                </a:solidFill>
              </a:rPr>
              <a:t>$end-date</a:t>
            </a:r>
            <a:r>
              <a:rPr lang="en-US" sz="2000" dirty="0" smtClean="0">
                <a:solidFill>
                  <a:srgbClr val="FFFF00"/>
                </a:solidFill>
              </a:rPr>
              <a:t>, $</a:t>
            </a:r>
            <a:r>
              <a:rPr lang="en-US" sz="2000" dirty="0">
                <a:solidFill>
                  <a:srgbClr val="FFFF00"/>
                </a:solidFill>
              </a:rPr>
              <a:t>find-range-of-transactions-helper)</a:t>
            </a:r>
          </a:p>
          <a:p>
            <a:pPr marL="68580" indent="0">
              <a:buNone/>
            </a:pPr>
            <a:r>
              <a:rPr lang="en-US" sz="2000" dirty="0" smtClean="0">
                <a:solidFill>
                  <a:srgbClr val="FFFF00"/>
                </a:solidFill>
              </a:rPr>
              <a:t>        )</a:t>
            </a:r>
            <a:endParaRPr lang="en-US" sz="2000" dirty="0">
              <a:solidFill>
                <a:srgbClr val="FFFF00"/>
              </a:solidFill>
            </a:endParaRPr>
          </a:p>
          <a:p>
            <a:pPr marL="68580" indent="0">
              <a:buNone/>
            </a:pPr>
            <a:r>
              <a:rPr lang="en-US" sz="2000" dirty="0" smtClean="0">
                <a:solidFill>
                  <a:srgbClr val="FFFF00"/>
                </a:solidFill>
              </a:rPr>
              <a:t>        else if </a:t>
            </a:r>
            <a:r>
              <a:rPr lang="en-US" sz="2000" dirty="0">
                <a:solidFill>
                  <a:srgbClr val="FFFF00"/>
                </a:solidFill>
              </a:rPr>
              <a:t>(</a:t>
            </a:r>
            <a:r>
              <a:rPr lang="en-US" sz="2000" dirty="0" err="1">
                <a:solidFill>
                  <a:srgbClr val="FFFF00"/>
                </a:solidFill>
              </a:rPr>
              <a:t>xs:date</a:t>
            </a:r>
            <a:r>
              <a:rPr lang="en-US" sz="2000" dirty="0">
                <a:solidFill>
                  <a:srgbClr val="FFFF00"/>
                </a:solidFill>
              </a:rPr>
              <a:t>($root($tree)/@date) </a:t>
            </a:r>
            <a:r>
              <a:rPr lang="en-US" sz="2000" dirty="0" err="1">
                <a:solidFill>
                  <a:srgbClr val="FFFF00"/>
                </a:solidFill>
              </a:rPr>
              <a:t>gt</a:t>
            </a:r>
            <a:r>
              <a:rPr lang="en-US" sz="2000" dirty="0">
                <a:solidFill>
                  <a:srgbClr val="FFFF00"/>
                </a:solidFill>
              </a:rPr>
              <a:t> $end-date) then</a:t>
            </a:r>
          </a:p>
          <a:p>
            <a:pPr marL="68580" indent="0">
              <a:buNone/>
            </a:pPr>
            <a:r>
              <a:rPr lang="en-US" sz="2000" dirty="0" smtClean="0">
                <a:solidFill>
                  <a:srgbClr val="FFFF00"/>
                </a:solidFill>
              </a:rPr>
              <a:t>                      ($</a:t>
            </a:r>
            <a:r>
              <a:rPr lang="en-US" sz="2000" dirty="0">
                <a:solidFill>
                  <a:srgbClr val="FFFF00"/>
                </a:solidFill>
              </a:rPr>
              <a:t>find-range-of-transactions-helper</a:t>
            </a:r>
          </a:p>
          <a:p>
            <a:pPr marL="68580" indent="0">
              <a:buNone/>
            </a:pPr>
            <a:r>
              <a:rPr lang="en-US" sz="2000" dirty="0" smtClean="0">
                <a:solidFill>
                  <a:srgbClr val="FFFF00"/>
                </a:solidFill>
              </a:rPr>
              <a:t>                           ( </a:t>
            </a:r>
            <a:r>
              <a:rPr lang="en-US" sz="2000" dirty="0">
                <a:solidFill>
                  <a:schemeClr val="accent3">
                    <a:lumMod val="75000"/>
                  </a:schemeClr>
                </a:solidFill>
              </a:rPr>
              <a:t>$left($tree</a:t>
            </a:r>
            <a:r>
              <a:rPr lang="en-US" sz="2000" dirty="0" smtClean="0">
                <a:solidFill>
                  <a:schemeClr val="accent3">
                    <a:lumMod val="75000"/>
                  </a:schemeClr>
                </a:solidFill>
              </a:rPr>
              <a:t>)</a:t>
            </a:r>
            <a:r>
              <a:rPr lang="en-US" sz="2000" dirty="0" smtClean="0">
                <a:solidFill>
                  <a:srgbClr val="FFFF00"/>
                </a:solidFill>
              </a:rPr>
              <a:t>, </a:t>
            </a:r>
            <a:r>
              <a:rPr lang="en-US" sz="2000" dirty="0">
                <a:solidFill>
                  <a:srgbClr val="FFFF00"/>
                </a:solidFill>
              </a:rPr>
              <a:t>$start-date</a:t>
            </a:r>
            <a:r>
              <a:rPr lang="en-US" sz="2000" dirty="0" smtClean="0">
                <a:solidFill>
                  <a:srgbClr val="FFFF00"/>
                </a:solidFill>
              </a:rPr>
              <a:t>, </a:t>
            </a:r>
            <a:r>
              <a:rPr lang="en-US" sz="2000" dirty="0">
                <a:solidFill>
                  <a:srgbClr val="FFFF00"/>
                </a:solidFill>
              </a:rPr>
              <a:t>$end-date</a:t>
            </a:r>
            <a:r>
              <a:rPr lang="en-US" sz="2000" dirty="0" smtClean="0">
                <a:solidFill>
                  <a:srgbClr val="FFFF00"/>
                </a:solidFill>
              </a:rPr>
              <a:t>, </a:t>
            </a:r>
            <a:r>
              <a:rPr lang="en-US" sz="2000" dirty="0">
                <a:solidFill>
                  <a:srgbClr val="FFFF00"/>
                </a:solidFill>
              </a:rPr>
              <a:t>$find-range-of-transactions-helper)</a:t>
            </a:r>
          </a:p>
          <a:p>
            <a:pPr marL="68580" indent="0">
              <a:buNone/>
            </a:pPr>
            <a:r>
              <a:rPr lang="en-US" sz="2000" dirty="0" smtClean="0">
                <a:solidFill>
                  <a:srgbClr val="FFFF00"/>
                </a:solidFill>
              </a:rPr>
              <a:t>                    )</a:t>
            </a:r>
            <a:endParaRPr lang="en-US" sz="2000" dirty="0">
              <a:solidFill>
                <a:srgbClr val="FFFF00"/>
              </a:solidFill>
            </a:endParaRPr>
          </a:p>
          <a:p>
            <a:pPr marL="68580" indent="0">
              <a:buNone/>
            </a:pPr>
            <a:r>
              <a:rPr lang="en-US" sz="2000" dirty="0">
                <a:solidFill>
                  <a:srgbClr val="FFFF00"/>
                </a:solidFill>
              </a:rPr>
              <a:t>	</a:t>
            </a:r>
            <a:r>
              <a:rPr lang="en-US" sz="2000" dirty="0" smtClean="0">
                <a:solidFill>
                  <a:srgbClr val="FFFF00"/>
                </a:solidFill>
              </a:rPr>
              <a:t> </a:t>
            </a:r>
            <a:r>
              <a:rPr lang="en-US" sz="2000" dirty="0">
                <a:solidFill>
                  <a:srgbClr val="FFFF00"/>
                </a:solidFill>
              </a:rPr>
              <a:t>else ()</a:t>
            </a:r>
          </a:p>
          <a:p>
            <a:pPr marL="68580" indent="0">
              <a:buNone/>
            </a:pPr>
            <a:r>
              <a:rPr lang="en-US" sz="2000" dirty="0" smtClean="0">
                <a:solidFill>
                  <a:srgbClr val="FFFF00"/>
                </a:solidFill>
              </a:rPr>
              <a:t> },</a:t>
            </a:r>
            <a:endParaRPr lang="en-US" sz="2000" dirty="0">
              <a:solidFill>
                <a:srgbClr val="FFFF00"/>
              </a:solidFill>
            </a:endParaRPr>
          </a:p>
        </p:txBody>
      </p:sp>
    </p:spTree>
    <p:extLst>
      <p:ext uri="{BB962C8B-B14F-4D97-AF65-F5344CB8AC3E}">
        <p14:creationId xmlns:p14="http://schemas.microsoft.com/office/powerpoint/2010/main" val="382025532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title="Sample table"/>
          <p:cNvGraphicFramePr>
            <a:graphicFrameLocks noGrp="1"/>
          </p:cNvGraphicFramePr>
          <p:nvPr>
            <p:ph sz="half" idx="1"/>
            <p:extLst>
              <p:ext uri="{D42A27DB-BD31-4B8C-83A1-F6EECF244321}">
                <p14:modId xmlns:p14="http://schemas.microsoft.com/office/powerpoint/2010/main" val="1376839568"/>
              </p:ext>
            </p:extLst>
          </p:nvPr>
        </p:nvGraphicFramePr>
        <p:xfrm>
          <a:off x="619124" y="1770063"/>
          <a:ext cx="10246583" cy="4643120"/>
        </p:xfrm>
        <a:graphic>
          <a:graphicData uri="http://schemas.openxmlformats.org/drawingml/2006/table">
            <a:tbl>
              <a:tblPr firstRow="1" bandRow="1">
                <a:tableStyleId>{6E25E649-3F16-4E02-A733-19D2CDBF48F0}</a:tableStyleId>
              </a:tblPr>
              <a:tblGrid>
                <a:gridCol w="3353326"/>
                <a:gridCol w="1316242"/>
                <a:gridCol w="5577015"/>
              </a:tblGrid>
              <a:tr h="520700">
                <a:tc>
                  <a:txBody>
                    <a:bodyPr/>
                    <a:lstStyle/>
                    <a:p>
                      <a:r>
                        <a:rPr lang="en-US" dirty="0" smtClean="0"/>
                        <a:t>Capability</a:t>
                      </a:r>
                      <a:endParaRPr lang="en-US" dirty="0"/>
                    </a:p>
                  </a:txBody>
                  <a:tcPr marL="103148" marR="103148" anchor="ctr"/>
                </a:tc>
                <a:tc>
                  <a:txBody>
                    <a:bodyPr/>
                    <a:lstStyle/>
                    <a:p>
                      <a:pPr algn="ctr"/>
                      <a:r>
                        <a:rPr lang="en-US" dirty="0" smtClean="0"/>
                        <a:t>Presence</a:t>
                      </a:r>
                      <a:endParaRPr lang="en-US" dirty="0"/>
                    </a:p>
                  </a:txBody>
                  <a:tcPr marL="103148" marR="103148" anchor="ctr"/>
                </a:tc>
                <a:tc>
                  <a:txBody>
                    <a:bodyPr/>
                    <a:lstStyle/>
                    <a:p>
                      <a:pPr algn="l"/>
                      <a:r>
                        <a:rPr lang="en-US" dirty="0" smtClean="0"/>
                        <a:t>Remarks</a:t>
                      </a:r>
                      <a:endParaRPr lang="en-US" dirty="0"/>
                    </a:p>
                  </a:txBody>
                  <a:tcPr marL="103148" marR="103148" anchor="ctr"/>
                </a:tc>
              </a:tr>
              <a:tr h="520700">
                <a:tc>
                  <a:txBody>
                    <a:bodyPr/>
                    <a:lstStyle/>
                    <a:p>
                      <a:r>
                        <a:rPr lang="en-US" dirty="0" smtClean="0"/>
                        <a:t>Define variables</a:t>
                      </a:r>
                      <a:endParaRPr lang="en-US" dirty="0"/>
                    </a:p>
                  </a:txBody>
                  <a:tcPr marL="103148" marR="103148" anchor="ctr"/>
                </a:tc>
                <a:tc>
                  <a:txBody>
                    <a:bodyPr/>
                    <a:lstStyle/>
                    <a:p>
                      <a:pPr algn="ctr"/>
                      <a:r>
                        <a:rPr lang="en-US" dirty="0" smtClean="0"/>
                        <a:t>No</a:t>
                      </a:r>
                      <a:endParaRPr lang="en-US" dirty="0"/>
                    </a:p>
                  </a:txBody>
                  <a:tcPr marL="103148" marR="103148" anchor="ctr"/>
                </a:tc>
                <a:tc>
                  <a:txBody>
                    <a:bodyPr/>
                    <a:lstStyle/>
                    <a:p>
                      <a:pPr algn="l"/>
                      <a:r>
                        <a:rPr lang="en-US" dirty="0" smtClean="0"/>
                        <a:t>Variable references are only provided by the host language</a:t>
                      </a:r>
                      <a:endParaRPr lang="en-US" dirty="0"/>
                    </a:p>
                  </a:txBody>
                  <a:tcPr marL="103148" marR="103148" anchor="ctr"/>
                </a:tc>
              </a:tr>
              <a:tr h="520700">
                <a:tc>
                  <a:txBody>
                    <a:bodyPr/>
                    <a:lstStyle/>
                    <a:p>
                      <a:r>
                        <a:rPr lang="en-US" dirty="0" smtClean="0"/>
                        <a:t>Define and use range/outer-context variables</a:t>
                      </a:r>
                      <a:endParaRPr lang="en-US" dirty="0"/>
                    </a:p>
                  </a:txBody>
                  <a:tcPr marL="103148" marR="103148" anchor="ctr"/>
                </a:tc>
                <a:tc>
                  <a:txBody>
                    <a:bodyPr/>
                    <a:lstStyle/>
                    <a:p>
                      <a:pPr algn="ctr"/>
                      <a:r>
                        <a:rPr lang="en-US" dirty="0" smtClean="0"/>
                        <a:t>No</a:t>
                      </a:r>
                      <a:endParaRPr lang="en-US" dirty="0"/>
                    </a:p>
                  </a:txBody>
                  <a:tcPr marL="103148" marR="103148" anchor="ctr"/>
                </a:tc>
                <a:tc>
                  <a:txBody>
                    <a:bodyPr/>
                    <a:lstStyle/>
                    <a:p>
                      <a:pPr algn="l"/>
                      <a:r>
                        <a:rPr lang="en-US" i="1" dirty="0" smtClean="0"/>
                        <a:t>current</a:t>
                      </a:r>
                      <a:r>
                        <a:rPr lang="en-US" dirty="0" smtClean="0"/>
                        <a:t>() within an XSLT context</a:t>
                      </a:r>
                      <a:endParaRPr lang="en-US" dirty="0"/>
                    </a:p>
                  </a:txBody>
                  <a:tcPr marL="103148" marR="103148" anchor="ctr"/>
                </a:tc>
              </a:tr>
              <a:tr h="520700">
                <a:tc>
                  <a:txBody>
                    <a:bodyPr/>
                    <a:lstStyle/>
                    <a:p>
                      <a:r>
                        <a:rPr lang="en-US" dirty="0" smtClean="0"/>
                        <a:t>Define its own functions</a:t>
                      </a:r>
                      <a:endParaRPr lang="en-US" dirty="0"/>
                    </a:p>
                  </a:txBody>
                  <a:tcPr marL="103148" marR="103148" anchor="ctr"/>
                </a:tc>
                <a:tc>
                  <a:txBody>
                    <a:bodyPr/>
                    <a:lstStyle/>
                    <a:p>
                      <a:pPr algn="ctr"/>
                      <a:r>
                        <a:rPr lang="en-US" dirty="0" smtClean="0"/>
                        <a:t>No</a:t>
                      </a:r>
                      <a:endParaRPr lang="en-US" dirty="0"/>
                    </a:p>
                  </a:txBody>
                  <a:tcPr marL="103148" marR="103148" anchor="ctr"/>
                </a:tc>
                <a:tc>
                  <a:txBody>
                    <a:bodyPr/>
                    <a:lstStyle/>
                    <a:p>
                      <a:pPr algn="ctr"/>
                      <a:r>
                        <a:rPr lang="en-US" dirty="0" smtClean="0"/>
                        <a:t>Can reference system or context-provided functions</a:t>
                      </a:r>
                      <a:endParaRPr lang="en-US" dirty="0"/>
                    </a:p>
                  </a:txBody>
                  <a:tcPr marL="103148" marR="103148" anchor="ctr"/>
                </a:tc>
              </a:tr>
              <a:tr h="520700">
                <a:tc>
                  <a:txBody>
                    <a:bodyPr/>
                    <a:lstStyle/>
                    <a:p>
                      <a:r>
                        <a:rPr lang="en-US" dirty="0" smtClean="0"/>
                        <a:t>Work with</a:t>
                      </a:r>
                      <a:r>
                        <a:rPr lang="en-US" baseline="0" dirty="0" smtClean="0"/>
                        <a:t> </a:t>
                      </a:r>
                      <a:r>
                        <a:rPr lang="en-US" i="1" baseline="0" dirty="0" smtClean="0"/>
                        <a:t>sequences</a:t>
                      </a:r>
                      <a:r>
                        <a:rPr lang="en-US" baseline="0" dirty="0" smtClean="0"/>
                        <a:t> of items</a:t>
                      </a:r>
                      <a:endParaRPr lang="en-US" dirty="0"/>
                    </a:p>
                  </a:txBody>
                  <a:tcPr marL="103148" marR="103148" anchor="ctr"/>
                </a:tc>
                <a:tc>
                  <a:txBody>
                    <a:bodyPr/>
                    <a:lstStyle/>
                    <a:p>
                      <a:pPr algn="ctr"/>
                      <a:r>
                        <a:rPr lang="en-US" dirty="0" smtClean="0"/>
                        <a:t>No</a:t>
                      </a:r>
                      <a:endParaRPr lang="en-US" dirty="0"/>
                    </a:p>
                  </a:txBody>
                  <a:tcPr marL="103148" marR="103148" anchor="ctr"/>
                </a:tc>
                <a:tc>
                  <a:txBody>
                    <a:bodyPr/>
                    <a:lstStyle/>
                    <a:p>
                      <a:pPr algn="l"/>
                      <a:r>
                        <a:rPr lang="en-US" i="1" dirty="0" err="1" smtClean="0"/>
                        <a:t>Nodeset</a:t>
                      </a:r>
                      <a:r>
                        <a:rPr lang="en-US" dirty="0" smtClean="0"/>
                        <a:t>, but no support for sequences of scalars/duplicates</a:t>
                      </a:r>
                      <a:endParaRPr lang="en-US" dirty="0"/>
                    </a:p>
                  </a:txBody>
                  <a:tcPr marL="103148" marR="103148" anchor="ctr"/>
                </a:tc>
              </a:tr>
              <a:tr h="520700">
                <a:tc>
                  <a:txBody>
                    <a:bodyPr/>
                    <a:lstStyle/>
                    <a:p>
                      <a:r>
                        <a:rPr lang="en-US" dirty="0" smtClean="0"/>
                        <a:t>Define own callable units</a:t>
                      </a:r>
                      <a:endParaRPr lang="en-US" dirty="0"/>
                    </a:p>
                  </a:txBody>
                  <a:tcPr marL="103148" marR="103148" anchor="ctr"/>
                </a:tc>
                <a:tc>
                  <a:txBody>
                    <a:bodyPr/>
                    <a:lstStyle/>
                    <a:p>
                      <a:pPr algn="ctr"/>
                      <a:r>
                        <a:rPr lang="en-US" dirty="0" smtClean="0"/>
                        <a:t>No</a:t>
                      </a:r>
                      <a:endParaRPr lang="en-US" dirty="0"/>
                    </a:p>
                  </a:txBody>
                  <a:tcPr marL="103148" marR="103148" anchor="ctr"/>
                </a:tc>
                <a:tc>
                  <a:txBody>
                    <a:bodyPr/>
                    <a:lstStyle/>
                    <a:p>
                      <a:pPr algn="ctr"/>
                      <a:endParaRPr lang="en-US" dirty="0"/>
                    </a:p>
                  </a:txBody>
                  <a:tcPr marL="103148" marR="103148" anchor="ctr"/>
                </a:tc>
              </a:tr>
              <a:tr h="520700">
                <a:tc>
                  <a:txBody>
                    <a:bodyPr/>
                    <a:lstStyle/>
                    <a:p>
                      <a:r>
                        <a:rPr lang="en-US" dirty="0" smtClean="0"/>
                        <a:t>Specify execution of a function on every selected node</a:t>
                      </a:r>
                      <a:endParaRPr lang="en-US" dirty="0"/>
                    </a:p>
                  </a:txBody>
                  <a:tcPr marL="103148" marR="103148" anchor="ctr"/>
                </a:tc>
                <a:tc>
                  <a:txBody>
                    <a:bodyPr/>
                    <a:lstStyle/>
                    <a:p>
                      <a:pPr algn="ctr"/>
                      <a:r>
                        <a:rPr lang="en-US" dirty="0" smtClean="0"/>
                        <a:t>No</a:t>
                      </a:r>
                      <a:endParaRPr lang="en-US" dirty="0"/>
                    </a:p>
                  </a:txBody>
                  <a:tcPr marL="103148" marR="103148" anchor="ctr"/>
                </a:tc>
                <a:tc>
                  <a:txBody>
                    <a:bodyPr/>
                    <a:lstStyle/>
                    <a:p>
                      <a:pPr algn="ctr"/>
                      <a:endParaRPr lang="en-US" dirty="0"/>
                    </a:p>
                  </a:txBody>
                  <a:tcPr marL="103148" marR="103148" anchor="ctr"/>
                </a:tc>
              </a:tr>
              <a:tr h="520700">
                <a:tc>
                  <a:txBody>
                    <a:bodyPr/>
                    <a:lstStyle/>
                    <a:p>
                      <a:r>
                        <a:rPr lang="en-US" dirty="0" smtClean="0"/>
                        <a:t>Strong typing</a:t>
                      </a:r>
                      <a:endParaRPr lang="en-US" dirty="0"/>
                    </a:p>
                  </a:txBody>
                  <a:tcPr marL="103148" marR="103148" anchor="ctr"/>
                </a:tc>
                <a:tc>
                  <a:txBody>
                    <a:bodyPr/>
                    <a:lstStyle/>
                    <a:p>
                      <a:pPr algn="ctr"/>
                      <a:r>
                        <a:rPr lang="en-US" dirty="0" smtClean="0"/>
                        <a:t>No</a:t>
                      </a:r>
                      <a:endParaRPr lang="en-US" dirty="0"/>
                    </a:p>
                  </a:txBody>
                  <a:tcPr marL="103148" marR="103148" anchor="ctr"/>
                </a:tc>
                <a:tc>
                  <a:txBody>
                    <a:bodyPr/>
                    <a:lstStyle/>
                    <a:p>
                      <a:pPr algn="l"/>
                      <a:r>
                        <a:rPr lang="en-US" dirty="0" err="1" smtClean="0"/>
                        <a:t>XPath</a:t>
                      </a:r>
                      <a:r>
                        <a:rPr lang="en-US" dirty="0" smtClean="0"/>
                        <a:t> 1.0 is a weakly-typed</a:t>
                      </a:r>
                      <a:r>
                        <a:rPr lang="en-US" baseline="0" dirty="0" smtClean="0"/>
                        <a:t> language</a:t>
                      </a:r>
                      <a:endParaRPr lang="en-US" dirty="0"/>
                    </a:p>
                  </a:txBody>
                  <a:tcPr marL="103148" marR="103148" anchor="ctr"/>
                </a:tc>
              </a:tr>
            </a:tbl>
          </a:graphicData>
        </a:graphic>
      </p:graphicFrame>
      <p:sp>
        <p:nvSpPr>
          <p:cNvPr id="2" name="Title 1"/>
          <p:cNvSpPr>
            <a:spLocks noGrp="1"/>
          </p:cNvSpPr>
          <p:nvPr>
            <p:ph type="title"/>
          </p:nvPr>
        </p:nvSpPr>
        <p:spPr/>
        <p:txBody>
          <a:bodyPr/>
          <a:lstStyle/>
          <a:p>
            <a:r>
              <a:rPr lang="en-US" dirty="0" smtClean="0"/>
              <a:t>Is </a:t>
            </a:r>
            <a:r>
              <a:rPr lang="en-US" dirty="0" err="1" smtClean="0"/>
              <a:t>XPath</a:t>
            </a:r>
            <a:r>
              <a:rPr lang="en-US" dirty="0" smtClean="0"/>
              <a:t> 1.0 a </a:t>
            </a:r>
            <a:r>
              <a:rPr lang="en-US" dirty="0" smtClean="0"/>
              <a:t>programming </a:t>
            </a:r>
            <a:r>
              <a:rPr lang="en-US" dirty="0" smtClean="0"/>
              <a:t>language?</a:t>
            </a:r>
            <a:endParaRPr lang="en-US" dirty="0"/>
          </a:p>
        </p:txBody>
      </p:sp>
    </p:spTree>
    <p:extLst>
      <p:ext uri="{BB962C8B-B14F-4D97-AF65-F5344CB8AC3E}">
        <p14:creationId xmlns:p14="http://schemas.microsoft.com/office/powerpoint/2010/main" val="881439031"/>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XPath</a:t>
            </a:r>
            <a:r>
              <a:rPr lang="en-US" dirty="0"/>
              <a:t> code, assuming BST functions </a:t>
            </a:r>
            <a:r>
              <a:rPr lang="en-US" dirty="0" smtClean="0"/>
              <a:t>(4)</a:t>
            </a:r>
            <a:endParaRPr lang="en-US" dirty="0"/>
          </a:p>
        </p:txBody>
      </p:sp>
      <p:sp>
        <p:nvSpPr>
          <p:cNvPr id="3" name="Content Placeholder 2"/>
          <p:cNvSpPr>
            <a:spLocks noGrp="1"/>
          </p:cNvSpPr>
          <p:nvPr>
            <p:ph idx="1"/>
          </p:nvPr>
        </p:nvSpPr>
        <p:spPr>
          <a:xfrm>
            <a:off x="857249" y="1426464"/>
            <a:ext cx="11058525" cy="4852896"/>
          </a:xfrm>
        </p:spPr>
        <p:txBody>
          <a:bodyPr>
            <a:noAutofit/>
          </a:bodyPr>
          <a:lstStyle/>
          <a:p>
            <a:pPr marL="68580" indent="0">
              <a:buNone/>
            </a:pPr>
            <a:r>
              <a:rPr lang="en-US" sz="1800" dirty="0"/>
              <a:t> </a:t>
            </a:r>
            <a:r>
              <a:rPr lang="en-US" sz="2200" dirty="0">
                <a:solidFill>
                  <a:srgbClr val="FFFF00"/>
                </a:solidFill>
              </a:rPr>
              <a:t>$find-range-of-transactions :=</a:t>
            </a:r>
          </a:p>
          <a:p>
            <a:pPr marL="68580" indent="0">
              <a:buNone/>
            </a:pPr>
            <a:r>
              <a:rPr lang="en-US" sz="2200" dirty="0">
                <a:solidFill>
                  <a:srgbClr val="FFFF00"/>
                </a:solidFill>
              </a:rPr>
              <a:t>	         function(</a:t>
            </a:r>
            <a:r>
              <a:rPr lang="en-US" sz="2200" dirty="0">
                <a:solidFill>
                  <a:schemeClr val="accent3">
                    <a:lumMod val="75000"/>
                  </a:schemeClr>
                </a:solidFill>
              </a:rPr>
              <a:t>$tree as function</a:t>
            </a:r>
            <a:r>
              <a:rPr lang="en-US" sz="2200" dirty="0" smtClean="0">
                <a:solidFill>
                  <a:schemeClr val="accent3">
                    <a:lumMod val="75000"/>
                  </a:schemeClr>
                </a:solidFill>
              </a:rPr>
              <a:t>()*</a:t>
            </a:r>
            <a:r>
              <a:rPr lang="en-US" sz="2200" dirty="0" smtClean="0">
                <a:solidFill>
                  <a:srgbClr val="FFFF00"/>
                </a:solidFill>
              </a:rPr>
              <a:t>, </a:t>
            </a:r>
            <a:r>
              <a:rPr lang="en-US" sz="2200" dirty="0">
                <a:solidFill>
                  <a:srgbClr val="FFFF00"/>
                </a:solidFill>
              </a:rPr>
              <a:t>$start-date as </a:t>
            </a:r>
            <a:r>
              <a:rPr lang="en-US" sz="2200" dirty="0" err="1">
                <a:solidFill>
                  <a:srgbClr val="FFFF00"/>
                </a:solidFill>
              </a:rPr>
              <a:t>xs:date</a:t>
            </a:r>
            <a:r>
              <a:rPr lang="en-US" sz="2200" dirty="0" smtClean="0">
                <a:solidFill>
                  <a:srgbClr val="FFFF00"/>
                </a:solidFill>
              </a:rPr>
              <a:t>, </a:t>
            </a:r>
            <a:r>
              <a:rPr lang="en-US" sz="2200" dirty="0">
                <a:solidFill>
                  <a:srgbClr val="FFFF00"/>
                </a:solidFill>
              </a:rPr>
              <a:t>$end-date as </a:t>
            </a:r>
            <a:r>
              <a:rPr lang="en-US" sz="2200" dirty="0" err="1" smtClean="0">
                <a:solidFill>
                  <a:srgbClr val="FFFF00"/>
                </a:solidFill>
              </a:rPr>
              <a:t>xs:date</a:t>
            </a:r>
            <a:r>
              <a:rPr lang="en-US" sz="2200" dirty="0" smtClean="0">
                <a:solidFill>
                  <a:srgbClr val="FFFF00"/>
                </a:solidFill>
              </a:rPr>
              <a:t>)</a:t>
            </a:r>
            <a:endParaRPr lang="en-US" sz="2200" dirty="0">
              <a:solidFill>
                <a:srgbClr val="FFFF00"/>
              </a:solidFill>
            </a:endParaRPr>
          </a:p>
          <a:p>
            <a:pPr marL="68580" indent="0">
              <a:buNone/>
            </a:pPr>
            <a:r>
              <a:rPr lang="en-US" sz="2200" dirty="0">
                <a:solidFill>
                  <a:srgbClr val="FFFF00"/>
                </a:solidFill>
              </a:rPr>
              <a:t>	         {</a:t>
            </a:r>
          </a:p>
          <a:p>
            <a:pPr marL="68580" indent="0">
              <a:buNone/>
            </a:pPr>
            <a:r>
              <a:rPr lang="en-US" sz="2200" dirty="0">
                <a:solidFill>
                  <a:srgbClr val="FFFF00"/>
                </a:solidFill>
              </a:rPr>
              <a:t>	             $find-range-of-transactions-helper</a:t>
            </a:r>
          </a:p>
          <a:p>
            <a:pPr marL="68580" indent="0">
              <a:buNone/>
            </a:pPr>
            <a:r>
              <a:rPr lang="en-US" sz="2200" dirty="0">
                <a:solidFill>
                  <a:srgbClr val="FFFF00"/>
                </a:solidFill>
              </a:rPr>
              <a:t>	         	  ( $tree</a:t>
            </a:r>
            <a:r>
              <a:rPr lang="en-US" sz="2200" dirty="0" smtClean="0">
                <a:solidFill>
                  <a:srgbClr val="FFFF00"/>
                </a:solidFill>
              </a:rPr>
              <a:t>, $</a:t>
            </a:r>
            <a:r>
              <a:rPr lang="en-US" sz="2200" dirty="0">
                <a:solidFill>
                  <a:srgbClr val="FFFF00"/>
                </a:solidFill>
              </a:rPr>
              <a:t>start-date</a:t>
            </a:r>
            <a:r>
              <a:rPr lang="en-US" sz="2200" dirty="0" smtClean="0">
                <a:solidFill>
                  <a:srgbClr val="FFFF00"/>
                </a:solidFill>
              </a:rPr>
              <a:t>, $</a:t>
            </a:r>
            <a:r>
              <a:rPr lang="en-US" sz="2200" dirty="0">
                <a:solidFill>
                  <a:srgbClr val="FFFF00"/>
                </a:solidFill>
              </a:rPr>
              <a:t>end-date</a:t>
            </a:r>
            <a:r>
              <a:rPr lang="en-US" sz="2200" dirty="0" smtClean="0">
                <a:solidFill>
                  <a:srgbClr val="FFFF00"/>
                </a:solidFill>
              </a:rPr>
              <a:t>, </a:t>
            </a:r>
            <a:r>
              <a:rPr lang="en-US" sz="2200" dirty="0">
                <a:solidFill>
                  <a:srgbClr val="FFFF00"/>
                </a:solidFill>
              </a:rPr>
              <a:t>$find-range-of-transactions-helper)</a:t>
            </a:r>
          </a:p>
          <a:p>
            <a:pPr marL="68580" indent="0">
              <a:buNone/>
            </a:pPr>
            <a:r>
              <a:rPr lang="en-US" sz="2200" dirty="0">
                <a:solidFill>
                  <a:srgbClr val="FFFF00"/>
                </a:solidFill>
              </a:rPr>
              <a:t>	         }</a:t>
            </a:r>
          </a:p>
          <a:p>
            <a:pPr marL="68580" indent="0">
              <a:buNone/>
            </a:pPr>
            <a:r>
              <a:rPr lang="en-US" sz="2200" dirty="0" smtClean="0">
                <a:solidFill>
                  <a:srgbClr val="FFFF00"/>
                </a:solidFill>
              </a:rPr>
              <a:t>    </a:t>
            </a:r>
            <a:r>
              <a:rPr lang="en-US" sz="2200" dirty="0">
                <a:solidFill>
                  <a:srgbClr val="FFFF00"/>
                </a:solidFill>
              </a:rPr>
              <a:t>(:  At last, we finalize this big, outermost *let* clause with a *return* clause </a:t>
            </a:r>
            <a:r>
              <a:rPr lang="en-US" sz="2200" dirty="0" smtClean="0">
                <a:solidFill>
                  <a:srgbClr val="FFFF00"/>
                </a:solidFill>
              </a:rPr>
              <a:t>:)</a:t>
            </a:r>
            <a:endParaRPr lang="en-US" sz="2200" dirty="0">
              <a:solidFill>
                <a:srgbClr val="FFFF00"/>
              </a:solidFill>
            </a:endParaRPr>
          </a:p>
          <a:p>
            <a:pPr marL="68580" indent="0">
              <a:buNone/>
            </a:pPr>
            <a:r>
              <a:rPr lang="en-US" sz="2200" dirty="0" smtClean="0">
                <a:solidFill>
                  <a:srgbClr val="FFFF00"/>
                </a:solidFill>
              </a:rPr>
              <a:t>  </a:t>
            </a:r>
            <a:r>
              <a:rPr lang="en-US" sz="2200" dirty="0">
                <a:solidFill>
                  <a:schemeClr val="tx2">
                    <a:lumMod val="90000"/>
                  </a:schemeClr>
                </a:solidFill>
              </a:rPr>
              <a:t>return</a:t>
            </a:r>
            <a:r>
              <a:rPr lang="en-US" sz="2200" dirty="0">
                <a:solidFill>
                  <a:srgbClr val="FFFF00"/>
                </a:solidFill>
              </a:rPr>
              <a:t>  </a:t>
            </a:r>
            <a:r>
              <a:rPr lang="en-US" sz="2200" dirty="0" smtClean="0">
                <a:solidFill>
                  <a:srgbClr val="FFFF00"/>
                </a:solidFill>
              </a:rPr>
              <a:t>$find-range-of-transactions </a:t>
            </a:r>
          </a:p>
          <a:p>
            <a:pPr marL="68580" indent="0">
              <a:buNone/>
            </a:pPr>
            <a:r>
              <a:rPr lang="en-US" sz="2200" dirty="0">
                <a:solidFill>
                  <a:srgbClr val="FFFF00"/>
                </a:solidFill>
              </a:rPr>
              <a:t> </a:t>
            </a:r>
            <a:r>
              <a:rPr lang="en-US" sz="2200" dirty="0" smtClean="0">
                <a:solidFill>
                  <a:srgbClr val="FFFF00"/>
                </a:solidFill>
              </a:rPr>
              <a:t>                  (</a:t>
            </a:r>
            <a:r>
              <a:rPr lang="en-US" sz="2200" dirty="0" smtClean="0">
                <a:solidFill>
                  <a:schemeClr val="accent3">
                    <a:lumMod val="75000"/>
                  </a:schemeClr>
                </a:solidFill>
              </a:rPr>
              <a:t>$</a:t>
            </a:r>
            <a:r>
              <a:rPr lang="en-US" sz="2200" dirty="0">
                <a:solidFill>
                  <a:schemeClr val="accent3">
                    <a:lumMod val="75000"/>
                  </a:schemeClr>
                </a:solidFill>
              </a:rPr>
              <a:t>populate((), </a:t>
            </a:r>
            <a:r>
              <a:rPr lang="en-US" sz="2200" dirty="0" smtClean="0">
                <a:solidFill>
                  <a:schemeClr val="accent3">
                    <a:lumMod val="75000"/>
                  </a:schemeClr>
                </a:solidFill>
              </a:rPr>
              <a:t>/*/</a:t>
            </a:r>
            <a:r>
              <a:rPr lang="en-US" sz="2200" dirty="0">
                <a:solidFill>
                  <a:schemeClr val="accent3">
                    <a:lumMod val="75000"/>
                  </a:schemeClr>
                </a:solidFill>
              </a:rPr>
              <a:t>transaction, $transaction-less-than-comparator</a:t>
            </a:r>
            <a:r>
              <a:rPr lang="en-US" sz="2200" dirty="0" smtClean="0">
                <a:solidFill>
                  <a:schemeClr val="accent3">
                    <a:lumMod val="75000"/>
                  </a:schemeClr>
                </a:solidFill>
              </a:rPr>
              <a:t>)</a:t>
            </a:r>
            <a:r>
              <a:rPr lang="en-US" sz="2200" dirty="0" smtClean="0">
                <a:solidFill>
                  <a:srgbClr val="FFFF00"/>
                </a:solidFill>
              </a:rPr>
              <a:t>,  </a:t>
            </a:r>
          </a:p>
          <a:p>
            <a:pPr marL="68580" indent="0">
              <a:buNone/>
            </a:pPr>
            <a:r>
              <a:rPr lang="en-US" sz="2200" dirty="0">
                <a:solidFill>
                  <a:srgbClr val="FFFF00"/>
                </a:solidFill>
              </a:rPr>
              <a:t> </a:t>
            </a:r>
            <a:r>
              <a:rPr lang="en-US" sz="2200" dirty="0" smtClean="0">
                <a:solidFill>
                  <a:srgbClr val="FFFF00"/>
                </a:solidFill>
              </a:rPr>
              <a:t>                    </a:t>
            </a:r>
            <a:r>
              <a:rPr lang="en-US" sz="2200" dirty="0" err="1" smtClean="0">
                <a:solidFill>
                  <a:srgbClr val="FFFF00"/>
                </a:solidFill>
              </a:rPr>
              <a:t>xs:date</a:t>
            </a:r>
            <a:r>
              <a:rPr lang="en-US" sz="2200" dirty="0">
                <a:solidFill>
                  <a:srgbClr val="FFFF00"/>
                </a:solidFill>
              </a:rPr>
              <a:t>('2012-03-15</a:t>
            </a:r>
            <a:r>
              <a:rPr lang="en-US" sz="2200" dirty="0" smtClean="0">
                <a:solidFill>
                  <a:srgbClr val="FFFF00"/>
                </a:solidFill>
              </a:rPr>
              <a:t>'), </a:t>
            </a:r>
            <a:r>
              <a:rPr lang="en-US" sz="2200" dirty="0" err="1">
                <a:solidFill>
                  <a:srgbClr val="FFFF00"/>
                </a:solidFill>
              </a:rPr>
              <a:t>xs:date</a:t>
            </a:r>
            <a:r>
              <a:rPr lang="en-US" sz="2200" dirty="0">
                <a:solidFill>
                  <a:srgbClr val="FFFF00"/>
                </a:solidFill>
              </a:rPr>
              <a:t>('2012-05-15</a:t>
            </a:r>
            <a:r>
              <a:rPr lang="en-US" sz="2200" dirty="0" smtClean="0">
                <a:solidFill>
                  <a:srgbClr val="FFFF00"/>
                </a:solidFill>
              </a:rPr>
              <a:t>')</a:t>
            </a:r>
          </a:p>
          <a:p>
            <a:pPr marL="68580" indent="0">
              <a:buNone/>
            </a:pPr>
            <a:r>
              <a:rPr lang="en-US" sz="2200" dirty="0">
                <a:solidFill>
                  <a:srgbClr val="FFFF00"/>
                </a:solidFill>
              </a:rPr>
              <a:t> </a:t>
            </a:r>
            <a:r>
              <a:rPr lang="en-US" sz="2200" dirty="0" smtClean="0">
                <a:solidFill>
                  <a:srgbClr val="FFFF00"/>
                </a:solidFill>
              </a:rPr>
              <a:t>                   </a:t>
            </a:r>
            <a:r>
              <a:rPr lang="en-US" sz="2200" dirty="0">
                <a:solidFill>
                  <a:srgbClr val="FFFF00"/>
                </a:solidFill>
              </a:rPr>
              <a:t>)</a:t>
            </a:r>
          </a:p>
          <a:p>
            <a:pPr marL="68580" indent="0">
              <a:buNone/>
            </a:pPr>
            <a:r>
              <a:rPr lang="en-US" sz="1800" dirty="0"/>
              <a:t>             </a:t>
            </a:r>
          </a:p>
        </p:txBody>
      </p:sp>
      <p:cxnSp>
        <p:nvCxnSpPr>
          <p:cNvPr id="4" name="Straight Connector 3"/>
          <p:cNvCxnSpPr/>
          <p:nvPr/>
        </p:nvCxnSpPr>
        <p:spPr>
          <a:xfrm flipV="1">
            <a:off x="3649579" y="2269958"/>
            <a:ext cx="2302042" cy="1604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2622885" y="5285874"/>
            <a:ext cx="1203158" cy="1604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96854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13657"/>
            <a:ext cx="10363200" cy="914400"/>
          </a:xfrm>
        </p:spPr>
        <p:txBody>
          <a:bodyPr/>
          <a:lstStyle/>
          <a:p>
            <a:r>
              <a:rPr lang="en-US" dirty="0" smtClean="0"/>
              <a:t>Programming with </a:t>
            </a:r>
            <a:r>
              <a:rPr lang="en-US" dirty="0" err="1" smtClean="0"/>
              <a:t>XPath</a:t>
            </a:r>
            <a:r>
              <a:rPr lang="en-US" dirty="0" smtClean="0"/>
              <a:t> </a:t>
            </a:r>
            <a:r>
              <a:rPr lang="en-US" dirty="0"/>
              <a:t>vs. </a:t>
            </a:r>
            <a:r>
              <a:rPr lang="en-US" dirty="0" smtClean="0"/>
              <a:t>XSLT/XQuery</a:t>
            </a:r>
            <a:endParaRPr lang="en-US" dirty="0"/>
          </a:p>
        </p:txBody>
      </p:sp>
      <p:sp>
        <p:nvSpPr>
          <p:cNvPr id="3" name="Content Placeholder 2"/>
          <p:cNvSpPr>
            <a:spLocks noGrp="1"/>
          </p:cNvSpPr>
          <p:nvPr>
            <p:ph idx="1"/>
          </p:nvPr>
        </p:nvSpPr>
        <p:spPr>
          <a:xfrm>
            <a:off x="1219200" y="1324862"/>
            <a:ext cx="10363200" cy="5291597"/>
          </a:xfrm>
        </p:spPr>
        <p:txBody>
          <a:bodyPr>
            <a:normAutofit fontScale="92500" lnSpcReduction="10000"/>
          </a:bodyPr>
          <a:lstStyle/>
          <a:p>
            <a:pPr marL="68580" indent="0">
              <a:buNone/>
            </a:pPr>
            <a:r>
              <a:rPr lang="en-US" dirty="0" smtClean="0"/>
              <a:t>The solutions discussed here can be implemented with either XSLT or XQuery.</a:t>
            </a:r>
            <a:endParaRPr lang="en-US" dirty="0"/>
          </a:p>
          <a:p>
            <a:pPr marL="68580" indent="0">
              <a:buNone/>
            </a:pPr>
            <a:r>
              <a:rPr lang="en-US" dirty="0" smtClean="0">
                <a:solidFill>
                  <a:srgbClr val="FFFF00"/>
                </a:solidFill>
              </a:rPr>
              <a:t>Why use </a:t>
            </a:r>
            <a:r>
              <a:rPr lang="en-US" dirty="0" err="1" smtClean="0">
                <a:solidFill>
                  <a:srgbClr val="FFFF00"/>
                </a:solidFill>
              </a:rPr>
              <a:t>XPath</a:t>
            </a:r>
            <a:r>
              <a:rPr lang="en-US" dirty="0" smtClean="0">
                <a:solidFill>
                  <a:srgbClr val="FFFF00"/>
                </a:solidFill>
              </a:rPr>
              <a:t> 3.0 instead?</a:t>
            </a:r>
          </a:p>
          <a:p>
            <a:pPr>
              <a:buFont typeface="Wingdings" panose="05000000000000000000" pitchFamily="2" charset="2"/>
              <a:buChar char=""/>
            </a:pPr>
            <a:r>
              <a:rPr lang="en-US" dirty="0" smtClean="0">
                <a:solidFill>
                  <a:schemeClr val="accent3">
                    <a:lumMod val="50000"/>
                  </a:schemeClr>
                </a:solidFill>
              </a:rPr>
              <a:t>Consuming from more than one language (both from XSLT and XQuery) is often required.</a:t>
            </a:r>
          </a:p>
          <a:p>
            <a:pPr>
              <a:buFont typeface="Wingdings" panose="05000000000000000000" pitchFamily="2" charset="2"/>
              <a:buChar char=""/>
            </a:pPr>
            <a:r>
              <a:rPr lang="en-US" dirty="0" err="1" smtClean="0">
                <a:solidFill>
                  <a:schemeClr val="accent3">
                    <a:lumMod val="50000"/>
                  </a:schemeClr>
                </a:solidFill>
              </a:rPr>
              <a:t>XPath</a:t>
            </a:r>
            <a:r>
              <a:rPr lang="en-US" dirty="0" smtClean="0">
                <a:solidFill>
                  <a:schemeClr val="accent3">
                    <a:lumMod val="50000"/>
                  </a:schemeClr>
                </a:solidFill>
              </a:rPr>
              <a:t> code can be shorter/easier-to-understand.</a:t>
            </a:r>
          </a:p>
          <a:p>
            <a:pPr>
              <a:buFont typeface="Wingdings" panose="05000000000000000000" pitchFamily="2" charset="2"/>
              <a:buChar char=""/>
            </a:pPr>
            <a:r>
              <a:rPr lang="en-US" dirty="0" smtClean="0">
                <a:solidFill>
                  <a:schemeClr val="accent3">
                    <a:lumMod val="50000"/>
                  </a:schemeClr>
                </a:solidFill>
              </a:rPr>
              <a:t>Single </a:t>
            </a:r>
            <a:r>
              <a:rPr lang="en-US" dirty="0" err="1" smtClean="0">
                <a:solidFill>
                  <a:schemeClr val="accent3">
                    <a:lumMod val="50000"/>
                  </a:schemeClr>
                </a:solidFill>
              </a:rPr>
              <a:t>XPath</a:t>
            </a:r>
            <a:r>
              <a:rPr lang="en-US" dirty="0" smtClean="0">
                <a:solidFill>
                  <a:schemeClr val="accent3">
                    <a:lumMod val="50000"/>
                  </a:schemeClr>
                </a:solidFill>
              </a:rPr>
              <a:t> codebase can be injected into XSLT/</a:t>
            </a:r>
            <a:r>
              <a:rPr lang="en-US" dirty="0" err="1" smtClean="0">
                <a:solidFill>
                  <a:schemeClr val="accent3">
                    <a:lumMod val="50000"/>
                  </a:schemeClr>
                </a:solidFill>
              </a:rPr>
              <a:t>Xquery</a:t>
            </a:r>
            <a:r>
              <a:rPr lang="en-US" dirty="0" smtClean="0">
                <a:solidFill>
                  <a:schemeClr val="accent3">
                    <a:lumMod val="50000"/>
                  </a:schemeClr>
                </a:solidFill>
              </a:rPr>
              <a:t> in different ways – even via copy/paste.</a:t>
            </a:r>
            <a:br>
              <a:rPr lang="en-US" dirty="0" smtClean="0">
                <a:solidFill>
                  <a:schemeClr val="accent3">
                    <a:lumMod val="50000"/>
                  </a:schemeClr>
                </a:solidFill>
              </a:rPr>
            </a:br>
            <a:endParaRPr lang="en-US" dirty="0" smtClean="0">
              <a:solidFill>
                <a:schemeClr val="accent3">
                  <a:lumMod val="50000"/>
                </a:schemeClr>
              </a:solidFill>
            </a:endParaRPr>
          </a:p>
          <a:p>
            <a:pPr marL="68580" indent="0">
              <a:buNone/>
            </a:pPr>
            <a:r>
              <a:rPr lang="en-US" dirty="0">
                <a:solidFill>
                  <a:srgbClr val="FFFF00"/>
                </a:solidFill>
              </a:rPr>
              <a:t>Recommendation</a:t>
            </a:r>
            <a:r>
              <a:rPr lang="en-US" dirty="0">
                <a:solidFill>
                  <a:schemeClr val="accent3">
                    <a:lumMod val="50000"/>
                  </a:schemeClr>
                </a:solidFill>
              </a:rPr>
              <a:t>: </a:t>
            </a:r>
            <a:r>
              <a:rPr lang="en-US" dirty="0">
                <a:solidFill>
                  <a:schemeClr val="accent5">
                    <a:lumMod val="60000"/>
                    <a:lumOff val="40000"/>
                  </a:schemeClr>
                </a:solidFill>
                <a:latin typeface="Segoe Condensed" panose="020B0606040200020203" pitchFamily="34" charset="0"/>
                <a:cs typeface="Segoe UI" panose="020B0502040204020203" pitchFamily="34" charset="0"/>
              </a:rPr>
              <a:t>Consider </a:t>
            </a:r>
            <a:r>
              <a:rPr lang="en-US" dirty="0" smtClean="0">
                <a:solidFill>
                  <a:schemeClr val="accent5">
                    <a:lumMod val="60000"/>
                    <a:lumOff val="40000"/>
                  </a:schemeClr>
                </a:solidFill>
                <a:latin typeface="Segoe Condensed" panose="020B0606040200020203" pitchFamily="34" charset="0"/>
                <a:cs typeface="Segoe UI" panose="020B0502040204020203" pitchFamily="34" charset="0"/>
              </a:rPr>
              <a:t>an </a:t>
            </a:r>
            <a:r>
              <a:rPr lang="en-US" dirty="0" err="1" smtClean="0">
                <a:solidFill>
                  <a:schemeClr val="accent5">
                    <a:lumMod val="60000"/>
                    <a:lumOff val="40000"/>
                  </a:schemeClr>
                </a:solidFill>
                <a:latin typeface="Segoe Condensed" panose="020B0606040200020203" pitchFamily="34" charset="0"/>
                <a:cs typeface="Segoe UI" panose="020B0502040204020203" pitchFamily="34" charset="0"/>
              </a:rPr>
              <a:t>XPath</a:t>
            </a:r>
            <a:r>
              <a:rPr lang="en-US" dirty="0" smtClean="0">
                <a:solidFill>
                  <a:schemeClr val="accent5">
                    <a:lumMod val="60000"/>
                    <a:lumOff val="40000"/>
                  </a:schemeClr>
                </a:solidFill>
                <a:latin typeface="Segoe Condensed" panose="020B0606040200020203" pitchFamily="34" charset="0"/>
                <a:cs typeface="Segoe UI" panose="020B0502040204020203" pitchFamily="34" charset="0"/>
              </a:rPr>
              <a:t>-only solution /function-library if </a:t>
            </a:r>
            <a:r>
              <a:rPr lang="en-US" dirty="0">
                <a:solidFill>
                  <a:schemeClr val="accent5">
                    <a:lumMod val="60000"/>
                    <a:lumOff val="40000"/>
                  </a:schemeClr>
                </a:solidFill>
                <a:latin typeface="Segoe Condensed" panose="020B0606040200020203" pitchFamily="34" charset="0"/>
                <a:cs typeface="Segoe UI" panose="020B0502040204020203" pitchFamily="34" charset="0"/>
              </a:rPr>
              <a:t>there is even </a:t>
            </a:r>
            <a:r>
              <a:rPr lang="en-US" dirty="0" smtClean="0">
                <a:solidFill>
                  <a:schemeClr val="accent5">
                    <a:lumMod val="60000"/>
                    <a:lumOff val="40000"/>
                  </a:schemeClr>
                </a:solidFill>
                <a:latin typeface="Segoe Condensed" panose="020B0606040200020203" pitchFamily="34" charset="0"/>
                <a:cs typeface="Segoe UI" panose="020B0502040204020203" pitchFamily="34" charset="0"/>
              </a:rPr>
              <a:t>a remote </a:t>
            </a:r>
            <a:r>
              <a:rPr lang="en-US" dirty="0">
                <a:solidFill>
                  <a:schemeClr val="accent5">
                    <a:lumMod val="60000"/>
                    <a:lumOff val="40000"/>
                  </a:schemeClr>
                </a:solidFill>
                <a:latin typeface="Segoe Condensed" panose="020B0606040200020203" pitchFamily="34" charset="0"/>
                <a:cs typeface="Segoe UI" panose="020B0502040204020203" pitchFamily="34" charset="0"/>
              </a:rPr>
              <a:t>possibility </a:t>
            </a:r>
            <a:r>
              <a:rPr lang="en-US" dirty="0" smtClean="0">
                <a:solidFill>
                  <a:schemeClr val="accent5">
                    <a:lumMod val="60000"/>
                    <a:lumOff val="40000"/>
                  </a:schemeClr>
                </a:solidFill>
                <a:latin typeface="Segoe Condensed" panose="020B0606040200020203" pitchFamily="34" charset="0"/>
                <a:cs typeface="Segoe UI" panose="020B0502040204020203" pitchFamily="34" charset="0"/>
              </a:rPr>
              <a:t>this functionality </a:t>
            </a:r>
            <a:r>
              <a:rPr lang="en-US" dirty="0">
                <a:solidFill>
                  <a:schemeClr val="accent5">
                    <a:lumMod val="60000"/>
                    <a:lumOff val="40000"/>
                  </a:schemeClr>
                </a:solidFill>
                <a:latin typeface="Segoe Condensed" panose="020B0606040200020203" pitchFamily="34" charset="0"/>
                <a:cs typeface="Segoe UI" panose="020B0502040204020203" pitchFamily="34" charset="0"/>
              </a:rPr>
              <a:t>would be needed in more than </a:t>
            </a:r>
            <a:r>
              <a:rPr lang="en-US" dirty="0" smtClean="0">
                <a:solidFill>
                  <a:schemeClr val="accent5">
                    <a:lumMod val="60000"/>
                    <a:lumOff val="40000"/>
                  </a:schemeClr>
                </a:solidFill>
                <a:latin typeface="Segoe Condensed" panose="020B0606040200020203" pitchFamily="34" charset="0"/>
                <a:cs typeface="Segoe UI" panose="020B0502040204020203" pitchFamily="34" charset="0"/>
              </a:rPr>
              <a:t>one XML </a:t>
            </a:r>
            <a:r>
              <a:rPr lang="en-US" dirty="0">
                <a:solidFill>
                  <a:schemeClr val="accent5">
                    <a:lumMod val="60000"/>
                    <a:lumOff val="40000"/>
                  </a:schemeClr>
                </a:solidFill>
                <a:latin typeface="Segoe Condensed" panose="020B0606040200020203" pitchFamily="34" charset="0"/>
                <a:cs typeface="Segoe UI" panose="020B0502040204020203" pitchFamily="34" charset="0"/>
              </a:rPr>
              <a:t>processing language</a:t>
            </a:r>
            <a:r>
              <a:rPr lang="en-US" dirty="0">
                <a:solidFill>
                  <a:schemeClr val="accent3">
                    <a:lumMod val="50000"/>
                  </a:schemeClr>
                </a:solidFill>
              </a:rPr>
              <a:t>.</a:t>
            </a:r>
          </a:p>
        </p:txBody>
      </p:sp>
    </p:spTree>
    <p:extLst>
      <p:ext uri="{BB962C8B-B14F-4D97-AF65-F5344CB8AC3E}">
        <p14:creationId xmlns:p14="http://schemas.microsoft.com/office/powerpoint/2010/main" val="9989091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1046" y="512064"/>
            <a:ext cx="10000064" cy="914400"/>
          </a:xfrm>
        </p:spPr>
        <p:txBody>
          <a:bodyPr/>
          <a:lstStyle/>
          <a:p>
            <a:pPr algn="ctr"/>
            <a:r>
              <a:rPr lang="en-US" dirty="0" smtClean="0"/>
              <a:t>The Function Library Author’s Dilemma</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046" y="1426464"/>
            <a:ext cx="10000064" cy="5222445"/>
          </a:xfrm>
          <a:prstGeom prst="rect">
            <a:avLst/>
          </a:prstGeom>
        </p:spPr>
      </p:pic>
      <p:sp>
        <p:nvSpPr>
          <p:cNvPr id="8" name="Freeform 7"/>
          <p:cNvSpPr/>
          <p:nvPr/>
        </p:nvSpPr>
        <p:spPr>
          <a:xfrm>
            <a:off x="5428344" y="2598057"/>
            <a:ext cx="1828800" cy="304800"/>
          </a:xfrm>
          <a:custGeom>
            <a:avLst/>
            <a:gdLst>
              <a:gd name="connsiteX0" fmla="*/ 19050 w 1350050"/>
              <a:gd name="connsiteY0" fmla="*/ 47791 h 203384"/>
              <a:gd name="connsiteX1" fmla="*/ 609600 w 1350050"/>
              <a:gd name="connsiteY1" fmla="*/ 166 h 203384"/>
              <a:gd name="connsiteX2" fmla="*/ 1314450 w 1350050"/>
              <a:gd name="connsiteY2" fmla="*/ 38266 h 203384"/>
              <a:gd name="connsiteX3" fmla="*/ 1171575 w 1350050"/>
              <a:gd name="connsiteY3" fmla="*/ 181141 h 203384"/>
              <a:gd name="connsiteX4" fmla="*/ 533400 w 1350050"/>
              <a:gd name="connsiteY4" fmla="*/ 200191 h 203384"/>
              <a:gd name="connsiteX5" fmla="*/ 0 w 1350050"/>
              <a:gd name="connsiteY5" fmla="*/ 152566 h 20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0050" h="203384">
                <a:moveTo>
                  <a:pt x="19050" y="47791"/>
                </a:moveTo>
                <a:cubicBezTo>
                  <a:pt x="206375" y="24772"/>
                  <a:pt x="393700" y="1753"/>
                  <a:pt x="609600" y="166"/>
                </a:cubicBezTo>
                <a:cubicBezTo>
                  <a:pt x="825500" y="-1421"/>
                  <a:pt x="1220788" y="8104"/>
                  <a:pt x="1314450" y="38266"/>
                </a:cubicBezTo>
                <a:cubicBezTo>
                  <a:pt x="1408112" y="68428"/>
                  <a:pt x="1301750" y="154154"/>
                  <a:pt x="1171575" y="181141"/>
                </a:cubicBezTo>
                <a:cubicBezTo>
                  <a:pt x="1041400" y="208129"/>
                  <a:pt x="728662" y="204953"/>
                  <a:pt x="533400" y="200191"/>
                </a:cubicBezTo>
                <a:cubicBezTo>
                  <a:pt x="338138" y="195429"/>
                  <a:pt x="128587" y="160503"/>
                  <a:pt x="0" y="152566"/>
                </a:cubicBezTo>
              </a:path>
            </a:pathLst>
          </a:cu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6444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BST </a:t>
            </a:r>
            <a:r>
              <a:rPr lang="en-US" dirty="0" err="1"/>
              <a:t>D</a:t>
            </a:r>
            <a:r>
              <a:rPr lang="en-US" dirty="0" err="1" smtClean="0"/>
              <a:t>atatype</a:t>
            </a:r>
            <a:r>
              <a:rPr lang="en-US" dirty="0" smtClean="0"/>
              <a:t> in </a:t>
            </a:r>
            <a:r>
              <a:rPr lang="en-US" dirty="0" err="1" smtClean="0"/>
              <a:t>XPath</a:t>
            </a:r>
            <a:r>
              <a:rPr lang="en-US" dirty="0" smtClean="0"/>
              <a:t> 3.0</a:t>
            </a:r>
            <a:endParaRPr lang="en-US" dirty="0"/>
          </a:p>
        </p:txBody>
      </p:sp>
      <p:sp>
        <p:nvSpPr>
          <p:cNvPr id="3" name="Content Placeholder 2"/>
          <p:cNvSpPr>
            <a:spLocks noGrp="1"/>
          </p:cNvSpPr>
          <p:nvPr>
            <p:ph idx="1"/>
          </p:nvPr>
        </p:nvSpPr>
        <p:spPr>
          <a:ln>
            <a:noFill/>
          </a:ln>
        </p:spPr>
        <p:txBody>
          <a:bodyPr>
            <a:normAutofit fontScale="77500" lnSpcReduction="20000"/>
          </a:bodyPr>
          <a:lstStyle/>
          <a:p>
            <a:pPr marL="68580" indent="0">
              <a:buNone/>
            </a:pPr>
            <a:r>
              <a:rPr lang="en-US" dirty="0"/>
              <a:t> </a:t>
            </a:r>
            <a:r>
              <a:rPr lang="en-US" dirty="0" smtClean="0">
                <a:solidFill>
                  <a:schemeClr val="accent3">
                    <a:lumMod val="60000"/>
                    <a:lumOff val="40000"/>
                  </a:schemeClr>
                </a:solidFill>
              </a:rPr>
              <a:t>A BST is </a:t>
            </a:r>
            <a:r>
              <a:rPr lang="en-US" dirty="0">
                <a:solidFill>
                  <a:schemeClr val="accent3">
                    <a:lumMod val="60000"/>
                    <a:lumOff val="40000"/>
                  </a:schemeClr>
                </a:solidFill>
              </a:rPr>
              <a:t>a set of these functions</a:t>
            </a:r>
            <a:r>
              <a:rPr lang="en-US" dirty="0"/>
              <a:t>:</a:t>
            </a:r>
          </a:p>
          <a:p>
            <a:r>
              <a:rPr lang="en-US" dirty="0">
                <a:solidFill>
                  <a:srgbClr val="FFFF00"/>
                </a:solidFill>
              </a:rPr>
              <a:t>c</a:t>
            </a:r>
            <a:r>
              <a:rPr lang="en-US" dirty="0" smtClean="0">
                <a:solidFill>
                  <a:srgbClr val="FFFF00"/>
                </a:solidFill>
              </a:rPr>
              <a:t>reate()     – </a:t>
            </a:r>
            <a:r>
              <a:rPr lang="en-US" dirty="0" smtClean="0">
                <a:solidFill>
                  <a:schemeClr val="accent5">
                    <a:lumMod val="60000"/>
                    <a:lumOff val="40000"/>
                  </a:schemeClr>
                </a:solidFill>
              </a:rPr>
              <a:t>create </a:t>
            </a:r>
            <a:r>
              <a:rPr lang="en-US" dirty="0">
                <a:solidFill>
                  <a:schemeClr val="accent5">
                    <a:lumMod val="60000"/>
                    <a:lumOff val="40000"/>
                  </a:schemeClr>
                </a:solidFill>
              </a:rPr>
              <a:t>an empty </a:t>
            </a:r>
            <a:r>
              <a:rPr lang="en-US" dirty="0" smtClean="0">
                <a:solidFill>
                  <a:schemeClr val="accent5">
                    <a:lumMod val="60000"/>
                    <a:lumOff val="40000"/>
                  </a:schemeClr>
                </a:solidFill>
              </a:rPr>
              <a:t>tree.</a:t>
            </a:r>
          </a:p>
          <a:p>
            <a:r>
              <a:rPr lang="en-US" dirty="0">
                <a:solidFill>
                  <a:srgbClr val="FFFF00"/>
                </a:solidFill>
              </a:rPr>
              <a:t>empty() </a:t>
            </a:r>
            <a:r>
              <a:rPr lang="en-US" dirty="0" smtClean="0">
                <a:solidFill>
                  <a:srgbClr val="FFFF00"/>
                </a:solidFill>
              </a:rPr>
              <a:t>    – </a:t>
            </a:r>
            <a:r>
              <a:rPr lang="en-US" dirty="0">
                <a:solidFill>
                  <a:schemeClr val="accent5">
                    <a:lumMod val="60000"/>
                    <a:lumOff val="40000"/>
                  </a:schemeClr>
                </a:solidFill>
              </a:rPr>
              <a:t>return true if the tree is empty, false </a:t>
            </a:r>
            <a:r>
              <a:rPr lang="en-US" dirty="0" smtClean="0">
                <a:solidFill>
                  <a:schemeClr val="accent5">
                    <a:lumMod val="60000"/>
                    <a:lumOff val="40000"/>
                  </a:schemeClr>
                </a:solidFill>
              </a:rPr>
              <a:t>otherwise.</a:t>
            </a:r>
            <a:endParaRPr lang="en-US" dirty="0">
              <a:solidFill>
                <a:schemeClr val="accent5">
                  <a:lumMod val="60000"/>
                  <a:lumOff val="40000"/>
                </a:schemeClr>
              </a:solidFill>
            </a:endParaRPr>
          </a:p>
          <a:p>
            <a:r>
              <a:rPr lang="en-US" dirty="0" smtClean="0">
                <a:solidFill>
                  <a:srgbClr val="00B0F0"/>
                </a:solidFill>
              </a:rPr>
              <a:t>root()</a:t>
            </a:r>
            <a:r>
              <a:rPr lang="en-US" dirty="0">
                <a:solidFill>
                  <a:srgbClr val="FFFF00"/>
                </a:solidFill>
              </a:rPr>
              <a:t> </a:t>
            </a:r>
            <a:r>
              <a:rPr lang="en-US" dirty="0" smtClean="0">
                <a:solidFill>
                  <a:srgbClr val="FFFF00"/>
                </a:solidFill>
              </a:rPr>
              <a:t>        –</a:t>
            </a:r>
            <a:r>
              <a:rPr lang="en-US" dirty="0" smtClean="0"/>
              <a:t> </a:t>
            </a:r>
            <a:r>
              <a:rPr lang="en-US" dirty="0" smtClean="0">
                <a:solidFill>
                  <a:schemeClr val="accent5">
                    <a:lumMod val="60000"/>
                    <a:lumOff val="40000"/>
                  </a:schemeClr>
                </a:solidFill>
              </a:rPr>
              <a:t>return </a:t>
            </a:r>
            <a:r>
              <a:rPr lang="en-US" dirty="0">
                <a:solidFill>
                  <a:schemeClr val="accent5">
                    <a:lumMod val="60000"/>
                    <a:lumOff val="40000"/>
                  </a:schemeClr>
                </a:solidFill>
              </a:rPr>
              <a:t>the value of the </a:t>
            </a:r>
            <a:r>
              <a:rPr lang="en-US" dirty="0" smtClean="0">
                <a:solidFill>
                  <a:schemeClr val="accent5">
                    <a:lumMod val="60000"/>
                    <a:lumOff val="40000"/>
                  </a:schemeClr>
                </a:solidFill>
              </a:rPr>
              <a:t>root node.</a:t>
            </a:r>
          </a:p>
          <a:p>
            <a:r>
              <a:rPr lang="en-US" dirty="0" smtClean="0">
                <a:solidFill>
                  <a:srgbClr val="00B0F0"/>
                </a:solidFill>
              </a:rPr>
              <a:t>left()</a:t>
            </a:r>
            <a:r>
              <a:rPr lang="en-US" dirty="0">
                <a:solidFill>
                  <a:srgbClr val="FFFF00"/>
                </a:solidFill>
              </a:rPr>
              <a:t> </a:t>
            </a:r>
            <a:r>
              <a:rPr lang="en-US" dirty="0" smtClean="0">
                <a:solidFill>
                  <a:srgbClr val="FFFF00"/>
                </a:solidFill>
              </a:rPr>
              <a:t>         – </a:t>
            </a:r>
            <a:r>
              <a:rPr lang="en-US" dirty="0">
                <a:solidFill>
                  <a:schemeClr val="accent5">
                    <a:lumMod val="60000"/>
                    <a:lumOff val="40000"/>
                  </a:schemeClr>
                </a:solidFill>
              </a:rPr>
              <a:t>return the left </a:t>
            </a:r>
            <a:r>
              <a:rPr lang="en-US" dirty="0" err="1" smtClean="0">
                <a:solidFill>
                  <a:schemeClr val="accent5">
                    <a:lumMod val="60000"/>
                    <a:lumOff val="40000"/>
                  </a:schemeClr>
                </a:solidFill>
              </a:rPr>
              <a:t>subtree</a:t>
            </a:r>
            <a:r>
              <a:rPr lang="en-US" dirty="0" smtClean="0">
                <a:solidFill>
                  <a:schemeClr val="accent5">
                    <a:lumMod val="60000"/>
                    <a:lumOff val="40000"/>
                  </a:schemeClr>
                </a:solidFill>
              </a:rPr>
              <a:t>.</a:t>
            </a:r>
          </a:p>
          <a:p>
            <a:r>
              <a:rPr lang="en-US" dirty="0" smtClean="0">
                <a:solidFill>
                  <a:srgbClr val="00B0F0"/>
                </a:solidFill>
              </a:rPr>
              <a:t>right()</a:t>
            </a:r>
            <a:r>
              <a:rPr lang="en-US" dirty="0">
                <a:solidFill>
                  <a:srgbClr val="FFFF00"/>
                </a:solidFill>
              </a:rPr>
              <a:t> </a:t>
            </a:r>
            <a:r>
              <a:rPr lang="en-US" dirty="0" smtClean="0">
                <a:solidFill>
                  <a:srgbClr val="FFFF00"/>
                </a:solidFill>
              </a:rPr>
              <a:t>       – </a:t>
            </a:r>
            <a:r>
              <a:rPr lang="en-US" dirty="0">
                <a:solidFill>
                  <a:schemeClr val="accent5">
                    <a:lumMod val="60000"/>
                    <a:lumOff val="40000"/>
                  </a:schemeClr>
                </a:solidFill>
              </a:rPr>
              <a:t>return the right </a:t>
            </a:r>
            <a:r>
              <a:rPr lang="en-US" dirty="0" err="1" smtClean="0">
                <a:solidFill>
                  <a:schemeClr val="accent5">
                    <a:lumMod val="60000"/>
                    <a:lumOff val="40000"/>
                  </a:schemeClr>
                </a:solidFill>
              </a:rPr>
              <a:t>subtree</a:t>
            </a:r>
            <a:r>
              <a:rPr lang="en-US" dirty="0" smtClean="0">
                <a:solidFill>
                  <a:schemeClr val="accent5">
                    <a:lumMod val="60000"/>
                    <a:lumOff val="40000"/>
                  </a:schemeClr>
                </a:solidFill>
              </a:rPr>
              <a:t>.</a:t>
            </a:r>
          </a:p>
          <a:p>
            <a:r>
              <a:rPr lang="en-US" dirty="0" smtClean="0">
                <a:solidFill>
                  <a:srgbClr val="FFFF00"/>
                </a:solidFill>
              </a:rPr>
              <a:t>insert()      </a:t>
            </a:r>
            <a:r>
              <a:rPr lang="en-US" dirty="0">
                <a:solidFill>
                  <a:srgbClr val="FFFF00"/>
                </a:solidFill>
              </a:rPr>
              <a:t>–</a:t>
            </a:r>
            <a:r>
              <a:rPr lang="en-US" dirty="0" smtClean="0">
                <a:solidFill>
                  <a:srgbClr val="FFFF00"/>
                </a:solidFill>
              </a:rPr>
              <a:t> </a:t>
            </a:r>
            <a:r>
              <a:rPr lang="en-US" dirty="0">
                <a:solidFill>
                  <a:schemeClr val="accent5">
                    <a:lumMod val="60000"/>
                    <a:lumOff val="40000"/>
                  </a:schemeClr>
                </a:solidFill>
              </a:rPr>
              <a:t>insert an item into the tree, </a:t>
            </a:r>
            <a:r>
              <a:rPr lang="en-US" dirty="0" smtClean="0">
                <a:solidFill>
                  <a:schemeClr val="accent5">
                    <a:lumMod val="60000"/>
                    <a:lumOff val="40000"/>
                  </a:schemeClr>
                </a:solidFill>
              </a:rPr>
              <a:t>with comparison </a:t>
            </a:r>
            <a:r>
              <a:rPr lang="en-US" dirty="0">
                <a:solidFill>
                  <a:schemeClr val="accent5">
                    <a:lumMod val="60000"/>
                    <a:lumOff val="40000"/>
                  </a:schemeClr>
                </a:solidFill>
              </a:rPr>
              <a:t>done using a </a:t>
            </a:r>
            <a:r>
              <a:rPr lang="en-US" dirty="0" smtClean="0">
                <a:solidFill>
                  <a:schemeClr val="accent5">
                    <a:lumMod val="60000"/>
                    <a:lumOff val="40000"/>
                  </a:schemeClr>
                </a:solidFill>
              </a:rPr>
              <a:t/>
            </a:r>
            <a:br>
              <a:rPr lang="en-US" dirty="0" smtClean="0">
                <a:solidFill>
                  <a:schemeClr val="accent5">
                    <a:lumMod val="60000"/>
                    <a:lumOff val="40000"/>
                  </a:schemeClr>
                </a:solidFill>
              </a:rPr>
            </a:br>
            <a:r>
              <a:rPr lang="en-US" dirty="0" smtClean="0">
                <a:solidFill>
                  <a:schemeClr val="accent5">
                    <a:lumMod val="60000"/>
                    <a:lumOff val="40000"/>
                  </a:schemeClr>
                </a:solidFill>
              </a:rPr>
              <a:t>                    comparator function.</a:t>
            </a:r>
            <a:r>
              <a:rPr lang="en-US" dirty="0" smtClean="0"/>
              <a:t> </a:t>
            </a:r>
          </a:p>
          <a:p>
            <a:r>
              <a:rPr lang="en-US" dirty="0" smtClean="0">
                <a:solidFill>
                  <a:srgbClr val="FFFF00"/>
                </a:solidFill>
              </a:rPr>
              <a:t>print()</a:t>
            </a:r>
            <a:r>
              <a:rPr lang="en-US" dirty="0">
                <a:solidFill>
                  <a:srgbClr val="FFFF00"/>
                </a:solidFill>
              </a:rPr>
              <a:t> </a:t>
            </a:r>
            <a:r>
              <a:rPr lang="en-US" dirty="0" smtClean="0">
                <a:solidFill>
                  <a:srgbClr val="FFFF00"/>
                </a:solidFill>
              </a:rPr>
              <a:t>       – </a:t>
            </a:r>
            <a:r>
              <a:rPr lang="en-US" dirty="0" smtClean="0">
                <a:solidFill>
                  <a:schemeClr val="accent5">
                    <a:lumMod val="60000"/>
                    <a:lumOff val="40000"/>
                  </a:schemeClr>
                </a:solidFill>
              </a:rPr>
              <a:t>transform the BST as XML document.</a:t>
            </a:r>
          </a:p>
          <a:p>
            <a:r>
              <a:rPr lang="en-US" dirty="0" smtClean="0">
                <a:solidFill>
                  <a:srgbClr val="FFFF00"/>
                </a:solidFill>
              </a:rPr>
              <a:t>populate()</a:t>
            </a:r>
            <a:r>
              <a:rPr lang="en-US" dirty="0">
                <a:solidFill>
                  <a:srgbClr val="FFFF00"/>
                </a:solidFill>
              </a:rPr>
              <a:t> –</a:t>
            </a:r>
            <a:r>
              <a:rPr lang="en-US" dirty="0" smtClean="0">
                <a:solidFill>
                  <a:srgbClr val="FFFF00"/>
                </a:solidFill>
              </a:rPr>
              <a:t> </a:t>
            </a:r>
            <a:r>
              <a:rPr lang="en-US" dirty="0">
                <a:solidFill>
                  <a:schemeClr val="accent5">
                    <a:lumMod val="60000"/>
                    <a:lumOff val="40000"/>
                  </a:schemeClr>
                </a:solidFill>
              </a:rPr>
              <a:t>create a BST from a sequence </a:t>
            </a:r>
            <a:r>
              <a:rPr lang="en-US" dirty="0" smtClean="0">
                <a:solidFill>
                  <a:schemeClr val="accent5">
                    <a:lumMod val="60000"/>
                    <a:lumOff val="40000"/>
                  </a:schemeClr>
                </a:solidFill>
              </a:rPr>
              <a:t>of items.</a:t>
            </a:r>
            <a:r>
              <a:rPr lang="en-US" dirty="0" smtClean="0"/>
              <a:t/>
            </a:r>
            <a:br>
              <a:rPr lang="en-US" dirty="0" smtClean="0"/>
            </a:br>
            <a:endParaRPr lang="en-US" dirty="0" smtClean="0"/>
          </a:p>
          <a:p>
            <a:pPr marL="68580" indent="0">
              <a:buNone/>
            </a:pPr>
            <a:r>
              <a:rPr lang="en-US" dirty="0" smtClean="0">
                <a:solidFill>
                  <a:schemeClr val="tx1">
                    <a:lumMod val="65000"/>
                  </a:schemeClr>
                </a:solidFill>
              </a:rPr>
              <a:t>Other BST functions are omitted (find(), depth(), delete()).</a:t>
            </a:r>
            <a:endParaRPr lang="en-US" dirty="0">
              <a:solidFill>
                <a:schemeClr val="tx1">
                  <a:lumMod val="65000"/>
                </a:schemeClr>
              </a:solidFill>
            </a:endParaRPr>
          </a:p>
        </p:txBody>
      </p:sp>
      <p:sp>
        <p:nvSpPr>
          <p:cNvPr id="4" name="Left Brace 3"/>
          <p:cNvSpPr/>
          <p:nvPr/>
        </p:nvSpPr>
        <p:spPr>
          <a:xfrm>
            <a:off x="1400783" y="2958860"/>
            <a:ext cx="352105" cy="931653"/>
          </a:xfrm>
          <a:prstGeom prst="leftBrace">
            <a:avLst/>
          </a:prstGeom>
          <a:noFill/>
          <a:ln>
            <a:solidFill>
              <a:srgbClr val="FFAA75"/>
            </a:solidFill>
          </a:ln>
        </p:spPr>
        <p:style>
          <a:lnRef idx="1">
            <a:schemeClr val="accent1"/>
          </a:lnRef>
          <a:fillRef idx="1001">
            <a:schemeClr val="lt2"/>
          </a:fillRef>
          <a:effectRef idx="0">
            <a:schemeClr val="accent1"/>
          </a:effectRef>
          <a:fontRef idx="minor">
            <a:schemeClr val="tx1"/>
          </a:fontRef>
        </p:style>
        <p:txBody>
          <a:bodyPr rtlCol="0" anchor="ctr"/>
          <a:lstStyle/>
          <a:p>
            <a:pPr algn="ctr"/>
            <a:endParaRPr lang="en-US"/>
          </a:p>
        </p:txBody>
      </p:sp>
      <p:sp>
        <p:nvSpPr>
          <p:cNvPr id="5" name="Right Arrow 4"/>
          <p:cNvSpPr/>
          <p:nvPr/>
        </p:nvSpPr>
        <p:spPr>
          <a:xfrm>
            <a:off x="704850" y="3371850"/>
            <a:ext cx="514350" cy="104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76651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500"/>
                                        <p:tgtEl>
                                          <p:spTgt spid="3">
                                            <p:txEl>
                                              <p:pRg st="8" end="8"/>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500"/>
                                        <p:tgtEl>
                                          <p:spTgt spid="3">
                                            <p:txEl>
                                              <p:pRg st="3" end="3"/>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500"/>
                                        <p:tgtEl>
                                          <p:spTgt spid="3">
                                            <p:txEl>
                                              <p:pRg st="4" end="4"/>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BST </a:t>
            </a:r>
            <a:r>
              <a:rPr lang="en-US" dirty="0" err="1" smtClean="0"/>
              <a:t>XPath</a:t>
            </a:r>
            <a:r>
              <a:rPr lang="en-US" dirty="0" smtClean="0"/>
              <a:t> Implementation </a:t>
            </a:r>
            <a:r>
              <a:rPr lang="en-US" dirty="0"/>
              <a:t>C</a:t>
            </a:r>
            <a:r>
              <a:rPr lang="en-US" dirty="0" smtClean="0"/>
              <a:t>ode</a:t>
            </a:r>
            <a:endParaRPr lang="en-US" dirty="0"/>
          </a:p>
        </p:txBody>
      </p:sp>
      <p:sp>
        <p:nvSpPr>
          <p:cNvPr id="3" name="Content Placeholder 2"/>
          <p:cNvSpPr>
            <a:spLocks noGrp="1"/>
          </p:cNvSpPr>
          <p:nvPr>
            <p:ph idx="1"/>
          </p:nvPr>
        </p:nvSpPr>
        <p:spPr>
          <a:xfrm>
            <a:off x="1236291" y="1108442"/>
            <a:ext cx="10363200" cy="5548732"/>
          </a:xfrm>
        </p:spPr>
        <p:txBody>
          <a:bodyPr>
            <a:normAutofit fontScale="62500" lnSpcReduction="20000"/>
          </a:bodyPr>
          <a:lstStyle/>
          <a:p>
            <a:pPr marL="68580" indent="0">
              <a:buNone/>
            </a:pPr>
            <a:r>
              <a:rPr lang="en-US" dirty="0" smtClean="0">
                <a:solidFill>
                  <a:srgbClr val="FFFF00"/>
                </a:solidFill>
              </a:rPr>
              <a:t>Let</a:t>
            </a:r>
          </a:p>
          <a:p>
            <a:pPr marL="68580" indent="0">
              <a:buNone/>
            </a:pPr>
            <a:r>
              <a:rPr lang="en-US" dirty="0">
                <a:solidFill>
                  <a:srgbClr val="FFFF00"/>
                </a:solidFill>
              </a:rPr>
              <a:t> $</a:t>
            </a:r>
            <a:r>
              <a:rPr lang="en-US" dirty="0">
                <a:solidFill>
                  <a:schemeClr val="tx1">
                    <a:lumMod val="85000"/>
                  </a:schemeClr>
                </a:solidFill>
              </a:rPr>
              <a:t>create</a:t>
            </a:r>
            <a:r>
              <a:rPr lang="en-US" dirty="0">
                <a:solidFill>
                  <a:srgbClr val="FFFF00"/>
                </a:solidFill>
              </a:rPr>
              <a:t> := (</a:t>
            </a:r>
          </a:p>
          <a:p>
            <a:pPr marL="68580" indent="0">
              <a:buNone/>
            </a:pPr>
            <a:r>
              <a:rPr lang="en-US" dirty="0">
                <a:solidFill>
                  <a:srgbClr val="FFFF00"/>
                </a:solidFill>
              </a:rPr>
              <a:t>                     function() { () }      (: root :),</a:t>
            </a:r>
          </a:p>
          <a:p>
            <a:pPr marL="68580" indent="0">
              <a:buNone/>
            </a:pPr>
            <a:r>
              <a:rPr lang="en-US" dirty="0">
                <a:solidFill>
                  <a:srgbClr val="FFFF00"/>
                </a:solidFill>
              </a:rPr>
              <a:t>                     function() { () }      (: left :),</a:t>
            </a:r>
          </a:p>
          <a:p>
            <a:pPr marL="68580" indent="0">
              <a:buNone/>
            </a:pPr>
            <a:r>
              <a:rPr lang="en-US" dirty="0">
                <a:solidFill>
                  <a:srgbClr val="FFFF00"/>
                </a:solidFill>
              </a:rPr>
              <a:t>                     function() { () }      (: right :) </a:t>
            </a:r>
          </a:p>
          <a:p>
            <a:pPr marL="68580" indent="0">
              <a:buNone/>
            </a:pPr>
            <a:r>
              <a:rPr lang="en-US" dirty="0">
                <a:solidFill>
                  <a:srgbClr val="FFFF00"/>
                </a:solidFill>
              </a:rPr>
              <a:t>                     ),</a:t>
            </a:r>
          </a:p>
          <a:p>
            <a:pPr marL="68580" indent="0">
              <a:buNone/>
            </a:pPr>
            <a:r>
              <a:rPr lang="en-US" dirty="0">
                <a:solidFill>
                  <a:srgbClr val="FFFF00"/>
                </a:solidFill>
              </a:rPr>
              <a:t>  $</a:t>
            </a:r>
            <a:r>
              <a:rPr lang="en-US" dirty="0">
                <a:solidFill>
                  <a:schemeClr val="tx1">
                    <a:lumMod val="85000"/>
                  </a:schemeClr>
                </a:solidFill>
              </a:rPr>
              <a:t>empty</a:t>
            </a:r>
            <a:r>
              <a:rPr lang="en-US" dirty="0">
                <a:solidFill>
                  <a:srgbClr val="FFFF00"/>
                </a:solidFill>
              </a:rPr>
              <a:t> := function($tree as function()*)</a:t>
            </a:r>
          </a:p>
          <a:p>
            <a:pPr marL="68580" indent="0">
              <a:buNone/>
            </a:pPr>
            <a:r>
              <a:rPr lang="en-US" dirty="0">
                <a:solidFill>
                  <a:srgbClr val="FFFF00"/>
                </a:solidFill>
              </a:rPr>
              <a:t>                   {</a:t>
            </a:r>
          </a:p>
          <a:p>
            <a:pPr marL="68580" indent="0">
              <a:buNone/>
            </a:pPr>
            <a:r>
              <a:rPr lang="en-US" dirty="0">
                <a:solidFill>
                  <a:srgbClr val="FFFF00"/>
                </a:solidFill>
              </a:rPr>
              <a:t>                        empty($tree) or empty(</a:t>
            </a:r>
            <a:r>
              <a:rPr lang="en-US" dirty="0">
                <a:solidFill>
                  <a:schemeClr val="accent3">
                    <a:lumMod val="75000"/>
                  </a:schemeClr>
                </a:solidFill>
              </a:rPr>
              <a:t>$tree[1]()</a:t>
            </a:r>
            <a:r>
              <a:rPr lang="en-US" dirty="0">
                <a:solidFill>
                  <a:srgbClr val="FFFF00"/>
                </a:solidFill>
              </a:rPr>
              <a:t>)</a:t>
            </a:r>
          </a:p>
          <a:p>
            <a:pPr marL="68580" indent="0">
              <a:buNone/>
            </a:pPr>
            <a:r>
              <a:rPr lang="en-US" dirty="0">
                <a:solidFill>
                  <a:srgbClr val="FFFF00"/>
                </a:solidFill>
              </a:rPr>
              <a:t>                   </a:t>
            </a:r>
            <a:r>
              <a:rPr lang="en-US" dirty="0" smtClean="0">
                <a:solidFill>
                  <a:srgbClr val="FFFF00"/>
                </a:solidFill>
              </a:rPr>
              <a:t>},</a:t>
            </a:r>
          </a:p>
          <a:p>
            <a:pPr marL="68580" indent="0">
              <a:buNone/>
            </a:pPr>
            <a:r>
              <a:rPr lang="en-US" dirty="0">
                <a:solidFill>
                  <a:srgbClr val="FFFF00"/>
                </a:solidFill>
              </a:rPr>
              <a:t> $</a:t>
            </a:r>
            <a:r>
              <a:rPr lang="en-US" dirty="0">
                <a:solidFill>
                  <a:schemeClr val="tx1">
                    <a:lumMod val="85000"/>
                  </a:schemeClr>
                </a:solidFill>
              </a:rPr>
              <a:t>root</a:t>
            </a:r>
            <a:r>
              <a:rPr lang="en-US" dirty="0">
                <a:solidFill>
                  <a:srgbClr val="FFFF00"/>
                </a:solidFill>
              </a:rPr>
              <a:t> := function($tree as function()*)</a:t>
            </a:r>
          </a:p>
          <a:p>
            <a:pPr marL="68580" indent="0">
              <a:buNone/>
            </a:pPr>
            <a:r>
              <a:rPr lang="en-US" dirty="0">
                <a:solidFill>
                  <a:srgbClr val="FFFF00"/>
                </a:solidFill>
              </a:rPr>
              <a:t>                  {</a:t>
            </a:r>
          </a:p>
          <a:p>
            <a:pPr marL="68580" indent="0">
              <a:buNone/>
            </a:pPr>
            <a:r>
              <a:rPr lang="en-US" dirty="0">
                <a:solidFill>
                  <a:srgbClr val="FFFF00"/>
                </a:solidFill>
              </a:rPr>
              <a:t>                      if ($empty($tree)) </a:t>
            </a:r>
          </a:p>
          <a:p>
            <a:pPr marL="68580" indent="0">
              <a:buNone/>
            </a:pPr>
            <a:r>
              <a:rPr lang="en-US" dirty="0">
                <a:solidFill>
                  <a:srgbClr val="FFFF00"/>
                </a:solidFill>
              </a:rPr>
              <a:t>                         then ()</a:t>
            </a:r>
          </a:p>
          <a:p>
            <a:pPr marL="68580" indent="0">
              <a:buNone/>
            </a:pPr>
            <a:r>
              <a:rPr lang="en-US" dirty="0">
                <a:solidFill>
                  <a:srgbClr val="FFFF00"/>
                </a:solidFill>
              </a:rPr>
              <a:t>                         else </a:t>
            </a:r>
            <a:r>
              <a:rPr lang="en-US" sz="3400" dirty="0">
                <a:solidFill>
                  <a:schemeClr val="accent3">
                    <a:lumMod val="75000"/>
                  </a:schemeClr>
                </a:solidFill>
              </a:rPr>
              <a:t>$tree[1]()</a:t>
            </a:r>
          </a:p>
          <a:p>
            <a:pPr marL="68580" indent="0">
              <a:buNone/>
            </a:pPr>
            <a:r>
              <a:rPr lang="en-US" dirty="0">
                <a:solidFill>
                  <a:srgbClr val="FFFF00"/>
                </a:solidFill>
              </a:rPr>
              <a:t>                  },  </a:t>
            </a:r>
          </a:p>
        </p:txBody>
      </p:sp>
    </p:spTree>
    <p:extLst>
      <p:ext uri="{BB962C8B-B14F-4D97-AF65-F5344CB8AC3E}">
        <p14:creationId xmlns:p14="http://schemas.microsoft.com/office/powerpoint/2010/main" val="8050062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fade">
                                      <p:cBhvr>
                                        <p:cTn id="44" dur="500"/>
                                        <p:tgtEl>
                                          <p:spTgt spid="3">
                                            <p:txEl>
                                              <p:pRg st="11" end="11"/>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fade">
                                      <p:cBhvr>
                                        <p:cTn id="47" dur="500"/>
                                        <p:tgtEl>
                                          <p:spTgt spid="3">
                                            <p:txEl>
                                              <p:pRg st="12" end="12"/>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13" end="13"/>
                                            </p:txEl>
                                          </p:spTgt>
                                        </p:tgtEl>
                                        <p:attrNameLst>
                                          <p:attrName>style.visibility</p:attrName>
                                        </p:attrNameLst>
                                      </p:cBhvr>
                                      <p:to>
                                        <p:strVal val="visible"/>
                                      </p:to>
                                    </p:set>
                                    <p:animEffect transition="in" filter="fade">
                                      <p:cBhvr>
                                        <p:cTn id="50" dur="500"/>
                                        <p:tgtEl>
                                          <p:spTgt spid="3">
                                            <p:txEl>
                                              <p:pRg st="13" end="13"/>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3">
                                            <p:txEl>
                                              <p:pRg st="14" end="14"/>
                                            </p:txEl>
                                          </p:spTgt>
                                        </p:tgtEl>
                                        <p:attrNameLst>
                                          <p:attrName>style.visibility</p:attrName>
                                        </p:attrNameLst>
                                      </p:cBhvr>
                                      <p:to>
                                        <p:strVal val="visible"/>
                                      </p:to>
                                    </p:set>
                                    <p:animEffect transition="in" filter="fade">
                                      <p:cBhvr>
                                        <p:cTn id="53" dur="500"/>
                                        <p:tgtEl>
                                          <p:spTgt spid="3">
                                            <p:txEl>
                                              <p:pRg st="14" end="14"/>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3">
                                            <p:txEl>
                                              <p:pRg st="15" end="15"/>
                                            </p:txEl>
                                          </p:spTgt>
                                        </p:tgtEl>
                                        <p:attrNameLst>
                                          <p:attrName>style.visibility</p:attrName>
                                        </p:attrNameLst>
                                      </p:cBhvr>
                                      <p:to>
                                        <p:strVal val="visible"/>
                                      </p:to>
                                    </p:set>
                                    <p:animEffect transition="in" filter="fade">
                                      <p:cBhvr>
                                        <p:cTn id="56"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BST </a:t>
            </a:r>
            <a:r>
              <a:rPr lang="en-US" dirty="0" err="1"/>
              <a:t>XPath</a:t>
            </a:r>
            <a:r>
              <a:rPr lang="en-US" dirty="0"/>
              <a:t> Implementation </a:t>
            </a:r>
            <a:r>
              <a:rPr lang="en-US" dirty="0" smtClean="0"/>
              <a:t>Code – 2</a:t>
            </a:r>
            <a:endParaRPr lang="en-US" dirty="0"/>
          </a:p>
        </p:txBody>
      </p:sp>
      <p:sp>
        <p:nvSpPr>
          <p:cNvPr id="3" name="Content Placeholder 2"/>
          <p:cNvSpPr>
            <a:spLocks noGrp="1"/>
          </p:cNvSpPr>
          <p:nvPr>
            <p:ph idx="1"/>
          </p:nvPr>
        </p:nvSpPr>
        <p:spPr/>
        <p:txBody>
          <a:bodyPr>
            <a:normAutofit fontScale="92500" lnSpcReduction="20000"/>
          </a:bodyPr>
          <a:lstStyle/>
          <a:p>
            <a:pPr marL="68580" indent="0">
              <a:buNone/>
            </a:pPr>
            <a:r>
              <a:rPr lang="en-US" dirty="0"/>
              <a:t> </a:t>
            </a:r>
            <a:r>
              <a:rPr lang="en-US" dirty="0">
                <a:solidFill>
                  <a:srgbClr val="FFFF00"/>
                </a:solidFill>
              </a:rPr>
              <a:t>$</a:t>
            </a:r>
            <a:r>
              <a:rPr lang="en-US" dirty="0">
                <a:solidFill>
                  <a:schemeClr val="tx1">
                    <a:lumMod val="85000"/>
                  </a:schemeClr>
                </a:solidFill>
              </a:rPr>
              <a:t>left</a:t>
            </a:r>
            <a:r>
              <a:rPr lang="en-US" dirty="0">
                <a:solidFill>
                  <a:srgbClr val="FFFF00"/>
                </a:solidFill>
              </a:rPr>
              <a:t> := function($tree as function()*)</a:t>
            </a:r>
          </a:p>
          <a:p>
            <a:pPr marL="68580" indent="0">
              <a:buNone/>
            </a:pPr>
            <a:r>
              <a:rPr lang="en-US" dirty="0">
                <a:solidFill>
                  <a:srgbClr val="FFFF00"/>
                </a:solidFill>
              </a:rPr>
              <a:t>                  </a:t>
            </a:r>
            <a:r>
              <a:rPr lang="en-US" dirty="0" smtClean="0">
                <a:solidFill>
                  <a:srgbClr val="FFFF00"/>
                </a:solidFill>
              </a:rPr>
              <a:t>{ if </a:t>
            </a:r>
            <a:r>
              <a:rPr lang="en-US" dirty="0">
                <a:solidFill>
                  <a:srgbClr val="FFFF00"/>
                </a:solidFill>
              </a:rPr>
              <a:t>($empty($tree)) then ()</a:t>
            </a:r>
          </a:p>
          <a:p>
            <a:pPr marL="68580" indent="0">
              <a:buNone/>
            </a:pPr>
            <a:r>
              <a:rPr lang="en-US" dirty="0">
                <a:solidFill>
                  <a:srgbClr val="FFFF00"/>
                </a:solidFill>
              </a:rPr>
              <a:t>                         else </a:t>
            </a:r>
            <a:r>
              <a:rPr lang="en-US" dirty="0" smtClean="0">
                <a:solidFill>
                  <a:srgbClr val="FFFF00"/>
                </a:solidFill>
              </a:rPr>
              <a:t>if </a:t>
            </a:r>
            <a:r>
              <a:rPr lang="en-US" dirty="0">
                <a:solidFill>
                  <a:srgbClr val="FFFF00"/>
                </a:solidFill>
              </a:rPr>
              <a:t>($empty($tree[2])) then ()</a:t>
            </a:r>
          </a:p>
          <a:p>
            <a:pPr marL="68580" indent="0">
              <a:buNone/>
            </a:pPr>
            <a:r>
              <a:rPr lang="en-US" dirty="0">
                <a:solidFill>
                  <a:srgbClr val="FFFF00"/>
                </a:solidFill>
              </a:rPr>
              <a:t>                              else </a:t>
            </a:r>
            <a:r>
              <a:rPr lang="en-US" dirty="0">
                <a:solidFill>
                  <a:schemeClr val="accent3">
                    <a:lumMod val="75000"/>
                  </a:schemeClr>
                </a:solidFill>
              </a:rPr>
              <a:t>$tree[2]()</a:t>
            </a:r>
          </a:p>
          <a:p>
            <a:pPr marL="68580" indent="0">
              <a:buNone/>
            </a:pPr>
            <a:r>
              <a:rPr lang="en-US" dirty="0">
                <a:solidFill>
                  <a:srgbClr val="FFFF00"/>
                </a:solidFill>
              </a:rPr>
              <a:t>                  </a:t>
            </a:r>
            <a:r>
              <a:rPr lang="en-US" dirty="0" smtClean="0">
                <a:solidFill>
                  <a:srgbClr val="FFFF00"/>
                </a:solidFill>
              </a:rPr>
              <a:t>},</a:t>
            </a:r>
          </a:p>
          <a:p>
            <a:pPr marL="68580" indent="0">
              <a:buNone/>
            </a:pPr>
            <a:r>
              <a:rPr lang="en-US" dirty="0">
                <a:solidFill>
                  <a:srgbClr val="FFFF00"/>
                </a:solidFill>
              </a:rPr>
              <a:t> $</a:t>
            </a:r>
            <a:r>
              <a:rPr lang="en-US" dirty="0">
                <a:solidFill>
                  <a:schemeClr val="tx1">
                    <a:lumMod val="85000"/>
                  </a:schemeClr>
                </a:solidFill>
              </a:rPr>
              <a:t>right</a:t>
            </a:r>
            <a:r>
              <a:rPr lang="en-US" dirty="0">
                <a:solidFill>
                  <a:srgbClr val="FFFF00"/>
                </a:solidFill>
              </a:rPr>
              <a:t> := function($tree as function()*)</a:t>
            </a:r>
          </a:p>
          <a:p>
            <a:pPr marL="68580" indent="0">
              <a:buNone/>
            </a:pPr>
            <a:r>
              <a:rPr lang="en-US" dirty="0">
                <a:solidFill>
                  <a:srgbClr val="FFFF00"/>
                </a:solidFill>
              </a:rPr>
              <a:t>                   </a:t>
            </a:r>
            <a:r>
              <a:rPr lang="en-US" dirty="0" smtClean="0">
                <a:solidFill>
                  <a:srgbClr val="FFFF00"/>
                </a:solidFill>
              </a:rPr>
              <a:t>{ if </a:t>
            </a:r>
            <a:r>
              <a:rPr lang="en-US" dirty="0">
                <a:solidFill>
                  <a:srgbClr val="FFFF00"/>
                </a:solidFill>
              </a:rPr>
              <a:t>($empty($tree)) then ()</a:t>
            </a:r>
          </a:p>
          <a:p>
            <a:pPr marL="68580" indent="0">
              <a:buNone/>
            </a:pPr>
            <a:r>
              <a:rPr lang="en-US" dirty="0">
                <a:solidFill>
                  <a:srgbClr val="FFFF00"/>
                </a:solidFill>
              </a:rPr>
              <a:t>                        else </a:t>
            </a:r>
            <a:r>
              <a:rPr lang="en-US" dirty="0" smtClean="0">
                <a:solidFill>
                  <a:srgbClr val="FFFF00"/>
                </a:solidFill>
              </a:rPr>
              <a:t>if </a:t>
            </a:r>
            <a:r>
              <a:rPr lang="en-US" dirty="0">
                <a:solidFill>
                  <a:srgbClr val="FFFF00"/>
                </a:solidFill>
              </a:rPr>
              <a:t>($empty($tree[3])) then ()</a:t>
            </a:r>
          </a:p>
          <a:p>
            <a:pPr marL="68580" indent="0">
              <a:buNone/>
            </a:pPr>
            <a:r>
              <a:rPr lang="en-US" dirty="0">
                <a:solidFill>
                  <a:srgbClr val="FFFF00"/>
                </a:solidFill>
              </a:rPr>
              <a:t>                          else </a:t>
            </a:r>
            <a:r>
              <a:rPr lang="en-US" dirty="0">
                <a:solidFill>
                  <a:schemeClr val="accent3">
                    <a:lumMod val="75000"/>
                  </a:schemeClr>
                </a:solidFill>
              </a:rPr>
              <a:t>$tree[3]()</a:t>
            </a:r>
          </a:p>
          <a:p>
            <a:pPr marL="68580" indent="0">
              <a:buNone/>
            </a:pPr>
            <a:r>
              <a:rPr lang="en-US" dirty="0">
                <a:solidFill>
                  <a:srgbClr val="FFFF00"/>
                </a:solidFill>
              </a:rPr>
              <a:t>                   },</a:t>
            </a:r>
          </a:p>
        </p:txBody>
      </p:sp>
    </p:spTree>
    <p:extLst>
      <p:ext uri="{BB962C8B-B14F-4D97-AF65-F5344CB8AC3E}">
        <p14:creationId xmlns:p14="http://schemas.microsoft.com/office/powerpoint/2010/main" val="23021627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017" y="221507"/>
            <a:ext cx="10363200" cy="914400"/>
          </a:xfrm>
        </p:spPr>
        <p:txBody>
          <a:bodyPr/>
          <a:lstStyle/>
          <a:p>
            <a:r>
              <a:rPr lang="en-US" dirty="0"/>
              <a:t>The BST </a:t>
            </a:r>
            <a:r>
              <a:rPr lang="en-US" dirty="0" err="1"/>
              <a:t>XPath</a:t>
            </a:r>
            <a:r>
              <a:rPr lang="en-US" dirty="0"/>
              <a:t> Implementation Code – </a:t>
            </a:r>
            <a:r>
              <a:rPr lang="en-US" dirty="0" smtClean="0"/>
              <a:t>3</a:t>
            </a:r>
            <a:endParaRPr lang="en-US" dirty="0"/>
          </a:p>
        </p:txBody>
      </p:sp>
      <p:sp>
        <p:nvSpPr>
          <p:cNvPr id="3" name="Content Placeholder 2"/>
          <p:cNvSpPr>
            <a:spLocks noGrp="1"/>
          </p:cNvSpPr>
          <p:nvPr>
            <p:ph idx="1"/>
          </p:nvPr>
        </p:nvSpPr>
        <p:spPr>
          <a:xfrm>
            <a:off x="1176471" y="886251"/>
            <a:ext cx="10363200" cy="5907656"/>
          </a:xfrm>
        </p:spPr>
        <p:txBody>
          <a:bodyPr>
            <a:noAutofit/>
          </a:bodyPr>
          <a:lstStyle/>
          <a:p>
            <a:pPr marL="68580" indent="0">
              <a:buNone/>
            </a:pPr>
            <a:r>
              <a:rPr lang="en-US" sz="1100" dirty="0"/>
              <a:t> </a:t>
            </a:r>
            <a:r>
              <a:rPr lang="en-US" sz="1200" dirty="0">
                <a:solidFill>
                  <a:srgbClr val="FFFF00"/>
                </a:solidFill>
              </a:rPr>
              <a:t>$</a:t>
            </a:r>
            <a:r>
              <a:rPr lang="en-US" sz="1400" b="1" dirty="0">
                <a:solidFill>
                  <a:schemeClr val="tx1">
                    <a:lumMod val="95000"/>
                  </a:schemeClr>
                </a:solidFill>
              </a:rPr>
              <a:t>insert-helper</a:t>
            </a:r>
            <a:r>
              <a:rPr lang="en-US" sz="1200" dirty="0">
                <a:solidFill>
                  <a:srgbClr val="FFFF00"/>
                </a:solidFill>
              </a:rPr>
              <a:t> </a:t>
            </a:r>
            <a:r>
              <a:rPr lang="en-US" sz="1200" dirty="0" smtClean="0">
                <a:solidFill>
                  <a:srgbClr val="FFFF00"/>
                </a:solidFill>
              </a:rPr>
              <a:t>:=  </a:t>
            </a:r>
            <a:r>
              <a:rPr lang="en-US" sz="1400" dirty="0">
                <a:solidFill>
                  <a:srgbClr val="FFFF00"/>
                </a:solidFill>
              </a:rPr>
              <a:t>function( $tree as function()*,</a:t>
            </a:r>
          </a:p>
          <a:p>
            <a:pPr marL="68580" indent="0">
              <a:buNone/>
            </a:pPr>
            <a:r>
              <a:rPr lang="en-US" sz="1400" dirty="0">
                <a:solidFill>
                  <a:srgbClr val="FFFF00"/>
                </a:solidFill>
              </a:rPr>
              <a:t>	                  </a:t>
            </a:r>
            <a:r>
              <a:rPr lang="en-US" sz="1400" dirty="0" smtClean="0">
                <a:solidFill>
                  <a:srgbClr val="FFFF00"/>
                </a:solidFill>
              </a:rPr>
              <a:t>           $</a:t>
            </a:r>
            <a:r>
              <a:rPr lang="en-US" sz="1400" dirty="0">
                <a:solidFill>
                  <a:srgbClr val="FFFF00"/>
                </a:solidFill>
              </a:rPr>
              <a:t>item as item(),</a:t>
            </a:r>
          </a:p>
          <a:p>
            <a:pPr marL="68580" indent="0">
              <a:buNone/>
            </a:pPr>
            <a:r>
              <a:rPr lang="en-US" sz="1400" dirty="0">
                <a:solidFill>
                  <a:srgbClr val="FFFF00"/>
                </a:solidFill>
              </a:rPr>
              <a:t>	</a:t>
            </a:r>
            <a:r>
              <a:rPr lang="en-US" sz="1400" dirty="0">
                <a:solidFill>
                  <a:schemeClr val="accent3">
                    <a:lumMod val="75000"/>
                  </a:schemeClr>
                </a:solidFill>
              </a:rPr>
              <a:t>                   </a:t>
            </a:r>
            <a:r>
              <a:rPr lang="en-US" sz="1400" dirty="0" smtClean="0">
                <a:solidFill>
                  <a:schemeClr val="accent3">
                    <a:lumMod val="75000"/>
                  </a:schemeClr>
                </a:solidFill>
              </a:rPr>
              <a:t>          $</a:t>
            </a:r>
            <a:r>
              <a:rPr lang="en-US" sz="1400" dirty="0">
                <a:solidFill>
                  <a:schemeClr val="accent3">
                    <a:lumMod val="75000"/>
                  </a:schemeClr>
                </a:solidFill>
              </a:rPr>
              <a:t>less-than-comparator as function</a:t>
            </a:r>
            <a:r>
              <a:rPr lang="en-US" sz="1400" dirty="0">
                <a:solidFill>
                  <a:srgbClr val="FFFF00"/>
                </a:solidFill>
              </a:rPr>
              <a:t>(item(), item()) as </a:t>
            </a:r>
            <a:r>
              <a:rPr lang="en-US" sz="1400" dirty="0" err="1">
                <a:solidFill>
                  <a:srgbClr val="FFFF00"/>
                </a:solidFill>
              </a:rPr>
              <a:t>xs:boolean</a:t>
            </a:r>
            <a:r>
              <a:rPr lang="en-US" sz="1400" dirty="0">
                <a:solidFill>
                  <a:srgbClr val="FFFF00"/>
                </a:solidFill>
              </a:rPr>
              <a:t>,</a:t>
            </a:r>
          </a:p>
          <a:p>
            <a:pPr marL="68580" indent="0">
              <a:buNone/>
            </a:pPr>
            <a:r>
              <a:rPr lang="en-US" sz="1400" dirty="0">
                <a:solidFill>
                  <a:srgbClr val="FFFF00"/>
                </a:solidFill>
              </a:rPr>
              <a:t>	                   </a:t>
            </a:r>
            <a:r>
              <a:rPr lang="en-US" sz="1400" dirty="0" smtClean="0">
                <a:solidFill>
                  <a:srgbClr val="FFFF00"/>
                </a:solidFill>
              </a:rPr>
              <a:t>          </a:t>
            </a:r>
            <a:r>
              <a:rPr lang="en-US" sz="1400" b="1" dirty="0" smtClean="0">
                <a:solidFill>
                  <a:schemeClr val="tx2">
                    <a:lumMod val="90000"/>
                  </a:schemeClr>
                </a:solidFill>
              </a:rPr>
              <a:t>$</a:t>
            </a:r>
            <a:r>
              <a:rPr lang="en-US" sz="1400" b="1" dirty="0">
                <a:solidFill>
                  <a:schemeClr val="tx2">
                    <a:lumMod val="90000"/>
                  </a:schemeClr>
                </a:solidFill>
              </a:rPr>
              <a:t>insert-helper</a:t>
            </a:r>
          </a:p>
          <a:p>
            <a:pPr marL="68580" indent="0">
              <a:buNone/>
            </a:pPr>
            <a:r>
              <a:rPr lang="en-US" sz="1400" dirty="0">
                <a:solidFill>
                  <a:srgbClr val="FFFF00"/>
                </a:solidFill>
              </a:rPr>
              <a:t>	                  </a:t>
            </a:r>
            <a:r>
              <a:rPr lang="en-US" sz="1400" dirty="0" smtClean="0">
                <a:solidFill>
                  <a:srgbClr val="FFFF00"/>
                </a:solidFill>
              </a:rPr>
              <a:t>          </a:t>
            </a:r>
            <a:r>
              <a:rPr lang="en-US" sz="1400" dirty="0">
                <a:solidFill>
                  <a:srgbClr val="FFFF00"/>
                </a:solidFill>
              </a:rPr>
              <a:t>)</a:t>
            </a:r>
          </a:p>
          <a:p>
            <a:pPr marL="397764" lvl="1" indent="0">
              <a:buNone/>
            </a:pPr>
            <a:r>
              <a:rPr lang="en-US" sz="800" dirty="0">
                <a:solidFill>
                  <a:srgbClr val="FFFF00"/>
                </a:solidFill>
              </a:rPr>
              <a:t>	         </a:t>
            </a:r>
            <a:r>
              <a:rPr lang="en-US" sz="1400" dirty="0" smtClean="0">
                <a:solidFill>
                  <a:srgbClr val="FFFF00"/>
                </a:solidFill>
              </a:rPr>
              <a:t>{ if </a:t>
            </a:r>
            <a:r>
              <a:rPr lang="en-US" sz="1400" dirty="0">
                <a:solidFill>
                  <a:srgbClr val="FFFF00"/>
                </a:solidFill>
              </a:rPr>
              <a:t>($empty($tree)) then</a:t>
            </a:r>
          </a:p>
          <a:p>
            <a:pPr marL="397764" lvl="1" indent="0">
              <a:buNone/>
            </a:pPr>
            <a:r>
              <a:rPr lang="en-US" sz="1400" dirty="0">
                <a:solidFill>
                  <a:srgbClr val="FFFF00"/>
                </a:solidFill>
              </a:rPr>
              <a:t>	               </a:t>
            </a:r>
            <a:r>
              <a:rPr lang="en-US" sz="1400" dirty="0" smtClean="0">
                <a:solidFill>
                  <a:srgbClr val="FFFF00"/>
                </a:solidFill>
              </a:rPr>
              <a:t>(     function</a:t>
            </a:r>
            <a:r>
              <a:rPr lang="en-US" sz="1400" dirty="0">
                <a:solidFill>
                  <a:srgbClr val="FFFF00"/>
                </a:solidFill>
              </a:rPr>
              <a:t>() {$item}     (: root :),</a:t>
            </a:r>
          </a:p>
          <a:p>
            <a:pPr marL="397764" lvl="1" indent="0">
              <a:buNone/>
            </a:pPr>
            <a:r>
              <a:rPr lang="en-US" sz="1400" dirty="0">
                <a:solidFill>
                  <a:srgbClr val="FFFF00"/>
                </a:solidFill>
              </a:rPr>
              <a:t>	                     function() {()}        (: left :),</a:t>
            </a:r>
          </a:p>
          <a:p>
            <a:pPr marL="397764" lvl="1" indent="0">
              <a:buNone/>
            </a:pPr>
            <a:r>
              <a:rPr lang="en-US" sz="1400" dirty="0">
                <a:solidFill>
                  <a:srgbClr val="FFFF00"/>
                </a:solidFill>
              </a:rPr>
              <a:t>	                     function() {()}        (: right :)</a:t>
            </a:r>
          </a:p>
          <a:p>
            <a:pPr marL="397764" lvl="1" indent="0">
              <a:buNone/>
            </a:pPr>
            <a:r>
              <a:rPr lang="en-US" sz="1400" dirty="0">
                <a:solidFill>
                  <a:srgbClr val="FFFF00"/>
                </a:solidFill>
              </a:rPr>
              <a:t>	               )</a:t>
            </a:r>
          </a:p>
          <a:p>
            <a:pPr marL="397764" lvl="1" indent="0">
              <a:buNone/>
            </a:pPr>
            <a:r>
              <a:rPr lang="en-US" sz="1400" dirty="0">
                <a:solidFill>
                  <a:srgbClr val="FFFF00"/>
                </a:solidFill>
              </a:rPr>
              <a:t>	          else if ($less-than-comparator($item, $root($tree))) then</a:t>
            </a:r>
          </a:p>
          <a:p>
            <a:pPr marL="397764" lvl="1" indent="0">
              <a:buNone/>
            </a:pPr>
            <a:r>
              <a:rPr lang="en-US" sz="1400" dirty="0">
                <a:solidFill>
                  <a:srgbClr val="FFFF00"/>
                </a:solidFill>
              </a:rPr>
              <a:t>	               </a:t>
            </a:r>
            <a:r>
              <a:rPr lang="en-US" sz="1400" dirty="0" smtClean="0">
                <a:solidFill>
                  <a:srgbClr val="FFFF00"/>
                </a:solidFill>
              </a:rPr>
              <a:t>(     function</a:t>
            </a:r>
            <a:r>
              <a:rPr lang="en-US" sz="1400" dirty="0">
                <a:solidFill>
                  <a:srgbClr val="FFFF00"/>
                </a:solidFill>
              </a:rPr>
              <a:t>() {$root($tree)}                           	(: root :),</a:t>
            </a:r>
          </a:p>
          <a:p>
            <a:pPr marL="397764" lvl="1" indent="0">
              <a:buNone/>
            </a:pPr>
            <a:r>
              <a:rPr lang="en-US" sz="1400" dirty="0">
                <a:solidFill>
                  <a:srgbClr val="FFFF00"/>
                </a:solidFill>
              </a:rPr>
              <a:t>	                     </a:t>
            </a:r>
            <a:r>
              <a:rPr lang="en-US" sz="1400" dirty="0" smtClean="0">
                <a:solidFill>
                  <a:srgbClr val="FFFF00"/>
                </a:solidFill>
              </a:rPr>
              <a:t>function</a:t>
            </a:r>
            <a:r>
              <a:rPr lang="en-US" sz="1400" dirty="0">
                <a:solidFill>
                  <a:srgbClr val="FFFF00"/>
                </a:solidFill>
              </a:rPr>
              <a:t>() </a:t>
            </a:r>
            <a:r>
              <a:rPr lang="en-US" sz="1400" dirty="0" smtClean="0">
                <a:solidFill>
                  <a:srgbClr val="FFFF00"/>
                </a:solidFill>
              </a:rPr>
              <a:t>{</a:t>
            </a:r>
            <a:r>
              <a:rPr lang="en-US" sz="1400" dirty="0" smtClean="0">
                <a:solidFill>
                  <a:schemeClr val="accent3">
                    <a:lumMod val="75000"/>
                  </a:schemeClr>
                </a:solidFill>
              </a:rPr>
              <a:t>$insert-helper( </a:t>
            </a:r>
            <a:r>
              <a:rPr lang="en-US" sz="1400" dirty="0">
                <a:solidFill>
                  <a:srgbClr val="FFFF00"/>
                </a:solidFill>
              </a:rPr>
              <a:t>$left($tree</a:t>
            </a:r>
            <a:r>
              <a:rPr lang="en-US" sz="1400" dirty="0" smtClean="0">
                <a:solidFill>
                  <a:srgbClr val="FFFF00"/>
                </a:solidFill>
              </a:rPr>
              <a:t>),  $</a:t>
            </a:r>
            <a:r>
              <a:rPr lang="en-US" sz="1400" dirty="0">
                <a:solidFill>
                  <a:srgbClr val="FFFF00"/>
                </a:solidFill>
              </a:rPr>
              <a:t>item</a:t>
            </a:r>
            <a:r>
              <a:rPr lang="en-US" sz="1400" dirty="0" smtClean="0">
                <a:solidFill>
                  <a:srgbClr val="FFFF00"/>
                </a:solidFill>
              </a:rPr>
              <a:t>, </a:t>
            </a:r>
            <a:r>
              <a:rPr lang="en-US" sz="1400" dirty="0">
                <a:solidFill>
                  <a:srgbClr val="FFFF00"/>
                </a:solidFill>
              </a:rPr>
              <a:t>$less-than-comparator</a:t>
            </a:r>
            <a:r>
              <a:rPr lang="en-US" sz="1400" dirty="0" smtClean="0">
                <a:solidFill>
                  <a:srgbClr val="FFFF00"/>
                </a:solidFill>
              </a:rPr>
              <a:t>, </a:t>
            </a:r>
            <a:r>
              <a:rPr lang="en-US" sz="1400" dirty="0" smtClean="0">
                <a:solidFill>
                  <a:schemeClr val="accent3">
                    <a:lumMod val="75000"/>
                  </a:schemeClr>
                </a:solidFill>
              </a:rPr>
              <a:t>$</a:t>
            </a:r>
            <a:r>
              <a:rPr lang="en-US" sz="1400" dirty="0">
                <a:solidFill>
                  <a:schemeClr val="accent3">
                    <a:lumMod val="75000"/>
                  </a:schemeClr>
                </a:solidFill>
              </a:rPr>
              <a:t>insert-helper</a:t>
            </a:r>
            <a:r>
              <a:rPr lang="en-US" sz="1400" dirty="0" smtClean="0">
                <a:solidFill>
                  <a:srgbClr val="FFFF00"/>
                </a:solidFill>
              </a:rPr>
              <a:t>) } ,    </a:t>
            </a:r>
            <a:r>
              <a:rPr lang="en-US" sz="1400" dirty="0">
                <a:solidFill>
                  <a:srgbClr val="FFFF00"/>
                </a:solidFill>
              </a:rPr>
              <a:t>(: </a:t>
            </a:r>
            <a:r>
              <a:rPr lang="en-US" sz="1400" dirty="0" smtClean="0">
                <a:solidFill>
                  <a:srgbClr val="FFFF00"/>
                </a:solidFill>
              </a:rPr>
              <a:t>left :)</a:t>
            </a:r>
            <a:endParaRPr lang="en-US" sz="1400" dirty="0">
              <a:solidFill>
                <a:srgbClr val="FFFF00"/>
              </a:solidFill>
            </a:endParaRPr>
          </a:p>
          <a:p>
            <a:pPr marL="397764" lvl="1" indent="0">
              <a:buNone/>
            </a:pPr>
            <a:r>
              <a:rPr lang="en-US" sz="1400" dirty="0" smtClean="0">
                <a:solidFill>
                  <a:srgbClr val="FFFF00"/>
                </a:solidFill>
              </a:rPr>
              <a:t>                                         function</a:t>
            </a:r>
            <a:r>
              <a:rPr lang="en-US" sz="1400" dirty="0">
                <a:solidFill>
                  <a:srgbClr val="FFFF00"/>
                </a:solidFill>
              </a:rPr>
              <a:t>() {$</a:t>
            </a:r>
            <a:r>
              <a:rPr lang="en-US" sz="1400" dirty="0" smtClean="0">
                <a:solidFill>
                  <a:srgbClr val="FFFF00"/>
                </a:solidFill>
              </a:rPr>
              <a:t>right</a:t>
            </a:r>
            <a:r>
              <a:rPr lang="en-US" sz="1400" dirty="0">
                <a:solidFill>
                  <a:srgbClr val="FFFF00"/>
                </a:solidFill>
              </a:rPr>
              <a:t>($tree)}                          	(: right :)</a:t>
            </a:r>
          </a:p>
          <a:p>
            <a:pPr marL="397764" lvl="1" indent="0">
              <a:buNone/>
            </a:pPr>
            <a:r>
              <a:rPr lang="en-US" sz="1400" dirty="0">
                <a:solidFill>
                  <a:srgbClr val="FFFF00"/>
                </a:solidFill>
              </a:rPr>
              <a:t>	                )</a:t>
            </a:r>
          </a:p>
          <a:p>
            <a:pPr marL="397764" lvl="1" indent="0">
              <a:buNone/>
            </a:pPr>
            <a:r>
              <a:rPr lang="en-US" sz="1400" dirty="0">
                <a:solidFill>
                  <a:srgbClr val="FFFF00"/>
                </a:solidFill>
              </a:rPr>
              <a:t>	          else</a:t>
            </a:r>
          </a:p>
          <a:p>
            <a:pPr marL="397764" lvl="1" indent="0">
              <a:buNone/>
            </a:pPr>
            <a:r>
              <a:rPr lang="en-US" sz="1400" dirty="0">
                <a:solidFill>
                  <a:srgbClr val="FFFF00"/>
                </a:solidFill>
              </a:rPr>
              <a:t>	               </a:t>
            </a:r>
            <a:r>
              <a:rPr lang="en-US" sz="1400" dirty="0" smtClean="0">
                <a:solidFill>
                  <a:srgbClr val="FFFF00"/>
                </a:solidFill>
              </a:rPr>
              <a:t>( function</a:t>
            </a:r>
            <a:r>
              <a:rPr lang="en-US" sz="1400" dirty="0">
                <a:solidFill>
                  <a:srgbClr val="FFFF00"/>
                </a:solidFill>
              </a:rPr>
              <a:t>() {$root($tree)}                          	 (: root :),</a:t>
            </a:r>
          </a:p>
          <a:p>
            <a:pPr marL="397764" lvl="1" indent="0">
              <a:buNone/>
            </a:pPr>
            <a:r>
              <a:rPr lang="en-US" sz="1400" dirty="0">
                <a:solidFill>
                  <a:srgbClr val="FFFF00"/>
                </a:solidFill>
              </a:rPr>
              <a:t>	                </a:t>
            </a:r>
            <a:r>
              <a:rPr lang="en-US" sz="1400" dirty="0" smtClean="0">
                <a:solidFill>
                  <a:srgbClr val="FFFF00"/>
                </a:solidFill>
              </a:rPr>
              <a:t> </a:t>
            </a:r>
            <a:r>
              <a:rPr lang="en-US" sz="1400" dirty="0">
                <a:solidFill>
                  <a:srgbClr val="FFFF00"/>
                </a:solidFill>
              </a:rPr>
              <a:t>function() {$left($tree)}                           	(: left :),</a:t>
            </a:r>
          </a:p>
          <a:p>
            <a:pPr marL="397764" lvl="1" indent="0">
              <a:buNone/>
            </a:pPr>
            <a:r>
              <a:rPr lang="en-US" sz="1400" dirty="0" smtClean="0">
                <a:solidFill>
                  <a:srgbClr val="FFFF00"/>
                </a:solidFill>
              </a:rPr>
              <a:t>                                    function</a:t>
            </a:r>
            <a:r>
              <a:rPr lang="en-US" sz="1400" dirty="0">
                <a:solidFill>
                  <a:srgbClr val="FFFF00"/>
                </a:solidFill>
              </a:rPr>
              <a:t>() {</a:t>
            </a:r>
            <a:r>
              <a:rPr lang="en-US" sz="1400" dirty="0">
                <a:solidFill>
                  <a:schemeClr val="accent3">
                    <a:lumMod val="75000"/>
                  </a:schemeClr>
                </a:solidFill>
              </a:rPr>
              <a:t>$insert-helper(</a:t>
            </a:r>
            <a:r>
              <a:rPr lang="en-US" sz="1400" dirty="0">
                <a:solidFill>
                  <a:srgbClr val="FFFF00"/>
                </a:solidFill>
              </a:rPr>
              <a:t> $right($tree</a:t>
            </a:r>
            <a:r>
              <a:rPr lang="en-US" sz="1400" dirty="0" smtClean="0">
                <a:solidFill>
                  <a:srgbClr val="FFFF00"/>
                </a:solidFill>
              </a:rPr>
              <a:t>), </a:t>
            </a:r>
            <a:r>
              <a:rPr lang="en-US" sz="1400" dirty="0">
                <a:solidFill>
                  <a:srgbClr val="FFFF00"/>
                </a:solidFill>
              </a:rPr>
              <a:t>$item</a:t>
            </a:r>
            <a:r>
              <a:rPr lang="en-US" sz="1400" dirty="0" smtClean="0">
                <a:solidFill>
                  <a:srgbClr val="FFFF00"/>
                </a:solidFill>
              </a:rPr>
              <a:t>, </a:t>
            </a:r>
            <a:r>
              <a:rPr lang="en-US" sz="1400" dirty="0">
                <a:solidFill>
                  <a:srgbClr val="FFFF00"/>
                </a:solidFill>
              </a:rPr>
              <a:t>$less-than-comparator</a:t>
            </a:r>
            <a:r>
              <a:rPr lang="en-US" sz="1400" dirty="0" smtClean="0">
                <a:solidFill>
                  <a:srgbClr val="FFFF00"/>
                </a:solidFill>
              </a:rPr>
              <a:t>, </a:t>
            </a:r>
            <a:r>
              <a:rPr lang="en-US" sz="1400" dirty="0">
                <a:solidFill>
                  <a:schemeClr val="accent3">
                    <a:lumMod val="75000"/>
                  </a:schemeClr>
                </a:solidFill>
              </a:rPr>
              <a:t>$insert-helper</a:t>
            </a:r>
            <a:r>
              <a:rPr lang="en-US" sz="1400" dirty="0" smtClean="0">
                <a:solidFill>
                  <a:srgbClr val="FFFF00"/>
                </a:solidFill>
              </a:rPr>
              <a:t>) </a:t>
            </a:r>
            <a:r>
              <a:rPr lang="en-US" sz="1400" dirty="0">
                <a:solidFill>
                  <a:srgbClr val="FFFF00"/>
                </a:solidFill>
              </a:rPr>
              <a:t>}   </a:t>
            </a:r>
            <a:r>
              <a:rPr lang="en-US" sz="1400" dirty="0" smtClean="0">
                <a:solidFill>
                  <a:srgbClr val="FFFF00"/>
                </a:solidFill>
              </a:rPr>
              <a:t> </a:t>
            </a:r>
            <a:r>
              <a:rPr lang="en-US" sz="1400" dirty="0">
                <a:solidFill>
                  <a:srgbClr val="FFFF00"/>
                </a:solidFill>
              </a:rPr>
              <a:t>(: right :)</a:t>
            </a:r>
          </a:p>
          <a:p>
            <a:pPr marL="397764" lvl="1" indent="0">
              <a:buNone/>
            </a:pPr>
            <a:r>
              <a:rPr lang="en-US" sz="1400" dirty="0">
                <a:solidFill>
                  <a:srgbClr val="FFFF00"/>
                </a:solidFill>
              </a:rPr>
              <a:t>	                )</a:t>
            </a:r>
          </a:p>
          <a:p>
            <a:pPr marL="397764" lvl="1" indent="0">
              <a:buNone/>
            </a:pPr>
            <a:r>
              <a:rPr lang="en-US" sz="1400" dirty="0">
                <a:solidFill>
                  <a:srgbClr val="FFFF00"/>
                </a:solidFill>
              </a:rPr>
              <a:t>	         },</a:t>
            </a:r>
          </a:p>
        </p:txBody>
      </p:sp>
    </p:spTree>
    <p:extLst>
      <p:ext uri="{BB962C8B-B14F-4D97-AF65-F5344CB8AC3E}">
        <p14:creationId xmlns:p14="http://schemas.microsoft.com/office/powerpoint/2010/main" val="955956999"/>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BST </a:t>
            </a:r>
            <a:r>
              <a:rPr lang="en-US" dirty="0" err="1"/>
              <a:t>XPath</a:t>
            </a:r>
            <a:r>
              <a:rPr lang="en-US" dirty="0"/>
              <a:t> Implementation Code – </a:t>
            </a:r>
            <a:r>
              <a:rPr lang="en-US" dirty="0" smtClean="0"/>
              <a:t>4</a:t>
            </a:r>
            <a:endParaRPr lang="en-US" dirty="0"/>
          </a:p>
        </p:txBody>
      </p:sp>
      <p:sp>
        <p:nvSpPr>
          <p:cNvPr id="3" name="Content Placeholder 2"/>
          <p:cNvSpPr>
            <a:spLocks noGrp="1"/>
          </p:cNvSpPr>
          <p:nvPr>
            <p:ph idx="1"/>
          </p:nvPr>
        </p:nvSpPr>
        <p:spPr>
          <a:xfrm>
            <a:off x="435836" y="1783560"/>
            <a:ext cx="11434272" cy="4572000"/>
          </a:xfrm>
        </p:spPr>
        <p:txBody>
          <a:bodyPr>
            <a:normAutofit/>
          </a:bodyPr>
          <a:lstStyle/>
          <a:p>
            <a:pPr marL="68580" indent="0">
              <a:buNone/>
            </a:pPr>
            <a:r>
              <a:rPr lang="en-US" dirty="0"/>
              <a:t> </a:t>
            </a:r>
            <a:r>
              <a:rPr lang="en-US" dirty="0">
                <a:solidFill>
                  <a:srgbClr val="FFFF00"/>
                </a:solidFill>
              </a:rPr>
              <a:t>$</a:t>
            </a:r>
            <a:r>
              <a:rPr lang="en-US" dirty="0">
                <a:solidFill>
                  <a:schemeClr val="tx1">
                    <a:lumMod val="95000"/>
                  </a:schemeClr>
                </a:solidFill>
              </a:rPr>
              <a:t>insert</a:t>
            </a:r>
            <a:r>
              <a:rPr lang="en-US" dirty="0">
                <a:solidFill>
                  <a:srgbClr val="FFFF00"/>
                </a:solidFill>
              </a:rPr>
              <a:t> </a:t>
            </a:r>
            <a:r>
              <a:rPr lang="en-US" dirty="0" smtClean="0">
                <a:solidFill>
                  <a:srgbClr val="FFFF00"/>
                </a:solidFill>
              </a:rPr>
              <a:t>:= function </a:t>
            </a:r>
            <a:r>
              <a:rPr lang="en-US" dirty="0">
                <a:solidFill>
                  <a:srgbClr val="FFFF00"/>
                </a:solidFill>
              </a:rPr>
              <a:t>( $tree as function()*,</a:t>
            </a:r>
          </a:p>
          <a:p>
            <a:pPr marL="68580" indent="0">
              <a:buNone/>
            </a:pPr>
            <a:r>
              <a:rPr lang="en-US" dirty="0">
                <a:solidFill>
                  <a:srgbClr val="FFFF00"/>
                </a:solidFill>
              </a:rPr>
              <a:t>	                    </a:t>
            </a:r>
            <a:r>
              <a:rPr lang="en-US" dirty="0" smtClean="0">
                <a:solidFill>
                  <a:srgbClr val="FFFF00"/>
                </a:solidFill>
              </a:rPr>
              <a:t>     $</a:t>
            </a:r>
            <a:r>
              <a:rPr lang="en-US" dirty="0">
                <a:solidFill>
                  <a:srgbClr val="FFFF00"/>
                </a:solidFill>
              </a:rPr>
              <a:t>item as item(),</a:t>
            </a:r>
          </a:p>
          <a:p>
            <a:pPr marL="68580" indent="0">
              <a:buNone/>
            </a:pPr>
            <a:r>
              <a:rPr lang="en-US" dirty="0">
                <a:solidFill>
                  <a:srgbClr val="FFFF00"/>
                </a:solidFill>
              </a:rPr>
              <a:t>	                    </a:t>
            </a:r>
            <a:r>
              <a:rPr lang="en-US" dirty="0" smtClean="0">
                <a:solidFill>
                  <a:srgbClr val="FFFF00"/>
                </a:solidFill>
              </a:rPr>
              <a:t>     $</a:t>
            </a:r>
            <a:r>
              <a:rPr lang="en-US" dirty="0">
                <a:solidFill>
                  <a:srgbClr val="FFFF00"/>
                </a:solidFill>
              </a:rPr>
              <a:t>less-than-comparator </a:t>
            </a:r>
            <a:r>
              <a:rPr lang="en-US" dirty="0" smtClean="0">
                <a:solidFill>
                  <a:srgbClr val="FFFF00"/>
                </a:solidFill>
              </a:rPr>
              <a:t/>
            </a:r>
            <a:br>
              <a:rPr lang="en-US" dirty="0" smtClean="0">
                <a:solidFill>
                  <a:srgbClr val="FFFF00"/>
                </a:solidFill>
              </a:rPr>
            </a:br>
            <a:r>
              <a:rPr lang="en-US" dirty="0" smtClean="0">
                <a:solidFill>
                  <a:srgbClr val="FFFF00"/>
                </a:solidFill>
              </a:rPr>
              <a:t>                                  as </a:t>
            </a:r>
            <a:r>
              <a:rPr lang="en-US" dirty="0">
                <a:solidFill>
                  <a:srgbClr val="FFFF00"/>
                </a:solidFill>
              </a:rPr>
              <a:t>function(item(), item()) as </a:t>
            </a:r>
            <a:r>
              <a:rPr lang="en-US" dirty="0" err="1">
                <a:solidFill>
                  <a:srgbClr val="FFFF00"/>
                </a:solidFill>
              </a:rPr>
              <a:t>xs:boolean</a:t>
            </a:r>
            <a:endParaRPr lang="en-US" dirty="0">
              <a:solidFill>
                <a:srgbClr val="FFFF00"/>
              </a:solidFill>
            </a:endParaRPr>
          </a:p>
          <a:p>
            <a:pPr marL="68580" indent="0">
              <a:buNone/>
            </a:pPr>
            <a:r>
              <a:rPr lang="en-US" dirty="0">
                <a:solidFill>
                  <a:srgbClr val="FFFF00"/>
                </a:solidFill>
              </a:rPr>
              <a:t>	                    </a:t>
            </a:r>
            <a:r>
              <a:rPr lang="en-US" dirty="0" smtClean="0">
                <a:solidFill>
                  <a:srgbClr val="FFFF00"/>
                </a:solidFill>
              </a:rPr>
              <a:t>    )</a:t>
            </a:r>
            <a:endParaRPr lang="en-US" dirty="0">
              <a:solidFill>
                <a:srgbClr val="FFFF00"/>
              </a:solidFill>
            </a:endParaRPr>
          </a:p>
          <a:p>
            <a:pPr marL="68580" indent="0">
              <a:buNone/>
            </a:pPr>
            <a:r>
              <a:rPr lang="en-US" dirty="0">
                <a:solidFill>
                  <a:srgbClr val="FFFF00"/>
                </a:solidFill>
              </a:rPr>
              <a:t>	      </a:t>
            </a:r>
            <a:r>
              <a:rPr lang="en-US" dirty="0" smtClean="0">
                <a:solidFill>
                  <a:srgbClr val="FFFF00"/>
                </a:solidFill>
              </a:rPr>
              <a:t>   {</a:t>
            </a:r>
            <a:r>
              <a:rPr lang="en-US" dirty="0" smtClean="0">
                <a:solidFill>
                  <a:schemeClr val="accent3">
                    <a:lumMod val="50000"/>
                  </a:schemeClr>
                </a:solidFill>
              </a:rPr>
              <a:t>$</a:t>
            </a:r>
            <a:r>
              <a:rPr lang="en-US" dirty="0">
                <a:solidFill>
                  <a:schemeClr val="accent3">
                    <a:lumMod val="50000"/>
                  </a:schemeClr>
                </a:solidFill>
              </a:rPr>
              <a:t>insert-helper</a:t>
            </a:r>
            <a:r>
              <a:rPr lang="en-US" dirty="0">
                <a:solidFill>
                  <a:srgbClr val="FFFF00"/>
                </a:solidFill>
              </a:rPr>
              <a:t>($tree, $item, </a:t>
            </a:r>
            <a:r>
              <a:rPr lang="en-US" dirty="0" smtClean="0">
                <a:solidFill>
                  <a:srgbClr val="FFFF00"/>
                </a:solidFill>
              </a:rPr>
              <a:t/>
            </a:r>
            <a:br>
              <a:rPr lang="en-US" dirty="0" smtClean="0">
                <a:solidFill>
                  <a:srgbClr val="FFFF00"/>
                </a:solidFill>
              </a:rPr>
            </a:br>
            <a:r>
              <a:rPr lang="en-US" dirty="0" smtClean="0">
                <a:solidFill>
                  <a:srgbClr val="FFFF00"/>
                </a:solidFill>
              </a:rPr>
              <a:t>                                          $</a:t>
            </a:r>
            <a:r>
              <a:rPr lang="en-US" dirty="0">
                <a:solidFill>
                  <a:srgbClr val="FFFF00"/>
                </a:solidFill>
              </a:rPr>
              <a:t>less-than-comparator, </a:t>
            </a:r>
            <a:r>
              <a:rPr lang="en-US" dirty="0">
                <a:solidFill>
                  <a:schemeClr val="accent3">
                    <a:lumMod val="50000"/>
                  </a:schemeClr>
                </a:solidFill>
              </a:rPr>
              <a:t>$insert-helper</a:t>
            </a:r>
            <a:r>
              <a:rPr lang="en-US" dirty="0">
                <a:solidFill>
                  <a:srgbClr val="FFFF00"/>
                </a:solidFill>
              </a:rPr>
              <a:t>)</a:t>
            </a:r>
          </a:p>
          <a:p>
            <a:pPr marL="68580" indent="0">
              <a:buNone/>
            </a:pPr>
            <a:r>
              <a:rPr lang="en-US" dirty="0">
                <a:solidFill>
                  <a:srgbClr val="FFFF00"/>
                </a:solidFill>
              </a:rPr>
              <a:t>	         </a:t>
            </a:r>
            <a:r>
              <a:rPr lang="en-US" dirty="0" smtClean="0">
                <a:solidFill>
                  <a:srgbClr val="FFFF00"/>
                </a:solidFill>
              </a:rPr>
              <a:t>},</a:t>
            </a:r>
            <a:endParaRPr lang="en-US" dirty="0">
              <a:solidFill>
                <a:srgbClr val="FFFF00"/>
              </a:solidFill>
            </a:endParaRPr>
          </a:p>
        </p:txBody>
      </p:sp>
    </p:spTree>
    <p:extLst>
      <p:ext uri="{BB962C8B-B14F-4D97-AF65-F5344CB8AC3E}">
        <p14:creationId xmlns:p14="http://schemas.microsoft.com/office/powerpoint/2010/main" val="801559855"/>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745" y="315510"/>
            <a:ext cx="10363200" cy="914400"/>
          </a:xfrm>
        </p:spPr>
        <p:txBody>
          <a:bodyPr/>
          <a:lstStyle/>
          <a:p>
            <a:r>
              <a:rPr lang="en-US" dirty="0"/>
              <a:t>The BST </a:t>
            </a:r>
            <a:r>
              <a:rPr lang="en-US" dirty="0" err="1"/>
              <a:t>XPath</a:t>
            </a:r>
            <a:r>
              <a:rPr lang="en-US" dirty="0"/>
              <a:t> Implementation Code – </a:t>
            </a:r>
            <a:r>
              <a:rPr lang="en-US" dirty="0" smtClean="0"/>
              <a:t>5</a:t>
            </a:r>
            <a:endParaRPr lang="en-US" dirty="0"/>
          </a:p>
        </p:txBody>
      </p:sp>
      <p:sp>
        <p:nvSpPr>
          <p:cNvPr id="3" name="Content Placeholder 2"/>
          <p:cNvSpPr>
            <a:spLocks noGrp="1"/>
          </p:cNvSpPr>
          <p:nvPr>
            <p:ph idx="1"/>
          </p:nvPr>
        </p:nvSpPr>
        <p:spPr>
          <a:xfrm>
            <a:off x="1159379" y="1168262"/>
            <a:ext cx="10363200" cy="5403454"/>
          </a:xfrm>
        </p:spPr>
        <p:txBody>
          <a:bodyPr>
            <a:normAutofit fontScale="55000" lnSpcReduction="20000"/>
          </a:bodyPr>
          <a:lstStyle/>
          <a:p>
            <a:pPr marL="68580" indent="0">
              <a:buNone/>
            </a:pPr>
            <a:r>
              <a:rPr lang="en-US" dirty="0">
                <a:solidFill>
                  <a:srgbClr val="FFFF00"/>
                </a:solidFill>
              </a:rPr>
              <a:t>$</a:t>
            </a:r>
            <a:r>
              <a:rPr lang="en-US" dirty="0">
                <a:solidFill>
                  <a:schemeClr val="tx1">
                    <a:lumMod val="95000"/>
                  </a:schemeClr>
                </a:solidFill>
              </a:rPr>
              <a:t>print-helper</a:t>
            </a:r>
            <a:r>
              <a:rPr lang="en-US" dirty="0">
                <a:solidFill>
                  <a:srgbClr val="FFFF00"/>
                </a:solidFill>
              </a:rPr>
              <a:t> </a:t>
            </a:r>
            <a:r>
              <a:rPr lang="en-US" dirty="0" smtClean="0">
                <a:solidFill>
                  <a:srgbClr val="FFFF00"/>
                </a:solidFill>
              </a:rPr>
              <a:t>:=  </a:t>
            </a:r>
            <a:r>
              <a:rPr lang="en-US" dirty="0">
                <a:solidFill>
                  <a:srgbClr val="FFFF00"/>
                </a:solidFill>
              </a:rPr>
              <a:t>function ( $tree as function</a:t>
            </a:r>
            <a:r>
              <a:rPr lang="en-US" dirty="0" smtClean="0">
                <a:solidFill>
                  <a:srgbClr val="FFFF00"/>
                </a:solidFill>
              </a:rPr>
              <a:t>()*, $print-helper </a:t>
            </a:r>
            <a:r>
              <a:rPr lang="en-US" dirty="0">
                <a:solidFill>
                  <a:srgbClr val="FFFF00"/>
                </a:solidFill>
              </a:rPr>
              <a:t>) </a:t>
            </a:r>
            <a:r>
              <a:rPr lang="en-US" dirty="0" smtClean="0">
                <a:solidFill>
                  <a:srgbClr val="FFFF00"/>
                </a:solidFill>
              </a:rPr>
              <a:t>as </a:t>
            </a:r>
            <a:r>
              <a:rPr lang="en-US" dirty="0" err="1">
                <a:solidFill>
                  <a:srgbClr val="FFFF00"/>
                </a:solidFill>
              </a:rPr>
              <a:t>xs:string</a:t>
            </a:r>
            <a:r>
              <a:rPr lang="en-US" dirty="0">
                <a:solidFill>
                  <a:srgbClr val="FFFF00"/>
                </a:solidFill>
              </a:rPr>
              <a:t>?</a:t>
            </a:r>
          </a:p>
          <a:p>
            <a:pPr marL="68580" indent="0">
              <a:buNone/>
            </a:pPr>
            <a:r>
              <a:rPr lang="en-US" dirty="0">
                <a:solidFill>
                  <a:srgbClr val="FFFF00"/>
                </a:solidFill>
              </a:rPr>
              <a:t>	         </a:t>
            </a:r>
            <a:r>
              <a:rPr lang="en-US" dirty="0" smtClean="0">
                <a:solidFill>
                  <a:srgbClr val="FFFF00"/>
                </a:solidFill>
              </a:rPr>
              <a:t>{if </a:t>
            </a:r>
            <a:r>
              <a:rPr lang="en-US" dirty="0">
                <a:solidFill>
                  <a:srgbClr val="FFFF00"/>
                </a:solidFill>
              </a:rPr>
              <a:t>(not($empty($tree))) then</a:t>
            </a:r>
          </a:p>
          <a:p>
            <a:pPr marL="68580" indent="0">
              <a:buNone/>
            </a:pPr>
            <a:r>
              <a:rPr lang="en-US" dirty="0">
                <a:solidFill>
                  <a:srgbClr val="FFFF00"/>
                </a:solidFill>
              </a:rPr>
              <a:t>	              </a:t>
            </a:r>
            <a:r>
              <a:rPr lang="en-US" dirty="0" err="1">
                <a:solidFill>
                  <a:srgbClr val="FFFF00"/>
                </a:solidFill>
              </a:rPr>
              <a:t>concat</a:t>
            </a:r>
            <a:r>
              <a:rPr lang="en-US" dirty="0">
                <a:solidFill>
                  <a:srgbClr val="FFFF00"/>
                </a:solidFill>
              </a:rPr>
              <a:t>('&amp;</a:t>
            </a:r>
            <a:r>
              <a:rPr lang="en-US" dirty="0" err="1">
                <a:solidFill>
                  <a:srgbClr val="FFFF00"/>
                </a:solidFill>
              </a:rPr>
              <a:t>lt;tree</a:t>
            </a:r>
            <a:r>
              <a:rPr lang="en-US" dirty="0">
                <a:solidFill>
                  <a:srgbClr val="FFFF00"/>
                </a:solidFill>
              </a:rPr>
              <a:t>&gt;',</a:t>
            </a:r>
          </a:p>
          <a:p>
            <a:pPr marL="68580" indent="0">
              <a:buNone/>
            </a:pPr>
            <a:r>
              <a:rPr lang="en-US" dirty="0">
                <a:solidFill>
                  <a:srgbClr val="FFFF00"/>
                </a:solidFill>
              </a:rPr>
              <a:t>	                      </a:t>
            </a:r>
            <a:r>
              <a:rPr lang="en-US" dirty="0" smtClean="0">
                <a:solidFill>
                  <a:srgbClr val="FFFF00"/>
                </a:solidFill>
              </a:rPr>
              <a:t>      </a:t>
            </a:r>
            <a:r>
              <a:rPr lang="en-US" dirty="0">
                <a:solidFill>
                  <a:srgbClr val="FFFF00"/>
                </a:solidFill>
              </a:rPr>
              <a:t>'&amp;</a:t>
            </a:r>
            <a:r>
              <a:rPr lang="en-US" dirty="0" err="1">
                <a:solidFill>
                  <a:srgbClr val="FFFF00"/>
                </a:solidFill>
              </a:rPr>
              <a:t>lt;root</a:t>
            </a:r>
            <a:r>
              <a:rPr lang="en-US" dirty="0">
                <a:solidFill>
                  <a:srgbClr val="FFFF00"/>
                </a:solidFill>
              </a:rPr>
              <a:t>&gt;',</a:t>
            </a:r>
          </a:p>
          <a:p>
            <a:pPr marL="68580" indent="0">
              <a:buNone/>
            </a:pPr>
            <a:r>
              <a:rPr lang="en-US" dirty="0">
                <a:solidFill>
                  <a:srgbClr val="FFFF00"/>
                </a:solidFill>
              </a:rPr>
              <a:t>	                          </a:t>
            </a:r>
            <a:r>
              <a:rPr lang="en-US" dirty="0" smtClean="0">
                <a:solidFill>
                  <a:srgbClr val="FFFF00"/>
                </a:solidFill>
              </a:rPr>
              <a:t>      </a:t>
            </a:r>
            <a:r>
              <a:rPr lang="en-US" dirty="0" smtClean="0">
                <a:solidFill>
                  <a:schemeClr val="accent3">
                    <a:lumMod val="75000"/>
                  </a:schemeClr>
                </a:solidFill>
              </a:rPr>
              <a:t>$</a:t>
            </a:r>
            <a:r>
              <a:rPr lang="en-US" dirty="0">
                <a:solidFill>
                  <a:schemeClr val="accent3">
                    <a:lumMod val="75000"/>
                  </a:schemeClr>
                </a:solidFill>
              </a:rPr>
              <a:t>root($tree)</a:t>
            </a:r>
            <a:r>
              <a:rPr lang="en-US" dirty="0">
                <a:solidFill>
                  <a:srgbClr val="FFFF00"/>
                </a:solidFill>
              </a:rPr>
              <a:t>,</a:t>
            </a:r>
          </a:p>
          <a:p>
            <a:pPr marL="68580" indent="0">
              <a:buNone/>
            </a:pPr>
            <a:r>
              <a:rPr lang="en-US" dirty="0">
                <a:solidFill>
                  <a:srgbClr val="FFFF00"/>
                </a:solidFill>
              </a:rPr>
              <a:t>	                       </a:t>
            </a:r>
            <a:r>
              <a:rPr lang="en-US" dirty="0" smtClean="0">
                <a:solidFill>
                  <a:srgbClr val="FFFF00"/>
                </a:solidFill>
              </a:rPr>
              <a:t>    '&amp;</a:t>
            </a:r>
            <a:r>
              <a:rPr lang="en-US" dirty="0" err="1">
                <a:solidFill>
                  <a:srgbClr val="FFFF00"/>
                </a:solidFill>
              </a:rPr>
              <a:t>lt</a:t>
            </a:r>
            <a:r>
              <a:rPr lang="en-US" dirty="0">
                <a:solidFill>
                  <a:srgbClr val="FFFF00"/>
                </a:solidFill>
              </a:rPr>
              <a:t>;/root&gt;',</a:t>
            </a:r>
          </a:p>
          <a:p>
            <a:pPr marL="68580" indent="0">
              <a:buNone/>
            </a:pPr>
            <a:r>
              <a:rPr lang="en-US" dirty="0">
                <a:solidFill>
                  <a:srgbClr val="FFFF00"/>
                </a:solidFill>
              </a:rPr>
              <a:t>	                        </a:t>
            </a:r>
            <a:r>
              <a:rPr lang="en-US" dirty="0" smtClean="0">
                <a:solidFill>
                  <a:srgbClr val="FFFF00"/>
                </a:solidFill>
              </a:rPr>
              <a:t>   '&amp;</a:t>
            </a:r>
            <a:r>
              <a:rPr lang="en-US" dirty="0" err="1">
                <a:solidFill>
                  <a:srgbClr val="FFFF00"/>
                </a:solidFill>
              </a:rPr>
              <a:t>lt;left</a:t>
            </a:r>
            <a:r>
              <a:rPr lang="en-US" dirty="0">
                <a:solidFill>
                  <a:srgbClr val="FFFF00"/>
                </a:solidFill>
              </a:rPr>
              <a:t>&gt;',</a:t>
            </a:r>
          </a:p>
          <a:p>
            <a:pPr marL="68580" indent="0">
              <a:buNone/>
            </a:pPr>
            <a:r>
              <a:rPr lang="en-US" dirty="0">
                <a:solidFill>
                  <a:srgbClr val="FFFF00"/>
                </a:solidFill>
              </a:rPr>
              <a:t>	                         </a:t>
            </a:r>
            <a:r>
              <a:rPr lang="en-US" dirty="0" smtClean="0">
                <a:solidFill>
                  <a:srgbClr val="FFFF00"/>
                </a:solidFill>
              </a:rPr>
              <a:t>       </a:t>
            </a:r>
            <a:r>
              <a:rPr lang="en-US" dirty="0">
                <a:solidFill>
                  <a:schemeClr val="accent3">
                    <a:lumMod val="75000"/>
                  </a:schemeClr>
                </a:solidFill>
              </a:rPr>
              <a:t>$print-helper($left($tree),$print-helper)</a:t>
            </a:r>
            <a:r>
              <a:rPr lang="en-US" dirty="0">
                <a:solidFill>
                  <a:srgbClr val="FFFF00"/>
                </a:solidFill>
              </a:rPr>
              <a:t>,</a:t>
            </a:r>
          </a:p>
          <a:p>
            <a:pPr marL="68580" indent="0">
              <a:buNone/>
            </a:pPr>
            <a:r>
              <a:rPr lang="en-US" dirty="0">
                <a:solidFill>
                  <a:srgbClr val="FFFF00"/>
                </a:solidFill>
              </a:rPr>
              <a:t>	                        </a:t>
            </a:r>
            <a:r>
              <a:rPr lang="en-US" dirty="0" smtClean="0">
                <a:solidFill>
                  <a:srgbClr val="FFFF00"/>
                </a:solidFill>
              </a:rPr>
              <a:t>   '&amp;</a:t>
            </a:r>
            <a:r>
              <a:rPr lang="en-US" dirty="0" err="1">
                <a:solidFill>
                  <a:srgbClr val="FFFF00"/>
                </a:solidFill>
              </a:rPr>
              <a:t>lt</a:t>
            </a:r>
            <a:r>
              <a:rPr lang="en-US" dirty="0">
                <a:solidFill>
                  <a:srgbClr val="FFFF00"/>
                </a:solidFill>
              </a:rPr>
              <a:t>;/left&gt;',</a:t>
            </a:r>
          </a:p>
          <a:p>
            <a:pPr marL="68580" indent="0">
              <a:buNone/>
            </a:pPr>
            <a:r>
              <a:rPr lang="en-US" dirty="0">
                <a:solidFill>
                  <a:srgbClr val="FFFF00"/>
                </a:solidFill>
              </a:rPr>
              <a:t>	                        </a:t>
            </a:r>
            <a:r>
              <a:rPr lang="en-US" dirty="0" smtClean="0">
                <a:solidFill>
                  <a:srgbClr val="FFFF00"/>
                </a:solidFill>
              </a:rPr>
              <a:t>   '&amp;</a:t>
            </a:r>
            <a:r>
              <a:rPr lang="en-US" dirty="0" err="1">
                <a:solidFill>
                  <a:srgbClr val="FFFF00"/>
                </a:solidFill>
              </a:rPr>
              <a:t>lt;right</a:t>
            </a:r>
            <a:r>
              <a:rPr lang="en-US" dirty="0">
                <a:solidFill>
                  <a:srgbClr val="FFFF00"/>
                </a:solidFill>
              </a:rPr>
              <a:t>&gt;',</a:t>
            </a:r>
          </a:p>
          <a:p>
            <a:pPr marL="68580" indent="0">
              <a:buNone/>
            </a:pPr>
            <a:r>
              <a:rPr lang="en-US" dirty="0">
                <a:solidFill>
                  <a:srgbClr val="FFFF00"/>
                </a:solidFill>
              </a:rPr>
              <a:t>	                         </a:t>
            </a:r>
            <a:r>
              <a:rPr lang="en-US" dirty="0" smtClean="0">
                <a:solidFill>
                  <a:srgbClr val="FFFF00"/>
                </a:solidFill>
              </a:rPr>
              <a:t>      </a:t>
            </a:r>
            <a:r>
              <a:rPr lang="en-US" dirty="0">
                <a:solidFill>
                  <a:schemeClr val="accent3">
                    <a:lumMod val="75000"/>
                  </a:schemeClr>
                </a:solidFill>
              </a:rPr>
              <a:t>$print-helper($right($tree),$print-helper)</a:t>
            </a:r>
            <a:r>
              <a:rPr lang="en-US" dirty="0">
                <a:solidFill>
                  <a:srgbClr val="FFFF00"/>
                </a:solidFill>
              </a:rPr>
              <a:t>,</a:t>
            </a:r>
          </a:p>
          <a:p>
            <a:pPr marL="68580" indent="0">
              <a:buNone/>
            </a:pPr>
            <a:r>
              <a:rPr lang="en-US" dirty="0">
                <a:solidFill>
                  <a:srgbClr val="FFFF00"/>
                </a:solidFill>
              </a:rPr>
              <a:t>	                        </a:t>
            </a:r>
            <a:r>
              <a:rPr lang="en-US" dirty="0" smtClean="0">
                <a:solidFill>
                  <a:srgbClr val="FFFF00"/>
                </a:solidFill>
              </a:rPr>
              <a:t>   '&amp;</a:t>
            </a:r>
            <a:r>
              <a:rPr lang="en-US" dirty="0" err="1">
                <a:solidFill>
                  <a:srgbClr val="FFFF00"/>
                </a:solidFill>
              </a:rPr>
              <a:t>lt</a:t>
            </a:r>
            <a:r>
              <a:rPr lang="en-US" dirty="0">
                <a:solidFill>
                  <a:srgbClr val="FFFF00"/>
                </a:solidFill>
              </a:rPr>
              <a:t>;/right&gt;',</a:t>
            </a:r>
          </a:p>
          <a:p>
            <a:pPr marL="68580" indent="0">
              <a:buNone/>
            </a:pPr>
            <a:r>
              <a:rPr lang="en-US" dirty="0">
                <a:solidFill>
                  <a:srgbClr val="FFFF00"/>
                </a:solidFill>
              </a:rPr>
              <a:t>	                    </a:t>
            </a:r>
            <a:r>
              <a:rPr lang="en-US" dirty="0" smtClean="0">
                <a:solidFill>
                  <a:srgbClr val="FFFF00"/>
                </a:solidFill>
              </a:rPr>
              <a:t>    </a:t>
            </a:r>
            <a:r>
              <a:rPr lang="en-US" dirty="0">
                <a:solidFill>
                  <a:srgbClr val="FFFF00"/>
                </a:solidFill>
              </a:rPr>
              <a:t>'&amp;</a:t>
            </a:r>
            <a:r>
              <a:rPr lang="en-US" dirty="0" err="1">
                <a:solidFill>
                  <a:srgbClr val="FFFF00"/>
                </a:solidFill>
              </a:rPr>
              <a:t>lt</a:t>
            </a:r>
            <a:r>
              <a:rPr lang="en-US" dirty="0">
                <a:solidFill>
                  <a:srgbClr val="FFFF00"/>
                </a:solidFill>
              </a:rPr>
              <a:t>;/tree</a:t>
            </a:r>
            <a:r>
              <a:rPr lang="en-US" dirty="0" smtClean="0">
                <a:solidFill>
                  <a:srgbClr val="FFFF00"/>
                </a:solidFill>
              </a:rPr>
              <a:t>&gt;' </a:t>
            </a:r>
            <a:r>
              <a:rPr lang="en-US" dirty="0">
                <a:solidFill>
                  <a:srgbClr val="FFFF00"/>
                </a:solidFill>
              </a:rPr>
              <a:t>)</a:t>
            </a:r>
          </a:p>
          <a:p>
            <a:pPr marL="68580" indent="0">
              <a:buNone/>
            </a:pPr>
            <a:r>
              <a:rPr lang="en-US" dirty="0">
                <a:solidFill>
                  <a:srgbClr val="FFFF00"/>
                </a:solidFill>
              </a:rPr>
              <a:t>	             else ()</a:t>
            </a:r>
          </a:p>
          <a:p>
            <a:pPr marL="68580" indent="0">
              <a:buNone/>
            </a:pPr>
            <a:r>
              <a:rPr lang="en-US" dirty="0">
                <a:solidFill>
                  <a:srgbClr val="FFFF00"/>
                </a:solidFill>
              </a:rPr>
              <a:t>	          </a:t>
            </a:r>
            <a:r>
              <a:rPr lang="en-US" dirty="0" smtClean="0">
                <a:solidFill>
                  <a:srgbClr val="FFFF00"/>
                </a:solidFill>
              </a:rPr>
              <a:t>},</a:t>
            </a:r>
          </a:p>
          <a:p>
            <a:pPr marL="68580" indent="0">
              <a:buNone/>
            </a:pPr>
            <a:r>
              <a:rPr lang="en-US" dirty="0">
                <a:solidFill>
                  <a:srgbClr val="FFFF00"/>
                </a:solidFill>
              </a:rPr>
              <a:t> $</a:t>
            </a:r>
            <a:r>
              <a:rPr lang="en-US" dirty="0">
                <a:solidFill>
                  <a:schemeClr val="tx1">
                    <a:lumMod val="95000"/>
                  </a:schemeClr>
                </a:solidFill>
              </a:rPr>
              <a:t>print</a:t>
            </a:r>
            <a:r>
              <a:rPr lang="en-US" dirty="0">
                <a:solidFill>
                  <a:srgbClr val="FFFF00"/>
                </a:solidFill>
              </a:rPr>
              <a:t> := function ($tree as function()*)</a:t>
            </a:r>
          </a:p>
          <a:p>
            <a:pPr marL="68580" indent="0">
              <a:buNone/>
            </a:pPr>
            <a:r>
              <a:rPr lang="en-US" dirty="0">
                <a:solidFill>
                  <a:srgbClr val="FFFF00"/>
                </a:solidFill>
              </a:rPr>
              <a:t>                   {</a:t>
            </a:r>
            <a:r>
              <a:rPr lang="en-US" dirty="0">
                <a:solidFill>
                  <a:schemeClr val="accent5"/>
                </a:solidFill>
              </a:rPr>
              <a:t>parse-xml(</a:t>
            </a:r>
            <a:r>
              <a:rPr lang="en-US" dirty="0">
                <a:solidFill>
                  <a:srgbClr val="FFFF00"/>
                </a:solidFill>
              </a:rPr>
              <a:t>$print-helper($tree, $print-helper)</a:t>
            </a:r>
            <a:r>
              <a:rPr lang="en-US" dirty="0">
                <a:solidFill>
                  <a:schemeClr val="accent5"/>
                </a:solidFill>
              </a:rPr>
              <a:t>)</a:t>
            </a:r>
            <a:r>
              <a:rPr lang="en-US" dirty="0">
                <a:solidFill>
                  <a:srgbClr val="FFFF00"/>
                </a:solidFill>
              </a:rPr>
              <a:t>/*},</a:t>
            </a:r>
          </a:p>
        </p:txBody>
      </p:sp>
    </p:spTree>
    <p:extLst>
      <p:ext uri="{BB962C8B-B14F-4D97-AF65-F5344CB8AC3E}">
        <p14:creationId xmlns:p14="http://schemas.microsoft.com/office/powerpoint/2010/main" val="25685281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fade">
                                      <p:cBhvr>
                                        <p:cTn id="40" dur="500"/>
                                        <p:tgtEl>
                                          <p:spTgt spid="3">
                                            <p:txEl>
                                              <p:pRg st="11" end="11"/>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Effect transition="in" filter="fade">
                                      <p:cBhvr>
                                        <p:cTn id="43" dur="500"/>
                                        <p:tgtEl>
                                          <p:spTgt spid="3">
                                            <p:txEl>
                                              <p:pRg st="12" end="12"/>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13" end="13"/>
                                            </p:txEl>
                                          </p:spTgt>
                                        </p:tgtEl>
                                        <p:attrNameLst>
                                          <p:attrName>style.visibility</p:attrName>
                                        </p:attrNameLst>
                                      </p:cBhvr>
                                      <p:to>
                                        <p:strVal val="visible"/>
                                      </p:to>
                                    </p:set>
                                    <p:animEffect transition="in" filter="fade">
                                      <p:cBhvr>
                                        <p:cTn id="46" dur="500"/>
                                        <p:tgtEl>
                                          <p:spTgt spid="3">
                                            <p:txEl>
                                              <p:pRg st="13" end="13"/>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animEffect transition="in" filter="fade">
                                      <p:cBhvr>
                                        <p:cTn id="49" dur="500"/>
                                        <p:tgtEl>
                                          <p:spTgt spid="3">
                                            <p:txEl>
                                              <p:pRg st="14" end="14"/>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15" end="15"/>
                                            </p:txEl>
                                          </p:spTgt>
                                        </p:tgtEl>
                                        <p:attrNameLst>
                                          <p:attrName>style.visibility</p:attrName>
                                        </p:attrNameLst>
                                      </p:cBhvr>
                                      <p:to>
                                        <p:strVal val="visible"/>
                                      </p:to>
                                    </p:set>
                                    <p:animEffect transition="in" filter="fade">
                                      <p:cBhvr>
                                        <p:cTn id="54" dur="500"/>
                                        <p:tgtEl>
                                          <p:spTgt spid="3">
                                            <p:txEl>
                                              <p:pRg st="15" end="15"/>
                                            </p:txEl>
                                          </p:spTgt>
                                        </p:tgtEl>
                                      </p:cBhvr>
                                    </p:animEffect>
                                  </p:childTnLst>
                                </p:cTn>
                              </p:par>
                              <p:par>
                                <p:cTn id="55" presetID="10" presetClass="entr" presetSubtype="0" fill="hold" nodeType="withEffect">
                                  <p:stCondLst>
                                    <p:cond delay="0"/>
                                  </p:stCondLst>
                                  <p:childTnLst>
                                    <p:set>
                                      <p:cBhvr>
                                        <p:cTn id="56" dur="1" fill="hold">
                                          <p:stCondLst>
                                            <p:cond delay="0"/>
                                          </p:stCondLst>
                                        </p:cTn>
                                        <p:tgtEl>
                                          <p:spTgt spid="3">
                                            <p:txEl>
                                              <p:pRg st="16" end="16"/>
                                            </p:txEl>
                                          </p:spTgt>
                                        </p:tgtEl>
                                        <p:attrNameLst>
                                          <p:attrName>style.visibility</p:attrName>
                                        </p:attrNameLst>
                                      </p:cBhvr>
                                      <p:to>
                                        <p:strVal val="visible"/>
                                      </p:to>
                                    </p:set>
                                    <p:animEffect transition="in" filter="fade">
                                      <p:cBhvr>
                                        <p:cTn id="57"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04416"/>
            <a:ext cx="10363200" cy="914400"/>
          </a:xfrm>
        </p:spPr>
        <p:txBody>
          <a:bodyPr/>
          <a:lstStyle/>
          <a:p>
            <a:r>
              <a:rPr lang="en-US" dirty="0"/>
              <a:t>The BST </a:t>
            </a:r>
            <a:r>
              <a:rPr lang="en-US" dirty="0" err="1"/>
              <a:t>XPath</a:t>
            </a:r>
            <a:r>
              <a:rPr lang="en-US" dirty="0"/>
              <a:t> Implementation Code – </a:t>
            </a:r>
            <a:r>
              <a:rPr lang="en-US" dirty="0" smtClean="0"/>
              <a:t>6</a:t>
            </a:r>
            <a:endParaRPr lang="en-US" dirty="0"/>
          </a:p>
        </p:txBody>
      </p:sp>
      <p:sp>
        <p:nvSpPr>
          <p:cNvPr id="3" name="Content Placeholder 2"/>
          <p:cNvSpPr>
            <a:spLocks noGrp="1"/>
          </p:cNvSpPr>
          <p:nvPr>
            <p:ph idx="1"/>
          </p:nvPr>
        </p:nvSpPr>
        <p:spPr>
          <a:xfrm>
            <a:off x="1253383" y="937524"/>
            <a:ext cx="10363200" cy="5822199"/>
          </a:xfrm>
        </p:spPr>
        <p:txBody>
          <a:bodyPr>
            <a:normAutofit fontScale="55000" lnSpcReduction="20000"/>
          </a:bodyPr>
          <a:lstStyle/>
          <a:p>
            <a:pPr marL="68580" indent="0">
              <a:buNone/>
            </a:pPr>
            <a:r>
              <a:rPr lang="en-US" dirty="0"/>
              <a:t> </a:t>
            </a:r>
            <a:r>
              <a:rPr lang="en-US" sz="3300" dirty="0">
                <a:solidFill>
                  <a:srgbClr val="FFFF00"/>
                </a:solidFill>
              </a:rPr>
              <a:t>$</a:t>
            </a:r>
            <a:r>
              <a:rPr lang="en-US" sz="3300" dirty="0">
                <a:solidFill>
                  <a:schemeClr val="tx1">
                    <a:lumMod val="95000"/>
                  </a:schemeClr>
                </a:solidFill>
              </a:rPr>
              <a:t>populate-helper</a:t>
            </a:r>
            <a:r>
              <a:rPr lang="en-US" sz="3300" dirty="0">
                <a:solidFill>
                  <a:srgbClr val="FFFF00"/>
                </a:solidFill>
              </a:rPr>
              <a:t> </a:t>
            </a:r>
            <a:r>
              <a:rPr lang="en-US" sz="3300" dirty="0" smtClean="0">
                <a:solidFill>
                  <a:srgbClr val="FFFF00"/>
                </a:solidFill>
              </a:rPr>
              <a:t>:=  </a:t>
            </a:r>
            <a:r>
              <a:rPr lang="en-US" sz="3300" dirty="0">
                <a:solidFill>
                  <a:srgbClr val="FFFF00"/>
                </a:solidFill>
              </a:rPr>
              <a:t>function ( $tree as function()*,</a:t>
            </a:r>
          </a:p>
          <a:p>
            <a:pPr marL="68580" indent="0">
              <a:buNone/>
            </a:pPr>
            <a:r>
              <a:rPr lang="en-US" sz="3300" dirty="0">
                <a:solidFill>
                  <a:srgbClr val="FFFF00"/>
                </a:solidFill>
              </a:rPr>
              <a:t>	                    </a:t>
            </a:r>
            <a:r>
              <a:rPr lang="en-US" sz="3300" dirty="0" smtClean="0">
                <a:solidFill>
                  <a:srgbClr val="FFFF00"/>
                </a:solidFill>
              </a:rPr>
              <a:t>                $</a:t>
            </a:r>
            <a:r>
              <a:rPr lang="en-US" sz="3300" dirty="0">
                <a:solidFill>
                  <a:srgbClr val="FFFF00"/>
                </a:solidFill>
              </a:rPr>
              <a:t>items as item()*,</a:t>
            </a:r>
          </a:p>
          <a:p>
            <a:pPr marL="68580" indent="0">
              <a:buNone/>
            </a:pPr>
            <a:r>
              <a:rPr lang="en-US" sz="3300" dirty="0">
                <a:solidFill>
                  <a:srgbClr val="FFFF00"/>
                </a:solidFill>
              </a:rPr>
              <a:t>	                    </a:t>
            </a:r>
            <a:r>
              <a:rPr lang="en-US" sz="3300" dirty="0" smtClean="0">
                <a:solidFill>
                  <a:srgbClr val="FFFF00"/>
                </a:solidFill>
              </a:rPr>
              <a:t>                $</a:t>
            </a:r>
            <a:r>
              <a:rPr lang="en-US" sz="3300" dirty="0">
                <a:solidFill>
                  <a:srgbClr val="FFFF00"/>
                </a:solidFill>
              </a:rPr>
              <a:t>less-than-comparator as function(item(), item()) as </a:t>
            </a:r>
            <a:r>
              <a:rPr lang="en-US" sz="3300" dirty="0" err="1">
                <a:solidFill>
                  <a:srgbClr val="FFFF00"/>
                </a:solidFill>
              </a:rPr>
              <a:t>xs:boolean</a:t>
            </a:r>
            <a:r>
              <a:rPr lang="en-US" sz="3300" dirty="0">
                <a:solidFill>
                  <a:srgbClr val="FFFF00"/>
                </a:solidFill>
              </a:rPr>
              <a:t>,</a:t>
            </a:r>
          </a:p>
          <a:p>
            <a:pPr marL="68580" indent="0">
              <a:buNone/>
            </a:pPr>
            <a:r>
              <a:rPr lang="en-US" sz="3300" dirty="0">
                <a:solidFill>
                  <a:srgbClr val="FFFF00"/>
                </a:solidFill>
              </a:rPr>
              <a:t>	                   </a:t>
            </a:r>
            <a:r>
              <a:rPr lang="en-US" sz="3300" dirty="0" smtClean="0">
                <a:solidFill>
                  <a:srgbClr val="FFFF00"/>
                </a:solidFill>
              </a:rPr>
              <a:t>                 </a:t>
            </a:r>
            <a:r>
              <a:rPr lang="en-US" sz="3300" dirty="0">
                <a:solidFill>
                  <a:srgbClr val="FFFF00"/>
                </a:solidFill>
              </a:rPr>
              <a:t>$populate-helper</a:t>
            </a:r>
          </a:p>
          <a:p>
            <a:pPr marL="68580" indent="0">
              <a:buNone/>
            </a:pPr>
            <a:r>
              <a:rPr lang="en-US" sz="3300" dirty="0">
                <a:solidFill>
                  <a:srgbClr val="FFFF00"/>
                </a:solidFill>
              </a:rPr>
              <a:t>	                   </a:t>
            </a:r>
            <a:r>
              <a:rPr lang="en-US" sz="3300" dirty="0" smtClean="0">
                <a:solidFill>
                  <a:srgbClr val="FFFF00"/>
                </a:solidFill>
              </a:rPr>
              <a:t>                </a:t>
            </a:r>
            <a:r>
              <a:rPr lang="en-US" sz="3300" dirty="0">
                <a:solidFill>
                  <a:srgbClr val="FFFF00"/>
                </a:solidFill>
              </a:rPr>
              <a:t>)</a:t>
            </a:r>
          </a:p>
          <a:p>
            <a:pPr marL="68580" indent="0">
              <a:buNone/>
            </a:pPr>
            <a:r>
              <a:rPr lang="en-US" sz="3300" dirty="0">
                <a:solidFill>
                  <a:srgbClr val="FFFF00"/>
                </a:solidFill>
              </a:rPr>
              <a:t>	         </a:t>
            </a:r>
            <a:r>
              <a:rPr lang="en-US" sz="3300" dirty="0" smtClean="0">
                <a:solidFill>
                  <a:srgbClr val="FFFF00"/>
                </a:solidFill>
              </a:rPr>
              <a:t>{ if </a:t>
            </a:r>
            <a:r>
              <a:rPr lang="en-US" sz="3300" dirty="0">
                <a:solidFill>
                  <a:srgbClr val="FFFF00"/>
                </a:solidFill>
              </a:rPr>
              <a:t>(empty($items)) then $tree</a:t>
            </a:r>
          </a:p>
          <a:p>
            <a:pPr marL="68580" indent="0">
              <a:buNone/>
            </a:pPr>
            <a:r>
              <a:rPr lang="en-US" sz="3300" dirty="0">
                <a:solidFill>
                  <a:srgbClr val="FFFF00"/>
                </a:solidFill>
              </a:rPr>
              <a:t>	             </a:t>
            </a:r>
            <a:r>
              <a:rPr lang="en-US" sz="3300" dirty="0" smtClean="0">
                <a:solidFill>
                  <a:srgbClr val="FFFF00"/>
                </a:solidFill>
              </a:rPr>
              <a:t> else</a:t>
            </a:r>
            <a:endParaRPr lang="en-US" sz="3300" dirty="0">
              <a:solidFill>
                <a:srgbClr val="FFFF00"/>
              </a:solidFill>
            </a:endParaRPr>
          </a:p>
          <a:p>
            <a:pPr marL="68580" indent="0">
              <a:buNone/>
            </a:pPr>
            <a:r>
              <a:rPr lang="en-US" sz="3300" dirty="0">
                <a:solidFill>
                  <a:srgbClr val="FFFF00"/>
                </a:solidFill>
              </a:rPr>
              <a:t>	                  </a:t>
            </a:r>
            <a:r>
              <a:rPr lang="en-US" sz="3300" dirty="0">
                <a:solidFill>
                  <a:schemeClr val="accent4">
                    <a:lumMod val="60000"/>
                    <a:lumOff val="40000"/>
                  </a:schemeClr>
                </a:solidFill>
              </a:rPr>
              <a:t>$populate-helper( $insert($tree, $items[1], $less-than-comparator),</a:t>
            </a:r>
          </a:p>
          <a:p>
            <a:pPr marL="68580" indent="0">
              <a:buNone/>
            </a:pPr>
            <a:r>
              <a:rPr lang="en-US" sz="3300" dirty="0">
                <a:solidFill>
                  <a:schemeClr val="accent4">
                    <a:lumMod val="60000"/>
                    <a:lumOff val="40000"/>
                  </a:schemeClr>
                </a:solidFill>
              </a:rPr>
              <a:t>	                                    </a:t>
            </a:r>
            <a:r>
              <a:rPr lang="en-US" sz="3300" dirty="0" smtClean="0">
                <a:solidFill>
                  <a:schemeClr val="accent4">
                    <a:lumMod val="60000"/>
                    <a:lumOff val="40000"/>
                  </a:schemeClr>
                </a:solidFill>
              </a:rPr>
              <a:t>           $</a:t>
            </a:r>
            <a:r>
              <a:rPr lang="en-US" sz="3300" dirty="0">
                <a:solidFill>
                  <a:schemeClr val="accent4">
                    <a:lumMod val="60000"/>
                    <a:lumOff val="40000"/>
                  </a:schemeClr>
                </a:solidFill>
              </a:rPr>
              <a:t>items[position() </a:t>
            </a:r>
            <a:r>
              <a:rPr lang="en-US" sz="3300" dirty="0" err="1">
                <a:solidFill>
                  <a:schemeClr val="accent4">
                    <a:lumMod val="60000"/>
                    <a:lumOff val="40000"/>
                  </a:schemeClr>
                </a:solidFill>
              </a:rPr>
              <a:t>gt</a:t>
            </a:r>
            <a:r>
              <a:rPr lang="en-US" sz="3300" dirty="0">
                <a:solidFill>
                  <a:schemeClr val="accent4">
                    <a:lumMod val="60000"/>
                    <a:lumOff val="40000"/>
                  </a:schemeClr>
                </a:solidFill>
              </a:rPr>
              <a:t> 1],</a:t>
            </a:r>
          </a:p>
          <a:p>
            <a:pPr marL="68580" indent="0">
              <a:buNone/>
            </a:pPr>
            <a:r>
              <a:rPr lang="en-US" sz="3300" dirty="0">
                <a:solidFill>
                  <a:schemeClr val="accent4">
                    <a:lumMod val="60000"/>
                    <a:lumOff val="40000"/>
                  </a:schemeClr>
                </a:solidFill>
              </a:rPr>
              <a:t>	                                    </a:t>
            </a:r>
            <a:r>
              <a:rPr lang="en-US" sz="3300" dirty="0" smtClean="0">
                <a:solidFill>
                  <a:schemeClr val="accent4">
                    <a:lumMod val="60000"/>
                    <a:lumOff val="40000"/>
                  </a:schemeClr>
                </a:solidFill>
              </a:rPr>
              <a:t>           $</a:t>
            </a:r>
            <a:r>
              <a:rPr lang="en-US" sz="3300" dirty="0">
                <a:solidFill>
                  <a:schemeClr val="accent4">
                    <a:lumMod val="60000"/>
                    <a:lumOff val="40000"/>
                  </a:schemeClr>
                </a:solidFill>
              </a:rPr>
              <a:t>less-than-comparator,</a:t>
            </a:r>
          </a:p>
          <a:p>
            <a:pPr marL="68580" indent="0">
              <a:buNone/>
            </a:pPr>
            <a:r>
              <a:rPr lang="en-US" sz="3300" dirty="0">
                <a:solidFill>
                  <a:schemeClr val="accent4">
                    <a:lumMod val="60000"/>
                    <a:lumOff val="40000"/>
                  </a:schemeClr>
                </a:solidFill>
              </a:rPr>
              <a:t>	                                    </a:t>
            </a:r>
            <a:r>
              <a:rPr lang="en-US" sz="3300" dirty="0" smtClean="0">
                <a:solidFill>
                  <a:schemeClr val="accent4">
                    <a:lumMod val="60000"/>
                    <a:lumOff val="40000"/>
                  </a:schemeClr>
                </a:solidFill>
              </a:rPr>
              <a:t>           $</a:t>
            </a:r>
            <a:r>
              <a:rPr lang="en-US" sz="3300" dirty="0">
                <a:solidFill>
                  <a:schemeClr val="accent4">
                    <a:lumMod val="60000"/>
                    <a:lumOff val="40000"/>
                  </a:schemeClr>
                </a:solidFill>
              </a:rPr>
              <a:t>populate-helper</a:t>
            </a:r>
          </a:p>
          <a:p>
            <a:pPr marL="68580" indent="0">
              <a:buNone/>
            </a:pPr>
            <a:r>
              <a:rPr lang="en-US" sz="3300" dirty="0">
                <a:solidFill>
                  <a:schemeClr val="accent4">
                    <a:lumMod val="60000"/>
                    <a:lumOff val="40000"/>
                  </a:schemeClr>
                </a:solidFill>
              </a:rPr>
              <a:t>	                                   </a:t>
            </a:r>
            <a:r>
              <a:rPr lang="en-US" sz="3300" dirty="0" smtClean="0">
                <a:solidFill>
                  <a:schemeClr val="accent4">
                    <a:lumMod val="60000"/>
                    <a:lumOff val="40000"/>
                  </a:schemeClr>
                </a:solidFill>
              </a:rPr>
              <a:t>            </a:t>
            </a:r>
            <a:r>
              <a:rPr lang="en-US" sz="3300" dirty="0">
                <a:solidFill>
                  <a:schemeClr val="accent4">
                    <a:lumMod val="60000"/>
                    <a:lumOff val="40000"/>
                  </a:schemeClr>
                </a:solidFill>
              </a:rPr>
              <a:t>)</a:t>
            </a:r>
          </a:p>
          <a:p>
            <a:pPr marL="68580" indent="0">
              <a:buNone/>
            </a:pPr>
            <a:r>
              <a:rPr lang="en-US" sz="3300" dirty="0">
                <a:solidFill>
                  <a:srgbClr val="FFFF00"/>
                </a:solidFill>
              </a:rPr>
              <a:t>	         </a:t>
            </a:r>
            <a:r>
              <a:rPr lang="en-US" sz="3300" dirty="0" smtClean="0">
                <a:solidFill>
                  <a:srgbClr val="FFFF00"/>
                </a:solidFill>
              </a:rPr>
              <a:t>},</a:t>
            </a:r>
          </a:p>
          <a:p>
            <a:pPr marL="68580" indent="0">
              <a:buNone/>
            </a:pPr>
            <a:r>
              <a:rPr lang="en-US" sz="3300" dirty="0">
                <a:solidFill>
                  <a:srgbClr val="FFFF00"/>
                </a:solidFill>
              </a:rPr>
              <a:t>$</a:t>
            </a:r>
            <a:r>
              <a:rPr lang="en-US" sz="3300" dirty="0">
                <a:solidFill>
                  <a:schemeClr val="tx1">
                    <a:lumMod val="95000"/>
                  </a:schemeClr>
                </a:solidFill>
              </a:rPr>
              <a:t>populate</a:t>
            </a:r>
            <a:r>
              <a:rPr lang="en-US" sz="3300" dirty="0">
                <a:solidFill>
                  <a:srgbClr val="FFFF00"/>
                </a:solidFill>
              </a:rPr>
              <a:t> </a:t>
            </a:r>
            <a:r>
              <a:rPr lang="en-US" sz="3300" dirty="0" smtClean="0">
                <a:solidFill>
                  <a:srgbClr val="FFFF00"/>
                </a:solidFill>
              </a:rPr>
              <a:t>:=  </a:t>
            </a:r>
            <a:r>
              <a:rPr lang="en-US" sz="3300" dirty="0">
                <a:solidFill>
                  <a:srgbClr val="FFFF00"/>
                </a:solidFill>
              </a:rPr>
              <a:t>function( $tree as function()*,</a:t>
            </a:r>
          </a:p>
          <a:p>
            <a:pPr marL="68580" indent="0">
              <a:buNone/>
            </a:pPr>
            <a:r>
              <a:rPr lang="en-US" sz="3300" dirty="0">
                <a:solidFill>
                  <a:srgbClr val="FFFF00"/>
                </a:solidFill>
              </a:rPr>
              <a:t>	                   </a:t>
            </a:r>
            <a:r>
              <a:rPr lang="en-US" sz="3300" dirty="0" smtClean="0">
                <a:solidFill>
                  <a:srgbClr val="FFFF00"/>
                </a:solidFill>
              </a:rPr>
              <a:t>    $</a:t>
            </a:r>
            <a:r>
              <a:rPr lang="en-US" sz="3300" dirty="0">
                <a:solidFill>
                  <a:srgbClr val="FFFF00"/>
                </a:solidFill>
              </a:rPr>
              <a:t>items as item()*,</a:t>
            </a:r>
          </a:p>
          <a:p>
            <a:pPr marL="68580" indent="0">
              <a:buNone/>
            </a:pPr>
            <a:r>
              <a:rPr lang="en-US" sz="3300" dirty="0">
                <a:solidFill>
                  <a:srgbClr val="FFFF00"/>
                </a:solidFill>
              </a:rPr>
              <a:t>	                   </a:t>
            </a:r>
            <a:r>
              <a:rPr lang="en-US" sz="3300" dirty="0" smtClean="0">
                <a:solidFill>
                  <a:srgbClr val="FFFF00"/>
                </a:solidFill>
              </a:rPr>
              <a:t>    $</a:t>
            </a:r>
            <a:r>
              <a:rPr lang="en-US" sz="3300" dirty="0">
                <a:solidFill>
                  <a:srgbClr val="FFFF00"/>
                </a:solidFill>
              </a:rPr>
              <a:t>less-than-comparator as function(item(), item()) as </a:t>
            </a:r>
            <a:r>
              <a:rPr lang="en-US" sz="3300" dirty="0" err="1">
                <a:solidFill>
                  <a:srgbClr val="FFFF00"/>
                </a:solidFill>
              </a:rPr>
              <a:t>xs:boolean</a:t>
            </a:r>
            <a:endParaRPr lang="en-US" sz="3300" dirty="0">
              <a:solidFill>
                <a:srgbClr val="FFFF00"/>
              </a:solidFill>
            </a:endParaRPr>
          </a:p>
          <a:p>
            <a:pPr marL="68580" indent="0">
              <a:buNone/>
            </a:pPr>
            <a:r>
              <a:rPr lang="en-US" sz="3300" dirty="0">
                <a:solidFill>
                  <a:srgbClr val="FFFF00"/>
                </a:solidFill>
              </a:rPr>
              <a:t>	                   </a:t>
            </a:r>
            <a:r>
              <a:rPr lang="en-US" sz="3300" dirty="0" smtClean="0">
                <a:solidFill>
                  <a:srgbClr val="FFFF00"/>
                </a:solidFill>
              </a:rPr>
              <a:t>  )</a:t>
            </a:r>
            <a:endParaRPr lang="en-US" sz="3300" dirty="0">
              <a:solidFill>
                <a:srgbClr val="FFFF00"/>
              </a:solidFill>
            </a:endParaRPr>
          </a:p>
          <a:p>
            <a:pPr marL="68580" indent="0">
              <a:buNone/>
            </a:pPr>
            <a:r>
              <a:rPr lang="en-US" sz="3300" dirty="0">
                <a:solidFill>
                  <a:srgbClr val="FFFF00"/>
                </a:solidFill>
              </a:rPr>
              <a:t>	         </a:t>
            </a:r>
            <a:r>
              <a:rPr lang="en-US" sz="3300" dirty="0" smtClean="0">
                <a:solidFill>
                  <a:srgbClr val="FFFF00"/>
                </a:solidFill>
              </a:rPr>
              <a:t>            {$</a:t>
            </a:r>
            <a:r>
              <a:rPr lang="en-US" sz="3300" dirty="0">
                <a:solidFill>
                  <a:srgbClr val="FFFF00"/>
                </a:solidFill>
              </a:rPr>
              <a:t>populate-helper($tree, $items, $less-than-comparator, $populate-helper)}</a:t>
            </a:r>
          </a:p>
        </p:txBody>
      </p:sp>
    </p:spTree>
    <p:extLst>
      <p:ext uri="{BB962C8B-B14F-4D97-AF65-F5344CB8AC3E}">
        <p14:creationId xmlns:p14="http://schemas.microsoft.com/office/powerpoint/2010/main" val="48982810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a:t>
            </a:r>
            <a:r>
              <a:rPr lang="en-US" dirty="0" err="1"/>
              <a:t>XPath</a:t>
            </a:r>
            <a:r>
              <a:rPr lang="en-US" dirty="0"/>
              <a:t> </a:t>
            </a:r>
            <a:r>
              <a:rPr lang="en-US" dirty="0" smtClean="0"/>
              <a:t>2.0 </a:t>
            </a:r>
            <a:r>
              <a:rPr lang="en-US"/>
              <a:t>a </a:t>
            </a:r>
            <a:r>
              <a:rPr lang="en-US" smtClean="0"/>
              <a:t>programming </a:t>
            </a:r>
            <a:r>
              <a:rPr lang="en-US" dirty="0"/>
              <a:t>language?</a:t>
            </a:r>
          </a:p>
        </p:txBody>
      </p:sp>
      <p:graphicFrame>
        <p:nvGraphicFramePr>
          <p:cNvPr id="5" name="Table 4"/>
          <p:cNvGraphicFramePr>
            <a:graphicFrameLocks noGrp="1"/>
          </p:cNvGraphicFramePr>
          <p:nvPr>
            <p:extLst>
              <p:ext uri="{D42A27DB-BD31-4B8C-83A1-F6EECF244321}">
                <p14:modId xmlns:p14="http://schemas.microsoft.com/office/powerpoint/2010/main" val="2158032950"/>
              </p:ext>
            </p:extLst>
          </p:nvPr>
        </p:nvGraphicFramePr>
        <p:xfrm>
          <a:off x="494268" y="1181100"/>
          <a:ext cx="11417647" cy="5676900"/>
        </p:xfrm>
        <a:graphic>
          <a:graphicData uri="http://schemas.openxmlformats.org/drawingml/2006/table">
            <a:tbl>
              <a:tblPr firstRow="1" bandRow="1">
                <a:tableStyleId>{6E25E649-3F16-4E02-A733-19D2CDBF48F0}</a:tableStyleId>
              </a:tblPr>
              <a:tblGrid>
                <a:gridCol w="3736572"/>
                <a:gridCol w="1466673"/>
                <a:gridCol w="6214402"/>
              </a:tblGrid>
              <a:tr h="520700">
                <a:tc>
                  <a:txBody>
                    <a:bodyPr/>
                    <a:lstStyle/>
                    <a:p>
                      <a:r>
                        <a:rPr lang="en-US" dirty="0" smtClean="0"/>
                        <a:t>Capability</a:t>
                      </a:r>
                      <a:endParaRPr lang="en-US" dirty="0"/>
                    </a:p>
                  </a:txBody>
                  <a:tcPr marL="103148" marR="103148" anchor="ctr"/>
                </a:tc>
                <a:tc>
                  <a:txBody>
                    <a:bodyPr/>
                    <a:lstStyle/>
                    <a:p>
                      <a:pPr algn="ctr"/>
                      <a:r>
                        <a:rPr lang="en-US" dirty="0" smtClean="0"/>
                        <a:t>Presence</a:t>
                      </a:r>
                      <a:endParaRPr lang="en-US" dirty="0"/>
                    </a:p>
                  </a:txBody>
                  <a:tcPr marL="103148" marR="103148" anchor="ctr"/>
                </a:tc>
                <a:tc>
                  <a:txBody>
                    <a:bodyPr/>
                    <a:lstStyle/>
                    <a:p>
                      <a:pPr algn="l"/>
                      <a:r>
                        <a:rPr lang="en-US" dirty="0" smtClean="0"/>
                        <a:t>Remarks</a:t>
                      </a:r>
                      <a:endParaRPr lang="en-US" dirty="0"/>
                    </a:p>
                  </a:txBody>
                  <a:tcPr marL="103148" marR="103148" anchor="ctr"/>
                </a:tc>
              </a:tr>
              <a:tr h="520700">
                <a:tc>
                  <a:txBody>
                    <a:bodyPr/>
                    <a:lstStyle/>
                    <a:p>
                      <a:r>
                        <a:rPr lang="en-US" dirty="0" smtClean="0"/>
                        <a:t>Define variables</a:t>
                      </a:r>
                      <a:endParaRPr lang="en-US" dirty="0"/>
                    </a:p>
                  </a:txBody>
                  <a:tcPr marL="103148" marR="103148" anchor="ctr"/>
                </a:tc>
                <a:tc>
                  <a:txBody>
                    <a:bodyPr/>
                    <a:lstStyle/>
                    <a:p>
                      <a:pPr algn="ctr"/>
                      <a:r>
                        <a:rPr lang="en-US" dirty="0" smtClean="0"/>
                        <a:t>Yes, limited</a:t>
                      </a:r>
                      <a:endParaRPr lang="en-US" dirty="0"/>
                    </a:p>
                  </a:txBody>
                  <a:tcPr marL="103148" marR="103148" anchor="ctr"/>
                </a:tc>
                <a:tc>
                  <a:txBody>
                    <a:bodyPr/>
                    <a:lstStyle/>
                    <a:p>
                      <a:pPr algn="l"/>
                      <a:r>
                        <a:rPr lang="en-US" dirty="0" smtClean="0"/>
                        <a:t>Variable references can</a:t>
                      </a:r>
                      <a:r>
                        <a:rPr lang="en-US" baseline="0" dirty="0" smtClean="0"/>
                        <a:t> be defined in an </a:t>
                      </a:r>
                      <a:r>
                        <a:rPr lang="en-US" baseline="0" dirty="0" err="1" smtClean="0"/>
                        <a:t>XPath</a:t>
                      </a:r>
                      <a:r>
                        <a:rPr lang="en-US" baseline="0" dirty="0" smtClean="0"/>
                        <a:t> 2.0 expression. Impossible to define sequence-valued variable.</a:t>
                      </a:r>
                      <a:endParaRPr lang="en-US" dirty="0"/>
                    </a:p>
                  </a:txBody>
                  <a:tcPr marL="103148" marR="103148" anchor="ctr"/>
                </a:tc>
              </a:tr>
              <a:tr h="522416">
                <a:tc>
                  <a:txBody>
                    <a:bodyPr/>
                    <a:lstStyle/>
                    <a:p>
                      <a:r>
                        <a:rPr lang="en-US" dirty="0" smtClean="0"/>
                        <a:t>Define and use range/outer-context variables</a:t>
                      </a:r>
                      <a:endParaRPr lang="en-US" dirty="0"/>
                    </a:p>
                  </a:txBody>
                  <a:tcPr marL="103148" marR="103148" anchor="ctr"/>
                </a:tc>
                <a:tc>
                  <a:txBody>
                    <a:bodyPr/>
                    <a:lstStyle/>
                    <a:p>
                      <a:pPr algn="ctr"/>
                      <a:r>
                        <a:rPr lang="en-US" dirty="0" smtClean="0"/>
                        <a:t>Yes</a:t>
                      </a:r>
                      <a:endParaRPr lang="en-US" dirty="0"/>
                    </a:p>
                  </a:txBody>
                  <a:tcPr marL="103148" marR="103148" anchor="ctr"/>
                </a:tc>
                <a:tc>
                  <a:txBody>
                    <a:bodyPr/>
                    <a:lstStyle/>
                    <a:p>
                      <a:pPr algn="l"/>
                      <a:r>
                        <a:rPr lang="en-US" b="1" dirty="0" smtClean="0">
                          <a:solidFill>
                            <a:schemeClr val="accent6">
                              <a:lumMod val="75000"/>
                            </a:schemeClr>
                          </a:solidFill>
                          <a:latin typeface="Courier New" panose="02070309020205020404" pitchFamily="49" charset="0"/>
                          <a:cs typeface="Courier New" panose="02070309020205020404" pitchFamily="49" charset="0"/>
                        </a:rPr>
                        <a:t>for</a:t>
                      </a:r>
                      <a:r>
                        <a:rPr lang="en-US" dirty="0" smtClean="0">
                          <a:latin typeface="Courier New" panose="02070309020205020404" pitchFamily="49" charset="0"/>
                          <a:cs typeface="Courier New" panose="02070309020205020404" pitchFamily="49" charset="0"/>
                        </a:rPr>
                        <a:t> $n </a:t>
                      </a:r>
                      <a:r>
                        <a:rPr lang="en-US" b="1" dirty="0" smtClean="0">
                          <a:solidFill>
                            <a:schemeClr val="accent6">
                              <a:lumMod val="75000"/>
                            </a:schemeClr>
                          </a:solidFill>
                          <a:latin typeface="Courier New" panose="02070309020205020404" pitchFamily="49" charset="0"/>
                          <a:cs typeface="Courier New" panose="02070309020205020404" pitchFamily="49" charset="0"/>
                        </a:rPr>
                        <a:t>in </a:t>
                      </a:r>
                      <a:r>
                        <a:rPr lang="en-US" dirty="0" smtClean="0">
                          <a:latin typeface="Courier New" panose="02070309020205020404" pitchFamily="49" charset="0"/>
                          <a:cs typeface="Courier New" panose="02070309020205020404" pitchFamily="49" charset="0"/>
                        </a:rPr>
                        <a:t>1 to 10 </a:t>
                      </a:r>
                      <a:r>
                        <a:rPr lang="en-US" b="1" dirty="0" smtClean="0">
                          <a:solidFill>
                            <a:schemeClr val="accent6">
                              <a:lumMod val="75000"/>
                            </a:schemeClr>
                          </a:solidFill>
                          <a:latin typeface="Courier New" panose="02070309020205020404" pitchFamily="49" charset="0"/>
                          <a:cs typeface="Courier New" panose="02070309020205020404" pitchFamily="49" charset="0"/>
                        </a:rPr>
                        <a:t>return</a:t>
                      </a:r>
                      <a:r>
                        <a:rPr lang="en-US" dirty="0" smtClean="0">
                          <a:latin typeface="Courier New" panose="02070309020205020404" pitchFamily="49" charset="0"/>
                          <a:cs typeface="Courier New" panose="02070309020205020404" pitchFamily="49" charset="0"/>
                        </a:rPr>
                        <a:t> $n +1</a:t>
                      </a:r>
                      <a:endParaRPr lang="en-US" dirty="0">
                        <a:latin typeface="Courier New" panose="02070309020205020404" pitchFamily="49" charset="0"/>
                        <a:cs typeface="Courier New" panose="02070309020205020404" pitchFamily="49" charset="0"/>
                      </a:endParaRPr>
                    </a:p>
                  </a:txBody>
                  <a:tcPr marL="103148" marR="103148" anchor="ctr"/>
                </a:tc>
              </a:tr>
              <a:tr h="520700">
                <a:tc>
                  <a:txBody>
                    <a:bodyPr/>
                    <a:lstStyle/>
                    <a:p>
                      <a:r>
                        <a:rPr lang="en-US" dirty="0" smtClean="0"/>
                        <a:t>Define its own functions</a:t>
                      </a:r>
                      <a:endParaRPr lang="en-US" dirty="0"/>
                    </a:p>
                  </a:txBody>
                  <a:tcPr marL="103148" marR="103148" anchor="ctr"/>
                </a:tc>
                <a:tc>
                  <a:txBody>
                    <a:bodyPr/>
                    <a:lstStyle/>
                    <a:p>
                      <a:pPr algn="ctr"/>
                      <a:r>
                        <a:rPr lang="en-US" dirty="0" smtClean="0"/>
                        <a:t>No</a:t>
                      </a:r>
                      <a:endParaRPr lang="en-US" dirty="0"/>
                    </a:p>
                  </a:txBody>
                  <a:tcPr marL="103148" marR="103148" anchor="ctr"/>
                </a:tc>
                <a:tc>
                  <a:txBody>
                    <a:bodyPr/>
                    <a:lstStyle/>
                    <a:p>
                      <a:pPr algn="l"/>
                      <a:r>
                        <a:rPr lang="en-US" dirty="0" smtClean="0"/>
                        <a:t>Can reference system or context-provided functions.</a:t>
                      </a:r>
                      <a:endParaRPr lang="en-US" dirty="0"/>
                    </a:p>
                  </a:txBody>
                  <a:tcPr marL="103148" marR="103148" anchor="ctr"/>
                </a:tc>
              </a:tr>
              <a:tr h="520700">
                <a:tc>
                  <a:txBody>
                    <a:bodyPr/>
                    <a:lstStyle/>
                    <a:p>
                      <a:r>
                        <a:rPr lang="en-US" dirty="0" smtClean="0"/>
                        <a:t>Work with</a:t>
                      </a:r>
                      <a:r>
                        <a:rPr lang="en-US" baseline="0" dirty="0" smtClean="0"/>
                        <a:t> </a:t>
                      </a:r>
                      <a:r>
                        <a:rPr lang="en-US" i="1" baseline="0" dirty="0" smtClean="0"/>
                        <a:t>sequences</a:t>
                      </a:r>
                      <a:r>
                        <a:rPr lang="en-US" baseline="0" dirty="0" smtClean="0"/>
                        <a:t> of items</a:t>
                      </a:r>
                      <a:endParaRPr lang="en-US" dirty="0"/>
                    </a:p>
                  </a:txBody>
                  <a:tcPr marL="103148" marR="103148" anchor="ctr"/>
                </a:tc>
                <a:tc>
                  <a:txBody>
                    <a:bodyPr/>
                    <a:lstStyle/>
                    <a:p>
                      <a:pPr algn="ctr"/>
                      <a:r>
                        <a:rPr lang="en-US" dirty="0" smtClean="0"/>
                        <a:t>Yes</a:t>
                      </a:r>
                      <a:endParaRPr lang="en-US" dirty="0"/>
                    </a:p>
                  </a:txBody>
                  <a:tcPr marL="103148" marR="103148" anchor="ctr"/>
                </a:tc>
                <a:tc>
                  <a:txBody>
                    <a:bodyPr/>
                    <a:lstStyle/>
                    <a:p>
                      <a:pPr algn="l"/>
                      <a:r>
                        <a:rPr lang="en-US" dirty="0" err="1" smtClean="0"/>
                        <a:t>XPath</a:t>
                      </a:r>
                      <a:r>
                        <a:rPr lang="en-US" dirty="0" smtClean="0"/>
                        <a:t> 2.0 supports sequences with items that can be scalars</a:t>
                      </a:r>
                      <a:r>
                        <a:rPr lang="en-US" baseline="0" dirty="0" smtClean="0"/>
                        <a:t> or nodes – even </a:t>
                      </a:r>
                      <a:r>
                        <a:rPr lang="en-US" dirty="0" smtClean="0"/>
                        <a:t>duplicates:</a:t>
                      </a:r>
                      <a:r>
                        <a:rPr lang="en-US" baseline="0" dirty="0" smtClean="0"/>
                        <a:t> </a:t>
                      </a:r>
                      <a:r>
                        <a:rPr lang="en-US" baseline="0" dirty="0" smtClean="0">
                          <a:latin typeface="Courier New" panose="02070309020205020404" pitchFamily="49" charset="0"/>
                          <a:cs typeface="Courier New" panose="02070309020205020404" pitchFamily="49" charset="0"/>
                        </a:rPr>
                        <a:t>1, 2, /*, 2, 1</a:t>
                      </a:r>
                      <a:endParaRPr lang="en-US" dirty="0">
                        <a:latin typeface="Courier New" panose="02070309020205020404" pitchFamily="49" charset="0"/>
                        <a:cs typeface="Courier New" panose="02070309020205020404" pitchFamily="49" charset="0"/>
                      </a:endParaRPr>
                    </a:p>
                  </a:txBody>
                  <a:tcPr marL="103148" marR="103148" anchor="ctr"/>
                </a:tc>
              </a:tr>
              <a:tr h="520700">
                <a:tc>
                  <a:txBody>
                    <a:bodyPr/>
                    <a:lstStyle/>
                    <a:p>
                      <a:r>
                        <a:rPr lang="en-US" dirty="0" smtClean="0"/>
                        <a:t>Define own callable units</a:t>
                      </a:r>
                      <a:endParaRPr lang="en-US" dirty="0"/>
                    </a:p>
                  </a:txBody>
                  <a:tcPr marL="103148" marR="103148" anchor="ctr"/>
                </a:tc>
                <a:tc>
                  <a:txBody>
                    <a:bodyPr/>
                    <a:lstStyle/>
                    <a:p>
                      <a:pPr algn="ctr"/>
                      <a:r>
                        <a:rPr lang="en-US" dirty="0" smtClean="0"/>
                        <a:t>No</a:t>
                      </a:r>
                      <a:endParaRPr lang="en-US" dirty="0"/>
                    </a:p>
                  </a:txBody>
                  <a:tcPr marL="103148" marR="103148" anchor="ctr"/>
                </a:tc>
                <a:tc>
                  <a:txBody>
                    <a:bodyPr/>
                    <a:lstStyle/>
                    <a:p>
                      <a:pPr algn="ctr"/>
                      <a:endParaRPr lang="en-US" dirty="0"/>
                    </a:p>
                  </a:txBody>
                  <a:tcPr marL="103148" marR="103148" anchor="ctr"/>
                </a:tc>
              </a:tr>
              <a:tr h="520700">
                <a:tc>
                  <a:txBody>
                    <a:bodyPr/>
                    <a:lstStyle/>
                    <a:p>
                      <a:r>
                        <a:rPr lang="en-US" dirty="0" smtClean="0"/>
                        <a:t>Specify execution of a function on every selected node</a:t>
                      </a:r>
                      <a:endParaRPr lang="en-US" dirty="0"/>
                    </a:p>
                  </a:txBody>
                  <a:tcPr marL="103148" marR="103148" anchor="ctr"/>
                </a:tc>
                <a:tc>
                  <a:txBody>
                    <a:bodyPr/>
                    <a:lstStyle/>
                    <a:p>
                      <a:pPr algn="ctr"/>
                      <a:r>
                        <a:rPr lang="en-US" dirty="0" smtClean="0"/>
                        <a:t>Yes</a:t>
                      </a:r>
                      <a:endParaRPr lang="en-US" dirty="0"/>
                    </a:p>
                  </a:txBody>
                  <a:tcPr marL="103148" marR="103148" anchor="ctr"/>
                </a:tc>
                <a:tc>
                  <a:txBody>
                    <a:bodyPr/>
                    <a:lstStyle/>
                    <a:p>
                      <a:pPr algn="l"/>
                      <a:r>
                        <a:rPr lang="en-US" dirty="0" smtClean="0"/>
                        <a:t>Example:    </a:t>
                      </a:r>
                      <a:r>
                        <a:rPr lang="en-US" dirty="0" smtClean="0">
                          <a:latin typeface="Courier New" panose="02070309020205020404" pitchFamily="49" charset="0"/>
                          <a:cs typeface="Courier New" panose="02070309020205020404" pitchFamily="49" charset="0"/>
                        </a:rPr>
                        <a:t>/a/b/c/string-length()</a:t>
                      </a:r>
                      <a:endParaRPr lang="en-US" dirty="0">
                        <a:latin typeface="Courier New" panose="02070309020205020404" pitchFamily="49" charset="0"/>
                        <a:cs typeface="Courier New" panose="02070309020205020404" pitchFamily="49" charset="0"/>
                      </a:endParaRPr>
                    </a:p>
                  </a:txBody>
                  <a:tcPr marL="103148" marR="103148" anchor="ctr"/>
                </a:tc>
              </a:tr>
              <a:tr h="520700">
                <a:tc>
                  <a:txBody>
                    <a:bodyPr/>
                    <a:lstStyle/>
                    <a:p>
                      <a:r>
                        <a:rPr lang="en-US" dirty="0" smtClean="0"/>
                        <a:t>Specify execution of a function on every item of a sequence</a:t>
                      </a:r>
                      <a:endParaRPr lang="en-US" dirty="0"/>
                    </a:p>
                  </a:txBody>
                  <a:tcPr marL="103148" marR="103148" anchor="ctr"/>
                </a:tc>
                <a:tc>
                  <a:txBody>
                    <a:bodyPr/>
                    <a:lstStyle/>
                    <a:p>
                      <a:pPr algn="ctr"/>
                      <a:r>
                        <a:rPr lang="en-US" dirty="0" smtClean="0"/>
                        <a:t>No</a:t>
                      </a:r>
                    </a:p>
                    <a:p>
                      <a:pPr algn="ctr"/>
                      <a:r>
                        <a:rPr lang="en-US" dirty="0" smtClean="0"/>
                        <a:t>Yes, clumsy</a:t>
                      </a:r>
                      <a:endParaRPr lang="en-US" dirty="0"/>
                    </a:p>
                  </a:txBody>
                  <a:tcPr marL="103148" marR="103148" anchor="ctr"/>
                </a:tc>
                <a:tc>
                  <a:txBody>
                    <a:bodyPr/>
                    <a:lstStyle/>
                    <a:p>
                      <a:pPr algn="l"/>
                      <a:r>
                        <a:rPr lang="en-US" b="1" dirty="0" smtClean="0">
                          <a:solidFill>
                            <a:srgbClr val="BF11BF"/>
                          </a:solidFill>
                        </a:rPr>
                        <a:t>Illegal</a:t>
                      </a:r>
                      <a:r>
                        <a:rPr lang="en-US" dirty="0" smtClean="0"/>
                        <a:t>:   </a:t>
                      </a:r>
                      <a:r>
                        <a:rPr lang="en-US" dirty="0" smtClean="0">
                          <a:latin typeface="Courier New" panose="02070309020205020404" pitchFamily="49" charset="0"/>
                          <a:cs typeface="Courier New" panose="02070309020205020404" pitchFamily="49" charset="0"/>
                        </a:rPr>
                        <a:t>("a", "</a:t>
                      </a:r>
                      <a:r>
                        <a:rPr lang="en-US" dirty="0" err="1" smtClean="0">
                          <a:latin typeface="Courier New" panose="02070309020205020404" pitchFamily="49" charset="0"/>
                          <a:cs typeface="Courier New" panose="02070309020205020404" pitchFamily="49" charset="0"/>
                        </a:rPr>
                        <a:t>bc</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def</a:t>
                      </a:r>
                      <a:r>
                        <a:rPr lang="en-US" dirty="0" smtClean="0">
                          <a:latin typeface="Courier New" panose="02070309020205020404" pitchFamily="49" charset="0"/>
                          <a:cs typeface="Courier New" panose="02070309020205020404" pitchFamily="49" charset="0"/>
                        </a:rPr>
                        <a:t>")/string-length()</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accent6">
                              <a:lumMod val="75000"/>
                            </a:schemeClr>
                          </a:solidFill>
                          <a:latin typeface="Courier New" panose="02070309020205020404" pitchFamily="49" charset="0"/>
                          <a:cs typeface="Courier New" panose="02070309020205020404" pitchFamily="49" charset="0"/>
                        </a:rPr>
                        <a:t>for</a:t>
                      </a:r>
                      <a:r>
                        <a:rPr lang="en-US" dirty="0" smtClean="0">
                          <a:latin typeface="Courier New" panose="02070309020205020404" pitchFamily="49" charset="0"/>
                          <a:cs typeface="Courier New" panose="02070309020205020404" pitchFamily="49" charset="0"/>
                        </a:rPr>
                        <a:t> $x </a:t>
                      </a:r>
                      <a:r>
                        <a:rPr lang="en-US" b="1" dirty="0" smtClean="0">
                          <a:solidFill>
                            <a:schemeClr val="accent6">
                              <a:lumMod val="75000"/>
                            </a:schemeClr>
                          </a:solidFill>
                          <a:latin typeface="Courier New" panose="02070309020205020404" pitchFamily="49" charset="0"/>
                          <a:cs typeface="Courier New" panose="02070309020205020404" pitchFamily="49" charset="0"/>
                        </a:rPr>
                        <a:t>in </a:t>
                      </a:r>
                      <a:r>
                        <a:rPr lang="en-US" dirty="0" smtClean="0">
                          <a:latin typeface="Courier New" panose="02070309020205020404" pitchFamily="49" charset="0"/>
                          <a:cs typeface="Courier New" panose="02070309020205020404" pitchFamily="49" charset="0"/>
                        </a:rPr>
                        <a:t>("a", "</a:t>
                      </a:r>
                      <a:r>
                        <a:rPr lang="en-US" dirty="0" err="1" smtClean="0">
                          <a:latin typeface="Courier New" panose="02070309020205020404" pitchFamily="49" charset="0"/>
                          <a:cs typeface="Courier New" panose="02070309020205020404" pitchFamily="49" charset="0"/>
                        </a:rPr>
                        <a:t>bc</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def</a:t>
                      </a:r>
                      <a:r>
                        <a:rPr lang="en-US" dirty="0" smtClean="0">
                          <a:latin typeface="Courier New" panose="02070309020205020404" pitchFamily="49" charset="0"/>
                          <a:cs typeface="Courier New" panose="02070309020205020404" pitchFamily="49"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ourier New" panose="02070309020205020404" pitchFamily="49" charset="0"/>
                          <a:cs typeface="Courier New" panose="02070309020205020404" pitchFamily="49" charset="0"/>
                        </a:rPr>
                        <a:t>  </a:t>
                      </a:r>
                      <a:r>
                        <a:rPr lang="en-US" b="1" dirty="0" smtClean="0">
                          <a:solidFill>
                            <a:schemeClr val="accent6">
                              <a:lumMod val="75000"/>
                            </a:schemeClr>
                          </a:solidFill>
                          <a:latin typeface="Courier New" panose="02070309020205020404" pitchFamily="49" charset="0"/>
                          <a:cs typeface="Courier New" panose="02070309020205020404" pitchFamily="49" charset="0"/>
                        </a:rPr>
                        <a:t>return</a:t>
                      </a:r>
                      <a:r>
                        <a:rPr lang="en-US" dirty="0" smtClean="0">
                          <a:latin typeface="Courier New" panose="02070309020205020404" pitchFamily="49" charset="0"/>
                          <a:cs typeface="Courier New" panose="02070309020205020404" pitchFamily="49" charset="0"/>
                        </a:rPr>
                        <a:t> string-length($x)</a:t>
                      </a:r>
                      <a:endParaRPr lang="en-US" dirty="0">
                        <a:latin typeface="Courier New" panose="02070309020205020404" pitchFamily="49" charset="0"/>
                        <a:cs typeface="Courier New" panose="02070309020205020404" pitchFamily="49" charset="0"/>
                      </a:endParaRPr>
                    </a:p>
                  </a:txBody>
                  <a:tcPr marL="103148" marR="103148" anchor="ctr"/>
                </a:tc>
              </a:tr>
              <a:tr h="520700">
                <a:tc>
                  <a:txBody>
                    <a:bodyPr/>
                    <a:lstStyle/>
                    <a:p>
                      <a:r>
                        <a:rPr lang="en-US" dirty="0" smtClean="0"/>
                        <a:t>Strong typing</a:t>
                      </a:r>
                      <a:endParaRPr lang="en-US" dirty="0"/>
                    </a:p>
                  </a:txBody>
                  <a:tcPr marL="103148" marR="103148" anchor="ctr"/>
                </a:tc>
                <a:tc>
                  <a:txBody>
                    <a:bodyPr/>
                    <a:lstStyle/>
                    <a:p>
                      <a:pPr algn="ctr"/>
                      <a:r>
                        <a:rPr lang="en-US" dirty="0" smtClean="0"/>
                        <a:t>Yes</a:t>
                      </a:r>
                      <a:endParaRPr lang="en-US" dirty="0"/>
                    </a:p>
                  </a:txBody>
                  <a:tcPr marL="103148" marR="103148" anchor="ctr"/>
                </a:tc>
                <a:tc>
                  <a:txBody>
                    <a:bodyPr/>
                    <a:lstStyle/>
                    <a:p>
                      <a:pPr algn="l"/>
                      <a:r>
                        <a:rPr lang="en-US" dirty="0" smtClean="0"/>
                        <a:t>XSD type constructors, type casting/checking:</a:t>
                      </a:r>
                      <a:br>
                        <a:rPr lang="en-US" dirty="0" smtClean="0"/>
                      </a:br>
                      <a:r>
                        <a:rPr lang="en-US" dirty="0" smtClean="0">
                          <a:latin typeface="Courier New" panose="02070309020205020404" pitchFamily="49" charset="0"/>
                          <a:cs typeface="Courier New" panose="02070309020205020404" pitchFamily="49" charset="0"/>
                        </a:rPr>
                        <a:t>cast as</a:t>
                      </a:r>
                      <a:r>
                        <a:rPr lang="en-US" dirty="0" smtClean="0"/>
                        <a:t>, </a:t>
                      </a:r>
                      <a:r>
                        <a:rPr lang="en-US" dirty="0" err="1" smtClean="0">
                          <a:latin typeface="Courier New" panose="02070309020205020404" pitchFamily="49" charset="0"/>
                          <a:cs typeface="Courier New" panose="02070309020205020404" pitchFamily="49" charset="0"/>
                        </a:rPr>
                        <a:t>castable</a:t>
                      </a:r>
                      <a:r>
                        <a:rPr lang="en-US" dirty="0" smtClean="0">
                          <a:latin typeface="Courier New" panose="02070309020205020404" pitchFamily="49" charset="0"/>
                          <a:cs typeface="Courier New" panose="02070309020205020404" pitchFamily="49" charset="0"/>
                        </a:rPr>
                        <a:t> as</a:t>
                      </a:r>
                      <a:r>
                        <a:rPr lang="en-US" dirty="0" smtClean="0"/>
                        <a:t>, </a:t>
                      </a:r>
                      <a:r>
                        <a:rPr lang="en-US" dirty="0" smtClean="0">
                          <a:latin typeface="Courier New" panose="02070309020205020404" pitchFamily="49" charset="0"/>
                          <a:cs typeface="Courier New" panose="02070309020205020404" pitchFamily="49" charset="0"/>
                        </a:rPr>
                        <a:t>instance-of</a:t>
                      </a:r>
                      <a:endParaRPr lang="en-US" dirty="0">
                        <a:latin typeface="Courier New" panose="02070309020205020404" pitchFamily="49" charset="0"/>
                        <a:cs typeface="Courier New" panose="02070309020205020404" pitchFamily="49" charset="0"/>
                      </a:endParaRPr>
                    </a:p>
                  </a:txBody>
                  <a:tcPr marL="103148" marR="103148" anchor="ctr"/>
                </a:tc>
              </a:tr>
            </a:tbl>
          </a:graphicData>
        </a:graphic>
      </p:graphicFrame>
      <p:cxnSp>
        <p:nvCxnSpPr>
          <p:cNvPr id="4" name="Straight Connector 3"/>
          <p:cNvCxnSpPr/>
          <p:nvPr/>
        </p:nvCxnSpPr>
        <p:spPr>
          <a:xfrm>
            <a:off x="5670884" y="5622758"/>
            <a:ext cx="575911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2020582"/>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7926" y="0"/>
            <a:ext cx="10363200" cy="914400"/>
          </a:xfrm>
        </p:spPr>
        <p:txBody>
          <a:bodyPr/>
          <a:lstStyle/>
          <a:p>
            <a:r>
              <a:rPr lang="en-US" dirty="0" smtClean="0"/>
              <a:t>Complete </a:t>
            </a:r>
            <a:r>
              <a:rPr lang="en-US" dirty="0" err="1" smtClean="0"/>
              <a:t>XPath</a:t>
            </a:r>
            <a:r>
              <a:rPr lang="en-US" dirty="0" smtClean="0"/>
              <a:t> Application: Outline, Analysis</a:t>
            </a:r>
            <a:endParaRPr lang="en-US" dirty="0"/>
          </a:p>
        </p:txBody>
      </p:sp>
      <p:sp>
        <p:nvSpPr>
          <p:cNvPr id="3" name="Content Placeholder 2"/>
          <p:cNvSpPr>
            <a:spLocks noGrp="1"/>
          </p:cNvSpPr>
          <p:nvPr>
            <p:ph idx="1"/>
          </p:nvPr>
        </p:nvSpPr>
        <p:spPr>
          <a:xfrm>
            <a:off x="1142287" y="646970"/>
            <a:ext cx="10363200" cy="6138392"/>
          </a:xfrm>
        </p:spPr>
        <p:txBody>
          <a:bodyPr>
            <a:noAutofit/>
          </a:bodyPr>
          <a:lstStyle/>
          <a:p>
            <a:pPr marL="68580" indent="0">
              <a:buNone/>
            </a:pPr>
            <a:r>
              <a:rPr lang="en-US" sz="1800" dirty="0">
                <a:solidFill>
                  <a:srgbClr val="FFFF00"/>
                </a:solidFill>
              </a:rPr>
              <a:t>l</a:t>
            </a:r>
            <a:r>
              <a:rPr lang="en-US" sz="1800" dirty="0" smtClean="0">
                <a:solidFill>
                  <a:srgbClr val="FFFF00"/>
                </a:solidFill>
              </a:rPr>
              <a:t>et</a:t>
            </a:r>
          </a:p>
          <a:p>
            <a:pPr marL="68580" indent="0">
              <a:buNone/>
            </a:pPr>
            <a:r>
              <a:rPr lang="en-US" sz="1800" dirty="0">
                <a:solidFill>
                  <a:srgbClr val="92D050"/>
                </a:solidFill>
              </a:rPr>
              <a:t> </a:t>
            </a:r>
            <a:r>
              <a:rPr lang="en-US" sz="1800" dirty="0" smtClean="0">
                <a:solidFill>
                  <a:srgbClr val="92D050"/>
                </a:solidFill>
              </a:rPr>
              <a:t> $</a:t>
            </a:r>
            <a:r>
              <a:rPr lang="en-US" sz="1800" dirty="0">
                <a:solidFill>
                  <a:srgbClr val="92D050"/>
                </a:solidFill>
              </a:rPr>
              <a:t>create </a:t>
            </a:r>
            <a:r>
              <a:rPr lang="en-US" sz="1800" dirty="0" smtClean="0">
                <a:solidFill>
                  <a:srgbClr val="92D050"/>
                </a:solidFill>
              </a:rPr>
              <a:t>                := </a:t>
            </a:r>
            <a:r>
              <a:rPr lang="en-US" sz="1800" dirty="0">
                <a:solidFill>
                  <a:srgbClr val="92D050"/>
                </a:solidFill>
              </a:rPr>
              <a:t>(:   . . .   :),</a:t>
            </a:r>
            <a:endParaRPr lang="en-US" sz="1800" dirty="0" smtClean="0">
              <a:solidFill>
                <a:srgbClr val="92D050"/>
              </a:solidFill>
            </a:endParaRPr>
          </a:p>
          <a:p>
            <a:pPr marL="68580" indent="0">
              <a:buNone/>
            </a:pPr>
            <a:r>
              <a:rPr lang="en-US" sz="1800" dirty="0" smtClean="0">
                <a:solidFill>
                  <a:srgbClr val="92D050"/>
                </a:solidFill>
              </a:rPr>
              <a:t>  </a:t>
            </a:r>
            <a:r>
              <a:rPr lang="en-US" sz="1800" dirty="0">
                <a:solidFill>
                  <a:srgbClr val="92D050"/>
                </a:solidFill>
              </a:rPr>
              <a:t>$empty </a:t>
            </a:r>
            <a:r>
              <a:rPr lang="en-US" sz="1800" dirty="0" smtClean="0">
                <a:solidFill>
                  <a:srgbClr val="92D050"/>
                </a:solidFill>
              </a:rPr>
              <a:t>                := </a:t>
            </a:r>
            <a:r>
              <a:rPr lang="en-US" sz="1800" dirty="0">
                <a:solidFill>
                  <a:srgbClr val="92D050"/>
                </a:solidFill>
              </a:rPr>
              <a:t>(:   . . .   </a:t>
            </a:r>
            <a:r>
              <a:rPr lang="en-US" sz="1800" dirty="0" smtClean="0">
                <a:solidFill>
                  <a:srgbClr val="92D050"/>
                </a:solidFill>
              </a:rPr>
              <a:t>:),</a:t>
            </a:r>
          </a:p>
          <a:p>
            <a:pPr marL="68580" indent="0">
              <a:buNone/>
            </a:pPr>
            <a:r>
              <a:rPr lang="en-US" sz="1800" dirty="0" smtClean="0">
                <a:solidFill>
                  <a:srgbClr val="92D050"/>
                </a:solidFill>
              </a:rPr>
              <a:t>  $</a:t>
            </a:r>
            <a:r>
              <a:rPr lang="en-US" sz="1800" dirty="0">
                <a:solidFill>
                  <a:srgbClr val="92D050"/>
                </a:solidFill>
              </a:rPr>
              <a:t>root </a:t>
            </a:r>
            <a:r>
              <a:rPr lang="en-US" sz="1800" dirty="0" smtClean="0">
                <a:solidFill>
                  <a:srgbClr val="92D050"/>
                </a:solidFill>
              </a:rPr>
              <a:t>                    := </a:t>
            </a:r>
            <a:r>
              <a:rPr lang="en-US" sz="1800" dirty="0">
                <a:solidFill>
                  <a:srgbClr val="92D050"/>
                </a:solidFill>
              </a:rPr>
              <a:t>(:   . . .   </a:t>
            </a:r>
            <a:r>
              <a:rPr lang="en-US" sz="1800" dirty="0" smtClean="0">
                <a:solidFill>
                  <a:srgbClr val="92D050"/>
                </a:solidFill>
              </a:rPr>
              <a:t>:),</a:t>
            </a:r>
          </a:p>
          <a:p>
            <a:pPr marL="68580" indent="0">
              <a:buNone/>
            </a:pPr>
            <a:r>
              <a:rPr lang="en-US" sz="1800" dirty="0" smtClean="0">
                <a:solidFill>
                  <a:srgbClr val="92D050"/>
                </a:solidFill>
              </a:rPr>
              <a:t>  $</a:t>
            </a:r>
            <a:r>
              <a:rPr lang="en-US" sz="1800" dirty="0">
                <a:solidFill>
                  <a:srgbClr val="92D050"/>
                </a:solidFill>
              </a:rPr>
              <a:t>left </a:t>
            </a:r>
            <a:r>
              <a:rPr lang="en-US" sz="1800" dirty="0" smtClean="0">
                <a:solidFill>
                  <a:srgbClr val="92D050"/>
                </a:solidFill>
              </a:rPr>
              <a:t>                     := </a:t>
            </a:r>
            <a:r>
              <a:rPr lang="en-US" sz="1800" dirty="0">
                <a:solidFill>
                  <a:srgbClr val="92D050"/>
                </a:solidFill>
              </a:rPr>
              <a:t>(:   . . .   </a:t>
            </a:r>
            <a:r>
              <a:rPr lang="en-US" sz="1800" dirty="0" smtClean="0">
                <a:solidFill>
                  <a:srgbClr val="92D050"/>
                </a:solidFill>
              </a:rPr>
              <a:t>:),</a:t>
            </a:r>
          </a:p>
          <a:p>
            <a:pPr marL="68580" indent="0">
              <a:buNone/>
            </a:pPr>
            <a:r>
              <a:rPr lang="en-US" sz="1800" dirty="0">
                <a:solidFill>
                  <a:srgbClr val="92D050"/>
                </a:solidFill>
              </a:rPr>
              <a:t> </a:t>
            </a:r>
            <a:r>
              <a:rPr lang="en-US" sz="1800" dirty="0" smtClean="0">
                <a:solidFill>
                  <a:srgbClr val="92D050"/>
                </a:solidFill>
              </a:rPr>
              <a:t> </a:t>
            </a:r>
            <a:r>
              <a:rPr lang="en-US" sz="1800" dirty="0">
                <a:solidFill>
                  <a:srgbClr val="92D050"/>
                </a:solidFill>
              </a:rPr>
              <a:t>$right </a:t>
            </a:r>
            <a:r>
              <a:rPr lang="en-US" sz="1800" dirty="0" smtClean="0">
                <a:solidFill>
                  <a:srgbClr val="92D050"/>
                </a:solidFill>
              </a:rPr>
              <a:t>                   := </a:t>
            </a:r>
            <a:r>
              <a:rPr lang="en-US" sz="1800" dirty="0">
                <a:solidFill>
                  <a:srgbClr val="92D050"/>
                </a:solidFill>
              </a:rPr>
              <a:t>(:   . . .   </a:t>
            </a:r>
            <a:r>
              <a:rPr lang="en-US" sz="1800" dirty="0" smtClean="0">
                <a:solidFill>
                  <a:srgbClr val="92D050"/>
                </a:solidFill>
              </a:rPr>
              <a:t>:),</a:t>
            </a:r>
          </a:p>
          <a:p>
            <a:pPr marL="68580" indent="0">
              <a:buNone/>
            </a:pPr>
            <a:r>
              <a:rPr lang="en-US" sz="1800" dirty="0" smtClean="0">
                <a:solidFill>
                  <a:srgbClr val="92D050"/>
                </a:solidFill>
              </a:rPr>
              <a:t>  $</a:t>
            </a:r>
            <a:r>
              <a:rPr lang="en-US" sz="1800" dirty="0">
                <a:solidFill>
                  <a:srgbClr val="92D050"/>
                </a:solidFill>
              </a:rPr>
              <a:t>insert-helper </a:t>
            </a:r>
            <a:r>
              <a:rPr lang="en-US" sz="1800" dirty="0" smtClean="0">
                <a:solidFill>
                  <a:srgbClr val="92D050"/>
                </a:solidFill>
              </a:rPr>
              <a:t>      := </a:t>
            </a:r>
            <a:r>
              <a:rPr lang="en-US" sz="1800" dirty="0">
                <a:solidFill>
                  <a:srgbClr val="92D050"/>
                </a:solidFill>
              </a:rPr>
              <a:t>(:   . . .   :),</a:t>
            </a:r>
            <a:endParaRPr lang="en-US" sz="1800" dirty="0" smtClean="0">
              <a:solidFill>
                <a:srgbClr val="92D050"/>
              </a:solidFill>
            </a:endParaRPr>
          </a:p>
          <a:p>
            <a:pPr marL="68580" indent="0">
              <a:buNone/>
            </a:pPr>
            <a:r>
              <a:rPr lang="en-US" sz="1800" dirty="0">
                <a:solidFill>
                  <a:srgbClr val="92D050"/>
                </a:solidFill>
              </a:rPr>
              <a:t> </a:t>
            </a:r>
            <a:r>
              <a:rPr lang="en-US" sz="1800" dirty="0" smtClean="0">
                <a:solidFill>
                  <a:srgbClr val="92D050"/>
                </a:solidFill>
              </a:rPr>
              <a:t> $</a:t>
            </a:r>
            <a:r>
              <a:rPr lang="en-US" sz="1800" dirty="0">
                <a:solidFill>
                  <a:srgbClr val="92D050"/>
                </a:solidFill>
              </a:rPr>
              <a:t>insert </a:t>
            </a:r>
            <a:r>
              <a:rPr lang="en-US" sz="1800" dirty="0" smtClean="0">
                <a:solidFill>
                  <a:srgbClr val="92D050"/>
                </a:solidFill>
              </a:rPr>
              <a:t>                 := </a:t>
            </a:r>
            <a:r>
              <a:rPr lang="en-US" sz="1800" dirty="0">
                <a:solidFill>
                  <a:srgbClr val="92D050"/>
                </a:solidFill>
              </a:rPr>
              <a:t>(:   . . .   </a:t>
            </a:r>
            <a:r>
              <a:rPr lang="en-US" sz="1800" dirty="0" smtClean="0">
                <a:solidFill>
                  <a:srgbClr val="92D050"/>
                </a:solidFill>
              </a:rPr>
              <a:t>:),</a:t>
            </a:r>
          </a:p>
          <a:p>
            <a:pPr marL="68580" indent="0">
              <a:buNone/>
            </a:pPr>
            <a:r>
              <a:rPr lang="en-US" sz="1800" dirty="0" smtClean="0">
                <a:solidFill>
                  <a:srgbClr val="92D050"/>
                </a:solidFill>
              </a:rPr>
              <a:t>  $</a:t>
            </a:r>
            <a:r>
              <a:rPr lang="en-US" sz="1800" dirty="0">
                <a:solidFill>
                  <a:srgbClr val="92D050"/>
                </a:solidFill>
              </a:rPr>
              <a:t>print-helper </a:t>
            </a:r>
            <a:r>
              <a:rPr lang="en-US" sz="1800" dirty="0" smtClean="0">
                <a:solidFill>
                  <a:srgbClr val="92D050"/>
                </a:solidFill>
              </a:rPr>
              <a:t>       := </a:t>
            </a:r>
            <a:r>
              <a:rPr lang="en-US" sz="1800" dirty="0">
                <a:solidFill>
                  <a:srgbClr val="92D050"/>
                </a:solidFill>
              </a:rPr>
              <a:t>(:   . . .   </a:t>
            </a:r>
            <a:r>
              <a:rPr lang="en-US" sz="1800" dirty="0" smtClean="0">
                <a:solidFill>
                  <a:srgbClr val="92D050"/>
                </a:solidFill>
              </a:rPr>
              <a:t>:),</a:t>
            </a:r>
          </a:p>
          <a:p>
            <a:pPr marL="68580" indent="0">
              <a:buNone/>
            </a:pPr>
            <a:r>
              <a:rPr lang="en-US" sz="1800" dirty="0" smtClean="0">
                <a:solidFill>
                  <a:srgbClr val="92D050"/>
                </a:solidFill>
              </a:rPr>
              <a:t>  $</a:t>
            </a:r>
            <a:r>
              <a:rPr lang="en-US" sz="1800" dirty="0">
                <a:solidFill>
                  <a:srgbClr val="92D050"/>
                </a:solidFill>
              </a:rPr>
              <a:t>print </a:t>
            </a:r>
            <a:r>
              <a:rPr lang="en-US" sz="1800" dirty="0" smtClean="0">
                <a:solidFill>
                  <a:srgbClr val="92D050"/>
                </a:solidFill>
              </a:rPr>
              <a:t>                  := </a:t>
            </a:r>
            <a:r>
              <a:rPr lang="en-US" sz="1800" dirty="0">
                <a:solidFill>
                  <a:srgbClr val="92D050"/>
                </a:solidFill>
              </a:rPr>
              <a:t>(:   . . .   :),</a:t>
            </a:r>
          </a:p>
          <a:p>
            <a:pPr marL="68580" indent="0">
              <a:buNone/>
            </a:pPr>
            <a:r>
              <a:rPr lang="en-US" sz="1800" dirty="0" smtClean="0">
                <a:solidFill>
                  <a:srgbClr val="92D050"/>
                </a:solidFill>
              </a:rPr>
              <a:t>  $</a:t>
            </a:r>
            <a:r>
              <a:rPr lang="en-US" sz="1800" dirty="0">
                <a:solidFill>
                  <a:srgbClr val="92D050"/>
                </a:solidFill>
              </a:rPr>
              <a:t>populate-helper </a:t>
            </a:r>
            <a:r>
              <a:rPr lang="en-US" sz="1800" dirty="0" smtClean="0">
                <a:solidFill>
                  <a:srgbClr val="92D050"/>
                </a:solidFill>
              </a:rPr>
              <a:t>:= </a:t>
            </a:r>
            <a:r>
              <a:rPr lang="en-US" sz="1800" dirty="0">
                <a:solidFill>
                  <a:srgbClr val="92D050"/>
                </a:solidFill>
              </a:rPr>
              <a:t>(:   . . .   </a:t>
            </a:r>
            <a:r>
              <a:rPr lang="en-US" sz="1800" dirty="0" smtClean="0">
                <a:solidFill>
                  <a:srgbClr val="92D050"/>
                </a:solidFill>
              </a:rPr>
              <a:t>:),</a:t>
            </a:r>
          </a:p>
          <a:p>
            <a:pPr marL="68580" indent="0">
              <a:buNone/>
            </a:pPr>
            <a:r>
              <a:rPr lang="en-US" sz="1800" dirty="0">
                <a:solidFill>
                  <a:srgbClr val="92D050"/>
                </a:solidFill>
              </a:rPr>
              <a:t> </a:t>
            </a:r>
            <a:r>
              <a:rPr lang="en-US" sz="1800" dirty="0" smtClean="0">
                <a:solidFill>
                  <a:srgbClr val="92D050"/>
                </a:solidFill>
              </a:rPr>
              <a:t> $populate            := </a:t>
            </a:r>
            <a:r>
              <a:rPr lang="en-US" sz="1800" dirty="0">
                <a:solidFill>
                  <a:srgbClr val="92D050"/>
                </a:solidFill>
              </a:rPr>
              <a:t>(:   . . .   </a:t>
            </a:r>
            <a:r>
              <a:rPr lang="en-US" sz="1800" dirty="0" smtClean="0">
                <a:solidFill>
                  <a:srgbClr val="92D050"/>
                </a:solidFill>
              </a:rPr>
              <a:t>:),</a:t>
            </a:r>
          </a:p>
          <a:p>
            <a:pPr marL="68580" indent="0">
              <a:buNone/>
            </a:pPr>
            <a:r>
              <a:rPr lang="en-US" sz="1800" dirty="0">
                <a:solidFill>
                  <a:srgbClr val="FFFF00"/>
                </a:solidFill>
              </a:rPr>
              <a:t> </a:t>
            </a:r>
            <a:r>
              <a:rPr lang="en-US" sz="1800" dirty="0" smtClean="0">
                <a:solidFill>
                  <a:srgbClr val="FFFF00"/>
                </a:solidFill>
              </a:rPr>
              <a:t> </a:t>
            </a:r>
            <a:r>
              <a:rPr lang="en-US" sz="1800" dirty="0" smtClean="0">
                <a:solidFill>
                  <a:schemeClr val="tx1">
                    <a:lumMod val="75000"/>
                  </a:schemeClr>
                </a:solidFill>
              </a:rPr>
              <a:t>$</a:t>
            </a:r>
            <a:r>
              <a:rPr lang="en-US" sz="1800" dirty="0">
                <a:solidFill>
                  <a:schemeClr val="tx1">
                    <a:lumMod val="75000"/>
                  </a:schemeClr>
                </a:solidFill>
              </a:rPr>
              <a:t>find-range-of-transactions-helper </a:t>
            </a:r>
            <a:r>
              <a:rPr lang="en-US" sz="1800" dirty="0" smtClean="0">
                <a:solidFill>
                  <a:schemeClr val="tx1">
                    <a:lumMod val="75000"/>
                  </a:schemeClr>
                </a:solidFill>
              </a:rPr>
              <a:t> := </a:t>
            </a:r>
            <a:r>
              <a:rPr lang="en-US" sz="1800" dirty="0">
                <a:solidFill>
                  <a:schemeClr val="tx1">
                    <a:lumMod val="75000"/>
                  </a:schemeClr>
                </a:solidFill>
              </a:rPr>
              <a:t>(:   . . .   </a:t>
            </a:r>
            <a:r>
              <a:rPr lang="en-US" sz="1800" dirty="0" smtClean="0">
                <a:solidFill>
                  <a:schemeClr val="tx1">
                    <a:lumMod val="75000"/>
                  </a:schemeClr>
                </a:solidFill>
              </a:rPr>
              <a:t>:),</a:t>
            </a:r>
            <a:r>
              <a:rPr lang="en-US" sz="1800" dirty="0">
                <a:solidFill>
                  <a:schemeClr val="tx1">
                    <a:lumMod val="75000"/>
                  </a:schemeClr>
                </a:solidFill>
              </a:rPr>
              <a:t> </a:t>
            </a:r>
            <a:endParaRPr lang="en-US" sz="1800" dirty="0" smtClean="0">
              <a:solidFill>
                <a:schemeClr val="tx1">
                  <a:lumMod val="75000"/>
                </a:schemeClr>
              </a:solidFill>
            </a:endParaRPr>
          </a:p>
          <a:p>
            <a:pPr marL="68580" indent="0">
              <a:buNone/>
            </a:pPr>
            <a:r>
              <a:rPr lang="en-US" sz="1800" dirty="0">
                <a:solidFill>
                  <a:schemeClr val="tx1">
                    <a:lumMod val="75000"/>
                  </a:schemeClr>
                </a:solidFill>
              </a:rPr>
              <a:t> </a:t>
            </a:r>
            <a:r>
              <a:rPr lang="en-US" sz="1800" dirty="0" smtClean="0">
                <a:solidFill>
                  <a:schemeClr val="tx1">
                    <a:lumMod val="75000"/>
                  </a:schemeClr>
                </a:solidFill>
              </a:rPr>
              <a:t> $find-range-of-transactions             </a:t>
            </a:r>
            <a:r>
              <a:rPr lang="en-US" sz="1800" dirty="0">
                <a:solidFill>
                  <a:schemeClr val="tx1">
                    <a:lumMod val="75000"/>
                  </a:schemeClr>
                </a:solidFill>
              </a:rPr>
              <a:t>:= (:   . . .   </a:t>
            </a:r>
            <a:r>
              <a:rPr lang="en-US" sz="1800" dirty="0" smtClean="0">
                <a:solidFill>
                  <a:schemeClr val="tx1">
                    <a:lumMod val="75000"/>
                  </a:schemeClr>
                </a:solidFill>
              </a:rPr>
              <a:t>:),</a:t>
            </a:r>
          </a:p>
          <a:p>
            <a:pPr marL="68580" indent="0">
              <a:buNone/>
            </a:pPr>
            <a:r>
              <a:rPr lang="en-US" sz="1800" dirty="0" smtClean="0">
                <a:solidFill>
                  <a:schemeClr val="accent5">
                    <a:lumMod val="75000"/>
                  </a:schemeClr>
                </a:solidFill>
              </a:rPr>
              <a:t> </a:t>
            </a:r>
            <a:r>
              <a:rPr lang="en-US" sz="1800" dirty="0" smtClean="0">
                <a:solidFill>
                  <a:srgbClr val="FFFF00"/>
                </a:solidFill>
              </a:rPr>
              <a:t>return </a:t>
            </a:r>
          </a:p>
          <a:p>
            <a:pPr marL="68580" indent="0">
              <a:buNone/>
            </a:pPr>
            <a:r>
              <a:rPr lang="en-US" sz="1800" dirty="0">
                <a:solidFill>
                  <a:schemeClr val="accent5">
                    <a:lumMod val="75000"/>
                  </a:schemeClr>
                </a:solidFill>
              </a:rPr>
              <a:t> </a:t>
            </a:r>
            <a:r>
              <a:rPr lang="en-US" sz="1800" dirty="0" smtClean="0">
                <a:solidFill>
                  <a:schemeClr val="accent5">
                    <a:lumMod val="75000"/>
                  </a:schemeClr>
                </a:solidFill>
              </a:rPr>
              <a:t>    </a:t>
            </a:r>
            <a:r>
              <a:rPr lang="en-US" sz="1800" dirty="0" smtClean="0">
                <a:solidFill>
                  <a:schemeClr val="tx1">
                    <a:lumMod val="75000"/>
                  </a:schemeClr>
                </a:solidFill>
              </a:rPr>
              <a:t>$find-range-of-transactions ($populate((), //transaction, $transaction-less-than-comparator),</a:t>
            </a:r>
          </a:p>
          <a:p>
            <a:pPr marL="68580" indent="0">
              <a:buNone/>
            </a:pPr>
            <a:r>
              <a:rPr lang="en-US" sz="1800" dirty="0" smtClean="0">
                <a:solidFill>
                  <a:schemeClr val="tx1">
                    <a:lumMod val="75000"/>
                  </a:schemeClr>
                </a:solidFill>
              </a:rPr>
              <a:t>                                                  </a:t>
            </a:r>
            <a:r>
              <a:rPr lang="en-US" sz="1800" dirty="0" err="1" smtClean="0">
                <a:solidFill>
                  <a:schemeClr val="tx1">
                    <a:lumMod val="75000"/>
                  </a:schemeClr>
                </a:solidFill>
              </a:rPr>
              <a:t>xs:date</a:t>
            </a:r>
            <a:r>
              <a:rPr lang="en-US" sz="1800" dirty="0" smtClean="0">
                <a:solidFill>
                  <a:schemeClr val="tx1">
                    <a:lumMod val="75000"/>
                  </a:schemeClr>
                </a:solidFill>
              </a:rPr>
              <a:t>('2012-03-15'), </a:t>
            </a:r>
            <a:r>
              <a:rPr lang="en-US" sz="1800" dirty="0" err="1" smtClean="0">
                <a:solidFill>
                  <a:schemeClr val="tx1">
                    <a:lumMod val="75000"/>
                  </a:schemeClr>
                </a:solidFill>
              </a:rPr>
              <a:t>xs:date</a:t>
            </a:r>
            <a:r>
              <a:rPr lang="en-US" sz="1800" dirty="0" smtClean="0">
                <a:solidFill>
                  <a:schemeClr val="tx1">
                    <a:lumMod val="75000"/>
                  </a:schemeClr>
                </a:solidFill>
              </a:rPr>
              <a:t>('2012-05-15')</a:t>
            </a:r>
          </a:p>
          <a:p>
            <a:pPr marL="68580" indent="0">
              <a:buNone/>
            </a:pPr>
            <a:r>
              <a:rPr lang="en-US" sz="1800" dirty="0" smtClean="0">
                <a:solidFill>
                  <a:schemeClr val="accent5">
                    <a:lumMod val="75000"/>
                  </a:schemeClr>
                </a:solidFill>
              </a:rPr>
              <a:t>                                                 )</a:t>
            </a:r>
            <a:endParaRPr lang="en-US" sz="1800" dirty="0">
              <a:solidFill>
                <a:schemeClr val="accent5">
                  <a:lumMod val="75000"/>
                </a:schemeClr>
              </a:solidFill>
            </a:endParaRPr>
          </a:p>
        </p:txBody>
      </p:sp>
      <p:sp>
        <p:nvSpPr>
          <p:cNvPr id="4" name="TextBox 3"/>
          <p:cNvSpPr txBox="1"/>
          <p:nvPr/>
        </p:nvSpPr>
        <p:spPr>
          <a:xfrm>
            <a:off x="1371601" y="1021404"/>
            <a:ext cx="9347199" cy="3970318"/>
          </a:xfrm>
          <a:prstGeom prst="rect">
            <a:avLst/>
          </a:prstGeom>
          <a:solidFill>
            <a:srgbClr val="F0F5F6"/>
          </a:solidFill>
        </p:spPr>
        <p:txBody>
          <a:bodyPr wrap="square" rtlCol="0">
            <a:spAutoFit/>
          </a:bodyPr>
          <a:lstStyle/>
          <a:p>
            <a:pPr marL="68580" indent="0">
              <a:buNone/>
            </a:pPr>
            <a:r>
              <a:rPr lang="en-US" dirty="0" smtClean="0">
                <a:solidFill>
                  <a:srgbClr val="92D050"/>
                </a:solidFill>
              </a:rPr>
              <a:t>  </a:t>
            </a:r>
            <a:r>
              <a:rPr lang="en-US" dirty="0" smtClean="0">
                <a:solidFill>
                  <a:schemeClr val="accent1">
                    <a:lumMod val="75000"/>
                  </a:schemeClr>
                </a:solidFill>
              </a:rPr>
              <a:t>$</a:t>
            </a:r>
            <a:r>
              <a:rPr lang="en-US" dirty="0">
                <a:solidFill>
                  <a:schemeClr val="accent1">
                    <a:lumMod val="75000"/>
                  </a:schemeClr>
                </a:solidFill>
              </a:rPr>
              <a:t>create                 := (:   . . .   </a:t>
            </a:r>
            <a:r>
              <a:rPr lang="en-US" dirty="0" smtClean="0">
                <a:solidFill>
                  <a:schemeClr val="accent1">
                    <a:lumMod val="75000"/>
                  </a:schemeClr>
                </a:solidFill>
              </a:rPr>
              <a:t>:),</a:t>
            </a:r>
            <a:endParaRPr lang="en-US" dirty="0">
              <a:solidFill>
                <a:schemeClr val="accent1">
                  <a:lumMod val="75000"/>
                </a:schemeClr>
              </a:solidFill>
            </a:endParaRPr>
          </a:p>
          <a:p>
            <a:pPr marL="68580" indent="0">
              <a:buNone/>
            </a:pPr>
            <a:r>
              <a:rPr lang="en-US" dirty="0">
                <a:solidFill>
                  <a:schemeClr val="accent1">
                    <a:lumMod val="75000"/>
                  </a:schemeClr>
                </a:solidFill>
              </a:rPr>
              <a:t>  $empty                 := (:   . . .   </a:t>
            </a:r>
            <a:r>
              <a:rPr lang="en-US" dirty="0" smtClean="0">
                <a:solidFill>
                  <a:schemeClr val="accent1">
                    <a:lumMod val="75000"/>
                  </a:schemeClr>
                </a:solidFill>
              </a:rPr>
              <a:t>:),</a:t>
            </a:r>
          </a:p>
          <a:p>
            <a:pPr marL="68580" indent="0">
              <a:buNone/>
            </a:pPr>
            <a:endParaRPr lang="en-US" dirty="0">
              <a:solidFill>
                <a:schemeClr val="accent1">
                  <a:lumMod val="75000"/>
                </a:schemeClr>
              </a:solidFill>
            </a:endParaRPr>
          </a:p>
          <a:p>
            <a:pPr marL="68580" indent="0">
              <a:buNone/>
            </a:pPr>
            <a:r>
              <a:rPr lang="en-US" dirty="0">
                <a:solidFill>
                  <a:schemeClr val="accent1">
                    <a:lumMod val="75000"/>
                  </a:schemeClr>
                </a:solidFill>
              </a:rPr>
              <a:t>  $root                     := (:   . . .   :),</a:t>
            </a:r>
          </a:p>
          <a:p>
            <a:pPr marL="68580" indent="0">
              <a:buNone/>
            </a:pPr>
            <a:r>
              <a:rPr lang="en-US" dirty="0">
                <a:solidFill>
                  <a:schemeClr val="accent1">
                    <a:lumMod val="75000"/>
                  </a:schemeClr>
                </a:solidFill>
              </a:rPr>
              <a:t>  $left                      := (:   . . .   :),</a:t>
            </a:r>
          </a:p>
          <a:p>
            <a:pPr marL="68580" indent="0">
              <a:buNone/>
            </a:pPr>
            <a:r>
              <a:rPr lang="en-US" dirty="0">
                <a:solidFill>
                  <a:schemeClr val="accent1">
                    <a:lumMod val="75000"/>
                  </a:schemeClr>
                </a:solidFill>
              </a:rPr>
              <a:t>  $right                    := (:   . . .   </a:t>
            </a:r>
            <a:r>
              <a:rPr lang="en-US" dirty="0" smtClean="0">
                <a:solidFill>
                  <a:schemeClr val="accent1">
                    <a:lumMod val="75000"/>
                  </a:schemeClr>
                </a:solidFill>
              </a:rPr>
              <a:t>:),</a:t>
            </a:r>
          </a:p>
          <a:p>
            <a:pPr marL="68580" indent="0">
              <a:buNone/>
            </a:pPr>
            <a:endParaRPr lang="en-US" dirty="0">
              <a:solidFill>
                <a:schemeClr val="accent1">
                  <a:lumMod val="75000"/>
                </a:schemeClr>
              </a:solidFill>
            </a:endParaRPr>
          </a:p>
          <a:p>
            <a:pPr marL="68580" indent="0">
              <a:buNone/>
            </a:pPr>
            <a:r>
              <a:rPr lang="en-US" dirty="0">
                <a:solidFill>
                  <a:schemeClr val="accent1">
                    <a:lumMod val="75000"/>
                  </a:schemeClr>
                </a:solidFill>
              </a:rPr>
              <a:t>  $insert-helper       := (:   . . .   :),</a:t>
            </a:r>
          </a:p>
          <a:p>
            <a:pPr marL="68580" indent="0">
              <a:buNone/>
            </a:pPr>
            <a:r>
              <a:rPr lang="en-US" dirty="0">
                <a:solidFill>
                  <a:schemeClr val="accent1">
                    <a:lumMod val="75000"/>
                  </a:schemeClr>
                </a:solidFill>
              </a:rPr>
              <a:t>  $insert                  := (:   . . .   </a:t>
            </a:r>
            <a:r>
              <a:rPr lang="en-US" dirty="0" smtClean="0">
                <a:solidFill>
                  <a:schemeClr val="accent1">
                    <a:lumMod val="75000"/>
                  </a:schemeClr>
                </a:solidFill>
              </a:rPr>
              <a:t>:),</a:t>
            </a:r>
          </a:p>
          <a:p>
            <a:pPr marL="68580" indent="0">
              <a:buNone/>
            </a:pPr>
            <a:endParaRPr lang="en-US" dirty="0">
              <a:solidFill>
                <a:schemeClr val="accent1">
                  <a:lumMod val="75000"/>
                </a:schemeClr>
              </a:solidFill>
            </a:endParaRPr>
          </a:p>
          <a:p>
            <a:pPr marL="68580" indent="0">
              <a:buNone/>
            </a:pPr>
            <a:r>
              <a:rPr lang="en-US" dirty="0">
                <a:solidFill>
                  <a:schemeClr val="accent1">
                    <a:lumMod val="75000"/>
                  </a:schemeClr>
                </a:solidFill>
              </a:rPr>
              <a:t>  $print-helper        := (:   . . .   :),</a:t>
            </a:r>
          </a:p>
          <a:p>
            <a:pPr marL="68580" indent="0">
              <a:buNone/>
            </a:pPr>
            <a:r>
              <a:rPr lang="en-US" dirty="0">
                <a:solidFill>
                  <a:schemeClr val="accent1">
                    <a:lumMod val="75000"/>
                  </a:schemeClr>
                </a:solidFill>
              </a:rPr>
              <a:t>  $print                   := (:   . . .   :),</a:t>
            </a:r>
          </a:p>
          <a:p>
            <a:pPr marL="68580" indent="0">
              <a:buNone/>
            </a:pPr>
            <a:r>
              <a:rPr lang="en-US" dirty="0">
                <a:solidFill>
                  <a:schemeClr val="accent1">
                    <a:lumMod val="75000"/>
                  </a:schemeClr>
                </a:solidFill>
              </a:rPr>
              <a:t>  $populate-helper := (:   . . .   :),</a:t>
            </a:r>
          </a:p>
          <a:p>
            <a:pPr marL="68580" indent="0">
              <a:buNone/>
            </a:pPr>
            <a:r>
              <a:rPr lang="en-US" dirty="0">
                <a:solidFill>
                  <a:schemeClr val="accent1">
                    <a:lumMod val="75000"/>
                  </a:schemeClr>
                </a:solidFill>
              </a:rPr>
              <a:t>  $populate            := (:   . . .   :),</a:t>
            </a:r>
          </a:p>
        </p:txBody>
      </p:sp>
      <p:sp>
        <p:nvSpPr>
          <p:cNvPr id="5" name="Rectangle 4"/>
          <p:cNvSpPr/>
          <p:nvPr/>
        </p:nvSpPr>
        <p:spPr>
          <a:xfrm rot="19781932">
            <a:off x="4497102" y="2682663"/>
            <a:ext cx="5647700"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5400" b="1" cap="none" spc="0" dirty="0" smtClean="0">
                <a:ln/>
                <a:solidFill>
                  <a:schemeClr val="accent3">
                    <a:lumMod val="75000"/>
                  </a:schemeClr>
                </a:solidFill>
                <a:effectLst/>
              </a:rPr>
              <a:t>Function Library</a:t>
            </a:r>
            <a:endParaRPr lang="en-US" sz="5400" b="1" cap="none" spc="0" dirty="0">
              <a:ln/>
              <a:solidFill>
                <a:schemeClr val="accent3">
                  <a:lumMod val="75000"/>
                </a:schemeClr>
              </a:solidFill>
              <a:effectLst/>
            </a:endParaRPr>
          </a:p>
        </p:txBody>
      </p:sp>
    </p:spTree>
    <p:extLst>
      <p:ext uri="{BB962C8B-B14F-4D97-AF65-F5344CB8AC3E}">
        <p14:creationId xmlns:p14="http://schemas.microsoft.com/office/powerpoint/2010/main" val="941293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12" end="12"/>
                                            </p:txEl>
                                          </p:spTgt>
                                        </p:tgtEl>
                                        <p:attrNameLst>
                                          <p:attrName>style.visibility</p:attrName>
                                        </p:attrNameLst>
                                      </p:cBhvr>
                                      <p:to>
                                        <p:strVal val="visible"/>
                                      </p:to>
                                    </p:set>
                                    <p:animEffect transition="in" filter="fade">
                                      <p:cBhvr>
                                        <p:cTn id="22" dur="500"/>
                                        <p:tgtEl>
                                          <p:spTgt spid="3">
                                            <p:txEl>
                                              <p:pRg st="12" end="1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animEffect transition="in" filter="fade">
                                      <p:cBhvr>
                                        <p:cTn id="25" dur="500"/>
                                        <p:tgtEl>
                                          <p:spTgt spid="3">
                                            <p:txEl>
                                              <p:pRg st="13" end="1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14" end="14"/>
                                            </p:txEl>
                                          </p:spTgt>
                                        </p:tgtEl>
                                        <p:attrNameLst>
                                          <p:attrName>style.visibility</p:attrName>
                                        </p:attrNameLst>
                                      </p:cBhvr>
                                      <p:to>
                                        <p:strVal val="visible"/>
                                      </p:to>
                                    </p:set>
                                    <p:animEffect transition="in" filter="fade">
                                      <p:cBhvr>
                                        <p:cTn id="30" dur="500"/>
                                        <p:tgtEl>
                                          <p:spTgt spid="3">
                                            <p:txEl>
                                              <p:pRg st="14" end="14"/>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15" end="15"/>
                                            </p:txEl>
                                          </p:spTgt>
                                        </p:tgtEl>
                                        <p:attrNameLst>
                                          <p:attrName>style.visibility</p:attrName>
                                        </p:attrNameLst>
                                      </p:cBhvr>
                                      <p:to>
                                        <p:strVal val="visible"/>
                                      </p:to>
                                    </p:set>
                                    <p:animEffect transition="in" filter="fade">
                                      <p:cBhvr>
                                        <p:cTn id="33" dur="500"/>
                                        <p:tgtEl>
                                          <p:spTgt spid="3">
                                            <p:txEl>
                                              <p:pRg st="15" end="15"/>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16" end="16"/>
                                            </p:txEl>
                                          </p:spTgt>
                                        </p:tgtEl>
                                        <p:attrNameLst>
                                          <p:attrName>style.visibility</p:attrName>
                                        </p:attrNameLst>
                                      </p:cBhvr>
                                      <p:to>
                                        <p:strVal val="visible"/>
                                      </p:to>
                                    </p:set>
                                    <p:animEffect transition="in" filter="fade">
                                      <p:cBhvr>
                                        <p:cTn id="36"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Needed </a:t>
            </a:r>
            <a:r>
              <a:rPr lang="en-US" dirty="0" err="1" smtClean="0"/>
              <a:t>Xpath.Next</a:t>
            </a:r>
            <a:r>
              <a:rPr lang="en-US" dirty="0" smtClean="0"/>
              <a:t> Features</a:t>
            </a:r>
            <a:endParaRPr lang="en-US" dirty="0"/>
          </a:p>
        </p:txBody>
      </p:sp>
      <p:sp>
        <p:nvSpPr>
          <p:cNvPr id="3" name="TextBox 2"/>
          <p:cNvSpPr txBox="1"/>
          <p:nvPr/>
        </p:nvSpPr>
        <p:spPr>
          <a:xfrm>
            <a:off x="1419726" y="1756611"/>
            <a:ext cx="9031706" cy="3108543"/>
          </a:xfrm>
          <a:prstGeom prst="rect">
            <a:avLst/>
          </a:prstGeom>
          <a:noFill/>
        </p:spPr>
        <p:txBody>
          <a:bodyPr wrap="square" rtlCol="0">
            <a:spAutoFit/>
          </a:bodyPr>
          <a:lstStyle/>
          <a:p>
            <a:r>
              <a:rPr lang="en-US" sz="2800" dirty="0">
                <a:solidFill>
                  <a:srgbClr val="FFFF00"/>
                </a:solidFill>
              </a:rPr>
              <a:t>d</a:t>
            </a:r>
            <a:r>
              <a:rPr lang="en-US" sz="2800" dirty="0" smtClean="0">
                <a:solidFill>
                  <a:srgbClr val="FFFF00"/>
                </a:solidFill>
              </a:rPr>
              <a:t>efine type </a:t>
            </a:r>
            <a:r>
              <a:rPr lang="en-US" sz="2800" dirty="0" err="1" smtClean="0"/>
              <a:t>type:Tree</a:t>
            </a:r>
            <a:r>
              <a:rPr lang="en-US" sz="2800" dirty="0" smtClean="0"/>
              <a:t> </a:t>
            </a:r>
            <a:r>
              <a:rPr lang="en-US" sz="2800" dirty="0" smtClean="0">
                <a:solidFill>
                  <a:srgbClr val="FFFF00"/>
                </a:solidFill>
              </a:rPr>
              <a:t>:=</a:t>
            </a:r>
          </a:p>
          <a:p>
            <a:r>
              <a:rPr lang="en-US" sz="2800" dirty="0"/>
              <a:t> </a:t>
            </a:r>
            <a:r>
              <a:rPr lang="en-US" sz="2800" dirty="0" smtClean="0"/>
              <a:t>                       </a:t>
            </a:r>
            <a:r>
              <a:rPr lang="en-US" sz="2800" dirty="0" smtClean="0">
                <a:solidFill>
                  <a:srgbClr val="FFFF00"/>
                </a:solidFill>
              </a:rPr>
              <a:t>tuple</a:t>
            </a:r>
            <a:r>
              <a:rPr lang="en-US" sz="2800" dirty="0" smtClean="0"/>
              <a:t>(</a:t>
            </a:r>
            <a:r>
              <a:rPr lang="en-US" sz="2800" dirty="0" smtClean="0">
                <a:solidFill>
                  <a:srgbClr val="FFFF00"/>
                </a:solidFill>
              </a:rPr>
              <a:t>function</a:t>
            </a:r>
            <a:r>
              <a:rPr lang="en-US" sz="2800" dirty="0" smtClean="0"/>
              <a:t>(</a:t>
            </a:r>
            <a:r>
              <a:rPr lang="en-US" sz="2800" dirty="0" err="1" smtClean="0"/>
              <a:t>type:Tree</a:t>
            </a:r>
            <a:r>
              <a:rPr lang="en-US" sz="2800" dirty="0" smtClean="0"/>
              <a:t>) </a:t>
            </a:r>
            <a:r>
              <a:rPr lang="en-US" sz="2800" dirty="0" smtClean="0">
                <a:solidFill>
                  <a:srgbClr val="FFFF00"/>
                </a:solidFill>
              </a:rPr>
              <a:t>as</a:t>
            </a:r>
            <a:r>
              <a:rPr lang="en-US" sz="2800" dirty="0" smtClean="0"/>
              <a:t> item(),</a:t>
            </a:r>
          </a:p>
          <a:p>
            <a:r>
              <a:rPr lang="en-US" sz="2800" dirty="0"/>
              <a:t> </a:t>
            </a:r>
            <a:r>
              <a:rPr lang="en-US" sz="2800" dirty="0" smtClean="0"/>
              <a:t>                                </a:t>
            </a:r>
            <a:r>
              <a:rPr lang="en-US" sz="2800" dirty="0" smtClean="0">
                <a:solidFill>
                  <a:srgbClr val="FFFF00"/>
                </a:solidFill>
              </a:rPr>
              <a:t>function</a:t>
            </a:r>
            <a:r>
              <a:rPr lang="en-US" sz="2800" dirty="0" smtClean="0"/>
              <a:t>(</a:t>
            </a:r>
            <a:r>
              <a:rPr lang="en-US" sz="2800" dirty="0" err="1" smtClean="0"/>
              <a:t>type:Tree</a:t>
            </a:r>
            <a:r>
              <a:rPr lang="en-US" sz="2800" dirty="0"/>
              <a:t>) </a:t>
            </a:r>
            <a:r>
              <a:rPr lang="en-US" sz="2800" dirty="0">
                <a:solidFill>
                  <a:srgbClr val="FFFF00"/>
                </a:solidFill>
              </a:rPr>
              <a:t>as</a:t>
            </a:r>
            <a:r>
              <a:rPr lang="en-US" sz="2800" dirty="0"/>
              <a:t> </a:t>
            </a:r>
            <a:r>
              <a:rPr lang="en-US" sz="2800" dirty="0" err="1"/>
              <a:t>type:Tree</a:t>
            </a:r>
            <a:r>
              <a:rPr lang="en-US" sz="2800" dirty="0" smtClean="0"/>
              <a:t>,</a:t>
            </a:r>
            <a:r>
              <a:rPr lang="en-US" sz="2800" dirty="0"/>
              <a:t> </a:t>
            </a:r>
            <a:endParaRPr lang="en-US" sz="2800" dirty="0" smtClean="0"/>
          </a:p>
          <a:p>
            <a:r>
              <a:rPr lang="en-US" sz="2800" dirty="0" smtClean="0"/>
              <a:t>                                 </a:t>
            </a:r>
            <a:r>
              <a:rPr lang="en-US" sz="2800" dirty="0" smtClean="0">
                <a:solidFill>
                  <a:srgbClr val="FFFF00"/>
                </a:solidFill>
              </a:rPr>
              <a:t>function</a:t>
            </a:r>
            <a:r>
              <a:rPr lang="en-US" sz="2800" dirty="0" smtClean="0"/>
              <a:t>(</a:t>
            </a:r>
            <a:r>
              <a:rPr lang="en-US" sz="2800" dirty="0" err="1" smtClean="0"/>
              <a:t>type:Tree</a:t>
            </a:r>
            <a:r>
              <a:rPr lang="en-US" sz="2800" dirty="0"/>
              <a:t>) </a:t>
            </a:r>
            <a:r>
              <a:rPr lang="en-US" sz="2800" dirty="0">
                <a:solidFill>
                  <a:srgbClr val="FFFF00"/>
                </a:solidFill>
              </a:rPr>
              <a:t>as</a:t>
            </a:r>
            <a:r>
              <a:rPr lang="en-US" sz="2800" dirty="0"/>
              <a:t> </a:t>
            </a:r>
            <a:r>
              <a:rPr lang="en-US" sz="2800" dirty="0" err="1"/>
              <a:t>type:Tree</a:t>
            </a:r>
            <a:r>
              <a:rPr lang="en-US" sz="2800" dirty="0"/>
              <a:t>,</a:t>
            </a:r>
            <a:r>
              <a:rPr lang="en-US" sz="2800" dirty="0" smtClean="0"/>
              <a:t>                                          </a:t>
            </a:r>
          </a:p>
          <a:p>
            <a:r>
              <a:rPr lang="en-US" sz="2800" dirty="0"/>
              <a:t> </a:t>
            </a:r>
            <a:r>
              <a:rPr lang="en-US" sz="2800" dirty="0" smtClean="0"/>
              <a:t>                                )</a:t>
            </a:r>
          </a:p>
          <a:p>
            <a:endParaRPr lang="en-US" sz="2800" dirty="0"/>
          </a:p>
          <a:p>
            <a:r>
              <a:rPr lang="en-US" sz="2800" dirty="0">
                <a:solidFill>
                  <a:srgbClr val="FFFF00"/>
                </a:solidFill>
              </a:rPr>
              <a:t>i</a:t>
            </a:r>
            <a:r>
              <a:rPr lang="en-US" sz="2800" dirty="0" smtClean="0">
                <a:solidFill>
                  <a:srgbClr val="FFFF00"/>
                </a:solidFill>
              </a:rPr>
              <a:t>nclude </a:t>
            </a:r>
            <a:r>
              <a:rPr lang="en-US" sz="2800" dirty="0" err="1" smtClean="0">
                <a:solidFill>
                  <a:srgbClr val="FFFF00"/>
                </a:solidFill>
              </a:rPr>
              <a:t>xpath</a:t>
            </a:r>
            <a:r>
              <a:rPr lang="en-US" sz="2800" dirty="0">
                <a:solidFill>
                  <a:srgbClr val="FFFF00"/>
                </a:solidFill>
              </a:rPr>
              <a:t> </a:t>
            </a:r>
            <a:r>
              <a:rPr lang="en-US" sz="2800" dirty="0" smtClean="0">
                <a:solidFill>
                  <a:srgbClr val="FFFF00"/>
                </a:solidFill>
              </a:rPr>
              <a:t>module </a:t>
            </a:r>
            <a:r>
              <a:rPr lang="en-US" sz="2800" dirty="0" smtClean="0">
                <a:solidFill>
                  <a:schemeClr val="tx2">
                    <a:lumMod val="90000"/>
                  </a:schemeClr>
                </a:solidFill>
              </a:rPr>
              <a:t>“</a:t>
            </a:r>
            <a:r>
              <a:rPr lang="en-US" sz="2800" dirty="0" err="1" smtClean="0">
                <a:solidFill>
                  <a:schemeClr val="tx2">
                    <a:lumMod val="90000"/>
                  </a:schemeClr>
                </a:solidFill>
              </a:rPr>
              <a:t>myLibrary.xpath</a:t>
            </a:r>
            <a:r>
              <a:rPr lang="en-US" sz="2800" dirty="0" smtClean="0">
                <a:solidFill>
                  <a:schemeClr val="tx2">
                    <a:lumMod val="90000"/>
                  </a:schemeClr>
                </a:solidFill>
              </a:rPr>
              <a:t>” </a:t>
            </a:r>
            <a:r>
              <a:rPr lang="en-US" sz="2800" dirty="0" smtClean="0">
                <a:solidFill>
                  <a:srgbClr val="FFFF00"/>
                </a:solidFill>
              </a:rPr>
              <a:t>in </a:t>
            </a:r>
            <a:r>
              <a:rPr lang="en-US" sz="2800" dirty="0" smtClean="0">
                <a:solidFill>
                  <a:schemeClr val="tx1">
                    <a:lumMod val="75000"/>
                  </a:schemeClr>
                </a:solidFill>
              </a:rPr>
              <a:t>. . .</a:t>
            </a:r>
            <a:endParaRPr lang="en-US" sz="2800" dirty="0">
              <a:solidFill>
                <a:schemeClr val="tx1">
                  <a:lumMod val="75000"/>
                </a:schemeClr>
              </a:solidFill>
            </a:endParaRPr>
          </a:p>
        </p:txBody>
      </p:sp>
      <p:cxnSp>
        <p:nvCxnSpPr>
          <p:cNvPr id="5" name="Straight Arrow Connector 4"/>
          <p:cNvCxnSpPr/>
          <p:nvPr/>
        </p:nvCxnSpPr>
        <p:spPr>
          <a:xfrm flipV="1">
            <a:off x="673768" y="2245895"/>
            <a:ext cx="1756611" cy="1042737"/>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890337" y="2574758"/>
            <a:ext cx="3224463" cy="962527"/>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4114800" y="1414870"/>
            <a:ext cx="4186989" cy="41393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6833938" y="1414870"/>
            <a:ext cx="1467851" cy="85421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833938" y="1416978"/>
            <a:ext cx="1467851" cy="1376404"/>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6833937" y="1426464"/>
            <a:ext cx="1467852" cy="1709767"/>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8301789" y="1414870"/>
            <a:ext cx="681791" cy="1335119"/>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8301789" y="1414870"/>
            <a:ext cx="681791" cy="180959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673767" y="4186989"/>
            <a:ext cx="10347160" cy="641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9303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par>
                                <p:cTn id="49" presetID="10"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Effect transition="in" filter="fade">
                                      <p:cBhvr>
                                        <p:cTn id="6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0654" y="230053"/>
            <a:ext cx="10363200" cy="914400"/>
          </a:xfrm>
        </p:spPr>
        <p:txBody>
          <a:bodyPr/>
          <a:lstStyle/>
          <a:p>
            <a:r>
              <a:rPr lang="en-US" sz="3500" dirty="0" smtClean="0"/>
              <a:t>Consuming </a:t>
            </a:r>
            <a:r>
              <a:rPr lang="en-US" sz="3500" dirty="0" err="1" smtClean="0"/>
              <a:t>XPath</a:t>
            </a:r>
            <a:r>
              <a:rPr lang="en-US" sz="3500" dirty="0" smtClean="0"/>
              <a:t> Function Library from XSLT/XQuery</a:t>
            </a:r>
            <a:endParaRPr lang="en-US" sz="3500" dirty="0"/>
          </a:p>
        </p:txBody>
      </p:sp>
      <p:sp>
        <p:nvSpPr>
          <p:cNvPr id="3" name="Content Placeholder 2"/>
          <p:cNvSpPr>
            <a:spLocks noGrp="1"/>
          </p:cNvSpPr>
          <p:nvPr>
            <p:ph idx="1"/>
          </p:nvPr>
        </p:nvSpPr>
        <p:spPr>
          <a:xfrm>
            <a:off x="1236292" y="886250"/>
            <a:ext cx="10363200" cy="5557279"/>
          </a:xfrm>
        </p:spPr>
        <p:txBody>
          <a:bodyPr>
            <a:normAutofit fontScale="55000" lnSpcReduction="20000"/>
          </a:bodyPr>
          <a:lstStyle/>
          <a:p>
            <a:pPr marL="68580" indent="0">
              <a:buNone/>
            </a:pPr>
            <a:r>
              <a:rPr lang="en-US" dirty="0">
                <a:solidFill>
                  <a:srgbClr val="FFFF00"/>
                </a:solidFill>
              </a:rPr>
              <a:t> let</a:t>
            </a:r>
          </a:p>
          <a:p>
            <a:pPr marL="68580" indent="0">
              <a:buNone/>
            </a:pPr>
            <a:r>
              <a:rPr lang="en-US" dirty="0">
                <a:solidFill>
                  <a:schemeClr val="accent5">
                    <a:lumMod val="20000"/>
                    <a:lumOff val="80000"/>
                  </a:schemeClr>
                </a:solidFill>
              </a:rPr>
              <a:t>         </a:t>
            </a:r>
            <a:r>
              <a:rPr lang="en-US" dirty="0">
                <a:solidFill>
                  <a:schemeClr val="tx1">
                    <a:lumMod val="95000"/>
                  </a:schemeClr>
                </a:solidFill>
              </a:rPr>
              <a:t>$</a:t>
            </a:r>
            <a:r>
              <a:rPr lang="en-US" dirty="0" err="1">
                <a:solidFill>
                  <a:schemeClr val="tx1">
                    <a:lumMod val="95000"/>
                  </a:schemeClr>
                </a:solidFill>
              </a:rPr>
              <a:t>incr</a:t>
            </a:r>
            <a:r>
              <a:rPr lang="en-US" dirty="0">
                <a:solidFill>
                  <a:schemeClr val="tx1">
                    <a:lumMod val="95000"/>
                  </a:schemeClr>
                </a:solidFill>
              </a:rPr>
              <a:t> </a:t>
            </a:r>
            <a:r>
              <a:rPr lang="en-US" dirty="0">
                <a:solidFill>
                  <a:schemeClr val="accent5">
                    <a:lumMod val="20000"/>
                    <a:lumOff val="80000"/>
                  </a:schemeClr>
                </a:solidFill>
              </a:rPr>
              <a:t>:= function($n as </a:t>
            </a:r>
            <a:r>
              <a:rPr lang="en-US" dirty="0" err="1">
                <a:solidFill>
                  <a:schemeClr val="accent5">
                    <a:lumMod val="20000"/>
                    <a:lumOff val="80000"/>
                  </a:schemeClr>
                </a:solidFill>
              </a:rPr>
              <a:t>xs:integer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{$n +1},</a:t>
            </a:r>
          </a:p>
          <a:p>
            <a:pPr marL="68580" indent="0">
              <a:buNone/>
            </a:pPr>
            <a:r>
              <a:rPr lang="en-US" dirty="0">
                <a:solidFill>
                  <a:schemeClr val="accent5">
                    <a:lumMod val="20000"/>
                    <a:lumOff val="80000"/>
                  </a:schemeClr>
                </a:solidFill>
              </a:rPr>
              <a:t>         </a:t>
            </a:r>
            <a:r>
              <a:rPr lang="en-US" dirty="0">
                <a:solidFill>
                  <a:schemeClr val="tx1">
                    <a:lumMod val="95000"/>
                  </a:schemeClr>
                </a:solidFill>
              </a:rPr>
              <a:t>$</a:t>
            </a:r>
            <a:r>
              <a:rPr lang="en-US" dirty="0" err="1">
                <a:solidFill>
                  <a:schemeClr val="tx1">
                    <a:lumMod val="95000"/>
                  </a:schemeClr>
                </a:solidFill>
              </a:rPr>
              <a:t>mult</a:t>
            </a:r>
            <a:r>
              <a:rPr lang="en-US" dirty="0">
                <a:solidFill>
                  <a:schemeClr val="tx1">
                    <a:lumMod val="95000"/>
                  </a:schemeClr>
                </a:solidFill>
              </a:rPr>
              <a:t> </a:t>
            </a:r>
            <a:r>
              <a:rPr lang="en-US" dirty="0">
                <a:solidFill>
                  <a:schemeClr val="accent5">
                    <a:lumMod val="20000"/>
                    <a:lumOff val="80000"/>
                  </a:schemeClr>
                </a:solidFill>
              </a:rPr>
              <a:t>:= function($m as </a:t>
            </a:r>
            <a:r>
              <a:rPr lang="en-US" dirty="0" err="1">
                <a:solidFill>
                  <a:schemeClr val="accent5">
                    <a:lumMod val="20000"/>
                    <a:lumOff val="80000"/>
                  </a:schemeClr>
                </a:solidFill>
              </a:rPr>
              <a:t>xs:integer</a:t>
            </a:r>
            <a:r>
              <a:rPr lang="en-US" dirty="0">
                <a:solidFill>
                  <a:schemeClr val="accent5">
                    <a:lumMod val="20000"/>
                    <a:lumOff val="80000"/>
                  </a:schemeClr>
                </a:solidFill>
              </a:rPr>
              <a:t>, $n as </a:t>
            </a:r>
            <a:r>
              <a:rPr lang="en-US" dirty="0" err="1">
                <a:solidFill>
                  <a:schemeClr val="accent5">
                    <a:lumMod val="20000"/>
                    <a:lumOff val="80000"/>
                  </a:schemeClr>
                </a:solidFill>
              </a:rPr>
              <a:t>xs:integer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{$m * $n},</a:t>
            </a:r>
          </a:p>
          <a:p>
            <a:pPr marL="68580" indent="0">
              <a:buNone/>
            </a:pPr>
            <a:r>
              <a:rPr lang="en-US" dirty="0">
                <a:solidFill>
                  <a:schemeClr val="accent5">
                    <a:lumMod val="20000"/>
                    <a:lumOff val="80000"/>
                  </a:schemeClr>
                </a:solidFill>
              </a:rPr>
              <a:t>         </a:t>
            </a:r>
            <a:r>
              <a:rPr lang="en-US" dirty="0">
                <a:solidFill>
                  <a:schemeClr val="tx1">
                    <a:lumMod val="95000"/>
                  </a:schemeClr>
                </a:solidFill>
              </a:rPr>
              <a:t>$</a:t>
            </a:r>
            <a:r>
              <a:rPr lang="en-US" dirty="0" err="1">
                <a:solidFill>
                  <a:schemeClr val="tx1">
                    <a:lumMod val="95000"/>
                  </a:schemeClr>
                </a:solidFill>
              </a:rPr>
              <a:t>decr</a:t>
            </a:r>
            <a:r>
              <a:rPr lang="en-US" dirty="0">
                <a:solidFill>
                  <a:schemeClr val="tx1">
                    <a:lumMod val="95000"/>
                  </a:schemeClr>
                </a:solidFill>
              </a:rPr>
              <a:t> </a:t>
            </a:r>
            <a:r>
              <a:rPr lang="en-US" dirty="0">
                <a:solidFill>
                  <a:schemeClr val="accent5">
                    <a:lumMod val="20000"/>
                    <a:lumOff val="80000"/>
                  </a:schemeClr>
                </a:solidFill>
              </a:rPr>
              <a:t>:= function($n as </a:t>
            </a:r>
            <a:r>
              <a:rPr lang="en-US" dirty="0" err="1">
                <a:solidFill>
                  <a:schemeClr val="accent5">
                    <a:lumMod val="20000"/>
                    <a:lumOff val="80000"/>
                  </a:schemeClr>
                </a:solidFill>
              </a:rPr>
              <a:t>xs:integer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{$n -1},</a:t>
            </a:r>
          </a:p>
          <a:p>
            <a:pPr marL="68580" indent="0">
              <a:buNone/>
            </a:pPr>
            <a:r>
              <a:rPr lang="en-US" dirty="0">
                <a:solidFill>
                  <a:schemeClr val="accent5">
                    <a:lumMod val="20000"/>
                    <a:lumOff val="80000"/>
                  </a:schemeClr>
                </a:solidFill>
              </a:rPr>
              <a:t>         </a:t>
            </a:r>
            <a:r>
              <a:rPr lang="en-US" dirty="0">
                <a:solidFill>
                  <a:schemeClr val="tx1">
                    <a:lumMod val="95000"/>
                  </a:schemeClr>
                </a:solidFill>
              </a:rPr>
              <a:t>$</a:t>
            </a:r>
            <a:r>
              <a:rPr lang="en-US" dirty="0" err="1">
                <a:solidFill>
                  <a:schemeClr val="tx1">
                    <a:lumMod val="95000"/>
                  </a:schemeClr>
                </a:solidFill>
              </a:rPr>
              <a:t>idiv</a:t>
            </a:r>
            <a:r>
              <a:rPr lang="en-US" dirty="0">
                <a:solidFill>
                  <a:schemeClr val="tx1">
                    <a:lumMod val="95000"/>
                  </a:schemeClr>
                </a:solidFill>
              </a:rPr>
              <a:t> </a:t>
            </a:r>
            <a:r>
              <a:rPr lang="en-US" dirty="0">
                <a:solidFill>
                  <a:schemeClr val="accent5">
                    <a:lumMod val="20000"/>
                    <a:lumOff val="80000"/>
                  </a:schemeClr>
                </a:solidFill>
              </a:rPr>
              <a:t>:= function($m as </a:t>
            </a:r>
            <a:r>
              <a:rPr lang="en-US" dirty="0" err="1">
                <a:solidFill>
                  <a:schemeClr val="accent5">
                    <a:lumMod val="20000"/>
                    <a:lumOff val="80000"/>
                  </a:schemeClr>
                </a:solidFill>
              </a:rPr>
              <a:t>xs:integer</a:t>
            </a:r>
            <a:r>
              <a:rPr lang="en-US" dirty="0">
                <a:solidFill>
                  <a:schemeClr val="accent5">
                    <a:lumMod val="20000"/>
                    <a:lumOff val="80000"/>
                  </a:schemeClr>
                </a:solidFill>
              </a:rPr>
              <a:t>, $n as </a:t>
            </a:r>
            <a:r>
              <a:rPr lang="en-US" dirty="0" err="1">
                <a:solidFill>
                  <a:schemeClr val="accent5">
                    <a:lumMod val="20000"/>
                    <a:lumOff val="80000"/>
                  </a:schemeClr>
                </a:solidFill>
              </a:rPr>
              <a:t>xs:integer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{$m </a:t>
            </a:r>
            <a:r>
              <a:rPr lang="en-US" dirty="0" err="1">
                <a:solidFill>
                  <a:schemeClr val="accent5">
                    <a:lumMod val="20000"/>
                    <a:lumOff val="80000"/>
                  </a:schemeClr>
                </a:solidFill>
              </a:rPr>
              <a:t>idiv</a:t>
            </a:r>
            <a:r>
              <a:rPr lang="en-US" dirty="0">
                <a:solidFill>
                  <a:schemeClr val="accent5">
                    <a:lumMod val="20000"/>
                    <a:lumOff val="80000"/>
                  </a:schemeClr>
                </a:solidFill>
              </a:rPr>
              <a:t> $n}</a:t>
            </a:r>
          </a:p>
          <a:p>
            <a:pPr marL="68580" indent="0">
              <a:buNone/>
            </a:pPr>
            <a:endParaRPr lang="en-US" dirty="0"/>
          </a:p>
          <a:p>
            <a:pPr marL="68580" indent="0">
              <a:buNone/>
            </a:pPr>
            <a:r>
              <a:rPr lang="en-US" dirty="0"/>
              <a:t>	  (: Provide the function </a:t>
            </a:r>
            <a:r>
              <a:rPr lang="en-US" dirty="0" smtClean="0"/>
              <a:t>library  </a:t>
            </a:r>
            <a:r>
              <a:rPr lang="en-US" dirty="0"/>
              <a:t>as a map:)</a:t>
            </a:r>
          </a:p>
          <a:p>
            <a:pPr marL="68580" indent="0">
              <a:buNone/>
            </a:pPr>
            <a:r>
              <a:rPr lang="en-US" dirty="0"/>
              <a:t> </a:t>
            </a:r>
            <a:r>
              <a:rPr lang="en-US" dirty="0">
                <a:solidFill>
                  <a:srgbClr val="FFFF00"/>
                </a:solidFill>
              </a:rPr>
              <a:t>return</a:t>
            </a:r>
          </a:p>
          <a:p>
            <a:pPr marL="68580" indent="0">
              <a:buNone/>
            </a:pPr>
            <a:r>
              <a:rPr lang="en-US" dirty="0">
                <a:solidFill>
                  <a:srgbClr val="FFFF00"/>
                </a:solidFill>
              </a:rPr>
              <a:t>      </a:t>
            </a:r>
            <a:r>
              <a:rPr lang="en-US" sz="3300" b="1" dirty="0">
                <a:solidFill>
                  <a:schemeClr val="tx2">
                    <a:lumMod val="90000"/>
                  </a:schemeClr>
                </a:solidFill>
              </a:rPr>
              <a:t>map</a:t>
            </a:r>
            <a:r>
              <a:rPr lang="en-US" dirty="0">
                <a:solidFill>
                  <a:schemeClr val="tx2">
                    <a:lumMod val="90000"/>
                  </a:schemeClr>
                </a:solidFill>
              </a:rPr>
              <a:t> </a:t>
            </a:r>
            <a:r>
              <a:rPr lang="en-US" dirty="0">
                <a:solidFill>
                  <a:srgbClr val="92D050"/>
                </a:solidFill>
              </a:rPr>
              <a:t>{</a:t>
            </a:r>
          </a:p>
          <a:p>
            <a:pPr marL="68580" indent="0">
              <a:buNone/>
            </a:pPr>
            <a:r>
              <a:rPr lang="en-US" dirty="0">
                <a:solidFill>
                  <a:srgbClr val="92D050"/>
                </a:solidFill>
              </a:rPr>
              <a:t>          </a:t>
            </a:r>
            <a:r>
              <a:rPr lang="en-US" dirty="0" smtClean="0">
                <a:solidFill>
                  <a:srgbClr val="92D050"/>
                </a:solidFill>
              </a:rPr>
              <a:t>     </a:t>
            </a:r>
            <a:r>
              <a:rPr lang="en-US" dirty="0">
                <a:solidFill>
                  <a:schemeClr val="accent5">
                    <a:lumMod val="20000"/>
                    <a:lumOff val="80000"/>
                  </a:schemeClr>
                </a:solidFill>
              </a:rPr>
              <a:t>'</a:t>
            </a:r>
            <a:r>
              <a:rPr lang="en-US" dirty="0" err="1">
                <a:solidFill>
                  <a:schemeClr val="accent5">
                    <a:lumMod val="20000"/>
                    <a:lumOff val="80000"/>
                  </a:schemeClr>
                </a:solidFill>
              </a:rPr>
              <a:t>incr</a:t>
            </a:r>
            <a:r>
              <a:rPr lang="en-US" dirty="0">
                <a:solidFill>
                  <a:schemeClr val="accent5">
                    <a:lumMod val="20000"/>
                    <a:lumOff val="80000"/>
                  </a:schemeClr>
                </a:solidFill>
              </a:rPr>
              <a:t>'     := $</a:t>
            </a:r>
            <a:r>
              <a:rPr lang="en-US" dirty="0" err="1">
                <a:solidFill>
                  <a:schemeClr val="accent5">
                    <a:lumMod val="20000"/>
                    <a:lumOff val="80000"/>
                  </a:schemeClr>
                </a:solidFill>
              </a:rPr>
              <a:t>incr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a:t>
            </a:r>
            <a:r>
              <a:rPr lang="en-US" dirty="0" smtClean="0">
                <a:solidFill>
                  <a:schemeClr val="accent5">
                    <a:lumMod val="20000"/>
                    <a:lumOff val="80000"/>
                  </a:schemeClr>
                </a:solidFill>
              </a:rPr>
              <a:t>    '</a:t>
            </a:r>
            <a:r>
              <a:rPr lang="en-US" dirty="0" err="1" smtClean="0">
                <a:solidFill>
                  <a:schemeClr val="accent5">
                    <a:lumMod val="20000"/>
                    <a:lumOff val="80000"/>
                  </a:schemeClr>
                </a:solidFill>
              </a:rPr>
              <a:t>mult</a:t>
            </a:r>
            <a:r>
              <a:rPr lang="en-US" dirty="0">
                <a:solidFill>
                  <a:schemeClr val="accent5">
                    <a:lumMod val="20000"/>
                    <a:lumOff val="80000"/>
                  </a:schemeClr>
                </a:solidFill>
              </a:rPr>
              <a:t>'    </a:t>
            </a:r>
            <a:r>
              <a:rPr lang="en-US" dirty="0" smtClean="0">
                <a:solidFill>
                  <a:schemeClr val="accent5">
                    <a:lumMod val="20000"/>
                    <a:lumOff val="80000"/>
                  </a:schemeClr>
                </a:solidFill>
              </a:rPr>
              <a:t>:= </a:t>
            </a:r>
            <a:r>
              <a:rPr lang="en-US" dirty="0">
                <a:solidFill>
                  <a:schemeClr val="accent5">
                    <a:lumMod val="20000"/>
                    <a:lumOff val="80000"/>
                  </a:schemeClr>
                </a:solidFill>
              </a:rPr>
              <a:t>$</a:t>
            </a:r>
            <a:r>
              <a:rPr lang="en-US" dirty="0" err="1">
                <a:solidFill>
                  <a:schemeClr val="accent5">
                    <a:lumMod val="20000"/>
                    <a:lumOff val="80000"/>
                  </a:schemeClr>
                </a:solidFill>
              </a:rPr>
              <a:t>mult</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a:t>
            </a:r>
            <a:r>
              <a:rPr lang="en-US" dirty="0" smtClean="0">
                <a:solidFill>
                  <a:schemeClr val="accent5">
                    <a:lumMod val="20000"/>
                    <a:lumOff val="80000"/>
                  </a:schemeClr>
                </a:solidFill>
              </a:rPr>
              <a:t>    '</a:t>
            </a:r>
            <a:r>
              <a:rPr lang="en-US" dirty="0" err="1" smtClean="0">
                <a:solidFill>
                  <a:schemeClr val="accent5">
                    <a:lumMod val="20000"/>
                    <a:lumOff val="80000"/>
                  </a:schemeClr>
                </a:solidFill>
              </a:rPr>
              <a:t>decr</a:t>
            </a:r>
            <a:r>
              <a:rPr lang="en-US" dirty="0">
                <a:solidFill>
                  <a:schemeClr val="accent5">
                    <a:lumMod val="20000"/>
                    <a:lumOff val="80000"/>
                  </a:schemeClr>
                </a:solidFill>
              </a:rPr>
              <a:t>'   </a:t>
            </a:r>
            <a:r>
              <a:rPr lang="en-US" dirty="0" smtClean="0">
                <a:solidFill>
                  <a:schemeClr val="accent5">
                    <a:lumMod val="20000"/>
                    <a:lumOff val="80000"/>
                  </a:schemeClr>
                </a:solidFill>
              </a:rPr>
              <a:t> </a:t>
            </a:r>
            <a:r>
              <a:rPr lang="en-US" dirty="0">
                <a:solidFill>
                  <a:schemeClr val="accent5">
                    <a:lumMod val="20000"/>
                    <a:lumOff val="80000"/>
                  </a:schemeClr>
                </a:solidFill>
              </a:rPr>
              <a:t>:= $</a:t>
            </a:r>
            <a:r>
              <a:rPr lang="en-US" dirty="0" err="1">
                <a:solidFill>
                  <a:schemeClr val="accent5">
                    <a:lumMod val="20000"/>
                    <a:lumOff val="80000"/>
                  </a:schemeClr>
                </a:solidFill>
              </a:rPr>
              <a:t>decr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a:t>
            </a:r>
            <a:r>
              <a:rPr lang="en-US" dirty="0" smtClean="0">
                <a:solidFill>
                  <a:schemeClr val="accent5">
                    <a:lumMod val="20000"/>
                    <a:lumOff val="80000"/>
                  </a:schemeClr>
                </a:solidFill>
              </a:rPr>
              <a:t>    '</a:t>
            </a:r>
            <a:r>
              <a:rPr lang="en-US" dirty="0" err="1" smtClean="0">
                <a:solidFill>
                  <a:schemeClr val="accent5">
                    <a:lumMod val="20000"/>
                    <a:lumOff val="80000"/>
                  </a:schemeClr>
                </a:solidFill>
              </a:rPr>
              <a:t>idiv</a:t>
            </a:r>
            <a:r>
              <a:rPr lang="en-US" dirty="0">
                <a:solidFill>
                  <a:schemeClr val="accent5">
                    <a:lumMod val="20000"/>
                    <a:lumOff val="80000"/>
                  </a:schemeClr>
                </a:solidFill>
              </a:rPr>
              <a:t>'     </a:t>
            </a:r>
            <a:r>
              <a:rPr lang="en-US" dirty="0" smtClean="0">
                <a:solidFill>
                  <a:schemeClr val="accent5">
                    <a:lumMod val="20000"/>
                    <a:lumOff val="80000"/>
                  </a:schemeClr>
                </a:solidFill>
              </a:rPr>
              <a:t> := </a:t>
            </a:r>
            <a:r>
              <a:rPr lang="en-US" dirty="0">
                <a:solidFill>
                  <a:schemeClr val="accent5">
                    <a:lumMod val="20000"/>
                    <a:lumOff val="80000"/>
                  </a:schemeClr>
                </a:solidFill>
              </a:rPr>
              <a:t>$</a:t>
            </a:r>
            <a:r>
              <a:rPr lang="en-US" dirty="0" err="1">
                <a:solidFill>
                  <a:schemeClr val="accent5">
                    <a:lumMod val="20000"/>
                    <a:lumOff val="80000"/>
                  </a:schemeClr>
                </a:solidFill>
              </a:rPr>
              <a:t>idiv</a:t>
            </a:r>
            <a:endParaRPr lang="en-US" dirty="0">
              <a:solidFill>
                <a:schemeClr val="accent5">
                  <a:lumMod val="20000"/>
                  <a:lumOff val="80000"/>
                </a:schemeClr>
              </a:solidFill>
            </a:endParaRPr>
          </a:p>
          <a:p>
            <a:pPr marL="68580" indent="0">
              <a:buNone/>
            </a:pPr>
            <a:r>
              <a:rPr lang="en-US" dirty="0">
                <a:solidFill>
                  <a:srgbClr val="92D050"/>
                </a:solidFill>
              </a:rPr>
              <a:t>          </a:t>
            </a:r>
            <a:r>
              <a:rPr lang="en-US" dirty="0" smtClean="0">
                <a:solidFill>
                  <a:srgbClr val="92D050"/>
                </a:solidFill>
              </a:rPr>
              <a:t>    }</a:t>
            </a:r>
            <a:endParaRPr lang="en-US" dirty="0">
              <a:solidFill>
                <a:srgbClr val="92D050"/>
              </a:solidFill>
            </a:endParaRPr>
          </a:p>
        </p:txBody>
      </p:sp>
      <p:pic>
        <p:nvPicPr>
          <p:cNvPr id="4" name="Picture 3"/>
          <p:cNvPicPr>
            <a:picLocks noChangeAspect="1"/>
          </p:cNvPicPr>
          <p:nvPr/>
        </p:nvPicPr>
        <p:blipFill>
          <a:blip r:embed="rId3"/>
          <a:stretch>
            <a:fillRect/>
          </a:stretch>
        </p:blipFill>
        <p:spPr>
          <a:xfrm>
            <a:off x="571770" y="4487662"/>
            <a:ext cx="664522" cy="219475"/>
          </a:xfrm>
          <a:prstGeom prst="rect">
            <a:avLst/>
          </a:prstGeom>
        </p:spPr>
      </p:pic>
    </p:spTree>
    <p:extLst>
      <p:ext uri="{BB962C8B-B14F-4D97-AF65-F5344CB8AC3E}">
        <p14:creationId xmlns:p14="http://schemas.microsoft.com/office/powerpoint/2010/main" val="4158417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fade">
                                      <p:cBhvr>
                                        <p:cTn id="36" dur="500"/>
                                        <p:tgtEl>
                                          <p:spTgt spid="3">
                                            <p:txEl>
                                              <p:pRg st="10" end="1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fade">
                                      <p:cBhvr>
                                        <p:cTn id="39" dur="500"/>
                                        <p:tgtEl>
                                          <p:spTgt spid="3">
                                            <p:txEl>
                                              <p:pRg st="11" end="11"/>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12" end="12"/>
                                            </p:txEl>
                                          </p:spTgt>
                                        </p:tgtEl>
                                        <p:attrNameLst>
                                          <p:attrName>style.visibility</p:attrName>
                                        </p:attrNameLst>
                                      </p:cBhvr>
                                      <p:to>
                                        <p:strVal val="visible"/>
                                      </p:to>
                                    </p:set>
                                    <p:animEffect transition="in" filter="fade">
                                      <p:cBhvr>
                                        <p:cTn id="42" dur="500"/>
                                        <p:tgtEl>
                                          <p:spTgt spid="3">
                                            <p:txEl>
                                              <p:pRg st="12" end="12"/>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animEffect transition="in" filter="fade">
                                      <p:cBhvr>
                                        <p:cTn id="45" dur="500"/>
                                        <p:tgtEl>
                                          <p:spTgt spid="3">
                                            <p:txEl>
                                              <p:pRg st="13" end="13"/>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
                                            <p:txEl>
                                              <p:pRg st="14" end="14"/>
                                            </p:txEl>
                                          </p:spTgt>
                                        </p:tgtEl>
                                        <p:attrNameLst>
                                          <p:attrName>style.visibility</p:attrName>
                                        </p:attrNameLst>
                                      </p:cBhvr>
                                      <p:to>
                                        <p:strVal val="visible"/>
                                      </p:to>
                                    </p:set>
                                    <p:animEffect transition="in" filter="fade">
                                      <p:cBhvr>
                                        <p:cTn id="48" dur="500"/>
                                        <p:tgtEl>
                                          <p:spTgt spid="3">
                                            <p:txEl>
                                              <p:pRg st="14" end="14"/>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3">
                                            <p:txEl>
                                              <p:pRg st="15" end="15"/>
                                            </p:txEl>
                                          </p:spTgt>
                                        </p:tgtEl>
                                        <p:attrNameLst>
                                          <p:attrName>style.visibility</p:attrName>
                                        </p:attrNameLst>
                                      </p:cBhvr>
                                      <p:to>
                                        <p:strVal val="visible"/>
                                      </p:to>
                                    </p:set>
                                    <p:animEffect transition="in" filter="fade">
                                      <p:cBhvr>
                                        <p:cTn id="51" dur="500"/>
                                        <p:tgtEl>
                                          <p:spTgt spid="3">
                                            <p:txEl>
                                              <p:pRg st="15" end="15"/>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3">
                                            <p:txEl>
                                              <p:pRg st="16" end="16"/>
                                            </p:txEl>
                                          </p:spTgt>
                                        </p:tgtEl>
                                        <p:attrNameLst>
                                          <p:attrName>style.visibility</p:attrName>
                                        </p:attrNameLst>
                                      </p:cBhvr>
                                      <p:to>
                                        <p:strVal val="visible"/>
                                      </p:to>
                                    </p:set>
                                    <p:animEffect transition="in" filter="fade">
                                      <p:cBhvr>
                                        <p:cTn id="54" dur="500"/>
                                        <p:tgtEl>
                                          <p:spTgt spid="3">
                                            <p:txEl>
                                              <p:pRg st="16" end="16"/>
                                            </p:txEl>
                                          </p:spTgt>
                                        </p:tgtEl>
                                      </p:cBhvr>
                                    </p:animEffect>
                                  </p:childTnLst>
                                </p:cTn>
                              </p:par>
                              <p:par>
                                <p:cTn id="55" presetID="10" presetClass="entr" presetSubtype="0" fill="hold" nodeType="withEffect">
                                  <p:stCondLst>
                                    <p:cond delay="0"/>
                                  </p:stCondLst>
                                  <p:childTnLst>
                                    <p:set>
                                      <p:cBhvr>
                                        <p:cTn id="56" dur="1" fill="hold">
                                          <p:stCondLst>
                                            <p:cond delay="0"/>
                                          </p:stCondLst>
                                        </p:cTn>
                                        <p:tgtEl>
                                          <p:spTgt spid="3">
                                            <p:txEl>
                                              <p:pRg st="17" end="17"/>
                                            </p:txEl>
                                          </p:spTgt>
                                        </p:tgtEl>
                                        <p:attrNameLst>
                                          <p:attrName>style.visibility</p:attrName>
                                        </p:attrNameLst>
                                      </p:cBhvr>
                                      <p:to>
                                        <p:strVal val="visible"/>
                                      </p:to>
                                    </p:set>
                                    <p:animEffect transition="in" filter="fade">
                                      <p:cBhvr>
                                        <p:cTn id="57" dur="500"/>
                                        <p:tgtEl>
                                          <p:spTgt spid="3">
                                            <p:txEl>
                                              <p:pRg st="17" end="1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7925" y="93320"/>
            <a:ext cx="10363200" cy="914400"/>
          </a:xfrm>
        </p:spPr>
        <p:txBody>
          <a:bodyPr/>
          <a:lstStyle/>
          <a:p>
            <a:r>
              <a:rPr lang="en-US" dirty="0"/>
              <a:t>Consuming </a:t>
            </a:r>
            <a:r>
              <a:rPr lang="en-US" dirty="0" err="1"/>
              <a:t>XPath</a:t>
            </a:r>
            <a:r>
              <a:rPr lang="en-US" dirty="0"/>
              <a:t> Function </a:t>
            </a:r>
            <a:r>
              <a:rPr lang="en-US" dirty="0" smtClean="0"/>
              <a:t>Library – 2</a:t>
            </a:r>
            <a:endParaRPr lang="en-US" dirty="0"/>
          </a:p>
        </p:txBody>
      </p:sp>
      <p:sp>
        <p:nvSpPr>
          <p:cNvPr id="3" name="Content Placeholder 2"/>
          <p:cNvSpPr>
            <a:spLocks noGrp="1"/>
          </p:cNvSpPr>
          <p:nvPr>
            <p:ph idx="1"/>
          </p:nvPr>
        </p:nvSpPr>
        <p:spPr>
          <a:xfrm>
            <a:off x="1159379" y="860613"/>
            <a:ext cx="10363200" cy="5762377"/>
          </a:xfrm>
        </p:spPr>
        <p:txBody>
          <a:bodyPr>
            <a:normAutofit fontScale="77500" lnSpcReduction="20000"/>
          </a:bodyPr>
          <a:lstStyle/>
          <a:p>
            <a:pPr marL="68580" indent="0">
              <a:buNone/>
            </a:pPr>
            <a:r>
              <a:rPr lang="en-US" dirty="0">
                <a:solidFill>
                  <a:srgbClr val="FFFF00"/>
                </a:solidFill>
              </a:rPr>
              <a:t>&lt;</a:t>
            </a:r>
            <a:r>
              <a:rPr lang="en-US" dirty="0" err="1">
                <a:solidFill>
                  <a:srgbClr val="FFFF00"/>
                </a:solidFill>
              </a:rPr>
              <a:t>xsl:stylesheet</a:t>
            </a:r>
            <a:r>
              <a:rPr lang="en-US" dirty="0">
                <a:solidFill>
                  <a:srgbClr val="FFFF00"/>
                </a:solidFill>
              </a:rPr>
              <a:t> version="</a:t>
            </a:r>
            <a:r>
              <a:rPr lang="en-US" dirty="0" smtClean="0">
                <a:solidFill>
                  <a:srgbClr val="FFFF00"/>
                </a:solidFill>
              </a:rPr>
              <a:t>3.0“ </a:t>
            </a:r>
            <a:r>
              <a:rPr lang="en-US" sz="2700" dirty="0" err="1" smtClean="0">
                <a:solidFill>
                  <a:srgbClr val="FFFF00"/>
                </a:solidFill>
              </a:rPr>
              <a:t>xmlns:xsl</a:t>
            </a:r>
            <a:r>
              <a:rPr lang="en-US" sz="2700" dirty="0">
                <a:solidFill>
                  <a:srgbClr val="FFFF00"/>
                </a:solidFill>
              </a:rPr>
              <a:t>="http://www.w3.org/1999/XSL/Transform"</a:t>
            </a:r>
          </a:p>
          <a:p>
            <a:pPr marL="68580" indent="0">
              <a:buNone/>
            </a:pPr>
            <a:r>
              <a:rPr lang="en-US" dirty="0">
                <a:solidFill>
                  <a:srgbClr val="FFFF00"/>
                </a:solidFill>
              </a:rPr>
              <a:t> </a:t>
            </a:r>
            <a:r>
              <a:rPr lang="en-US" dirty="0" err="1">
                <a:solidFill>
                  <a:srgbClr val="FFFF00"/>
                </a:solidFill>
              </a:rPr>
              <a:t>xmlns:xs</a:t>
            </a:r>
            <a:r>
              <a:rPr lang="en-US" dirty="0">
                <a:solidFill>
                  <a:srgbClr val="FFFF00"/>
                </a:solidFill>
              </a:rPr>
              <a:t>="http://www.w3.org/2001/XMLSchema"&gt;</a:t>
            </a:r>
          </a:p>
          <a:p>
            <a:pPr marL="68580" indent="0">
              <a:buNone/>
            </a:pPr>
            <a:endParaRPr lang="en-US" dirty="0">
              <a:solidFill>
                <a:srgbClr val="FFFF00"/>
              </a:solidFill>
            </a:endParaRPr>
          </a:p>
          <a:p>
            <a:pPr marL="68580" indent="0">
              <a:buNone/>
            </a:pPr>
            <a:r>
              <a:rPr lang="en-US" dirty="0">
                <a:solidFill>
                  <a:srgbClr val="FFFF00"/>
                </a:solidFill>
              </a:rPr>
              <a:t> &lt;</a:t>
            </a:r>
            <a:r>
              <a:rPr lang="en-US" dirty="0" err="1">
                <a:solidFill>
                  <a:srgbClr val="FFFF00"/>
                </a:solidFill>
              </a:rPr>
              <a:t>xsl:template</a:t>
            </a:r>
            <a:r>
              <a:rPr lang="en-US" dirty="0">
                <a:solidFill>
                  <a:srgbClr val="FFFF00"/>
                </a:solidFill>
              </a:rPr>
              <a:t> match="/"&gt;</a:t>
            </a:r>
          </a:p>
          <a:p>
            <a:pPr marL="68580" indent="0">
              <a:buNone/>
            </a:pPr>
            <a:r>
              <a:rPr lang="en-US" dirty="0">
                <a:solidFill>
                  <a:srgbClr val="FFFF00"/>
                </a:solidFill>
              </a:rPr>
              <a:t> </a:t>
            </a:r>
          </a:p>
          <a:p>
            <a:pPr marL="68580" indent="0">
              <a:buNone/>
            </a:pPr>
            <a:r>
              <a:rPr lang="en-US" dirty="0">
                <a:solidFill>
                  <a:srgbClr val="FFFF00"/>
                </a:solidFill>
              </a:rPr>
              <a:t>  </a:t>
            </a:r>
            <a:r>
              <a:rPr lang="en-US" dirty="0">
                <a:solidFill>
                  <a:schemeClr val="accent5">
                    <a:lumMod val="20000"/>
                    <a:lumOff val="80000"/>
                  </a:schemeClr>
                </a:solidFill>
              </a:rPr>
              <a:t>&lt;!-- The Function Library --&gt;</a:t>
            </a:r>
          </a:p>
          <a:p>
            <a:pPr marL="68580" indent="0">
              <a:buNone/>
            </a:pPr>
            <a:r>
              <a:rPr lang="en-US" dirty="0">
                <a:solidFill>
                  <a:srgbClr val="FFFF00"/>
                </a:solidFill>
              </a:rPr>
              <a:t>  </a:t>
            </a:r>
            <a:r>
              <a:rPr lang="en-US" dirty="0">
                <a:solidFill>
                  <a:srgbClr val="00B050"/>
                </a:solidFill>
              </a:rPr>
              <a:t>&lt;</a:t>
            </a:r>
            <a:r>
              <a:rPr lang="en-US" dirty="0" err="1">
                <a:solidFill>
                  <a:srgbClr val="00B050"/>
                </a:solidFill>
              </a:rPr>
              <a:t>xsl:variable</a:t>
            </a:r>
            <a:r>
              <a:rPr lang="en-US" dirty="0">
                <a:solidFill>
                  <a:srgbClr val="00B050"/>
                </a:solidFill>
              </a:rPr>
              <a:t> name="</a:t>
            </a:r>
            <a:r>
              <a:rPr lang="en-US" dirty="0" err="1">
                <a:solidFill>
                  <a:srgbClr val="00B050"/>
                </a:solidFill>
              </a:rPr>
              <a:t>vMath</a:t>
            </a:r>
            <a:r>
              <a:rPr lang="en-US" dirty="0">
                <a:solidFill>
                  <a:srgbClr val="00B050"/>
                </a:solidFill>
              </a:rPr>
              <a:t>" as="map</a:t>
            </a:r>
            <a:r>
              <a:rPr lang="en-US" dirty="0" smtClean="0">
                <a:solidFill>
                  <a:srgbClr val="00B050"/>
                </a:solidFill>
              </a:rPr>
              <a:t>(*)"&gt;</a:t>
            </a:r>
          </a:p>
          <a:p>
            <a:pPr marL="68580" indent="0">
              <a:buNone/>
            </a:pPr>
            <a:endParaRPr lang="en-US" dirty="0" smtClean="0">
              <a:solidFill>
                <a:srgbClr val="00B050"/>
              </a:solidFill>
            </a:endParaRPr>
          </a:p>
          <a:p>
            <a:pPr marL="68580" indent="0">
              <a:buNone/>
            </a:pPr>
            <a:r>
              <a:rPr lang="en-US" dirty="0" smtClean="0">
                <a:solidFill>
                  <a:srgbClr val="00B050"/>
                </a:solidFill>
              </a:rPr>
              <a:t>  &lt;/</a:t>
            </a:r>
            <a:r>
              <a:rPr lang="en-US" dirty="0" err="1">
                <a:solidFill>
                  <a:srgbClr val="00B050"/>
                </a:solidFill>
              </a:rPr>
              <a:t>xsl:variable</a:t>
            </a:r>
            <a:r>
              <a:rPr lang="en-US" dirty="0">
                <a:solidFill>
                  <a:srgbClr val="00B050"/>
                </a:solidFill>
              </a:rPr>
              <a:t>&gt;</a:t>
            </a:r>
          </a:p>
          <a:p>
            <a:pPr marL="68580" indent="0">
              <a:buNone/>
            </a:pPr>
            <a:r>
              <a:rPr lang="en-US" dirty="0">
                <a:solidFill>
                  <a:srgbClr val="FFFF00"/>
                </a:solidFill>
              </a:rPr>
              <a:t>  </a:t>
            </a:r>
          </a:p>
          <a:p>
            <a:pPr marL="68580" indent="0">
              <a:buNone/>
            </a:pPr>
            <a:r>
              <a:rPr lang="en-US" dirty="0">
                <a:solidFill>
                  <a:srgbClr val="FFFF00"/>
                </a:solidFill>
              </a:rPr>
              <a:t>  </a:t>
            </a:r>
            <a:r>
              <a:rPr lang="en-US" dirty="0">
                <a:solidFill>
                  <a:schemeClr val="accent5">
                    <a:lumMod val="20000"/>
                    <a:lumOff val="80000"/>
                  </a:schemeClr>
                </a:solidFill>
              </a:rPr>
              <a:t>&lt;</a:t>
            </a:r>
            <a:r>
              <a:rPr lang="en-US" dirty="0" err="1">
                <a:solidFill>
                  <a:schemeClr val="accent5">
                    <a:lumMod val="20000"/>
                    <a:lumOff val="80000"/>
                  </a:schemeClr>
                </a:solidFill>
              </a:rPr>
              <a:t>xsl:sequence</a:t>
            </a:r>
            <a:r>
              <a:rPr lang="en-US" dirty="0">
                <a:solidFill>
                  <a:schemeClr val="accent5">
                    <a:lumMod val="20000"/>
                    <a:lumOff val="80000"/>
                  </a:schemeClr>
                </a:solidFill>
              </a:rPr>
              <a:t> select="'</a:t>
            </a:r>
            <a:r>
              <a:rPr lang="en-US" dirty="0" err="1">
                <a:solidFill>
                  <a:schemeClr val="accent5">
                    <a:lumMod val="20000"/>
                    <a:lumOff val="80000"/>
                  </a:schemeClr>
                </a:solidFill>
              </a:rPr>
              <a:t>incr</a:t>
            </a:r>
            <a:r>
              <a:rPr lang="en-US" dirty="0">
                <a:solidFill>
                  <a:schemeClr val="accent5">
                    <a:lumMod val="20000"/>
                    <a:lumOff val="80000"/>
                  </a:schemeClr>
                </a:solidFill>
              </a:rPr>
              <a:t>(3) = ', $</a:t>
            </a:r>
            <a:r>
              <a:rPr lang="en-US" dirty="0" err="1">
                <a:solidFill>
                  <a:schemeClr val="accent5">
                    <a:lumMod val="20000"/>
                    <a:lumOff val="80000"/>
                  </a:schemeClr>
                </a:solidFill>
              </a:rPr>
              <a:t>vMath</a:t>
            </a:r>
            <a:r>
              <a:rPr lang="en-US" dirty="0">
                <a:solidFill>
                  <a:schemeClr val="accent5">
                    <a:lumMod val="20000"/>
                    <a:lumOff val="80000"/>
                  </a:schemeClr>
                </a:solidFill>
              </a:rPr>
              <a:t>('</a:t>
            </a:r>
            <a:r>
              <a:rPr lang="en-US" dirty="0" err="1">
                <a:solidFill>
                  <a:schemeClr val="accent5">
                    <a:lumMod val="20000"/>
                    <a:lumOff val="80000"/>
                  </a:schemeClr>
                </a:solidFill>
              </a:rPr>
              <a:t>incr</a:t>
            </a:r>
            <a:r>
              <a:rPr lang="en-US" dirty="0">
                <a:solidFill>
                  <a:schemeClr val="accent5">
                    <a:lumMod val="20000"/>
                    <a:lumOff val="80000"/>
                  </a:schemeClr>
                </a:solidFill>
              </a:rPr>
              <a:t>')(3)"/&gt;</a:t>
            </a:r>
          </a:p>
          <a:p>
            <a:pPr marL="68580" indent="0">
              <a:buNone/>
            </a:pPr>
            <a:r>
              <a:rPr lang="en-US" dirty="0">
                <a:solidFill>
                  <a:srgbClr val="FFFF00"/>
                </a:solidFill>
              </a:rPr>
              <a:t> &lt;/</a:t>
            </a:r>
            <a:r>
              <a:rPr lang="en-US" dirty="0" err="1">
                <a:solidFill>
                  <a:srgbClr val="FFFF00"/>
                </a:solidFill>
              </a:rPr>
              <a:t>xsl:template</a:t>
            </a:r>
            <a:r>
              <a:rPr lang="en-US" dirty="0">
                <a:solidFill>
                  <a:srgbClr val="FFFF00"/>
                </a:solidFill>
              </a:rPr>
              <a:t>&gt;</a:t>
            </a:r>
          </a:p>
          <a:p>
            <a:pPr marL="68580" indent="0">
              <a:buNone/>
            </a:pPr>
            <a:r>
              <a:rPr lang="en-US" dirty="0">
                <a:solidFill>
                  <a:srgbClr val="FFFF00"/>
                </a:solidFill>
              </a:rPr>
              <a:t>&lt;/</a:t>
            </a:r>
            <a:r>
              <a:rPr lang="en-US" dirty="0" err="1">
                <a:solidFill>
                  <a:srgbClr val="FFFF00"/>
                </a:solidFill>
              </a:rPr>
              <a:t>xsl:stylesheet</a:t>
            </a:r>
            <a:r>
              <a:rPr lang="en-US" dirty="0" smtClean="0">
                <a:solidFill>
                  <a:srgbClr val="FFFF00"/>
                </a:solidFill>
              </a:rPr>
              <a:t>&gt;</a:t>
            </a:r>
            <a:br>
              <a:rPr lang="en-US" dirty="0" smtClean="0">
                <a:solidFill>
                  <a:srgbClr val="FFFF00"/>
                </a:solidFill>
              </a:rPr>
            </a:br>
            <a:endParaRPr lang="en-US" dirty="0" smtClean="0">
              <a:solidFill>
                <a:srgbClr val="FFFF00"/>
              </a:solidFill>
            </a:endParaRPr>
          </a:p>
          <a:p>
            <a:pPr marL="68580" indent="0">
              <a:buNone/>
            </a:pPr>
            <a:r>
              <a:rPr lang="en-US" b="1" dirty="0">
                <a:solidFill>
                  <a:schemeClr val="accent3">
                    <a:lumMod val="75000"/>
                  </a:schemeClr>
                </a:solidFill>
              </a:rPr>
              <a:t>Result</a:t>
            </a:r>
            <a:r>
              <a:rPr lang="en-US" dirty="0">
                <a:solidFill>
                  <a:srgbClr val="FFFF00"/>
                </a:solidFill>
              </a:rPr>
              <a:t>: </a:t>
            </a:r>
            <a:r>
              <a:rPr lang="en-US" dirty="0" err="1">
                <a:solidFill>
                  <a:schemeClr val="accent5">
                    <a:lumMod val="20000"/>
                    <a:lumOff val="80000"/>
                  </a:schemeClr>
                </a:solidFill>
              </a:rPr>
              <a:t>incr</a:t>
            </a:r>
            <a:r>
              <a:rPr lang="en-US" dirty="0">
                <a:solidFill>
                  <a:schemeClr val="accent5">
                    <a:lumMod val="20000"/>
                    <a:lumOff val="80000"/>
                  </a:schemeClr>
                </a:solidFill>
              </a:rPr>
              <a:t>(3) =  </a:t>
            </a:r>
            <a:r>
              <a:rPr lang="en-US" dirty="0" smtClean="0">
                <a:solidFill>
                  <a:schemeClr val="accent5">
                    <a:lumMod val="20000"/>
                    <a:lumOff val="80000"/>
                  </a:schemeClr>
                </a:solidFill>
              </a:rPr>
              <a:t>4</a:t>
            </a:r>
            <a:endParaRPr lang="en-US" dirty="0">
              <a:solidFill>
                <a:schemeClr val="accent5">
                  <a:lumMod val="20000"/>
                  <a:lumOff val="80000"/>
                </a:schemeClr>
              </a:solidFill>
            </a:endParaRPr>
          </a:p>
        </p:txBody>
      </p:sp>
      <p:cxnSp>
        <p:nvCxnSpPr>
          <p:cNvPr id="5" name="Straight Connector 4"/>
          <p:cNvCxnSpPr/>
          <p:nvPr/>
        </p:nvCxnSpPr>
        <p:spPr>
          <a:xfrm>
            <a:off x="1240327" y="5770706"/>
            <a:ext cx="1016095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1659466" y="3395133"/>
            <a:ext cx="8144933" cy="465667"/>
          </a:xfrm>
          <a:prstGeom prst="rect">
            <a:avLst/>
          </a:prstGeom>
          <a:solidFill>
            <a:srgbClr val="7030A0"/>
          </a:solidFill>
        </p:spPr>
        <p:txBody>
          <a:bodyPr vert="horz" anchor="t">
            <a:noAutofit/>
          </a:bodyPr>
          <a:lstStyle>
            <a:lvl1pPr algn="l" rtl="0" eaLnBrk="1" latinLnBrk="0" hangingPunct="1">
              <a:spcBef>
                <a:spcPct val="0"/>
              </a:spcBef>
              <a:buNone/>
              <a:defRPr kumimoji="0" sz="4000" kern="1200" spc="-100" baseline="0">
                <a:solidFill>
                  <a:schemeClr val="tx2"/>
                </a:solidFill>
                <a:latin typeface="+mj-lt"/>
                <a:ea typeface="+mj-ea"/>
                <a:cs typeface="+mj-cs"/>
              </a:defRPr>
            </a:lvl1pPr>
            <a:extLst/>
          </a:lstStyle>
          <a:p>
            <a:r>
              <a:rPr lang="en-US" sz="2300" dirty="0">
                <a:solidFill>
                  <a:schemeClr val="accent3">
                    <a:lumMod val="60000"/>
                    <a:lumOff val="40000"/>
                  </a:schemeClr>
                </a:solidFill>
              </a:rPr>
              <a:t>&lt;</a:t>
            </a:r>
            <a:r>
              <a:rPr lang="en-US" sz="2300" dirty="0" err="1">
                <a:solidFill>
                  <a:schemeClr val="accent3">
                    <a:lumMod val="60000"/>
                    <a:lumOff val="40000"/>
                  </a:schemeClr>
                </a:solidFill>
              </a:rPr>
              <a:t>xsl:evaluate</a:t>
            </a:r>
            <a:r>
              <a:rPr lang="en-US" sz="2300" dirty="0">
                <a:solidFill>
                  <a:schemeClr val="accent3">
                    <a:lumMod val="60000"/>
                    <a:lumOff val="40000"/>
                  </a:schemeClr>
                </a:solidFill>
              </a:rPr>
              <a:t> </a:t>
            </a:r>
            <a:r>
              <a:rPr lang="en-US" sz="2300" dirty="0" err="1">
                <a:solidFill>
                  <a:schemeClr val="accent3">
                    <a:lumMod val="60000"/>
                    <a:lumOff val="40000"/>
                  </a:schemeClr>
                </a:solidFill>
              </a:rPr>
              <a:t>xpath</a:t>
            </a:r>
            <a:r>
              <a:rPr lang="en-US" sz="2300" dirty="0">
                <a:solidFill>
                  <a:schemeClr val="accent3">
                    <a:lumMod val="60000"/>
                    <a:lumOff val="40000"/>
                  </a:schemeClr>
                </a:solidFill>
              </a:rPr>
              <a:t>="unparsed-text('</a:t>
            </a:r>
            <a:r>
              <a:rPr lang="en-US" sz="2300" dirty="0" err="1">
                <a:solidFill>
                  <a:schemeClr val="accent3">
                    <a:lumMod val="60000"/>
                    <a:lumOff val="40000"/>
                  </a:schemeClr>
                </a:solidFill>
              </a:rPr>
              <a:t>SimpleLibraryAsMap.xpath</a:t>
            </a:r>
            <a:r>
              <a:rPr lang="en-US" sz="2300" dirty="0" smtClean="0">
                <a:solidFill>
                  <a:schemeClr val="accent3">
                    <a:lumMod val="60000"/>
                    <a:lumOff val="40000"/>
                  </a:schemeClr>
                </a:solidFill>
              </a:rPr>
              <a:t>')</a:t>
            </a:r>
            <a:r>
              <a:rPr lang="en-US" sz="2300" dirty="0">
                <a:solidFill>
                  <a:schemeClr val="accent3">
                    <a:lumMod val="60000"/>
                    <a:lumOff val="40000"/>
                  </a:schemeClr>
                </a:solidFill>
              </a:rPr>
              <a:t> "/&gt;</a:t>
            </a:r>
          </a:p>
        </p:txBody>
      </p:sp>
    </p:spTree>
    <p:extLst>
      <p:ext uri="{BB962C8B-B14F-4D97-AF65-F5344CB8AC3E}">
        <p14:creationId xmlns:p14="http://schemas.microsoft.com/office/powerpoint/2010/main" val="12660295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Effect transition="in" filter="fade">
                                      <p:cBhvr>
                                        <p:cTn id="23" dur="500"/>
                                        <p:tgtEl>
                                          <p:spTgt spid="3">
                                            <p:txEl>
                                              <p:pRg st="10" end="1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animEffect transition="in" filter="fade">
                                      <p:cBhvr>
                                        <p:cTn id="33"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61687"/>
            <a:ext cx="10363200" cy="914400"/>
          </a:xfrm>
        </p:spPr>
        <p:txBody>
          <a:bodyPr/>
          <a:lstStyle/>
          <a:p>
            <a:r>
              <a:rPr lang="en-US" sz="3900" dirty="0"/>
              <a:t>Consuming </a:t>
            </a:r>
            <a:r>
              <a:rPr lang="en-US" sz="3900" dirty="0" err="1"/>
              <a:t>XPath</a:t>
            </a:r>
            <a:r>
              <a:rPr lang="en-US" sz="3900" dirty="0"/>
              <a:t> Function Library </a:t>
            </a:r>
            <a:r>
              <a:rPr lang="en-US" sz="3900" dirty="0" smtClean="0"/>
              <a:t>from XQuery</a:t>
            </a:r>
            <a:endParaRPr lang="en-US" sz="3900" dirty="0"/>
          </a:p>
        </p:txBody>
      </p:sp>
      <p:sp>
        <p:nvSpPr>
          <p:cNvPr id="3" name="Content Placeholder 2"/>
          <p:cNvSpPr>
            <a:spLocks noGrp="1"/>
          </p:cNvSpPr>
          <p:nvPr>
            <p:ph idx="1"/>
          </p:nvPr>
        </p:nvSpPr>
        <p:spPr>
          <a:xfrm>
            <a:off x="1227746" y="843522"/>
            <a:ext cx="10363200" cy="5890563"/>
          </a:xfrm>
        </p:spPr>
        <p:txBody>
          <a:bodyPr>
            <a:normAutofit fontScale="47500" lnSpcReduction="20000"/>
          </a:bodyPr>
          <a:lstStyle/>
          <a:p>
            <a:pPr marL="68580" indent="0">
              <a:buNone/>
            </a:pPr>
            <a:r>
              <a:rPr lang="en-US" dirty="0">
                <a:solidFill>
                  <a:schemeClr val="accent4">
                    <a:lumMod val="20000"/>
                    <a:lumOff val="80000"/>
                  </a:schemeClr>
                </a:solidFill>
              </a:rPr>
              <a:t>module namespace F</a:t>
            </a:r>
            <a:r>
              <a:rPr lang="en-US" dirty="0" smtClean="0">
                <a:solidFill>
                  <a:schemeClr val="accent4">
                    <a:lumMod val="20000"/>
                    <a:lumOff val="80000"/>
                  </a:schemeClr>
                </a:solidFill>
              </a:rPr>
              <a:t> </a:t>
            </a:r>
            <a:r>
              <a:rPr lang="en-US" dirty="0">
                <a:solidFill>
                  <a:schemeClr val="accent4">
                    <a:lumMod val="20000"/>
                    <a:lumOff val="80000"/>
                  </a:schemeClr>
                </a:solidFill>
              </a:rPr>
              <a:t>= </a:t>
            </a:r>
            <a:r>
              <a:rPr lang="en-US" dirty="0" smtClean="0">
                <a:solidFill>
                  <a:schemeClr val="accent4">
                    <a:lumMod val="20000"/>
                    <a:lumOff val="80000"/>
                  </a:schemeClr>
                </a:solidFill>
              </a:rPr>
              <a:t>“F";</a:t>
            </a:r>
          </a:p>
          <a:p>
            <a:pPr marL="68580" indent="0">
              <a:buNone/>
            </a:pPr>
            <a:r>
              <a:rPr lang="en-US" dirty="0">
                <a:solidFill>
                  <a:schemeClr val="accent4">
                    <a:lumMod val="20000"/>
                    <a:lumOff val="80000"/>
                  </a:schemeClr>
                </a:solidFill>
              </a:rPr>
              <a:t>declare variable </a:t>
            </a:r>
            <a:r>
              <a:rPr lang="en-US" dirty="0" smtClean="0">
                <a:solidFill>
                  <a:schemeClr val="accent4">
                    <a:lumMod val="20000"/>
                    <a:lumOff val="80000"/>
                  </a:schemeClr>
                </a:solidFill>
              </a:rPr>
              <a:t>$</a:t>
            </a:r>
            <a:r>
              <a:rPr lang="en-US" dirty="0" err="1" smtClean="0">
                <a:solidFill>
                  <a:schemeClr val="accent4">
                    <a:lumMod val="20000"/>
                    <a:lumOff val="80000"/>
                  </a:schemeClr>
                </a:solidFill>
              </a:rPr>
              <a:t>f:Math</a:t>
            </a:r>
            <a:r>
              <a:rPr lang="en-US" dirty="0" smtClean="0">
                <a:solidFill>
                  <a:schemeClr val="accent4">
                    <a:lumMod val="20000"/>
                    <a:lumOff val="80000"/>
                  </a:schemeClr>
                </a:solidFill>
              </a:rPr>
              <a:t> </a:t>
            </a:r>
            <a:r>
              <a:rPr lang="en-US" dirty="0">
                <a:solidFill>
                  <a:schemeClr val="accent4">
                    <a:lumMod val="20000"/>
                    <a:lumOff val="80000"/>
                  </a:schemeClr>
                </a:solidFill>
              </a:rPr>
              <a:t>:=</a:t>
            </a:r>
          </a:p>
          <a:p>
            <a:pPr marL="68580" indent="0">
              <a:buNone/>
            </a:pPr>
            <a:r>
              <a:rPr lang="en-US" dirty="0" smtClean="0">
                <a:solidFill>
                  <a:srgbClr val="FFFF00"/>
                </a:solidFill>
              </a:rPr>
              <a:t> </a:t>
            </a:r>
            <a:r>
              <a:rPr lang="en-US" dirty="0">
                <a:solidFill>
                  <a:srgbClr val="FFFF00"/>
                </a:solidFill>
              </a:rPr>
              <a:t>let</a:t>
            </a:r>
          </a:p>
          <a:p>
            <a:pPr marL="68580" indent="0">
              <a:buNone/>
            </a:pPr>
            <a:r>
              <a:rPr lang="en-US" dirty="0">
                <a:solidFill>
                  <a:srgbClr val="92D050"/>
                </a:solidFill>
              </a:rPr>
              <a:t>         </a:t>
            </a:r>
            <a:r>
              <a:rPr lang="en-US" dirty="0" smtClean="0">
                <a:solidFill>
                  <a:schemeClr val="tx1">
                    <a:lumMod val="95000"/>
                  </a:schemeClr>
                </a:solidFill>
              </a:rPr>
              <a:t>$</a:t>
            </a:r>
            <a:r>
              <a:rPr lang="en-US" dirty="0" err="1" smtClean="0">
                <a:solidFill>
                  <a:schemeClr val="tx1">
                    <a:lumMod val="95000"/>
                  </a:schemeClr>
                </a:solidFill>
              </a:rPr>
              <a:t>incr</a:t>
            </a:r>
            <a:r>
              <a:rPr lang="en-US" dirty="0" smtClean="0">
                <a:solidFill>
                  <a:schemeClr val="tx1">
                    <a:lumMod val="95000"/>
                  </a:schemeClr>
                </a:solidFill>
              </a:rPr>
              <a:t> </a:t>
            </a:r>
            <a:r>
              <a:rPr lang="en-US" dirty="0">
                <a:solidFill>
                  <a:schemeClr val="accent5">
                    <a:lumMod val="20000"/>
                    <a:lumOff val="80000"/>
                  </a:schemeClr>
                </a:solidFill>
              </a:rPr>
              <a:t>:= function($n as </a:t>
            </a:r>
            <a:r>
              <a:rPr lang="en-US" dirty="0" err="1">
                <a:solidFill>
                  <a:schemeClr val="accent5">
                    <a:lumMod val="20000"/>
                    <a:lumOff val="80000"/>
                  </a:schemeClr>
                </a:solidFill>
              </a:rPr>
              <a:t>xs:integer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{$n +1},</a:t>
            </a:r>
          </a:p>
          <a:p>
            <a:pPr marL="68580" indent="0">
              <a:buNone/>
            </a:pPr>
            <a:r>
              <a:rPr lang="en-US" dirty="0">
                <a:solidFill>
                  <a:schemeClr val="accent5">
                    <a:lumMod val="20000"/>
                    <a:lumOff val="80000"/>
                  </a:schemeClr>
                </a:solidFill>
              </a:rPr>
              <a:t>         </a:t>
            </a:r>
            <a:r>
              <a:rPr lang="en-US" dirty="0" smtClean="0">
                <a:solidFill>
                  <a:schemeClr val="tx1">
                    <a:lumMod val="95000"/>
                  </a:schemeClr>
                </a:solidFill>
              </a:rPr>
              <a:t>$</a:t>
            </a:r>
            <a:r>
              <a:rPr lang="en-US" dirty="0" err="1" smtClean="0">
                <a:solidFill>
                  <a:schemeClr val="tx1">
                    <a:lumMod val="95000"/>
                  </a:schemeClr>
                </a:solidFill>
              </a:rPr>
              <a:t>mult</a:t>
            </a:r>
            <a:r>
              <a:rPr lang="en-US" dirty="0" smtClean="0">
                <a:solidFill>
                  <a:schemeClr val="tx1">
                    <a:lumMod val="95000"/>
                  </a:schemeClr>
                </a:solidFill>
              </a:rPr>
              <a:t> </a:t>
            </a:r>
            <a:r>
              <a:rPr lang="en-US" dirty="0">
                <a:solidFill>
                  <a:schemeClr val="accent5">
                    <a:lumMod val="20000"/>
                    <a:lumOff val="80000"/>
                  </a:schemeClr>
                </a:solidFill>
              </a:rPr>
              <a:t>:= function($m as </a:t>
            </a:r>
            <a:r>
              <a:rPr lang="en-US" dirty="0" err="1">
                <a:solidFill>
                  <a:schemeClr val="accent5">
                    <a:lumMod val="20000"/>
                    <a:lumOff val="80000"/>
                  </a:schemeClr>
                </a:solidFill>
              </a:rPr>
              <a:t>xs:integer</a:t>
            </a:r>
            <a:r>
              <a:rPr lang="en-US" dirty="0">
                <a:solidFill>
                  <a:schemeClr val="accent5">
                    <a:lumMod val="20000"/>
                    <a:lumOff val="80000"/>
                  </a:schemeClr>
                </a:solidFill>
              </a:rPr>
              <a:t>, $n as </a:t>
            </a:r>
            <a:r>
              <a:rPr lang="en-US" dirty="0" err="1">
                <a:solidFill>
                  <a:schemeClr val="accent5">
                    <a:lumMod val="20000"/>
                    <a:lumOff val="80000"/>
                  </a:schemeClr>
                </a:solidFill>
              </a:rPr>
              <a:t>xs:integer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{$m * $n},</a:t>
            </a:r>
          </a:p>
          <a:p>
            <a:pPr marL="68580" indent="0">
              <a:buNone/>
            </a:pPr>
            <a:r>
              <a:rPr lang="en-US" dirty="0">
                <a:solidFill>
                  <a:schemeClr val="accent5">
                    <a:lumMod val="20000"/>
                    <a:lumOff val="80000"/>
                  </a:schemeClr>
                </a:solidFill>
              </a:rPr>
              <a:t>         </a:t>
            </a:r>
            <a:r>
              <a:rPr lang="en-US" dirty="0" smtClean="0">
                <a:solidFill>
                  <a:schemeClr val="tx1">
                    <a:lumMod val="95000"/>
                  </a:schemeClr>
                </a:solidFill>
              </a:rPr>
              <a:t>$</a:t>
            </a:r>
            <a:r>
              <a:rPr lang="en-US" dirty="0" err="1" smtClean="0">
                <a:solidFill>
                  <a:schemeClr val="tx1">
                    <a:lumMod val="95000"/>
                  </a:schemeClr>
                </a:solidFill>
              </a:rPr>
              <a:t>decr</a:t>
            </a:r>
            <a:r>
              <a:rPr lang="en-US" dirty="0" smtClean="0">
                <a:solidFill>
                  <a:schemeClr val="tx1">
                    <a:lumMod val="95000"/>
                  </a:schemeClr>
                </a:solidFill>
              </a:rPr>
              <a:t> </a:t>
            </a:r>
            <a:r>
              <a:rPr lang="en-US" dirty="0">
                <a:solidFill>
                  <a:schemeClr val="accent5">
                    <a:lumMod val="20000"/>
                    <a:lumOff val="80000"/>
                  </a:schemeClr>
                </a:solidFill>
              </a:rPr>
              <a:t>:= function($n as </a:t>
            </a:r>
            <a:r>
              <a:rPr lang="en-US" dirty="0" err="1">
                <a:solidFill>
                  <a:schemeClr val="accent5">
                    <a:lumMod val="20000"/>
                    <a:lumOff val="80000"/>
                  </a:schemeClr>
                </a:solidFill>
              </a:rPr>
              <a:t>xs:integer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{$n -1},</a:t>
            </a:r>
          </a:p>
          <a:p>
            <a:pPr marL="68580" indent="0">
              <a:buNone/>
            </a:pPr>
            <a:r>
              <a:rPr lang="en-US" dirty="0">
                <a:solidFill>
                  <a:schemeClr val="accent5">
                    <a:lumMod val="20000"/>
                    <a:lumOff val="80000"/>
                  </a:schemeClr>
                </a:solidFill>
              </a:rPr>
              <a:t>         </a:t>
            </a:r>
            <a:r>
              <a:rPr lang="en-US" dirty="0" smtClean="0">
                <a:solidFill>
                  <a:schemeClr val="tx1">
                    <a:lumMod val="95000"/>
                  </a:schemeClr>
                </a:solidFill>
              </a:rPr>
              <a:t>$</a:t>
            </a:r>
            <a:r>
              <a:rPr lang="en-US" dirty="0" err="1" smtClean="0">
                <a:solidFill>
                  <a:schemeClr val="tx1">
                    <a:lumMod val="95000"/>
                  </a:schemeClr>
                </a:solidFill>
              </a:rPr>
              <a:t>idiv</a:t>
            </a:r>
            <a:r>
              <a:rPr lang="en-US" dirty="0" smtClean="0">
                <a:solidFill>
                  <a:schemeClr val="tx1">
                    <a:lumMod val="95000"/>
                  </a:schemeClr>
                </a:solidFill>
              </a:rPr>
              <a:t> </a:t>
            </a:r>
            <a:r>
              <a:rPr lang="en-US" dirty="0">
                <a:solidFill>
                  <a:schemeClr val="accent5">
                    <a:lumMod val="20000"/>
                    <a:lumOff val="80000"/>
                  </a:schemeClr>
                </a:solidFill>
              </a:rPr>
              <a:t>:= function($m as </a:t>
            </a:r>
            <a:r>
              <a:rPr lang="en-US" dirty="0" err="1">
                <a:solidFill>
                  <a:schemeClr val="accent5">
                    <a:lumMod val="20000"/>
                    <a:lumOff val="80000"/>
                  </a:schemeClr>
                </a:solidFill>
              </a:rPr>
              <a:t>xs:integer</a:t>
            </a:r>
            <a:r>
              <a:rPr lang="en-US" dirty="0">
                <a:solidFill>
                  <a:schemeClr val="accent5">
                    <a:lumMod val="20000"/>
                    <a:lumOff val="80000"/>
                  </a:schemeClr>
                </a:solidFill>
              </a:rPr>
              <a:t>, $n as </a:t>
            </a:r>
            <a:r>
              <a:rPr lang="en-US" dirty="0" err="1">
                <a:solidFill>
                  <a:schemeClr val="accent5">
                    <a:lumMod val="20000"/>
                    <a:lumOff val="80000"/>
                  </a:schemeClr>
                </a:solidFill>
              </a:rPr>
              <a:t>xs:integer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{$m </a:t>
            </a:r>
            <a:r>
              <a:rPr lang="en-US" dirty="0" err="1">
                <a:solidFill>
                  <a:schemeClr val="accent5">
                    <a:lumMod val="20000"/>
                    <a:lumOff val="80000"/>
                  </a:schemeClr>
                </a:solidFill>
              </a:rPr>
              <a:t>idiv</a:t>
            </a:r>
            <a:r>
              <a:rPr lang="en-US" dirty="0">
                <a:solidFill>
                  <a:schemeClr val="accent5">
                    <a:lumMod val="20000"/>
                    <a:lumOff val="80000"/>
                  </a:schemeClr>
                </a:solidFill>
              </a:rPr>
              <a:t> $n}</a:t>
            </a:r>
          </a:p>
          <a:p>
            <a:pPr marL="68580" indent="0">
              <a:buNone/>
            </a:pPr>
            <a:r>
              <a:rPr lang="en-US" dirty="0"/>
              <a:t>	  (: Provide the function </a:t>
            </a:r>
            <a:r>
              <a:rPr lang="en-US" dirty="0" err="1"/>
              <a:t>libary</a:t>
            </a:r>
            <a:r>
              <a:rPr lang="en-US" dirty="0"/>
              <a:t>  as a map:)</a:t>
            </a:r>
          </a:p>
          <a:p>
            <a:pPr marL="68580" indent="0">
              <a:buNone/>
            </a:pPr>
            <a:r>
              <a:rPr lang="en-US" dirty="0"/>
              <a:t> </a:t>
            </a:r>
            <a:r>
              <a:rPr lang="en-US" dirty="0">
                <a:solidFill>
                  <a:srgbClr val="FFFF00"/>
                </a:solidFill>
              </a:rPr>
              <a:t>return</a:t>
            </a:r>
          </a:p>
          <a:p>
            <a:pPr marL="68580" indent="0">
              <a:buNone/>
            </a:pPr>
            <a:r>
              <a:rPr lang="en-US" dirty="0">
                <a:solidFill>
                  <a:srgbClr val="FFFF00"/>
                </a:solidFill>
              </a:rPr>
              <a:t>      </a:t>
            </a:r>
            <a:r>
              <a:rPr lang="en-US" b="1" dirty="0">
                <a:solidFill>
                  <a:schemeClr val="tx2">
                    <a:lumMod val="90000"/>
                  </a:schemeClr>
                </a:solidFill>
              </a:rPr>
              <a:t>map</a:t>
            </a:r>
            <a:r>
              <a:rPr lang="en-US" dirty="0">
                <a:solidFill>
                  <a:schemeClr val="tx2">
                    <a:lumMod val="90000"/>
                  </a:schemeClr>
                </a:solidFill>
              </a:rPr>
              <a:t> </a:t>
            </a:r>
            <a:r>
              <a:rPr lang="en-US" dirty="0">
                <a:solidFill>
                  <a:srgbClr val="92D050"/>
                </a:solidFill>
              </a:rPr>
              <a:t>{</a:t>
            </a:r>
          </a:p>
          <a:p>
            <a:pPr marL="68580" indent="0">
              <a:buNone/>
            </a:pPr>
            <a:r>
              <a:rPr lang="en-US" dirty="0">
                <a:solidFill>
                  <a:schemeClr val="accent5">
                    <a:lumMod val="20000"/>
                    <a:lumOff val="80000"/>
                  </a:schemeClr>
                </a:solidFill>
              </a:rPr>
              <a:t>               '</a:t>
            </a:r>
            <a:r>
              <a:rPr lang="en-US" dirty="0" err="1">
                <a:solidFill>
                  <a:schemeClr val="accent5">
                    <a:lumMod val="20000"/>
                    <a:lumOff val="80000"/>
                  </a:schemeClr>
                </a:solidFill>
              </a:rPr>
              <a:t>incr</a:t>
            </a:r>
            <a:r>
              <a:rPr lang="en-US" dirty="0">
                <a:solidFill>
                  <a:schemeClr val="accent5">
                    <a:lumMod val="20000"/>
                    <a:lumOff val="80000"/>
                  </a:schemeClr>
                </a:solidFill>
              </a:rPr>
              <a:t>'     := $</a:t>
            </a:r>
            <a:r>
              <a:rPr lang="en-US" dirty="0" err="1">
                <a:solidFill>
                  <a:schemeClr val="accent5">
                    <a:lumMod val="20000"/>
                    <a:lumOff val="80000"/>
                  </a:schemeClr>
                </a:solidFill>
              </a:rPr>
              <a:t>incr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a:t>
            </a:r>
            <a:r>
              <a:rPr lang="en-US" dirty="0" err="1">
                <a:solidFill>
                  <a:schemeClr val="accent5">
                    <a:lumMod val="20000"/>
                    <a:lumOff val="80000"/>
                  </a:schemeClr>
                </a:solidFill>
              </a:rPr>
              <a:t>mult</a:t>
            </a:r>
            <a:r>
              <a:rPr lang="en-US" dirty="0">
                <a:solidFill>
                  <a:schemeClr val="accent5">
                    <a:lumMod val="20000"/>
                    <a:lumOff val="80000"/>
                  </a:schemeClr>
                </a:solidFill>
              </a:rPr>
              <a:t>'    </a:t>
            </a:r>
            <a:r>
              <a:rPr lang="en-US" dirty="0" smtClean="0">
                <a:solidFill>
                  <a:schemeClr val="accent5">
                    <a:lumMod val="20000"/>
                    <a:lumOff val="80000"/>
                  </a:schemeClr>
                </a:solidFill>
              </a:rPr>
              <a:t>:= </a:t>
            </a:r>
            <a:r>
              <a:rPr lang="en-US" dirty="0">
                <a:solidFill>
                  <a:schemeClr val="accent5">
                    <a:lumMod val="20000"/>
                    <a:lumOff val="80000"/>
                  </a:schemeClr>
                </a:solidFill>
              </a:rPr>
              <a:t>$</a:t>
            </a:r>
            <a:r>
              <a:rPr lang="en-US" dirty="0" err="1">
                <a:solidFill>
                  <a:schemeClr val="accent5">
                    <a:lumMod val="20000"/>
                    <a:lumOff val="80000"/>
                  </a:schemeClr>
                </a:solidFill>
              </a:rPr>
              <a:t>mult</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a:t>
            </a:r>
            <a:r>
              <a:rPr lang="en-US" dirty="0" err="1">
                <a:solidFill>
                  <a:schemeClr val="accent5">
                    <a:lumMod val="20000"/>
                    <a:lumOff val="80000"/>
                  </a:schemeClr>
                </a:solidFill>
              </a:rPr>
              <a:t>decr</a:t>
            </a:r>
            <a:r>
              <a:rPr lang="en-US" dirty="0">
                <a:solidFill>
                  <a:schemeClr val="accent5">
                    <a:lumMod val="20000"/>
                    <a:lumOff val="80000"/>
                  </a:schemeClr>
                </a:solidFill>
              </a:rPr>
              <a:t>'   </a:t>
            </a:r>
            <a:r>
              <a:rPr lang="en-US" dirty="0" smtClean="0">
                <a:solidFill>
                  <a:schemeClr val="accent5">
                    <a:lumMod val="20000"/>
                    <a:lumOff val="80000"/>
                  </a:schemeClr>
                </a:solidFill>
              </a:rPr>
              <a:t> </a:t>
            </a:r>
            <a:r>
              <a:rPr lang="en-US" dirty="0">
                <a:solidFill>
                  <a:schemeClr val="accent5">
                    <a:lumMod val="20000"/>
                    <a:lumOff val="80000"/>
                  </a:schemeClr>
                </a:solidFill>
              </a:rPr>
              <a:t>:= $</a:t>
            </a:r>
            <a:r>
              <a:rPr lang="en-US" dirty="0" err="1">
                <a:solidFill>
                  <a:schemeClr val="accent5">
                    <a:lumMod val="20000"/>
                    <a:lumOff val="80000"/>
                  </a:schemeClr>
                </a:solidFill>
              </a:rPr>
              <a:t>decr</a:t>
            </a:r>
            <a:r>
              <a:rPr lang="en-US" dirty="0">
                <a:solidFill>
                  <a:schemeClr val="accent5">
                    <a:lumMod val="20000"/>
                    <a:lumOff val="80000"/>
                  </a:schemeClr>
                </a:solidFill>
              </a:rPr>
              <a:t>,</a:t>
            </a:r>
          </a:p>
          <a:p>
            <a:pPr marL="68580" indent="0">
              <a:buNone/>
            </a:pPr>
            <a:r>
              <a:rPr lang="en-US" dirty="0">
                <a:solidFill>
                  <a:schemeClr val="accent5">
                    <a:lumMod val="20000"/>
                    <a:lumOff val="80000"/>
                  </a:schemeClr>
                </a:solidFill>
              </a:rPr>
              <a:t>               '</a:t>
            </a:r>
            <a:r>
              <a:rPr lang="en-US" dirty="0" err="1">
                <a:solidFill>
                  <a:schemeClr val="accent5">
                    <a:lumMod val="20000"/>
                    <a:lumOff val="80000"/>
                  </a:schemeClr>
                </a:solidFill>
              </a:rPr>
              <a:t>idiv</a:t>
            </a:r>
            <a:r>
              <a:rPr lang="en-US" dirty="0">
                <a:solidFill>
                  <a:schemeClr val="accent5">
                    <a:lumMod val="20000"/>
                    <a:lumOff val="80000"/>
                  </a:schemeClr>
                </a:solidFill>
              </a:rPr>
              <a:t>'   </a:t>
            </a:r>
            <a:r>
              <a:rPr lang="en-US" dirty="0" smtClean="0">
                <a:solidFill>
                  <a:schemeClr val="accent5">
                    <a:lumMod val="20000"/>
                    <a:lumOff val="80000"/>
                  </a:schemeClr>
                </a:solidFill>
              </a:rPr>
              <a:t>   </a:t>
            </a:r>
            <a:r>
              <a:rPr lang="en-US" dirty="0">
                <a:solidFill>
                  <a:schemeClr val="accent5">
                    <a:lumMod val="20000"/>
                    <a:lumOff val="80000"/>
                  </a:schemeClr>
                </a:solidFill>
              </a:rPr>
              <a:t>:= $</a:t>
            </a:r>
            <a:r>
              <a:rPr lang="en-US" dirty="0" err="1">
                <a:solidFill>
                  <a:schemeClr val="accent5">
                    <a:lumMod val="20000"/>
                    <a:lumOff val="80000"/>
                  </a:schemeClr>
                </a:solidFill>
              </a:rPr>
              <a:t>idiv</a:t>
            </a:r>
            <a:endParaRPr lang="en-US" dirty="0">
              <a:solidFill>
                <a:schemeClr val="accent5">
                  <a:lumMod val="20000"/>
                  <a:lumOff val="80000"/>
                </a:schemeClr>
              </a:solidFill>
            </a:endParaRPr>
          </a:p>
          <a:p>
            <a:pPr marL="68580" indent="0">
              <a:buNone/>
            </a:pPr>
            <a:r>
              <a:rPr lang="en-US" dirty="0">
                <a:solidFill>
                  <a:srgbClr val="92D050"/>
                </a:solidFill>
              </a:rPr>
              <a:t>              </a:t>
            </a:r>
            <a:r>
              <a:rPr lang="en-US" dirty="0" smtClean="0">
                <a:solidFill>
                  <a:srgbClr val="92D050"/>
                </a:solidFill>
              </a:rPr>
              <a:t>}</a:t>
            </a:r>
            <a:br>
              <a:rPr lang="en-US" dirty="0" smtClean="0">
                <a:solidFill>
                  <a:srgbClr val="92D050"/>
                </a:solidFill>
              </a:rPr>
            </a:br>
            <a:r>
              <a:rPr lang="en-US" sz="2900" b="1" dirty="0" smtClean="0">
                <a:solidFill>
                  <a:schemeClr val="accent4">
                    <a:lumMod val="20000"/>
                    <a:lumOff val="80000"/>
                  </a:schemeClr>
                </a:solidFill>
              </a:rPr>
              <a:t>;</a:t>
            </a:r>
          </a:p>
          <a:p>
            <a:pPr marL="68580" indent="0">
              <a:buNone/>
            </a:pPr>
            <a:r>
              <a:rPr lang="en-US" sz="4200" dirty="0" smtClean="0">
                <a:solidFill>
                  <a:srgbClr val="FFFF00"/>
                </a:solidFill>
              </a:rPr>
              <a:t>import </a:t>
            </a:r>
            <a:r>
              <a:rPr lang="en-US" sz="4200" dirty="0">
                <a:solidFill>
                  <a:srgbClr val="FFFF00"/>
                </a:solidFill>
              </a:rPr>
              <a:t>module namespace </a:t>
            </a:r>
            <a:r>
              <a:rPr lang="en-US" sz="4200" dirty="0" smtClean="0">
                <a:solidFill>
                  <a:srgbClr val="FFFF00"/>
                </a:solidFill>
              </a:rPr>
              <a:t>f=“F" </a:t>
            </a:r>
            <a:r>
              <a:rPr lang="en-US" sz="4200" dirty="0">
                <a:solidFill>
                  <a:srgbClr val="FFFF00"/>
                </a:solidFill>
              </a:rPr>
              <a:t>at </a:t>
            </a:r>
            <a:r>
              <a:rPr lang="en-US" sz="4200" dirty="0" smtClean="0">
                <a:solidFill>
                  <a:srgbClr val="FFFF00"/>
                </a:solidFill>
              </a:rPr>
              <a:t>"</a:t>
            </a:r>
            <a:r>
              <a:rPr lang="en-US" sz="4200" dirty="0" err="1">
                <a:solidFill>
                  <a:srgbClr val="00B050"/>
                </a:solidFill>
              </a:rPr>
              <a:t>SimpleLibraryAsMap.xpath</a:t>
            </a:r>
            <a:r>
              <a:rPr lang="en-US" sz="4200" dirty="0" smtClean="0">
                <a:solidFill>
                  <a:srgbClr val="FFFF00"/>
                </a:solidFill>
              </a:rPr>
              <a:t>";</a:t>
            </a:r>
          </a:p>
          <a:p>
            <a:pPr marL="68580" indent="0">
              <a:buNone/>
            </a:pPr>
            <a:r>
              <a:rPr lang="en-US" sz="4200" dirty="0">
                <a:solidFill>
                  <a:schemeClr val="accent5">
                    <a:lumMod val="60000"/>
                    <a:lumOff val="40000"/>
                  </a:schemeClr>
                </a:solidFill>
              </a:rPr>
              <a:t>'</a:t>
            </a:r>
            <a:r>
              <a:rPr lang="en-US" sz="4200" dirty="0" err="1">
                <a:solidFill>
                  <a:schemeClr val="accent5">
                    <a:lumMod val="60000"/>
                    <a:lumOff val="40000"/>
                  </a:schemeClr>
                </a:solidFill>
              </a:rPr>
              <a:t>incr</a:t>
            </a:r>
            <a:r>
              <a:rPr lang="en-US" sz="4200" dirty="0">
                <a:solidFill>
                  <a:schemeClr val="accent5">
                    <a:lumMod val="60000"/>
                    <a:lumOff val="40000"/>
                  </a:schemeClr>
                </a:solidFill>
              </a:rPr>
              <a:t>(3) = </a:t>
            </a:r>
            <a:r>
              <a:rPr lang="en-US" sz="4200" dirty="0" smtClean="0">
                <a:solidFill>
                  <a:schemeClr val="accent5">
                    <a:lumMod val="60000"/>
                    <a:lumOff val="40000"/>
                  </a:schemeClr>
                </a:solidFill>
              </a:rPr>
              <a:t>‘  ||  $</a:t>
            </a:r>
            <a:r>
              <a:rPr lang="en-US" sz="4200" dirty="0" err="1" smtClean="0">
                <a:solidFill>
                  <a:schemeClr val="accent5">
                    <a:lumMod val="60000"/>
                    <a:lumOff val="40000"/>
                  </a:schemeClr>
                </a:solidFill>
              </a:rPr>
              <a:t>f:Math</a:t>
            </a:r>
            <a:r>
              <a:rPr lang="en-US" sz="4200" dirty="0">
                <a:solidFill>
                  <a:schemeClr val="accent5">
                    <a:lumMod val="60000"/>
                    <a:lumOff val="40000"/>
                  </a:schemeClr>
                </a:solidFill>
              </a:rPr>
              <a:t>('</a:t>
            </a:r>
            <a:r>
              <a:rPr lang="en-US" sz="4200" dirty="0" err="1">
                <a:solidFill>
                  <a:schemeClr val="accent5">
                    <a:lumMod val="60000"/>
                    <a:lumOff val="40000"/>
                  </a:schemeClr>
                </a:solidFill>
              </a:rPr>
              <a:t>incr</a:t>
            </a:r>
            <a:r>
              <a:rPr lang="en-US" sz="4200" dirty="0">
                <a:solidFill>
                  <a:schemeClr val="accent5">
                    <a:lumMod val="60000"/>
                    <a:lumOff val="40000"/>
                  </a:schemeClr>
                </a:solidFill>
              </a:rPr>
              <a:t>')(3</a:t>
            </a:r>
            <a:r>
              <a:rPr lang="en-US" sz="4200" dirty="0" smtClean="0">
                <a:solidFill>
                  <a:schemeClr val="accent5">
                    <a:lumMod val="60000"/>
                    <a:lumOff val="40000"/>
                  </a:schemeClr>
                </a:solidFill>
              </a:rPr>
              <a:t>)</a:t>
            </a:r>
            <a:endParaRPr lang="en-US" sz="4200" dirty="0">
              <a:solidFill>
                <a:schemeClr val="accent5">
                  <a:lumMod val="60000"/>
                  <a:lumOff val="40000"/>
                </a:schemeClr>
              </a:solidFill>
            </a:endParaRPr>
          </a:p>
          <a:p>
            <a:pPr marL="68580" indent="0">
              <a:buNone/>
            </a:pPr>
            <a:endParaRPr lang="en-US" dirty="0"/>
          </a:p>
        </p:txBody>
      </p:sp>
      <p:cxnSp>
        <p:nvCxnSpPr>
          <p:cNvPr id="4" name="Straight Connector 3"/>
          <p:cNvCxnSpPr/>
          <p:nvPr/>
        </p:nvCxnSpPr>
        <p:spPr>
          <a:xfrm>
            <a:off x="1298961" y="5930782"/>
            <a:ext cx="10160950"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Left Brace 4"/>
          <p:cNvSpPr/>
          <p:nvPr/>
        </p:nvSpPr>
        <p:spPr>
          <a:xfrm>
            <a:off x="1009292" y="923026"/>
            <a:ext cx="289670" cy="396816"/>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Arrow 5"/>
          <p:cNvSpPr/>
          <p:nvPr/>
        </p:nvSpPr>
        <p:spPr>
          <a:xfrm>
            <a:off x="310551" y="1076087"/>
            <a:ext cx="595223" cy="79853"/>
          </a:xfrm>
          <a:prstGeom prst="rightArrow">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a:stretch>
            <a:fillRect/>
          </a:stretch>
        </p:blipFill>
        <p:spPr>
          <a:xfrm>
            <a:off x="241252" y="5711307"/>
            <a:ext cx="664522" cy="219475"/>
          </a:xfrm>
          <a:prstGeom prst="rect">
            <a:avLst/>
          </a:prstGeom>
        </p:spPr>
      </p:pic>
    </p:spTree>
    <p:extLst>
      <p:ext uri="{BB962C8B-B14F-4D97-AF65-F5344CB8AC3E}">
        <p14:creationId xmlns:p14="http://schemas.microsoft.com/office/powerpoint/2010/main" val="19502493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18" end="18"/>
                                            </p:txEl>
                                          </p:spTgt>
                                        </p:tgtEl>
                                        <p:attrNameLst>
                                          <p:attrName>style.visibility</p:attrName>
                                        </p:attrNameLst>
                                      </p:cBhvr>
                                      <p:to>
                                        <p:strVal val="visible"/>
                                      </p:to>
                                    </p:set>
                                    <p:animEffect transition="in" filter="fade">
                                      <p:cBhvr>
                                        <p:cTn id="25" dur="500"/>
                                        <p:tgtEl>
                                          <p:spTgt spid="3">
                                            <p:txEl>
                                              <p:pRg st="18" end="1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19" end="19"/>
                                            </p:txEl>
                                          </p:spTgt>
                                        </p:tgtEl>
                                        <p:attrNameLst>
                                          <p:attrName>style.visibility</p:attrName>
                                        </p:attrNameLst>
                                      </p:cBhvr>
                                      <p:to>
                                        <p:strVal val="visible"/>
                                      </p:to>
                                    </p:set>
                                    <p:animEffect transition="in" filter="fade">
                                      <p:cBhvr>
                                        <p:cTn id="40" dur="500"/>
                                        <p:tgtEl>
                                          <p:spTgt spid="3">
                                            <p:txEl>
                                              <p:pRg st="19" end="1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20" end="20"/>
                                            </p:txEl>
                                          </p:spTgt>
                                        </p:tgtEl>
                                        <p:attrNameLst>
                                          <p:attrName>style.visibility</p:attrName>
                                        </p:attrNameLst>
                                      </p:cBhvr>
                                      <p:to>
                                        <p:strVal val="visible"/>
                                      </p:to>
                                    </p:set>
                                    <p:animEffect transition="in" filter="fade">
                                      <p:cBhvr>
                                        <p:cTn id="43" dur="500"/>
                                        <p:tgtEl>
                                          <p:spTgt spid="3">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488001"/>
            <a:ext cx="10363200" cy="914400"/>
          </a:xfrm>
        </p:spPr>
        <p:txBody>
          <a:bodyPr/>
          <a:lstStyle/>
          <a:p>
            <a:r>
              <a:rPr lang="en-US" dirty="0" smtClean="0"/>
              <a:t>Conclusion</a:t>
            </a:r>
            <a:endParaRPr lang="en-US" dirty="0"/>
          </a:p>
        </p:txBody>
      </p:sp>
      <p:sp>
        <p:nvSpPr>
          <p:cNvPr id="3" name="Content Placeholder 2"/>
          <p:cNvSpPr>
            <a:spLocks noGrp="1"/>
          </p:cNvSpPr>
          <p:nvPr>
            <p:ph idx="1"/>
          </p:nvPr>
        </p:nvSpPr>
        <p:spPr>
          <a:xfrm>
            <a:off x="1219200" y="1241693"/>
            <a:ext cx="10363200" cy="5150640"/>
          </a:xfrm>
        </p:spPr>
        <p:txBody>
          <a:bodyPr>
            <a:normAutofit fontScale="92500" lnSpcReduction="10000"/>
          </a:bodyPr>
          <a:lstStyle/>
          <a:p>
            <a:pPr>
              <a:buFont typeface="Wingdings" panose="05000000000000000000" pitchFamily="2" charset="2"/>
              <a:buChar char="ü"/>
            </a:pPr>
            <a:r>
              <a:rPr lang="en-US" dirty="0" err="1" smtClean="0">
                <a:solidFill>
                  <a:srgbClr val="92D050"/>
                </a:solidFill>
              </a:rPr>
              <a:t>XPath</a:t>
            </a:r>
            <a:r>
              <a:rPr lang="en-US" dirty="0" smtClean="0">
                <a:solidFill>
                  <a:srgbClr val="92D050"/>
                </a:solidFill>
              </a:rPr>
              <a:t> 3.0 has powerful PL features</a:t>
            </a:r>
            <a:r>
              <a:rPr lang="en-US" dirty="0" smtClean="0"/>
              <a:t>:</a:t>
            </a:r>
          </a:p>
          <a:p>
            <a:pPr lvl="1">
              <a:buFont typeface="Wingdings" panose="05000000000000000000" pitchFamily="2" charset="2"/>
              <a:buChar char="ü"/>
            </a:pPr>
            <a:r>
              <a:rPr lang="en-US" dirty="0" smtClean="0">
                <a:solidFill>
                  <a:schemeClr val="tx1">
                    <a:lumMod val="85000"/>
                  </a:schemeClr>
                </a:solidFill>
              </a:rPr>
              <a:t>HOF (anonymous functions)</a:t>
            </a:r>
          </a:p>
          <a:p>
            <a:pPr lvl="1">
              <a:buFont typeface="Wingdings" panose="05000000000000000000" pitchFamily="2" charset="2"/>
              <a:buChar char="ü"/>
            </a:pPr>
            <a:r>
              <a:rPr lang="en-US" dirty="0">
                <a:solidFill>
                  <a:schemeClr val="tx1">
                    <a:lumMod val="85000"/>
                  </a:schemeClr>
                </a:solidFill>
              </a:rPr>
              <a:t>Function </a:t>
            </a:r>
            <a:r>
              <a:rPr lang="en-US" dirty="0" smtClean="0">
                <a:solidFill>
                  <a:schemeClr val="tx1">
                    <a:lumMod val="85000"/>
                  </a:schemeClr>
                </a:solidFill>
              </a:rPr>
              <a:t>Composition</a:t>
            </a:r>
            <a:endParaRPr lang="en-US" dirty="0">
              <a:solidFill>
                <a:schemeClr val="tx1">
                  <a:lumMod val="85000"/>
                </a:schemeClr>
              </a:solidFill>
            </a:endParaRPr>
          </a:p>
          <a:p>
            <a:pPr lvl="1">
              <a:buFont typeface="Wingdings" panose="05000000000000000000" pitchFamily="2" charset="2"/>
              <a:buChar char="ü"/>
            </a:pPr>
            <a:r>
              <a:rPr lang="en-US" dirty="0" smtClean="0">
                <a:solidFill>
                  <a:schemeClr val="tx1">
                    <a:lumMod val="85000"/>
                  </a:schemeClr>
                </a:solidFill>
              </a:rPr>
              <a:t>Partial </a:t>
            </a:r>
            <a:r>
              <a:rPr lang="en-US" dirty="0">
                <a:solidFill>
                  <a:schemeClr val="tx1">
                    <a:lumMod val="85000"/>
                  </a:schemeClr>
                </a:solidFill>
              </a:rPr>
              <a:t>A</a:t>
            </a:r>
            <a:r>
              <a:rPr lang="en-US" dirty="0" smtClean="0">
                <a:solidFill>
                  <a:schemeClr val="tx1">
                    <a:lumMod val="85000"/>
                  </a:schemeClr>
                </a:solidFill>
              </a:rPr>
              <a:t>pplication and Closures</a:t>
            </a:r>
          </a:p>
          <a:p>
            <a:pPr lvl="1">
              <a:buFont typeface="Wingdings" panose="05000000000000000000" pitchFamily="2" charset="2"/>
              <a:buChar char="ü"/>
            </a:pPr>
            <a:r>
              <a:rPr lang="en-US" dirty="0" smtClean="0">
                <a:solidFill>
                  <a:schemeClr val="tx1">
                    <a:lumMod val="85000"/>
                  </a:schemeClr>
                </a:solidFill>
              </a:rPr>
              <a:t>Recursion </a:t>
            </a:r>
            <a:r>
              <a:rPr lang="en-US" dirty="0">
                <a:solidFill>
                  <a:schemeClr val="tx1">
                    <a:lumMod val="85000"/>
                  </a:schemeClr>
                </a:solidFill>
              </a:rPr>
              <a:t>(robust) of anonymous functions</a:t>
            </a:r>
          </a:p>
          <a:p>
            <a:pPr lvl="1">
              <a:buFont typeface="Wingdings" panose="05000000000000000000" pitchFamily="2" charset="2"/>
              <a:buChar char="ü"/>
            </a:pPr>
            <a:r>
              <a:rPr lang="en-US" dirty="0" smtClean="0">
                <a:solidFill>
                  <a:schemeClr val="tx1">
                    <a:lumMod val="85000"/>
                  </a:schemeClr>
                </a:solidFill>
              </a:rPr>
              <a:t>Ability to create a new XML document</a:t>
            </a:r>
            <a:r>
              <a:rPr lang="en-US" dirty="0" smtClean="0"/>
              <a:t/>
            </a:r>
            <a:br>
              <a:rPr lang="en-US" dirty="0" smtClean="0"/>
            </a:br>
            <a:endParaRPr lang="en-US" dirty="0" smtClean="0"/>
          </a:p>
          <a:p>
            <a:pPr>
              <a:buFont typeface="Wingdings" panose="05000000000000000000" pitchFamily="2" charset="2"/>
              <a:buChar char="ü"/>
            </a:pPr>
            <a:r>
              <a:rPr lang="en-US" dirty="0" smtClean="0">
                <a:solidFill>
                  <a:srgbClr val="92D050"/>
                </a:solidFill>
              </a:rPr>
              <a:t>Demonstrated a complex, standalone </a:t>
            </a:r>
            <a:r>
              <a:rPr lang="en-US" dirty="0" err="1" smtClean="0">
                <a:solidFill>
                  <a:srgbClr val="92D050"/>
                </a:solidFill>
              </a:rPr>
              <a:t>XPath</a:t>
            </a:r>
            <a:r>
              <a:rPr lang="en-US" dirty="0" smtClean="0">
                <a:solidFill>
                  <a:srgbClr val="92D050"/>
                </a:solidFill>
              </a:rPr>
              <a:t> application.</a:t>
            </a:r>
          </a:p>
          <a:p>
            <a:pPr>
              <a:buFont typeface="Wingdings" panose="05000000000000000000" pitchFamily="2" charset="2"/>
              <a:buChar char="ü"/>
            </a:pPr>
            <a:r>
              <a:rPr lang="en-US" dirty="0" smtClean="0">
                <a:solidFill>
                  <a:srgbClr val="92D050"/>
                </a:solidFill>
              </a:rPr>
              <a:t>Demonstrated </a:t>
            </a:r>
            <a:r>
              <a:rPr lang="en-US" dirty="0" err="1" smtClean="0">
                <a:solidFill>
                  <a:srgbClr val="92D050"/>
                </a:solidFill>
              </a:rPr>
              <a:t>XPath</a:t>
            </a:r>
            <a:r>
              <a:rPr lang="en-US" dirty="0" smtClean="0">
                <a:solidFill>
                  <a:srgbClr val="92D050"/>
                </a:solidFill>
              </a:rPr>
              <a:t>-only function libraries and consuming them from XSLT / </a:t>
            </a:r>
            <a:r>
              <a:rPr lang="en-US" dirty="0" err="1" smtClean="0">
                <a:solidFill>
                  <a:srgbClr val="92D050"/>
                </a:solidFill>
              </a:rPr>
              <a:t>Xquery</a:t>
            </a:r>
            <a:endParaRPr lang="en-US" dirty="0" smtClean="0">
              <a:solidFill>
                <a:srgbClr val="92D050"/>
              </a:solidFill>
            </a:endParaRPr>
          </a:p>
          <a:p>
            <a:pPr>
              <a:buFont typeface="Wingdings" panose="05000000000000000000" pitchFamily="2" charset="2"/>
              <a:buChar char="ü"/>
            </a:pPr>
            <a:r>
              <a:rPr lang="en-US" dirty="0" smtClean="0">
                <a:solidFill>
                  <a:srgbClr val="92D050"/>
                </a:solidFill>
              </a:rPr>
              <a:t>Raised the need for </a:t>
            </a:r>
            <a:r>
              <a:rPr lang="en-US" dirty="0" err="1" smtClean="0">
                <a:solidFill>
                  <a:srgbClr val="92D050"/>
                </a:solidFill>
              </a:rPr>
              <a:t>XPath</a:t>
            </a:r>
            <a:r>
              <a:rPr lang="en-US" dirty="0" smtClean="0">
                <a:solidFill>
                  <a:srgbClr val="92D050"/>
                </a:solidFill>
              </a:rPr>
              <a:t> modularization support, recursive type definitions and a tuple type.</a:t>
            </a:r>
            <a:endParaRPr lang="en-US" dirty="0">
              <a:solidFill>
                <a:srgbClr val="92D050"/>
              </a:solidFill>
            </a:endParaRPr>
          </a:p>
        </p:txBody>
      </p:sp>
    </p:spTree>
    <p:extLst>
      <p:ext uri="{BB962C8B-B14F-4D97-AF65-F5344CB8AC3E}">
        <p14:creationId xmlns:p14="http://schemas.microsoft.com/office/powerpoint/2010/main" val="36037079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t>
            </a:r>
            <a:r>
              <a:rPr lang="en-US" dirty="0" err="1" smtClean="0"/>
              <a:t>XPath</a:t>
            </a:r>
            <a:r>
              <a:rPr lang="en-US" dirty="0" smtClean="0"/>
              <a:t> 3.0 Features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09917737"/>
              </p:ext>
            </p:extLst>
          </p:nvPr>
        </p:nvGraphicFramePr>
        <p:xfrm>
          <a:off x="453081" y="1331269"/>
          <a:ext cx="11417647" cy="5557520"/>
        </p:xfrm>
        <a:graphic>
          <a:graphicData uri="http://schemas.openxmlformats.org/drawingml/2006/table">
            <a:tbl>
              <a:tblPr firstRow="1" bandRow="1">
                <a:tableStyleId>{6E25E649-3F16-4E02-A733-19D2CDBF48F0}</a:tableStyleId>
              </a:tblPr>
              <a:tblGrid>
                <a:gridCol w="3736572"/>
                <a:gridCol w="1466673"/>
                <a:gridCol w="6214402"/>
              </a:tblGrid>
              <a:tr h="520700">
                <a:tc>
                  <a:txBody>
                    <a:bodyPr/>
                    <a:lstStyle/>
                    <a:p>
                      <a:r>
                        <a:rPr lang="en-US" dirty="0" smtClean="0"/>
                        <a:t>Capability</a:t>
                      </a:r>
                      <a:endParaRPr lang="en-US" dirty="0"/>
                    </a:p>
                  </a:txBody>
                  <a:tcPr marL="103148" marR="103148" anchor="ctr"/>
                </a:tc>
                <a:tc>
                  <a:txBody>
                    <a:bodyPr/>
                    <a:lstStyle/>
                    <a:p>
                      <a:pPr algn="ctr"/>
                      <a:r>
                        <a:rPr lang="en-US" dirty="0" smtClean="0"/>
                        <a:t>Presence</a:t>
                      </a:r>
                      <a:endParaRPr lang="en-US" dirty="0"/>
                    </a:p>
                  </a:txBody>
                  <a:tcPr marL="103148" marR="103148" anchor="ctr"/>
                </a:tc>
                <a:tc>
                  <a:txBody>
                    <a:bodyPr/>
                    <a:lstStyle/>
                    <a:p>
                      <a:pPr algn="l"/>
                      <a:r>
                        <a:rPr lang="en-US" dirty="0" smtClean="0"/>
                        <a:t>Remarks</a:t>
                      </a:r>
                      <a:endParaRPr lang="en-US" dirty="0"/>
                    </a:p>
                  </a:txBody>
                  <a:tcPr marL="103148" marR="103148" anchor="ctr"/>
                </a:tc>
              </a:tr>
              <a:tr h="520700">
                <a:tc>
                  <a:txBody>
                    <a:bodyPr/>
                    <a:lstStyle/>
                    <a:p>
                      <a:r>
                        <a:rPr lang="en-US" dirty="0" smtClean="0"/>
                        <a:t>Define variables</a:t>
                      </a:r>
                      <a:endParaRPr lang="en-US" dirty="0"/>
                    </a:p>
                  </a:txBody>
                  <a:tcPr marL="103148" marR="103148" anchor="ctr"/>
                </a:tc>
                <a:tc>
                  <a:txBody>
                    <a:bodyPr/>
                    <a:lstStyle/>
                    <a:p>
                      <a:pPr algn="ctr"/>
                      <a:r>
                        <a:rPr lang="en-US" b="1" dirty="0" smtClean="0">
                          <a:solidFill>
                            <a:schemeClr val="accent5"/>
                          </a:solidFill>
                        </a:rPr>
                        <a:t>Yes</a:t>
                      </a:r>
                      <a:endParaRPr lang="en-US" dirty="0"/>
                    </a:p>
                  </a:txBody>
                  <a:tcPr marL="103148" marR="103148" anchor="ctr"/>
                </a:tc>
                <a:tc>
                  <a:txBody>
                    <a:bodyPr/>
                    <a:lstStyle/>
                    <a:p>
                      <a:pPr algn="l"/>
                      <a:r>
                        <a:rPr lang="en-US" baseline="0" dirty="0" smtClean="0"/>
                        <a:t>As in </a:t>
                      </a:r>
                      <a:r>
                        <a:rPr lang="en-US" baseline="0" dirty="0" err="1" smtClean="0"/>
                        <a:t>XPath</a:t>
                      </a:r>
                      <a:r>
                        <a:rPr lang="en-US" baseline="0" dirty="0" smtClean="0"/>
                        <a:t> 2.0. Plus, </a:t>
                      </a:r>
                      <a:r>
                        <a:rPr lang="en-US" baseline="0" dirty="0" smtClean="0">
                          <a:solidFill>
                            <a:schemeClr val="accent1">
                              <a:lumMod val="75000"/>
                            </a:schemeClr>
                          </a:solidFill>
                        </a:rPr>
                        <a:t>possible to define a sequence-valued variable</a:t>
                      </a:r>
                      <a:r>
                        <a:rPr lang="en-US" baseline="0" dirty="0" smtClean="0"/>
                        <a:t> via a </a:t>
                      </a:r>
                      <a:r>
                        <a:rPr lang="en-US" baseline="0" dirty="0" smtClean="0">
                          <a:latin typeface="Courier New" panose="02070309020205020404" pitchFamily="49" charset="0"/>
                          <a:cs typeface="Courier New" panose="02070309020205020404" pitchFamily="49" charset="0"/>
                        </a:rPr>
                        <a:t>let</a:t>
                      </a:r>
                      <a:r>
                        <a:rPr lang="en-US" baseline="0" dirty="0" smtClean="0"/>
                        <a:t> clause: </a:t>
                      </a:r>
                      <a:r>
                        <a:rPr lang="en-US" baseline="0" dirty="0" smtClean="0">
                          <a:latin typeface="Courier New" panose="02070309020205020404" pitchFamily="49" charset="0"/>
                          <a:cs typeface="Courier New" panose="02070309020205020404" pitchFamily="49" charset="0"/>
                        </a:rPr>
                        <a:t>let $x := (1, 2)</a:t>
                      </a:r>
                      <a:endParaRPr lang="en-US" dirty="0">
                        <a:latin typeface="Courier New" panose="02070309020205020404" pitchFamily="49" charset="0"/>
                        <a:cs typeface="Courier New" panose="02070309020205020404" pitchFamily="49" charset="0"/>
                      </a:endParaRPr>
                    </a:p>
                  </a:txBody>
                  <a:tcPr marL="103148" marR="103148" anchor="ctr"/>
                </a:tc>
              </a:tr>
              <a:tr h="522416">
                <a:tc>
                  <a:txBody>
                    <a:bodyPr/>
                    <a:lstStyle/>
                    <a:p>
                      <a:r>
                        <a:rPr lang="en-US" dirty="0" smtClean="0"/>
                        <a:t>Define and use range/outer-context variables</a:t>
                      </a:r>
                      <a:endParaRPr lang="en-US" dirty="0"/>
                    </a:p>
                  </a:txBody>
                  <a:tcPr marL="103148" marR="103148" anchor="ctr"/>
                </a:tc>
                <a:tc>
                  <a:txBody>
                    <a:bodyPr/>
                    <a:lstStyle/>
                    <a:p>
                      <a:pPr algn="ctr"/>
                      <a:r>
                        <a:rPr lang="en-US" dirty="0" smtClean="0"/>
                        <a:t>Yes</a:t>
                      </a:r>
                      <a:endParaRPr lang="en-US" dirty="0"/>
                    </a:p>
                  </a:txBody>
                  <a:tcPr marL="103148" marR="103148" anchor="ctr"/>
                </a:tc>
                <a:tc>
                  <a:txBody>
                    <a:bodyPr/>
                    <a:lstStyle/>
                    <a:p>
                      <a:pPr algn="l"/>
                      <a:r>
                        <a:rPr lang="en-US" baseline="0" dirty="0" smtClean="0"/>
                        <a:t>As in </a:t>
                      </a:r>
                      <a:r>
                        <a:rPr lang="en-US" baseline="0" dirty="0" err="1" smtClean="0"/>
                        <a:t>XPath</a:t>
                      </a:r>
                      <a:r>
                        <a:rPr lang="en-US" baseline="0" dirty="0" smtClean="0"/>
                        <a:t> 2.0. </a:t>
                      </a:r>
                      <a:endParaRPr lang="en-US" dirty="0"/>
                    </a:p>
                  </a:txBody>
                  <a:tcPr marL="103148" marR="103148" anchor="ctr"/>
                </a:tc>
              </a:tr>
              <a:tr h="520700">
                <a:tc>
                  <a:txBody>
                    <a:bodyPr/>
                    <a:lstStyle/>
                    <a:p>
                      <a:r>
                        <a:rPr lang="en-US" dirty="0" smtClean="0"/>
                        <a:t>Work with</a:t>
                      </a:r>
                      <a:r>
                        <a:rPr lang="en-US" baseline="0" dirty="0" smtClean="0"/>
                        <a:t> </a:t>
                      </a:r>
                      <a:r>
                        <a:rPr lang="en-US" i="1" baseline="0" dirty="0" smtClean="0"/>
                        <a:t>sequences</a:t>
                      </a:r>
                      <a:r>
                        <a:rPr lang="en-US" baseline="0" dirty="0" smtClean="0"/>
                        <a:t> of items</a:t>
                      </a:r>
                      <a:endParaRPr lang="en-US" dirty="0"/>
                    </a:p>
                  </a:txBody>
                  <a:tcPr marL="103148" marR="103148" anchor="ctr"/>
                </a:tc>
                <a:tc>
                  <a:txBody>
                    <a:bodyPr/>
                    <a:lstStyle/>
                    <a:p>
                      <a:pPr algn="ctr"/>
                      <a:r>
                        <a:rPr lang="en-US" dirty="0" smtClean="0"/>
                        <a:t>Yes</a:t>
                      </a:r>
                      <a:endParaRPr lang="en-US" dirty="0"/>
                    </a:p>
                  </a:txBody>
                  <a:tcPr marL="103148" marR="103148" anchor="ctr"/>
                </a:tc>
                <a:tc>
                  <a:txBody>
                    <a:bodyPr/>
                    <a:lstStyle/>
                    <a:p>
                      <a:pPr algn="l"/>
                      <a:r>
                        <a:rPr lang="en-US" baseline="0" dirty="0" smtClean="0"/>
                        <a:t>As in </a:t>
                      </a:r>
                      <a:r>
                        <a:rPr lang="en-US" baseline="0" dirty="0" err="1" smtClean="0"/>
                        <a:t>XPath</a:t>
                      </a:r>
                      <a:r>
                        <a:rPr lang="en-US" baseline="0" dirty="0" smtClean="0"/>
                        <a:t> 2.0. </a:t>
                      </a:r>
                      <a:endParaRPr lang="en-US" dirty="0"/>
                    </a:p>
                  </a:txBody>
                  <a:tcPr marL="103148" marR="103148" anchor="ctr"/>
                </a:tc>
              </a:tr>
              <a:tr h="520700">
                <a:tc>
                  <a:txBody>
                    <a:bodyPr/>
                    <a:lstStyle/>
                    <a:p>
                      <a:r>
                        <a:rPr lang="en-US" dirty="0" smtClean="0"/>
                        <a:t>Define own callable units</a:t>
                      </a:r>
                      <a:endParaRPr lang="en-US" dirty="0"/>
                    </a:p>
                  </a:txBody>
                  <a:tcPr marL="103148" marR="103148" anchor="ctr"/>
                </a:tc>
                <a:tc>
                  <a:txBody>
                    <a:bodyPr/>
                    <a:lstStyle/>
                    <a:p>
                      <a:pPr algn="ctr"/>
                      <a:r>
                        <a:rPr lang="en-US" b="1" dirty="0" smtClean="0">
                          <a:solidFill>
                            <a:schemeClr val="accent5"/>
                          </a:solidFill>
                        </a:rPr>
                        <a:t>Yes</a:t>
                      </a:r>
                      <a:endParaRPr lang="en-US" b="1" dirty="0">
                        <a:solidFill>
                          <a:schemeClr val="accent5"/>
                        </a:solidFill>
                      </a:endParaRPr>
                    </a:p>
                  </a:txBody>
                  <a:tcPr marL="103148" marR="1031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C00000"/>
                          </a:solidFill>
                        </a:rPr>
                        <a:t>Inline function items (anonymous functions).</a:t>
                      </a:r>
                    </a:p>
                  </a:txBody>
                  <a:tcPr marL="103148" marR="103148" anchor="ctr"/>
                </a:tc>
              </a:tr>
              <a:tr h="520700">
                <a:tc>
                  <a:txBody>
                    <a:bodyPr/>
                    <a:lstStyle/>
                    <a:p>
                      <a:r>
                        <a:rPr lang="en-US" dirty="0" smtClean="0"/>
                        <a:t>Define its own functions</a:t>
                      </a:r>
                      <a:endParaRPr lang="en-US" dirty="0"/>
                    </a:p>
                  </a:txBody>
                  <a:tcPr marL="103148" marR="103148" anchor="ctr"/>
                </a:tc>
                <a:tc>
                  <a:txBody>
                    <a:bodyPr/>
                    <a:lstStyle/>
                    <a:p>
                      <a:pPr algn="ctr"/>
                      <a:r>
                        <a:rPr lang="en-US" b="1" dirty="0" smtClean="0">
                          <a:solidFill>
                            <a:schemeClr val="accent5"/>
                          </a:solidFill>
                        </a:rPr>
                        <a:t>Yes</a:t>
                      </a:r>
                      <a:endParaRPr lang="en-US" dirty="0"/>
                    </a:p>
                  </a:txBody>
                  <a:tcPr marL="103148" marR="103148" anchor="ctr"/>
                </a:tc>
                <a:tc>
                  <a:txBody>
                    <a:bodyPr/>
                    <a:lstStyle/>
                    <a:p>
                      <a:pPr algn="l"/>
                      <a:r>
                        <a:rPr lang="en-US" b="1" dirty="0" smtClean="0">
                          <a:solidFill>
                            <a:srgbClr val="C00000"/>
                          </a:solidFill>
                        </a:rPr>
                        <a:t>Typically an inline function item is defined as the value</a:t>
                      </a:r>
                      <a:r>
                        <a:rPr lang="en-US" b="1" baseline="0" dirty="0" smtClean="0">
                          <a:solidFill>
                            <a:srgbClr val="C00000"/>
                          </a:solidFill>
                        </a:rPr>
                        <a:t> of a variable. Then the variable is used as a function</a:t>
                      </a:r>
                      <a:r>
                        <a:rPr lang="en-US" baseline="0" dirty="0" smtClean="0"/>
                        <a:t>: </a:t>
                      </a:r>
                      <a:r>
                        <a:rPr lang="en-US" b="1" baseline="0" dirty="0" smtClean="0">
                          <a:solidFill>
                            <a:schemeClr val="accent4">
                              <a:lumMod val="75000"/>
                            </a:schemeClr>
                          </a:solidFill>
                          <a:latin typeface="Courier New" panose="02070309020205020404" pitchFamily="49" charset="0"/>
                          <a:cs typeface="Courier New" panose="02070309020205020404" pitchFamily="49" charset="0"/>
                        </a:rPr>
                        <a:t>$x(3)</a:t>
                      </a:r>
                      <a:endParaRPr lang="en-US" b="1" dirty="0">
                        <a:solidFill>
                          <a:schemeClr val="accent4">
                            <a:lumMod val="75000"/>
                          </a:schemeClr>
                        </a:solidFill>
                        <a:latin typeface="Courier New" panose="02070309020205020404" pitchFamily="49" charset="0"/>
                        <a:cs typeface="Courier New" panose="02070309020205020404" pitchFamily="49" charset="0"/>
                      </a:endParaRPr>
                    </a:p>
                  </a:txBody>
                  <a:tcPr marL="103148" marR="103148" anchor="ctr"/>
                </a:tc>
              </a:tr>
              <a:tr h="520700">
                <a:tc>
                  <a:txBody>
                    <a:bodyPr/>
                    <a:lstStyle/>
                    <a:p>
                      <a:r>
                        <a:rPr lang="en-US" dirty="0" smtClean="0"/>
                        <a:t>Specify execution of a function on every selected node</a:t>
                      </a:r>
                      <a:endParaRPr lang="en-US" dirty="0"/>
                    </a:p>
                  </a:txBody>
                  <a:tcPr marL="103148" marR="103148" anchor="ctr"/>
                </a:tc>
                <a:tc>
                  <a:txBody>
                    <a:bodyPr/>
                    <a:lstStyle/>
                    <a:p>
                      <a:pPr algn="ctr"/>
                      <a:r>
                        <a:rPr lang="en-US" dirty="0" smtClean="0"/>
                        <a:t>Yes</a:t>
                      </a:r>
                      <a:endParaRPr lang="en-US" dirty="0"/>
                    </a:p>
                  </a:txBody>
                  <a:tcPr marL="103148" marR="103148" anchor="ctr"/>
                </a:tc>
                <a:tc>
                  <a:txBody>
                    <a:bodyPr/>
                    <a:lstStyle/>
                    <a:p>
                      <a:pPr algn="l"/>
                      <a:r>
                        <a:rPr lang="en-US" dirty="0" smtClean="0"/>
                        <a:t>Example:  </a:t>
                      </a:r>
                      <a:r>
                        <a:rPr lang="en-US" dirty="0" smtClean="0">
                          <a:latin typeface="Courier New" panose="02070309020205020404" pitchFamily="49" charset="0"/>
                          <a:cs typeface="Courier New" panose="02070309020205020404" pitchFamily="49" charset="0"/>
                        </a:rPr>
                        <a:t>/a/b/c/string-length()</a:t>
                      </a:r>
                      <a:endParaRPr lang="en-US" dirty="0">
                        <a:latin typeface="Courier New" panose="02070309020205020404" pitchFamily="49" charset="0"/>
                        <a:cs typeface="Courier New" panose="02070309020205020404" pitchFamily="49" charset="0"/>
                      </a:endParaRPr>
                    </a:p>
                  </a:txBody>
                  <a:tcPr marL="103148" marR="103148" anchor="ctr"/>
                </a:tc>
              </a:tr>
              <a:tr h="520700">
                <a:tc>
                  <a:txBody>
                    <a:bodyPr/>
                    <a:lstStyle/>
                    <a:p>
                      <a:r>
                        <a:rPr lang="en-US" dirty="0" smtClean="0"/>
                        <a:t>Specify execution of a function on every item of a sequence</a:t>
                      </a:r>
                      <a:endParaRPr lang="en-US" dirty="0"/>
                    </a:p>
                  </a:txBody>
                  <a:tcPr marL="103148" marR="103148" anchor="ctr"/>
                </a:tc>
                <a:tc>
                  <a:txBody>
                    <a:bodyPr/>
                    <a:lstStyle/>
                    <a:p>
                      <a:pPr algn="ctr"/>
                      <a:r>
                        <a:rPr lang="en-US" b="1" dirty="0" smtClean="0">
                          <a:solidFill>
                            <a:schemeClr val="accent5"/>
                          </a:solidFill>
                        </a:rPr>
                        <a:t>Yes</a:t>
                      </a:r>
                      <a:r>
                        <a:rPr lang="en-US" dirty="0" smtClean="0"/>
                        <a:t>, </a:t>
                      </a:r>
                      <a:r>
                        <a:rPr lang="en-US" dirty="0" err="1" smtClean="0"/>
                        <a:t>ellegant</a:t>
                      </a:r>
                      <a:endParaRPr lang="en-US" dirty="0"/>
                    </a:p>
                  </a:txBody>
                  <a:tcPr marL="103148" marR="103148" anchor="ctr"/>
                </a:tc>
                <a:tc>
                  <a:txBody>
                    <a:bodyPr/>
                    <a:lstStyle/>
                    <a:p>
                      <a:pPr algn="l"/>
                      <a:r>
                        <a:rPr lang="en-US" dirty="0" smtClean="0"/>
                        <a:t>Yes:   </a:t>
                      </a:r>
                      <a:r>
                        <a:rPr lang="en-US" dirty="0" smtClean="0">
                          <a:latin typeface="Courier New" panose="02070309020205020404" pitchFamily="49" charset="0"/>
                          <a:cs typeface="Courier New" panose="02070309020205020404" pitchFamily="49" charset="0"/>
                        </a:rPr>
                        <a:t>("a", "</a:t>
                      </a:r>
                      <a:r>
                        <a:rPr lang="en-US" dirty="0" err="1" smtClean="0">
                          <a:latin typeface="Courier New" panose="02070309020205020404" pitchFamily="49" charset="0"/>
                          <a:cs typeface="Courier New" panose="02070309020205020404" pitchFamily="49" charset="0"/>
                        </a:rPr>
                        <a:t>bc</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def</a:t>
                      </a:r>
                      <a:r>
                        <a:rPr lang="en-US" dirty="0" smtClean="0">
                          <a:latin typeface="Courier New" panose="02070309020205020404" pitchFamily="49" charset="0"/>
                          <a:cs typeface="Courier New" panose="02070309020205020404" pitchFamily="49" charset="0"/>
                        </a:rPr>
                        <a:t>")</a:t>
                      </a:r>
                      <a:r>
                        <a:rPr lang="en-US" sz="2400" b="1" dirty="0" smtClean="0">
                          <a:solidFill>
                            <a:srgbClr val="7030A0"/>
                          </a:solidFill>
                          <a:latin typeface="Courier New" panose="02070309020205020404" pitchFamily="49" charset="0"/>
                          <a:cs typeface="Courier New" panose="02070309020205020404" pitchFamily="49" charset="0"/>
                        </a:rPr>
                        <a:t>!</a:t>
                      </a:r>
                      <a:r>
                        <a:rPr lang="en-US" dirty="0" smtClean="0">
                          <a:latin typeface="Courier New" panose="02070309020205020404" pitchFamily="49" charset="0"/>
                          <a:cs typeface="Courier New" panose="02070309020205020404" pitchFamily="49" charset="0"/>
                        </a:rPr>
                        <a:t>string-length()</a:t>
                      </a:r>
                      <a:endParaRPr lang="en-US" dirty="0">
                        <a:latin typeface="Courier New" panose="02070309020205020404" pitchFamily="49" charset="0"/>
                        <a:cs typeface="Courier New" panose="02070309020205020404" pitchFamily="49" charset="0"/>
                      </a:endParaRPr>
                    </a:p>
                  </a:txBody>
                  <a:tcPr marL="103148" marR="103148" anchor="ctr"/>
                </a:tc>
              </a:tr>
              <a:tr h="520700">
                <a:tc>
                  <a:txBody>
                    <a:bodyPr/>
                    <a:lstStyle/>
                    <a:p>
                      <a:r>
                        <a:rPr lang="en-US" dirty="0" smtClean="0"/>
                        <a:t>Strong typing</a:t>
                      </a:r>
                      <a:endParaRPr lang="en-US" dirty="0"/>
                    </a:p>
                  </a:txBody>
                  <a:tcPr marL="103148" marR="103148" anchor="ctr"/>
                </a:tc>
                <a:tc>
                  <a:txBody>
                    <a:bodyPr/>
                    <a:lstStyle/>
                    <a:p>
                      <a:pPr algn="ctr"/>
                      <a:r>
                        <a:rPr lang="en-US" dirty="0" smtClean="0"/>
                        <a:t>Yes</a:t>
                      </a:r>
                      <a:endParaRPr lang="en-US" dirty="0"/>
                    </a:p>
                  </a:txBody>
                  <a:tcPr marL="103148" marR="103148" anchor="ctr"/>
                </a:tc>
                <a:tc>
                  <a:txBody>
                    <a:bodyPr/>
                    <a:lstStyle/>
                    <a:p>
                      <a:pPr algn="l"/>
                      <a:r>
                        <a:rPr lang="en-US" dirty="0" smtClean="0"/>
                        <a:t>As in </a:t>
                      </a:r>
                      <a:r>
                        <a:rPr lang="en-US" dirty="0" err="1" smtClean="0"/>
                        <a:t>XPath</a:t>
                      </a:r>
                      <a:r>
                        <a:rPr lang="en-US" dirty="0" smtClean="0"/>
                        <a:t> 2.0.</a:t>
                      </a:r>
                      <a:endParaRPr lang="en-US" dirty="0">
                        <a:latin typeface="Courier New" panose="02070309020205020404" pitchFamily="49" charset="0"/>
                        <a:cs typeface="Courier New" panose="02070309020205020404" pitchFamily="49" charset="0"/>
                      </a:endParaRPr>
                    </a:p>
                  </a:txBody>
                  <a:tcPr marL="103148" marR="103148" anchor="ctr"/>
                </a:tc>
              </a:tr>
            </a:tbl>
          </a:graphicData>
        </a:graphic>
      </p:graphicFrame>
    </p:spTree>
    <p:extLst>
      <p:ext uri="{BB962C8B-B14F-4D97-AF65-F5344CB8AC3E}">
        <p14:creationId xmlns:p14="http://schemas.microsoft.com/office/powerpoint/2010/main" val="2048281384"/>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a:t>
            </a:r>
            <a:r>
              <a:rPr lang="en-US" dirty="0" err="1"/>
              <a:t>XPath</a:t>
            </a:r>
            <a:r>
              <a:rPr lang="en-US" dirty="0"/>
              <a:t> 3.0 </a:t>
            </a:r>
            <a:r>
              <a:rPr lang="en-US" dirty="0" smtClean="0"/>
              <a:t>Features – Continued </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073775305"/>
              </p:ext>
            </p:extLst>
          </p:nvPr>
        </p:nvGraphicFramePr>
        <p:xfrm>
          <a:off x="428368" y="1800826"/>
          <a:ext cx="11417647" cy="3995420"/>
        </p:xfrm>
        <a:graphic>
          <a:graphicData uri="http://schemas.openxmlformats.org/drawingml/2006/table">
            <a:tbl>
              <a:tblPr firstRow="1" bandRow="1">
                <a:tableStyleId>{6E25E649-3F16-4E02-A733-19D2CDBF48F0}</a:tableStyleId>
              </a:tblPr>
              <a:tblGrid>
                <a:gridCol w="3736572"/>
                <a:gridCol w="1466673"/>
                <a:gridCol w="6214402"/>
              </a:tblGrid>
              <a:tr h="520700">
                <a:tc>
                  <a:txBody>
                    <a:bodyPr/>
                    <a:lstStyle/>
                    <a:p>
                      <a:r>
                        <a:rPr lang="en-US" dirty="0" smtClean="0"/>
                        <a:t>Capability</a:t>
                      </a:r>
                      <a:endParaRPr lang="en-US" dirty="0"/>
                    </a:p>
                  </a:txBody>
                  <a:tcPr marL="103148" marR="103148" anchor="ctr"/>
                </a:tc>
                <a:tc>
                  <a:txBody>
                    <a:bodyPr/>
                    <a:lstStyle/>
                    <a:p>
                      <a:pPr algn="ctr"/>
                      <a:r>
                        <a:rPr lang="en-US" dirty="0" smtClean="0"/>
                        <a:t>Presence</a:t>
                      </a:r>
                      <a:endParaRPr lang="en-US" dirty="0"/>
                    </a:p>
                  </a:txBody>
                  <a:tcPr marL="103148" marR="1031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Remarks</a:t>
                      </a:r>
                    </a:p>
                  </a:txBody>
                  <a:tcPr marL="103148" marR="103148" anchor="ctr"/>
                </a:tc>
              </a:tr>
              <a:tr h="520700">
                <a:tc>
                  <a:txBody>
                    <a:bodyPr/>
                    <a:lstStyle/>
                    <a:p>
                      <a:r>
                        <a:rPr lang="en-US" dirty="0" smtClean="0"/>
                        <a:t>Higher Order Functions (HOFs)</a:t>
                      </a:r>
                      <a:endParaRPr lang="en-US" dirty="0"/>
                    </a:p>
                  </a:txBody>
                  <a:tcPr marL="103148" marR="103148" anchor="ctr"/>
                </a:tc>
                <a:tc>
                  <a:txBody>
                    <a:bodyPr/>
                    <a:lstStyle/>
                    <a:p>
                      <a:pPr algn="ctr"/>
                      <a:r>
                        <a:rPr lang="en-US" b="1" dirty="0" smtClean="0">
                          <a:solidFill>
                            <a:schemeClr val="accent5"/>
                          </a:solidFill>
                        </a:rPr>
                        <a:t>Yes</a:t>
                      </a:r>
                      <a:endParaRPr lang="en-US" dirty="0"/>
                    </a:p>
                  </a:txBody>
                  <a:tcPr marL="103148" marR="1031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C00000"/>
                          </a:solidFill>
                        </a:rPr>
                        <a:t>A function item is a first</a:t>
                      </a:r>
                      <a:r>
                        <a:rPr lang="en-US" b="1" baseline="0" dirty="0" smtClean="0">
                          <a:solidFill>
                            <a:srgbClr val="C00000"/>
                          </a:solidFill>
                        </a:rPr>
                        <a:t> class object: can be passed as a parameter or return as the result of a function</a:t>
                      </a:r>
                      <a:r>
                        <a:rPr lang="en-US" baseline="0" dirty="0" smtClean="0"/>
                        <a:t>.</a:t>
                      </a:r>
                      <a:endParaRPr lang="en-US" dirty="0" smtClean="0"/>
                    </a:p>
                  </a:txBody>
                  <a:tcPr marL="103148" marR="103148" anchor="ctr"/>
                </a:tc>
              </a:tr>
              <a:tr h="520700">
                <a:tc>
                  <a:txBody>
                    <a:bodyPr/>
                    <a:lstStyle/>
                    <a:p>
                      <a:r>
                        <a:rPr lang="en-US" dirty="0" smtClean="0"/>
                        <a:t>Recursion with anonymous functions?</a:t>
                      </a:r>
                      <a:endParaRPr lang="en-US" dirty="0"/>
                    </a:p>
                  </a:txBody>
                  <a:tcPr marL="103148" marR="103148" anchor="ctr"/>
                </a:tc>
                <a:tc>
                  <a:txBody>
                    <a:bodyPr/>
                    <a:lstStyle/>
                    <a:p>
                      <a:pPr algn="ctr"/>
                      <a:r>
                        <a:rPr lang="en-US" b="1" dirty="0" smtClean="0">
                          <a:solidFill>
                            <a:schemeClr val="accent5"/>
                          </a:solidFill>
                        </a:rPr>
                        <a:t>Yes</a:t>
                      </a:r>
                      <a:endParaRPr lang="en-US" dirty="0"/>
                    </a:p>
                  </a:txBody>
                  <a:tcPr marL="103148" marR="1031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be demonstrated.</a:t>
                      </a:r>
                    </a:p>
                  </a:txBody>
                  <a:tcPr marL="103148" marR="103148" anchor="ctr"/>
                </a:tc>
              </a:tr>
              <a:tr h="520700">
                <a:tc>
                  <a:txBody>
                    <a:bodyPr/>
                    <a:lstStyle/>
                    <a:p>
                      <a:r>
                        <a:rPr lang="en-US" dirty="0" smtClean="0"/>
                        <a:t>Can robust anonymous functions recursion be implemented?</a:t>
                      </a:r>
                      <a:endParaRPr lang="en-US" dirty="0"/>
                    </a:p>
                  </a:txBody>
                  <a:tcPr marL="103148" marR="103148" anchor="ctr"/>
                </a:tc>
                <a:tc>
                  <a:txBody>
                    <a:bodyPr/>
                    <a:lstStyle/>
                    <a:p>
                      <a:pPr algn="ctr"/>
                      <a:r>
                        <a:rPr lang="en-US" b="1" dirty="0" smtClean="0">
                          <a:solidFill>
                            <a:schemeClr val="accent5"/>
                          </a:solidFill>
                        </a:rPr>
                        <a:t>Yes</a:t>
                      </a:r>
                      <a:endParaRPr lang="en-US" dirty="0"/>
                    </a:p>
                  </a:txBody>
                  <a:tcPr marL="103148" marR="1031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be demonstrated.</a:t>
                      </a:r>
                    </a:p>
                  </a:txBody>
                  <a:tcPr marL="103148" marR="103148" anchor="ctr"/>
                </a:tc>
              </a:tr>
              <a:tr h="520700">
                <a:tc>
                  <a:txBody>
                    <a:bodyPr/>
                    <a:lstStyle/>
                    <a:p>
                      <a:r>
                        <a:rPr lang="en-US" dirty="0" smtClean="0"/>
                        <a:t>Can a new XML document / node be created by an </a:t>
                      </a:r>
                      <a:r>
                        <a:rPr lang="en-US" dirty="0" err="1" smtClean="0"/>
                        <a:t>XPath</a:t>
                      </a:r>
                      <a:r>
                        <a:rPr lang="en-US" dirty="0" smtClean="0"/>
                        <a:t> expression?</a:t>
                      </a:r>
                      <a:endParaRPr lang="en-US" dirty="0"/>
                    </a:p>
                  </a:txBody>
                  <a:tcPr marL="103148" marR="103148" anchor="ctr"/>
                </a:tc>
                <a:tc>
                  <a:txBody>
                    <a:bodyPr/>
                    <a:lstStyle/>
                    <a:p>
                      <a:pPr algn="ctr"/>
                      <a:r>
                        <a:rPr lang="en-US" b="1" dirty="0" smtClean="0">
                          <a:solidFill>
                            <a:schemeClr val="accent5"/>
                          </a:solidFill>
                        </a:rPr>
                        <a:t>Yes</a:t>
                      </a:r>
                      <a:endParaRPr lang="en-US" dirty="0"/>
                    </a:p>
                  </a:txBody>
                  <a:tcPr marL="103148" marR="1031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be demonstrated.</a:t>
                      </a:r>
                    </a:p>
                  </a:txBody>
                  <a:tcPr marL="103148" marR="103148" anchor="ctr"/>
                </a:tc>
              </a:tr>
              <a:tr h="520700">
                <a:tc>
                  <a:txBody>
                    <a:bodyPr/>
                    <a:lstStyle/>
                    <a:p>
                      <a:r>
                        <a:rPr lang="en-US" dirty="0" smtClean="0"/>
                        <a:t>Can new data types be created within an </a:t>
                      </a:r>
                      <a:r>
                        <a:rPr lang="en-US" dirty="0" err="1" smtClean="0"/>
                        <a:t>XPath</a:t>
                      </a:r>
                      <a:r>
                        <a:rPr lang="en-US" dirty="0" smtClean="0"/>
                        <a:t> expression?</a:t>
                      </a:r>
                      <a:endParaRPr lang="en-US" dirty="0"/>
                    </a:p>
                  </a:txBody>
                  <a:tcPr marL="103148" marR="103148" anchor="ctr"/>
                </a:tc>
                <a:tc>
                  <a:txBody>
                    <a:bodyPr/>
                    <a:lstStyle/>
                    <a:p>
                      <a:pPr algn="ctr"/>
                      <a:r>
                        <a:rPr lang="en-US" b="1" dirty="0" smtClean="0">
                          <a:solidFill>
                            <a:schemeClr val="accent5"/>
                          </a:solidFill>
                        </a:rPr>
                        <a:t>Yes</a:t>
                      </a:r>
                      <a:endParaRPr lang="en-US" dirty="0"/>
                    </a:p>
                  </a:txBody>
                  <a:tcPr marL="103148" marR="10314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be demonstrated.</a:t>
                      </a:r>
                    </a:p>
                  </a:txBody>
                  <a:tcPr marL="103148" marR="103148" anchor="ctr"/>
                </a:tc>
              </a:tr>
            </a:tbl>
          </a:graphicData>
        </a:graphic>
      </p:graphicFrame>
    </p:spTree>
    <p:extLst>
      <p:ext uri="{BB962C8B-B14F-4D97-AF65-F5344CB8AC3E}">
        <p14:creationId xmlns:p14="http://schemas.microsoft.com/office/powerpoint/2010/main" val="663006364"/>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 Using </a:t>
            </a:r>
            <a:r>
              <a:rPr lang="en-US" dirty="0" err="1"/>
              <a:t>XPath</a:t>
            </a:r>
            <a:r>
              <a:rPr lang="en-US" dirty="0"/>
              <a:t> anonymous functions</a:t>
            </a:r>
          </a:p>
        </p:txBody>
      </p:sp>
      <p:sp>
        <p:nvSpPr>
          <p:cNvPr id="5" name="Title 1"/>
          <p:cNvSpPr txBox="1">
            <a:spLocks/>
          </p:cNvSpPr>
          <p:nvPr/>
        </p:nvSpPr>
        <p:spPr>
          <a:xfrm>
            <a:off x="457200" y="304800"/>
            <a:ext cx="8229600" cy="762000"/>
          </a:xfrm>
          <a:prstGeom prst="rect">
            <a:avLst/>
          </a:prstGeom>
        </p:spPr>
        <p:txBody>
          <a:bodyPr vert="horz" anchor="t">
            <a:noAutofit/>
          </a:bodyPr>
          <a:lstStyle>
            <a:lvl1pPr algn="l" rtl="0" eaLnBrk="1" latinLnBrk="0" hangingPunct="1">
              <a:spcBef>
                <a:spcPct val="0"/>
              </a:spcBef>
              <a:buNone/>
              <a:defRPr kumimoji="0" sz="4000" kern="1200" spc="-100" baseline="0">
                <a:solidFill>
                  <a:schemeClr val="tx2"/>
                </a:solidFill>
                <a:latin typeface="+mj-lt"/>
                <a:ea typeface="+mj-ea"/>
                <a:cs typeface="+mj-cs"/>
              </a:defRPr>
            </a:lvl1pPr>
            <a:extLst/>
          </a:lstStyle>
          <a:p>
            <a:pPr marL="0" lvl="1"/>
            <a:r>
              <a:rPr lang="en-US" kern="0" dirty="0" smtClean="0">
                <a:solidFill>
                  <a:sysClr val="windowText" lastClr="000000"/>
                </a:solidFill>
              </a:rPr>
              <a:t>Inline Function Items (Anonymous Functions)</a:t>
            </a:r>
            <a:endParaRPr lang="en-US" kern="0" dirty="0">
              <a:solidFill>
                <a:sysClr val="windowText" lastClr="000000"/>
              </a:solidFill>
            </a:endParaRPr>
          </a:p>
        </p:txBody>
      </p:sp>
      <p:sp>
        <p:nvSpPr>
          <p:cNvPr id="6" name="TextBox 5"/>
          <p:cNvSpPr txBox="1"/>
          <p:nvPr/>
        </p:nvSpPr>
        <p:spPr bwMode="auto">
          <a:xfrm>
            <a:off x="709001" y="2198611"/>
            <a:ext cx="3277462" cy="2492990"/>
          </a:xfrm>
          <a:prstGeom prst="rect">
            <a:avLst/>
          </a:prstGeom>
          <a:solidFill>
            <a:schemeClr val="bg1"/>
          </a:solidFill>
          <a:ln w="9525">
            <a:solidFill>
              <a:srgbClr val="00B0F0"/>
            </a:solidFill>
            <a:miter lim="800000"/>
            <a:headEnd/>
            <a:tailEnd/>
          </a:ln>
        </p:spPr>
        <p:txBody>
          <a:bodyPr wrap="square" rtlCol="0">
            <a:spAutoFit/>
          </a:bodyPr>
          <a:lstStyle/>
          <a:p>
            <a:pPr marL="68580" indent="0">
              <a:buNone/>
            </a:pPr>
            <a:r>
              <a:rPr lang="en-US" sz="2600" dirty="0">
                <a:solidFill>
                  <a:schemeClr val="tx1">
                    <a:lumMod val="85000"/>
                  </a:schemeClr>
                </a:solidFill>
                <a:latin typeface="Courier New" panose="02070309020205020404" pitchFamily="49" charset="0"/>
                <a:cs typeface="Courier New" panose="02070309020205020404" pitchFamily="49" charset="0"/>
              </a:rPr>
              <a:t>let $</a:t>
            </a:r>
            <a:r>
              <a:rPr lang="en-US" sz="2600" dirty="0" err="1">
                <a:solidFill>
                  <a:schemeClr val="tx1">
                    <a:lumMod val="85000"/>
                  </a:schemeClr>
                </a:solidFill>
                <a:latin typeface="Courier New" panose="02070309020205020404" pitchFamily="49" charset="0"/>
                <a:cs typeface="Courier New" panose="02070309020205020404" pitchFamily="49" charset="0"/>
              </a:rPr>
              <a:t>incr</a:t>
            </a:r>
            <a:r>
              <a:rPr lang="en-US" sz="2600" dirty="0">
                <a:solidFill>
                  <a:schemeClr val="tx1">
                    <a:lumMod val="85000"/>
                  </a:schemeClr>
                </a:solidFill>
                <a:latin typeface="Courier New" panose="02070309020205020404" pitchFamily="49" charset="0"/>
                <a:cs typeface="Courier New" panose="02070309020205020404" pitchFamily="49" charset="0"/>
              </a:rPr>
              <a:t> := </a:t>
            </a:r>
            <a:r>
              <a:rPr lang="en-US" sz="2600" dirty="0" smtClean="0">
                <a:solidFill>
                  <a:schemeClr val="tx1">
                    <a:lumMod val="85000"/>
                  </a:schemeClr>
                </a:solidFill>
                <a:latin typeface="Courier New" panose="02070309020205020404" pitchFamily="49" charset="0"/>
                <a:cs typeface="Courier New" panose="02070309020205020404" pitchFamily="49" charset="0"/>
              </a:rPr>
              <a:t>            </a:t>
            </a:r>
            <a:r>
              <a:rPr lang="en-US" sz="2600" dirty="0">
                <a:solidFill>
                  <a:schemeClr val="tx1">
                    <a:lumMod val="85000"/>
                  </a:schemeClr>
                </a:solidFill>
                <a:latin typeface="Courier New" panose="02070309020205020404" pitchFamily="49" charset="0"/>
                <a:cs typeface="Courier New" panose="02070309020205020404" pitchFamily="49" charset="0"/>
              </a:rPr>
              <a:t>function($n)</a:t>
            </a:r>
          </a:p>
          <a:p>
            <a:pPr marL="68580" indent="0">
              <a:buNone/>
            </a:pPr>
            <a:r>
              <a:rPr lang="en-US" sz="2600" dirty="0">
                <a:solidFill>
                  <a:schemeClr val="tx1">
                    <a:lumMod val="85000"/>
                  </a:schemeClr>
                </a:solidFill>
                <a:latin typeface="Courier New" panose="02070309020205020404" pitchFamily="49" charset="0"/>
                <a:cs typeface="Courier New" panose="02070309020205020404" pitchFamily="49" charset="0"/>
              </a:rPr>
              <a:t>     {$n + 1}</a:t>
            </a:r>
          </a:p>
          <a:p>
            <a:pPr marL="68580" indent="0">
              <a:buNone/>
            </a:pPr>
            <a:r>
              <a:rPr lang="en-US" sz="2600" dirty="0">
                <a:solidFill>
                  <a:schemeClr val="tx1">
                    <a:lumMod val="85000"/>
                  </a:schemeClr>
                </a:solidFill>
                <a:latin typeface="Courier New" panose="02070309020205020404" pitchFamily="49" charset="0"/>
                <a:cs typeface="Courier New" panose="02070309020205020404" pitchFamily="49" charset="0"/>
              </a:rPr>
              <a:t>   return</a:t>
            </a:r>
          </a:p>
          <a:p>
            <a:pPr marL="68580" indent="0">
              <a:buNone/>
            </a:pPr>
            <a:r>
              <a:rPr lang="en-US" sz="2600" dirty="0">
                <a:solidFill>
                  <a:schemeClr val="tx1">
                    <a:lumMod val="85000"/>
                  </a:schemeClr>
                </a:solidFill>
                <a:latin typeface="Courier New" panose="02070309020205020404" pitchFamily="49" charset="0"/>
                <a:cs typeface="Courier New" panose="02070309020205020404" pitchFamily="49" charset="0"/>
              </a:rPr>
              <a:t>       $</a:t>
            </a:r>
            <a:r>
              <a:rPr lang="en-US" sz="2600" dirty="0" err="1">
                <a:solidFill>
                  <a:schemeClr val="tx1">
                    <a:lumMod val="85000"/>
                  </a:schemeClr>
                </a:solidFill>
                <a:latin typeface="Courier New" panose="02070309020205020404" pitchFamily="49" charset="0"/>
                <a:cs typeface="Courier New" panose="02070309020205020404" pitchFamily="49" charset="0"/>
              </a:rPr>
              <a:t>incr</a:t>
            </a:r>
            <a:r>
              <a:rPr lang="en-US" sz="2600" dirty="0">
                <a:solidFill>
                  <a:schemeClr val="tx1">
                    <a:lumMod val="85000"/>
                  </a:schemeClr>
                </a:solidFill>
                <a:latin typeface="Courier New" panose="02070309020205020404" pitchFamily="49" charset="0"/>
                <a:cs typeface="Courier New" panose="02070309020205020404" pitchFamily="49" charset="0"/>
              </a:rPr>
              <a:t>(2</a:t>
            </a:r>
            <a:r>
              <a:rPr lang="en-US" sz="2600" dirty="0" smtClean="0">
                <a:solidFill>
                  <a:schemeClr val="tx1">
                    <a:lumMod val="85000"/>
                  </a:schemeClr>
                </a:solidFill>
                <a:latin typeface="Courier New" panose="02070309020205020404" pitchFamily="49" charset="0"/>
                <a:cs typeface="Courier New" panose="02070309020205020404" pitchFamily="49" charset="0"/>
              </a:rPr>
              <a:t>)</a:t>
            </a:r>
          </a:p>
          <a:p>
            <a:pPr marL="68580" indent="0">
              <a:buNone/>
            </a:pPr>
            <a:endParaRPr lang="en-US" sz="2600" dirty="0">
              <a:solidFill>
                <a:schemeClr val="bg1"/>
              </a:solidFill>
              <a:latin typeface="Courier New" panose="02070309020205020404" pitchFamily="49" charset="0"/>
              <a:cs typeface="Courier New" panose="02070309020205020404" pitchFamily="49" charset="0"/>
            </a:endParaRPr>
          </a:p>
        </p:txBody>
      </p:sp>
      <p:sp>
        <p:nvSpPr>
          <p:cNvPr id="7" name="TextBox 6"/>
          <p:cNvSpPr txBox="1"/>
          <p:nvPr/>
        </p:nvSpPr>
        <p:spPr bwMode="auto">
          <a:xfrm>
            <a:off x="709001" y="1598897"/>
            <a:ext cx="3277462" cy="584775"/>
          </a:xfrm>
          <a:prstGeom prst="rect">
            <a:avLst/>
          </a:prstGeom>
          <a:solidFill>
            <a:schemeClr val="bg1"/>
          </a:solidFill>
          <a:ln w="9525">
            <a:noFill/>
            <a:miter lim="800000"/>
            <a:headEnd/>
            <a:tailEnd/>
          </a:ln>
        </p:spPr>
        <p:txBody>
          <a:bodyPr wrap="square" rtlCol="0">
            <a:spAutoFit/>
          </a:bodyPr>
          <a:lstStyle/>
          <a:p>
            <a:r>
              <a:rPr lang="en-US" sz="3200" b="1" dirty="0">
                <a:solidFill>
                  <a:srgbClr val="FFC000"/>
                </a:solidFill>
                <a:latin typeface="Eras Light ITC" panose="020B0402030504020804" pitchFamily="34" charset="0"/>
              </a:rPr>
              <a:t>Implicit typing</a:t>
            </a:r>
            <a:endParaRPr lang="en-US" sz="3200" b="1" dirty="0"/>
          </a:p>
        </p:txBody>
      </p:sp>
      <p:sp>
        <p:nvSpPr>
          <p:cNvPr id="8" name="TextBox 7"/>
          <p:cNvSpPr txBox="1"/>
          <p:nvPr/>
        </p:nvSpPr>
        <p:spPr bwMode="auto">
          <a:xfrm>
            <a:off x="3986463" y="2197308"/>
            <a:ext cx="7842589" cy="2492990"/>
          </a:xfrm>
          <a:prstGeom prst="rect">
            <a:avLst/>
          </a:prstGeom>
          <a:solidFill>
            <a:schemeClr val="bg1"/>
          </a:solidFill>
          <a:ln w="9525">
            <a:solidFill>
              <a:srgbClr val="00B0F0"/>
            </a:solidFill>
            <a:miter lim="800000"/>
            <a:headEnd/>
            <a:tailEnd/>
          </a:ln>
        </p:spPr>
        <p:txBody>
          <a:bodyPr wrap="square" rtlCol="0">
            <a:spAutoFit/>
          </a:bodyPr>
          <a:lstStyle/>
          <a:p>
            <a:pPr marL="68580" indent="0">
              <a:buNone/>
            </a:pPr>
            <a:r>
              <a:rPr lang="en-US" sz="2600" dirty="0">
                <a:solidFill>
                  <a:srgbClr val="FFFF00"/>
                </a:solidFill>
                <a:latin typeface="Courier New" panose="02070309020205020404" pitchFamily="49" charset="0"/>
                <a:cs typeface="Courier New" panose="02070309020205020404" pitchFamily="49" charset="0"/>
              </a:rPr>
              <a:t>let $</a:t>
            </a:r>
            <a:r>
              <a:rPr lang="en-US" sz="2600" dirty="0" err="1">
                <a:solidFill>
                  <a:srgbClr val="FFFF00"/>
                </a:solidFill>
                <a:latin typeface="Courier New" panose="02070309020205020404" pitchFamily="49" charset="0"/>
                <a:cs typeface="Courier New" panose="02070309020205020404" pitchFamily="49" charset="0"/>
              </a:rPr>
              <a:t>incr</a:t>
            </a:r>
            <a:r>
              <a:rPr lang="en-US" sz="2600" dirty="0">
                <a:solidFill>
                  <a:srgbClr val="FFFF00"/>
                </a:solidFill>
                <a:latin typeface="Courier New" panose="02070309020205020404" pitchFamily="49" charset="0"/>
                <a:cs typeface="Courier New" panose="02070309020205020404" pitchFamily="49" charset="0"/>
              </a:rPr>
              <a:t> := </a:t>
            </a:r>
          </a:p>
          <a:p>
            <a:pPr marL="68580" indent="0">
              <a:buNone/>
            </a:pPr>
            <a:r>
              <a:rPr lang="en-US" sz="2600" dirty="0">
                <a:solidFill>
                  <a:srgbClr val="FFFF00"/>
                </a:solidFill>
                <a:latin typeface="Courier New" panose="02070309020205020404" pitchFamily="49" charset="0"/>
                <a:cs typeface="Courier New" panose="02070309020205020404" pitchFamily="49" charset="0"/>
              </a:rPr>
              <a:t>function($n </a:t>
            </a:r>
            <a:r>
              <a:rPr lang="en-US" sz="2600" b="1" dirty="0">
                <a:solidFill>
                  <a:srgbClr val="FFFF00"/>
                </a:solidFill>
                <a:latin typeface="Courier New" panose="02070309020205020404" pitchFamily="49" charset="0"/>
                <a:cs typeface="Courier New" panose="02070309020205020404" pitchFamily="49" charset="0"/>
              </a:rPr>
              <a:t>as </a:t>
            </a:r>
            <a:r>
              <a:rPr lang="en-US" sz="2600" b="1" dirty="0" err="1" smtClean="0">
                <a:solidFill>
                  <a:srgbClr val="FFFF00"/>
                </a:solidFill>
                <a:latin typeface="Courier New" panose="02070309020205020404" pitchFamily="49" charset="0"/>
                <a:cs typeface="Courier New" panose="02070309020205020404" pitchFamily="49" charset="0"/>
              </a:rPr>
              <a:t>xs:integer</a:t>
            </a:r>
            <a:r>
              <a:rPr lang="en-US" sz="2600" dirty="0" smtClean="0">
                <a:solidFill>
                  <a:srgbClr val="FFFF00"/>
                </a:solidFill>
                <a:latin typeface="Courier New" panose="02070309020205020404" pitchFamily="49" charset="0"/>
                <a:cs typeface="Courier New" panose="02070309020205020404" pitchFamily="49" charset="0"/>
              </a:rPr>
              <a:t>)</a:t>
            </a:r>
            <a:r>
              <a:rPr lang="en-US" sz="2600" b="1" dirty="0" smtClean="0">
                <a:solidFill>
                  <a:srgbClr val="FFFF00"/>
                </a:solidFill>
                <a:latin typeface="Courier New" panose="02070309020205020404" pitchFamily="49" charset="0"/>
                <a:cs typeface="Courier New" panose="02070309020205020404" pitchFamily="49" charset="0"/>
              </a:rPr>
              <a:t>as </a:t>
            </a:r>
            <a:r>
              <a:rPr lang="en-US" sz="2400" b="1" dirty="0" err="1" smtClean="0">
                <a:solidFill>
                  <a:srgbClr val="FFFF00"/>
                </a:solidFill>
                <a:latin typeface="Courier New" panose="02070309020205020404" pitchFamily="49" charset="0"/>
                <a:cs typeface="Courier New" panose="02070309020205020404" pitchFamily="49" charset="0"/>
              </a:rPr>
              <a:t>xs:integer</a:t>
            </a:r>
            <a:endParaRPr lang="en-US" sz="2400" b="1" dirty="0">
              <a:solidFill>
                <a:srgbClr val="FFFF00"/>
              </a:solidFill>
              <a:latin typeface="Courier New" panose="02070309020205020404" pitchFamily="49" charset="0"/>
              <a:cs typeface="Courier New" panose="02070309020205020404" pitchFamily="49" charset="0"/>
            </a:endParaRPr>
          </a:p>
          <a:p>
            <a:pPr marL="68580" indent="0">
              <a:buNone/>
            </a:pPr>
            <a:r>
              <a:rPr lang="en-US" sz="2600" dirty="0">
                <a:solidFill>
                  <a:srgbClr val="FFFF00"/>
                </a:solidFill>
                <a:latin typeface="Courier New" panose="02070309020205020404" pitchFamily="49" charset="0"/>
                <a:cs typeface="Courier New" panose="02070309020205020404" pitchFamily="49" charset="0"/>
              </a:rPr>
              <a:t>     {$n + 1}</a:t>
            </a:r>
          </a:p>
          <a:p>
            <a:pPr marL="68580" indent="0">
              <a:buNone/>
            </a:pPr>
            <a:r>
              <a:rPr lang="en-US" sz="2600" dirty="0">
                <a:solidFill>
                  <a:srgbClr val="FFFF00"/>
                </a:solidFill>
                <a:latin typeface="Courier New" panose="02070309020205020404" pitchFamily="49" charset="0"/>
                <a:cs typeface="Courier New" panose="02070309020205020404" pitchFamily="49" charset="0"/>
              </a:rPr>
              <a:t>   return</a:t>
            </a:r>
          </a:p>
          <a:p>
            <a:pPr marL="68580" indent="0">
              <a:buNone/>
            </a:pPr>
            <a:r>
              <a:rPr lang="en-US" sz="2600" dirty="0">
                <a:solidFill>
                  <a:srgbClr val="FFFF00"/>
                </a:solidFill>
                <a:latin typeface="Courier New" panose="02070309020205020404" pitchFamily="49" charset="0"/>
                <a:cs typeface="Courier New" panose="02070309020205020404" pitchFamily="49" charset="0"/>
              </a:rPr>
              <a:t>       $</a:t>
            </a:r>
            <a:r>
              <a:rPr lang="en-US" sz="2600" dirty="0" err="1">
                <a:solidFill>
                  <a:srgbClr val="FFFF00"/>
                </a:solidFill>
                <a:latin typeface="Courier New" panose="02070309020205020404" pitchFamily="49" charset="0"/>
                <a:cs typeface="Courier New" panose="02070309020205020404" pitchFamily="49" charset="0"/>
              </a:rPr>
              <a:t>incr</a:t>
            </a:r>
            <a:r>
              <a:rPr lang="en-US" sz="2600" dirty="0">
                <a:solidFill>
                  <a:srgbClr val="FFFF00"/>
                </a:solidFill>
                <a:latin typeface="Courier New" panose="02070309020205020404" pitchFamily="49" charset="0"/>
                <a:cs typeface="Courier New" panose="02070309020205020404" pitchFamily="49" charset="0"/>
              </a:rPr>
              <a:t>(2</a:t>
            </a:r>
            <a:r>
              <a:rPr lang="en-US" sz="2600" dirty="0" smtClean="0">
                <a:solidFill>
                  <a:srgbClr val="FFFF00"/>
                </a:solidFill>
                <a:latin typeface="Courier New" panose="02070309020205020404" pitchFamily="49" charset="0"/>
                <a:cs typeface="Courier New" panose="02070309020205020404" pitchFamily="49" charset="0"/>
              </a:rPr>
              <a:t>)</a:t>
            </a:r>
          </a:p>
          <a:p>
            <a:pPr marL="68580" indent="0">
              <a:buNone/>
            </a:pPr>
            <a:endParaRPr lang="en-US" sz="2600" dirty="0">
              <a:solidFill>
                <a:srgbClr val="FFFF00"/>
              </a:solidFill>
              <a:latin typeface="Courier New" panose="02070309020205020404" pitchFamily="49" charset="0"/>
              <a:cs typeface="Courier New" panose="02070309020205020404" pitchFamily="49" charset="0"/>
            </a:endParaRPr>
          </a:p>
        </p:txBody>
      </p:sp>
      <p:sp>
        <p:nvSpPr>
          <p:cNvPr id="9" name="TextBox 8"/>
          <p:cNvSpPr txBox="1"/>
          <p:nvPr/>
        </p:nvSpPr>
        <p:spPr bwMode="auto">
          <a:xfrm>
            <a:off x="3986466" y="1601945"/>
            <a:ext cx="7620001" cy="584775"/>
          </a:xfrm>
          <a:prstGeom prst="rect">
            <a:avLst/>
          </a:prstGeom>
          <a:solidFill>
            <a:schemeClr val="bg1"/>
          </a:solidFill>
          <a:ln w="9525">
            <a:noFill/>
            <a:miter lim="800000"/>
            <a:headEnd/>
            <a:tailEnd/>
          </a:ln>
        </p:spPr>
        <p:txBody>
          <a:bodyPr wrap="square" rtlCol="0">
            <a:spAutoFit/>
          </a:bodyPr>
          <a:lstStyle/>
          <a:p>
            <a:r>
              <a:rPr lang="en-US" sz="3200" b="1" dirty="0">
                <a:solidFill>
                  <a:schemeClr val="accent6">
                    <a:lumMod val="75000"/>
                  </a:schemeClr>
                </a:solidFill>
              </a:rPr>
              <a:t>Strongly typed</a:t>
            </a:r>
            <a:endParaRPr lang="en-US" sz="3200" b="1" dirty="0">
              <a:solidFill>
                <a:schemeClr val="accent6">
                  <a:lumMod val="75000"/>
                </a:schemeClr>
              </a:solidFill>
              <a:latin typeface="+mj-lt"/>
            </a:endParaRPr>
          </a:p>
        </p:txBody>
      </p:sp>
      <p:sp>
        <p:nvSpPr>
          <p:cNvPr id="11" name="Rectangle 10"/>
          <p:cNvSpPr/>
          <p:nvPr/>
        </p:nvSpPr>
        <p:spPr>
          <a:xfrm>
            <a:off x="3287486" y="5101126"/>
            <a:ext cx="2005677" cy="646331"/>
          </a:xfrm>
          <a:prstGeom prst="rect">
            <a:avLst/>
          </a:prstGeom>
        </p:spPr>
        <p:txBody>
          <a:bodyPr wrap="none">
            <a:spAutoFit/>
          </a:bodyPr>
          <a:lstStyle/>
          <a:p>
            <a:r>
              <a:rPr lang="en-US" sz="3600" dirty="0" smtClean="0">
                <a:solidFill>
                  <a:schemeClr val="accent3">
                    <a:lumMod val="75000"/>
                  </a:schemeClr>
                </a:solidFill>
              </a:rPr>
              <a:t>Result</a:t>
            </a:r>
            <a:r>
              <a:rPr lang="en-US" sz="3600" dirty="0" smtClean="0"/>
              <a:t>: </a:t>
            </a:r>
            <a:r>
              <a:rPr lang="en-US" sz="3600" dirty="0" smtClean="0">
                <a:solidFill>
                  <a:schemeClr val="accent5">
                    <a:lumMod val="75000"/>
                  </a:schemeClr>
                </a:solidFill>
              </a:rPr>
              <a:t>3</a:t>
            </a:r>
            <a:endParaRPr lang="en-US" sz="3600" dirty="0">
              <a:solidFill>
                <a:schemeClr val="accent5">
                  <a:lumMod val="75000"/>
                </a:schemeClr>
              </a:solidFill>
            </a:endParaRPr>
          </a:p>
        </p:txBody>
      </p:sp>
    </p:spTree>
    <p:extLst>
      <p:ext uri="{BB962C8B-B14F-4D97-AF65-F5344CB8AC3E}">
        <p14:creationId xmlns:p14="http://schemas.microsoft.com/office/powerpoint/2010/main" val="3356628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and Call a HOF within an </a:t>
            </a:r>
            <a:r>
              <a:rPr lang="en-US" dirty="0" err="1" smtClean="0"/>
              <a:t>XPath</a:t>
            </a:r>
            <a:r>
              <a:rPr lang="en-US" dirty="0" smtClean="0"/>
              <a:t> expression</a:t>
            </a:r>
            <a:endParaRPr lang="en-US" dirty="0"/>
          </a:p>
        </p:txBody>
      </p:sp>
      <p:sp>
        <p:nvSpPr>
          <p:cNvPr id="3" name="Content Placeholder 2"/>
          <p:cNvSpPr>
            <a:spLocks noGrp="1"/>
          </p:cNvSpPr>
          <p:nvPr>
            <p:ph sz="half" idx="1"/>
          </p:nvPr>
        </p:nvSpPr>
        <p:spPr>
          <a:xfrm>
            <a:off x="684439" y="1294640"/>
            <a:ext cx="11245093" cy="5227457"/>
          </a:xfrm>
        </p:spPr>
        <p:txBody>
          <a:bodyPr>
            <a:normAutofit fontScale="92500" lnSpcReduction="10000"/>
          </a:bodyPr>
          <a:lstStyle/>
          <a:p>
            <a:pPr marL="68580" indent="0">
              <a:buNone/>
            </a:pPr>
            <a:r>
              <a:rPr lang="en-US" sz="2400" b="1" i="1" dirty="0">
                <a:solidFill>
                  <a:schemeClr val="tx2">
                    <a:lumMod val="90000"/>
                  </a:schemeClr>
                </a:solidFill>
                <a:latin typeface="Courier New" panose="02070309020205020404" pitchFamily="49" charset="0"/>
                <a:cs typeface="Courier New" panose="02070309020205020404" pitchFamily="49" charset="0"/>
              </a:rPr>
              <a:t>l</a:t>
            </a:r>
            <a:r>
              <a:rPr lang="en-US" sz="2400" b="1" i="1" dirty="0" smtClean="0">
                <a:solidFill>
                  <a:schemeClr val="tx2">
                    <a:lumMod val="90000"/>
                  </a:schemeClr>
                </a:solidFill>
                <a:latin typeface="Courier New" panose="02070309020205020404" pitchFamily="49" charset="0"/>
                <a:cs typeface="Courier New" panose="02070309020205020404" pitchFamily="49" charset="0"/>
              </a:rPr>
              <a:t>et</a:t>
            </a:r>
            <a:r>
              <a:rPr lang="en-US" sz="2400" dirty="0" smtClean="0">
                <a:solidFill>
                  <a:schemeClr val="tx2">
                    <a:lumMod val="90000"/>
                  </a:schemeClr>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a:t>
            </a:r>
            <a:r>
              <a:rPr lang="en-US" sz="2400" dirty="0" smtClean="0">
                <a:solidFill>
                  <a:schemeClr val="tx1">
                    <a:lumMod val="95000"/>
                  </a:schemeClr>
                </a:solidFill>
                <a:latin typeface="Courier New" panose="02070309020205020404" pitchFamily="49" charset="0"/>
                <a:cs typeface="Courier New" panose="02070309020205020404" pitchFamily="49" charset="0"/>
              </a:rPr>
              <a:t>process</a:t>
            </a:r>
            <a:r>
              <a:rPr lang="en-US" sz="2400" dirty="0" smtClean="0">
                <a:solidFill>
                  <a:srgbClr val="FFFF00"/>
                </a:solidFill>
                <a:latin typeface="Courier New" panose="02070309020205020404" pitchFamily="49" charset="0"/>
                <a:cs typeface="Courier New" panose="02070309020205020404" pitchFamily="49" charset="0"/>
              </a:rPr>
              <a:t> := function($s as </a:t>
            </a:r>
            <a:r>
              <a:rPr lang="en-US" sz="2400" dirty="0" err="1" smtClean="0">
                <a:solidFill>
                  <a:srgbClr val="FFFF00"/>
                </a:solidFill>
                <a:latin typeface="Courier New" panose="02070309020205020404" pitchFamily="49" charset="0"/>
                <a:cs typeface="Courier New" panose="02070309020205020404" pitchFamily="49" charset="0"/>
              </a:rPr>
              <a:t>xs:string</a:t>
            </a:r>
            <a:r>
              <a:rPr lang="en-US" sz="2400" dirty="0" smtClean="0">
                <a:solidFill>
                  <a:srgbClr val="FFFF00"/>
                </a:solidFill>
                <a:latin typeface="Courier New" panose="02070309020205020404" pitchFamily="49" charset="0"/>
                <a:cs typeface="Courier New" panose="02070309020205020404" pitchFamily="49" charset="0"/>
              </a:rPr>
              <a:t>, </a:t>
            </a:r>
          </a:p>
          <a:p>
            <a:pPr marL="68580" indent="0">
              <a:buNone/>
            </a:pP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                        </a:t>
            </a:r>
            <a:r>
              <a:rPr lang="en-US" sz="2400" dirty="0" smtClean="0">
                <a:solidFill>
                  <a:schemeClr val="tx2">
                    <a:lumMod val="90000"/>
                  </a:schemeClr>
                </a:solidFill>
                <a:latin typeface="Courier New" panose="02070309020205020404" pitchFamily="49" charset="0"/>
                <a:cs typeface="Courier New" panose="02070309020205020404" pitchFamily="49" charset="0"/>
              </a:rPr>
              <a:t>$fun as function(</a:t>
            </a:r>
            <a:r>
              <a:rPr lang="en-US" sz="2400" dirty="0" err="1" smtClean="0">
                <a:solidFill>
                  <a:schemeClr val="tx2">
                    <a:lumMod val="90000"/>
                  </a:schemeClr>
                </a:solidFill>
                <a:latin typeface="Courier New" panose="02070309020205020404" pitchFamily="49" charset="0"/>
                <a:cs typeface="Courier New" panose="02070309020205020404" pitchFamily="49" charset="0"/>
              </a:rPr>
              <a:t>xs:string</a:t>
            </a:r>
            <a:r>
              <a:rPr lang="en-US" sz="2400" dirty="0" smtClean="0">
                <a:solidFill>
                  <a:schemeClr val="tx2">
                    <a:lumMod val="90000"/>
                  </a:schemeClr>
                </a:solidFill>
                <a:latin typeface="Courier New" panose="02070309020205020404" pitchFamily="49" charset="0"/>
                <a:cs typeface="Courier New" panose="02070309020205020404" pitchFamily="49" charset="0"/>
              </a:rPr>
              <a:t>) as </a:t>
            </a:r>
            <a:r>
              <a:rPr lang="en-US" sz="2400" dirty="0" err="1" smtClean="0">
                <a:solidFill>
                  <a:schemeClr val="tx2">
                    <a:lumMod val="90000"/>
                  </a:schemeClr>
                </a:solidFill>
                <a:latin typeface="Courier New" panose="02070309020205020404" pitchFamily="49" charset="0"/>
                <a:cs typeface="Courier New" panose="02070309020205020404" pitchFamily="49" charset="0"/>
              </a:rPr>
              <a:t>xs:string</a:t>
            </a:r>
            <a:endParaRPr lang="en-US" sz="2400" dirty="0" smtClean="0">
              <a:solidFill>
                <a:schemeClr val="tx2">
                  <a:lumMod val="90000"/>
                </a:schemeClr>
              </a:solidFill>
              <a:latin typeface="Courier New" panose="02070309020205020404" pitchFamily="49" charset="0"/>
              <a:cs typeface="Courier New" panose="02070309020205020404" pitchFamily="49" charset="0"/>
            </a:endParaRPr>
          </a:p>
          <a:p>
            <a:pPr marL="68580" indent="0">
              <a:buNone/>
            </a:pP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                        ) as </a:t>
            </a:r>
            <a:r>
              <a:rPr lang="en-US" sz="2400" dirty="0" err="1" smtClean="0">
                <a:solidFill>
                  <a:srgbClr val="FFFF00"/>
                </a:solidFill>
                <a:latin typeface="Courier New" panose="02070309020205020404" pitchFamily="49" charset="0"/>
                <a:cs typeface="Courier New" panose="02070309020205020404" pitchFamily="49" charset="0"/>
              </a:rPr>
              <a:t>xs:string</a:t>
            </a:r>
            <a:endParaRPr lang="en-US" sz="2400" dirty="0" smtClean="0">
              <a:solidFill>
                <a:srgbClr val="FFFF00"/>
              </a:solidFill>
              <a:latin typeface="Courier New" panose="02070309020205020404" pitchFamily="49" charset="0"/>
              <a:cs typeface="Courier New" panose="02070309020205020404" pitchFamily="49" charset="0"/>
            </a:endParaRPr>
          </a:p>
          <a:p>
            <a:pPr marL="68580" indent="0">
              <a:buNone/>
            </a:pP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                 {</a:t>
            </a:r>
            <a:r>
              <a:rPr lang="en-US" sz="2400" dirty="0" smtClean="0">
                <a:solidFill>
                  <a:schemeClr val="tx2">
                    <a:lumMod val="90000"/>
                  </a:schemeClr>
                </a:solidFill>
                <a:latin typeface="Courier New" panose="02070309020205020404" pitchFamily="49" charset="0"/>
                <a:cs typeface="Courier New" panose="02070309020205020404" pitchFamily="49" charset="0"/>
              </a:rPr>
              <a:t>$fun($s)</a:t>
            </a:r>
            <a:r>
              <a:rPr lang="en-US" sz="2400" dirty="0" smtClean="0">
                <a:solidFill>
                  <a:srgbClr val="FFFF00"/>
                </a:solidFill>
                <a:latin typeface="Courier New" panose="02070309020205020404" pitchFamily="49" charset="0"/>
                <a:cs typeface="Courier New" panose="02070309020205020404" pitchFamily="49" charset="0"/>
              </a:rPr>
              <a:t>},</a:t>
            </a:r>
          </a:p>
          <a:p>
            <a:pPr marL="68580" indent="0">
              <a:buNone/>
            </a:pP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   $</a:t>
            </a:r>
            <a:r>
              <a:rPr lang="en-US" sz="2400" dirty="0" smtClean="0">
                <a:solidFill>
                  <a:schemeClr val="tx1">
                    <a:lumMod val="95000"/>
                  </a:schemeClr>
                </a:solidFill>
                <a:latin typeface="Courier New" panose="02070309020205020404" pitchFamily="49" charset="0"/>
                <a:cs typeface="Courier New" panose="02070309020205020404" pitchFamily="49" charset="0"/>
              </a:rPr>
              <a:t>lower</a:t>
            </a:r>
            <a:r>
              <a:rPr lang="en-US" sz="2400" dirty="0" smtClean="0">
                <a:solidFill>
                  <a:srgbClr val="FFFF00"/>
                </a:solidFill>
                <a:latin typeface="Courier New" panose="02070309020205020404" pitchFamily="49" charset="0"/>
                <a:cs typeface="Courier New" panose="02070309020205020404" pitchFamily="49" charset="0"/>
              </a:rPr>
              <a:t> := function($s as </a:t>
            </a:r>
            <a:r>
              <a:rPr lang="en-US" sz="2400" dirty="0" err="1" smtClean="0">
                <a:solidFill>
                  <a:srgbClr val="FFFF00"/>
                </a:solidFill>
                <a:latin typeface="Courier New" panose="02070309020205020404" pitchFamily="49" charset="0"/>
                <a:cs typeface="Courier New" panose="02070309020205020404" pitchFamily="49" charset="0"/>
              </a:rPr>
              <a:t>xs:string</a:t>
            </a:r>
            <a:r>
              <a:rPr lang="en-US" sz="2400" dirty="0" smtClean="0">
                <a:solidFill>
                  <a:srgbClr val="FFFF00"/>
                </a:solidFill>
                <a:latin typeface="Courier New" panose="02070309020205020404" pitchFamily="49" charset="0"/>
                <a:cs typeface="Courier New" panose="02070309020205020404" pitchFamily="49" charset="0"/>
              </a:rPr>
              <a:t>) as </a:t>
            </a:r>
            <a:r>
              <a:rPr lang="en-US" sz="2400" dirty="0" err="1" smtClean="0">
                <a:solidFill>
                  <a:srgbClr val="FFFF00"/>
                </a:solidFill>
                <a:latin typeface="Courier New" panose="02070309020205020404" pitchFamily="49" charset="0"/>
                <a:cs typeface="Courier New" panose="02070309020205020404" pitchFamily="49" charset="0"/>
              </a:rPr>
              <a:t>xs:string</a:t>
            </a:r>
            <a:endParaRPr lang="en-US" sz="2400" dirty="0" smtClean="0">
              <a:solidFill>
                <a:srgbClr val="FFFF00"/>
              </a:solidFill>
              <a:latin typeface="Courier New" panose="02070309020205020404" pitchFamily="49" charset="0"/>
              <a:cs typeface="Courier New" panose="02070309020205020404" pitchFamily="49" charset="0"/>
            </a:endParaRPr>
          </a:p>
          <a:p>
            <a:pPr marL="68580" indent="0">
              <a:buNone/>
            </a:pP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                 {lower-case($s)},</a:t>
            </a:r>
          </a:p>
          <a:p>
            <a:pPr marL="68580" indent="0">
              <a:buNone/>
            </a:pP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   $</a:t>
            </a:r>
            <a:r>
              <a:rPr lang="en-US" sz="2400" dirty="0" smtClean="0">
                <a:solidFill>
                  <a:schemeClr val="tx1">
                    <a:lumMod val="95000"/>
                  </a:schemeClr>
                </a:solidFill>
                <a:latin typeface="Courier New" panose="02070309020205020404" pitchFamily="49" charset="0"/>
                <a:cs typeface="Courier New" panose="02070309020205020404" pitchFamily="49" charset="0"/>
              </a:rPr>
              <a:t>reverse</a:t>
            </a:r>
            <a:r>
              <a:rPr lang="en-US" sz="2400" dirty="0" smtClean="0">
                <a:solidFill>
                  <a:srgbClr val="FFFF00"/>
                </a:solidFill>
                <a:latin typeface="Courier New" panose="02070309020205020404" pitchFamily="49" charset="0"/>
                <a:cs typeface="Courier New" panose="02070309020205020404" pitchFamily="49" charset="0"/>
              </a:rPr>
              <a:t> := </a:t>
            </a:r>
            <a:r>
              <a:rPr lang="en-US" sz="2400" dirty="0">
                <a:solidFill>
                  <a:srgbClr val="FFFF00"/>
                </a:solidFill>
                <a:latin typeface="Courier New" panose="02070309020205020404" pitchFamily="49" charset="0"/>
                <a:cs typeface="Courier New" panose="02070309020205020404" pitchFamily="49" charset="0"/>
              </a:rPr>
              <a:t>function($s as </a:t>
            </a:r>
            <a:r>
              <a:rPr lang="en-US" sz="2400" dirty="0" err="1">
                <a:solidFill>
                  <a:srgbClr val="FFFF00"/>
                </a:solidFill>
                <a:latin typeface="Courier New" panose="02070309020205020404" pitchFamily="49" charset="0"/>
                <a:cs typeface="Courier New" panose="02070309020205020404" pitchFamily="49" charset="0"/>
              </a:rPr>
              <a:t>xs:string</a:t>
            </a:r>
            <a:r>
              <a:rPr lang="en-US" sz="2400" dirty="0">
                <a:solidFill>
                  <a:srgbClr val="FFFF00"/>
                </a:solidFill>
                <a:latin typeface="Courier New" panose="02070309020205020404" pitchFamily="49" charset="0"/>
                <a:cs typeface="Courier New" panose="02070309020205020404" pitchFamily="49" charset="0"/>
              </a:rPr>
              <a:t>) as </a:t>
            </a:r>
            <a:r>
              <a:rPr lang="en-US" sz="2400" dirty="0" err="1" smtClean="0">
                <a:solidFill>
                  <a:srgbClr val="FFFF00"/>
                </a:solidFill>
                <a:latin typeface="Courier New" panose="02070309020205020404" pitchFamily="49" charset="0"/>
                <a:cs typeface="Courier New" panose="02070309020205020404" pitchFamily="49" charset="0"/>
              </a:rPr>
              <a:t>xs:string</a:t>
            </a:r>
            <a:endParaRPr lang="en-US" sz="2400" dirty="0" smtClean="0">
              <a:solidFill>
                <a:srgbClr val="FFFF00"/>
              </a:solidFill>
              <a:latin typeface="Courier New" panose="02070309020205020404" pitchFamily="49" charset="0"/>
              <a:cs typeface="Courier New" panose="02070309020205020404" pitchFamily="49" charset="0"/>
            </a:endParaRPr>
          </a:p>
          <a:p>
            <a:pPr marL="68580" indent="0">
              <a:buNone/>
            </a:pP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   {</a:t>
            </a:r>
            <a:r>
              <a:rPr lang="en-US" sz="2000" dirty="0" err="1" smtClean="0">
                <a:solidFill>
                  <a:srgbClr val="FFFF00"/>
                </a:solidFill>
                <a:latin typeface="Courier New" panose="02070309020205020404" pitchFamily="49" charset="0"/>
                <a:cs typeface="Courier New" panose="02070309020205020404" pitchFamily="49" charset="0"/>
              </a:rPr>
              <a:t>codepoints</a:t>
            </a:r>
            <a:r>
              <a:rPr lang="en-US" sz="2000" dirty="0" smtClean="0">
                <a:solidFill>
                  <a:srgbClr val="FFFF00"/>
                </a:solidFill>
                <a:latin typeface="Courier New" panose="02070309020205020404" pitchFamily="49" charset="0"/>
                <a:cs typeface="Courier New" panose="02070309020205020404" pitchFamily="49" charset="0"/>
              </a:rPr>
              <a:t>-to-string(reverse(string-to-</a:t>
            </a:r>
            <a:r>
              <a:rPr lang="en-US" sz="2000" dirty="0" err="1" smtClean="0">
                <a:solidFill>
                  <a:srgbClr val="FFFF00"/>
                </a:solidFill>
                <a:latin typeface="Courier New" panose="02070309020205020404" pitchFamily="49" charset="0"/>
                <a:cs typeface="Courier New" panose="02070309020205020404" pitchFamily="49" charset="0"/>
              </a:rPr>
              <a:t>codepoints</a:t>
            </a:r>
            <a:r>
              <a:rPr lang="en-US" sz="2000" dirty="0" smtClean="0">
                <a:solidFill>
                  <a:srgbClr val="FFFF00"/>
                </a:solidFill>
                <a:latin typeface="Courier New" panose="02070309020205020404" pitchFamily="49" charset="0"/>
                <a:cs typeface="Courier New" panose="02070309020205020404" pitchFamily="49" charset="0"/>
              </a:rPr>
              <a:t>($s)))</a:t>
            </a:r>
            <a:r>
              <a:rPr lang="en-US" sz="2400" dirty="0" smtClean="0">
                <a:solidFill>
                  <a:srgbClr val="FFFF00"/>
                </a:solidFill>
                <a:latin typeface="Courier New" panose="02070309020205020404" pitchFamily="49" charset="0"/>
                <a:cs typeface="Courier New" panose="02070309020205020404" pitchFamily="49" charset="0"/>
              </a:rPr>
              <a:t>} </a:t>
            </a:r>
          </a:p>
          <a:p>
            <a:pPr marL="68580" indent="0">
              <a:buNone/>
            </a:pP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 </a:t>
            </a:r>
            <a:r>
              <a:rPr lang="en-US" sz="2400" b="1" i="1" dirty="0" smtClean="0">
                <a:solidFill>
                  <a:schemeClr val="tx2">
                    <a:lumMod val="90000"/>
                  </a:schemeClr>
                </a:solidFill>
                <a:latin typeface="Courier New" panose="02070309020205020404" pitchFamily="49" charset="0"/>
                <a:cs typeface="Courier New" panose="02070309020205020404" pitchFamily="49" charset="0"/>
              </a:rPr>
              <a:t>return</a:t>
            </a:r>
          </a:p>
          <a:p>
            <a:pPr marL="68580" indent="0">
              <a:buNone/>
            </a:pP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    </a:t>
            </a:r>
            <a:r>
              <a:rPr lang="en-US" sz="2400" dirty="0">
                <a:solidFill>
                  <a:srgbClr val="FFFF00"/>
                </a:solidFill>
                <a:latin typeface="Courier New" panose="02070309020205020404" pitchFamily="49" charset="0"/>
                <a:cs typeface="Courier New" panose="02070309020205020404" pitchFamily="49" charset="0"/>
              </a:rPr>
              <a:t>('lower</a:t>
            </a:r>
            <a:r>
              <a:rPr lang="en-US" sz="2400" dirty="0" smtClean="0">
                <a:solidFill>
                  <a:srgbClr val="FFFF00"/>
                </a:solidFill>
                <a:latin typeface="Courier New" panose="02070309020205020404" pitchFamily="49" charset="0"/>
                <a:cs typeface="Courier New" panose="02070309020205020404" pitchFamily="49" charset="0"/>
              </a:rPr>
              <a:t>: </a:t>
            </a: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a:t>
            </a:r>
            <a:r>
              <a:rPr lang="en-US" sz="2400" dirty="0" smtClean="0">
                <a:solidFill>
                  <a:schemeClr val="tx2">
                    <a:lumMod val="75000"/>
                  </a:schemeClr>
                </a:solidFill>
                <a:latin typeface="Courier New" panose="02070309020205020404" pitchFamily="49" charset="0"/>
                <a:cs typeface="Courier New" panose="02070309020205020404" pitchFamily="49" charset="0"/>
              </a:rPr>
              <a:t>process</a:t>
            </a:r>
            <a:r>
              <a:rPr lang="en-US" sz="2400" dirty="0">
                <a:solidFill>
                  <a:srgbClr val="FFFF00"/>
                </a:solidFill>
                <a:latin typeface="Courier New" panose="02070309020205020404" pitchFamily="49" charset="0"/>
                <a:cs typeface="Courier New" panose="02070309020205020404" pitchFamily="49" charset="0"/>
              </a:rPr>
              <a:t>(</a:t>
            </a:r>
            <a:r>
              <a:rPr lang="en-US" sz="2400" dirty="0" smtClean="0">
                <a:solidFill>
                  <a:srgbClr val="FFFF00"/>
                </a:solidFill>
                <a:latin typeface="Courier New" panose="02070309020205020404" pitchFamily="49" charset="0"/>
                <a:cs typeface="Courier New" panose="02070309020205020404" pitchFamily="49" charset="0"/>
              </a:rPr>
              <a:t>'HELLO</a:t>
            </a: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a:t>
            </a:r>
            <a:r>
              <a:rPr lang="en-US" sz="2400" dirty="0" smtClean="0">
                <a:solidFill>
                  <a:schemeClr val="tx2">
                    <a:lumMod val="75000"/>
                  </a:schemeClr>
                </a:solidFill>
                <a:latin typeface="Courier New" panose="02070309020205020404" pitchFamily="49" charset="0"/>
                <a:cs typeface="Courier New" panose="02070309020205020404" pitchFamily="49" charset="0"/>
              </a:rPr>
              <a:t>lower</a:t>
            </a:r>
            <a:r>
              <a:rPr lang="en-US" sz="2400" dirty="0" smtClean="0">
                <a:solidFill>
                  <a:srgbClr val="FFFF00"/>
                </a:solidFill>
                <a:latin typeface="Courier New" panose="02070309020205020404" pitchFamily="49" charset="0"/>
                <a:cs typeface="Courier New" panose="02070309020205020404" pitchFamily="49" charset="0"/>
              </a:rPr>
              <a:t>), </a:t>
            </a:r>
            <a:br>
              <a:rPr lang="en-US" sz="2400" dirty="0" smtClean="0">
                <a:solidFill>
                  <a:srgbClr val="FFFF00"/>
                </a:solidFill>
                <a:latin typeface="Courier New" panose="02070309020205020404" pitchFamily="49" charset="0"/>
                <a:cs typeface="Courier New" panose="02070309020205020404" pitchFamily="49" charset="0"/>
              </a:rPr>
            </a:br>
            <a:r>
              <a:rPr lang="en-US" sz="2400" dirty="0" smtClean="0">
                <a:solidFill>
                  <a:srgbClr val="FFFF00"/>
                </a:solidFill>
                <a:latin typeface="Courier New" panose="02070309020205020404" pitchFamily="49" charset="0"/>
                <a:cs typeface="Courier New" panose="02070309020205020404" pitchFamily="49" charset="0"/>
              </a:rPr>
              <a:t>      </a:t>
            </a:r>
            <a:r>
              <a:rPr lang="en-US" sz="2400" dirty="0">
                <a:solidFill>
                  <a:srgbClr val="FFFF00"/>
                </a:solidFill>
                <a:latin typeface="Courier New" panose="02070309020205020404" pitchFamily="49" charset="0"/>
                <a:cs typeface="Courier New" panose="02070309020205020404" pitchFamily="49" charset="0"/>
              </a:rPr>
              <a:t>'reverse</a:t>
            </a:r>
            <a:r>
              <a:rPr lang="en-US" sz="2400" dirty="0" smtClean="0">
                <a:solidFill>
                  <a:srgbClr val="FFFF00"/>
                </a:solidFill>
                <a:latin typeface="Courier New" panose="02070309020205020404" pitchFamily="49" charset="0"/>
                <a:cs typeface="Courier New" panose="02070309020205020404" pitchFamily="49" charset="0"/>
              </a:rPr>
              <a:t>: </a:t>
            </a:r>
            <a:r>
              <a:rPr lang="en-US" sz="2400" dirty="0">
                <a:solidFill>
                  <a:srgbClr val="FFFF00"/>
                </a:solidFill>
                <a:latin typeface="Courier New" panose="02070309020205020404" pitchFamily="49" charset="0"/>
                <a:cs typeface="Courier New" panose="02070309020205020404" pitchFamily="49" charset="0"/>
              </a:rPr>
              <a:t>', $</a:t>
            </a:r>
            <a:r>
              <a:rPr lang="en-US" sz="2400" dirty="0">
                <a:solidFill>
                  <a:schemeClr val="tx2">
                    <a:lumMod val="75000"/>
                  </a:schemeClr>
                </a:solidFill>
                <a:latin typeface="Courier New" panose="02070309020205020404" pitchFamily="49" charset="0"/>
                <a:cs typeface="Courier New" panose="02070309020205020404" pitchFamily="49" charset="0"/>
              </a:rPr>
              <a:t>process</a:t>
            </a:r>
            <a:r>
              <a:rPr lang="en-US" sz="2400" dirty="0">
                <a:solidFill>
                  <a:srgbClr val="FFFF00"/>
                </a:solidFill>
                <a:latin typeface="Courier New" panose="02070309020205020404" pitchFamily="49" charset="0"/>
                <a:cs typeface="Courier New" panose="02070309020205020404" pitchFamily="49" charset="0"/>
              </a:rPr>
              <a:t>(</a:t>
            </a:r>
            <a:r>
              <a:rPr lang="en-US" sz="2400" dirty="0" smtClean="0">
                <a:solidFill>
                  <a:srgbClr val="FFFF00"/>
                </a:solidFill>
                <a:latin typeface="Courier New" panose="02070309020205020404" pitchFamily="49" charset="0"/>
                <a:cs typeface="Courier New" panose="02070309020205020404" pitchFamily="49" charset="0"/>
              </a:rPr>
              <a:t>'HELLO</a:t>
            </a:r>
            <a:r>
              <a:rPr lang="en-US" sz="2400" dirty="0">
                <a:solidFill>
                  <a:srgbClr val="FFFF00"/>
                </a:solidFill>
                <a:latin typeface="Courier New" panose="02070309020205020404" pitchFamily="49" charset="0"/>
                <a:cs typeface="Courier New" panose="02070309020205020404" pitchFamily="49" charset="0"/>
              </a:rPr>
              <a:t>', </a:t>
            </a:r>
            <a:r>
              <a:rPr lang="en-US" sz="2400" dirty="0" smtClean="0">
                <a:solidFill>
                  <a:srgbClr val="FFFF00"/>
                </a:solidFill>
                <a:latin typeface="Courier New" panose="02070309020205020404" pitchFamily="49" charset="0"/>
                <a:cs typeface="Courier New" panose="02070309020205020404" pitchFamily="49" charset="0"/>
              </a:rPr>
              <a:t>$</a:t>
            </a:r>
            <a:r>
              <a:rPr lang="en-US" sz="2400" dirty="0" smtClean="0">
                <a:solidFill>
                  <a:schemeClr val="tx2">
                    <a:lumMod val="75000"/>
                  </a:schemeClr>
                </a:solidFill>
                <a:latin typeface="Courier New" panose="02070309020205020404" pitchFamily="49" charset="0"/>
                <a:cs typeface="Courier New" panose="02070309020205020404" pitchFamily="49" charset="0"/>
              </a:rPr>
              <a:t>reverse</a:t>
            </a:r>
            <a:r>
              <a:rPr lang="en-US" sz="2400" dirty="0" smtClean="0">
                <a:solidFill>
                  <a:srgbClr val="FFFF00"/>
                </a:solidFill>
                <a:latin typeface="Courier New" panose="02070309020205020404" pitchFamily="49" charset="0"/>
                <a:cs typeface="Courier New" panose="02070309020205020404" pitchFamily="49" charset="0"/>
              </a:rPr>
              <a:t>))</a:t>
            </a:r>
          </a:p>
          <a:p>
            <a:pPr marL="68580" indent="0">
              <a:buNone/>
            </a:pPr>
            <a:r>
              <a:rPr lang="en-US" sz="2400" b="1" dirty="0" smtClean="0">
                <a:solidFill>
                  <a:schemeClr val="accent3">
                    <a:lumMod val="75000"/>
                  </a:schemeClr>
                </a:solidFill>
                <a:latin typeface="Courier New" panose="02070309020205020404" pitchFamily="49" charset="0"/>
                <a:cs typeface="Courier New" panose="02070309020205020404" pitchFamily="49" charset="0"/>
              </a:rPr>
              <a:t>Result</a:t>
            </a:r>
            <a:r>
              <a:rPr lang="en-US" sz="2400" dirty="0" smtClean="0">
                <a:latin typeface="Courier New" panose="02070309020205020404" pitchFamily="49" charset="0"/>
                <a:cs typeface="Courier New" panose="02070309020205020404" pitchFamily="49" charset="0"/>
              </a:rPr>
              <a:t>: </a:t>
            </a:r>
          </a:p>
          <a:p>
            <a:pPr marL="68580" indent="0">
              <a:buNone/>
            </a:pPr>
            <a:r>
              <a:rPr lang="en-US" sz="2400" dirty="0">
                <a:latin typeface="Courier New" panose="02070309020205020404" pitchFamily="49" charset="0"/>
                <a:cs typeface="Courier New" panose="02070309020205020404" pitchFamily="49" charset="0"/>
              </a:rPr>
              <a:t> </a:t>
            </a:r>
            <a:r>
              <a:rPr lang="en-US" sz="2400" dirty="0" smtClean="0">
                <a:latin typeface="Courier New" panose="02070309020205020404" pitchFamily="49" charset="0"/>
                <a:cs typeface="Courier New" panose="02070309020205020404" pitchFamily="49" charset="0"/>
              </a:rPr>
              <a:t>      </a:t>
            </a:r>
            <a:r>
              <a:rPr lang="en-US" sz="2400" b="1" dirty="0" smtClean="0">
                <a:solidFill>
                  <a:schemeClr val="accent5">
                    <a:lumMod val="75000"/>
                  </a:schemeClr>
                </a:solidFill>
                <a:latin typeface="Courier New" panose="02070309020205020404" pitchFamily="49" charset="0"/>
                <a:cs typeface="Courier New" panose="02070309020205020404" pitchFamily="49" charset="0"/>
              </a:rPr>
              <a:t>lower: hello , reverse: OLLEH</a:t>
            </a:r>
            <a:endParaRPr lang="en-US" sz="2400" b="1" dirty="0">
              <a:solidFill>
                <a:schemeClr val="accent5">
                  <a:lumMod val="75000"/>
                </a:schemeClr>
              </a:solidFill>
              <a:latin typeface="Courier New" panose="02070309020205020404" pitchFamily="49" charset="0"/>
              <a:cs typeface="Courier New" panose="02070309020205020404" pitchFamily="49" charset="0"/>
            </a:endParaRPr>
          </a:p>
          <a:p>
            <a:pPr marL="68580" indent="0">
              <a:buNone/>
            </a:pPr>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6470462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500"/>
                                        <p:tgtEl>
                                          <p:spTgt spid="3">
                                            <p:txEl>
                                              <p:pRg st="10" end="1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
                                            <p:txEl>
                                              <p:pRg st="11" end="11"/>
                                            </p:txEl>
                                          </p:spTgt>
                                        </p:tgtEl>
                                        <p:attrNameLst>
                                          <p:attrName>style.visibility</p:attrName>
                                        </p:attrNameLst>
                                      </p:cBhvr>
                                      <p:to>
                                        <p:strVal val="visible"/>
                                      </p:to>
                                    </p:set>
                                    <p:animEffect transition="in" filter="fade">
                                      <p:cBhvr>
                                        <p:cTn id="4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Composition</a:t>
            </a:r>
            <a:endParaRPr lang="en-US" dirty="0"/>
          </a:p>
        </p:txBody>
      </p:sp>
      <p:sp>
        <p:nvSpPr>
          <p:cNvPr id="3" name="Content Placeholder 2"/>
          <p:cNvSpPr>
            <a:spLocks noGrp="1"/>
          </p:cNvSpPr>
          <p:nvPr>
            <p:ph idx="1"/>
          </p:nvPr>
        </p:nvSpPr>
        <p:spPr>
          <a:xfrm>
            <a:off x="1219200" y="1426463"/>
            <a:ext cx="10363200" cy="4881203"/>
          </a:xfrm>
        </p:spPr>
        <p:txBody>
          <a:bodyPr>
            <a:normAutofit fontScale="92500" lnSpcReduction="20000"/>
          </a:bodyPr>
          <a:lstStyle/>
          <a:p>
            <a:pPr marL="68580" indent="0">
              <a:buNone/>
            </a:pPr>
            <a:r>
              <a:rPr lang="en-US" dirty="0" smtClean="0"/>
              <a:t>Definition: f(x) = (</a:t>
            </a:r>
            <a:r>
              <a:rPr lang="en-US" dirty="0" err="1" smtClean="0"/>
              <a:t>g</a:t>
            </a:r>
            <a:r>
              <a:rPr lang="en-US" sz="1800" dirty="0" err="1" smtClean="0"/>
              <a:t>o</a:t>
            </a:r>
            <a:r>
              <a:rPr lang="en-US" dirty="0" err="1" smtClean="0"/>
              <a:t>h</a:t>
            </a:r>
            <a:r>
              <a:rPr lang="en-US" dirty="0" smtClean="0"/>
              <a:t>) (x) = g(h(x))</a:t>
            </a:r>
          </a:p>
          <a:p>
            <a:pPr marL="68580" indent="0">
              <a:buNone/>
            </a:pPr>
            <a:endParaRPr lang="en-US" dirty="0" smtClean="0"/>
          </a:p>
          <a:p>
            <a:pPr marL="68580" indent="0">
              <a:buNone/>
            </a:pPr>
            <a:r>
              <a:rPr lang="en-US" dirty="0">
                <a:solidFill>
                  <a:srgbClr val="FFFF00"/>
                </a:solidFill>
              </a:rPr>
              <a:t> $compose :=</a:t>
            </a:r>
          </a:p>
          <a:p>
            <a:pPr marL="68580" indent="0">
              <a:buNone/>
            </a:pPr>
            <a:r>
              <a:rPr lang="en-US" dirty="0">
                <a:solidFill>
                  <a:srgbClr val="FFFF00"/>
                </a:solidFill>
              </a:rPr>
              <a:t>             function($f as function</a:t>
            </a:r>
            <a:r>
              <a:rPr lang="en-US" dirty="0" smtClean="0">
                <a:solidFill>
                  <a:srgbClr val="FFFF00"/>
                </a:solidFill>
              </a:rPr>
              <a:t>(*), </a:t>
            </a:r>
            <a:r>
              <a:rPr lang="en-US" dirty="0">
                <a:solidFill>
                  <a:srgbClr val="FFFF00"/>
                </a:solidFill>
              </a:rPr>
              <a:t>$g as function</a:t>
            </a:r>
            <a:r>
              <a:rPr lang="en-US" dirty="0" smtClean="0">
                <a:solidFill>
                  <a:srgbClr val="FFFF00"/>
                </a:solidFill>
              </a:rPr>
              <a:t>(*))</a:t>
            </a:r>
            <a:endParaRPr lang="en-US" dirty="0">
              <a:solidFill>
                <a:srgbClr val="FFFF00"/>
              </a:solidFill>
            </a:endParaRPr>
          </a:p>
          <a:p>
            <a:pPr marL="68580" indent="0">
              <a:buNone/>
            </a:pPr>
            <a:r>
              <a:rPr lang="en-US" dirty="0">
                <a:solidFill>
                  <a:srgbClr val="FFFF00"/>
                </a:solidFill>
              </a:rPr>
              <a:t>                 as function</a:t>
            </a:r>
            <a:r>
              <a:rPr lang="en-US" dirty="0" smtClean="0">
                <a:solidFill>
                  <a:srgbClr val="FFFF00"/>
                </a:solidFill>
              </a:rPr>
              <a:t>(*)</a:t>
            </a:r>
            <a:endParaRPr lang="en-US" dirty="0">
              <a:solidFill>
                <a:srgbClr val="FFFF00"/>
              </a:solidFill>
            </a:endParaRPr>
          </a:p>
          <a:p>
            <a:pPr marL="68580" indent="0">
              <a:buNone/>
            </a:pPr>
            <a:r>
              <a:rPr lang="en-US" dirty="0">
                <a:solidFill>
                  <a:srgbClr val="FFFF00"/>
                </a:solidFill>
              </a:rPr>
              <a:t>            {</a:t>
            </a:r>
          </a:p>
          <a:p>
            <a:pPr marL="68580" indent="0">
              <a:buNone/>
            </a:pPr>
            <a:r>
              <a:rPr lang="en-US" dirty="0">
                <a:solidFill>
                  <a:srgbClr val="FFFF00"/>
                </a:solidFill>
              </a:rPr>
              <a:t>              </a:t>
            </a:r>
            <a:r>
              <a:rPr lang="en-US" dirty="0">
                <a:solidFill>
                  <a:schemeClr val="tx1">
                    <a:lumMod val="95000"/>
                  </a:schemeClr>
                </a:solidFill>
              </a:rPr>
              <a:t>function($x as item()*)</a:t>
            </a:r>
          </a:p>
          <a:p>
            <a:pPr marL="68580" indent="0">
              <a:buNone/>
            </a:pPr>
            <a:r>
              <a:rPr lang="en-US" dirty="0">
                <a:solidFill>
                  <a:schemeClr val="tx1">
                    <a:lumMod val="95000"/>
                  </a:schemeClr>
                </a:solidFill>
              </a:rPr>
              <a:t>              {</a:t>
            </a:r>
          </a:p>
          <a:p>
            <a:pPr marL="68580" indent="0">
              <a:buNone/>
            </a:pPr>
            <a:r>
              <a:rPr lang="en-US" dirty="0">
                <a:solidFill>
                  <a:schemeClr val="tx1">
                    <a:lumMod val="95000"/>
                  </a:schemeClr>
                </a:solidFill>
              </a:rPr>
              <a:t>                </a:t>
            </a:r>
            <a:r>
              <a:rPr lang="en-US" dirty="0" smtClean="0">
                <a:solidFill>
                  <a:schemeClr val="tx1">
                    <a:lumMod val="95000"/>
                  </a:schemeClr>
                </a:solidFill>
              </a:rPr>
              <a:t> $f($g($</a:t>
            </a:r>
            <a:r>
              <a:rPr lang="en-US" dirty="0">
                <a:solidFill>
                  <a:schemeClr val="tx1">
                    <a:lumMod val="95000"/>
                  </a:schemeClr>
                </a:solidFill>
              </a:rPr>
              <a:t>x))</a:t>
            </a:r>
          </a:p>
          <a:p>
            <a:pPr marL="68580" indent="0">
              <a:buNone/>
            </a:pPr>
            <a:r>
              <a:rPr lang="en-US" dirty="0">
                <a:solidFill>
                  <a:schemeClr val="tx1">
                    <a:lumMod val="95000"/>
                  </a:schemeClr>
                </a:solidFill>
              </a:rPr>
              <a:t>              }</a:t>
            </a:r>
          </a:p>
          <a:p>
            <a:pPr marL="68580" indent="0">
              <a:buNone/>
            </a:pPr>
            <a:r>
              <a:rPr lang="en-US" dirty="0">
                <a:solidFill>
                  <a:srgbClr val="FFFF00"/>
                </a:solidFill>
              </a:rPr>
              <a:t>            }</a:t>
            </a:r>
          </a:p>
        </p:txBody>
      </p:sp>
      <p:cxnSp>
        <p:nvCxnSpPr>
          <p:cNvPr id="5" name="Straight Connector 4"/>
          <p:cNvCxnSpPr/>
          <p:nvPr/>
        </p:nvCxnSpPr>
        <p:spPr>
          <a:xfrm flipV="1">
            <a:off x="1439333" y="1947333"/>
            <a:ext cx="8542867" cy="5080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97900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ightfall design templat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Arial">
      <a:maj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5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Nightfall design template" id="{8E782A46-4514-4890-A557-B2C16D284495}" vid="{905231CD-0261-44B0-B7D7-6EDADDAACF34}"/>
    </a:ext>
  </a:extLst>
</a:theme>
</file>

<file path=ppt/theme/theme2.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Arial">
      <a:maj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5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Arial">
      <a:maj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5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232C19C-A75B-4E3F-8B30-1035B9FCAD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Nightfall design slides</Template>
  <TotalTime>0</TotalTime>
  <Words>6121</Words>
  <Application>Microsoft Office PowerPoint</Application>
  <PresentationFormat>Widescreen</PresentationFormat>
  <Paragraphs>906</Paragraphs>
  <Slides>45</Slides>
  <Notes>45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45</vt:i4>
      </vt:variant>
    </vt:vector>
  </HeadingPairs>
  <TitlesOfParts>
    <vt:vector size="58" baseType="lpstr">
      <vt:lpstr>Arial</vt:lpstr>
      <vt:lpstr>Calibri</vt:lpstr>
      <vt:lpstr>Consolas</vt:lpstr>
      <vt:lpstr>Courier New</vt:lpstr>
      <vt:lpstr>Eras Light ITC</vt:lpstr>
      <vt:lpstr>Segoe Condensed</vt:lpstr>
      <vt:lpstr>Segoe Marker</vt:lpstr>
      <vt:lpstr>Segoe UI</vt:lpstr>
      <vt:lpstr>Times New Roman</vt:lpstr>
      <vt:lpstr>Wingdings</vt:lpstr>
      <vt:lpstr>Wingdings 2</vt:lpstr>
      <vt:lpstr>Wingdings 3</vt:lpstr>
      <vt:lpstr>Nightfall design template</vt:lpstr>
      <vt:lpstr>  Xpath 3.0</vt:lpstr>
      <vt:lpstr>Agenda</vt:lpstr>
      <vt:lpstr>Is XPath 1.0 a programming language?</vt:lpstr>
      <vt:lpstr>Is XPath 2.0 a programming language?</vt:lpstr>
      <vt:lpstr>New XPath 3.0 Features</vt:lpstr>
      <vt:lpstr>New XPath 3.0 Features – Continued </vt:lpstr>
      <vt:lpstr>Defining / Using XPath anonymous functions</vt:lpstr>
      <vt:lpstr>Define and Call a HOF within an XPath expression</vt:lpstr>
      <vt:lpstr>Function Composition</vt:lpstr>
      <vt:lpstr>Function Composition Example</vt:lpstr>
      <vt:lpstr>Partial Function Application</vt:lpstr>
      <vt:lpstr>Partial Application – Example</vt:lpstr>
      <vt:lpstr>Closures</vt:lpstr>
      <vt:lpstr>Closure: an Example</vt:lpstr>
      <vt:lpstr>Recursion with Anonymous Functions</vt:lpstr>
      <vt:lpstr>Improved anonymous function recursion</vt:lpstr>
      <vt:lpstr>Recursion Challenge – Robustness </vt:lpstr>
      <vt:lpstr>Stack Overflow !</vt:lpstr>
      <vt:lpstr>Tail Recursion</vt:lpstr>
      <vt:lpstr>DVC (DiVide and Conquer) Recursion</vt:lpstr>
      <vt:lpstr>Create a new XML Document in pure XPath ?</vt:lpstr>
      <vt:lpstr>Creating new XML Document in pure XPath - 2</vt:lpstr>
      <vt:lpstr>A Complete XPath 3.0 Application</vt:lpstr>
      <vt:lpstr>Source XML document</vt:lpstr>
      <vt:lpstr>BST representation of the Source document</vt:lpstr>
      <vt:lpstr>Pseudocode Solution</vt:lpstr>
      <vt:lpstr>XPath code, assuming BST functions in context</vt:lpstr>
      <vt:lpstr>XPath code, assuming BST functions (2)</vt:lpstr>
      <vt:lpstr>XPath code, assuming BST functions (3)</vt:lpstr>
      <vt:lpstr>XPath code, assuming BST functions (4)</vt:lpstr>
      <vt:lpstr>Programming with XPath vs. XSLT/XQuery</vt:lpstr>
      <vt:lpstr>The Function Library Author’s Dilemma</vt:lpstr>
      <vt:lpstr>The BST Datatype in XPath 3.0</vt:lpstr>
      <vt:lpstr>The BST XPath Implementation Code</vt:lpstr>
      <vt:lpstr>The BST XPath Implementation Code – 2</vt:lpstr>
      <vt:lpstr>The BST XPath Implementation Code – 3</vt:lpstr>
      <vt:lpstr>The BST XPath Implementation Code – 4</vt:lpstr>
      <vt:lpstr>The BST XPath Implementation Code – 5</vt:lpstr>
      <vt:lpstr>The BST XPath Implementation Code – 6</vt:lpstr>
      <vt:lpstr>Complete XPath Application: Outline, Analysis</vt:lpstr>
      <vt:lpstr>Needed Xpath.Next Features</vt:lpstr>
      <vt:lpstr>Consuming XPath Function Library from XSLT/XQuery</vt:lpstr>
      <vt:lpstr>Consuming XPath Function Library – 2</vt:lpstr>
      <vt:lpstr>Consuming XPath Function Library from XQuery</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2013-06-29T21:05:20Z</dcterms:created>
  <dcterms:modified xsi:type="dcterms:W3CDTF">2013-08-05T21:36:06Z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TC034605339991</vt:lpwstr>
  </property>
</Properties>
</file>